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49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31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68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2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862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888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259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582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7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40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40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197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16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91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38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9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A7702-0F2C-4E26-83B8-B030577FF7E1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5B3479E-4145-4962-9979-696B4C6B01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80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4610" y="1423724"/>
            <a:ext cx="10307599" cy="3693813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MODIFICAÇÕES NA LEI Nº 8.387, DE 30 DE DEZEMBRO DE </a:t>
            </a:r>
            <a:r>
              <a:rPr lang="pt-BR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1991, EM FUNÇÃO DA LEI Nº 13.674, DE 11 DE JUNHO DE </a:t>
            </a:r>
            <a:r>
              <a:rPr lang="pt-BR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2018</a:t>
            </a:r>
            <a:endParaRPr lang="pt-BR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323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MODIFICAÇÕES GERAIS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45386"/>
            <a:ext cx="10849824" cy="5018792"/>
          </a:xfrm>
        </p:spPr>
        <p:txBody>
          <a:bodyPr>
            <a:noAutofit/>
          </a:bodyPr>
          <a:lstStyle/>
          <a:p>
            <a:r>
              <a:rPr lang="pt-BR" sz="2400" dirty="0" smtClean="0"/>
              <a:t>Inclusão do Estado do </a:t>
            </a:r>
            <a:r>
              <a:rPr lang="pt-BR" sz="2400" b="1" dirty="0" smtClean="0"/>
              <a:t>Amapá</a:t>
            </a:r>
            <a:r>
              <a:rPr lang="pt-BR" sz="2400" dirty="0" smtClean="0"/>
              <a:t> à área incentivada pela Lei nº 8.387/1991;</a:t>
            </a:r>
          </a:p>
          <a:p>
            <a:r>
              <a:rPr lang="pt-BR" sz="2400" dirty="0" smtClean="0"/>
              <a:t>“</a:t>
            </a:r>
            <a:r>
              <a:rPr lang="pt-BR" sz="2400" b="1" dirty="0" smtClean="0"/>
              <a:t>Bens e serviços do setor de tecnologias da informação e comunicação</a:t>
            </a:r>
            <a:r>
              <a:rPr lang="pt-BR" sz="2400" dirty="0" smtClean="0"/>
              <a:t>” no lugar de “Bens de Informática”;</a:t>
            </a:r>
          </a:p>
          <a:p>
            <a:r>
              <a:rPr lang="pt-BR" sz="2400" dirty="0" smtClean="0"/>
              <a:t>Inclusão do termo “</a:t>
            </a:r>
            <a:r>
              <a:rPr lang="pt-BR" sz="2400" b="1" dirty="0" smtClean="0"/>
              <a:t>inovação</a:t>
            </a:r>
            <a:r>
              <a:rPr lang="pt-BR" sz="2400" dirty="0" smtClean="0"/>
              <a:t>” às atividades (Atividades de Pesquisa, Desenvolvimento e Inovação);</a:t>
            </a:r>
          </a:p>
          <a:p>
            <a:r>
              <a:rPr lang="pt-BR" sz="2400" dirty="0" smtClean="0"/>
              <a:t>Nova terminologia para instituições: Instituições Científicas, Tecnológicas e de Inovação (</a:t>
            </a:r>
            <a:r>
              <a:rPr lang="pt-BR" sz="2400" b="1" dirty="0" err="1" smtClean="0"/>
              <a:t>ICTs</a:t>
            </a:r>
            <a:r>
              <a:rPr lang="pt-BR" sz="2400" dirty="0" smtClean="0"/>
              <a:t>);</a:t>
            </a:r>
          </a:p>
          <a:p>
            <a:r>
              <a:rPr lang="pt-BR" sz="2400" dirty="0" smtClean="0"/>
              <a:t>Definição da </a:t>
            </a:r>
            <a:r>
              <a:rPr lang="pt-BR" sz="2400" b="1" dirty="0" smtClean="0"/>
              <a:t>Taxa de Juros de Longo Prazo (TJLP) </a:t>
            </a:r>
            <a:r>
              <a:rPr lang="pt-BR" sz="2400" dirty="0" smtClean="0"/>
              <a:t>para atualização dos débitos decorrentes das obrigações previstas na Lei;</a:t>
            </a:r>
          </a:p>
          <a:p>
            <a:r>
              <a:rPr lang="pt-BR" sz="2400" dirty="0" smtClean="0"/>
              <a:t>Regularidade com o sistema da </a:t>
            </a:r>
            <a:r>
              <a:rPr lang="pt-BR" sz="2400" b="1" dirty="0" smtClean="0"/>
              <a:t>seguridade social</a:t>
            </a:r>
            <a:r>
              <a:rPr lang="pt-BR" sz="2400" dirty="0" smtClean="0"/>
              <a:t> para a concessão de incentivos.</a:t>
            </a:r>
          </a:p>
        </p:txBody>
      </p:sp>
    </p:spTree>
    <p:extLst>
      <p:ext uri="{BB962C8B-B14F-4D97-AF65-F5344CB8AC3E}">
        <p14:creationId xmlns:p14="http://schemas.microsoft.com/office/powerpoint/2010/main" val="198981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INVESTIMENTOS NA MODALIDADE EXTERNA (§ 4º art. 2º da Lei nº 8.387/1991)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839788" y="1658111"/>
            <a:ext cx="5157787" cy="566547"/>
          </a:xfrm>
        </p:spPr>
        <p:txBody>
          <a:bodyPr/>
          <a:lstStyle/>
          <a:p>
            <a:r>
              <a:rPr lang="pt-BR" dirty="0" smtClean="0"/>
              <a:t>Antes da Lei nº 13.674/2018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839788" y="2163699"/>
            <a:ext cx="5157787" cy="3038029"/>
          </a:xfrm>
        </p:spPr>
        <p:txBody>
          <a:bodyPr>
            <a:normAutofit/>
          </a:bodyPr>
          <a:lstStyle/>
          <a:p>
            <a:r>
              <a:rPr lang="pt-BR" sz="2000" dirty="0" smtClean="0"/>
              <a:t>2,3% - investimento externo</a:t>
            </a:r>
          </a:p>
          <a:p>
            <a:pPr lvl="1"/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1,0%</a:t>
            </a:r>
            <a:r>
              <a:rPr lang="pt-BR" sz="1800" dirty="0" smtClean="0"/>
              <a:t> (mín.) 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convênio</a:t>
            </a:r>
            <a:r>
              <a:rPr lang="pt-BR" sz="1800" dirty="0" smtClean="0"/>
              <a:t> com instituições credenciadas pelo 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CAPDA</a:t>
            </a:r>
          </a:p>
          <a:p>
            <a:pPr lvl="1"/>
            <a:r>
              <a:rPr lang="pt-BR" sz="1800" dirty="0" smtClean="0"/>
              <a:t>0,5% (mín.) depósitos trimestrais no 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FNDCT</a:t>
            </a:r>
          </a:p>
          <a:p>
            <a:pPr lvl="1"/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0,8% </a:t>
            </a:r>
            <a:r>
              <a:rPr lang="pt-BR" sz="1800" dirty="0" smtClean="0"/>
              <a:t>qualquer uma das possibilidades</a:t>
            </a:r>
            <a:endParaRPr lang="pt-BR" sz="18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>
          <a:xfrm>
            <a:off x="6172200" y="1658111"/>
            <a:ext cx="5183188" cy="566547"/>
          </a:xfrm>
        </p:spPr>
        <p:txBody>
          <a:bodyPr/>
          <a:lstStyle/>
          <a:p>
            <a:r>
              <a:rPr lang="pt-BR" dirty="0" smtClean="0"/>
              <a:t>Depois da </a:t>
            </a:r>
            <a:r>
              <a:rPr lang="pt-BR" dirty="0"/>
              <a:t>Lei nº 13.674/2018</a:t>
            </a:r>
            <a:endParaRPr lang="pt-BR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xfrm>
            <a:off x="6172200" y="2163698"/>
            <a:ext cx="5483352" cy="4468750"/>
          </a:xfrm>
        </p:spPr>
        <p:txBody>
          <a:bodyPr>
            <a:normAutofit/>
          </a:bodyPr>
          <a:lstStyle/>
          <a:p>
            <a:r>
              <a:rPr lang="pt-BR" sz="2000" dirty="0" smtClean="0"/>
              <a:t>2,3% - investimento externo</a:t>
            </a:r>
          </a:p>
          <a:p>
            <a:pPr lvl="1"/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0,9% </a:t>
            </a:r>
            <a:r>
              <a:rPr lang="pt-BR" sz="1800" dirty="0" smtClean="0"/>
              <a:t>(mín.) convênio com </a:t>
            </a:r>
            <a:r>
              <a:rPr lang="pt-BR" sz="1800" dirty="0" err="1" smtClean="0"/>
              <a:t>ICTs</a:t>
            </a:r>
            <a:r>
              <a:rPr lang="pt-BR" sz="1800" dirty="0" smtClean="0"/>
              <a:t> credenciadas pelo CAPDA</a:t>
            </a:r>
          </a:p>
          <a:p>
            <a:pPr lvl="1"/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0,2%</a:t>
            </a:r>
            <a:r>
              <a:rPr lang="pt-BR" sz="1800" dirty="0" smtClean="0"/>
              <a:t> (mín.) depósitos trimestrais no FNDCT</a:t>
            </a:r>
          </a:p>
          <a:p>
            <a:pPr lvl="1"/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0,4% </a:t>
            </a:r>
            <a:r>
              <a:rPr lang="pt-BR" sz="1800" dirty="0" smtClean="0"/>
              <a:t>(mín.) convênio com </a:t>
            </a:r>
            <a:r>
              <a:rPr lang="pt-BR" sz="1800" dirty="0" err="1" smtClean="0"/>
              <a:t>ICTs</a:t>
            </a:r>
            <a:r>
              <a:rPr lang="pt-BR" sz="1800" dirty="0" smtClean="0"/>
              <a:t> públicas credenciadas pelo CAPDA</a:t>
            </a:r>
          </a:p>
          <a:p>
            <a:pPr lvl="1"/>
            <a:r>
              <a:rPr lang="pt-BR" sz="1800" dirty="0" smtClean="0"/>
              <a:t>Fundos de investimentos CVM</a:t>
            </a:r>
          </a:p>
          <a:p>
            <a:pPr lvl="1"/>
            <a:r>
              <a:rPr lang="pt-BR" sz="1800" dirty="0" smtClean="0"/>
              <a:t>Programas </a:t>
            </a:r>
            <a:r>
              <a:rPr lang="pt-BR" sz="1800" dirty="0" smtClean="0"/>
              <a:t>prioritários (PPI)</a:t>
            </a:r>
            <a:endParaRPr lang="pt-BR" sz="1800" dirty="0" smtClean="0"/>
          </a:p>
          <a:p>
            <a:pPr lvl="1"/>
            <a:r>
              <a:rPr lang="pt-BR" sz="1800" dirty="0" smtClean="0"/>
              <a:t>Incubadoras/aceleradoras</a:t>
            </a:r>
          </a:p>
          <a:p>
            <a:pPr lvl="1"/>
            <a:r>
              <a:rPr lang="pt-BR" sz="1800" dirty="0" smtClean="0"/>
              <a:t>Organizações sociais - </a:t>
            </a:r>
            <a:r>
              <a:rPr lang="pt-BR" sz="1800" dirty="0" err="1" smtClean="0"/>
              <a:t>bioeconomia</a:t>
            </a:r>
            <a:endParaRPr lang="pt-BR" sz="1800" dirty="0" smtClean="0"/>
          </a:p>
          <a:p>
            <a:pPr lvl="1"/>
            <a:endParaRPr lang="pt-BR" sz="1800" dirty="0" smtClean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4518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INVESTIMENTOS NA MODALIDADE INTERNA (§ 18 art. 2º da Lei nº 8.387/1991)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839788" y="1658111"/>
            <a:ext cx="5157787" cy="566547"/>
          </a:xfrm>
        </p:spPr>
        <p:txBody>
          <a:bodyPr/>
          <a:lstStyle/>
          <a:p>
            <a:r>
              <a:rPr lang="pt-BR" dirty="0" smtClean="0"/>
              <a:t>Antes da </a:t>
            </a:r>
            <a:r>
              <a:rPr lang="pt-BR" dirty="0"/>
              <a:t>Lei nº 13.674/2018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839788" y="2163699"/>
            <a:ext cx="5157787" cy="3684588"/>
          </a:xfrm>
        </p:spPr>
        <p:txBody>
          <a:bodyPr>
            <a:normAutofit/>
          </a:bodyPr>
          <a:lstStyle/>
          <a:p>
            <a:r>
              <a:rPr lang="pt-BR" sz="2000" dirty="0" smtClean="0"/>
              <a:t>2,7% - investimento externo</a:t>
            </a:r>
          </a:p>
          <a:p>
            <a:pPr lvl="1"/>
            <a:r>
              <a:rPr lang="pt-BR" sz="1800" b="1" dirty="0" smtClean="0"/>
              <a:t>1,8% </a:t>
            </a:r>
            <a:r>
              <a:rPr lang="pt-BR" sz="1800" dirty="0" smtClean="0"/>
              <a:t>(máx.) no Programa de Apoio ao Desenvolvimento do Setor de Tecnologia da Informação na Amazônia (</a:t>
            </a:r>
            <a:r>
              <a:rPr lang="pt-BR" sz="1800" dirty="0" err="1" smtClean="0"/>
              <a:t>ProTI</a:t>
            </a:r>
            <a:r>
              <a:rPr lang="pt-BR" sz="1800" dirty="0" smtClean="0"/>
              <a:t>)</a:t>
            </a:r>
            <a:endParaRPr lang="pt-BR" sz="18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>
          <a:xfrm>
            <a:off x="6172200" y="1658111"/>
            <a:ext cx="5183188" cy="566547"/>
          </a:xfrm>
        </p:spPr>
        <p:txBody>
          <a:bodyPr/>
          <a:lstStyle/>
          <a:p>
            <a:r>
              <a:rPr lang="pt-BR" dirty="0" smtClean="0"/>
              <a:t>Depois da </a:t>
            </a:r>
            <a:r>
              <a:rPr lang="pt-BR" dirty="0"/>
              <a:t>Lei nº 13.674/2018</a:t>
            </a:r>
            <a:endParaRPr lang="pt-BR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xfrm>
            <a:off x="6172200" y="2163698"/>
            <a:ext cx="5483352" cy="4468750"/>
          </a:xfrm>
        </p:spPr>
        <p:txBody>
          <a:bodyPr>
            <a:normAutofit/>
          </a:bodyPr>
          <a:lstStyle/>
          <a:p>
            <a:r>
              <a:rPr lang="pt-BR" sz="2000" dirty="0" smtClean="0"/>
              <a:t>2,7% - investimento interno</a:t>
            </a:r>
          </a:p>
          <a:p>
            <a:pPr lvl="1"/>
            <a:r>
              <a:rPr lang="pt-BR" sz="1800" dirty="0" smtClean="0"/>
              <a:t>Projetos tecnológicos com objetivo de 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sustentabilidade ambiental</a:t>
            </a:r>
          </a:p>
          <a:p>
            <a:pPr lvl="1"/>
            <a:r>
              <a:rPr lang="pt-BR" sz="1800" dirty="0" smtClean="0"/>
              <a:t>Capitalização de empresas de base </a:t>
            </a:r>
            <a:r>
              <a:rPr lang="pt-BR" sz="1800" dirty="0" smtClean="0"/>
              <a:t>tecnológica </a:t>
            </a:r>
          </a:p>
          <a:p>
            <a:pPr lvl="1"/>
            <a:r>
              <a:rPr lang="pt-BR" sz="1800" dirty="0" smtClean="0"/>
              <a:t>Organizações sociais – </a:t>
            </a:r>
            <a:r>
              <a:rPr lang="pt-BR" sz="1800" dirty="0" err="1" smtClean="0"/>
              <a:t>bioeconomia</a:t>
            </a:r>
            <a:endParaRPr lang="pt-BR" sz="1800" dirty="0" smtClean="0"/>
          </a:p>
          <a:p>
            <a:pPr lvl="1"/>
            <a:r>
              <a:rPr lang="pt-BR" sz="1800" dirty="0" smtClean="0"/>
              <a:t>Atividades </a:t>
            </a:r>
            <a:r>
              <a:rPr lang="pt-BR" sz="1800" dirty="0" smtClean="0"/>
              <a:t>de PD&amp;I das próprias empresas ou contratadas, desde que sediadas na Amazônia Ocidental ou no Estado do Amapá</a:t>
            </a:r>
          </a:p>
          <a:p>
            <a:pPr lvl="1"/>
            <a:endParaRPr lang="pt-BR" sz="1800" dirty="0" smtClean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311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OUTRAS MODIFICAÇÕES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Relatório e parecer conclusivo elaborados por </a:t>
            </a:r>
            <a:r>
              <a:rPr lang="pt-BR" sz="2000" b="1" dirty="0" smtClean="0"/>
              <a:t>auditoria independente</a:t>
            </a:r>
            <a:r>
              <a:rPr lang="pt-BR" sz="2000" dirty="0" smtClean="0"/>
              <a:t> (inciso II § 7º art. 2º)</a:t>
            </a:r>
          </a:p>
          <a:p>
            <a:r>
              <a:rPr lang="pt-BR" sz="2000" dirty="0" smtClean="0"/>
              <a:t>Faturamento anual para </a:t>
            </a:r>
            <a:r>
              <a:rPr lang="pt-BR" sz="2000" b="1" dirty="0" smtClean="0"/>
              <a:t>investimento mínimo</a:t>
            </a:r>
            <a:r>
              <a:rPr lang="pt-BR" sz="2000" dirty="0" smtClean="0"/>
              <a:t> em </a:t>
            </a:r>
            <a:r>
              <a:rPr lang="pt-BR" sz="2000" b="1" dirty="0" smtClean="0"/>
              <a:t>convênios</a:t>
            </a:r>
            <a:r>
              <a:rPr lang="pt-BR" sz="2000" dirty="0" smtClean="0"/>
              <a:t> com </a:t>
            </a:r>
            <a:r>
              <a:rPr lang="pt-BR" sz="2000" b="1" dirty="0" smtClean="0"/>
              <a:t>ICTS</a:t>
            </a:r>
            <a:r>
              <a:rPr lang="pt-BR" sz="2000" dirty="0" smtClean="0"/>
              <a:t> e depósitos no </a:t>
            </a:r>
            <a:r>
              <a:rPr lang="pt-BR" sz="2000" b="1" dirty="0" smtClean="0"/>
              <a:t>FNDCT</a:t>
            </a:r>
            <a:r>
              <a:rPr lang="pt-BR" sz="2000" dirty="0" smtClean="0"/>
              <a:t>: de R$ 15M para R$ </a:t>
            </a:r>
            <a:r>
              <a:rPr lang="pt-BR" sz="2000" dirty="0"/>
              <a:t>30M </a:t>
            </a:r>
            <a:r>
              <a:rPr lang="pt-BR" sz="2000" dirty="0" smtClean="0"/>
              <a:t>(§ 11 </a:t>
            </a:r>
            <a:r>
              <a:rPr lang="pt-BR" sz="2000" dirty="0"/>
              <a:t>art. 2º</a:t>
            </a:r>
            <a:r>
              <a:rPr lang="pt-BR" sz="2000" dirty="0" smtClean="0"/>
              <a:t>)</a:t>
            </a:r>
          </a:p>
          <a:p>
            <a:r>
              <a:rPr lang="pt-BR" sz="2000" b="1" dirty="0" smtClean="0"/>
              <a:t>Custos incorridos e fundo de reserva de convênios</a:t>
            </a:r>
            <a:r>
              <a:rPr lang="pt-BR" sz="2000" dirty="0" smtClean="0"/>
              <a:t>: de 10% para 20% do valor a ser </a:t>
            </a:r>
            <a:r>
              <a:rPr lang="pt-BR" sz="2000" dirty="0"/>
              <a:t>gasto </a:t>
            </a:r>
            <a:r>
              <a:rPr lang="pt-BR" sz="2000" dirty="0" smtClean="0"/>
              <a:t>(§ 21 </a:t>
            </a:r>
            <a:r>
              <a:rPr lang="pt-BR" sz="2000" dirty="0"/>
              <a:t>art. 2º</a:t>
            </a:r>
            <a:r>
              <a:rPr lang="pt-BR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783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QUITAÇÃO DO SALDO DEVEDOR (§ 10 art. 2º da Lei nº 8.387/1991)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839788" y="1658111"/>
            <a:ext cx="5157787" cy="566547"/>
          </a:xfrm>
        </p:spPr>
        <p:txBody>
          <a:bodyPr/>
          <a:lstStyle/>
          <a:p>
            <a:r>
              <a:rPr lang="pt-BR" dirty="0" smtClean="0"/>
              <a:t>Antes da </a:t>
            </a:r>
            <a:r>
              <a:rPr lang="pt-BR" dirty="0"/>
              <a:t>Lei nº 13.674/2018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839788" y="2163699"/>
            <a:ext cx="5157787" cy="890052"/>
          </a:xfrm>
        </p:spPr>
        <p:txBody>
          <a:bodyPr>
            <a:normAutofit/>
          </a:bodyPr>
          <a:lstStyle/>
          <a:p>
            <a:r>
              <a:rPr lang="pt-BR" sz="2000" dirty="0" smtClean="0"/>
              <a:t>FNDCT saldo residual - </a:t>
            </a:r>
            <a:r>
              <a:rPr lang="pt-BR" sz="2000" dirty="0" err="1" smtClean="0"/>
              <a:t>ProTI</a:t>
            </a:r>
            <a:endParaRPr lang="pt-BR" sz="20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>
          <a:xfrm>
            <a:off x="6172200" y="1658111"/>
            <a:ext cx="5183188" cy="566547"/>
          </a:xfrm>
        </p:spPr>
        <p:txBody>
          <a:bodyPr/>
          <a:lstStyle/>
          <a:p>
            <a:r>
              <a:rPr lang="pt-BR" dirty="0" smtClean="0"/>
              <a:t>Depois da </a:t>
            </a:r>
            <a:r>
              <a:rPr lang="pt-BR" dirty="0"/>
              <a:t>Lei nº 13.674/2018</a:t>
            </a:r>
            <a:endParaRPr lang="pt-BR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xfrm>
            <a:off x="6172200" y="2163698"/>
            <a:ext cx="5183188" cy="2249806"/>
          </a:xfrm>
        </p:spPr>
        <p:txBody>
          <a:bodyPr>
            <a:normAutofit/>
          </a:bodyPr>
          <a:lstStyle/>
          <a:p>
            <a:r>
              <a:rPr lang="pt-BR" sz="2000" dirty="0" smtClean="0"/>
              <a:t>Depósitos trimestrais no FNDCT</a:t>
            </a:r>
          </a:p>
          <a:p>
            <a:r>
              <a:rPr lang="pt-BR" sz="2000" dirty="0" smtClean="0"/>
              <a:t>Fundos de investimentos CVM</a:t>
            </a:r>
          </a:p>
          <a:p>
            <a:r>
              <a:rPr lang="pt-BR" sz="2000" dirty="0" smtClean="0"/>
              <a:t>Programas prioritários</a:t>
            </a:r>
          </a:p>
          <a:p>
            <a:r>
              <a:rPr lang="pt-BR" sz="2000" dirty="0" smtClean="0"/>
              <a:t>Incubadoras/aceleradoras</a:t>
            </a:r>
          </a:p>
          <a:p>
            <a:endParaRPr lang="pt-BR" sz="2000" dirty="0"/>
          </a:p>
        </p:txBody>
      </p:sp>
      <p:sp>
        <p:nvSpPr>
          <p:cNvPr id="9" name="Espaço Reservado para Conteúdo 6"/>
          <p:cNvSpPr txBox="1">
            <a:spLocks/>
          </p:cNvSpPr>
          <p:nvPr/>
        </p:nvSpPr>
        <p:spPr>
          <a:xfrm>
            <a:off x="839788" y="5098210"/>
            <a:ext cx="10515600" cy="1363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Quando a produção do bem incentivado for encerrada: depósitos trimestrais no FNDCT ou Programas Prioritários em até 12 parcelas mensais e consecutivas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524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uiExpand="1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/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PLANO DE REINVESTIMENTO </a:t>
            </a:r>
            <a:b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(art. 4º da Lei nº 13.674/2018)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1813559" y="1825624"/>
            <a:ext cx="10515600" cy="4739077"/>
          </a:xfrm>
        </p:spPr>
        <p:txBody>
          <a:bodyPr>
            <a:normAutofit/>
          </a:bodyPr>
          <a:lstStyle/>
          <a:p>
            <a:r>
              <a:rPr lang="pt-BR" sz="2000" dirty="0" smtClean="0"/>
              <a:t>Para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débitos apurados </a:t>
            </a:r>
            <a:r>
              <a:rPr lang="pt-BR" sz="2000" dirty="0" smtClean="0"/>
              <a:t>até o RD do ano-calendário 2016;</a:t>
            </a:r>
          </a:p>
          <a:p>
            <a:r>
              <a:rPr lang="pt-BR" sz="2000" dirty="0" smtClean="0"/>
              <a:t>Poderá ser executado em até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48 meses</a:t>
            </a:r>
            <a:r>
              <a:rPr lang="pt-BR" sz="2000" dirty="0" smtClean="0"/>
              <a:t>, com compromisso de investimento </a:t>
            </a:r>
            <a:r>
              <a:rPr lang="pt-B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mínimo</a:t>
            </a:r>
            <a:r>
              <a:rPr lang="pt-BR" sz="2000" dirty="0" smtClean="0"/>
              <a:t> de </a:t>
            </a: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 a cada 12 meses</a:t>
            </a:r>
            <a:r>
              <a:rPr lang="pt-BR" sz="2000" dirty="0" smtClean="0"/>
              <a:t>;</a:t>
            </a:r>
          </a:p>
          <a:p>
            <a:r>
              <a:rPr lang="pt-BR" sz="2000" dirty="0" smtClean="0"/>
              <a:t>Modalidades:</a:t>
            </a:r>
          </a:p>
          <a:p>
            <a:pPr lvl="1"/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Convênio 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</a:t>
            </a:r>
            <a:r>
              <a:rPr lang="pt-B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ICTs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800" dirty="0"/>
              <a:t>credenciadas pelo CAPDA</a:t>
            </a:r>
          </a:p>
          <a:p>
            <a:pPr lvl="1"/>
            <a:r>
              <a:rPr lang="pt-BR" sz="1800" dirty="0" smtClean="0"/>
              <a:t>Depósitos </a:t>
            </a:r>
            <a:r>
              <a:rPr lang="pt-BR" sz="1800" dirty="0"/>
              <a:t>trimestrais 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FNDCT</a:t>
            </a:r>
          </a:p>
          <a:p>
            <a:pPr lvl="1"/>
            <a:r>
              <a:rPr lang="pt-BR" sz="1800" dirty="0" smtClean="0"/>
              <a:t>Convênio 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</a:t>
            </a:r>
            <a:r>
              <a:rPr lang="pt-B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ICTs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públicas</a:t>
            </a:r>
            <a:r>
              <a:rPr lang="pt-BR" sz="1800" dirty="0"/>
              <a:t> credenciadas pelo </a:t>
            </a:r>
            <a:r>
              <a:rPr lang="pt-BR" sz="1800" dirty="0" smtClean="0"/>
              <a:t>CAPDA </a:t>
            </a:r>
            <a:r>
              <a:rPr lang="pt-BR" sz="1800" dirty="0"/>
              <a:t>(mínimo </a:t>
            </a:r>
            <a:r>
              <a:rPr lang="pt-BR" sz="1800" dirty="0" smtClean="0"/>
              <a:t>20%)</a:t>
            </a:r>
            <a:endParaRPr lang="pt-BR" sz="1800" dirty="0"/>
          </a:p>
          <a:p>
            <a:pPr lvl="1"/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Fundos </a:t>
            </a:r>
            <a:r>
              <a:rPr lang="pt-BR" sz="1800" dirty="0"/>
              <a:t>de investimentos CVM</a:t>
            </a:r>
          </a:p>
          <a:p>
            <a:pPr lvl="1"/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Programas 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prioritários </a:t>
            </a:r>
            <a:r>
              <a:rPr lang="pt-BR" sz="1800" dirty="0" smtClean="0"/>
              <a:t>(mínimo 30%)</a:t>
            </a:r>
            <a:endParaRPr lang="pt-BR" sz="1800" dirty="0"/>
          </a:p>
          <a:p>
            <a:pPr lvl="1"/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Incubadoras/aceleradoras</a:t>
            </a:r>
          </a:p>
          <a:p>
            <a:pPr lvl="1"/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Organizações sociais </a:t>
            </a:r>
            <a:r>
              <a:rPr lang="pt-BR" sz="1800" dirty="0"/>
              <a:t>- </a:t>
            </a:r>
            <a:r>
              <a:rPr lang="pt-BR" sz="1800" dirty="0" err="1" smtClean="0"/>
              <a:t>bioeconomia</a:t>
            </a:r>
            <a:endParaRPr lang="pt-BR" sz="1800" dirty="0" smtClean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68326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22663" cy="1460500"/>
          </a:xfrm>
        </p:spPr>
        <p:txBody>
          <a:bodyPr/>
          <a:lstStyle/>
          <a:p>
            <a:r>
              <a:rPr lang="pt-B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PONTOS QUE DEMANDAM REGULAMENTAÇÃO</a:t>
            </a:r>
            <a:endParaRPr lang="pt-BR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1412972" y="1311820"/>
            <a:ext cx="10515600" cy="4739077"/>
          </a:xfrm>
        </p:spPr>
        <p:txBody>
          <a:bodyPr>
            <a:noAutofit/>
          </a:bodyPr>
          <a:lstStyle/>
          <a:p>
            <a:pPr lvl="0"/>
            <a:r>
              <a:rPr lang="pt-BR" sz="2000" dirty="0"/>
              <a:t>Aplicação em Fundos de Investimento (inciso III § 4º art. 2º)</a:t>
            </a:r>
          </a:p>
          <a:p>
            <a:pPr lvl="0"/>
            <a:r>
              <a:rPr lang="pt-BR" sz="2000" dirty="0"/>
              <a:t>Convênio com ICT Pública (inciso VI § 4º art. 2º)</a:t>
            </a:r>
          </a:p>
          <a:p>
            <a:pPr lvl="0"/>
            <a:r>
              <a:rPr lang="pt-BR" sz="2000" dirty="0"/>
              <a:t>Aplicação em Organizações Sociais (inciso VII § 4º art. 2º)</a:t>
            </a:r>
          </a:p>
          <a:p>
            <a:pPr lvl="0"/>
            <a:r>
              <a:rPr lang="pt-BR" sz="2000" dirty="0"/>
              <a:t>Gestão Recursos FNDCT (§ </a:t>
            </a:r>
            <a:r>
              <a:rPr lang="pt-BR" sz="2000" dirty="0" smtClean="0"/>
              <a:t>6º </a:t>
            </a:r>
            <a:r>
              <a:rPr lang="pt-BR" sz="2000" dirty="0"/>
              <a:t>art. 2º)</a:t>
            </a:r>
          </a:p>
          <a:p>
            <a:pPr lvl="0"/>
            <a:r>
              <a:rPr lang="pt-BR" sz="2000" dirty="0"/>
              <a:t>Encaminhamento dos Relatórios Demonstrativos (§ 7º art. 2º</a:t>
            </a:r>
            <a:r>
              <a:rPr lang="pt-BR" sz="2000" dirty="0" smtClean="0"/>
              <a:t>)</a:t>
            </a:r>
            <a:endParaRPr lang="pt-BR" sz="2000" dirty="0"/>
          </a:p>
          <a:p>
            <a:pPr lvl="0"/>
            <a:r>
              <a:rPr lang="pt-BR" sz="2000" dirty="0"/>
              <a:t>Auditoria Independente (alínea “a” inciso II § 7º art. 2º)</a:t>
            </a:r>
          </a:p>
          <a:p>
            <a:pPr lvl="0"/>
            <a:r>
              <a:rPr lang="pt-BR" sz="2000" dirty="0"/>
              <a:t>Aplicação do Complemento de 2,7% (§ 18 art. 2º</a:t>
            </a:r>
            <a:r>
              <a:rPr lang="pt-BR" sz="2000" dirty="0" smtClean="0"/>
              <a:t>) – Sustentabilidade, ENBT, OS e PDI Interno.</a:t>
            </a:r>
            <a:endParaRPr lang="pt-BR" sz="2000" dirty="0"/>
          </a:p>
          <a:p>
            <a:pPr lvl="0"/>
            <a:r>
              <a:rPr lang="pt-BR" sz="2000" dirty="0"/>
              <a:t>Procedimentos para Acompanhamento e Fiscalização (§ 22 art. 2º)</a:t>
            </a:r>
          </a:p>
          <a:p>
            <a:pPr lvl="0"/>
            <a:r>
              <a:rPr lang="pt-BR" sz="2000" dirty="0"/>
              <a:t>Aplicação em uma Mesma ICT privada (inciso VI § 27 art. 2º</a:t>
            </a:r>
            <a:r>
              <a:rPr lang="pt-BR" sz="2000" dirty="0" smtClean="0"/>
              <a:t>) – transição a partir de 2020</a:t>
            </a:r>
            <a:endParaRPr lang="pt-BR" sz="2000" dirty="0"/>
          </a:p>
          <a:p>
            <a:pPr lvl="0"/>
            <a:r>
              <a:rPr lang="pt-BR" sz="2000" dirty="0"/>
              <a:t>Plano de Reinvestimento (art. </a:t>
            </a:r>
            <a:r>
              <a:rPr lang="pt-BR" sz="2000" dirty="0" smtClean="0"/>
              <a:t>4º</a:t>
            </a:r>
            <a:r>
              <a:rPr lang="pt-BR" sz="2000" dirty="0"/>
              <a:t> </a:t>
            </a:r>
            <a:r>
              <a:rPr lang="pt-BR" sz="2000" dirty="0" smtClean="0"/>
              <a:t>- Lei 13.674/2018)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364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372</TotalTime>
  <Words>679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Cacho</vt:lpstr>
      <vt:lpstr>MODIFICAÇÕES NA LEI Nº 8.387, DE 30 DE DEZEMBRO DE 1991, EM FUNÇÃO DA LEI Nº 13.674, DE 11 DE JUNHO DE 2018</vt:lpstr>
      <vt:lpstr>MODIFICAÇÕES GERAIS</vt:lpstr>
      <vt:lpstr>INVESTIMENTOS NA MODALIDADE EXTERNA (§ 4º art. 2º da Lei nº 8.387/1991)</vt:lpstr>
      <vt:lpstr>INVESTIMENTOS NA MODALIDADE INTERNA (§ 18 art. 2º da Lei nº 8.387/1991)</vt:lpstr>
      <vt:lpstr>OUTRAS MODIFICAÇÕES</vt:lpstr>
      <vt:lpstr>QUITAÇÃO DO SALDO DEVEDOR (§ 10 art. 2º da Lei nº 8.387/1991)</vt:lpstr>
      <vt:lpstr>PLANO DE REINVESTIMENTO  (art. 4º da Lei nº 13.674/2018)</vt:lpstr>
      <vt:lpstr>PONTOS QUE DEMANDAM REGULAMENTAÇÃO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MODIFICAÇÕES NA LEI Nº 8.387, DE 30 DE DEZEMBRO DE 1991, EM FUNÇÃO DA MEDIDA PROVISÓRIA Nº 810, DE 08 DE DEZEMBRO DE 2017</dc:title>
  <dc:creator>Marcelo Clínger Vieira Cavalcante</dc:creator>
  <cp:lastModifiedBy>Eldo José Lima Rocha</cp:lastModifiedBy>
  <cp:revision>29</cp:revision>
  <dcterms:created xsi:type="dcterms:W3CDTF">2018-05-28T21:14:42Z</dcterms:created>
  <dcterms:modified xsi:type="dcterms:W3CDTF">2018-07-06T13:12:22Z</dcterms:modified>
</cp:coreProperties>
</file>