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98" r:id="rId3"/>
    <p:sldId id="257" r:id="rId4"/>
    <p:sldId id="292" r:id="rId5"/>
    <p:sldId id="296" r:id="rId6"/>
    <p:sldId id="295" r:id="rId7"/>
    <p:sldId id="294" r:id="rId8"/>
    <p:sldId id="293" r:id="rId9"/>
    <p:sldId id="280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4057"/>
    <a:srgbClr val="3B8D61"/>
    <a:srgbClr val="1863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A837BDF-976A-4D07-9D47-BE75363CCE79}">
  <a:tblStyle styleId="{FA837BDF-976A-4D07-9D47-BE75363CCE7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7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533CE6-D7DB-4F32-96BC-BBD877DF4C8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3DF03024-8D2E-42E3-B3E5-9C6746CF7987}">
      <dgm:prSet phldrT="[Texto]"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>
        <a:xfrm>
          <a:off x="3224291" y="1356248"/>
          <a:ext cx="4235501" cy="794531"/>
        </a:xfrm>
        <a:prstGeom prst="roundRect">
          <a:avLst>
            <a:gd name="adj" fmla="val 10000"/>
          </a:avLst>
        </a:prstGeom>
        <a:ln/>
      </dgm:spPr>
      <dgm:t>
        <a:bodyPr/>
        <a:lstStyle/>
        <a:p>
          <a:pPr>
            <a:buNone/>
          </a:pPr>
          <a:r>
            <a:rPr lang="pt-BR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otham Light" panose="02000603030000020004"/>
              <a:ea typeface="+mn-ea"/>
              <a:cs typeface="+mn-cs"/>
            </a:rPr>
            <a:t>Medida Provisória nº 810, de 8 de dezembro de 2017</a:t>
          </a:r>
        </a:p>
      </dgm:t>
    </dgm:pt>
    <dgm:pt modelId="{A26C3692-746F-492F-B1A6-5672A1AF99F4}" type="parTrans" cxnId="{3AE36861-6D26-4F1A-A69D-B9BAF25E0E5D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>
        <a:xfrm>
          <a:off x="2860017" y="1166188"/>
          <a:ext cx="364273" cy="5873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7325"/>
              </a:lnTo>
              <a:lnTo>
                <a:pt x="364273" y="587325"/>
              </a:lnTo>
            </a:path>
          </a:pathLst>
        </a:custGeom>
        <a:ln/>
      </dgm:spPr>
      <dgm:t>
        <a:bodyPr/>
        <a:lstStyle/>
        <a:p>
          <a:endParaRPr lang="pt-BR"/>
        </a:p>
      </dgm:t>
    </dgm:pt>
    <dgm:pt modelId="{917D68E0-9E48-4353-A7C8-CA6734D0A2B2}" type="sibTrans" cxnId="{3AE36861-6D26-4F1A-A69D-B9BAF25E0E5D}">
      <dgm:prSet/>
      <dgm:spPr/>
      <dgm:t>
        <a:bodyPr/>
        <a:lstStyle/>
        <a:p>
          <a:endParaRPr lang="pt-BR"/>
        </a:p>
      </dgm:t>
    </dgm:pt>
    <dgm:pt modelId="{A295CA48-0E5F-46C8-B713-BA61E564C42E}">
      <dgm:prSet phldrT="[Texto]"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>
        <a:xfrm>
          <a:off x="3224291" y="2349413"/>
          <a:ext cx="4235501" cy="794531"/>
        </a:xfrm>
        <a:prstGeom prst="roundRect">
          <a:avLst>
            <a:gd name="adj" fmla="val 10000"/>
          </a:avLst>
        </a:prstGeom>
        <a:ln/>
      </dgm:spPr>
      <dgm:t>
        <a:bodyPr/>
        <a:lstStyle/>
        <a:p>
          <a:pPr>
            <a:buNone/>
          </a:pPr>
          <a:r>
            <a:rPr lang="pt-BR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otham Light" panose="02000603030000020004"/>
              <a:ea typeface="+mn-ea"/>
              <a:cs typeface="+mn-cs"/>
            </a:rPr>
            <a:t>LEI nº 13.674, de 11 de junho de 2018</a:t>
          </a:r>
        </a:p>
      </dgm:t>
    </dgm:pt>
    <dgm:pt modelId="{A1C16CC9-F53E-4CDC-9D85-F2B6DAF28F0B}" type="sibTrans" cxnId="{5F4BE9A2-64A6-4D42-BBA7-07591EFA32A9}">
      <dgm:prSet/>
      <dgm:spPr/>
      <dgm:t>
        <a:bodyPr/>
        <a:lstStyle/>
        <a:p>
          <a:endParaRPr lang="pt-BR"/>
        </a:p>
      </dgm:t>
    </dgm:pt>
    <dgm:pt modelId="{ECE72313-DAAA-46FC-B58F-FC652603D6F7}" type="parTrans" cxnId="{5F4BE9A2-64A6-4D42-BBA7-07591EFA32A9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>
        <a:xfrm>
          <a:off x="2860017" y="1166188"/>
          <a:ext cx="364273" cy="1580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0490"/>
              </a:lnTo>
              <a:lnTo>
                <a:pt x="364273" y="1580490"/>
              </a:lnTo>
            </a:path>
          </a:pathLst>
        </a:custGeom>
        <a:ln/>
      </dgm:spPr>
      <dgm:t>
        <a:bodyPr/>
        <a:lstStyle/>
        <a:p>
          <a:endParaRPr lang="pt-BR"/>
        </a:p>
      </dgm:t>
    </dgm:pt>
    <dgm:pt modelId="{B1D7C3E4-70DD-4E6B-8951-5B19A0F2CDAB}">
      <dgm:prSet phldrT="[Texto]"/>
      <dgm:spPr>
        <a:xfrm>
          <a:off x="2486527" y="10328"/>
          <a:ext cx="3734902" cy="1155860"/>
        </a:xfrm>
        <a:prstGeom prst="roundRect">
          <a:avLst>
            <a:gd name="adj" fmla="val 10000"/>
          </a:avLst>
        </a:prstGeom>
        <a:solidFill>
          <a:srgbClr val="124057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pt-BR" dirty="0">
              <a:solidFill>
                <a:sysClr val="window" lastClr="FFFFFF"/>
              </a:solidFill>
              <a:latin typeface="Gotham Bold" panose="02000803030000020004"/>
              <a:ea typeface="+mn-ea"/>
              <a:cs typeface="+mn-cs"/>
            </a:rPr>
            <a:t>LEI nº 8.387, de 30 de dezembro de 1991</a:t>
          </a:r>
        </a:p>
      </dgm:t>
    </dgm:pt>
    <dgm:pt modelId="{BAEE364B-DD40-40B9-90D0-BD55B157E49C}" type="sibTrans" cxnId="{BA202142-3B18-4624-BEBF-4E89527E6EFE}">
      <dgm:prSet/>
      <dgm:spPr/>
      <dgm:t>
        <a:bodyPr/>
        <a:lstStyle/>
        <a:p>
          <a:endParaRPr lang="pt-BR"/>
        </a:p>
      </dgm:t>
    </dgm:pt>
    <dgm:pt modelId="{957BDF71-8E29-462E-AFC0-E76371136B16}" type="parTrans" cxnId="{BA202142-3B18-4624-BEBF-4E89527E6EFE}">
      <dgm:prSet/>
      <dgm:spPr/>
      <dgm:t>
        <a:bodyPr/>
        <a:lstStyle/>
        <a:p>
          <a:endParaRPr lang="pt-BR"/>
        </a:p>
      </dgm:t>
    </dgm:pt>
    <dgm:pt modelId="{9C41EEDE-373C-47C7-BB8D-A4ADD15ED935}" type="pres">
      <dgm:prSet presAssocID="{B2533CE6-D7DB-4F32-96BC-BBD877DF4C8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64BB3767-0F7E-40D2-9FBC-591FB0BA9ED7}" type="pres">
      <dgm:prSet presAssocID="{B1D7C3E4-70DD-4E6B-8951-5B19A0F2CDAB}" presName="root" presStyleCnt="0"/>
      <dgm:spPr/>
    </dgm:pt>
    <dgm:pt modelId="{5C6E3F8B-58C5-469E-8734-65D773A73C18}" type="pres">
      <dgm:prSet presAssocID="{B1D7C3E4-70DD-4E6B-8951-5B19A0F2CDAB}" presName="rootComposite" presStyleCnt="0"/>
      <dgm:spPr/>
    </dgm:pt>
    <dgm:pt modelId="{0FE4672B-5D76-4616-81AF-63ACA6BE56F1}" type="pres">
      <dgm:prSet presAssocID="{B1D7C3E4-70DD-4E6B-8951-5B19A0F2CDAB}" presName="rootText" presStyleLbl="node1" presStyleIdx="0" presStyleCnt="1" custScaleX="235038" custScaleY="145477" custLinFactNeighborX="580" custLinFactNeighborY="2080"/>
      <dgm:spPr/>
      <dgm:t>
        <a:bodyPr/>
        <a:lstStyle/>
        <a:p>
          <a:endParaRPr lang="pt-BR"/>
        </a:p>
      </dgm:t>
    </dgm:pt>
    <dgm:pt modelId="{900DD717-23CD-44D6-BA54-77FD536C7A73}" type="pres">
      <dgm:prSet presAssocID="{B1D7C3E4-70DD-4E6B-8951-5B19A0F2CDAB}" presName="rootConnector" presStyleLbl="node1" presStyleIdx="0" presStyleCnt="1"/>
      <dgm:spPr/>
      <dgm:t>
        <a:bodyPr/>
        <a:lstStyle/>
        <a:p>
          <a:endParaRPr lang="pt-BR"/>
        </a:p>
      </dgm:t>
    </dgm:pt>
    <dgm:pt modelId="{589D43DD-DA7C-48D2-9FD4-9606376E5F20}" type="pres">
      <dgm:prSet presAssocID="{B1D7C3E4-70DD-4E6B-8951-5B19A0F2CDAB}" presName="childShape" presStyleCnt="0"/>
      <dgm:spPr/>
    </dgm:pt>
    <dgm:pt modelId="{DDA5EF21-9ADE-4DC2-A67B-84C3D89386AD}" type="pres">
      <dgm:prSet presAssocID="{A26C3692-746F-492F-B1A6-5672A1AF99F4}" presName="Name13" presStyleLbl="parChTrans1D2" presStyleIdx="0" presStyleCnt="2"/>
      <dgm:spPr/>
      <dgm:t>
        <a:bodyPr/>
        <a:lstStyle/>
        <a:p>
          <a:endParaRPr lang="pt-BR"/>
        </a:p>
      </dgm:t>
    </dgm:pt>
    <dgm:pt modelId="{F4A88497-5623-4619-ACCE-4F93B9EBFE25}" type="pres">
      <dgm:prSet presAssocID="{3DF03024-8D2E-42E3-B3E5-9C6746CF7987}" presName="childText" presStyleLbl="bgAcc1" presStyleIdx="0" presStyleCnt="2" custScaleX="310063" custLinFactNeighborX="4606" custLinFactNeighborY="-109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C8293D9-44F6-4EA4-904C-257144E5FF28}" type="pres">
      <dgm:prSet presAssocID="{ECE72313-DAAA-46FC-B58F-FC652603D6F7}" presName="Name13" presStyleLbl="parChTrans1D2" presStyleIdx="1" presStyleCnt="2"/>
      <dgm:spPr/>
      <dgm:t>
        <a:bodyPr/>
        <a:lstStyle/>
        <a:p>
          <a:endParaRPr lang="pt-BR"/>
        </a:p>
      </dgm:t>
    </dgm:pt>
    <dgm:pt modelId="{8155D761-0B8B-456A-8616-F089D07481BA}" type="pres">
      <dgm:prSet presAssocID="{A295CA48-0E5F-46C8-B713-BA61E564C42E}" presName="childText" presStyleLbl="bgAcc1" presStyleIdx="1" presStyleCnt="2" custScaleX="308812" custLinFactNeighborX="4606" custLinFactNeighborY="-2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79EBAE1-011B-4780-A03A-7825C88B2BED}" type="presOf" srcId="{A26C3692-746F-492F-B1A6-5672A1AF99F4}" destId="{DDA5EF21-9ADE-4DC2-A67B-84C3D89386AD}" srcOrd="0" destOrd="0" presId="urn:microsoft.com/office/officeart/2005/8/layout/hierarchy3"/>
    <dgm:cxn modelId="{102CB5EC-54E6-4804-8C4C-E55A59BEEF50}" type="presOf" srcId="{A295CA48-0E5F-46C8-B713-BA61E564C42E}" destId="{8155D761-0B8B-456A-8616-F089D07481BA}" srcOrd="0" destOrd="0" presId="urn:microsoft.com/office/officeart/2005/8/layout/hierarchy3"/>
    <dgm:cxn modelId="{5F4BE9A2-64A6-4D42-BBA7-07591EFA32A9}" srcId="{B1D7C3E4-70DD-4E6B-8951-5B19A0F2CDAB}" destId="{A295CA48-0E5F-46C8-B713-BA61E564C42E}" srcOrd="1" destOrd="0" parTransId="{ECE72313-DAAA-46FC-B58F-FC652603D6F7}" sibTransId="{A1C16CC9-F53E-4CDC-9D85-F2B6DAF28F0B}"/>
    <dgm:cxn modelId="{BA202142-3B18-4624-BEBF-4E89527E6EFE}" srcId="{B2533CE6-D7DB-4F32-96BC-BBD877DF4C8A}" destId="{B1D7C3E4-70DD-4E6B-8951-5B19A0F2CDAB}" srcOrd="0" destOrd="0" parTransId="{957BDF71-8E29-462E-AFC0-E76371136B16}" sibTransId="{BAEE364B-DD40-40B9-90D0-BD55B157E49C}"/>
    <dgm:cxn modelId="{7ECBB53B-F5BC-47CB-9AA0-5975CF3BB8E3}" type="presOf" srcId="{3DF03024-8D2E-42E3-B3E5-9C6746CF7987}" destId="{F4A88497-5623-4619-ACCE-4F93B9EBFE25}" srcOrd="0" destOrd="0" presId="urn:microsoft.com/office/officeart/2005/8/layout/hierarchy3"/>
    <dgm:cxn modelId="{94FC3D3A-08C0-4BF8-AFBC-5BD0776393E2}" type="presOf" srcId="{B1D7C3E4-70DD-4E6B-8951-5B19A0F2CDAB}" destId="{0FE4672B-5D76-4616-81AF-63ACA6BE56F1}" srcOrd="0" destOrd="0" presId="urn:microsoft.com/office/officeart/2005/8/layout/hierarchy3"/>
    <dgm:cxn modelId="{227B9D73-CB3F-43C9-B1F0-0F08083EC773}" type="presOf" srcId="{B1D7C3E4-70DD-4E6B-8951-5B19A0F2CDAB}" destId="{900DD717-23CD-44D6-BA54-77FD536C7A73}" srcOrd="1" destOrd="0" presId="urn:microsoft.com/office/officeart/2005/8/layout/hierarchy3"/>
    <dgm:cxn modelId="{6CF4E6F2-278A-44E4-8251-9F1D9CAE4056}" type="presOf" srcId="{ECE72313-DAAA-46FC-B58F-FC652603D6F7}" destId="{EC8293D9-44F6-4EA4-904C-257144E5FF28}" srcOrd="0" destOrd="0" presId="urn:microsoft.com/office/officeart/2005/8/layout/hierarchy3"/>
    <dgm:cxn modelId="{3AE36861-6D26-4F1A-A69D-B9BAF25E0E5D}" srcId="{B1D7C3E4-70DD-4E6B-8951-5B19A0F2CDAB}" destId="{3DF03024-8D2E-42E3-B3E5-9C6746CF7987}" srcOrd="0" destOrd="0" parTransId="{A26C3692-746F-492F-B1A6-5672A1AF99F4}" sibTransId="{917D68E0-9E48-4353-A7C8-CA6734D0A2B2}"/>
    <dgm:cxn modelId="{8BB0EB35-BC34-4F64-AB89-DB78D78F1359}" type="presOf" srcId="{B2533CE6-D7DB-4F32-96BC-BBD877DF4C8A}" destId="{9C41EEDE-373C-47C7-BB8D-A4ADD15ED935}" srcOrd="0" destOrd="0" presId="urn:microsoft.com/office/officeart/2005/8/layout/hierarchy3"/>
    <dgm:cxn modelId="{0477A13D-92CF-4C27-ACBB-87DA0B76E366}" type="presParOf" srcId="{9C41EEDE-373C-47C7-BB8D-A4ADD15ED935}" destId="{64BB3767-0F7E-40D2-9FBC-591FB0BA9ED7}" srcOrd="0" destOrd="0" presId="urn:microsoft.com/office/officeart/2005/8/layout/hierarchy3"/>
    <dgm:cxn modelId="{13CD1D09-69FA-479C-9B5F-EF2DB2F47CB7}" type="presParOf" srcId="{64BB3767-0F7E-40D2-9FBC-591FB0BA9ED7}" destId="{5C6E3F8B-58C5-469E-8734-65D773A73C18}" srcOrd="0" destOrd="0" presId="urn:microsoft.com/office/officeart/2005/8/layout/hierarchy3"/>
    <dgm:cxn modelId="{733829C5-6E32-4844-BEF9-EB93D172637D}" type="presParOf" srcId="{5C6E3F8B-58C5-469E-8734-65D773A73C18}" destId="{0FE4672B-5D76-4616-81AF-63ACA6BE56F1}" srcOrd="0" destOrd="0" presId="urn:microsoft.com/office/officeart/2005/8/layout/hierarchy3"/>
    <dgm:cxn modelId="{BDE3B23E-CE5F-4177-B965-E69C0ABE6810}" type="presParOf" srcId="{5C6E3F8B-58C5-469E-8734-65D773A73C18}" destId="{900DD717-23CD-44D6-BA54-77FD536C7A73}" srcOrd="1" destOrd="0" presId="urn:microsoft.com/office/officeart/2005/8/layout/hierarchy3"/>
    <dgm:cxn modelId="{CC1F91FB-9C19-435A-A1E3-44EAD9EBB3B1}" type="presParOf" srcId="{64BB3767-0F7E-40D2-9FBC-591FB0BA9ED7}" destId="{589D43DD-DA7C-48D2-9FD4-9606376E5F20}" srcOrd="1" destOrd="0" presId="urn:microsoft.com/office/officeart/2005/8/layout/hierarchy3"/>
    <dgm:cxn modelId="{C48C4000-60C9-40E6-BC16-FF720DEB34DB}" type="presParOf" srcId="{589D43DD-DA7C-48D2-9FD4-9606376E5F20}" destId="{DDA5EF21-9ADE-4DC2-A67B-84C3D89386AD}" srcOrd="0" destOrd="0" presId="urn:microsoft.com/office/officeart/2005/8/layout/hierarchy3"/>
    <dgm:cxn modelId="{52551BBA-98B5-4EE0-A093-6128B5738A32}" type="presParOf" srcId="{589D43DD-DA7C-48D2-9FD4-9606376E5F20}" destId="{F4A88497-5623-4619-ACCE-4F93B9EBFE25}" srcOrd="1" destOrd="0" presId="urn:microsoft.com/office/officeart/2005/8/layout/hierarchy3"/>
    <dgm:cxn modelId="{90B3D4ED-E1BF-47C2-AFFA-12ABF02F0A37}" type="presParOf" srcId="{589D43DD-DA7C-48D2-9FD4-9606376E5F20}" destId="{EC8293D9-44F6-4EA4-904C-257144E5FF28}" srcOrd="2" destOrd="0" presId="urn:microsoft.com/office/officeart/2005/8/layout/hierarchy3"/>
    <dgm:cxn modelId="{A7FE5AEA-BDBF-41DB-B1ED-CC778BA9ED55}" type="presParOf" srcId="{589D43DD-DA7C-48D2-9FD4-9606376E5F20}" destId="{8155D761-0B8B-456A-8616-F089D07481B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8442895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42312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76993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09647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53630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00303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17048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142810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73711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Shape 4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" name="Shape 4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0703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4288500"/>
            <a:ext cx="9144000" cy="247500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Shape 10"/>
          <p:cNvSpPr/>
          <p:nvPr/>
        </p:nvSpPr>
        <p:spPr>
          <a:xfrm>
            <a:off x="0" y="0"/>
            <a:ext cx="9144000" cy="5307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11" name="Shape 11"/>
          <p:cNvSpPr/>
          <p:nvPr/>
        </p:nvSpPr>
        <p:spPr>
          <a:xfrm>
            <a:off x="0" y="500626"/>
            <a:ext cx="9144000" cy="3824100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Shape 12"/>
          <p:cNvSpPr/>
          <p:nvPr/>
        </p:nvSpPr>
        <p:spPr>
          <a:xfrm>
            <a:off x="0" y="4493605"/>
            <a:ext cx="9144000" cy="1182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Shape 13"/>
          <p:cNvSpPr/>
          <p:nvPr/>
        </p:nvSpPr>
        <p:spPr>
          <a:xfrm>
            <a:off x="0" y="4584075"/>
            <a:ext cx="9144000" cy="559500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ctrTitle"/>
          </p:nvPr>
        </p:nvSpPr>
        <p:spPr>
          <a:xfrm>
            <a:off x="685800" y="2601425"/>
            <a:ext cx="5810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42" name="Shape 42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Shape 43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Shape 44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Shape 45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6" name="Shape 46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rgbClr val="18637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3660300" cy="3158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▪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2"/>
          </p:nvPr>
        </p:nvSpPr>
        <p:spPr>
          <a:xfrm>
            <a:off x="5026623" y="1767275"/>
            <a:ext cx="3660300" cy="3158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▪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tyle B">
  <p:cSld name="BLANK_1_1_1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/>
        </p:nvSpPr>
        <p:spPr>
          <a:xfrm>
            <a:off x="0" y="4294550"/>
            <a:ext cx="9144000" cy="241200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Shape 90"/>
          <p:cNvSpPr/>
          <p:nvPr/>
        </p:nvSpPr>
        <p:spPr>
          <a:xfrm>
            <a:off x="0" y="0"/>
            <a:ext cx="9144000" cy="5307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91" name="Shape 91"/>
          <p:cNvSpPr/>
          <p:nvPr/>
        </p:nvSpPr>
        <p:spPr>
          <a:xfrm>
            <a:off x="0" y="500626"/>
            <a:ext cx="9144000" cy="3824100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Shape 92"/>
          <p:cNvSpPr/>
          <p:nvPr/>
        </p:nvSpPr>
        <p:spPr>
          <a:xfrm>
            <a:off x="0" y="4493605"/>
            <a:ext cx="9144000" cy="1182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Shape 93"/>
          <p:cNvSpPr/>
          <p:nvPr/>
        </p:nvSpPr>
        <p:spPr>
          <a:xfrm>
            <a:off x="0" y="4584075"/>
            <a:ext cx="9144000" cy="559500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78" name="Shape 78"/>
          <p:cNvSpPr/>
          <p:nvPr/>
        </p:nvSpPr>
        <p:spPr>
          <a:xfrm>
            <a:off x="0" y="500625"/>
            <a:ext cx="247200" cy="1058700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Shape 79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Shape 80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Shape 81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1178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rgbClr val="114454"/>
              </a:buClr>
              <a:buSzPts val="3000"/>
              <a:buFont typeface="Nixie One"/>
              <a:buChar char="▪"/>
              <a:defRPr sz="30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2400"/>
              <a:buFont typeface="Nixie One"/>
              <a:buChar char="▫"/>
              <a:defRPr sz="24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2400"/>
              <a:buFont typeface="Nixie One"/>
              <a:buChar char="■"/>
              <a:defRPr sz="24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Char char="●"/>
              <a:defRPr sz="18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Char char="○"/>
              <a:defRPr sz="18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Char char="■"/>
              <a:defRPr sz="18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Char char="●"/>
              <a:defRPr sz="18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Char char="○"/>
              <a:defRPr sz="18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Char char="■"/>
              <a:defRPr sz="18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8" r:id="rId3"/>
    <p:sldLayoutId id="2147483660" r:id="rId4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ctrTitle"/>
          </p:nvPr>
        </p:nvSpPr>
        <p:spPr>
          <a:xfrm>
            <a:off x="225311" y="562116"/>
            <a:ext cx="5810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Gotham Black" panose="02000603040000020004" pitchFamily="2" charset="0"/>
              </a:rPr>
              <a:t>MDIC</a:t>
            </a:r>
            <a:endParaRPr dirty="0">
              <a:latin typeface="Gotham Black" panose="02000603040000020004" pitchFamily="2" charset="0"/>
            </a:endParaRPr>
          </a:p>
        </p:txBody>
      </p:sp>
      <p:sp>
        <p:nvSpPr>
          <p:cNvPr id="11" name="Shape 98"/>
          <p:cNvSpPr txBox="1">
            <a:spLocks/>
          </p:cNvSpPr>
          <p:nvPr/>
        </p:nvSpPr>
        <p:spPr>
          <a:xfrm>
            <a:off x="374848" y="2097505"/>
            <a:ext cx="5810400" cy="611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Roboto Slab"/>
              <a:buNone/>
              <a:defRPr sz="4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r>
              <a:rPr lang="pt-BR" sz="3600" dirty="0">
                <a:solidFill>
                  <a:schemeClr val="bg1"/>
                </a:solidFill>
                <a:latin typeface="Gotham Bold" panose="02000803030000020004"/>
              </a:rPr>
              <a:t>LEI DE INFORMÁTICA</a:t>
            </a:r>
          </a:p>
        </p:txBody>
      </p:sp>
      <p:sp>
        <p:nvSpPr>
          <p:cNvPr id="12" name="Shape 98"/>
          <p:cNvSpPr txBox="1">
            <a:spLocks/>
          </p:cNvSpPr>
          <p:nvPr/>
        </p:nvSpPr>
        <p:spPr>
          <a:xfrm>
            <a:off x="374848" y="2708765"/>
            <a:ext cx="5810400" cy="401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Roboto Slab"/>
              <a:buNone/>
              <a:defRPr sz="4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r>
              <a:rPr lang="pt-BR" sz="1800" dirty="0">
                <a:solidFill>
                  <a:schemeClr val="bg1"/>
                </a:solidFill>
                <a:latin typeface="Gotham Bold" panose="02000803030000020004"/>
              </a:rPr>
              <a:t>Zona Franca de Manaus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8" name="Shape 258"/>
          <p:cNvCxnSpPr/>
          <p:nvPr/>
        </p:nvCxnSpPr>
        <p:spPr>
          <a:xfrm>
            <a:off x="4475989" y="1682588"/>
            <a:ext cx="0" cy="393000"/>
          </a:xfrm>
          <a:prstGeom prst="straightConnector1">
            <a:avLst/>
          </a:prstGeom>
          <a:noFill/>
          <a:ln w="9525" cap="rnd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9" name="Shape 259"/>
          <p:cNvSpPr txBox="1"/>
          <p:nvPr/>
        </p:nvSpPr>
        <p:spPr>
          <a:xfrm>
            <a:off x="4531749" y="1667625"/>
            <a:ext cx="1454700" cy="4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i="0" u="none" strike="noStrike" cap="none" dirty="0">
                <a:solidFill>
                  <a:srgbClr val="FFFFFF"/>
                </a:solidFill>
                <a:latin typeface="Gotham Medium" panose="02000603030000020004" pitchFamily="2" charset="0"/>
                <a:ea typeface="Nixie One"/>
                <a:cs typeface="Nixie One"/>
                <a:sym typeface="Nixie One"/>
              </a:rPr>
              <a:t>Text Title</a:t>
            </a:r>
            <a:endParaRPr dirty="0">
              <a:solidFill>
                <a:srgbClr val="FFFFFF"/>
              </a:solidFill>
              <a:latin typeface="Gotham Medium" panose="02000603030000020004" pitchFamily="2" charset="0"/>
              <a:ea typeface="Nixie One"/>
              <a:cs typeface="Nixie One"/>
              <a:sym typeface="Nixie On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>
                <a:solidFill>
                  <a:srgbClr val="FFFFFF"/>
                </a:solidFill>
                <a:latin typeface="Gotham Light" panose="02000603030000020004" pitchFamily="2" charset="0"/>
                <a:ea typeface="Nixie One"/>
                <a:cs typeface="Nixie One"/>
                <a:sym typeface="Nixie One"/>
              </a:rPr>
              <a:t>P</a:t>
            </a:r>
            <a:r>
              <a:rPr lang="en" sz="1000" b="0" i="0" u="none" strike="noStrike" cap="none" dirty="0">
                <a:solidFill>
                  <a:srgbClr val="FFFFFF"/>
                </a:solidFill>
                <a:latin typeface="Gotham Light" panose="02000603030000020004" pitchFamily="2" charset="0"/>
                <a:ea typeface="Nixie One"/>
                <a:cs typeface="Nixie One"/>
                <a:sym typeface="Nixie One"/>
              </a:rPr>
              <a:t>lace your own text here</a:t>
            </a:r>
            <a:endParaRPr dirty="0">
              <a:solidFill>
                <a:srgbClr val="FFFFFF"/>
              </a:solidFill>
              <a:latin typeface="Gotham Light" panose="02000603030000020004" pitchFamily="2" charset="0"/>
              <a:ea typeface="Nixie One"/>
              <a:cs typeface="Nixie One"/>
              <a:sym typeface="Nixie One"/>
            </a:endParaRPr>
          </a:p>
        </p:txBody>
      </p:sp>
      <p:sp>
        <p:nvSpPr>
          <p:cNvPr id="260" name="Shape 260"/>
          <p:cNvSpPr txBox="1"/>
          <p:nvPr/>
        </p:nvSpPr>
        <p:spPr>
          <a:xfrm>
            <a:off x="3878949" y="2391975"/>
            <a:ext cx="596700" cy="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0" u="none" strike="noStrike" cap="none" dirty="0">
                <a:solidFill>
                  <a:srgbClr val="FFFFFF"/>
                </a:solidFill>
                <a:latin typeface="Gotham Bold" panose="02000803030000020004" pitchFamily="2" charset="0"/>
                <a:ea typeface="Nixie One"/>
                <a:cs typeface="Nixie One"/>
                <a:sym typeface="Nixie One"/>
              </a:rPr>
              <a:t>02</a:t>
            </a:r>
            <a:endParaRPr sz="2400" b="1" dirty="0">
              <a:latin typeface="Gotham Bold" panose="02000803030000020004" pitchFamily="2" charset="0"/>
              <a:ea typeface="Nixie One"/>
              <a:cs typeface="Nixie One"/>
              <a:sym typeface="Nixie One"/>
            </a:endParaRPr>
          </a:p>
        </p:txBody>
      </p:sp>
      <p:cxnSp>
        <p:nvCxnSpPr>
          <p:cNvPr id="261" name="Shape 261"/>
          <p:cNvCxnSpPr/>
          <p:nvPr/>
        </p:nvCxnSpPr>
        <p:spPr>
          <a:xfrm>
            <a:off x="4475988" y="2420358"/>
            <a:ext cx="0" cy="393000"/>
          </a:xfrm>
          <a:prstGeom prst="straightConnector1">
            <a:avLst/>
          </a:prstGeom>
          <a:noFill/>
          <a:ln w="9525" cap="rnd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2" name="Shape 262"/>
          <p:cNvSpPr txBox="1"/>
          <p:nvPr/>
        </p:nvSpPr>
        <p:spPr>
          <a:xfrm>
            <a:off x="4531759" y="2409499"/>
            <a:ext cx="1385100" cy="46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i="0" u="none" strike="noStrike" cap="none" dirty="0">
                <a:solidFill>
                  <a:srgbClr val="FFFFFF"/>
                </a:solidFill>
                <a:latin typeface="Gotham Medium" panose="02000603030000020004" pitchFamily="2" charset="0"/>
                <a:ea typeface="Nixie One"/>
                <a:cs typeface="Nixie One"/>
                <a:sym typeface="Nixie One"/>
              </a:rPr>
              <a:t>Text Title</a:t>
            </a:r>
            <a:endParaRPr dirty="0">
              <a:latin typeface="Gotham Medium" panose="02000603030000020004" pitchFamily="2" charset="0"/>
              <a:ea typeface="Nixie One"/>
              <a:cs typeface="Nixie One"/>
              <a:sym typeface="Nixie One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>
                <a:solidFill>
                  <a:schemeClr val="lt1"/>
                </a:solidFill>
                <a:latin typeface="Gotham Light" panose="02000603030000020004" pitchFamily="2" charset="0"/>
                <a:ea typeface="Nixie One"/>
                <a:cs typeface="Nixie One"/>
                <a:sym typeface="Nixie One"/>
              </a:rPr>
              <a:t>Place your own text here</a:t>
            </a:r>
            <a:endParaRPr sz="1000" dirty="0">
              <a:solidFill>
                <a:srgbClr val="FFFFFF"/>
              </a:solidFill>
              <a:latin typeface="Gotham Light" panose="02000603030000020004" pitchFamily="2" charset="0"/>
              <a:ea typeface="Nixie One"/>
              <a:cs typeface="Nixie One"/>
              <a:sym typeface="Nixie One"/>
            </a:endParaRPr>
          </a:p>
        </p:txBody>
      </p:sp>
      <p:sp>
        <p:nvSpPr>
          <p:cNvPr id="263" name="Shape 263"/>
          <p:cNvSpPr txBox="1"/>
          <p:nvPr/>
        </p:nvSpPr>
        <p:spPr>
          <a:xfrm>
            <a:off x="3878948" y="3151000"/>
            <a:ext cx="596700" cy="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0" u="none" strike="noStrike" cap="none" dirty="0">
                <a:solidFill>
                  <a:srgbClr val="FFFFFF"/>
                </a:solidFill>
                <a:latin typeface="Gotham Bold" panose="02000803030000020004" pitchFamily="2" charset="0"/>
                <a:ea typeface="Nixie One"/>
                <a:cs typeface="Nixie One"/>
                <a:sym typeface="Nixie One"/>
              </a:rPr>
              <a:t>03</a:t>
            </a:r>
            <a:endParaRPr sz="2400" b="1" dirty="0">
              <a:solidFill>
                <a:srgbClr val="FFFFFF"/>
              </a:solidFill>
              <a:latin typeface="Gotham Bold" panose="02000803030000020004" pitchFamily="2" charset="0"/>
              <a:ea typeface="Nixie One"/>
              <a:cs typeface="Nixie One"/>
              <a:sym typeface="Nixie One"/>
            </a:endParaRPr>
          </a:p>
        </p:txBody>
      </p:sp>
      <p:cxnSp>
        <p:nvCxnSpPr>
          <p:cNvPr id="264" name="Shape 264"/>
          <p:cNvCxnSpPr/>
          <p:nvPr/>
        </p:nvCxnSpPr>
        <p:spPr>
          <a:xfrm>
            <a:off x="4475988" y="3179384"/>
            <a:ext cx="0" cy="393000"/>
          </a:xfrm>
          <a:prstGeom prst="straightConnector1">
            <a:avLst/>
          </a:prstGeom>
          <a:noFill/>
          <a:ln w="9525" cap="rnd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5" name="Shape 265"/>
          <p:cNvSpPr txBox="1"/>
          <p:nvPr/>
        </p:nvSpPr>
        <p:spPr>
          <a:xfrm>
            <a:off x="4531759" y="3094313"/>
            <a:ext cx="1385100" cy="5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i="0" u="none" strike="noStrike" cap="none" dirty="0">
                <a:solidFill>
                  <a:srgbClr val="FFFFFF"/>
                </a:solidFill>
                <a:latin typeface="Gotham Bold" panose="02000803030000020004" pitchFamily="2" charset="0"/>
                <a:ea typeface="Nixie One"/>
                <a:cs typeface="Nixie One"/>
                <a:sym typeface="Nixie One"/>
              </a:rPr>
              <a:t>Text Title</a:t>
            </a:r>
            <a:endParaRPr dirty="0">
              <a:solidFill>
                <a:srgbClr val="FFFFFF"/>
              </a:solidFill>
              <a:latin typeface="Gotham Bold" panose="02000803030000020004" pitchFamily="2" charset="0"/>
              <a:ea typeface="Nixie One"/>
              <a:cs typeface="Nixie One"/>
              <a:sym typeface="Nixie One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>
                <a:solidFill>
                  <a:schemeClr val="lt1"/>
                </a:solidFill>
                <a:latin typeface="Gotham Light" panose="02000603030000020004" pitchFamily="2" charset="0"/>
                <a:ea typeface="Nixie One"/>
                <a:cs typeface="Nixie One"/>
                <a:sym typeface="Nixie One"/>
              </a:rPr>
              <a:t>Place your own text here</a:t>
            </a:r>
            <a:endParaRPr sz="1000" dirty="0">
              <a:solidFill>
                <a:srgbClr val="FFFFFF"/>
              </a:solidFill>
              <a:latin typeface="Gotham Light" panose="02000603030000020004" pitchFamily="2" charset="0"/>
              <a:ea typeface="Nixie One"/>
              <a:cs typeface="Nixie One"/>
              <a:sym typeface="Nixie One"/>
            </a:endParaRPr>
          </a:p>
        </p:txBody>
      </p:sp>
      <p:sp>
        <p:nvSpPr>
          <p:cNvPr id="266" name="Shape 266"/>
          <p:cNvSpPr txBox="1"/>
          <p:nvPr/>
        </p:nvSpPr>
        <p:spPr>
          <a:xfrm>
            <a:off x="3878949" y="3881600"/>
            <a:ext cx="652800" cy="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0" u="none" strike="noStrike" cap="none" dirty="0">
                <a:solidFill>
                  <a:srgbClr val="FFFFFF"/>
                </a:solidFill>
                <a:latin typeface="Gotham Bold" panose="02000803030000020004" pitchFamily="2" charset="0"/>
                <a:ea typeface="Nixie One"/>
                <a:cs typeface="Nixie One"/>
                <a:sym typeface="Nixie One"/>
              </a:rPr>
              <a:t>04</a:t>
            </a:r>
            <a:endParaRPr sz="2400" b="1" dirty="0">
              <a:solidFill>
                <a:srgbClr val="FFFFFF"/>
              </a:solidFill>
              <a:latin typeface="Gotham Bold" panose="02000803030000020004" pitchFamily="2" charset="0"/>
              <a:ea typeface="Nixie One"/>
              <a:cs typeface="Nixie One"/>
              <a:sym typeface="Nixie One"/>
            </a:endParaRPr>
          </a:p>
        </p:txBody>
      </p:sp>
      <p:cxnSp>
        <p:nvCxnSpPr>
          <p:cNvPr id="267" name="Shape 267"/>
          <p:cNvCxnSpPr/>
          <p:nvPr/>
        </p:nvCxnSpPr>
        <p:spPr>
          <a:xfrm>
            <a:off x="4475986" y="3909976"/>
            <a:ext cx="0" cy="393000"/>
          </a:xfrm>
          <a:prstGeom prst="straightConnector1">
            <a:avLst/>
          </a:prstGeom>
          <a:noFill/>
          <a:ln w="9525" cap="rnd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8" name="Shape 268"/>
          <p:cNvSpPr txBox="1"/>
          <p:nvPr/>
        </p:nvSpPr>
        <p:spPr>
          <a:xfrm>
            <a:off x="4531757" y="3826146"/>
            <a:ext cx="1385100" cy="5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i="0" u="none" strike="noStrike" cap="none" dirty="0">
                <a:solidFill>
                  <a:srgbClr val="FFFFFF"/>
                </a:solidFill>
                <a:latin typeface="Gotham Medium" panose="02000603030000020004" pitchFamily="2" charset="0"/>
                <a:ea typeface="Nixie One"/>
                <a:cs typeface="Nixie One"/>
                <a:sym typeface="Nixie One"/>
              </a:rPr>
              <a:t>Text Title</a:t>
            </a:r>
            <a:endParaRPr dirty="0">
              <a:solidFill>
                <a:srgbClr val="FFFFFF"/>
              </a:solidFill>
              <a:latin typeface="Gotham Medium" panose="02000603030000020004" pitchFamily="2" charset="0"/>
              <a:ea typeface="Nixie One"/>
              <a:cs typeface="Nixie One"/>
              <a:sym typeface="Nixie One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>
                <a:solidFill>
                  <a:schemeClr val="lt1"/>
                </a:solidFill>
                <a:latin typeface="Gotham Light" panose="02000603030000020004" pitchFamily="2" charset="0"/>
                <a:ea typeface="Nixie One"/>
                <a:cs typeface="Nixie One"/>
                <a:sym typeface="Nixie One"/>
              </a:rPr>
              <a:t>Place your own text here</a:t>
            </a:r>
            <a:endParaRPr sz="1000" dirty="0">
              <a:solidFill>
                <a:srgbClr val="FFFFFF"/>
              </a:solidFill>
              <a:latin typeface="Gotham Light" panose="02000603030000020004" pitchFamily="2" charset="0"/>
              <a:ea typeface="Nixie One"/>
              <a:cs typeface="Nixie One"/>
              <a:sym typeface="Nixie One"/>
            </a:endParaRPr>
          </a:p>
        </p:txBody>
      </p:sp>
      <p:sp>
        <p:nvSpPr>
          <p:cNvPr id="269" name="Shape 269"/>
          <p:cNvSpPr/>
          <p:nvPr/>
        </p:nvSpPr>
        <p:spPr>
          <a:xfrm flipH="1">
            <a:off x="3787126" y="1509779"/>
            <a:ext cx="91800" cy="2978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15785"/>
                </a:moveTo>
                <a:lnTo>
                  <a:pt x="0" y="3719"/>
                </a:lnTo>
                <a:lnTo>
                  <a:pt x="120000" y="0"/>
                </a:lnTo>
                <a:lnTo>
                  <a:pt x="120000" y="120000"/>
                </a:lnTo>
                <a:lnTo>
                  <a:pt x="0" y="115785"/>
                </a:lnTo>
                <a:close/>
              </a:path>
            </a:pathLst>
          </a:custGeom>
          <a:gradFill>
            <a:gsLst>
              <a:gs pos="0">
                <a:srgbClr val="FFFFFF">
                  <a:alpha val="9803"/>
                </a:srgbClr>
              </a:gs>
              <a:gs pos="100000">
                <a:srgbClr val="FFFFFF">
                  <a:alpha val="24705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79" name="Shape 279"/>
          <p:cNvGrpSpPr/>
          <p:nvPr/>
        </p:nvGrpSpPr>
        <p:grpSpPr>
          <a:xfrm>
            <a:off x="3167257" y="3244367"/>
            <a:ext cx="369549" cy="274765"/>
            <a:chOff x="5247525" y="3007275"/>
            <a:chExt cx="517575" cy="384825"/>
          </a:xfrm>
        </p:grpSpPr>
        <p:sp>
          <p:nvSpPr>
            <p:cNvPr id="280" name="Shape 280"/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0" t="0" r="0" b="0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Shape 281"/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0" t="0" r="0" b="0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Shape 98"/>
          <p:cNvSpPr txBox="1">
            <a:spLocks/>
          </p:cNvSpPr>
          <p:nvPr/>
        </p:nvSpPr>
        <p:spPr>
          <a:xfrm>
            <a:off x="383193" y="72191"/>
            <a:ext cx="814079" cy="413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r>
              <a:rPr lang="pt-BR" dirty="0">
                <a:solidFill>
                  <a:srgbClr val="18637B"/>
                </a:solidFill>
                <a:latin typeface="Gotham Black" panose="02000603040000020004" pitchFamily="2" charset="0"/>
              </a:rPr>
              <a:t>MDIC</a:t>
            </a:r>
          </a:p>
        </p:txBody>
      </p:sp>
      <p:graphicFrame>
        <p:nvGraphicFramePr>
          <p:cNvPr id="50" name="Espaço Reservado para Conteúdo 5">
            <a:extLst>
              <a:ext uri="{FF2B5EF4-FFF2-40B4-BE49-F238E27FC236}">
                <a16:creationId xmlns:a16="http://schemas.microsoft.com/office/drawing/2014/main" xmlns="" id="{A135DD43-BAE6-4AF9-A61B-CCD0709EF7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2562628"/>
              </p:ext>
            </p:extLst>
          </p:nvPr>
        </p:nvGraphicFramePr>
        <p:xfrm>
          <a:off x="1500163" y="1270559"/>
          <a:ext cx="6628291" cy="2738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7532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pt-BR" dirty="0">
                <a:solidFill>
                  <a:schemeClr val="bg1"/>
                </a:solidFill>
                <a:latin typeface="Gotham Bold" panose="02000803030000020004"/>
              </a:rPr>
              <a:t>TEMAS PARA REGULAMENTAÇÃO</a:t>
            </a:r>
            <a:endParaRPr dirty="0">
              <a:solidFill>
                <a:schemeClr val="bg1"/>
              </a:solidFill>
              <a:latin typeface="Gotham Bold" panose="02000803030000020004"/>
            </a:endParaRPr>
          </a:p>
        </p:txBody>
      </p:sp>
      <p:sp>
        <p:nvSpPr>
          <p:cNvPr id="120" name="Shape 120"/>
          <p:cNvSpPr txBox="1"/>
          <p:nvPr/>
        </p:nvSpPr>
        <p:spPr>
          <a:xfrm>
            <a:off x="723988" y="1700195"/>
            <a:ext cx="7860031" cy="2971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600"/>
              </a:spcBef>
            </a:pPr>
            <a:r>
              <a:rPr lang="pt-BR" sz="1600" b="1" dirty="0">
                <a:latin typeface="Gotham Bold" panose="02000803030000020004"/>
              </a:rPr>
              <a:t>1) </a:t>
            </a:r>
            <a:r>
              <a:rPr lang="pt-BR" sz="1600" dirty="0">
                <a:latin typeface="Gotham Bold" panose="02000803030000020004"/>
              </a:rPr>
              <a:t>Fundos de investimentos ou outros instrumentos autorizados pela Comissão de Valores Mobiliários (CVM) para capitalização de empresas de base tecnológica com sede na Amazônia Ocidental ou no Amapá.</a:t>
            </a:r>
          </a:p>
          <a:p>
            <a:pPr lvl="0"/>
            <a:endParaRPr lang="pt-BR" sz="1200" b="1" dirty="0">
              <a:solidFill>
                <a:srgbClr val="114454"/>
              </a:solidFill>
              <a:latin typeface="Gotham Bold" panose="02000803030000020004" pitchFamily="2" charset="0"/>
              <a:sym typeface="Nixie One"/>
            </a:endParaRPr>
          </a:p>
          <a:p>
            <a:pPr lvl="0"/>
            <a:endParaRPr lang="pt-BR" sz="1200" dirty="0">
              <a:solidFill>
                <a:schemeClr val="tx1"/>
              </a:solidFill>
              <a:latin typeface="Gotham Light" panose="02000603030000020004"/>
            </a:endParaRP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Gotham Light" panose="02000603030000020004"/>
              </a:rPr>
              <a:t>A minuta de Portaria foi </a:t>
            </a:r>
            <a:r>
              <a:rPr lang="pt-BR" sz="1200" dirty="0">
                <a:latin typeface="Gotham Light" panose="02000603030000020004"/>
              </a:rPr>
              <a:t>submetida à Consulta Pública a partir do dia 12 de junho nos sítios eletrônicos do MDIC e da SUFRAMA.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pt-BR" sz="1200" dirty="0">
                <a:latin typeface="Gotham Light" panose="02000603030000020004"/>
              </a:rPr>
              <a:t>Propostas podem ser enviadas ao MDIC até o dia 7 de julho.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endParaRPr lang="pt-BR" sz="1200" dirty="0">
              <a:latin typeface="Gotham Light" panose="02000603030000020004"/>
            </a:endParaRP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pt-BR" sz="1200" dirty="0">
                <a:latin typeface="Gotham Light" panose="02000603030000020004"/>
              </a:rPr>
              <a:t>Tópicos abordados:</a:t>
            </a:r>
          </a:p>
          <a:p>
            <a:pPr lvl="7"/>
            <a:r>
              <a:rPr lang="pt-BR" sz="1200" dirty="0">
                <a:latin typeface="Gotham Light" panose="02000603030000020004"/>
              </a:rPr>
              <a:t>     - Caracterização de empresas de base tecnológica;</a:t>
            </a:r>
          </a:p>
          <a:p>
            <a:pPr lvl="4"/>
            <a:r>
              <a:rPr lang="pt-BR" sz="1200" dirty="0">
                <a:latin typeface="Gotham Light" panose="02000603030000020004"/>
              </a:rPr>
              <a:t>     - Condições a serem observadas para o investimento do FIP;</a:t>
            </a:r>
          </a:p>
          <a:p>
            <a:pPr marL="177800" lvl="4" indent="-177800"/>
            <a:r>
              <a:rPr lang="pt-BR" sz="1200" dirty="0">
                <a:latin typeface="Gotham Light" panose="02000603030000020004"/>
              </a:rPr>
              <a:t>     - Participação do FIP no capital social da sociedade que receber o recurso da empresa beneficiária da Lei de Informática;</a:t>
            </a:r>
          </a:p>
          <a:p>
            <a:pPr lvl="4"/>
            <a:r>
              <a:rPr lang="pt-BR" sz="1200" dirty="0">
                <a:latin typeface="Gotham Light" panose="02000603030000020004"/>
              </a:rPr>
              <a:t>     - Prestação de contas.</a:t>
            </a:r>
          </a:p>
        </p:txBody>
      </p:sp>
      <p:sp>
        <p:nvSpPr>
          <p:cNvPr id="13" name="Shape 98"/>
          <p:cNvSpPr txBox="1">
            <a:spLocks/>
          </p:cNvSpPr>
          <p:nvPr/>
        </p:nvSpPr>
        <p:spPr>
          <a:xfrm>
            <a:off x="179262" y="838408"/>
            <a:ext cx="814079" cy="413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r>
              <a:rPr lang="pt-BR" dirty="0">
                <a:latin typeface="Gotham Black" panose="02000603040000020004" pitchFamily="2" charset="0"/>
              </a:rPr>
              <a:t>MDIC</a:t>
            </a: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xmlns="" id="{8FF55800-952D-47C4-B08E-F142C041B276}"/>
              </a:ext>
            </a:extLst>
          </p:cNvPr>
          <p:cNvSpPr/>
          <p:nvPr/>
        </p:nvSpPr>
        <p:spPr>
          <a:xfrm>
            <a:off x="723988" y="1803636"/>
            <a:ext cx="7630303" cy="897033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/>
        </p:nvSpPr>
        <p:spPr>
          <a:xfrm>
            <a:off x="741219" y="2279072"/>
            <a:ext cx="4681902" cy="318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pt-BR" sz="1600" b="1" dirty="0">
                <a:latin typeface="Gotham Bold" panose="02000803030000020004"/>
              </a:rPr>
              <a:t>2) </a:t>
            </a:r>
            <a:r>
              <a:rPr lang="pt-BR" sz="1600" dirty="0">
                <a:latin typeface="Gotham Bold" panose="02000803030000020004"/>
              </a:rPr>
              <a:t>Reinvestimento dos valores glosados.</a:t>
            </a:r>
          </a:p>
        </p:txBody>
      </p:sp>
      <p:sp>
        <p:nvSpPr>
          <p:cNvPr id="13" name="Shape 98"/>
          <p:cNvSpPr txBox="1">
            <a:spLocks/>
          </p:cNvSpPr>
          <p:nvPr/>
        </p:nvSpPr>
        <p:spPr>
          <a:xfrm>
            <a:off x="179262" y="838408"/>
            <a:ext cx="814079" cy="413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r>
              <a:rPr lang="pt-BR" dirty="0">
                <a:latin typeface="Gotham Black" panose="02000603040000020004" pitchFamily="2" charset="0"/>
              </a:rPr>
              <a:t>MDIC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xmlns="" id="{A4CD83E4-4E9D-4A08-BA2F-82BAB755E346}"/>
              </a:ext>
            </a:extLst>
          </p:cNvPr>
          <p:cNvSpPr/>
          <p:nvPr/>
        </p:nvSpPr>
        <p:spPr>
          <a:xfrm>
            <a:off x="741219" y="2233744"/>
            <a:ext cx="7626926" cy="520148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66699F8C-E011-47D7-9AE9-80D89F82A7B5}"/>
              </a:ext>
            </a:extLst>
          </p:cNvPr>
          <p:cNvSpPr/>
          <p:nvPr/>
        </p:nvSpPr>
        <p:spPr>
          <a:xfrm>
            <a:off x="741219" y="2951064"/>
            <a:ext cx="73748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pt-BR" sz="1200" dirty="0">
                <a:latin typeface="Gotham Light" panose="02000603030000020004"/>
              </a:rPr>
              <a:t>A minuta de Portaria está em fase final de elaboração.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endParaRPr lang="pt-BR" sz="1200" dirty="0">
              <a:latin typeface="Gotham Light" panose="02000603030000020004"/>
            </a:endParaRP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pt-BR" sz="1200" dirty="0">
                <a:latin typeface="Gotham Light" panose="02000603030000020004"/>
              </a:rPr>
              <a:t>Tópicos abordados:</a:t>
            </a:r>
          </a:p>
          <a:p>
            <a:pPr lvl="1"/>
            <a:r>
              <a:rPr lang="pt-BR" sz="1200" dirty="0">
                <a:latin typeface="Gotham Light" panose="02000603030000020004"/>
              </a:rPr>
              <a:t>     - Débitos passíveis de reinvestimento;</a:t>
            </a:r>
          </a:p>
          <a:p>
            <a:pPr lvl="1"/>
            <a:r>
              <a:rPr lang="pt-BR" sz="1200" dirty="0">
                <a:latin typeface="Gotham Light" panose="02000603030000020004"/>
              </a:rPr>
              <a:t>     - Plano de reinvestimento e seus efeitos;</a:t>
            </a:r>
          </a:p>
          <a:p>
            <a:pPr lvl="1"/>
            <a:r>
              <a:rPr lang="pt-BR" sz="1200" dirty="0">
                <a:latin typeface="Gotham Light" panose="02000603030000020004"/>
              </a:rPr>
              <a:t>     - Modalidades de reinvestimento;</a:t>
            </a:r>
          </a:p>
          <a:p>
            <a:pPr lvl="1"/>
            <a:r>
              <a:rPr lang="pt-BR" sz="1200" dirty="0">
                <a:latin typeface="Gotham Light" panose="02000603030000020004"/>
              </a:rPr>
              <a:t>     - Apresentação e julgamento dos Relatórios Demonstrativos de Reinvestimento;</a:t>
            </a:r>
          </a:p>
          <a:p>
            <a:pPr lvl="1"/>
            <a:r>
              <a:rPr lang="pt-BR" sz="1200" dirty="0">
                <a:latin typeface="Gotham Light" panose="02000603030000020004"/>
              </a:rPr>
              <a:t>     - Rescisão do reinvestimento.</a:t>
            </a:r>
          </a:p>
        </p:txBody>
      </p:sp>
      <p:sp>
        <p:nvSpPr>
          <p:cNvPr id="9" name="Shape 111">
            <a:extLst>
              <a:ext uri="{FF2B5EF4-FFF2-40B4-BE49-F238E27FC236}">
                <a16:creationId xmlns:a16="http://schemas.microsoft.com/office/drawing/2014/main" xmlns="" id="{9800E069-8D65-4E98-945E-F303AFB0AF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pt-BR" dirty="0">
                <a:solidFill>
                  <a:schemeClr val="bg1"/>
                </a:solidFill>
                <a:latin typeface="Gotham Bold" panose="02000803030000020004"/>
              </a:rPr>
              <a:t>TEMAS PARA REGULAMENTAÇÃO</a:t>
            </a:r>
            <a:endParaRPr dirty="0">
              <a:solidFill>
                <a:schemeClr val="bg1"/>
              </a:solidFill>
              <a:latin typeface="Gotham Bold" panose="02000803030000020004"/>
            </a:endParaRPr>
          </a:p>
        </p:txBody>
      </p:sp>
    </p:spTree>
    <p:extLst>
      <p:ext uri="{BB962C8B-B14F-4D97-AF65-F5344CB8AC3E}">
        <p14:creationId xmlns:p14="http://schemas.microsoft.com/office/powerpoint/2010/main" val="480371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/>
        </p:nvSpPr>
        <p:spPr>
          <a:xfrm>
            <a:off x="734290" y="1991468"/>
            <a:ext cx="7583994" cy="7618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600"/>
              </a:spcBef>
            </a:pPr>
            <a:r>
              <a:rPr lang="pt-BR" sz="1600" b="1" dirty="0">
                <a:latin typeface="Gotham Bold" panose="02000803030000020004"/>
              </a:rPr>
              <a:t>3) </a:t>
            </a:r>
            <a:r>
              <a:rPr lang="pt-BR" sz="1600" dirty="0">
                <a:latin typeface="Gotham Bold" panose="02000803030000020004"/>
              </a:rPr>
              <a:t>Elaboração, por auditoria independente habilitada no MDIC, de Relatório Consolidado e Parecer Conclusivo acerca dos </a:t>
            </a:r>
            <a:r>
              <a:rPr lang="pt-BR" sz="1600" dirty="0" err="1">
                <a:latin typeface="Gotham Bold" panose="02000803030000020004"/>
              </a:rPr>
              <a:t>RDAs</a:t>
            </a:r>
            <a:r>
              <a:rPr lang="pt-BR" sz="1600" dirty="0">
                <a:latin typeface="Gotham Bold" panose="02000803030000020004"/>
              </a:rPr>
              <a:t>.</a:t>
            </a:r>
          </a:p>
          <a:p>
            <a:pPr>
              <a:spcBef>
                <a:spcPts val="600"/>
              </a:spcBef>
            </a:pPr>
            <a:endParaRPr lang="pt-BR" sz="1200" dirty="0"/>
          </a:p>
        </p:txBody>
      </p:sp>
      <p:sp>
        <p:nvSpPr>
          <p:cNvPr id="13" name="Shape 98"/>
          <p:cNvSpPr txBox="1">
            <a:spLocks/>
          </p:cNvSpPr>
          <p:nvPr/>
        </p:nvSpPr>
        <p:spPr>
          <a:xfrm>
            <a:off x="179262" y="838408"/>
            <a:ext cx="814079" cy="413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r>
              <a:rPr lang="pt-BR" dirty="0">
                <a:latin typeface="Gotham Black" panose="02000603040000020004" pitchFamily="2" charset="0"/>
              </a:rPr>
              <a:t>MDIC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xmlns="" id="{71B38851-D56F-488B-9F23-DCFC9439784E}"/>
              </a:ext>
            </a:extLst>
          </p:cNvPr>
          <p:cNvSpPr/>
          <p:nvPr/>
        </p:nvSpPr>
        <p:spPr>
          <a:xfrm>
            <a:off x="734289" y="2075657"/>
            <a:ext cx="7626927" cy="677670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52519CB7-B1C7-448D-A287-01DB674E5A94}"/>
              </a:ext>
            </a:extLst>
          </p:cNvPr>
          <p:cNvSpPr/>
          <p:nvPr/>
        </p:nvSpPr>
        <p:spPr>
          <a:xfrm>
            <a:off x="777224" y="2951766"/>
            <a:ext cx="789224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Gotham Light" panose="02000603030000020004"/>
              </a:rPr>
              <a:t>Foi feito processo seletivo para a contratação de um consultor externo que irá atuar na elaboração de um Manual de Auditoria Independente, que s</a:t>
            </a:r>
            <a:r>
              <a:rPr lang="pt-BR" sz="1200" dirty="0">
                <a:latin typeface="Gotham Light" panose="02000603030000020004"/>
              </a:rPr>
              <a:t>ervirá de base para o auditor independente atuar</a:t>
            </a:r>
            <a:r>
              <a:rPr lang="pt-BR" sz="1200" dirty="0">
                <a:solidFill>
                  <a:schemeClr val="tx1"/>
                </a:solidFill>
                <a:latin typeface="Gotham Light" panose="02000603030000020004"/>
              </a:rPr>
              <a:t>.</a:t>
            </a:r>
            <a:endParaRPr lang="pt-BR" sz="1200" dirty="0">
              <a:latin typeface="Gotham Light" panose="02000603030000020004"/>
            </a:endParaRPr>
          </a:p>
          <a:p>
            <a:pPr marL="285750" lvl="0" indent="-285750">
              <a:buFont typeface="Wingdings" panose="05000000000000000000" pitchFamily="2" charset="2"/>
              <a:buChar char="§"/>
            </a:pPr>
            <a:endParaRPr lang="pt-BR" sz="1200" dirty="0">
              <a:latin typeface="Gotham Light" panose="02000603030000020004"/>
            </a:endParaRPr>
          </a:p>
          <a:p>
            <a:pPr marL="228600" lvl="0" indent="-228600">
              <a:buFont typeface="Wingdings" panose="05000000000000000000" pitchFamily="2" charset="2"/>
              <a:buChar char="§"/>
            </a:pPr>
            <a:r>
              <a:rPr lang="pt-BR" sz="1200" dirty="0">
                <a:latin typeface="Gotham Light" panose="02000603030000020004"/>
              </a:rPr>
              <a:t>O Manual deverá abordar:</a:t>
            </a:r>
          </a:p>
          <a:p>
            <a:pPr lvl="1"/>
            <a:r>
              <a:rPr lang="pt-BR" sz="1200" dirty="0">
                <a:latin typeface="Gotham Light" panose="02000603030000020004"/>
              </a:rPr>
              <a:t>       - Definição de P,D&amp;I que considere, mas não reproduza, os manuais de </a:t>
            </a:r>
            <a:r>
              <a:rPr lang="pt-BR" sz="1200" dirty="0" err="1">
                <a:latin typeface="Gotham Light" panose="02000603030000020004"/>
              </a:rPr>
              <a:t>Frascatti</a:t>
            </a:r>
            <a:r>
              <a:rPr lang="pt-BR" sz="1200" dirty="0">
                <a:latin typeface="Gotham Light" panose="02000603030000020004"/>
              </a:rPr>
              <a:t> e de Oslo;</a:t>
            </a:r>
          </a:p>
          <a:p>
            <a:pPr lvl="1"/>
            <a:r>
              <a:rPr lang="pt-BR" sz="1200" dirty="0">
                <a:latin typeface="Gotham Light" panose="02000603030000020004"/>
              </a:rPr>
              <a:t>       - Tipos de gastos realizados pelas empresas, se pertinentes ou não à P,D&amp;I;</a:t>
            </a:r>
          </a:p>
          <a:p>
            <a:pPr lvl="1"/>
            <a:r>
              <a:rPr lang="pt-BR" sz="1200" dirty="0">
                <a:latin typeface="Gotham Light" panose="02000603030000020004"/>
              </a:rPr>
              <a:t>       - Metodologias e documentos utilizados pelo MCTIC e pela SUFRAMA para avaliação dos projetos até a presente data;</a:t>
            </a:r>
          </a:p>
          <a:p>
            <a:pPr lvl="1"/>
            <a:r>
              <a:rPr lang="pt-BR" sz="1200" dirty="0">
                <a:latin typeface="Gotham Light" panose="02000603030000020004"/>
              </a:rPr>
              <a:t>       - Escopo dos trabalhos dos auditores independentes.</a:t>
            </a:r>
          </a:p>
        </p:txBody>
      </p:sp>
      <p:sp>
        <p:nvSpPr>
          <p:cNvPr id="9" name="Shape 111">
            <a:extLst>
              <a:ext uri="{FF2B5EF4-FFF2-40B4-BE49-F238E27FC236}">
                <a16:creationId xmlns:a16="http://schemas.microsoft.com/office/drawing/2014/main" xmlns="" id="{2DB1D95A-99D6-4FAB-B750-C2C1A977C88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pt-BR" dirty="0">
                <a:solidFill>
                  <a:schemeClr val="bg1"/>
                </a:solidFill>
                <a:latin typeface="Gotham Bold" panose="02000803030000020004"/>
              </a:rPr>
              <a:t>TEMAS PARA REGULAMENTAÇÃO</a:t>
            </a:r>
            <a:endParaRPr dirty="0">
              <a:solidFill>
                <a:schemeClr val="bg1"/>
              </a:solidFill>
              <a:latin typeface="Gotham Bold" panose="02000803030000020004"/>
            </a:endParaRPr>
          </a:p>
        </p:txBody>
      </p:sp>
    </p:spTree>
    <p:extLst>
      <p:ext uri="{BB962C8B-B14F-4D97-AF65-F5344CB8AC3E}">
        <p14:creationId xmlns:p14="http://schemas.microsoft.com/office/powerpoint/2010/main" val="520346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98"/>
          <p:cNvSpPr txBox="1">
            <a:spLocks/>
          </p:cNvSpPr>
          <p:nvPr/>
        </p:nvSpPr>
        <p:spPr>
          <a:xfrm>
            <a:off x="179262" y="838408"/>
            <a:ext cx="814079" cy="413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r>
              <a:rPr lang="pt-BR" dirty="0">
                <a:latin typeface="Gotham Black" panose="02000603040000020004" pitchFamily="2" charset="0"/>
              </a:rPr>
              <a:t>MDIC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CF6444B2-8E8B-4276-8710-D148FCA4E33F}"/>
              </a:ext>
            </a:extLst>
          </p:cNvPr>
          <p:cNvSpPr/>
          <p:nvPr/>
        </p:nvSpPr>
        <p:spPr>
          <a:xfrm>
            <a:off x="741219" y="2259137"/>
            <a:ext cx="40872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1600" b="1" dirty="0">
                <a:latin typeface="Gotham Bold" panose="02000803030000020004"/>
              </a:rPr>
              <a:t>4) </a:t>
            </a:r>
            <a:r>
              <a:rPr lang="pt-BR" sz="1600" dirty="0">
                <a:latin typeface="Gotham Bold" panose="02000803030000020004"/>
              </a:rPr>
              <a:t>Habilitação de Auditoria Independente.</a:t>
            </a:r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xmlns="" id="{E1782E6D-EBBC-4A48-8ACA-D51A22ED173A}"/>
              </a:ext>
            </a:extLst>
          </p:cNvPr>
          <p:cNvSpPr/>
          <p:nvPr/>
        </p:nvSpPr>
        <p:spPr>
          <a:xfrm>
            <a:off x="741219" y="2157995"/>
            <a:ext cx="7613072" cy="556591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7E548B1F-8B0C-4F9E-8259-4A61A2322084}"/>
              </a:ext>
            </a:extLst>
          </p:cNvPr>
          <p:cNvSpPr/>
          <p:nvPr/>
        </p:nvSpPr>
        <p:spPr>
          <a:xfrm>
            <a:off x="874342" y="2919638"/>
            <a:ext cx="72555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pt-BR" sz="1200" dirty="0">
                <a:latin typeface="Gotham Light" panose="02000603030000020004"/>
              </a:rPr>
              <a:t>A minuta de Portaria está em fase final de elaboração.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endParaRPr lang="pt-BR" sz="1200" dirty="0">
              <a:latin typeface="Gotham Light" panose="02000603030000020004"/>
            </a:endParaRP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pt-BR" sz="1200" dirty="0">
                <a:latin typeface="Gotham Light" panose="02000603030000020004"/>
              </a:rPr>
              <a:t>Tópicos abordados:</a:t>
            </a:r>
          </a:p>
          <a:p>
            <a:pPr lvl="0"/>
            <a:r>
              <a:rPr lang="pt-BR" sz="1200" dirty="0">
                <a:latin typeface="Gotham Light" panose="02000603030000020004"/>
              </a:rPr>
              <a:t>     - Requisitos para cadastramento;</a:t>
            </a:r>
          </a:p>
          <a:p>
            <a:pPr lvl="1"/>
            <a:r>
              <a:rPr lang="pt-BR" sz="1200" dirty="0">
                <a:latin typeface="Gotham Light" panose="02000603030000020004"/>
              </a:rPr>
              <a:t>     - Definição de competências para a concessão ou indeferimento do cadastramento e seus prazos;</a:t>
            </a:r>
          </a:p>
          <a:p>
            <a:pPr lvl="1"/>
            <a:r>
              <a:rPr lang="pt-BR" sz="1200" dirty="0">
                <a:latin typeface="Gotham Light" panose="02000603030000020004"/>
              </a:rPr>
              <a:t>     - Diretrizes gerais às firmas de auditoria independente e às empresas beneficiárias da Lei de Informática;</a:t>
            </a:r>
          </a:p>
          <a:p>
            <a:pPr lvl="1"/>
            <a:r>
              <a:rPr lang="pt-BR" sz="1200" dirty="0">
                <a:latin typeface="Gotham Light" panose="02000603030000020004"/>
              </a:rPr>
              <a:t>     - Mudança de auditor independente;</a:t>
            </a:r>
          </a:p>
          <a:p>
            <a:pPr lvl="1"/>
            <a:r>
              <a:rPr lang="pt-BR" sz="1200" dirty="0">
                <a:latin typeface="Gotham Light" panose="02000603030000020004"/>
              </a:rPr>
              <a:t>     - Penalidades.</a:t>
            </a:r>
          </a:p>
        </p:txBody>
      </p:sp>
      <p:sp>
        <p:nvSpPr>
          <p:cNvPr id="10" name="Shape 111">
            <a:extLst>
              <a:ext uri="{FF2B5EF4-FFF2-40B4-BE49-F238E27FC236}">
                <a16:creationId xmlns:a16="http://schemas.microsoft.com/office/drawing/2014/main" xmlns="" id="{C70AE112-CF78-48F4-9EE5-B171D6C496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pt-BR" dirty="0">
                <a:solidFill>
                  <a:schemeClr val="bg1"/>
                </a:solidFill>
                <a:latin typeface="Gotham Bold" panose="02000803030000020004"/>
              </a:rPr>
              <a:t>TEMAS PARA REGULAMENTAÇÃO</a:t>
            </a:r>
            <a:endParaRPr dirty="0">
              <a:solidFill>
                <a:schemeClr val="bg1"/>
              </a:solidFill>
              <a:latin typeface="Gotham Bold" panose="02000803030000020004"/>
            </a:endParaRPr>
          </a:p>
        </p:txBody>
      </p:sp>
    </p:spTree>
    <p:extLst>
      <p:ext uri="{BB962C8B-B14F-4D97-AF65-F5344CB8AC3E}">
        <p14:creationId xmlns:p14="http://schemas.microsoft.com/office/powerpoint/2010/main" val="4051835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/>
        </p:nvSpPr>
        <p:spPr>
          <a:xfrm>
            <a:off x="734291" y="1767675"/>
            <a:ext cx="7529945" cy="796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pt-BR" sz="1600" b="1" dirty="0">
                <a:latin typeface="Gotham Bold" panose="02000803030000020004"/>
              </a:rPr>
              <a:t>5) </a:t>
            </a:r>
            <a:r>
              <a:rPr lang="pt-BR" sz="1600" dirty="0">
                <a:latin typeface="Gotham Bold" panose="02000803030000020004"/>
              </a:rPr>
              <a:t>Aplicação de recursos para capitalização de empresas nascentes de base tecnológica, com sede ou atividade principal na Amazônia Ocidental ou no Estado do Amapá.</a:t>
            </a:r>
          </a:p>
        </p:txBody>
      </p:sp>
      <p:sp>
        <p:nvSpPr>
          <p:cNvPr id="13" name="Shape 98"/>
          <p:cNvSpPr txBox="1">
            <a:spLocks/>
          </p:cNvSpPr>
          <p:nvPr/>
        </p:nvSpPr>
        <p:spPr>
          <a:xfrm>
            <a:off x="179262" y="838408"/>
            <a:ext cx="814079" cy="413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r>
              <a:rPr lang="pt-BR" dirty="0">
                <a:latin typeface="Gotham Black" panose="02000603040000020004" pitchFamily="2" charset="0"/>
              </a:rPr>
              <a:t>MDIC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601A69D8-8CB7-4A87-B7BE-704649BC557F}"/>
              </a:ext>
            </a:extLst>
          </p:cNvPr>
          <p:cNvSpPr/>
          <p:nvPr/>
        </p:nvSpPr>
        <p:spPr>
          <a:xfrm>
            <a:off x="734291" y="2602939"/>
            <a:ext cx="76443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Gotham Light" panose="02000603030000020004"/>
              </a:rPr>
              <a:t>Foi contratado, após processo seletivo, um consultor externo que irá propor critérios de seleção e avaliação de startups aptas a receberem recursos de P,D&amp;I das empresas beneficiárias da Lei de Informática e critérios para acompanhamento dos investimentos por parte da SUFRAMA.</a:t>
            </a:r>
            <a:endParaRPr lang="pt-BR" sz="1200" dirty="0">
              <a:latin typeface="Gotham Light" panose="02000603030000020004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876EBE53-102B-4C44-BB1E-53C652FF9650}"/>
              </a:ext>
            </a:extLst>
          </p:cNvPr>
          <p:cNvSpPr/>
          <p:nvPr/>
        </p:nvSpPr>
        <p:spPr>
          <a:xfrm>
            <a:off x="734291" y="3679130"/>
            <a:ext cx="75139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1600" b="1" dirty="0">
                <a:latin typeface="Gotham Bold" panose="02000803030000020004"/>
              </a:rPr>
              <a:t>6) </a:t>
            </a:r>
            <a:r>
              <a:rPr lang="pt-BR" sz="1600" dirty="0">
                <a:latin typeface="Gotham Bold" panose="02000803030000020004"/>
              </a:rPr>
              <a:t>Aplicação de recursos sob a forma de implantação ou operação de incubadoras ou aceleradoras credenciadas pelo CAPDA.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xmlns="" id="{F1A148AA-8A96-460B-BF10-4C7BC7668BA2}"/>
              </a:ext>
            </a:extLst>
          </p:cNvPr>
          <p:cNvSpPr/>
          <p:nvPr/>
        </p:nvSpPr>
        <p:spPr>
          <a:xfrm>
            <a:off x="734291" y="3661224"/>
            <a:ext cx="7644395" cy="638572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xmlns="" id="{A40B235A-DEA4-4B81-B9BD-0E193CD2FF26}"/>
              </a:ext>
            </a:extLst>
          </p:cNvPr>
          <p:cNvSpPr/>
          <p:nvPr/>
        </p:nvSpPr>
        <p:spPr>
          <a:xfrm>
            <a:off x="734291" y="1767675"/>
            <a:ext cx="7644395" cy="705679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xmlns="" id="{3426A25B-B513-4A1D-9CB0-1228DCAD4AB9}"/>
              </a:ext>
            </a:extLst>
          </p:cNvPr>
          <p:cNvSpPr/>
          <p:nvPr/>
        </p:nvSpPr>
        <p:spPr>
          <a:xfrm>
            <a:off x="734291" y="4434751"/>
            <a:ext cx="786441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pt-BR" sz="1200" dirty="0">
                <a:latin typeface="Gotham Light" panose="02000603030000020004"/>
              </a:rPr>
              <a:t>Regulamentação ainda não iniciada para as aceleradoras. Para incubadoras segue-se utilizando a regra atual.</a:t>
            </a:r>
          </a:p>
        </p:txBody>
      </p:sp>
      <p:sp>
        <p:nvSpPr>
          <p:cNvPr id="12" name="Shape 111">
            <a:extLst>
              <a:ext uri="{FF2B5EF4-FFF2-40B4-BE49-F238E27FC236}">
                <a16:creationId xmlns:a16="http://schemas.microsoft.com/office/drawing/2014/main" xmlns="" id="{72C0DDC4-A0E9-4761-981D-00B7D1A3D5F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pt-BR" dirty="0">
                <a:solidFill>
                  <a:schemeClr val="bg1"/>
                </a:solidFill>
                <a:latin typeface="Gotham Bold" panose="02000803030000020004"/>
              </a:rPr>
              <a:t>TEMAS PARA REGULAMENTAÇÃO</a:t>
            </a:r>
            <a:endParaRPr dirty="0">
              <a:solidFill>
                <a:schemeClr val="bg1"/>
              </a:solidFill>
              <a:latin typeface="Gotham Bold" panose="02000803030000020004"/>
            </a:endParaRPr>
          </a:p>
        </p:txBody>
      </p:sp>
    </p:spTree>
    <p:extLst>
      <p:ext uri="{BB962C8B-B14F-4D97-AF65-F5344CB8AC3E}">
        <p14:creationId xmlns:p14="http://schemas.microsoft.com/office/powerpoint/2010/main" val="1449993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98"/>
          <p:cNvSpPr txBox="1">
            <a:spLocks/>
          </p:cNvSpPr>
          <p:nvPr/>
        </p:nvSpPr>
        <p:spPr>
          <a:xfrm>
            <a:off x="179262" y="838408"/>
            <a:ext cx="814079" cy="413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r>
              <a:rPr lang="pt-BR" dirty="0">
                <a:latin typeface="Gotham Black" panose="02000603040000020004" pitchFamily="2" charset="0"/>
              </a:rPr>
              <a:t>MDIC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612D146D-9E13-4646-99BE-C703E2538CE4}"/>
              </a:ext>
            </a:extLst>
          </p:cNvPr>
          <p:cNvSpPr/>
          <p:nvPr/>
        </p:nvSpPr>
        <p:spPr>
          <a:xfrm>
            <a:off x="741219" y="1846296"/>
            <a:ext cx="73517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1600" b="1" dirty="0">
                <a:latin typeface="Gotham Bold" panose="02000803030000020004"/>
              </a:rPr>
              <a:t>7) </a:t>
            </a:r>
            <a:r>
              <a:rPr lang="pt-BR" sz="1600" dirty="0">
                <a:latin typeface="Gotham Bold" panose="02000803030000020004"/>
              </a:rPr>
              <a:t>Aplicação de recursos em organizações sociais, qualificadas conforme a Lei nº 9.637, de 15 de maio de 1998, que mantenham contrato de gestão com o MDIC e que promovam e incentivem a realização de projetos de P,D&amp;I na área de </a:t>
            </a:r>
            <a:r>
              <a:rPr lang="pt-BR" sz="1600" dirty="0" err="1">
                <a:latin typeface="Gotham Bold" panose="02000803030000020004"/>
              </a:rPr>
              <a:t>Bioeconomia</a:t>
            </a:r>
            <a:r>
              <a:rPr lang="pt-BR" sz="1600" dirty="0">
                <a:latin typeface="Gotham Bold" panose="02000803030000020004"/>
              </a:rPr>
              <a:t>.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xmlns="" id="{18D1121B-A697-40DA-98FB-2B095388FE73}"/>
              </a:ext>
            </a:extLst>
          </p:cNvPr>
          <p:cNvSpPr/>
          <p:nvPr/>
        </p:nvSpPr>
        <p:spPr>
          <a:xfrm>
            <a:off x="741219" y="1813783"/>
            <a:ext cx="7620000" cy="90810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356BD03A-FC21-4BE3-9286-1B10A2540BC4}"/>
              </a:ext>
            </a:extLst>
          </p:cNvPr>
          <p:cNvSpPr/>
          <p:nvPr/>
        </p:nvSpPr>
        <p:spPr>
          <a:xfrm>
            <a:off x="741219" y="2797083"/>
            <a:ext cx="81145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pt-BR" sz="1200" dirty="0">
                <a:latin typeface="Gotham Light" panose="02000603030000020004"/>
              </a:rPr>
              <a:t>Regulamentação ainda não iniciada.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DE089E19-A883-4EE0-B15E-2976DB853A70}"/>
              </a:ext>
            </a:extLst>
          </p:cNvPr>
          <p:cNvSpPr/>
          <p:nvPr/>
        </p:nvSpPr>
        <p:spPr>
          <a:xfrm>
            <a:off x="741219" y="3569101"/>
            <a:ext cx="77097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1600" b="1" dirty="0">
                <a:latin typeface="Gotham Bold" panose="02000803030000020004"/>
              </a:rPr>
              <a:t>8) </a:t>
            </a:r>
            <a:r>
              <a:rPr lang="pt-BR" sz="1600" dirty="0">
                <a:latin typeface="Gotham Bold" panose="02000803030000020004"/>
              </a:rPr>
              <a:t>Aplicação de recursos em projetos com objetivo de sustentabilidade ambiental, de entidades credenciadas pelo CAPDA.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xmlns="" id="{41E06B87-940A-4A18-A8F0-68888214EE9A}"/>
              </a:ext>
            </a:extLst>
          </p:cNvPr>
          <p:cNvSpPr/>
          <p:nvPr/>
        </p:nvSpPr>
        <p:spPr>
          <a:xfrm>
            <a:off x="741219" y="3526760"/>
            <a:ext cx="7620000" cy="6771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4C071FA5-EFDC-4589-9973-EDBA72028E14}"/>
              </a:ext>
            </a:extLst>
          </p:cNvPr>
          <p:cNvSpPr/>
          <p:nvPr/>
        </p:nvSpPr>
        <p:spPr>
          <a:xfrm>
            <a:off x="741219" y="4301044"/>
            <a:ext cx="721852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buFont typeface="Wingdings" panose="05000000000000000000" pitchFamily="2" charset="2"/>
              <a:buChar char="§"/>
            </a:pPr>
            <a:r>
              <a:rPr lang="pt-BR" sz="1200" dirty="0">
                <a:latin typeface="Gotham Light" panose="02000603030000020004"/>
              </a:rPr>
              <a:t>Regulamentação ainda não iniciada.</a:t>
            </a:r>
          </a:p>
        </p:txBody>
      </p:sp>
      <p:sp>
        <p:nvSpPr>
          <p:cNvPr id="14" name="Shape 111">
            <a:extLst>
              <a:ext uri="{FF2B5EF4-FFF2-40B4-BE49-F238E27FC236}">
                <a16:creationId xmlns:a16="http://schemas.microsoft.com/office/drawing/2014/main" xmlns="" id="{D3DAC0CD-CA02-4D56-817C-7172AC2697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pt-BR" dirty="0">
                <a:solidFill>
                  <a:schemeClr val="bg1"/>
                </a:solidFill>
                <a:latin typeface="Gotham Bold" panose="02000803030000020004"/>
              </a:rPr>
              <a:t>TEMAS PARA REGULAMENTAÇÃO</a:t>
            </a:r>
            <a:endParaRPr dirty="0">
              <a:solidFill>
                <a:schemeClr val="bg1"/>
              </a:solidFill>
              <a:latin typeface="Gotham Bold" panose="02000803030000020004"/>
            </a:endParaRPr>
          </a:p>
        </p:txBody>
      </p:sp>
    </p:spTree>
    <p:extLst>
      <p:ext uri="{BB962C8B-B14F-4D97-AF65-F5344CB8AC3E}">
        <p14:creationId xmlns:p14="http://schemas.microsoft.com/office/powerpoint/2010/main" val="1472150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 txBox="1">
            <a:spLocks noGrp="1"/>
          </p:cNvSpPr>
          <p:nvPr>
            <p:ph type="subTitle" idx="4294967295"/>
          </p:nvPr>
        </p:nvSpPr>
        <p:spPr>
          <a:xfrm>
            <a:off x="685800" y="505225"/>
            <a:ext cx="7884600" cy="381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b="1" dirty="0">
                <a:solidFill>
                  <a:schemeClr val="lt1"/>
                </a:solidFill>
                <a:latin typeface="Gotham Black" panose="02000603040000020004" pitchFamily="2" charset="0"/>
                <a:ea typeface="Roboto Slab"/>
                <a:cs typeface="Roboto Slab"/>
                <a:sym typeface="Roboto Slab"/>
              </a:rPr>
              <a:t>OBRIGADO!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" sz="1800" b="1" dirty="0">
              <a:solidFill>
                <a:schemeClr val="lt1"/>
              </a:solidFill>
              <a:latin typeface="Gotham Black" panose="02000603040000020004" pitchFamily="2" charset="0"/>
              <a:sym typeface="Roboto Slab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" sz="1800" b="1" dirty="0">
              <a:solidFill>
                <a:schemeClr val="lt1"/>
              </a:solidFill>
              <a:latin typeface="Gotham Black" panose="02000603040000020004" pitchFamily="2" charset="0"/>
              <a:sym typeface="Roboto Slab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600" b="1" dirty="0">
              <a:solidFill>
                <a:srgbClr val="FFFFFF"/>
              </a:solidFill>
              <a:latin typeface="Gotham Black" panose="02000603040000020004" pitchFamily="2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5D9B88BD-0029-4AF0-ADD6-DDAE902D09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0354" y="3009034"/>
            <a:ext cx="4420046" cy="85638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625</Words>
  <Application>Microsoft Office PowerPoint</Application>
  <PresentationFormat>Apresentação na tela (16:9)</PresentationFormat>
  <Paragraphs>77</Paragraphs>
  <Slides>9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8" baseType="lpstr">
      <vt:lpstr>Arial</vt:lpstr>
      <vt:lpstr>Gotham Black</vt:lpstr>
      <vt:lpstr>Gotham Bold</vt:lpstr>
      <vt:lpstr>Gotham Light</vt:lpstr>
      <vt:lpstr>Gotham Medium</vt:lpstr>
      <vt:lpstr>Nixie One</vt:lpstr>
      <vt:lpstr>Roboto Slab</vt:lpstr>
      <vt:lpstr>Wingdings</vt:lpstr>
      <vt:lpstr>Warwick template</vt:lpstr>
      <vt:lpstr>MDIC</vt:lpstr>
      <vt:lpstr>Apresentação do PowerPoint</vt:lpstr>
      <vt:lpstr>TEMAS PARA REGULAMENTAÇÃO</vt:lpstr>
      <vt:lpstr>TEMAS PARA REGULAMENTAÇÃO</vt:lpstr>
      <vt:lpstr>TEMAS PARA REGULAMENTAÇÃO</vt:lpstr>
      <vt:lpstr>TEMAS PARA REGULAMENTAÇÃO</vt:lpstr>
      <vt:lpstr>TEMAS PARA REGULAMENTAÇÃO</vt:lpstr>
      <vt:lpstr>TEMAS PARA REGULAMENTAÇÃO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MDIC</dc:title>
  <dc:creator>Guilherme Antonio Reis Monteiro</dc:creator>
  <cp:lastModifiedBy>Jaíze de Alencar Batista</cp:lastModifiedBy>
  <cp:revision>21</cp:revision>
  <dcterms:modified xsi:type="dcterms:W3CDTF">2018-07-06T13:33:22Z</dcterms:modified>
</cp:coreProperties>
</file>