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70" r:id="rId7"/>
    <p:sldId id="268" r:id="rId8"/>
    <p:sldId id="269" r:id="rId9"/>
    <p:sldId id="258" r:id="rId10"/>
  </p:sldIdLst>
  <p:sldSz cx="9144000" cy="6858000" type="screen4x3"/>
  <p:notesSz cx="6724650" cy="97742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1E4D9-9012-4AE3-8EA4-E4E050F08AD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B1AFB19-8D1B-43E2-AB8E-22EA6DD699A4}">
      <dgm:prSet phldrT="[Texto]"/>
      <dgm:spPr/>
      <dgm:t>
        <a:bodyPr/>
        <a:lstStyle/>
        <a:p>
          <a:r>
            <a:rPr lang="pt-BR" dirty="0" smtClean="0"/>
            <a:t>Semiárido</a:t>
          </a:r>
          <a:endParaRPr lang="pt-BR" dirty="0"/>
        </a:p>
      </dgm:t>
    </dgm:pt>
    <dgm:pt modelId="{EA58B5B9-8B9C-42C4-9F19-6C21631CBEBC}" type="parTrans" cxnId="{F6F5E246-4DE7-4D3E-919D-933DAD38487E}">
      <dgm:prSet/>
      <dgm:spPr/>
      <dgm:t>
        <a:bodyPr/>
        <a:lstStyle/>
        <a:p>
          <a:endParaRPr lang="pt-BR"/>
        </a:p>
      </dgm:t>
    </dgm:pt>
    <dgm:pt modelId="{8790A32D-F0F1-46C1-AC74-464A3D2E1D51}" type="sibTrans" cxnId="{F6F5E246-4DE7-4D3E-919D-933DAD38487E}">
      <dgm:prSet/>
      <dgm:spPr/>
      <dgm:t>
        <a:bodyPr/>
        <a:lstStyle/>
        <a:p>
          <a:endParaRPr lang="pt-BR"/>
        </a:p>
      </dgm:t>
    </dgm:pt>
    <dgm:pt modelId="{36982E22-BB10-4983-A188-852D87E0A68C}">
      <dgm:prSet phldrT="[Texto]"/>
      <dgm:spPr/>
      <dgm:t>
        <a:bodyPr/>
        <a:lstStyle/>
        <a:p>
          <a:r>
            <a:rPr lang="pt-BR" dirty="0" smtClean="0"/>
            <a:t>A Palma Forrageira</a:t>
          </a:r>
          <a:endParaRPr lang="pt-BR" dirty="0"/>
        </a:p>
      </dgm:t>
    </dgm:pt>
    <dgm:pt modelId="{C0FF2BBA-54C3-4F02-ADE8-414C89443577}" type="parTrans" cxnId="{A7E2FF9A-C11E-48C8-985D-78609A0FAA7F}">
      <dgm:prSet/>
      <dgm:spPr/>
      <dgm:t>
        <a:bodyPr/>
        <a:lstStyle/>
        <a:p>
          <a:endParaRPr lang="pt-BR"/>
        </a:p>
      </dgm:t>
    </dgm:pt>
    <dgm:pt modelId="{D2130621-DFDF-414C-AB25-37D285B62DB4}" type="sibTrans" cxnId="{A7E2FF9A-C11E-48C8-985D-78609A0FAA7F}">
      <dgm:prSet/>
      <dgm:spPr/>
      <dgm:t>
        <a:bodyPr/>
        <a:lstStyle/>
        <a:p>
          <a:endParaRPr lang="pt-BR"/>
        </a:p>
      </dgm:t>
    </dgm:pt>
    <dgm:pt modelId="{01215062-6EA6-471E-B036-1214F0BE333F}">
      <dgm:prSet phldrT="[Texto]"/>
      <dgm:spPr/>
      <dgm:t>
        <a:bodyPr/>
        <a:lstStyle/>
        <a:p>
          <a:r>
            <a:rPr lang="pt-BR" dirty="0" smtClean="0"/>
            <a:t>A Rede Palma na SUDENE</a:t>
          </a:r>
          <a:endParaRPr lang="pt-BR" dirty="0"/>
        </a:p>
      </dgm:t>
    </dgm:pt>
    <dgm:pt modelId="{32610596-CF94-4357-9CC6-F4B30D5E4233}" type="parTrans" cxnId="{10C565CF-2379-4D57-8D79-B0D61F43F814}">
      <dgm:prSet/>
      <dgm:spPr/>
      <dgm:t>
        <a:bodyPr/>
        <a:lstStyle/>
        <a:p>
          <a:endParaRPr lang="pt-BR"/>
        </a:p>
      </dgm:t>
    </dgm:pt>
    <dgm:pt modelId="{821FAD24-DB57-4602-AC9C-14487F8878B9}" type="sibTrans" cxnId="{10C565CF-2379-4D57-8D79-B0D61F43F814}">
      <dgm:prSet/>
      <dgm:spPr/>
      <dgm:t>
        <a:bodyPr/>
        <a:lstStyle/>
        <a:p>
          <a:endParaRPr lang="pt-BR"/>
        </a:p>
      </dgm:t>
    </dgm:pt>
    <dgm:pt modelId="{72B7C1DC-E3FD-49F8-8428-A74BCF1D7CE1}" type="pres">
      <dgm:prSet presAssocID="{F3D1E4D9-9012-4AE3-8EA4-E4E050F08AD0}" presName="arrowDiagram" presStyleCnt="0">
        <dgm:presLayoutVars>
          <dgm:chMax val="5"/>
          <dgm:dir/>
          <dgm:resizeHandles val="exact"/>
        </dgm:presLayoutVars>
      </dgm:prSet>
      <dgm:spPr/>
    </dgm:pt>
    <dgm:pt modelId="{322770F7-BBC7-4060-9555-279EF3E270CA}" type="pres">
      <dgm:prSet presAssocID="{F3D1E4D9-9012-4AE3-8EA4-E4E050F08AD0}" presName="arrow" presStyleLbl="bgShp" presStyleIdx="0" presStyleCnt="1"/>
      <dgm:spPr/>
    </dgm:pt>
    <dgm:pt modelId="{4726C2D5-8479-4955-BFE9-93BA6DE975CC}" type="pres">
      <dgm:prSet presAssocID="{F3D1E4D9-9012-4AE3-8EA4-E4E050F08AD0}" presName="arrowDiagram3" presStyleCnt="0"/>
      <dgm:spPr/>
    </dgm:pt>
    <dgm:pt modelId="{A9E10DF9-7D36-495E-8540-889BFF42104F}" type="pres">
      <dgm:prSet presAssocID="{3B1AFB19-8D1B-43E2-AB8E-22EA6DD699A4}" presName="bullet3a" presStyleLbl="node1" presStyleIdx="0" presStyleCnt="3"/>
      <dgm:spPr/>
    </dgm:pt>
    <dgm:pt modelId="{7E013FEF-03D0-425F-9CDB-E2BCE2DF8962}" type="pres">
      <dgm:prSet presAssocID="{3B1AFB19-8D1B-43E2-AB8E-22EA6DD699A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423AC7-5FBD-4EAD-BC6B-DFA60540F78E}" type="pres">
      <dgm:prSet presAssocID="{36982E22-BB10-4983-A188-852D87E0A68C}" presName="bullet3b" presStyleLbl="node1" presStyleIdx="1" presStyleCnt="3"/>
      <dgm:spPr/>
    </dgm:pt>
    <dgm:pt modelId="{23CDA908-A1CB-4174-BDB1-99A78662E362}" type="pres">
      <dgm:prSet presAssocID="{36982E22-BB10-4983-A188-852D87E0A68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B77927-0CE1-4B35-B638-AC84EFB0B3E4}" type="pres">
      <dgm:prSet presAssocID="{01215062-6EA6-471E-B036-1214F0BE333F}" presName="bullet3c" presStyleLbl="node1" presStyleIdx="2" presStyleCnt="3"/>
      <dgm:spPr/>
    </dgm:pt>
    <dgm:pt modelId="{4E8419B8-BE2E-43CD-BFEE-E65638DDC84F}" type="pres">
      <dgm:prSet presAssocID="{01215062-6EA6-471E-B036-1214F0BE333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4A82D0-1954-4596-B30D-368372EC82D0}" type="presOf" srcId="{3B1AFB19-8D1B-43E2-AB8E-22EA6DD699A4}" destId="{7E013FEF-03D0-425F-9CDB-E2BCE2DF8962}" srcOrd="0" destOrd="0" presId="urn:microsoft.com/office/officeart/2005/8/layout/arrow2"/>
    <dgm:cxn modelId="{8C624388-4751-4BFA-819D-C9B02241E6FF}" type="presOf" srcId="{01215062-6EA6-471E-B036-1214F0BE333F}" destId="{4E8419B8-BE2E-43CD-BFEE-E65638DDC84F}" srcOrd="0" destOrd="0" presId="urn:microsoft.com/office/officeart/2005/8/layout/arrow2"/>
    <dgm:cxn modelId="{F6F5E246-4DE7-4D3E-919D-933DAD38487E}" srcId="{F3D1E4D9-9012-4AE3-8EA4-E4E050F08AD0}" destId="{3B1AFB19-8D1B-43E2-AB8E-22EA6DD699A4}" srcOrd="0" destOrd="0" parTransId="{EA58B5B9-8B9C-42C4-9F19-6C21631CBEBC}" sibTransId="{8790A32D-F0F1-46C1-AC74-464A3D2E1D51}"/>
    <dgm:cxn modelId="{A7E2FF9A-C11E-48C8-985D-78609A0FAA7F}" srcId="{F3D1E4D9-9012-4AE3-8EA4-E4E050F08AD0}" destId="{36982E22-BB10-4983-A188-852D87E0A68C}" srcOrd="1" destOrd="0" parTransId="{C0FF2BBA-54C3-4F02-ADE8-414C89443577}" sibTransId="{D2130621-DFDF-414C-AB25-37D285B62DB4}"/>
    <dgm:cxn modelId="{10C565CF-2379-4D57-8D79-B0D61F43F814}" srcId="{F3D1E4D9-9012-4AE3-8EA4-E4E050F08AD0}" destId="{01215062-6EA6-471E-B036-1214F0BE333F}" srcOrd="2" destOrd="0" parTransId="{32610596-CF94-4357-9CC6-F4B30D5E4233}" sibTransId="{821FAD24-DB57-4602-AC9C-14487F8878B9}"/>
    <dgm:cxn modelId="{5CB3E1E1-B7BE-45BC-B497-D39A75911717}" type="presOf" srcId="{F3D1E4D9-9012-4AE3-8EA4-E4E050F08AD0}" destId="{72B7C1DC-E3FD-49F8-8428-A74BCF1D7CE1}" srcOrd="0" destOrd="0" presId="urn:microsoft.com/office/officeart/2005/8/layout/arrow2"/>
    <dgm:cxn modelId="{6BAD6CDE-20CD-4FBE-AD51-F032F7D66F66}" type="presOf" srcId="{36982E22-BB10-4983-A188-852D87E0A68C}" destId="{23CDA908-A1CB-4174-BDB1-99A78662E362}" srcOrd="0" destOrd="0" presId="urn:microsoft.com/office/officeart/2005/8/layout/arrow2"/>
    <dgm:cxn modelId="{995C36C7-5960-4303-B482-0F17BC482A4F}" type="presParOf" srcId="{72B7C1DC-E3FD-49F8-8428-A74BCF1D7CE1}" destId="{322770F7-BBC7-4060-9555-279EF3E270CA}" srcOrd="0" destOrd="0" presId="urn:microsoft.com/office/officeart/2005/8/layout/arrow2"/>
    <dgm:cxn modelId="{D8BD655C-5BEB-4315-9C00-7E790DADD59D}" type="presParOf" srcId="{72B7C1DC-E3FD-49F8-8428-A74BCF1D7CE1}" destId="{4726C2D5-8479-4955-BFE9-93BA6DE975CC}" srcOrd="1" destOrd="0" presId="urn:microsoft.com/office/officeart/2005/8/layout/arrow2"/>
    <dgm:cxn modelId="{5656684E-CF34-40B8-A956-1C17112DBC87}" type="presParOf" srcId="{4726C2D5-8479-4955-BFE9-93BA6DE975CC}" destId="{A9E10DF9-7D36-495E-8540-889BFF42104F}" srcOrd="0" destOrd="0" presId="urn:microsoft.com/office/officeart/2005/8/layout/arrow2"/>
    <dgm:cxn modelId="{CF6425D4-89D9-44DC-8462-50FABCD4E77D}" type="presParOf" srcId="{4726C2D5-8479-4955-BFE9-93BA6DE975CC}" destId="{7E013FEF-03D0-425F-9CDB-E2BCE2DF8962}" srcOrd="1" destOrd="0" presId="urn:microsoft.com/office/officeart/2005/8/layout/arrow2"/>
    <dgm:cxn modelId="{2025AFB3-4A80-4809-BDCF-BF0DEA430C8D}" type="presParOf" srcId="{4726C2D5-8479-4955-BFE9-93BA6DE975CC}" destId="{46423AC7-5FBD-4EAD-BC6B-DFA60540F78E}" srcOrd="2" destOrd="0" presId="urn:microsoft.com/office/officeart/2005/8/layout/arrow2"/>
    <dgm:cxn modelId="{19A3508F-5053-4849-BB0B-223742F28209}" type="presParOf" srcId="{4726C2D5-8479-4955-BFE9-93BA6DE975CC}" destId="{23CDA908-A1CB-4174-BDB1-99A78662E362}" srcOrd="3" destOrd="0" presId="urn:microsoft.com/office/officeart/2005/8/layout/arrow2"/>
    <dgm:cxn modelId="{A87DFA8C-B2DB-4A3D-90ED-9FC68D88A546}" type="presParOf" srcId="{4726C2D5-8479-4955-BFE9-93BA6DE975CC}" destId="{DEB77927-0CE1-4B35-B638-AC84EFB0B3E4}" srcOrd="4" destOrd="0" presId="urn:microsoft.com/office/officeart/2005/8/layout/arrow2"/>
    <dgm:cxn modelId="{C91D2D0B-10F5-408E-9266-F07C859761BE}" type="presParOf" srcId="{4726C2D5-8479-4955-BFE9-93BA6DE975CC}" destId="{4E8419B8-BE2E-43CD-BFEE-E65638DDC84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48E4F-7B59-4139-B8E8-50FE6E4DDA0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EABFB-9ED4-48FF-9A90-CB9F379A4B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9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435CE-15F7-4862-9489-F5DB59B1623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8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“Uma Política de Desenvolvimento Econômico para o Nordeste”, elaborada pelo Grupo de Trabalho para o Desenvolvimento do Nordeste-GTDN, no período 1956-1958, sob a coordenação de Celso Furtado”, foi a base para a criação da SUDENE</a:t>
            </a:r>
            <a:r>
              <a:rPr lang="pt-B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1959</a:t>
            </a: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435CE-15F7-4862-9489-F5DB59B1623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88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4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1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9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6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7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4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8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E5BD-FD4B-4739-B53D-9E75E403EC1D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6BFD-903D-4894-BDCA-5AAB951E4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4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" y="0"/>
            <a:ext cx="913210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1ª Reunião Técnica de Articulação da Rede Palma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Recife, 26 de Setembro de 2017</a:t>
            </a:r>
            <a:endParaRPr lang="pt-BR" dirty="0"/>
          </a:p>
        </p:txBody>
      </p:sp>
      <p:pic>
        <p:nvPicPr>
          <p:cNvPr id="8" name="Picture 3" descr="C:\Users\acmj\Desktop\Marca Rede Palma 3-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0241"/>
          <a:stretch/>
        </p:blipFill>
        <p:spPr bwMode="auto">
          <a:xfrm>
            <a:off x="7675015" y="222580"/>
            <a:ext cx="1488540" cy="18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ítulo 1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6984776" cy="336192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altLang="pt-BR" dirty="0">
                <a:solidFill>
                  <a:schemeClr val="tx1"/>
                </a:solidFill>
              </a:rPr>
              <a:t>Lei Complementar n° 125, de 03 de janeiro de 2007 </a:t>
            </a:r>
            <a:br>
              <a:rPr lang="pt-BR" altLang="pt-BR" dirty="0">
                <a:solidFill>
                  <a:schemeClr val="tx1"/>
                </a:solidFill>
              </a:rPr>
            </a:br>
            <a:r>
              <a:rPr lang="pt-BR" altLang="pt-BR" b="1" dirty="0">
                <a:solidFill>
                  <a:schemeClr val="tx1"/>
                </a:solidFill>
              </a:rPr>
              <a:t>Autarquia especial, administrativa e financeiramente autônoma, vinculada ao Ministério da Integração Nacional</a:t>
            </a:r>
            <a:br>
              <a:rPr lang="pt-BR" altLang="pt-BR" b="1" dirty="0">
                <a:solidFill>
                  <a:schemeClr val="tx1"/>
                </a:solidFill>
              </a:rPr>
            </a:b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4100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A2A7E-2630-40AF-9116-233018E00D39}" type="slidenum">
              <a:rPr lang="pt-BR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>
              <a:solidFill>
                <a:srgbClr val="898989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9792" y="236235"/>
            <a:ext cx="367240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 SUDENE</a:t>
            </a:r>
            <a:endParaRPr lang="pt-BR" sz="60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82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/>
        </p:nvSpPr>
        <p:spPr bwMode="auto">
          <a:xfrm>
            <a:off x="420688" y="2492896"/>
            <a:ext cx="82296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/>
              <a:t>“Promover o desenvolvimento includente e  sustentável de sua área de atuação e a integração competitiva da base produtiva regional na economia nacional e internacional”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marL="0" indent="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Lei Complementar nº 125,2007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304781"/>
            <a:ext cx="3672408" cy="11387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A Missão da </a:t>
            </a:r>
            <a:r>
              <a:rPr lang="pt-BR" sz="36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SUDENE</a:t>
            </a:r>
            <a:endParaRPr lang="pt-BR" sz="36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SUDENE 2012\Apresentação Para Navarro -Sec. Exec. MI - Fórum Brasil-França\Área SUDE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0034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SUDENE 2012\Apresentação Para Navarro -Sec. Exec. MI - Fórum Brasil-França\imag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5163"/>
            <a:ext cx="32004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791200" y="1196975"/>
            <a:ext cx="2884488" cy="20544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u="sng" dirty="0">
                <a:solidFill>
                  <a:srgbClr val="006600"/>
                </a:solidFill>
                <a:latin typeface="Arial" pitchFamily="34" charset="0"/>
              </a:rPr>
              <a:t>Principais Dados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latin typeface="Arial" pitchFamily="34" charset="0"/>
              </a:rPr>
              <a:t>Total de municípios: 1.990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latin typeface="Arial" pitchFamily="34" charset="0"/>
              </a:rPr>
              <a:t>Área em km</a:t>
            </a:r>
            <a:r>
              <a:rPr lang="pt-BR" altLang="pt-BR" sz="1500" baseline="30000" dirty="0">
                <a:latin typeface="Arial" pitchFamily="34" charset="0"/>
              </a:rPr>
              <a:t>2</a:t>
            </a:r>
            <a:r>
              <a:rPr lang="pt-BR" altLang="pt-BR" sz="1500" dirty="0">
                <a:latin typeface="Arial" pitchFamily="34" charset="0"/>
              </a:rPr>
              <a:t>: 1.789.582,1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latin typeface="Arial" pitchFamily="34" charset="0"/>
              </a:rPr>
              <a:t>População (</a:t>
            </a:r>
            <a:r>
              <a:rPr lang="pt-BR" altLang="pt-BR" sz="1500" dirty="0" err="1">
                <a:latin typeface="Arial" pitchFamily="34" charset="0"/>
              </a:rPr>
              <a:t>hab</a:t>
            </a:r>
            <a:r>
              <a:rPr lang="pt-BR" altLang="pt-BR" sz="1500" dirty="0">
                <a:latin typeface="Arial" pitchFamily="34" charset="0"/>
              </a:rPr>
              <a:t>): 60.405.681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latin typeface="Arial" pitchFamily="34" charset="0"/>
              </a:rPr>
              <a:t>PIB (</a:t>
            </a:r>
            <a:r>
              <a:rPr lang="pt-BR" altLang="pt-BR" sz="1500" dirty="0" smtClean="0">
                <a:latin typeface="Arial" pitchFamily="34" charset="0"/>
              </a:rPr>
              <a:t>2014): </a:t>
            </a:r>
            <a:r>
              <a:rPr lang="pt-BR" altLang="pt-BR" sz="1500" dirty="0">
                <a:latin typeface="Arial" pitchFamily="34" charset="0"/>
              </a:rPr>
              <a:t>R$ </a:t>
            </a:r>
            <a:r>
              <a:rPr lang="pt-BR" altLang="pt-BR" sz="1500" dirty="0" smtClean="0">
                <a:latin typeface="Arial" pitchFamily="34" charset="0"/>
              </a:rPr>
              <a:t>856,2 bilhões</a:t>
            </a:r>
            <a:endParaRPr lang="pt-BR" altLang="pt-BR" sz="1500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latin typeface="Arial" pitchFamily="34" charset="0"/>
              </a:rPr>
              <a:t>Participação (</a:t>
            </a:r>
            <a:r>
              <a:rPr lang="pt-BR" altLang="pt-BR" sz="1500" dirty="0" smtClean="0">
                <a:latin typeface="Arial" pitchFamily="34" charset="0"/>
              </a:rPr>
              <a:t>2014): 14,8%</a:t>
            </a:r>
            <a:endParaRPr lang="pt-BR" altLang="pt-BR" sz="1500" dirty="0">
              <a:latin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15000" y="3463925"/>
            <a:ext cx="2960688" cy="13619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u="sng" dirty="0">
                <a:solidFill>
                  <a:srgbClr val="006600"/>
                </a:solidFill>
                <a:latin typeface="Arial" pitchFamily="34" charset="0"/>
              </a:rPr>
              <a:t>Dados do Semiárido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rgbClr val="006600"/>
                </a:solidFill>
                <a:latin typeface="Arial" pitchFamily="34" charset="0"/>
              </a:rPr>
              <a:t>(inclui o Norte de Minas)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latin typeface="Arial" pitchFamily="34" charset="0"/>
              </a:rPr>
              <a:t>Total de municípios: </a:t>
            </a:r>
            <a:r>
              <a:rPr lang="pt-BR" altLang="pt-BR" sz="1500" dirty="0" smtClean="0">
                <a:latin typeface="Arial" pitchFamily="34" charset="0"/>
              </a:rPr>
              <a:t>1.189</a:t>
            </a:r>
            <a:endParaRPr lang="pt-BR" altLang="pt-BR" sz="1500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 smtClean="0">
                <a:latin typeface="Arial" pitchFamily="34" charset="0"/>
              </a:rPr>
              <a:t>40% da população do Nordeste</a:t>
            </a:r>
            <a:endParaRPr lang="pt-BR" altLang="pt-BR" sz="1500" dirty="0">
              <a:latin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537845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>
                <a:latin typeface="Arial" pitchFamily="34" charset="0"/>
              </a:rPr>
              <a:t>Á área de atuação da SUDENE compreende os nove estados do Nordeste, mais o norte dos estados de Minas Gerais e do Espírito Santo.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209800" y="12954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6670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699792" y="328567"/>
            <a:ext cx="367240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Área de Atuação</a:t>
            </a:r>
            <a:endParaRPr lang="pt-BR" sz="32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1449732" y="5139686"/>
            <a:ext cx="1898131" cy="13136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3" name="Conector reto 32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2699792" y="284455"/>
            <a:ext cx="3672408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Contexto da </a:t>
            </a:r>
            <a:r>
              <a:rPr lang="pt-BR" sz="36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Rede</a:t>
            </a:r>
            <a:r>
              <a:rPr lang="pt-BR" sz="36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pt-BR" sz="36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Palma</a:t>
            </a:r>
            <a:endParaRPr lang="pt-BR" sz="36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2010229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3" descr="C:\Users\acmj\Desktop\Marca Rede Palma 3-0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0241"/>
          <a:stretch/>
        </p:blipFill>
        <p:spPr bwMode="auto">
          <a:xfrm>
            <a:off x="7675015" y="222580"/>
            <a:ext cx="1488540" cy="18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/>
        </p:nvSpPr>
        <p:spPr bwMode="auto">
          <a:xfrm>
            <a:off x="420688" y="1166555"/>
            <a:ext cx="8229600" cy="449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Rede aberta de adesão  voluntárias</a:t>
            </a:r>
          </a:p>
          <a:p>
            <a:pPr algn="just"/>
            <a:r>
              <a:rPr lang="pt-BR" dirty="0" smtClean="0"/>
              <a:t>Objetivo</a:t>
            </a:r>
            <a:r>
              <a:rPr lang="pt-BR" dirty="0"/>
              <a:t>: </a:t>
            </a:r>
            <a:endParaRPr lang="pt-BR" dirty="0" smtClean="0"/>
          </a:p>
          <a:p>
            <a:pPr lvl="1" algn="just"/>
            <a:r>
              <a:rPr lang="pt-BR" dirty="0"/>
              <a:t>Fomentar o diálogo e a articulação entre instituições de desenvolvimento regional, universidades, instituto de pesquisas, pesquisadores e iniciativa privada para analisar cenários, propor ações e consolidar as potencialidades da palma no semiárido brasileiro.</a:t>
            </a:r>
          </a:p>
          <a:p>
            <a:pPr algn="just"/>
            <a:r>
              <a:rPr lang="pt-BR" dirty="0" smtClean="0"/>
              <a:t>Papel </a:t>
            </a:r>
            <a:r>
              <a:rPr lang="pt-BR" dirty="0"/>
              <a:t>da Sudene: </a:t>
            </a:r>
            <a:endParaRPr lang="pt-BR" dirty="0" smtClean="0"/>
          </a:p>
          <a:p>
            <a:pPr lvl="1" algn="just"/>
            <a:r>
              <a:rPr lang="pt-BR" dirty="0" smtClean="0"/>
              <a:t>Secretaria</a:t>
            </a:r>
            <a:r>
              <a:rPr lang="pt-BR" dirty="0"/>
              <a:t>, Hospedagem, Espaço no site, Repositório e Ações Orçamentarias.</a:t>
            </a:r>
          </a:p>
          <a:p>
            <a:pPr algn="just"/>
            <a:r>
              <a:rPr lang="pt-BR" dirty="0" smtClean="0"/>
              <a:t>Papel </a:t>
            </a:r>
            <a:r>
              <a:rPr lang="pt-BR" dirty="0"/>
              <a:t>dos demais membros: </a:t>
            </a:r>
            <a:endParaRPr lang="pt-BR" dirty="0" smtClean="0"/>
          </a:p>
          <a:p>
            <a:pPr lvl="1" algn="just"/>
            <a:r>
              <a:rPr lang="pt-BR" dirty="0" smtClean="0"/>
              <a:t>De </a:t>
            </a:r>
            <a:r>
              <a:rPr lang="pt-BR" dirty="0"/>
              <a:t>acordo com a sua natureza  institucional ( Pesquisa e desenvolvimento tecnológico, fomento, extensão,   articulação,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332656"/>
            <a:ext cx="367240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Rede Palma</a:t>
            </a:r>
            <a:endParaRPr lang="pt-BR" sz="36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acmj\Desktop\Marca Rede Palma 3-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0241"/>
          <a:stretch/>
        </p:blipFill>
        <p:spPr bwMode="auto">
          <a:xfrm>
            <a:off x="7675015" y="222580"/>
            <a:ext cx="1488540" cy="18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/>
        </p:nvSpPr>
        <p:spPr bwMode="auto">
          <a:xfrm>
            <a:off x="420688" y="1166555"/>
            <a:ext cx="8229600" cy="449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Objetivo geral:</a:t>
            </a:r>
            <a:r>
              <a:rPr lang="pt-BR" dirty="0"/>
              <a:t> </a:t>
            </a:r>
            <a:endParaRPr lang="pt-BR" dirty="0" smtClean="0"/>
          </a:p>
          <a:p>
            <a:pPr lvl="1"/>
            <a:r>
              <a:rPr lang="pt-BR" dirty="0" smtClean="0"/>
              <a:t>Articular </a:t>
            </a:r>
            <a:r>
              <a:rPr lang="pt-BR" dirty="0"/>
              <a:t>e dialogar com as diversas instituições que atuam com a cultura da palma.</a:t>
            </a:r>
          </a:p>
          <a:p>
            <a:r>
              <a:rPr lang="pt-BR" b="1" dirty="0" smtClean="0"/>
              <a:t>Objetivos </a:t>
            </a:r>
            <a:r>
              <a:rPr lang="pt-BR" b="1" dirty="0"/>
              <a:t>específicos</a:t>
            </a:r>
            <a:r>
              <a:rPr lang="pt-BR" b="1" dirty="0" smtClean="0"/>
              <a:t>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Identificar os vários atores que trabalham com a palma e seus diversos usos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Levantar </a:t>
            </a:r>
            <a:r>
              <a:rPr lang="pt-BR" dirty="0"/>
              <a:t>as expectativas da estrutura e funcionamento da rede.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323945"/>
            <a:ext cx="367240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Esta Reunião</a:t>
            </a:r>
            <a:endParaRPr lang="pt-BR" sz="36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acmj\Desktop\Marca Rede Palma 3-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r="20241"/>
          <a:stretch/>
        </p:blipFill>
        <p:spPr bwMode="auto">
          <a:xfrm>
            <a:off x="7675015" y="222580"/>
            <a:ext cx="1488540" cy="18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/>
        </p:nvSpPr>
        <p:spPr bwMode="auto">
          <a:xfrm>
            <a:off x="420688" y="1484784"/>
            <a:ext cx="8229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Mapear </a:t>
            </a:r>
            <a:r>
              <a:rPr lang="pt-BR" i="1" u="sng" dirty="0" smtClean="0"/>
              <a:t>atuações</a:t>
            </a:r>
            <a:r>
              <a:rPr lang="pt-BR" dirty="0" smtClean="0"/>
              <a:t> </a:t>
            </a:r>
            <a:r>
              <a:rPr lang="pt-BR" dirty="0"/>
              <a:t>com a palma e aptidões dos diversos atores, bem como as </a:t>
            </a:r>
            <a:r>
              <a:rPr lang="pt-BR" i="1" u="sng" dirty="0"/>
              <a:t>expectativas e visões </a:t>
            </a:r>
            <a:endParaRPr lang="pt-BR" i="1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Propor</a:t>
            </a:r>
            <a:r>
              <a:rPr lang="pt-BR" b="1" i="1" dirty="0" smtClean="0"/>
              <a:t> </a:t>
            </a:r>
            <a:r>
              <a:rPr lang="pt-BR" dirty="0"/>
              <a:t>o</a:t>
            </a:r>
            <a:r>
              <a:rPr lang="pt-BR" b="1" i="1" dirty="0"/>
              <a:t> </a:t>
            </a:r>
            <a:r>
              <a:rPr lang="pt-BR" i="1" u="sng" dirty="0"/>
              <a:t>desenho de estrutura da Rede </a:t>
            </a:r>
            <a:r>
              <a:rPr lang="pt-BR" i="1" u="sng" dirty="0" smtClean="0"/>
              <a:t>Palma</a:t>
            </a:r>
            <a:endParaRPr lang="pt-BR" i="1" u="sng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27784" y="335558"/>
            <a:ext cx="3672408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Expectativas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spc="-150" dirty="0" smtClean="0">
                <a:solidFill>
                  <a:srgbClr val="4B4B4B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desta Reunião</a:t>
            </a:r>
            <a:endParaRPr lang="pt-BR" sz="3600" b="1" spc="-150" dirty="0">
              <a:solidFill>
                <a:srgbClr val="4B4B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156176" y="620955"/>
            <a:ext cx="2987824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0" y="620955"/>
            <a:ext cx="2880000" cy="0"/>
          </a:xfrm>
          <a:prstGeom prst="line">
            <a:avLst/>
          </a:prstGeom>
          <a:ln w="12700">
            <a:solidFill>
              <a:srgbClr val="4B4B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" y="0"/>
            <a:ext cx="9138055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25144"/>
            <a:ext cx="1529916" cy="6631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24107" y="4941168"/>
            <a:ext cx="250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Ministério da</a:t>
            </a:r>
          </a:p>
          <a:p>
            <a:pPr algn="r"/>
            <a:r>
              <a:rPr lang="pt-BR" sz="1200" b="1" cap="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Integração Nacional </a:t>
            </a:r>
            <a:endParaRPr lang="pt-BR" sz="1200" b="1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58397"/>
            <a:ext cx="1187624" cy="55772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102866" y="1988840"/>
            <a:ext cx="473943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u="sng" dirty="0">
                <a:solidFill>
                  <a:srgbClr val="006600"/>
                </a:solidFill>
              </a:rPr>
              <a:t>OBRIGADO!</a:t>
            </a: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6600"/>
                </a:solidFill>
              </a:rPr>
              <a:t>Marcelo José Almeida das Neves</a:t>
            </a:r>
          </a:p>
          <a:p>
            <a:pPr algn="ctr">
              <a:defRPr/>
            </a:pPr>
            <a:r>
              <a:rPr lang="pt-BR" sz="2400" dirty="0">
                <a:solidFill>
                  <a:srgbClr val="006600"/>
                </a:solidFill>
              </a:rPr>
              <a:t>gabinete@sudene.gov.br</a:t>
            </a:r>
          </a:p>
          <a:p>
            <a:pPr algn="ctr">
              <a:defRPr/>
            </a:pPr>
            <a:r>
              <a:rPr lang="pt-BR" sz="2400" dirty="0">
                <a:solidFill>
                  <a:srgbClr val="006600"/>
                </a:solidFill>
              </a:rPr>
              <a:t>(81) 2102 </a:t>
            </a:r>
            <a:r>
              <a:rPr lang="pt-BR" sz="2400" dirty="0" smtClean="0">
                <a:solidFill>
                  <a:srgbClr val="006600"/>
                </a:solidFill>
              </a:rPr>
              <a:t>2001</a:t>
            </a:r>
            <a:endParaRPr lang="pt-BR" sz="2400" dirty="0">
              <a:solidFill>
                <a:srgbClr val="006600"/>
              </a:solidFill>
            </a:endParaRPr>
          </a:p>
          <a:p>
            <a:pPr algn="ctr">
              <a:defRPr/>
            </a:pPr>
            <a:r>
              <a:rPr lang="pt-BR" sz="2400" dirty="0">
                <a:solidFill>
                  <a:srgbClr val="006600"/>
                </a:solidFill>
              </a:rPr>
              <a:t>www.sudene.gov.br</a:t>
            </a:r>
          </a:p>
          <a:p>
            <a:pPr algn="ctr">
              <a:defRPr/>
            </a:pPr>
            <a:endParaRPr lang="pt-BR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386</Words>
  <Application>Microsoft Office PowerPoint</Application>
  <PresentationFormat>Apresentação na tela (4:3)</PresentationFormat>
  <Paragraphs>55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1ª Reunião Técnica de Articulação da Rede Palma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Agnelo Camara de Mesquita Junior - SUDENE</dc:creator>
  <cp:lastModifiedBy>José Aildo Sabino de Oliveira Júnior</cp:lastModifiedBy>
  <cp:revision>11</cp:revision>
  <cp:lastPrinted>2017-09-25T21:21:24Z</cp:lastPrinted>
  <dcterms:created xsi:type="dcterms:W3CDTF">2016-06-03T17:02:55Z</dcterms:created>
  <dcterms:modified xsi:type="dcterms:W3CDTF">2017-09-26T11:06:04Z</dcterms:modified>
</cp:coreProperties>
</file>