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304" r:id="rId2"/>
    <p:sldId id="256" r:id="rId3"/>
    <p:sldId id="294" r:id="rId4"/>
    <p:sldId id="298" r:id="rId5"/>
    <p:sldId id="306" r:id="rId6"/>
    <p:sldId id="295" r:id="rId7"/>
    <p:sldId id="296" r:id="rId8"/>
    <p:sldId id="297" r:id="rId9"/>
    <p:sldId id="299" r:id="rId10"/>
    <p:sldId id="274" r:id="rId11"/>
    <p:sldId id="303" r:id="rId12"/>
    <p:sldId id="307" r:id="rId13"/>
    <p:sldId id="300" r:id="rId14"/>
    <p:sldId id="301" r:id="rId15"/>
    <p:sldId id="302" r:id="rId16"/>
    <p:sldId id="273" r:id="rId17"/>
    <p:sldId id="308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A2560-488C-45C5-A7BD-6A59A6452364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41694-D265-40BA-B1E9-A71B544FD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9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6BCBA-5652-44DA-9B88-988B73F4F278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49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4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27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32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982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38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926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188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349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13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2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91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6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53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45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64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01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567F52-BDC5-4230-BBE6-29987EFD0BE8}" type="datetimeFigureOut">
              <a:rPr lang="pt-BR" smtClean="0"/>
              <a:pPr/>
              <a:t>26/09/2017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F4E1E1-58AF-4590-AF17-68D25EE76D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132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82F6A99-B69D-4015-84EC-23CC09A0E4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7360935" cy="18562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EF02A01-520C-4C68-B1C6-F7102CE55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890" y="3861048"/>
            <a:ext cx="594438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725264" y="0"/>
            <a:ext cx="1430919" cy="6858000"/>
            <a:chOff x="7725264" y="0"/>
            <a:chExt cx="1430919" cy="6858000"/>
          </a:xfrm>
        </p:grpSpPr>
        <p:pic>
          <p:nvPicPr>
            <p:cNvPr id="2053" name="Imagem 14" descr="131073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7155" y="5682761"/>
              <a:ext cx="1416843" cy="1175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6" name="Picture 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247" y="2272966"/>
              <a:ext cx="1416844" cy="104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" descr="C:\Documents and Settings\danusa.correia\Meus documentos\DANUSA VELMA 2012\Meus documentos\PAA 2013\FOTOS\produtor paa PAI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264" y="4529546"/>
              <a:ext cx="1430919" cy="115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 descr="D:\DOCUMENTOS\SAVIO\PASTA DO IPA  - 2012\PAA SALGUEIRO MARÇO 2012\FOTOS PAA\fOTOS DO PAA INICIO\Imagem108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7155" y="3339902"/>
              <a:ext cx="1429028" cy="119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Espaço Reservado para Conteúdo 3" descr="julho 009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265" y="980728"/>
              <a:ext cx="1418734" cy="1292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m 17" descr="578271_420683304631235_1464116990_n.jpg"/>
            <p:cNvPicPr>
              <a:picLocks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33247" y="0"/>
              <a:ext cx="1407457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Imagem 9" descr="C:\Users\hildeberto.rodrigues\Documents\NUR\PAT\PAT 2015\FOTOS\PALMA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1549158"/>
            <a:ext cx="7486843" cy="490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23528" y="144216"/>
            <a:ext cx="7128792" cy="492443"/>
          </a:xfrm>
          <a:prstGeom prst="rect">
            <a:avLst/>
          </a:prstGeom>
          <a:solidFill>
            <a:srgbClr val="4F81BD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SISTEMAS DE CULTIVO:  </a:t>
            </a:r>
            <a:r>
              <a:rPr kumimoji="0" lang="pt-B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IRRIGADO E </a:t>
            </a:r>
            <a:r>
              <a:rPr lang="pt-B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SEQUEIRO</a:t>
            </a:r>
            <a:endParaRPr kumimoji="0" lang="pt-B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m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57" y="4174875"/>
            <a:ext cx="3022347" cy="226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882" y="928750"/>
            <a:ext cx="4572000" cy="26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DFB3D520-49BD-4848-B165-4C66ED145BC0}"/>
              </a:ext>
            </a:extLst>
          </p:cNvPr>
          <p:cNvSpPr/>
          <p:nvPr/>
        </p:nvSpPr>
        <p:spPr>
          <a:xfrm>
            <a:off x="827584" y="548680"/>
            <a:ext cx="7848872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Sistemas de cultivo de palma forrageira IPA-Sertânia/IPA-200205 consorciada ou não com leguminosas </a:t>
            </a:r>
            <a:r>
              <a:rPr lang="pt-BR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(SISTEMA AGROFLORESTAL)</a:t>
            </a:r>
            <a:endParaRPr lang="pt-B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BC11206-0262-4308-B1D3-AA7301C5C13D}"/>
              </a:ext>
            </a:extLst>
          </p:cNvPr>
          <p:cNvSpPr/>
          <p:nvPr/>
        </p:nvSpPr>
        <p:spPr>
          <a:xfrm>
            <a:off x="899592" y="3501008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Palma Forrageira Resistente à Cochonilha do Carmim (Miúda e Orelha de Elefante Mexicana) na alimentação de vacas em </a:t>
            </a:r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lactação </a:t>
            </a:r>
            <a:r>
              <a:rPr lang="pt-BR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(QUALIDADE DA FORRAGEM)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7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23528" y="1916832"/>
            <a:ext cx="4176464" cy="3816424"/>
            <a:chOff x="611560" y="2344569"/>
            <a:chExt cx="2781300" cy="2097281"/>
          </a:xfrm>
        </p:grpSpPr>
        <p:pic>
          <p:nvPicPr>
            <p:cNvPr id="2" name="Imagem 1" descr="C:\Users\Djalma\Documents\Fotos Arcoverde e Caruaru abril 2016\101MSDCF\DSC02423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344569"/>
              <a:ext cx="2781300" cy="2085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CaixaDeTexto 4"/>
            <p:cNvSpPr txBox="1"/>
            <p:nvPr/>
          </p:nvSpPr>
          <p:spPr>
            <a:xfrm>
              <a:off x="3032820" y="4072518"/>
              <a:ext cx="36004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A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788024" y="1916832"/>
            <a:ext cx="4104456" cy="3816424"/>
            <a:chOff x="4499992" y="2420888"/>
            <a:chExt cx="2717800" cy="2085975"/>
          </a:xfrm>
        </p:grpSpPr>
        <p:pic>
          <p:nvPicPr>
            <p:cNvPr id="4" name="Imagem 3" descr="C:\Users\Djalma\Documents\Fotos Arcoverde e Caruaru abril 2016\101MSDCF\DSC02420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420888"/>
              <a:ext cx="2717800" cy="2085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6857752" y="4133235"/>
              <a:ext cx="36004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2227020" y="78443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SISTEMA AGROFLORESTAL - CARUARU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2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1E14E6D0-60DC-472A-9551-DD9F92D1D70D}"/>
              </a:ext>
            </a:extLst>
          </p:cNvPr>
          <p:cNvSpPr/>
          <p:nvPr/>
        </p:nvSpPr>
        <p:spPr>
          <a:xfrm>
            <a:off x="814512" y="1875375"/>
            <a:ext cx="7848872" cy="23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Efeito da Frequência, Intensidade de Corte e Densidade de Plantio Sobre o Rendimento e Valor Nutritivo de cultivares de Palma Forrageira Tolerantes à Cochonilha do Carmim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95178B97-A240-49B2-8C13-A6E8E21D91FB}"/>
              </a:ext>
            </a:extLst>
          </p:cNvPr>
          <p:cNvSpPr/>
          <p:nvPr/>
        </p:nvSpPr>
        <p:spPr>
          <a:xfrm>
            <a:off x="3059832" y="859184"/>
            <a:ext cx="3346365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Manejo cultural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814512" y="4437112"/>
            <a:ext cx="5809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pt-BR" b="1" dirty="0">
                <a:solidFill>
                  <a:prstClr val="white"/>
                </a:solidFill>
              </a:rPr>
              <a:t>TRATOS CULTURAIS  E SISTEMAS DE COLHEITA</a:t>
            </a:r>
          </a:p>
        </p:txBody>
      </p:sp>
    </p:spTree>
    <p:extLst>
      <p:ext uri="{BB962C8B-B14F-4D97-AF65-F5344CB8AC3E}">
        <p14:creationId xmlns:p14="http://schemas.microsoft.com/office/powerpoint/2010/main" val="372120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2E1F765-62D9-42A2-A854-70331B7A15D2}"/>
              </a:ext>
            </a:extLst>
          </p:cNvPr>
          <p:cNvSpPr/>
          <p:nvPr/>
        </p:nvSpPr>
        <p:spPr>
          <a:xfrm>
            <a:off x="971600" y="1785926"/>
            <a:ext cx="7200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Convênio Sudene / IPA</a:t>
            </a:r>
            <a:endParaRPr lang="pt-BR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t-BR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Convênio </a:t>
            </a:r>
            <a:r>
              <a:rPr lang="pt-BR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IPA </a:t>
            </a:r>
            <a:r>
              <a:rPr lang="pt-BR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dryGrow</a:t>
            </a:r>
            <a:endParaRPr lang="pt-BR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43174" y="92867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CONVÊNIOS</a:t>
            </a:r>
            <a:endParaRPr lang="pt-B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6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24BDBB49-2FAA-41F9-A83C-2AF6FD7A9C92}"/>
              </a:ext>
            </a:extLst>
          </p:cNvPr>
          <p:cNvSpPr/>
          <p:nvPr/>
        </p:nvSpPr>
        <p:spPr>
          <a:xfrm>
            <a:off x="611560" y="1052736"/>
            <a:ext cx="8208912" cy="410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 Distribuição </a:t>
            </a:r>
            <a:r>
              <a:rPr lang="pt-BR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 </a:t>
            </a:r>
            <a:r>
              <a:rPr lang="pt-BR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cladódios sementes de  palma: PE e NE.)</a:t>
            </a:r>
            <a:endParaRPr lang="pt-BR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 flipH="1">
            <a:off x="928660" y="1714488"/>
            <a:ext cx="7429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Font typeface="Arial" pitchFamily="34" charset="0"/>
              <a:buChar char="•"/>
            </a:pPr>
            <a:r>
              <a:rPr lang="pt-BR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Convênio IPA / SEAD / PDHC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15440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725264" y="0"/>
            <a:ext cx="1430919" cy="6858000"/>
            <a:chOff x="7725264" y="0"/>
            <a:chExt cx="1430919" cy="6858000"/>
          </a:xfrm>
        </p:grpSpPr>
        <p:pic>
          <p:nvPicPr>
            <p:cNvPr id="2053" name="Imagem 14" descr="131073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7155" y="5682761"/>
              <a:ext cx="1416843" cy="1175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6" name="Picture 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247" y="2272966"/>
              <a:ext cx="1416844" cy="104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" descr="C:\Documents and Settings\danusa.correia\Meus documentos\DANUSA VELMA 2012\Meus documentos\PAA 2013\FOTOS\produtor paa PAI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264" y="4529546"/>
              <a:ext cx="1430919" cy="115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 descr="D:\DOCUMENTOS\SAVIO\PASTA DO IPA  - 2012\PAA SALGUEIRO MARÇO 2012\FOTOS PAA\fOTOS DO PAA INICIO\Imagem108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7155" y="3339902"/>
              <a:ext cx="1429028" cy="119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Espaço Reservado para Conteúdo 3" descr="julho 009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265" y="980728"/>
              <a:ext cx="1418734" cy="1292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m 17" descr="578271_420683304631235_1464116990_n.jpg"/>
            <p:cNvPicPr>
              <a:picLocks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33247" y="0"/>
              <a:ext cx="1407457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8" name="Picture 2" descr="C:\Users\MAJELLA\DEPQ-DPD\ppa 2015\MAJELLA\ESTAÇÃO EXPERIMENTAL DE SERTANIA\DSC_00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4" y="1332052"/>
            <a:ext cx="7506982" cy="512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1520" y="144216"/>
            <a:ext cx="7200800" cy="892552"/>
          </a:xfrm>
          <a:prstGeom prst="rect">
            <a:avLst/>
          </a:prstGeom>
          <a:solidFill>
            <a:srgbClr val="4F81BD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kumimoji="0" lang="pt-BR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</a:rPr>
              <a:t>PROGRAMA DE DISTRIBUIÇÃO DE RAQUETES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Imagem 11" descr="C:\Users\hildeberto.rodrigues\Documents\NUR\PAT\PAT 2015\FOTOS\DSC0753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539979"/>
            <a:ext cx="3923566" cy="331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0332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1484784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PROGRAMAÇÃO DE PESQUISA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 smtClean="0"/>
              <a:t>                     (12 Projetos)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34763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71600" y="5387975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pt-BR" sz="1600" dirty="0"/>
              <a:t>Instituto Agronômico de Pernambuco - IPA</a:t>
            </a:r>
            <a:br>
              <a:rPr lang="pt-BR" sz="1600" dirty="0"/>
            </a:br>
            <a:r>
              <a:rPr lang="pt-BR" sz="1600" dirty="0"/>
              <a:t>Av. General San Martin, 1371 ∙ </a:t>
            </a:r>
            <a:r>
              <a:rPr lang="pt-BR" sz="1600" dirty="0" err="1"/>
              <a:t>Bongi</a:t>
            </a:r>
            <a:r>
              <a:rPr lang="pt-BR" sz="1600" dirty="0"/>
              <a:t> ∙ Recife/PE  ∙ CEP: 50.761-000</a:t>
            </a:r>
            <a:br>
              <a:rPr lang="pt-BR" sz="1600" dirty="0"/>
            </a:br>
            <a:r>
              <a:rPr lang="pt-BR" sz="1600" dirty="0"/>
              <a:t>Fone: (81) 3184.7200 | www.ipa.br</a:t>
            </a:r>
          </a:p>
        </p:txBody>
      </p:sp>
      <p:pic>
        <p:nvPicPr>
          <p:cNvPr id="1026" name="Picture 2" descr="C:\Users\Eduardo\Desktop\SARA\Logos governo estadual e federal\png\ipa-sa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50842"/>
            <a:ext cx="5681663" cy="13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ARA\Logos governo estadual e federal\png\ipa-sa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55430"/>
            <a:ext cx="5681663" cy="13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PAT 201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8179" y="2636912"/>
            <a:ext cx="6760205" cy="412818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2864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2634" y="472897"/>
            <a:ext cx="7639766" cy="523220"/>
          </a:xfrm>
          <a:prstGeom prst="rect">
            <a:avLst/>
          </a:prstGeom>
          <a:solidFill>
            <a:srgbClr val="4F81BD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IPA – </a:t>
            </a:r>
            <a:r>
              <a:rPr lang="pt-BR" sz="2800" b="1" dirty="0">
                <a:solidFill>
                  <a:schemeClr val="bg1"/>
                </a:solidFill>
              </a:rPr>
              <a:t>PROGRAMAS MULTISSETORIAIS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32902"/>
              </p:ext>
            </p:extLst>
          </p:nvPr>
        </p:nvGraphicFramePr>
        <p:xfrm>
          <a:off x="515122" y="1412776"/>
          <a:ext cx="8287838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1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858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(1) Apoio a Reestruturação da Pecuária Leiteira e de Corte de Pernambuco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Assistência Técnica e Extensão Rural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Melhoramento Genético do Rebanho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Revitalização da Cultura da Palma forrageira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Produção de Mudas de Palma Propagadas In Vitro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Produção de Reserva Estratégica de Forragem Volumosa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Ações de Pesquisa &amp; Desenvolvimento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Captação e Armazenamento de Água Subterrânea e de Superfície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Divulgação de Informações e Conhecimentos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>
                          <a:effectLst/>
                        </a:rPr>
                        <a:t>Crédito Rural Orientado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77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3805C7E0-3342-4DEF-B480-1FD6432FF136}"/>
              </a:ext>
            </a:extLst>
          </p:cNvPr>
          <p:cNvSpPr/>
          <p:nvPr/>
        </p:nvSpPr>
        <p:spPr>
          <a:xfrm>
            <a:off x="489605" y="956206"/>
            <a:ext cx="82100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pt-B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MELHORAMENTO GENÉTICO</a:t>
            </a:r>
          </a:p>
          <a:p>
            <a:r>
              <a:rPr lang="pt-BR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Banco Ativo de </a:t>
            </a:r>
            <a:r>
              <a:rPr lang="pt-BR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Germoplasmas</a:t>
            </a:r>
            <a:r>
              <a:rPr lang="pt-BR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de </a:t>
            </a:r>
            <a:r>
              <a:rPr lang="pt-BR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palma - BAG</a:t>
            </a:r>
            <a:endParaRPr lang="pt-BR" sz="3200" dirty="0"/>
          </a:p>
        </p:txBody>
      </p:sp>
      <p:pic>
        <p:nvPicPr>
          <p:cNvPr id="4" name="Imagem 3" descr="C:\Users\Djalma\Documents\Fotos de Arcover B-C, BAG e Ibimirim irrig. set. 17\101MSDCF\DSC02899.JPG">
            <a:extLst>
              <a:ext uri="{FF2B5EF4-FFF2-40B4-BE49-F238E27FC236}">
                <a16:creationId xmlns="" xmlns:a16="http://schemas.microsoft.com/office/drawing/2014/main" id="{3BF74D63-E93A-4552-B300-245DA99796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5992"/>
            <a:ext cx="8248430" cy="42148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953C5BE1-0330-4A49-86E4-4EA259B71F4F}"/>
              </a:ext>
            </a:extLst>
          </p:cNvPr>
          <p:cNvSpPr/>
          <p:nvPr/>
        </p:nvSpPr>
        <p:spPr>
          <a:xfrm>
            <a:off x="2483768" y="217782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ACORDO IPA - UFRPE </a:t>
            </a: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2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28794" y="404664"/>
            <a:ext cx="442915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EE Arcoverde</a:t>
            </a:r>
          </a:p>
        </p:txBody>
      </p:sp>
      <p:pic>
        <p:nvPicPr>
          <p:cNvPr id="2050" name="Picture 2" descr="C:\Users\N3\Pictures\SEDE\GEDC01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8"/>
          <a:stretch/>
        </p:blipFill>
        <p:spPr bwMode="auto">
          <a:xfrm>
            <a:off x="0" y="1628800"/>
            <a:ext cx="9144000" cy="51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0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25316479-7ADD-4B8E-949B-F5CDD6CB5EE9}"/>
              </a:ext>
            </a:extLst>
          </p:cNvPr>
          <p:cNvSpPr/>
          <p:nvPr/>
        </p:nvSpPr>
        <p:spPr>
          <a:xfrm>
            <a:off x="1208115" y="1071546"/>
            <a:ext cx="7015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Geração e seleção de </a:t>
            </a:r>
            <a:r>
              <a:rPr lang="pt-BR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novos clones </a:t>
            </a:r>
            <a:r>
              <a:rPr lang="pt-B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de palma forrageira</a:t>
            </a:r>
            <a:endParaRPr lang="pt-BR" sz="3200" dirty="0"/>
          </a:p>
        </p:txBody>
      </p:sp>
      <p:pic>
        <p:nvPicPr>
          <p:cNvPr id="3" name="Imagem 2" descr="C:\Users\Djalma\Documents\Fotos de Arcover B-C, BAG e Ibimirim irrig. set. 17\101MSDCF\DSC02905.JPG">
            <a:extLst>
              <a:ext uri="{FF2B5EF4-FFF2-40B4-BE49-F238E27FC236}">
                <a16:creationId xmlns="" xmlns:a16="http://schemas.microsoft.com/office/drawing/2014/main" id="{775946C2-82C6-4383-AB2D-1C941F14E0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19"/>
            <a:ext cx="3960440" cy="294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C:\Users\Djalma\Documents\Fotos para Felipe Relatório\DSC02446.JPG">
            <a:extLst>
              <a:ext uri="{FF2B5EF4-FFF2-40B4-BE49-F238E27FC236}">
                <a16:creationId xmlns="" xmlns:a16="http://schemas.microsoft.com/office/drawing/2014/main" id="{5349529F-7A10-45D4-B606-DBF8C0587D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19"/>
            <a:ext cx="3847450" cy="29469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E6D6B6AF-C55B-4E88-B8EC-B0EFAFB17E49}"/>
              </a:ext>
            </a:extLst>
          </p:cNvPr>
          <p:cNvSpPr/>
          <p:nvPr/>
        </p:nvSpPr>
        <p:spPr>
          <a:xfrm>
            <a:off x="971600" y="565586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Bloco de cruzamentos com 153 plantas de 17 variedades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1538" y="428605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Hibridação</a:t>
            </a:r>
            <a:endParaRPr lang="pt-B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5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C:\Users\Djalma\Documents\FOTOS\TELADOS JAN. FEV-13\TELADO\DSC00321.JPG">
            <a:extLst>
              <a:ext uri="{FF2B5EF4-FFF2-40B4-BE49-F238E27FC236}">
                <a16:creationId xmlns="" xmlns:a16="http://schemas.microsoft.com/office/drawing/2014/main" id="{4694D804-3AFB-4A9B-9830-D6705912F5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248472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 descr="C:\Users\Djalma\Documents\FOTOS Para apres. melh. dez.-16\DSC01003.JPG">
            <a:extLst>
              <a:ext uri="{FF2B5EF4-FFF2-40B4-BE49-F238E27FC236}">
                <a16:creationId xmlns="" xmlns:a16="http://schemas.microsoft.com/office/drawing/2014/main" id="{0C50EE1C-B4A9-4907-AB23-AECE74EAA2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032448" cy="41387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571472" y="500042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Plantio dos diferentes tipos de sementes  obtidas e diversidade florística num mesmo genótipo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8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:\DCIM\101MSDCF\DSC02846.JPG">
            <a:extLst>
              <a:ext uri="{FF2B5EF4-FFF2-40B4-BE49-F238E27FC236}">
                <a16:creationId xmlns="" xmlns:a16="http://schemas.microsoft.com/office/drawing/2014/main" id="{75CA4DC0-9844-46EE-BF5C-66BDBF3FC3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60840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2791F80-DD2F-4B82-B065-708A9EF4E457}"/>
              </a:ext>
            </a:extLst>
          </p:cNvPr>
          <p:cNvSpPr/>
          <p:nvPr/>
        </p:nvSpPr>
        <p:spPr>
          <a:xfrm>
            <a:off x="1187624" y="548680"/>
            <a:ext cx="6255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Ensaio preliminar com 250 clones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6473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66E44FFB-90B8-4EAF-ABBB-8BF364639872}"/>
              </a:ext>
            </a:extLst>
          </p:cNvPr>
          <p:cNvSpPr/>
          <p:nvPr/>
        </p:nvSpPr>
        <p:spPr>
          <a:xfrm>
            <a:off x="611560" y="476672"/>
            <a:ext cx="8064896" cy="13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Avaliações </a:t>
            </a:r>
            <a:r>
              <a:rPr lang="pt-B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 clones </a:t>
            </a:r>
            <a:r>
              <a:rPr lang="pt-B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pre-selecionados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Ensaio preliminar de clones de palma forrageira cv. Orelha de elefante mexicana IPA 200016 </a:t>
            </a:r>
            <a:r>
              <a:rPr lang="pt-BR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Opuntia</a:t>
            </a:r>
            <a:r>
              <a:rPr lang="pt-BR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stricta</a:t>
            </a:r>
            <a:r>
              <a:rPr lang="pt-BR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pt-BR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Haw</a:t>
            </a:r>
            <a:r>
              <a:rPr lang="pt-BR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pt-BR" sz="2400" dirty="0"/>
          </a:p>
        </p:txBody>
      </p:sp>
      <p:pic>
        <p:nvPicPr>
          <p:cNvPr id="3" name="Imagem 2" descr="F:\DCIM\101MSDCF\DSC02852.JPG">
            <a:extLst>
              <a:ext uri="{FF2B5EF4-FFF2-40B4-BE49-F238E27FC236}">
                <a16:creationId xmlns="" xmlns:a16="http://schemas.microsoft.com/office/drawing/2014/main" id="{97D66183-6EAC-4031-8600-17596E951A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27280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107476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1384</TotalTime>
  <Words>280</Words>
  <Application>Microsoft Office PowerPoint</Application>
  <PresentationFormat>Apresentação na tela (4:3)</PresentationFormat>
  <Paragraphs>54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Instituto Agronômico de Pernambuco - IPA Av. General San Martin, 1371 ∙ Bongi ∙ Recife/PE  ∙ CEP: 50.761-000 Fone: (81) 3184.7200 | www.ipa.br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Mota</dc:creator>
  <cp:lastModifiedBy>Sala Reunião e Treinamento</cp:lastModifiedBy>
  <cp:revision>123</cp:revision>
  <dcterms:created xsi:type="dcterms:W3CDTF">2015-02-04T13:22:24Z</dcterms:created>
  <dcterms:modified xsi:type="dcterms:W3CDTF">2017-09-26T11:49:48Z</dcterms:modified>
</cp:coreProperties>
</file>