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Lst>
  <p:notesMasterIdLst>
    <p:notesMasterId r:id="rId32"/>
  </p:notesMasterIdLst>
  <p:sldIdLst>
    <p:sldId id="636" r:id="rId2"/>
    <p:sldId id="752" r:id="rId3"/>
    <p:sldId id="775" r:id="rId4"/>
    <p:sldId id="712" r:id="rId5"/>
    <p:sldId id="768" r:id="rId6"/>
    <p:sldId id="776" r:id="rId7"/>
    <p:sldId id="770" r:id="rId8"/>
    <p:sldId id="764" r:id="rId9"/>
    <p:sldId id="744" r:id="rId10"/>
    <p:sldId id="746" r:id="rId11"/>
    <p:sldId id="751" r:id="rId12"/>
    <p:sldId id="767" r:id="rId13"/>
    <p:sldId id="754" r:id="rId14"/>
    <p:sldId id="779" r:id="rId15"/>
    <p:sldId id="773" r:id="rId16"/>
    <p:sldId id="778" r:id="rId17"/>
    <p:sldId id="777" r:id="rId18"/>
    <p:sldId id="774" r:id="rId19"/>
    <p:sldId id="772" r:id="rId20"/>
    <p:sldId id="763" r:id="rId21"/>
    <p:sldId id="781" r:id="rId22"/>
    <p:sldId id="782" r:id="rId23"/>
    <p:sldId id="762" r:id="rId24"/>
    <p:sldId id="747" r:id="rId25"/>
    <p:sldId id="769" r:id="rId26"/>
    <p:sldId id="760" r:id="rId27"/>
    <p:sldId id="477" r:id="rId28"/>
    <p:sldId id="634" r:id="rId29"/>
    <p:sldId id="635" r:id="rId30"/>
    <p:sldId id="479" r:id="rId31"/>
  </p:sldIdLst>
  <p:sldSz cx="24384000" cy="13716000"/>
  <p:notesSz cx="6858000" cy="9144000"/>
  <p:embeddedFontLst>
    <p:embeddedFont>
      <p:font typeface="Arial Black" pitchFamily="34" charset="0"/>
      <p:bold r:id="rId33"/>
    </p:embeddedFont>
    <p:embeddedFont>
      <p:font typeface="Calibri" pitchFamily="34" charset="0"/>
      <p:regular r:id="rId34"/>
      <p:bold r:id="rId35"/>
      <p:italic r:id="rId36"/>
      <p:boldItalic r:id="rId37"/>
    </p:embeddedFont>
    <p:embeddedFont>
      <p:font typeface="Signika" charset="0"/>
      <p:regular r:id="rId38"/>
      <p:bold r:id="rId39"/>
    </p:embeddedFont>
    <p:embeddedFont>
      <p:font typeface="Garamond" pitchFamily="18" charset="0"/>
      <p:regular r:id="rId40"/>
      <p:bold r:id="rId41"/>
      <p:italic r:id="rId42"/>
    </p:embeddedFont>
    <p:embeddedFont>
      <p:font typeface="Calibri Light" pitchFamily="34" charset="0"/>
      <p:regular r:id="rId43"/>
      <p: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97" userDrawn="1">
          <p15:clr>
            <a:srgbClr val="A4A3A4"/>
          </p15:clr>
        </p15:guide>
        <p15:guide id="2" pos="77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9035"/>
    <a:srgbClr val="CDC4EE"/>
    <a:srgbClr val="FEF7DA"/>
    <a:srgbClr val="1313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8" autoAdjust="0"/>
    <p:restoredTop sz="94971" autoAdjust="0"/>
  </p:normalViewPr>
  <p:slideViewPr>
    <p:cSldViewPr snapToGrid="0" snapToObjects="1">
      <p:cViewPr varScale="1">
        <p:scale>
          <a:sx n="32" d="100"/>
          <a:sy n="32" d="100"/>
        </p:scale>
        <p:origin x="-608" y="-96"/>
      </p:cViewPr>
      <p:guideLst>
        <p:guide orient="horz" pos="4297"/>
        <p:guide pos="7703"/>
      </p:guideLst>
    </p:cSldViewPr>
  </p:slideViewPr>
  <p:outlineViewPr>
    <p:cViewPr>
      <p:scale>
        <a:sx n="33" d="100"/>
        <a:sy n="33" d="100"/>
      </p:scale>
      <p:origin x="0" y="0"/>
    </p:cViewPr>
  </p:outlineViewPr>
  <p:notesTextViewPr>
    <p:cViewPr>
      <p:scale>
        <a:sx n="1" d="1"/>
        <a:sy n="1" d="1"/>
      </p:scale>
      <p:origin x="0" y="0"/>
    </p:cViewPr>
  </p:notesTextViewPr>
  <p:sorterViewPr>
    <p:cViewPr>
      <p:scale>
        <a:sx n="57" d="100"/>
        <a:sy n="57"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Renuncia%20fiscal%20e%20Arrec.%20Receitas%202015%20a%202017%20(efetivos)%202018%20e%202019%20estimativa%20-%20SUDENE%2017_04_2020.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F:\Renuncia%20fiscal%20e%20Arrec.%20Receitas%202015%20a%202017%20(efetivos)%202018%20e%202019%20estimativa%20-%20SUDENE%2017_04_2020.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F:\Renuncia%20fiscal%20e%20Arrec.%20Receitas%202015%20a%202017%20(efetivos)%202018%20e%202019%20estimativa%20-%20SUDENE%2017_04_2020.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G:\Renuncia%20fiscal%20e%20Arrec.%20Receitas%202015%20a%202017%20(efetivos)%202018%20e%202019%20estimativa%20-%20SUDENE%2017_04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pt-BR" sz="4800" dirty="0">
                <a:solidFill>
                  <a:srgbClr val="008000"/>
                </a:solidFill>
                <a:latin typeface="Garamond" panose="02020404030301010803" pitchFamily="18" charset="0"/>
              </a:rPr>
              <a:t>PRODUTO INTERNO BRUTO BRASIL E NORDESTE - SÉRIE ENCADEADA 2002=100</a:t>
            </a:r>
          </a:p>
        </c:rich>
      </c:tx>
      <c:layout/>
      <c:spPr>
        <a:noFill/>
        <a:ln>
          <a:noFill/>
        </a:ln>
        <a:effectLst/>
      </c:spPr>
    </c:title>
    <c:plotArea>
      <c:layout/>
      <c:lineChart>
        <c:grouping val="standard"/>
        <c:ser>
          <c:idx val="0"/>
          <c:order val="0"/>
          <c:tx>
            <c:strRef>
              <c:f>'PIB BRASIL E NORDESTE'!$A$49</c:f>
              <c:strCache>
                <c:ptCount val="1"/>
                <c:pt idx="0">
                  <c:v>               Brasil</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'PIB BRASIL E NORDESTE'!$B$48:$T$48</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'PIB BRASIL E NORDESTE'!$B$49:$T$49</c:f>
              <c:numCache>
                <c:formatCode>##0.0</c:formatCode>
                <c:ptCount val="19"/>
                <c:pt idx="0">
                  <c:v>100</c:v>
                </c:pt>
                <c:pt idx="1">
                  <c:v>101.14082893126985</c:v>
                </c:pt>
                <c:pt idx="2">
                  <c:v>106.96650586816926</c:v>
                </c:pt>
                <c:pt idx="3">
                  <c:v>110.39171379094122</c:v>
                </c:pt>
                <c:pt idx="4">
                  <c:v>114.76542057294023</c:v>
                </c:pt>
                <c:pt idx="5">
                  <c:v>121.73153375624392</c:v>
                </c:pt>
                <c:pt idx="6">
                  <c:v>127.93277460240012</c:v>
                </c:pt>
                <c:pt idx="7">
                  <c:v>127.77182062108255</c:v>
                </c:pt>
                <c:pt idx="8">
                  <c:v>137.39077239836971</c:v>
                </c:pt>
                <c:pt idx="9">
                  <c:v>142.85126296560119</c:v>
                </c:pt>
                <c:pt idx="10">
                  <c:v>145.59568712410058</c:v>
                </c:pt>
                <c:pt idx="11">
                  <c:v>149.97057933776841</c:v>
                </c:pt>
                <c:pt idx="12">
                  <c:v>150.72636590668333</c:v>
                </c:pt>
                <c:pt idx="13">
                  <c:v>145.3819450526731</c:v>
                </c:pt>
                <c:pt idx="14">
                  <c:v>140.61935333595406</c:v>
                </c:pt>
                <c:pt idx="15">
                  <c:v>142.47956324504111</c:v>
                </c:pt>
                <c:pt idx="16">
                  <c:v>145.02092385638798</c:v>
                </c:pt>
                <c:pt idx="17">
                  <c:v>146.79130713312961</c:v>
                </c:pt>
                <c:pt idx="18">
                  <c:v>141.98131006469183</c:v>
                </c:pt>
              </c:numCache>
            </c:numRef>
          </c:val>
          <c:extLst xmlns:c16r2="http://schemas.microsoft.com/office/drawing/2015/06/chart">
            <c:ext xmlns:c16="http://schemas.microsoft.com/office/drawing/2014/chart" uri="{C3380CC4-5D6E-409C-BE32-E72D297353CC}">
              <c16:uniqueId val="{00000000-A71F-4EC6-9E81-0E3D5B4B9C6F}"/>
            </c:ext>
          </c:extLst>
        </c:ser>
        <c:ser>
          <c:idx val="1"/>
          <c:order val="1"/>
          <c:tx>
            <c:strRef>
              <c:f>'PIB BRASIL E NORDESTE'!$A$50</c:f>
              <c:strCache>
                <c:ptCount val="1"/>
                <c:pt idx="0">
                  <c:v>          Nordeste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'PIB BRASIL E NORDESTE'!$B$48:$T$48</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'PIB BRASIL E NORDESTE'!$B$50:$T$50</c:f>
              <c:numCache>
                <c:formatCode>##0.0</c:formatCode>
                <c:ptCount val="19"/>
                <c:pt idx="0">
                  <c:v>100</c:v>
                </c:pt>
                <c:pt idx="1">
                  <c:v>101.5854184861624</c:v>
                </c:pt>
                <c:pt idx="2">
                  <c:v>108.35863867910732</c:v>
                </c:pt>
                <c:pt idx="3">
                  <c:v>112.51997603987967</c:v>
                </c:pt>
                <c:pt idx="4">
                  <c:v>117.68297760499243</c:v>
                </c:pt>
                <c:pt idx="5">
                  <c:v>123.20099365058702</c:v>
                </c:pt>
                <c:pt idx="6">
                  <c:v>129.82295728381419</c:v>
                </c:pt>
                <c:pt idx="7">
                  <c:v>131.14549499438769</c:v>
                </c:pt>
                <c:pt idx="8">
                  <c:v>139.81661210980531</c:v>
                </c:pt>
                <c:pt idx="9">
                  <c:v>145.49691825464382</c:v>
                </c:pt>
                <c:pt idx="10">
                  <c:v>149.83311781728727</c:v>
                </c:pt>
                <c:pt idx="11">
                  <c:v>154.42531563280562</c:v>
                </c:pt>
                <c:pt idx="12">
                  <c:v>158.77703936655411</c:v>
                </c:pt>
                <c:pt idx="13">
                  <c:v>153.45499411493103</c:v>
                </c:pt>
                <c:pt idx="14">
                  <c:v>146.47675391047832</c:v>
                </c:pt>
                <c:pt idx="15">
                  <c:v>148.89013790761271</c:v>
                </c:pt>
                <c:pt idx="16">
                  <c:v>151.57054518093514</c:v>
                </c:pt>
                <c:pt idx="17">
                  <c:v>153.34836420170063</c:v>
                </c:pt>
                <c:pt idx="18">
                  <c:v>147.02358108720259</c:v>
                </c:pt>
              </c:numCache>
            </c:numRef>
          </c:val>
          <c:extLst xmlns:c16r2="http://schemas.microsoft.com/office/drawing/2015/06/chart">
            <c:ext xmlns:c16="http://schemas.microsoft.com/office/drawing/2014/chart" uri="{C3380CC4-5D6E-409C-BE32-E72D297353CC}">
              <c16:uniqueId val="{00000001-A71F-4EC6-9E81-0E3D5B4B9C6F}"/>
            </c:ext>
          </c:extLst>
        </c:ser>
        <c:dLbls/>
        <c:marker val="1"/>
        <c:axId val="100243712"/>
        <c:axId val="100320768"/>
      </c:lineChart>
      <c:catAx>
        <c:axId val="100243712"/>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8000"/>
                </a:solidFill>
                <a:latin typeface="Garamond" panose="02020404030301010803" pitchFamily="18" charset="0"/>
                <a:ea typeface="+mn-ea"/>
                <a:cs typeface="+mn-cs"/>
              </a:defRPr>
            </a:pPr>
            <a:endParaRPr lang="pt-BR"/>
          </a:p>
        </c:txPr>
        <c:crossAx val="100320768"/>
        <c:crosses val="autoZero"/>
        <c:auto val="1"/>
        <c:lblAlgn val="ctr"/>
        <c:lblOffset val="100"/>
      </c:catAx>
      <c:valAx>
        <c:axId val="100320768"/>
        <c:scaling>
          <c:orientation val="minMax"/>
        </c:scaling>
        <c:axPos val="l"/>
        <c:numFmt formatCode="##0.0" sourceLinked="1"/>
        <c:majorTickMark val="none"/>
        <c:tickLblPos val="nextTo"/>
        <c:spPr>
          <a:noFill/>
          <a:ln>
            <a:noFill/>
          </a:ln>
          <a:effectLst/>
        </c:spPr>
        <c:txPr>
          <a:bodyPr rot="-60000000" spcFirstLastPara="1" vertOverflow="ellipsis" vert="horz" wrap="square" anchor="ctr" anchorCtr="1"/>
          <a:lstStyle/>
          <a:p>
            <a:pPr>
              <a:defRPr sz="3200" b="1" i="0" u="none" strike="noStrike" kern="1200" baseline="0">
                <a:solidFill>
                  <a:srgbClr val="008000"/>
                </a:solidFill>
                <a:latin typeface="Garamond" panose="02020404030301010803" pitchFamily="18" charset="0"/>
                <a:ea typeface="+mn-ea"/>
                <a:cs typeface="+mn-cs"/>
              </a:defRPr>
            </a:pPr>
            <a:endParaRPr lang="pt-BR"/>
          </a:p>
        </c:txPr>
        <c:crossAx val="1002437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4000" b="1" i="0" u="none" strike="noStrike" kern="1200" baseline="0">
              <a:solidFill>
                <a:srgbClr val="008000"/>
              </a:solidFill>
              <a:latin typeface="Garamond" panose="02020404030301010803" pitchFamily="18" charset="0"/>
              <a:ea typeface="+mn-ea"/>
              <a:cs typeface="+mn-cs"/>
            </a:defRPr>
          </a:pPr>
          <a:endParaRPr lang="pt-BR"/>
        </a:p>
      </c:txPr>
    </c:legend>
    <c:plotVisOnly val="1"/>
    <c:dispBlanksAs val="gap"/>
  </c:chart>
  <c:spPr>
    <a:noFill/>
    <a:ln>
      <a:noFill/>
    </a:ln>
    <a:effectLst/>
  </c:spPr>
  <c:txPr>
    <a:bodyPr/>
    <a:lstStyle/>
    <a:p>
      <a:pPr>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pt-BR" sz="4800" dirty="0">
                <a:solidFill>
                  <a:srgbClr val="008000"/>
                </a:solidFill>
                <a:latin typeface="Garamond" panose="02020404030301010803" pitchFamily="18" charset="0"/>
              </a:rPr>
              <a:t>PRODUTO INTERNO BRUTO - 2002 a 2020              BRASIL E NORDESTE</a:t>
            </a:r>
          </a:p>
        </c:rich>
      </c:tx>
      <c:layout>
        <c:manualLayout>
          <c:xMode val="edge"/>
          <c:yMode val="edge"/>
          <c:x val="0.26227783070192723"/>
          <c:y val="2.294860808560565E-2"/>
        </c:manualLayout>
      </c:layout>
      <c:spPr>
        <a:noFill/>
        <a:ln>
          <a:noFill/>
        </a:ln>
        <a:effectLst/>
      </c:spPr>
    </c:title>
    <c:plotArea>
      <c:layout/>
      <c:lineChart>
        <c:grouping val="standard"/>
        <c:ser>
          <c:idx val="0"/>
          <c:order val="0"/>
          <c:tx>
            <c:strRef>
              <c:f>Planilha2!$A$3</c:f>
              <c:strCache>
                <c:ptCount val="1"/>
                <c:pt idx="0">
                  <c:v>               Brasil</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Planilha2!$B$2:$T$2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Planilha2!$B$3:$T$3</c:f>
              <c:numCache>
                <c:formatCode>#,##0</c:formatCode>
                <c:ptCount val="19"/>
                <c:pt idx="0">
                  <c:v>1488787.2760299896</c:v>
                </c:pt>
                <c:pt idx="1">
                  <c:v>1717950.3860300013</c:v>
                </c:pt>
                <c:pt idx="2">
                  <c:v>1957751.2240499882</c:v>
                </c:pt>
                <c:pt idx="3">
                  <c:v>2170584.5029999986</c:v>
                </c:pt>
                <c:pt idx="4">
                  <c:v>2409449.9160000016</c:v>
                </c:pt>
                <c:pt idx="5">
                  <c:v>2720262.9509700057</c:v>
                </c:pt>
                <c:pt idx="6">
                  <c:v>3109803.0970000187</c:v>
                </c:pt>
                <c:pt idx="7">
                  <c:v>3333039.3389799981</c:v>
                </c:pt>
                <c:pt idx="8">
                  <c:v>3885847.0000000037</c:v>
                </c:pt>
                <c:pt idx="9">
                  <c:v>4376382</c:v>
                </c:pt>
                <c:pt idx="10">
                  <c:v>4814759.9999999991</c:v>
                </c:pt>
                <c:pt idx="11">
                  <c:v>5331618.9566463055</c:v>
                </c:pt>
                <c:pt idx="12">
                  <c:v>5778952.7800000058</c:v>
                </c:pt>
                <c:pt idx="13">
                  <c:v>5995787</c:v>
                </c:pt>
                <c:pt idx="14">
                  <c:v>6269328</c:v>
                </c:pt>
                <c:pt idx="15">
                  <c:v>6585479.0000000028</c:v>
                </c:pt>
                <c:pt idx="16">
                  <c:v>7004141.0000000047</c:v>
                </c:pt>
                <c:pt idx="17">
                  <c:v>7389131.0000000037</c:v>
                </c:pt>
                <c:pt idx="18">
                  <c:v>7609597.0000010803</c:v>
                </c:pt>
              </c:numCache>
            </c:numRef>
          </c:val>
          <c:extLst xmlns:c16r2="http://schemas.microsoft.com/office/drawing/2015/06/chart">
            <c:ext xmlns:c16="http://schemas.microsoft.com/office/drawing/2014/chart" uri="{C3380CC4-5D6E-409C-BE32-E72D297353CC}">
              <c16:uniqueId val="{00000000-300B-49D9-A074-2644F1B0BCB5}"/>
            </c:ext>
          </c:extLst>
        </c:ser>
        <c:ser>
          <c:idx val="1"/>
          <c:order val="1"/>
          <c:tx>
            <c:strRef>
              <c:f>Planilha2!$A$4</c:f>
              <c:strCache>
                <c:ptCount val="1"/>
                <c:pt idx="0">
                  <c:v>          Nordeste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Planilha2!$B$2:$T$2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Planilha2!$B$4:$T$4</c:f>
              <c:numCache>
                <c:formatCode>#,##0</c:formatCode>
                <c:ptCount val="19"/>
                <c:pt idx="0">
                  <c:v>194847.65643258445</c:v>
                </c:pt>
                <c:pt idx="1">
                  <c:v>220572.25596387923</c:v>
                </c:pt>
                <c:pt idx="2">
                  <c:v>251730.21302113027</c:v>
                </c:pt>
                <c:pt idx="3">
                  <c:v>282846.49516524671</c:v>
                </c:pt>
                <c:pt idx="4">
                  <c:v>317948.14606164536</c:v>
                </c:pt>
                <c:pt idx="5">
                  <c:v>354392.33741239546</c:v>
                </c:pt>
                <c:pt idx="6">
                  <c:v>406101.8150210508</c:v>
                </c:pt>
                <c:pt idx="7">
                  <c:v>451905.50721297087</c:v>
                </c:pt>
                <c:pt idx="8">
                  <c:v>522769.31450889079</c:v>
                </c:pt>
                <c:pt idx="9">
                  <c:v>583412.75618033891</c:v>
                </c:pt>
                <c:pt idx="10">
                  <c:v>653067.25532742159</c:v>
                </c:pt>
                <c:pt idx="11">
                  <c:v>724523.79029647191</c:v>
                </c:pt>
                <c:pt idx="12">
                  <c:v>805099.10250447493</c:v>
                </c:pt>
                <c:pt idx="13">
                  <c:v>848579.38346686109</c:v>
                </c:pt>
                <c:pt idx="14">
                  <c:v>898361.84667196975</c:v>
                </c:pt>
                <c:pt idx="15">
                  <c:v>953428.7470579989</c:v>
                </c:pt>
                <c:pt idx="16">
                  <c:v>1004827.4396347662</c:v>
                </c:pt>
                <c:pt idx="17">
                  <c:v>1047765.9972625327</c:v>
                </c:pt>
                <c:pt idx="18">
                  <c:v>1079331.0306705222</c:v>
                </c:pt>
              </c:numCache>
            </c:numRef>
          </c:val>
          <c:extLst xmlns:c16r2="http://schemas.microsoft.com/office/drawing/2015/06/chart">
            <c:ext xmlns:c16="http://schemas.microsoft.com/office/drawing/2014/chart" uri="{C3380CC4-5D6E-409C-BE32-E72D297353CC}">
              <c16:uniqueId val="{00000001-300B-49D9-A074-2644F1B0BCB5}"/>
            </c:ext>
          </c:extLst>
        </c:ser>
        <c:dLbls/>
        <c:marker val="1"/>
        <c:axId val="100140544"/>
        <c:axId val="100142080"/>
      </c:lineChart>
      <c:catAx>
        <c:axId val="100140544"/>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8000"/>
                </a:solidFill>
                <a:latin typeface="Garamond" panose="02020404030301010803" pitchFamily="18" charset="0"/>
                <a:ea typeface="+mn-ea"/>
                <a:cs typeface="+mn-cs"/>
              </a:defRPr>
            </a:pPr>
            <a:endParaRPr lang="pt-BR"/>
          </a:p>
        </c:txPr>
        <c:crossAx val="100142080"/>
        <c:crosses val="autoZero"/>
        <c:auto val="1"/>
        <c:lblAlgn val="ctr"/>
        <c:lblOffset val="100"/>
      </c:catAx>
      <c:valAx>
        <c:axId val="100142080"/>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rgbClr val="008000"/>
                </a:solidFill>
                <a:latin typeface="Garamond" panose="02020404030301010803" pitchFamily="18" charset="0"/>
                <a:ea typeface="+mn-ea"/>
                <a:cs typeface="+mn-cs"/>
              </a:defRPr>
            </a:pPr>
            <a:endParaRPr lang="pt-BR"/>
          </a:p>
        </c:txPr>
        <c:crossAx val="10014054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4000" b="1" i="0" u="none" strike="noStrike" kern="1200" baseline="0">
              <a:solidFill>
                <a:srgbClr val="008000"/>
              </a:solidFill>
              <a:latin typeface="Garamond" panose="02020404030301010803" pitchFamily="18" charset="0"/>
              <a:ea typeface="+mn-ea"/>
              <a:cs typeface="+mn-cs"/>
            </a:defRPr>
          </a:pPr>
          <a:endParaRPr lang="pt-BR"/>
        </a:p>
      </c:txPr>
    </c:legend>
    <c:plotVisOnly val="1"/>
    <c:dispBlanksAs val="gap"/>
  </c:chart>
  <c:spPr>
    <a:noFill/>
    <a:ln>
      <a:noFill/>
    </a:ln>
    <a:effectLst/>
  </c:spPr>
  <c:txPr>
    <a:bodyPr/>
    <a:lstStyle/>
    <a:p>
      <a:pPr>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pt-BR" sz="4800" dirty="0">
                <a:solidFill>
                  <a:srgbClr val="008000"/>
                </a:solidFill>
                <a:latin typeface="Garamond" panose="02020404030301010803" pitchFamily="18" charset="0"/>
              </a:rPr>
              <a:t>SUDENE - INCENTIVOS FISCAIS - RENÚNCIA X INVESTIMENTOS 2013 A 2023 (ABRIL) - DADOS ACUMULADOS (R$)</a:t>
            </a:r>
          </a:p>
          <a:p>
            <a:pPr>
              <a:defRPr sz="2128" b="1" i="0" u="none" strike="noStrike" kern="1200" baseline="0">
                <a:solidFill>
                  <a:schemeClr val="tx1">
                    <a:lumMod val="65000"/>
                    <a:lumOff val="35000"/>
                  </a:schemeClr>
                </a:solidFill>
                <a:latin typeface="+mn-lt"/>
                <a:ea typeface="+mn-ea"/>
                <a:cs typeface="+mn-cs"/>
              </a:defRPr>
            </a:pPr>
            <a:endParaRPr lang="pt-BR" dirty="0"/>
          </a:p>
        </c:rich>
      </c:tx>
      <c:layout>
        <c:manualLayout>
          <c:xMode val="edge"/>
          <c:yMode val="edge"/>
          <c:x val="0.11557033690486296"/>
          <c:y val="2.610032210405448E-4"/>
        </c:manualLayout>
      </c:layout>
      <c:spPr>
        <a:noFill/>
        <a:ln>
          <a:noFill/>
        </a:ln>
        <a:effectLst/>
      </c:spPr>
    </c:title>
    <c:plotArea>
      <c:layout>
        <c:manualLayout>
          <c:layoutTarget val="inner"/>
          <c:xMode val="edge"/>
          <c:yMode val="edge"/>
          <c:x val="0.17869253482083919"/>
          <c:y val="0.29188780876929438"/>
          <c:w val="0.82130744683770851"/>
          <c:h val="0.58443805766584478"/>
        </c:manualLayout>
      </c:layout>
      <c:lineChart>
        <c:grouping val="standard"/>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Planilha4!$B$13:$L$13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Planilha4!$B$14:$L$14</c:f>
              <c:numCache>
                <c:formatCode>_(* #,##0_);_(* \(#,##0\);_(* "-"??_);_(@_)</c:formatCode>
                <c:ptCount val="11"/>
                <c:pt idx="0">
                  <c:v>3064218115</c:v>
                </c:pt>
                <c:pt idx="1">
                  <c:v>6350048856</c:v>
                </c:pt>
                <c:pt idx="2">
                  <c:v>9794752906</c:v>
                </c:pt>
                <c:pt idx="3">
                  <c:v>13253206530.079718</c:v>
                </c:pt>
                <c:pt idx="4">
                  <c:v>18149072861.810726</c:v>
                </c:pt>
                <c:pt idx="5">
                  <c:v>23291195950.639</c:v>
                </c:pt>
                <c:pt idx="6">
                  <c:v>28685932957.517738</c:v>
                </c:pt>
                <c:pt idx="7">
                  <c:v>34890416869.517746</c:v>
                </c:pt>
                <c:pt idx="8">
                  <c:v>41945190175.517746</c:v>
                </c:pt>
                <c:pt idx="9">
                  <c:v>49878431123.517746</c:v>
                </c:pt>
                <c:pt idx="10">
                  <c:v>58339893544.517746</c:v>
                </c:pt>
              </c:numCache>
            </c:numRef>
          </c:val>
          <c:extLst xmlns:c16r2="http://schemas.microsoft.com/office/drawing/2015/06/chart">
            <c:ext xmlns:c16="http://schemas.microsoft.com/office/drawing/2014/chart" uri="{C3380CC4-5D6E-409C-BE32-E72D297353CC}">
              <c16:uniqueId val="{00000000-4385-4D8E-BB9A-B79B40403144}"/>
            </c:ext>
          </c:extLst>
        </c:ser>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cat>
            <c:numRef>
              <c:f>Planilha4!$B$13:$L$13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Planilha4!$B$15:$L$15</c:f>
              <c:numCache>
                <c:formatCode>#,##0</c:formatCode>
                <c:ptCount val="11"/>
                <c:pt idx="0">
                  <c:v>27184637254</c:v>
                </c:pt>
                <c:pt idx="1">
                  <c:v>60131188922</c:v>
                </c:pt>
                <c:pt idx="2">
                  <c:v>81287027691</c:v>
                </c:pt>
                <c:pt idx="3">
                  <c:v>97326163444</c:v>
                </c:pt>
                <c:pt idx="4">
                  <c:v>161941163655</c:v>
                </c:pt>
                <c:pt idx="5">
                  <c:v>226833422745</c:v>
                </c:pt>
                <c:pt idx="6">
                  <c:v>240229824903</c:v>
                </c:pt>
                <c:pt idx="7">
                  <c:v>250044256627.91998</c:v>
                </c:pt>
                <c:pt idx="8">
                  <c:v>270714706986.5</c:v>
                </c:pt>
                <c:pt idx="9">
                  <c:v>293321949005.08002</c:v>
                </c:pt>
                <c:pt idx="10">
                  <c:v>297454373482.46002</c:v>
                </c:pt>
              </c:numCache>
            </c:numRef>
          </c:val>
          <c:extLst xmlns:c16r2="http://schemas.microsoft.com/office/drawing/2015/06/chart">
            <c:ext xmlns:c16="http://schemas.microsoft.com/office/drawing/2014/chart" uri="{C3380CC4-5D6E-409C-BE32-E72D297353CC}">
              <c16:uniqueId val="{00000001-4385-4D8E-BB9A-B79B40403144}"/>
            </c:ext>
          </c:extLst>
        </c:ser>
        <c:dLbls/>
        <c:marker val="1"/>
        <c:axId val="100217984"/>
        <c:axId val="100219520"/>
      </c:lineChart>
      <c:catAx>
        <c:axId val="100217984"/>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rgbClr val="008000"/>
                </a:solidFill>
                <a:latin typeface="Garamond" panose="02020404030301010803" pitchFamily="18" charset="0"/>
                <a:ea typeface="+mn-ea"/>
                <a:cs typeface="+mn-cs"/>
              </a:defRPr>
            </a:pPr>
            <a:endParaRPr lang="pt-BR"/>
          </a:p>
        </c:txPr>
        <c:crossAx val="100219520"/>
        <c:crosses val="autoZero"/>
        <c:auto val="1"/>
        <c:lblAlgn val="ctr"/>
        <c:lblOffset val="100"/>
      </c:catAx>
      <c:valAx>
        <c:axId val="100219520"/>
        <c:scaling>
          <c:orientation val="minMax"/>
        </c:scaling>
        <c:axPos val="l"/>
        <c:majorGridlines>
          <c:spPr>
            <a:ln w="9525" cap="flat" cmpd="sng" algn="ctr">
              <a:solidFill>
                <a:schemeClr val="tx1">
                  <a:lumMod val="15000"/>
                  <a:lumOff val="85000"/>
                </a:schemeClr>
              </a:solidFill>
              <a:round/>
            </a:ln>
            <a:effectLst/>
          </c:spPr>
        </c:maj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rgbClr val="008000"/>
                </a:solidFill>
                <a:latin typeface="Garamond" panose="02020404030301010803" pitchFamily="18" charset="0"/>
                <a:ea typeface="+mn-ea"/>
                <a:cs typeface="+mn-cs"/>
              </a:defRPr>
            </a:pPr>
            <a:endParaRPr lang="pt-BR"/>
          </a:p>
        </c:txPr>
        <c:crossAx val="100217984"/>
        <c:crosses val="autoZero"/>
        <c:crossBetween val="between"/>
      </c:valAx>
      <c:spPr>
        <a:noFill/>
        <a:ln>
          <a:noFill/>
        </a:ln>
        <a:effectLst/>
      </c:spPr>
    </c:plotArea>
    <c:plotVisOnly val="1"/>
    <c:dispBlanksAs val="gap"/>
  </c:chart>
  <c:spPr>
    <a:noFill/>
    <a:ln>
      <a:noFill/>
    </a:ln>
    <a:effectLst/>
  </c:spPr>
  <c:txPr>
    <a:bodyPr/>
    <a:lstStyle/>
    <a:p>
      <a:pPr>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title>
      <c:tx>
        <c:rich>
          <a:bodyPr rot="0" spcFirstLastPara="1" vertOverflow="ellipsis" vert="horz" wrap="square" anchor="ctr" anchorCtr="1"/>
          <a:lstStyle/>
          <a:p>
            <a:pPr>
              <a:defRPr sz="4400" b="1" i="0" u="none" strike="noStrike" kern="1200" baseline="0">
                <a:solidFill>
                  <a:schemeClr val="tx1">
                    <a:lumMod val="65000"/>
                    <a:lumOff val="35000"/>
                  </a:schemeClr>
                </a:solidFill>
                <a:latin typeface="Garamond" panose="02020404030301010803" pitchFamily="18" charset="0"/>
                <a:ea typeface="+mn-ea"/>
                <a:cs typeface="+mn-cs"/>
              </a:defRPr>
            </a:pPr>
            <a:r>
              <a:rPr lang="en-US" sz="4800" b="1" i="0" baseline="0" dirty="0">
                <a:solidFill>
                  <a:srgbClr val="008000"/>
                </a:solidFill>
                <a:effectLst/>
              </a:rPr>
              <a:t>SUDENE - RENÚNCIA FISCAL  - PARTICIPAÇÃO PERCENTUAL EM RELAÇÃO AO TOTAL DE RENÚNCIAS FISCAIS (RFB)</a:t>
            </a:r>
            <a:endParaRPr lang="pt-BR" sz="4800" dirty="0">
              <a:solidFill>
                <a:srgbClr val="008000"/>
              </a:solidFill>
              <a:effectLst/>
            </a:endParaRPr>
          </a:p>
        </c:rich>
      </c:tx>
      <c:layout/>
      <c:spPr>
        <a:noFill/>
        <a:ln>
          <a:noFill/>
        </a:ln>
        <a:effectLst/>
      </c:spPr>
    </c:title>
    <c:plotArea>
      <c:layout>
        <c:manualLayout>
          <c:layoutTarget val="inner"/>
          <c:xMode val="edge"/>
          <c:yMode val="edge"/>
          <c:x val="0.10801130595785402"/>
          <c:y val="0.25675011529619274"/>
          <c:w val="0.87407980212633696"/>
          <c:h val="0.52844261436008655"/>
        </c:manualLayout>
      </c:layout>
      <c:lineChart>
        <c:grouping val="standard"/>
        <c:ser>
          <c:idx val="1"/>
          <c:order val="0"/>
          <c:spPr>
            <a:ln w="34925" cap="rnd">
              <a:solidFill>
                <a:schemeClr val="accent2"/>
              </a:solidFill>
              <a:round/>
            </a:ln>
            <a:effectLst>
              <a:outerShdw blurRad="57150" dist="19050" dir="5400000" algn="ctr" rotWithShape="0">
                <a:srgbClr val="000000">
                  <a:alpha val="63000"/>
                </a:srgbClr>
              </a:outerShdw>
            </a:effectLst>
          </c:spPr>
          <c:marker>
            <c:symbol val="none"/>
          </c:marker>
          <c:cat>
            <c:numRef>
              <c:f>'RENÚNCIA FISCAL'!$B$48:$K$48</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'RENÚNCIA FISCAL'!$B$50:$K$50</c:f>
              <c:numCache>
                <c:formatCode>#,##0.0000</c:formatCode>
                <c:ptCount val="10"/>
                <c:pt idx="0">
                  <c:v>1.3721784560811097</c:v>
                </c:pt>
                <c:pt idx="1">
                  <c:v>1.2774231130230418</c:v>
                </c:pt>
                <c:pt idx="2">
                  <c:v>1.2755599561668691</c:v>
                </c:pt>
                <c:pt idx="3">
                  <c:v>1.2884610721623473</c:v>
                </c:pt>
                <c:pt idx="4">
                  <c:v>1.7003303640072429</c:v>
                </c:pt>
                <c:pt idx="5">
                  <c:v>1.7395537380189154</c:v>
                </c:pt>
                <c:pt idx="6">
                  <c:v>1.6630890258377302</c:v>
                </c:pt>
                <c:pt idx="7">
                  <c:v>1.8882752109720922</c:v>
                </c:pt>
                <c:pt idx="8">
                  <c:v>1.8949891509348333</c:v>
                </c:pt>
                <c:pt idx="9">
                  <c:v>1.7206873143734296</c:v>
                </c:pt>
              </c:numCache>
            </c:numRef>
          </c:val>
          <c:extLst xmlns:c16r2="http://schemas.microsoft.com/office/drawing/2015/06/chart">
            <c:ext xmlns:c16="http://schemas.microsoft.com/office/drawing/2014/chart" uri="{C3380CC4-5D6E-409C-BE32-E72D297353CC}">
              <c16:uniqueId val="{00000000-5A66-4A15-B619-28CFDDA6AC93}"/>
            </c:ext>
          </c:extLst>
        </c:ser>
        <c:dLbls/>
        <c:marker val="1"/>
        <c:axId val="100236288"/>
        <c:axId val="100274944"/>
        <c:extLst xmlns:c16r2="http://schemas.microsoft.com/office/drawing/2015/06/chart">
          <c:ext xmlns:c15="http://schemas.microsoft.com/office/drawing/2012/chart" uri="{02D57815-91ED-43cb-92C2-25804820EDAC}">
            <c15:filteredLineSeries>
              <c15: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'RENÚNCIA FISCAL'!$B$48:$K$48</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c:ext uri="{02D57815-91ED-43cb-92C2-25804820EDAC}">
                        <c15:formulaRef>
                          <c15:sqref>'RENÚNCIA FISCAL'!$B$49:$K$49</c15:sqref>
                        </c15:formulaRef>
                      </c:ext>
                    </c:extLst>
                    <c:numCache>
                      <c:formatCode>General</c:formatCode>
                      <c:ptCount val="10"/>
                    </c:numCache>
                  </c:numRef>
                </c:val>
                <c:smooth val="0"/>
                <c:extLst>
                  <c:ext xmlns:c16="http://schemas.microsoft.com/office/drawing/2014/chart" uri="{C3380CC4-5D6E-409C-BE32-E72D297353CC}">
                    <c16:uniqueId val="{00000001-5A66-4A15-B619-28CFDDA6AC93}"/>
                  </c:ext>
                </c:extLst>
              </c15:ser>
            </c15:filteredLineSeries>
          </c:ext>
        </c:extLst>
      </c:lineChart>
      <c:catAx>
        <c:axId val="100236288"/>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4000" b="1" i="0" u="none" strike="noStrike" kern="1200" baseline="0">
                <a:solidFill>
                  <a:srgbClr val="008000"/>
                </a:solidFill>
                <a:latin typeface="Garamond" panose="02020404030301010803" pitchFamily="18" charset="0"/>
                <a:ea typeface="+mn-ea"/>
                <a:cs typeface="+mn-cs"/>
              </a:defRPr>
            </a:pPr>
            <a:endParaRPr lang="pt-BR"/>
          </a:p>
        </c:txPr>
        <c:crossAx val="100274944"/>
        <c:crosses val="autoZero"/>
        <c:auto val="1"/>
        <c:lblAlgn val="ctr"/>
        <c:lblOffset val="100"/>
      </c:catAx>
      <c:valAx>
        <c:axId val="100274944"/>
        <c:scaling>
          <c:orientation val="minMax"/>
        </c:scaling>
        <c:axPos val="l"/>
        <c:numFmt formatCode="#,##0.0000" sourceLinked="1"/>
        <c:maj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rgbClr val="008000"/>
                </a:solidFill>
                <a:latin typeface="Garamond" panose="02020404030301010803" pitchFamily="18" charset="0"/>
                <a:ea typeface="+mn-ea"/>
                <a:cs typeface="+mn-cs"/>
              </a:defRPr>
            </a:pPr>
            <a:endParaRPr lang="pt-BR"/>
          </a:p>
        </c:txPr>
        <c:crossAx val="100236288"/>
        <c:crosses val="autoZero"/>
        <c:crossBetween val="between"/>
      </c:valAx>
      <c:spPr>
        <a:noFill/>
        <a:ln>
          <a:noFill/>
        </a:ln>
        <a:effectLst/>
      </c:spPr>
    </c:plotArea>
    <c:plotVisOnly val="1"/>
    <c:dispBlanksAs val="gap"/>
  </c:chart>
  <c:spPr>
    <a:noFill/>
    <a:ln>
      <a:noFill/>
    </a:ln>
    <a:effectLst/>
  </c:spPr>
  <c:txPr>
    <a:bodyPr/>
    <a:lstStyle/>
    <a:p>
      <a:pPr>
        <a:defRPr/>
      </a:pPr>
      <a:endParaRPr lang="pt-B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Helvetica Neue"/>
        <a:cs typeface="Arial" panose="020B0604020202020204" pitchFamily="34"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389171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297908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294308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91099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187091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135790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3069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29475649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19123627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21198468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 Photos">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01F935C2-BB49-7F44-AA76-95F670099320}"/>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3" name="Picture Placeholder 2">
            <a:extLst>
              <a:ext uri="{FF2B5EF4-FFF2-40B4-BE49-F238E27FC236}">
                <a16:creationId xmlns:a16="http://schemas.microsoft.com/office/drawing/2014/main" xmlns="" id="{58871FA9-522E-EF46-8ED1-22380FB4075C}"/>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4" name="Picture Placeholder 2">
            <a:extLst>
              <a:ext uri="{FF2B5EF4-FFF2-40B4-BE49-F238E27FC236}">
                <a16:creationId xmlns:a16="http://schemas.microsoft.com/office/drawing/2014/main" xmlns="" id="{A1CE6A93-8415-B84C-9636-40D989C3225E}"/>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5" name="Picture Placeholder 2">
            <a:extLst>
              <a:ext uri="{FF2B5EF4-FFF2-40B4-BE49-F238E27FC236}">
                <a16:creationId xmlns:a16="http://schemas.microsoft.com/office/drawing/2014/main" xmlns="" id="{24F4412B-9D40-1740-8196-208EDFDE6A40}"/>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6" name="Picture Placeholder 2">
            <a:extLst>
              <a:ext uri="{FF2B5EF4-FFF2-40B4-BE49-F238E27FC236}">
                <a16:creationId xmlns:a16="http://schemas.microsoft.com/office/drawing/2014/main" xmlns="" id="{DF52A887-0B61-FB40-A002-18D9DB1567FD}"/>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7" name="Picture Placeholder 2">
            <a:extLst>
              <a:ext uri="{FF2B5EF4-FFF2-40B4-BE49-F238E27FC236}">
                <a16:creationId xmlns:a16="http://schemas.microsoft.com/office/drawing/2014/main" xmlns="" id="{9D153C23-CF0C-C44B-9801-00A206002652}"/>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8" name="Picture Placeholder 2">
            <a:extLst>
              <a:ext uri="{FF2B5EF4-FFF2-40B4-BE49-F238E27FC236}">
                <a16:creationId xmlns:a16="http://schemas.microsoft.com/office/drawing/2014/main" xmlns="" id="{BA9D09E7-4FBA-1C4C-8814-B5E33FE5F03F}"/>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9" name="Picture Placeholder 2">
            <a:extLst>
              <a:ext uri="{FF2B5EF4-FFF2-40B4-BE49-F238E27FC236}">
                <a16:creationId xmlns:a16="http://schemas.microsoft.com/office/drawing/2014/main" xmlns="" id="{9E774562-BACD-F54F-9D9D-7B802146C18E}"/>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0" name="Picture Placeholder 2">
            <a:extLst>
              <a:ext uri="{FF2B5EF4-FFF2-40B4-BE49-F238E27FC236}">
                <a16:creationId xmlns:a16="http://schemas.microsoft.com/office/drawing/2014/main" xmlns="" id="{3A962AB2-20FD-7B4B-A867-E694B5CA857B}"/>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1" name="Picture Placeholder 2">
            <a:extLst>
              <a:ext uri="{FF2B5EF4-FFF2-40B4-BE49-F238E27FC236}">
                <a16:creationId xmlns:a16="http://schemas.microsoft.com/office/drawing/2014/main" xmlns="" id="{BC6BEB8C-9FDC-BC4E-B300-7609F4B058E0}"/>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2" name="Trend 2021."/>
          <p:cNvSpPr txBox="1"/>
          <p:nvPr userDrawn="1"/>
        </p:nvSpPr>
        <p:spPr>
          <a:xfrm>
            <a:off x="18844455" y="1004233"/>
            <a:ext cx="328246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defRPr b="0">
                <a:solidFill>
                  <a:srgbClr val="242423"/>
                </a:solidFill>
                <a:latin typeface="Montserrat ExtraBold"/>
                <a:ea typeface="Montserrat ExtraBold"/>
                <a:cs typeface="Montserrat ExtraBold"/>
                <a:sym typeface="Montserrat ExtraBold"/>
              </a:defRPr>
            </a:pPr>
            <a:r>
              <a:rPr lang="pt-BR" sz="1800" u="none" cap="none" baseline="0" dirty="0">
                <a:solidFill>
                  <a:schemeClr val="tx1">
                    <a:lumMod val="90000"/>
                    <a:lumOff val="10000"/>
                  </a:schemeClr>
                </a:solidFill>
                <a:latin typeface="Rawline" panose="00000500000000000000" pitchFamily="2" charset="0"/>
              </a:rPr>
              <a:t>Apresentação XXXXXX</a:t>
            </a:r>
            <a:br>
              <a:rPr lang="pt-BR" sz="1800" u="none" cap="none" baseline="0" dirty="0">
                <a:solidFill>
                  <a:schemeClr val="tx1">
                    <a:lumMod val="90000"/>
                    <a:lumOff val="10000"/>
                  </a:schemeClr>
                </a:solidFill>
                <a:latin typeface="Rawline" panose="00000500000000000000" pitchFamily="2" charset="0"/>
              </a:rPr>
            </a:br>
            <a:r>
              <a:rPr lang="pt-BR" sz="1800" u="none" cap="none" baseline="0" dirty="0">
                <a:solidFill>
                  <a:schemeClr val="tx1">
                    <a:lumMod val="90000"/>
                    <a:lumOff val="10000"/>
                  </a:schemeClr>
                </a:solidFill>
                <a:latin typeface="Rawline" panose="00000500000000000000" pitchFamily="2" charset="0"/>
              </a:rPr>
              <a:t>XXX/XXX/2023)</a:t>
            </a:r>
            <a:endParaRPr lang="pt-BR" sz="1800" b="1" u="none" cap="none" baseline="0" dirty="0">
              <a:solidFill>
                <a:schemeClr val="tx1">
                  <a:lumMod val="90000"/>
                  <a:lumOff val="10000"/>
                </a:schemeClr>
              </a:solidFill>
              <a:latin typeface="Rawline" panose="00000500000000000000" pitchFamily="2" charset="0"/>
            </a:endParaRPr>
          </a:p>
        </p:txBody>
      </p:sp>
      <p:pic>
        <p:nvPicPr>
          <p:cNvPr id="14" name="Picture 2" descr="C:\Users\sudene\Desktop\marca-governo-2023.png"/>
          <p:cNvPicPr>
            <a:picLocks noChangeAspect="1" noChangeArrowheads="1"/>
          </p:cNvPicPr>
          <p:nvPr userDrawn="1"/>
        </p:nvPicPr>
        <p:blipFill>
          <a:blip r:embed="rId2" cstate="print"/>
          <a:srcRect/>
          <a:stretch>
            <a:fillRect/>
          </a:stretch>
        </p:blipFill>
        <p:spPr bwMode="auto">
          <a:xfrm>
            <a:off x="406204" y="729608"/>
            <a:ext cx="8066653" cy="1205840"/>
          </a:xfrm>
          <a:prstGeom prst="rect">
            <a:avLst/>
          </a:prstGeom>
          <a:noFill/>
        </p:spPr>
      </p:pic>
    </p:spTree>
    <p:extLst>
      <p:ext uri="{BB962C8B-B14F-4D97-AF65-F5344CB8AC3E}">
        <p14:creationId xmlns:p14="http://schemas.microsoft.com/office/powerpoint/2010/main" xmlns="" val="19498247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Assinatura esquerda">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86CB4B4D-7CA3-9044-876B-883B54F8677D}" type="slidenum">
              <a:rPr lang="pt-BR" smtClean="0"/>
              <a:pPr/>
              <a:t>‹nº›</a:t>
            </a:fld>
            <a:endParaRPr lang="pt-BR" dirty="0"/>
          </a:p>
        </p:txBody>
      </p:sp>
      <p:sp>
        <p:nvSpPr>
          <p:cNvPr id="10" name="Trend 2021."/>
          <p:cNvSpPr txBox="1"/>
          <p:nvPr userDrawn="1"/>
        </p:nvSpPr>
        <p:spPr>
          <a:xfrm>
            <a:off x="18844455" y="1150842"/>
            <a:ext cx="328246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defRPr b="0">
                <a:solidFill>
                  <a:srgbClr val="242423"/>
                </a:solidFill>
                <a:latin typeface="Montserrat ExtraBold"/>
                <a:ea typeface="Montserrat ExtraBold"/>
                <a:cs typeface="Montserrat ExtraBold"/>
                <a:sym typeface="Montserrat ExtraBold"/>
              </a:defRPr>
            </a:pPr>
            <a:r>
              <a:rPr lang="pt-BR" sz="1800" u="none" cap="none" baseline="0" dirty="0">
                <a:solidFill>
                  <a:schemeClr val="tx1">
                    <a:lumMod val="90000"/>
                    <a:lumOff val="10000"/>
                  </a:schemeClr>
                </a:solidFill>
                <a:latin typeface="Rawline" panose="00000500000000000000" pitchFamily="2" charset="0"/>
              </a:rPr>
              <a:t>Apresentação XXXXXX</a:t>
            </a:r>
            <a:br>
              <a:rPr lang="pt-BR" sz="1800" u="none" cap="none" baseline="0" dirty="0">
                <a:solidFill>
                  <a:schemeClr val="tx1">
                    <a:lumMod val="90000"/>
                    <a:lumOff val="10000"/>
                  </a:schemeClr>
                </a:solidFill>
                <a:latin typeface="Rawline" panose="00000500000000000000" pitchFamily="2" charset="0"/>
              </a:rPr>
            </a:br>
            <a:r>
              <a:rPr lang="pt-BR" sz="1800" u="none" cap="none" baseline="0" dirty="0">
                <a:solidFill>
                  <a:schemeClr val="tx1">
                    <a:lumMod val="90000"/>
                    <a:lumOff val="10000"/>
                  </a:schemeClr>
                </a:solidFill>
                <a:latin typeface="Rawline" panose="00000500000000000000" pitchFamily="2" charset="0"/>
              </a:rPr>
              <a:t>XXX/XXX/2023)</a:t>
            </a:r>
            <a:endParaRPr sz="1800" b="1" u="none" cap="none" baseline="0" dirty="0">
              <a:solidFill>
                <a:schemeClr val="tx1">
                  <a:lumMod val="90000"/>
                  <a:lumOff val="10000"/>
                </a:schemeClr>
              </a:solidFill>
              <a:latin typeface="Rawline" panose="00000500000000000000" pitchFamily="2" charset="0"/>
            </a:endParaRPr>
          </a:p>
        </p:txBody>
      </p:sp>
      <p:pic>
        <p:nvPicPr>
          <p:cNvPr id="7" name="Picture 2" descr="C:\Users\sudene\Desktop\marca-governo-2023.png"/>
          <p:cNvPicPr>
            <a:picLocks noChangeAspect="1" noChangeArrowheads="1"/>
          </p:cNvPicPr>
          <p:nvPr userDrawn="1"/>
        </p:nvPicPr>
        <p:blipFill>
          <a:blip r:embed="rId2" cstate="print"/>
          <a:srcRect/>
          <a:stretch>
            <a:fillRect/>
          </a:stretch>
        </p:blipFill>
        <p:spPr bwMode="auto">
          <a:xfrm>
            <a:off x="406204" y="1008352"/>
            <a:ext cx="8066653" cy="1205840"/>
          </a:xfrm>
          <a:prstGeom prst="rect">
            <a:avLst/>
          </a:prstGeom>
          <a:noFill/>
        </p:spPr>
      </p:pic>
    </p:spTree>
    <p:extLst>
      <p:ext uri="{BB962C8B-B14F-4D97-AF65-F5344CB8AC3E}">
        <p14:creationId xmlns:p14="http://schemas.microsoft.com/office/powerpoint/2010/main" xmlns="" val="405595625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672953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Subtitle (without header) + Photo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FBAE1344-71FB-214A-985A-C79AE33BAD38}"/>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5" name="Picture Placeholder 2">
            <a:extLst>
              <a:ext uri="{FF2B5EF4-FFF2-40B4-BE49-F238E27FC236}">
                <a16:creationId xmlns:a16="http://schemas.microsoft.com/office/drawing/2014/main" xmlns="" id="{3FAF2F12-F6A2-F94B-94A1-8FC535902C7B}"/>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6" name="Picture Placeholder 2">
            <a:extLst>
              <a:ext uri="{FF2B5EF4-FFF2-40B4-BE49-F238E27FC236}">
                <a16:creationId xmlns:a16="http://schemas.microsoft.com/office/drawing/2014/main" xmlns="" id="{D2D72B2A-0AFA-E744-A788-3DBAB2334098}"/>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7" name="Picture Placeholder 2">
            <a:extLst>
              <a:ext uri="{FF2B5EF4-FFF2-40B4-BE49-F238E27FC236}">
                <a16:creationId xmlns:a16="http://schemas.microsoft.com/office/drawing/2014/main" xmlns="" id="{C86CE5F9-F76C-5447-854F-C41CDBCF8B4D}"/>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8" name="Picture Placeholder 2">
            <a:extLst>
              <a:ext uri="{FF2B5EF4-FFF2-40B4-BE49-F238E27FC236}">
                <a16:creationId xmlns:a16="http://schemas.microsoft.com/office/drawing/2014/main" xmlns="" id="{AD67D36D-1FCA-3A46-9B4A-5D1828C6D688}"/>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9" name="Picture Placeholder 2">
            <a:extLst>
              <a:ext uri="{FF2B5EF4-FFF2-40B4-BE49-F238E27FC236}">
                <a16:creationId xmlns:a16="http://schemas.microsoft.com/office/drawing/2014/main" xmlns="" id="{486BE658-6D24-CA4C-AB3D-5A54CB356B30}"/>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0" name="Picture Placeholder 2">
            <a:extLst>
              <a:ext uri="{FF2B5EF4-FFF2-40B4-BE49-F238E27FC236}">
                <a16:creationId xmlns:a16="http://schemas.microsoft.com/office/drawing/2014/main" xmlns="" id="{FFF242D3-B6C6-414A-84B9-697A2301F818}"/>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1" name="Picture Placeholder 2">
            <a:extLst>
              <a:ext uri="{FF2B5EF4-FFF2-40B4-BE49-F238E27FC236}">
                <a16:creationId xmlns:a16="http://schemas.microsoft.com/office/drawing/2014/main" xmlns="" id="{D050F28B-8BAE-5B4C-B35C-E30F344D5141}"/>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2" name="Picture Placeholder 2">
            <a:extLst>
              <a:ext uri="{FF2B5EF4-FFF2-40B4-BE49-F238E27FC236}">
                <a16:creationId xmlns:a16="http://schemas.microsoft.com/office/drawing/2014/main" xmlns="" id="{642DCAE9-9E18-4B47-A5A0-FB78038F0822}"/>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3" name="Picture Placeholder 2">
            <a:extLst>
              <a:ext uri="{FF2B5EF4-FFF2-40B4-BE49-F238E27FC236}">
                <a16:creationId xmlns:a16="http://schemas.microsoft.com/office/drawing/2014/main" xmlns="" id="{F32F03F1-C50A-864C-B428-79231A186CED}"/>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6" name="Circle"/>
          <p:cNvSpPr/>
          <p:nvPr userDrawn="1"/>
        </p:nvSpPr>
        <p:spPr>
          <a:xfrm>
            <a:off x="22441117" y="11878733"/>
            <a:ext cx="571501" cy="571501"/>
          </a:xfrm>
          <a:prstGeom prst="ellipse">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mj-lt"/>
              <a:cs typeface="Arial Black" panose="020B0604020202020204" pitchFamily="34" charset="0"/>
            </a:endParaRPr>
          </a:p>
        </p:txBody>
      </p:sp>
      <p:sp>
        <p:nvSpPr>
          <p:cNvPr id="17"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86CB4B4D-7CA3-9044-876B-883B54F8677D}" type="slidenum">
              <a:rPr lang="pt-BR" smtClean="0"/>
              <a:pPr/>
              <a:t>‹nº›</a:t>
            </a:fld>
            <a:endParaRPr lang="pt-BR" dirty="0"/>
          </a:p>
        </p:txBody>
      </p:sp>
      <p:sp>
        <p:nvSpPr>
          <p:cNvPr id="15" name="Trend 2021."/>
          <p:cNvSpPr txBox="1"/>
          <p:nvPr userDrawn="1"/>
        </p:nvSpPr>
        <p:spPr>
          <a:xfrm>
            <a:off x="1836343" y="984625"/>
            <a:ext cx="3282461"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b="0">
                <a:solidFill>
                  <a:srgbClr val="242423"/>
                </a:solidFill>
                <a:latin typeface="Montserrat ExtraBold"/>
                <a:ea typeface="Montserrat ExtraBold"/>
                <a:cs typeface="Montserrat ExtraBold"/>
                <a:sym typeface="Montserrat ExtraBold"/>
              </a:defRPr>
            </a:pPr>
            <a:r>
              <a:rPr lang="pt-BR" sz="1800" u="none" cap="none" baseline="0" dirty="0">
                <a:solidFill>
                  <a:schemeClr val="tx1">
                    <a:lumMod val="90000"/>
                    <a:lumOff val="10000"/>
                  </a:schemeClr>
                </a:solidFill>
                <a:latin typeface="Rawline" panose="00000500000000000000" pitchFamily="2" charset="0"/>
              </a:rPr>
              <a:t>Apresentação XXXXXX</a:t>
            </a:r>
            <a:br>
              <a:rPr lang="pt-BR" sz="1800" u="none" cap="none" baseline="0" dirty="0">
                <a:solidFill>
                  <a:schemeClr val="tx1">
                    <a:lumMod val="90000"/>
                    <a:lumOff val="10000"/>
                  </a:schemeClr>
                </a:solidFill>
                <a:latin typeface="Rawline" panose="00000500000000000000" pitchFamily="2" charset="0"/>
              </a:rPr>
            </a:br>
            <a:r>
              <a:rPr lang="pt-BR" sz="1800" u="none" cap="none" baseline="0" dirty="0">
                <a:solidFill>
                  <a:schemeClr val="tx1">
                    <a:lumMod val="90000"/>
                    <a:lumOff val="10000"/>
                  </a:schemeClr>
                </a:solidFill>
                <a:latin typeface="Rawline" panose="00000500000000000000" pitchFamily="2" charset="0"/>
              </a:rPr>
              <a:t>XXX/XXX/2023)</a:t>
            </a:r>
            <a:endParaRPr lang="pt-BR" sz="1800" b="1" u="none" cap="none" baseline="0" dirty="0">
              <a:solidFill>
                <a:schemeClr val="tx1">
                  <a:lumMod val="90000"/>
                  <a:lumOff val="10000"/>
                </a:schemeClr>
              </a:solidFill>
              <a:latin typeface="Rawline" panose="00000500000000000000" pitchFamily="2" charset="0"/>
            </a:endParaRPr>
          </a:p>
        </p:txBody>
      </p:sp>
      <p:pic>
        <p:nvPicPr>
          <p:cNvPr id="18" name="Picture 2" descr="C:\Users\sudene\Desktop\marca-governo-2023.png"/>
          <p:cNvPicPr>
            <a:picLocks noChangeAspect="1" noChangeArrowheads="1"/>
          </p:cNvPicPr>
          <p:nvPr userDrawn="1"/>
        </p:nvPicPr>
        <p:blipFill>
          <a:blip r:embed="rId2" cstate="print"/>
          <a:srcRect/>
          <a:stretch>
            <a:fillRect/>
          </a:stretch>
        </p:blipFill>
        <p:spPr bwMode="auto">
          <a:xfrm>
            <a:off x="16262483" y="710000"/>
            <a:ext cx="8066653" cy="1205840"/>
          </a:xfrm>
          <a:prstGeom prst="rect">
            <a:avLst/>
          </a:prstGeom>
          <a:noFill/>
        </p:spPr>
      </p:pic>
    </p:spTree>
    <p:extLst>
      <p:ext uri="{BB962C8B-B14F-4D97-AF65-F5344CB8AC3E}">
        <p14:creationId xmlns:p14="http://schemas.microsoft.com/office/powerpoint/2010/main" xmlns="" val="9979510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xmlns="" id="{779D4465-6545-5D4F-801A-EC064030158A}"/>
              </a:ext>
            </a:extLst>
          </p:cNvPr>
          <p:cNvSpPr>
            <a:spLocks noGrp="1"/>
          </p:cNvSpPr>
          <p:nvPr>
            <p:ph type="pic" sz="quarter" idx="14"/>
          </p:nvPr>
        </p:nvSpPr>
        <p:spPr>
          <a:xfrm>
            <a:off x="12764278" y="686065"/>
            <a:ext cx="10639145" cy="11214542"/>
          </a:xfrm>
          <a:prstGeom prst="roundRect">
            <a:avLst>
              <a:gd name="adj" fmla="val 2636"/>
            </a:avLst>
          </a:prstGeom>
        </p:spPr>
      </p:sp>
    </p:spTree>
    <p:extLst>
      <p:ext uri="{BB962C8B-B14F-4D97-AF65-F5344CB8AC3E}">
        <p14:creationId xmlns:p14="http://schemas.microsoft.com/office/powerpoint/2010/main" xmlns="" val="1977046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ssinatura + 8 fotos">
    <p:spTree>
      <p:nvGrpSpPr>
        <p:cNvPr id="1" name=""/>
        <p:cNvGrpSpPr/>
        <p:nvPr/>
      </p:nvGrpSpPr>
      <p:grpSpPr>
        <a:xfrm>
          <a:off x="0" y="0"/>
          <a:ext cx="0" cy="0"/>
          <a:chOff x="0" y="0"/>
          <a:chExt cx="0" cy="0"/>
        </a:xfrm>
      </p:grpSpPr>
      <p:sp>
        <p:nvSpPr>
          <p:cNvPr id="14"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3" name="Picture Placeholder 2">
            <a:extLst>
              <a:ext uri="{FF2B5EF4-FFF2-40B4-BE49-F238E27FC236}">
                <a16:creationId xmlns:a16="http://schemas.microsoft.com/office/drawing/2014/main" xmlns="" id="{645D3E87-3C0B-F341-A27B-E2D273F59996}"/>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8" name="Picture Placeholder 2">
            <a:extLst>
              <a:ext uri="{FF2B5EF4-FFF2-40B4-BE49-F238E27FC236}">
                <a16:creationId xmlns:a16="http://schemas.microsoft.com/office/drawing/2014/main" xmlns="" id="{5E391CB4-F622-EE43-B7C0-C3795A8A817F}"/>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9" name="Picture Placeholder 2">
            <a:extLst>
              <a:ext uri="{FF2B5EF4-FFF2-40B4-BE49-F238E27FC236}">
                <a16:creationId xmlns:a16="http://schemas.microsoft.com/office/drawing/2014/main" xmlns="" id="{8DCDBF16-3682-A242-9C9E-476989CD5EA2}"/>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0" name="Picture Placeholder 2">
            <a:extLst>
              <a:ext uri="{FF2B5EF4-FFF2-40B4-BE49-F238E27FC236}">
                <a16:creationId xmlns:a16="http://schemas.microsoft.com/office/drawing/2014/main" xmlns="" id="{3456F4FF-644F-E34F-AC43-D48D8A05DF1E}"/>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5" name="Picture Placeholder 2">
            <a:extLst>
              <a:ext uri="{FF2B5EF4-FFF2-40B4-BE49-F238E27FC236}">
                <a16:creationId xmlns:a16="http://schemas.microsoft.com/office/drawing/2014/main" xmlns="" id="{6E67A86B-D2D7-4448-8557-A3A39BC9F7FD}"/>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6" name="Picture Placeholder 2">
            <a:extLst>
              <a:ext uri="{FF2B5EF4-FFF2-40B4-BE49-F238E27FC236}">
                <a16:creationId xmlns:a16="http://schemas.microsoft.com/office/drawing/2014/main" xmlns="" id="{13B8D20F-D046-D946-99FE-1E81A88B9B31}"/>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7" name="Picture Placeholder 2">
            <a:extLst>
              <a:ext uri="{FF2B5EF4-FFF2-40B4-BE49-F238E27FC236}">
                <a16:creationId xmlns:a16="http://schemas.microsoft.com/office/drawing/2014/main" xmlns="" id="{7C0CB0D5-2B46-DD4D-8C04-40F9D2008D42}"/>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8" name="Picture Placeholder 2">
            <a:extLst>
              <a:ext uri="{FF2B5EF4-FFF2-40B4-BE49-F238E27FC236}">
                <a16:creationId xmlns:a16="http://schemas.microsoft.com/office/drawing/2014/main" xmlns="" id="{15A5B861-B62C-8042-958E-38453E093450}"/>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9" name="Picture Placeholder 2">
            <a:extLst>
              <a:ext uri="{FF2B5EF4-FFF2-40B4-BE49-F238E27FC236}">
                <a16:creationId xmlns:a16="http://schemas.microsoft.com/office/drawing/2014/main" xmlns="" id="{4E68379E-C006-DE43-A791-6269DC771BBC}"/>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20" name="Picture Placeholder 2">
            <a:extLst>
              <a:ext uri="{FF2B5EF4-FFF2-40B4-BE49-F238E27FC236}">
                <a16:creationId xmlns:a16="http://schemas.microsoft.com/office/drawing/2014/main" xmlns="" id="{D2AFC5A0-9BEF-D44B-9C18-CB175E90F418}"/>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26" name="Circle"/>
          <p:cNvSpPr/>
          <p:nvPr userDrawn="1"/>
        </p:nvSpPr>
        <p:spPr>
          <a:xfrm>
            <a:off x="22441117" y="11878733"/>
            <a:ext cx="571501" cy="571501"/>
          </a:xfrm>
          <a:prstGeom prst="ellipse">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mj-lt"/>
              <a:cs typeface="Arial Black" panose="020B0604020202020204" pitchFamily="34" charset="0"/>
            </a:endParaRPr>
          </a:p>
        </p:txBody>
      </p:sp>
      <p:sp>
        <p:nvSpPr>
          <p:cNvPr id="27"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79AFDD24-0FFB-49E9-AE2F-ACE67F3C5AAB}" type="slidenum">
              <a:rPr lang="pt-BR" smtClean="0"/>
              <a:pPr/>
              <a:t>‹nº›</a:t>
            </a:fld>
            <a:endParaRPr lang="pt-BR" dirty="0"/>
          </a:p>
        </p:txBody>
      </p:sp>
    </p:spTree>
    <p:extLst>
      <p:ext uri="{BB962C8B-B14F-4D97-AF65-F5344CB8AC3E}">
        <p14:creationId xmlns:p14="http://schemas.microsoft.com/office/powerpoint/2010/main" xmlns="" val="10210121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28255081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23557022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4721458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41085131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36007978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62A8-55CA-4624-A7C1-0CE6FAF0D425}" type="datetime1">
              <a:rPr lang="pt-BR" smtClean="0"/>
              <a:pPr/>
              <a:t>02/05/2023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0C0565B-EA3A-41DD-BCB9-281D357429C3}" type="slidenum">
              <a:rPr lang="pt-BR" smtClean="0"/>
              <a:pPr/>
              <a:t>‹nº›</a:t>
            </a:fld>
            <a:endParaRPr lang="pt-BR"/>
          </a:p>
        </p:txBody>
      </p:sp>
    </p:spTree>
    <p:extLst>
      <p:ext uri="{BB962C8B-B14F-4D97-AF65-F5344CB8AC3E}">
        <p14:creationId xmlns:p14="http://schemas.microsoft.com/office/powerpoint/2010/main" xmlns="" val="42147713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4768275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23D0828-1A14-42C2-86C5-1B7CD21B0E1F}" type="datetimeFigureOut">
              <a:rPr lang="pt-BR" smtClean="0"/>
              <a:pPr/>
              <a:t>02/05/2023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37333908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23D0828-1A14-42C2-86C5-1B7CD21B0E1F}" type="datetimeFigureOut">
              <a:rPr lang="pt-BR" smtClean="0"/>
              <a:pPr/>
              <a:t>02/05/2023</a:t>
            </a:fld>
            <a:endParaRPr lang="pt-B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8CB3AF5-986E-41C8-AA23-A2B3395F2AA5}" type="slidenum">
              <a:rPr lang="pt-BR" smtClean="0"/>
              <a:pPr/>
              <a:t>‹nº›</a:t>
            </a:fld>
            <a:endParaRPr lang="pt-BR"/>
          </a:p>
        </p:txBody>
      </p:sp>
    </p:spTree>
    <p:extLst>
      <p:ext uri="{BB962C8B-B14F-4D97-AF65-F5344CB8AC3E}">
        <p14:creationId xmlns:p14="http://schemas.microsoft.com/office/powerpoint/2010/main" xmlns="" val="25917246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681" r:id="rId16"/>
    <p:sldLayoutId id="2147483653" r:id="rId17"/>
  </p:sldLayoutIdLst>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9" name="Rectangle"/>
          <p:cNvSpPr/>
          <p:nvPr/>
        </p:nvSpPr>
        <p:spPr>
          <a:xfrm>
            <a:off x="-16935" y="1714401"/>
            <a:ext cx="24400935" cy="8244932"/>
          </a:xfrm>
          <a:prstGeom prst="rect">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72" name="Contact us"/>
          <p:cNvSpPr txBox="1"/>
          <p:nvPr/>
        </p:nvSpPr>
        <p:spPr>
          <a:xfrm>
            <a:off x="1583176" y="2173634"/>
            <a:ext cx="20415178" cy="693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8000" b="0">
                <a:solidFill>
                  <a:srgbClr val="242423"/>
                </a:solidFill>
                <a:latin typeface="Montserrat Bold"/>
                <a:ea typeface="Montserrat Bold"/>
                <a:cs typeface="Montserrat Bold"/>
                <a:sym typeface="Montserrat Bold"/>
              </a:defRPr>
            </a:lvl1pPr>
          </a:lstStyle>
          <a:p>
            <a:pPr algn="ctr"/>
            <a:r>
              <a:rPr lang="pt-BR" b="1" dirty="0">
                <a:solidFill>
                  <a:srgbClr val="002060"/>
                </a:solidFill>
                <a:latin typeface="Arial" panose="020B0604020202020204" pitchFamily="34" charset="0"/>
                <a:cs typeface="Arial" panose="020B0604020202020204" pitchFamily="34" charset="0"/>
              </a:rPr>
              <a:t>INCENTIVOS FISCAIS ADMINISTRADOS PELA SUDENE</a:t>
            </a:r>
          </a:p>
          <a:p>
            <a:pPr algn="ctr"/>
            <a:endParaRPr lang="pt-BR" sz="4000" b="1" dirty="0">
              <a:solidFill>
                <a:srgbClr val="002060"/>
              </a:solidFill>
              <a:latin typeface="Arial" panose="020B0604020202020204" pitchFamily="34" charset="0"/>
              <a:cs typeface="Arial" panose="020B0604020202020204" pitchFamily="34" charset="0"/>
            </a:endParaRPr>
          </a:p>
          <a:p>
            <a:pPr algn="ctr"/>
            <a:r>
              <a:rPr lang="pt-BR" sz="5400" b="1" dirty="0">
                <a:solidFill>
                  <a:schemeClr val="bg1"/>
                </a:solidFill>
                <a:latin typeface="Arial" panose="020B0604020202020204" pitchFamily="34" charset="0"/>
                <a:cs typeface="Arial" panose="020B0604020202020204" pitchFamily="34" charset="0"/>
              </a:rPr>
              <a:t>APRESENTAÇÃO PARA O CONSELHO DELIBERATIVO RECIFE - PE</a:t>
            </a:r>
          </a:p>
          <a:p>
            <a:pPr algn="ctr"/>
            <a:endParaRPr lang="pt-BR" sz="4800" b="1" dirty="0">
              <a:solidFill>
                <a:srgbClr val="002060"/>
              </a:solidFill>
              <a:latin typeface="Arial" panose="020B0604020202020204" pitchFamily="34" charset="0"/>
              <a:cs typeface="Arial" panose="020B0604020202020204" pitchFamily="34" charset="0"/>
            </a:endParaRPr>
          </a:p>
          <a:p>
            <a:pPr algn="ctr"/>
            <a:r>
              <a:rPr lang="pt-BR" sz="4800" b="1" dirty="0">
                <a:solidFill>
                  <a:srgbClr val="002060"/>
                </a:solidFill>
                <a:latin typeface="Arial" panose="020B0604020202020204" pitchFamily="34" charset="0"/>
                <a:cs typeface="Arial" panose="020B0604020202020204" pitchFamily="34" charset="0"/>
              </a:rPr>
              <a:t>09 DE MAIO DE 2023</a:t>
            </a:r>
            <a:endParaRPr lang="pt-BR" sz="4000" dirty="0">
              <a:solidFill>
                <a:schemeClr val="bg1"/>
              </a:solidFill>
              <a:latin typeface="Arial" panose="020B0604020202020204" pitchFamily="34" charset="0"/>
              <a:cs typeface="Arial" panose="020B0604020202020204" pitchFamily="34" charset="0"/>
            </a:endParaRPr>
          </a:p>
          <a:p>
            <a:pPr algn="ctr"/>
            <a:endParaRPr lang="pt-BR" sz="4000" dirty="0">
              <a:solidFill>
                <a:schemeClr val="bg1"/>
              </a:solidFill>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602797" y="7609503"/>
            <a:ext cx="10058400" cy="7376160"/>
          </a:xfrm>
          <a:prstGeom prst="rect">
            <a:avLst/>
          </a:prstGeom>
        </p:spPr>
      </p:pic>
      <p:sp>
        <p:nvSpPr>
          <p:cNvPr id="3" name="AutoShape 2" descr="https://webmail.sudene.gov.br/service/home/~/?auth=co&amp;loc=pt_BR&amp;id=72113&amp;part=2.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custDataLst>
      <p:tags r:id="rId1"/>
    </p:custDataLst>
    <p:extLst>
      <p:ext uri="{BB962C8B-B14F-4D97-AF65-F5344CB8AC3E}">
        <p14:creationId xmlns:p14="http://schemas.microsoft.com/office/powerpoint/2010/main" xmlns="" val="426952698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69"/>
                                        </p:tgtEl>
                                        <p:attrNameLst>
                                          <p:attrName>style.visibility</p:attrName>
                                        </p:attrNameLst>
                                      </p:cBhvr>
                                      <p:to>
                                        <p:strVal val="visible"/>
                                      </p:to>
                                    </p:set>
                                    <p:animEffect transition="in" filter="fade">
                                      <p:cBhvr>
                                        <p:cTn id="7" dur="1000"/>
                                        <p:tgtEl>
                                          <p:spTgt spid="5569"/>
                                        </p:tgtEl>
                                      </p:cBhvr>
                                    </p:animEffect>
                                    <p:anim calcmode="lin" valueType="num">
                                      <p:cBhvr>
                                        <p:cTn id="8" dur="1000" fill="hold"/>
                                        <p:tgtEl>
                                          <p:spTgt spid="5569"/>
                                        </p:tgtEl>
                                        <p:attrNameLst>
                                          <p:attrName>ppt_x</p:attrName>
                                        </p:attrNameLst>
                                      </p:cBhvr>
                                      <p:tavLst>
                                        <p:tav tm="0">
                                          <p:val>
                                            <p:strVal val="#ppt_x"/>
                                          </p:val>
                                        </p:tav>
                                        <p:tav tm="100000">
                                          <p:val>
                                            <p:strVal val="#ppt_x"/>
                                          </p:val>
                                        </p:tav>
                                      </p:tavLst>
                                    </p:anim>
                                    <p:anim calcmode="lin" valueType="num">
                                      <p:cBhvr>
                                        <p:cTn id="9" dur="1000" fill="hold"/>
                                        <p:tgtEl>
                                          <p:spTgt spid="556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572"/>
                                        </p:tgtEl>
                                        <p:attrNameLst>
                                          <p:attrName>style.visibility</p:attrName>
                                        </p:attrNameLst>
                                      </p:cBhvr>
                                      <p:to>
                                        <p:strVal val="visible"/>
                                      </p:to>
                                    </p:set>
                                    <p:anim calcmode="lin" valueType="num">
                                      <p:cBhvr additive="base">
                                        <p:cTn id="12" dur="500" fill="hold"/>
                                        <p:tgtEl>
                                          <p:spTgt spid="5572"/>
                                        </p:tgtEl>
                                        <p:attrNameLst>
                                          <p:attrName>ppt_x</p:attrName>
                                        </p:attrNameLst>
                                      </p:cBhvr>
                                      <p:tavLst>
                                        <p:tav tm="0">
                                          <p:val>
                                            <p:strVal val="0-#ppt_w/2"/>
                                          </p:val>
                                        </p:tav>
                                        <p:tav tm="100000">
                                          <p:val>
                                            <p:strVal val="#ppt_x"/>
                                          </p:val>
                                        </p:tav>
                                      </p:tavLst>
                                    </p:anim>
                                    <p:anim calcmode="lin" valueType="num">
                                      <p:cBhvr additive="base">
                                        <p:cTn id="13" dur="500" fill="hold"/>
                                        <p:tgtEl>
                                          <p:spTgt spid="5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9" grpId="0" animBg="1"/>
      <p:bldP spid="55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p:txBody>
          <a:bodyPr/>
          <a:lstStyle/>
          <a:p>
            <a:fld id="{86CB4B4D-7CA3-9044-876B-883B54F8677D}" type="slidenum">
              <a:rPr lang="pt-BR"/>
              <a:pPr/>
              <a:t>10</a:t>
            </a:fld>
            <a:endParaRPr lang="pt-BR"/>
          </a:p>
        </p:txBody>
      </p:sp>
      <p:graphicFrame>
        <p:nvGraphicFramePr>
          <p:cNvPr id="5" name="Gráfico 4">
            <a:extLst>
              <a:ext uri="{FF2B5EF4-FFF2-40B4-BE49-F238E27FC236}">
                <a16:creationId xmlns:a16="http://schemas.microsoft.com/office/drawing/2014/main" xmlns="" id="{32087BDB-4D95-8AB9-AB7E-34DFCE808DBE}"/>
              </a:ext>
            </a:extLst>
          </p:cNvPr>
          <p:cNvGraphicFramePr>
            <a:graphicFrameLocks/>
          </p:cNvGraphicFramePr>
          <p:nvPr>
            <p:extLst>
              <p:ext uri="{D42A27DB-BD31-4B8C-83A1-F6EECF244321}">
                <p14:modId xmlns:p14="http://schemas.microsoft.com/office/powerpoint/2010/main" xmlns="" val="342320443"/>
              </p:ext>
            </p:extLst>
          </p:nvPr>
        </p:nvGraphicFramePr>
        <p:xfrm>
          <a:off x="2850204" y="1953870"/>
          <a:ext cx="18988391" cy="940797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a:extLst>
              <a:ext uri="{FF2B5EF4-FFF2-40B4-BE49-F238E27FC236}">
                <a16:creationId xmlns:a16="http://schemas.microsoft.com/office/drawing/2014/main" xmlns="" id="{5F04471C-8C1E-AB0B-3FCD-933FEFB64617}"/>
              </a:ext>
            </a:extLst>
          </p:cNvPr>
          <p:cNvSpPr txBox="1"/>
          <p:nvPr/>
        </p:nvSpPr>
        <p:spPr>
          <a:xfrm>
            <a:off x="21838595" y="3897086"/>
            <a:ext cx="2088205" cy="523220"/>
          </a:xfrm>
          <a:prstGeom prst="rect">
            <a:avLst/>
          </a:prstGeom>
          <a:noFill/>
        </p:spPr>
        <p:txBody>
          <a:bodyPr wrap="square" rtlCol="0">
            <a:spAutoFit/>
          </a:bodyPr>
          <a:lstStyle/>
          <a:p>
            <a:r>
              <a:rPr lang="pt-BR" sz="2800" b="1" dirty="0">
                <a:solidFill>
                  <a:srgbClr val="0070C0"/>
                </a:solidFill>
                <a:latin typeface="Garamond" panose="02020404030301010803" pitchFamily="18" charset="0"/>
              </a:rPr>
              <a:t>BRASIL</a:t>
            </a:r>
          </a:p>
        </p:txBody>
      </p:sp>
      <p:sp>
        <p:nvSpPr>
          <p:cNvPr id="7" name="CaixaDeTexto 6">
            <a:extLst>
              <a:ext uri="{FF2B5EF4-FFF2-40B4-BE49-F238E27FC236}">
                <a16:creationId xmlns:a16="http://schemas.microsoft.com/office/drawing/2014/main" xmlns="" id="{F8978C80-6FA7-1F3F-083E-2CE31C6305A7}"/>
              </a:ext>
            </a:extLst>
          </p:cNvPr>
          <p:cNvSpPr txBox="1"/>
          <p:nvPr/>
        </p:nvSpPr>
        <p:spPr>
          <a:xfrm>
            <a:off x="21533797" y="8839200"/>
            <a:ext cx="2393004" cy="523220"/>
          </a:xfrm>
          <a:prstGeom prst="rect">
            <a:avLst/>
          </a:prstGeom>
          <a:noFill/>
        </p:spPr>
        <p:txBody>
          <a:bodyPr wrap="square" rtlCol="0">
            <a:spAutoFit/>
          </a:bodyPr>
          <a:lstStyle/>
          <a:p>
            <a:r>
              <a:rPr lang="pt-BR" sz="2800" b="1" dirty="0">
                <a:solidFill>
                  <a:schemeClr val="accent4">
                    <a:lumMod val="75000"/>
                  </a:schemeClr>
                </a:solidFill>
                <a:latin typeface="Garamond" panose="02020404030301010803" pitchFamily="18" charset="0"/>
              </a:rPr>
              <a:t>NORDESTE</a:t>
            </a:r>
          </a:p>
        </p:txBody>
      </p:sp>
    </p:spTree>
    <p:extLst>
      <p:ext uri="{BB962C8B-B14F-4D97-AF65-F5344CB8AC3E}">
        <p14:creationId xmlns:p14="http://schemas.microsoft.com/office/powerpoint/2010/main" xmlns="" val="52514208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a:p>
        </p:txBody>
      </p:sp>
      <p:sp>
        <p:nvSpPr>
          <p:cNvPr id="5" name="CaixaDeTexto 4">
            <a:extLst>
              <a:ext uri="{FF2B5EF4-FFF2-40B4-BE49-F238E27FC236}">
                <a16:creationId xmlns:a16="http://schemas.microsoft.com/office/drawing/2014/main" xmlns="" id="{411C2522-A70E-E78A-F342-3167399BFC4A}"/>
              </a:ext>
            </a:extLst>
          </p:cNvPr>
          <p:cNvSpPr txBox="1"/>
          <p:nvPr/>
        </p:nvSpPr>
        <p:spPr>
          <a:xfrm>
            <a:off x="1983711" y="2224872"/>
            <a:ext cx="21296909" cy="2426370"/>
          </a:xfrm>
          <a:prstGeom prst="rect">
            <a:avLst/>
          </a:prstGeom>
          <a:noFill/>
        </p:spPr>
        <p:txBody>
          <a:bodyPr wrap="square">
            <a:spAutoFit/>
          </a:bodyPr>
          <a:lstStyle/>
          <a:p>
            <a:pPr lvl="0" algn="just">
              <a:lnSpc>
                <a:spcPct val="107000"/>
              </a:lnSpc>
              <a:spcAft>
                <a:spcPts val="800"/>
              </a:spcAft>
              <a:tabLst>
                <a:tab pos="457200" algn="l"/>
              </a:tabLst>
            </a:pPr>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3. O incentivo e</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stá enquadrado nas diretrizes e prioridades da política na Região.</a:t>
            </a:r>
          </a:p>
        </p:txBody>
      </p:sp>
      <p:sp>
        <p:nvSpPr>
          <p:cNvPr id="4" name="CaixaDeTexto 3">
            <a:extLst>
              <a:ext uri="{FF2B5EF4-FFF2-40B4-BE49-F238E27FC236}">
                <a16:creationId xmlns:a16="http://schemas.microsoft.com/office/drawing/2014/main" xmlns="" id="{B4B8E52F-73E1-AAEC-FAFA-81F5C834405A}"/>
              </a:ext>
            </a:extLst>
          </p:cNvPr>
          <p:cNvSpPr txBox="1"/>
          <p:nvPr/>
        </p:nvSpPr>
        <p:spPr>
          <a:xfrm>
            <a:off x="1983711" y="5173865"/>
            <a:ext cx="21296909" cy="4801314"/>
          </a:xfrm>
          <a:prstGeom prst="rect">
            <a:avLst/>
          </a:prstGeom>
          <a:noFill/>
        </p:spPr>
        <p:txBody>
          <a:bodyPr wrap="square" rtlCol="0">
            <a:spAutoFit/>
          </a:bodyPr>
          <a:lstStyle/>
          <a:p>
            <a:pPr algn="just"/>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4</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O incentivo está atrelado ao produto incentivado especificamente e não à empresa que o produz, o que o associa, não à pessoa jurídica, mas ao produto que a região produz.</a:t>
            </a:r>
            <a:endParaRPr lang="pt-BR" sz="7200"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xmlns="" val="17824478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a:p>
        </p:txBody>
      </p:sp>
      <p:sp>
        <p:nvSpPr>
          <p:cNvPr id="5" name="CaixaDeTexto 4">
            <a:extLst>
              <a:ext uri="{FF2B5EF4-FFF2-40B4-BE49-F238E27FC236}">
                <a16:creationId xmlns:a16="http://schemas.microsoft.com/office/drawing/2014/main" xmlns="" id="{411C2522-A70E-E78A-F342-3167399BFC4A}"/>
              </a:ext>
            </a:extLst>
          </p:cNvPr>
          <p:cNvSpPr txBox="1"/>
          <p:nvPr/>
        </p:nvSpPr>
        <p:spPr>
          <a:xfrm>
            <a:off x="1820690" y="2260042"/>
            <a:ext cx="21140057" cy="4900124"/>
          </a:xfrm>
          <a:prstGeom prst="rect">
            <a:avLst/>
          </a:prstGeom>
          <a:noFill/>
        </p:spPr>
        <p:txBody>
          <a:bodyPr wrap="square">
            <a:spAutoFit/>
          </a:bodyPr>
          <a:lstStyle/>
          <a:p>
            <a:pPr algn="just">
              <a:lnSpc>
                <a:spcPct val="107000"/>
              </a:lnSpc>
              <a:spcAft>
                <a:spcPts val="800"/>
              </a:spcAft>
              <a:tabLst>
                <a:tab pos="457200" algn="l"/>
              </a:tabLst>
            </a:pPr>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5</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Para usufruir do benefício a empresa tem que gerar resultados financeiros positivos,</a:t>
            </a:r>
            <a:r>
              <a:rPr lang="pt-BR" sz="7200" kern="100" dirty="0">
                <a:effectLst/>
                <a:latin typeface="Garamond" panose="02020404030301010803" pitchFamily="18" charset="0"/>
                <a:ea typeface="Calibri" panose="020F0502020204030204" pitchFamily="34" charset="0"/>
                <a:cs typeface="Times New Roman" panose="02020603050405020304" pitchFamily="18" charset="0"/>
              </a:rPr>
              <a:t> </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diferentemente de outros incentivos fiscais concedidos.</a:t>
            </a:r>
          </a:p>
          <a:p>
            <a:pPr marL="342900" lvl="0" indent="-342900" algn="just">
              <a:lnSpc>
                <a:spcPct val="107000"/>
              </a:lnSpc>
              <a:spcAft>
                <a:spcPts val="800"/>
              </a:spcAft>
              <a:buFont typeface="Times New Roman" panose="02020603050405020304" pitchFamily="18" charset="0"/>
              <a:buChar char="•"/>
              <a:tabLst>
                <a:tab pos="457200" algn="l"/>
              </a:tabLst>
            </a:pPr>
            <a:endParaRPr lang="pt-BR" sz="7200"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xmlns="" id="{FF9B5467-DC49-1563-8A19-CAEDF74F9BDE}"/>
              </a:ext>
            </a:extLst>
          </p:cNvPr>
          <p:cNvSpPr txBox="1"/>
          <p:nvPr/>
        </p:nvSpPr>
        <p:spPr>
          <a:xfrm>
            <a:off x="1820689" y="6162275"/>
            <a:ext cx="21140057" cy="2585323"/>
          </a:xfrm>
          <a:prstGeom prst="rect">
            <a:avLst/>
          </a:prstGeom>
          <a:noFill/>
        </p:spPr>
        <p:txBody>
          <a:bodyPr wrap="square" rtlCol="0">
            <a:spAutoFit/>
          </a:bodyPr>
          <a:lstStyle/>
          <a:p>
            <a:pPr algn="just"/>
            <a:r>
              <a:rPr lang="pt-BR" sz="7200" b="1" kern="100" dirty="0">
                <a:solidFill>
                  <a:schemeClr val="accent1">
                    <a:lumMod val="75000"/>
                  </a:schemeClr>
                </a:solidFill>
                <a:latin typeface="Garamond" panose="02020404030301010803" pitchFamily="18" charset="0"/>
                <a:ea typeface="Calibri" panose="020F0502020204030204" pitchFamily="34" charset="0"/>
                <a:cs typeface="Calibri" panose="020F0502020204030204" pitchFamily="34" charset="0"/>
              </a:rPr>
              <a:t>6. </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Calibri" panose="020F0502020204030204" pitchFamily="34" charset="0"/>
              </a:rPr>
              <a:t>Os incentivos aumentam a atratividade dos investimentos nas regiões menos desenvolvidas (CNI)</a:t>
            </a:r>
            <a:endPar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
        <p:nvSpPr>
          <p:cNvPr id="6" name="CaixaDeTexto 5">
            <a:extLst>
              <a:ext uri="{FF2B5EF4-FFF2-40B4-BE49-F238E27FC236}">
                <a16:creationId xmlns:a16="http://schemas.microsoft.com/office/drawing/2014/main" xmlns="" id="{9BC62F6B-62FE-BFE9-4603-D96903D1D617}"/>
              </a:ext>
            </a:extLst>
          </p:cNvPr>
          <p:cNvSpPr txBox="1"/>
          <p:nvPr/>
        </p:nvSpPr>
        <p:spPr>
          <a:xfrm>
            <a:off x="1820689" y="8880231"/>
            <a:ext cx="21549265" cy="2585323"/>
          </a:xfrm>
          <a:prstGeom prst="rect">
            <a:avLst/>
          </a:prstGeom>
          <a:noFill/>
        </p:spPr>
        <p:txBody>
          <a:bodyPr wrap="square" rtlCol="0">
            <a:spAutoFit/>
          </a:bodyPr>
          <a:lstStyle/>
          <a:p>
            <a:pPr algn="just"/>
            <a:r>
              <a:rPr lang="pt-BR" sz="7200" b="1" kern="100" dirty="0">
                <a:solidFill>
                  <a:schemeClr val="accent1">
                    <a:lumMod val="75000"/>
                  </a:schemeClr>
                </a:solidFill>
                <a:latin typeface="Garamond" panose="02020404030301010803" pitchFamily="18" charset="0"/>
                <a:ea typeface="Calibri" panose="020F0502020204030204" pitchFamily="34" charset="0"/>
                <a:cs typeface="Calibri" panose="020F0502020204030204" pitchFamily="34" charset="0"/>
              </a:rPr>
              <a:t>7</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Calibri" panose="020F0502020204030204" pitchFamily="34" charset="0"/>
              </a:rPr>
              <a:t>. Os incentivos premiam as empresas que assumem maior risco (CNI)</a:t>
            </a:r>
            <a:endPar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xmlns="" val="76459143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a:p>
        </p:txBody>
      </p:sp>
      <p:sp>
        <p:nvSpPr>
          <p:cNvPr id="7" name="CaixaDeTexto 6">
            <a:extLst>
              <a:ext uri="{FF2B5EF4-FFF2-40B4-BE49-F238E27FC236}">
                <a16:creationId xmlns:a16="http://schemas.microsoft.com/office/drawing/2014/main" xmlns="" id="{EB1F6BF0-AED4-8DE5-D051-209BF13EFEE9}"/>
              </a:ext>
            </a:extLst>
          </p:cNvPr>
          <p:cNvSpPr txBox="1"/>
          <p:nvPr/>
        </p:nvSpPr>
        <p:spPr>
          <a:xfrm>
            <a:off x="1953829" y="2220702"/>
            <a:ext cx="20026940" cy="2400657"/>
          </a:xfrm>
          <a:prstGeom prst="rect">
            <a:avLst/>
          </a:prstGeom>
          <a:noFill/>
        </p:spPr>
        <p:txBody>
          <a:bodyPr wrap="square" rtlCol="0">
            <a:spAutoFit/>
          </a:bodyPr>
          <a:lstStyle/>
          <a:p>
            <a:pPr algn="just"/>
            <a:r>
              <a:rPr lang="pt-BR" sz="6600" b="1" kern="100" dirty="0">
                <a:solidFill>
                  <a:schemeClr val="accent1">
                    <a:lumMod val="75000"/>
                  </a:schemeClr>
                </a:solidFill>
                <a:latin typeface="Garamond" panose="02020404030301010803" pitchFamily="18" charset="0"/>
                <a:ea typeface="Calibri" panose="020F0502020204030204" pitchFamily="34" charset="0"/>
                <a:cs typeface="Calibri" panose="020F0502020204030204" pitchFamily="34" charset="0"/>
              </a:rPr>
              <a:t>8</a:t>
            </a:r>
            <a:r>
              <a:rPr lang="pt-BR" sz="6600" b="1" kern="100" dirty="0">
                <a:solidFill>
                  <a:schemeClr val="accent1">
                    <a:lumMod val="75000"/>
                  </a:schemeClr>
                </a:solidFill>
                <a:effectLst/>
                <a:latin typeface="Garamond" panose="02020404030301010803" pitchFamily="18" charset="0"/>
                <a:ea typeface="Calibri" panose="020F0502020204030204" pitchFamily="34" charset="0"/>
                <a:cs typeface="Calibri" panose="020F0502020204030204" pitchFamily="34" charset="0"/>
              </a:rPr>
              <a:t>. Os incentivos contribuem com a geração de empregos na região (CNI)</a:t>
            </a:r>
            <a:endParaRPr lang="pt-BR" sz="66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
        <p:nvSpPr>
          <p:cNvPr id="2" name="CaixaDeTexto 1">
            <a:extLst>
              <a:ext uri="{FF2B5EF4-FFF2-40B4-BE49-F238E27FC236}">
                <a16:creationId xmlns:a16="http://schemas.microsoft.com/office/drawing/2014/main" xmlns="" id="{9E693436-5653-7D2A-BDB4-B630ABA273F8}"/>
              </a:ext>
            </a:extLst>
          </p:cNvPr>
          <p:cNvSpPr txBox="1"/>
          <p:nvPr/>
        </p:nvSpPr>
        <p:spPr>
          <a:xfrm>
            <a:off x="1953830" y="4765432"/>
            <a:ext cx="21063021" cy="5632311"/>
          </a:xfrm>
          <a:prstGeom prst="rect">
            <a:avLst/>
          </a:prstGeom>
          <a:noFill/>
        </p:spPr>
        <p:txBody>
          <a:bodyPr wrap="square" rtlCol="0">
            <a:spAutoFit/>
          </a:bodyPr>
          <a:lstStyle/>
          <a:p>
            <a:pPr algn="just"/>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9</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A redução do imposto destina recursos juntamente com os oriundos do próprio resultado da empresa para a produção do bem, pressuposto básico de que o mesmo resulta em lucro para a empresa e em benefício para a Região.</a:t>
            </a:r>
            <a:endParaRPr lang="pt-BR" sz="7200" dirty="0">
              <a:latin typeface="Garamond" panose="02020404030301010803" pitchFamily="18" charset="0"/>
            </a:endParaRPr>
          </a:p>
        </p:txBody>
      </p:sp>
    </p:spTree>
    <p:extLst>
      <p:ext uri="{BB962C8B-B14F-4D97-AF65-F5344CB8AC3E}">
        <p14:creationId xmlns:p14="http://schemas.microsoft.com/office/powerpoint/2010/main" xmlns="" val="27379570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a:p>
        </p:txBody>
      </p:sp>
      <p:sp>
        <p:nvSpPr>
          <p:cNvPr id="4" name="CaixaDeTexto 3">
            <a:extLst>
              <a:ext uri="{FF2B5EF4-FFF2-40B4-BE49-F238E27FC236}">
                <a16:creationId xmlns:a16="http://schemas.microsoft.com/office/drawing/2014/main" xmlns="" id="{B6328293-0FA5-8FF9-3624-8134B68CBFF0}"/>
              </a:ext>
            </a:extLst>
          </p:cNvPr>
          <p:cNvSpPr txBox="1"/>
          <p:nvPr/>
        </p:nvSpPr>
        <p:spPr>
          <a:xfrm>
            <a:off x="2004647" y="6257835"/>
            <a:ext cx="20064046" cy="1200329"/>
          </a:xfrm>
          <a:prstGeom prst="rect">
            <a:avLst/>
          </a:prstGeom>
          <a:noFill/>
        </p:spPr>
        <p:txBody>
          <a:bodyPr wrap="square">
            <a:spAutoFit/>
          </a:bodyPr>
          <a:lstStyle/>
          <a:p>
            <a:pPr marL="38100" marR="38100" algn="ctr"/>
            <a:r>
              <a:rPr lang="pt-BR" sz="7200" b="1" dirty="0">
                <a:solidFill>
                  <a:srgbClr val="008000"/>
                </a:solidFill>
                <a:effectLst/>
                <a:latin typeface="Garamond" panose="02020404030301010803" pitchFamily="18" charset="0"/>
                <a:ea typeface="Times New Roman" panose="02020603050405020304" pitchFamily="18" charset="0"/>
              </a:rPr>
              <a:t>PARTE II – RISCOS DA NÃO RENOVAÇÃO</a:t>
            </a:r>
          </a:p>
        </p:txBody>
      </p:sp>
    </p:spTree>
    <p:extLst>
      <p:ext uri="{BB962C8B-B14F-4D97-AF65-F5344CB8AC3E}">
        <p14:creationId xmlns:p14="http://schemas.microsoft.com/office/powerpoint/2010/main" xmlns="" val="214340186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a:p>
        </p:txBody>
      </p:sp>
      <p:sp>
        <p:nvSpPr>
          <p:cNvPr id="5" name="CaixaDeTexto 4">
            <a:extLst>
              <a:ext uri="{FF2B5EF4-FFF2-40B4-BE49-F238E27FC236}">
                <a16:creationId xmlns:a16="http://schemas.microsoft.com/office/drawing/2014/main" xmlns="" id="{411C2522-A70E-E78A-F342-3167399BFC4A}"/>
              </a:ext>
            </a:extLst>
          </p:cNvPr>
          <p:cNvSpPr txBox="1"/>
          <p:nvPr/>
        </p:nvSpPr>
        <p:spPr>
          <a:xfrm>
            <a:off x="1616375" y="2221894"/>
            <a:ext cx="21400476" cy="5983113"/>
          </a:xfrm>
          <a:prstGeom prst="rect">
            <a:avLst/>
          </a:prstGeom>
          <a:noFill/>
        </p:spPr>
        <p:txBody>
          <a:bodyPr wrap="square">
            <a:spAutoFit/>
          </a:bodyPr>
          <a:lstStyle/>
          <a:p>
            <a:pPr lvl="0" algn="just">
              <a:lnSpc>
                <a:spcPct val="107000"/>
              </a:lnSpc>
              <a:spcAft>
                <a:spcPts val="800"/>
              </a:spcAft>
              <a:tabLst>
                <a:tab pos="457200" algn="l"/>
              </a:tabLst>
            </a:pPr>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O</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direto à utilização do benefício fiscal é de vital importância para subsidiar os investimentos realizados pelas empresas e, consequentemente, manter e gerar empregos, fator importante para a movimentação da economia da região.</a:t>
            </a:r>
          </a:p>
        </p:txBody>
      </p:sp>
    </p:spTree>
    <p:extLst>
      <p:ext uri="{BB962C8B-B14F-4D97-AF65-F5344CB8AC3E}">
        <p14:creationId xmlns:p14="http://schemas.microsoft.com/office/powerpoint/2010/main" xmlns="" val="43157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a:p>
        </p:txBody>
      </p:sp>
      <p:sp>
        <p:nvSpPr>
          <p:cNvPr id="5" name="CaixaDeTexto 4">
            <a:extLst>
              <a:ext uri="{FF2B5EF4-FFF2-40B4-BE49-F238E27FC236}">
                <a16:creationId xmlns:a16="http://schemas.microsoft.com/office/drawing/2014/main" xmlns="" id="{411C2522-A70E-E78A-F342-3167399BFC4A}"/>
              </a:ext>
            </a:extLst>
          </p:cNvPr>
          <p:cNvSpPr txBox="1"/>
          <p:nvPr/>
        </p:nvSpPr>
        <p:spPr>
          <a:xfrm>
            <a:off x="1616375" y="2274648"/>
            <a:ext cx="21400476" cy="9539856"/>
          </a:xfrm>
          <a:prstGeom prst="rect">
            <a:avLst/>
          </a:prstGeom>
          <a:noFill/>
        </p:spPr>
        <p:txBody>
          <a:bodyPr wrap="square">
            <a:spAutoFit/>
          </a:bodyPr>
          <a:lstStyle/>
          <a:p>
            <a:pPr lvl="0" algn="just">
              <a:lnSpc>
                <a:spcPct val="107000"/>
              </a:lnSpc>
              <a:spcAft>
                <a:spcPts val="800"/>
              </a:spcAft>
              <a:tabLst>
                <a:tab pos="457200" algn="l"/>
              </a:tabLst>
            </a:pP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Neste sentido</a:t>
            </a:r>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 o mecanismo</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têm importância ímpar no incremento da atividade econômica, dotando os empreendimentos de condições para se consolidarem mais facilmente e, em retribuição, possibilitam o direcionamento da parcela subvencionada a investimentos que, por sua vez, contribuirão ainda mais para a realização dos escopos intrínsecos à sistemática dessas políticas de base.</a:t>
            </a:r>
          </a:p>
        </p:txBody>
      </p:sp>
    </p:spTree>
    <p:extLst>
      <p:ext uri="{BB962C8B-B14F-4D97-AF65-F5344CB8AC3E}">
        <p14:creationId xmlns:p14="http://schemas.microsoft.com/office/powerpoint/2010/main" xmlns="" val="13938544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a:p>
        </p:txBody>
      </p:sp>
      <p:sp>
        <p:nvSpPr>
          <p:cNvPr id="5" name="CaixaDeTexto 4">
            <a:extLst>
              <a:ext uri="{FF2B5EF4-FFF2-40B4-BE49-F238E27FC236}">
                <a16:creationId xmlns:a16="http://schemas.microsoft.com/office/drawing/2014/main" xmlns="" id="{411C2522-A70E-E78A-F342-3167399BFC4A}"/>
              </a:ext>
            </a:extLst>
          </p:cNvPr>
          <p:cNvSpPr txBox="1"/>
          <p:nvPr/>
        </p:nvSpPr>
        <p:spPr>
          <a:xfrm>
            <a:off x="1616375" y="2169140"/>
            <a:ext cx="21400476" cy="7168694"/>
          </a:xfrm>
          <a:prstGeom prst="rect">
            <a:avLst/>
          </a:prstGeom>
          <a:noFill/>
        </p:spPr>
        <p:txBody>
          <a:bodyPr wrap="square">
            <a:spAutoFit/>
          </a:bodyPr>
          <a:lstStyle/>
          <a:p>
            <a:pPr lvl="0" algn="just">
              <a:lnSpc>
                <a:spcPct val="107000"/>
              </a:lnSpc>
              <a:spcAft>
                <a:spcPts val="800"/>
              </a:spcAft>
              <a:tabLst>
                <a:tab pos="457200" algn="l"/>
              </a:tabLst>
            </a:pP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Há que se levar em conta que a empresa, ao optar pela implantação de uma filial na área de atuação da </a:t>
            </a:r>
            <a:r>
              <a:rPr lang="pt-BR" sz="7200" b="1" i="1" kern="100" dirty="0">
                <a:solidFill>
                  <a:srgbClr val="008000"/>
                </a:solidFill>
                <a:effectLst/>
                <a:latin typeface="Garamond" panose="02020404030301010803" pitchFamily="18" charset="0"/>
                <a:ea typeface="Calibri" panose="020F0502020204030204" pitchFamily="34" charset="0"/>
                <a:cs typeface="Times New Roman" panose="02020603050405020304" pitchFamily="18" charset="0"/>
              </a:rPr>
              <a:t>Sudene</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tendo por base, além das questões de logística, o incentivo existente, demanda certo tempo entre a tomada de decisão e a efetiva implantação, para que possa solicitar o benefício.</a:t>
            </a:r>
            <a:endParaRPr lang="pt-BR" sz="7200"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0176579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a:p>
        </p:txBody>
      </p:sp>
      <p:sp>
        <p:nvSpPr>
          <p:cNvPr id="5" name="CaixaDeTexto 4">
            <a:extLst>
              <a:ext uri="{FF2B5EF4-FFF2-40B4-BE49-F238E27FC236}">
                <a16:creationId xmlns:a16="http://schemas.microsoft.com/office/drawing/2014/main" xmlns="" id="{411C2522-A70E-E78A-F342-3167399BFC4A}"/>
              </a:ext>
            </a:extLst>
          </p:cNvPr>
          <p:cNvSpPr txBox="1"/>
          <p:nvPr/>
        </p:nvSpPr>
        <p:spPr>
          <a:xfrm>
            <a:off x="1758462" y="2347965"/>
            <a:ext cx="21400476" cy="7168694"/>
          </a:xfrm>
          <a:prstGeom prst="rect">
            <a:avLst/>
          </a:prstGeom>
          <a:noFill/>
        </p:spPr>
        <p:txBody>
          <a:bodyPr wrap="square">
            <a:spAutoFit/>
          </a:bodyPr>
          <a:lstStyle/>
          <a:p>
            <a:pPr lvl="0" algn="just">
              <a:lnSpc>
                <a:spcPct val="107000"/>
              </a:lnSpc>
              <a:spcAft>
                <a:spcPts val="800"/>
              </a:spcAft>
              <a:tabLst>
                <a:tab pos="457200" algn="l"/>
              </a:tabLst>
            </a:pPr>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Como </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o benefício, por questões fiscais, tem que ser renovado a cada cinco anos, se a empresa levar mais tempo que isso para implementar o seu empreendimento, corre o risco de realizar o investimento sem poder contar com o benefício fiscal, caso o incentivo não seja renovado.</a:t>
            </a:r>
            <a:endParaRPr lang="pt-BR" sz="7200"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7116500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19</a:t>
            </a:fld>
            <a:endParaRPr/>
          </a:p>
        </p:txBody>
      </p:sp>
      <p:sp>
        <p:nvSpPr>
          <p:cNvPr id="3" name="CaixaDeTexto 2">
            <a:extLst>
              <a:ext uri="{FF2B5EF4-FFF2-40B4-BE49-F238E27FC236}">
                <a16:creationId xmlns:a16="http://schemas.microsoft.com/office/drawing/2014/main" xmlns="" id="{9889D357-C761-91DE-402C-01ABBDBC9898}"/>
              </a:ext>
            </a:extLst>
          </p:cNvPr>
          <p:cNvSpPr txBox="1"/>
          <p:nvPr/>
        </p:nvSpPr>
        <p:spPr>
          <a:xfrm>
            <a:off x="1403838" y="5703838"/>
            <a:ext cx="21576323" cy="1200329"/>
          </a:xfrm>
          <a:prstGeom prst="rect">
            <a:avLst/>
          </a:prstGeom>
          <a:noFill/>
        </p:spPr>
        <p:txBody>
          <a:bodyPr wrap="square">
            <a:spAutoFit/>
          </a:bodyPr>
          <a:lstStyle/>
          <a:p>
            <a:pPr marL="38100" marR="38100" algn="ctr"/>
            <a:r>
              <a:rPr lang="pt-BR" sz="7200" b="1" dirty="0">
                <a:solidFill>
                  <a:srgbClr val="008000"/>
                </a:solidFill>
                <a:effectLst/>
                <a:latin typeface="Garamond" panose="02020404030301010803" pitchFamily="18" charset="0"/>
                <a:ea typeface="Times New Roman" panose="02020603050405020304" pitchFamily="18" charset="0"/>
              </a:rPr>
              <a:t>PARTE IV – A QUESTÃO DA RENÚNCIA FISCAL</a:t>
            </a:r>
          </a:p>
        </p:txBody>
      </p:sp>
    </p:spTree>
    <p:extLst>
      <p:ext uri="{BB962C8B-B14F-4D97-AF65-F5344CB8AC3E}">
        <p14:creationId xmlns:p14="http://schemas.microsoft.com/office/powerpoint/2010/main" xmlns="" val="35252099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a:t>
            </a:fld>
            <a:endParaRPr/>
          </a:p>
        </p:txBody>
      </p:sp>
      <p:sp>
        <p:nvSpPr>
          <p:cNvPr id="3" name="CaixaDeTexto 2">
            <a:extLst>
              <a:ext uri="{FF2B5EF4-FFF2-40B4-BE49-F238E27FC236}">
                <a16:creationId xmlns:a16="http://schemas.microsoft.com/office/drawing/2014/main" xmlns="" id="{B3CC044F-4381-933E-A595-854D3C478F53}"/>
              </a:ext>
            </a:extLst>
          </p:cNvPr>
          <p:cNvSpPr txBox="1"/>
          <p:nvPr/>
        </p:nvSpPr>
        <p:spPr>
          <a:xfrm>
            <a:off x="2425839" y="5657670"/>
            <a:ext cx="21100965" cy="1200329"/>
          </a:xfrm>
          <a:prstGeom prst="rect">
            <a:avLst/>
          </a:prstGeom>
          <a:noFill/>
        </p:spPr>
        <p:txBody>
          <a:bodyPr wrap="square">
            <a:spAutoFit/>
          </a:bodyPr>
          <a:lstStyle/>
          <a:p>
            <a:pPr marL="38100" marR="38100" algn="ctr"/>
            <a:r>
              <a:rPr lang="pt-BR" sz="7200" b="1" dirty="0">
                <a:solidFill>
                  <a:srgbClr val="008000"/>
                </a:solidFill>
                <a:effectLst/>
                <a:latin typeface="Garamond" panose="02020404030301010803" pitchFamily="18" charset="0"/>
                <a:ea typeface="Times New Roman" panose="02020603050405020304" pitchFamily="18" charset="0"/>
              </a:rPr>
              <a:t>PARTE I – CONSIDERAÇÕES INICIAIS</a:t>
            </a:r>
          </a:p>
        </p:txBody>
      </p:sp>
    </p:spTree>
    <p:extLst>
      <p:ext uri="{BB962C8B-B14F-4D97-AF65-F5344CB8AC3E}">
        <p14:creationId xmlns:p14="http://schemas.microsoft.com/office/powerpoint/2010/main" xmlns="" val="336711565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a:p>
        </p:txBody>
      </p:sp>
      <p:sp>
        <p:nvSpPr>
          <p:cNvPr id="4" name="CaixaDeTexto 3">
            <a:extLst>
              <a:ext uri="{FF2B5EF4-FFF2-40B4-BE49-F238E27FC236}">
                <a16:creationId xmlns:a16="http://schemas.microsoft.com/office/drawing/2014/main" xmlns="" id="{C1E9082E-591A-9B8E-9D14-3D99C86F881F}"/>
              </a:ext>
            </a:extLst>
          </p:cNvPr>
          <p:cNvSpPr txBox="1"/>
          <p:nvPr/>
        </p:nvSpPr>
        <p:spPr>
          <a:xfrm>
            <a:off x="1371601" y="2379851"/>
            <a:ext cx="21382892" cy="7848302"/>
          </a:xfrm>
          <a:prstGeom prst="rect">
            <a:avLst/>
          </a:prstGeom>
          <a:noFill/>
        </p:spPr>
        <p:txBody>
          <a:bodyPr wrap="square">
            <a:spAutoFit/>
          </a:bodyPr>
          <a:lstStyle/>
          <a:p>
            <a:pPr algn="just"/>
            <a:r>
              <a:rPr lang="pt-BR" sz="7200" b="1" dirty="0">
                <a:solidFill>
                  <a:schemeClr val="accent1">
                    <a:lumMod val="75000"/>
                  </a:schemeClr>
                </a:solidFill>
                <a:latin typeface="Garamond" panose="02020404030301010803" pitchFamily="18" charset="0"/>
              </a:rPr>
              <a:t>Para a Receita Federal, gastos tributários são gastos indiretos do governo realizados por intermédio do sistema tributário, visando a atender </a:t>
            </a:r>
            <a:r>
              <a:rPr lang="pt-BR" sz="7200" b="1" u="sng" dirty="0">
                <a:solidFill>
                  <a:schemeClr val="accent1">
                    <a:lumMod val="75000"/>
                  </a:schemeClr>
                </a:solidFill>
                <a:latin typeface="Garamond" panose="02020404030301010803" pitchFamily="18" charset="0"/>
              </a:rPr>
              <a:t>objetivos econômicos e sociais </a:t>
            </a:r>
            <a:r>
              <a:rPr lang="pt-BR" sz="7200" b="1" dirty="0">
                <a:solidFill>
                  <a:schemeClr val="accent1">
                    <a:lumMod val="75000"/>
                  </a:schemeClr>
                </a:solidFill>
                <a:latin typeface="Garamond" panose="02020404030301010803" pitchFamily="18" charset="0"/>
              </a:rPr>
              <a:t>e constituem-se em uma exceção ao Sistema Tributário de Referência  </a:t>
            </a:r>
            <a:r>
              <a:rPr lang="pt-BR" sz="7200" b="1" u="sng" dirty="0">
                <a:solidFill>
                  <a:schemeClr val="accent1">
                    <a:lumMod val="75000"/>
                  </a:schemeClr>
                </a:solidFill>
                <a:latin typeface="Garamond" panose="02020404030301010803" pitchFamily="18" charset="0"/>
              </a:rPr>
              <a:t>reduzindo a arrecadação potencial</a:t>
            </a:r>
            <a:r>
              <a:rPr lang="pt-BR" sz="7200" b="1" dirty="0">
                <a:solidFill>
                  <a:schemeClr val="accent1">
                    <a:lumMod val="75000"/>
                  </a:schemeClr>
                </a:solidFill>
                <a:latin typeface="Garamond" panose="02020404030301010803" pitchFamily="18" charset="0"/>
              </a:rPr>
              <a:t> e aumentando a disponibilidade econômica do contribuinte. </a:t>
            </a:r>
          </a:p>
        </p:txBody>
      </p:sp>
    </p:spTree>
    <p:extLst>
      <p:ext uri="{BB962C8B-B14F-4D97-AF65-F5344CB8AC3E}">
        <p14:creationId xmlns:p14="http://schemas.microsoft.com/office/powerpoint/2010/main" xmlns="" val="45631497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a:p>
        </p:txBody>
      </p:sp>
      <p:sp>
        <p:nvSpPr>
          <p:cNvPr id="4" name="CaixaDeTexto 3">
            <a:extLst>
              <a:ext uri="{FF2B5EF4-FFF2-40B4-BE49-F238E27FC236}">
                <a16:creationId xmlns:a16="http://schemas.microsoft.com/office/drawing/2014/main" xmlns="" id="{C1E9082E-591A-9B8E-9D14-3D99C86F881F}"/>
              </a:ext>
            </a:extLst>
          </p:cNvPr>
          <p:cNvSpPr txBox="1"/>
          <p:nvPr/>
        </p:nvSpPr>
        <p:spPr>
          <a:xfrm>
            <a:off x="1371600" y="2379851"/>
            <a:ext cx="21945599" cy="8956298"/>
          </a:xfrm>
          <a:prstGeom prst="rect">
            <a:avLst/>
          </a:prstGeom>
          <a:noFill/>
        </p:spPr>
        <p:txBody>
          <a:bodyPr wrap="square">
            <a:spAutoFit/>
          </a:bodyPr>
          <a:lstStyle/>
          <a:p>
            <a:pPr algn="just"/>
            <a:r>
              <a:rPr lang="pt-BR" sz="7200" b="1" dirty="0">
                <a:solidFill>
                  <a:schemeClr val="accent1">
                    <a:lumMod val="75000"/>
                  </a:schemeClr>
                </a:solidFill>
                <a:latin typeface="Garamond" panose="02020404030301010803" pitchFamily="18" charset="0"/>
              </a:rPr>
              <a:t>Segundo a Receita Federal, a previsão dos gastos tributários para o presente exercício apontou uma concentração de 77% do valor dos gastos em 5 funções orçamentárias de governo, são elas: Comércio e Serviço (24,29%); Saúde (15,88%); Agricultura (13,53%); Indústria (12,55%) e Trabalho (11,04%). </a:t>
            </a:r>
          </a:p>
          <a:p>
            <a:pPr algn="just"/>
            <a:r>
              <a:rPr lang="pt-BR" sz="7200" b="1" dirty="0">
                <a:solidFill>
                  <a:schemeClr val="accent1">
                    <a:lumMod val="75000"/>
                  </a:schemeClr>
                </a:solidFill>
                <a:latin typeface="Garamond" panose="02020404030301010803" pitchFamily="18" charset="0"/>
              </a:rPr>
              <a:t>O gasto com os incentivos da </a:t>
            </a:r>
            <a:r>
              <a:rPr lang="pt-BR" sz="7200" b="1" i="1" dirty="0">
                <a:solidFill>
                  <a:srgbClr val="008000"/>
                </a:solidFill>
                <a:latin typeface="Garamond" panose="02020404030301010803" pitchFamily="18" charset="0"/>
              </a:rPr>
              <a:t>Sudene</a:t>
            </a:r>
            <a:r>
              <a:rPr lang="pt-BR" sz="7200" b="1" dirty="0">
                <a:solidFill>
                  <a:schemeClr val="accent1">
                    <a:lumMod val="75000"/>
                  </a:schemeClr>
                </a:solidFill>
                <a:latin typeface="Garamond" panose="02020404030301010803" pitchFamily="18" charset="0"/>
              </a:rPr>
              <a:t> corresponde a apenas 1,86% do gasto total.</a:t>
            </a:r>
          </a:p>
        </p:txBody>
      </p:sp>
    </p:spTree>
    <p:extLst>
      <p:ext uri="{BB962C8B-B14F-4D97-AF65-F5344CB8AC3E}">
        <p14:creationId xmlns:p14="http://schemas.microsoft.com/office/powerpoint/2010/main" xmlns="" val="254309920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a:p>
        </p:txBody>
      </p:sp>
      <p:sp>
        <p:nvSpPr>
          <p:cNvPr id="4" name="CaixaDeTexto 3">
            <a:extLst>
              <a:ext uri="{FF2B5EF4-FFF2-40B4-BE49-F238E27FC236}">
                <a16:creationId xmlns:a16="http://schemas.microsoft.com/office/drawing/2014/main" xmlns="" id="{C1E9082E-591A-9B8E-9D14-3D99C86F881F}"/>
              </a:ext>
            </a:extLst>
          </p:cNvPr>
          <p:cNvSpPr txBox="1"/>
          <p:nvPr/>
        </p:nvSpPr>
        <p:spPr>
          <a:xfrm>
            <a:off x="1371600" y="2379851"/>
            <a:ext cx="21945599" cy="8956298"/>
          </a:xfrm>
          <a:prstGeom prst="rect">
            <a:avLst/>
          </a:prstGeom>
          <a:noFill/>
        </p:spPr>
        <p:txBody>
          <a:bodyPr wrap="square">
            <a:spAutoFit/>
          </a:bodyPr>
          <a:lstStyle/>
          <a:p>
            <a:pPr algn="just"/>
            <a:r>
              <a:rPr lang="pt-BR" sz="7200" b="1" dirty="0">
                <a:solidFill>
                  <a:schemeClr val="accent1">
                    <a:lumMod val="75000"/>
                  </a:schemeClr>
                </a:solidFill>
                <a:latin typeface="Garamond" panose="02020404030301010803" pitchFamily="18" charset="0"/>
              </a:rPr>
              <a:t>No caso dos incentivos administrados pela </a:t>
            </a:r>
            <a:r>
              <a:rPr lang="pt-BR" sz="7200" b="1" i="1" dirty="0">
                <a:solidFill>
                  <a:srgbClr val="008000"/>
                </a:solidFill>
                <a:latin typeface="Garamond" panose="02020404030301010803" pitchFamily="18" charset="0"/>
              </a:rPr>
              <a:t>Sudene</a:t>
            </a:r>
            <a:r>
              <a:rPr lang="pt-BR" sz="7200" b="1" dirty="0">
                <a:solidFill>
                  <a:schemeClr val="accent1">
                    <a:lumMod val="75000"/>
                  </a:schemeClr>
                </a:solidFill>
                <a:latin typeface="Garamond" panose="02020404030301010803" pitchFamily="18" charset="0"/>
              </a:rPr>
              <a:t> essa disponibilidade econômica é transformada em novo investimento, </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contribuindo ainda mais para a geração de emprego, aumento da arrecadação de impostos, federais, estaduais e municipais e criando melhores condições de concorrência</a:t>
            </a:r>
            <a:r>
              <a:rPr lang="pt-BR" sz="7200" b="1" dirty="0">
                <a:solidFill>
                  <a:schemeClr val="accent1">
                    <a:lumMod val="75000"/>
                  </a:schemeClr>
                </a:solidFill>
                <a:latin typeface="Garamond" panose="02020404030301010803" pitchFamily="18" charset="0"/>
              </a:rPr>
              <a:t>. </a:t>
            </a:r>
          </a:p>
          <a:p>
            <a:pPr algn="just"/>
            <a:r>
              <a:rPr lang="pt-BR" sz="7200" b="1" dirty="0">
                <a:solidFill>
                  <a:schemeClr val="accent1">
                    <a:lumMod val="75000"/>
                  </a:schemeClr>
                </a:solidFill>
                <a:latin typeface="Garamond" panose="02020404030301010803" pitchFamily="18" charset="0"/>
              </a:rPr>
              <a:t>Os números que demonstram a importância do incentivo podem ser vistos na lâmina a seguir.</a:t>
            </a:r>
          </a:p>
        </p:txBody>
      </p:sp>
    </p:spTree>
    <p:extLst>
      <p:ext uri="{BB962C8B-B14F-4D97-AF65-F5344CB8AC3E}">
        <p14:creationId xmlns:p14="http://schemas.microsoft.com/office/powerpoint/2010/main" xmlns="" val="281086430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23</a:t>
            </a:fld>
            <a:endParaRPr/>
          </a:p>
        </p:txBody>
      </p:sp>
      <p:sp>
        <p:nvSpPr>
          <p:cNvPr id="2" name="Retângulo: Cantos Arredondados 1">
            <a:extLst>
              <a:ext uri="{FF2B5EF4-FFF2-40B4-BE49-F238E27FC236}">
                <a16:creationId xmlns:a16="http://schemas.microsoft.com/office/drawing/2014/main" xmlns="" id="{7D323CE3-AB19-CF4D-C869-449D2B5699B1}"/>
              </a:ext>
            </a:extLst>
          </p:cNvPr>
          <p:cNvSpPr/>
          <p:nvPr/>
        </p:nvSpPr>
        <p:spPr>
          <a:xfrm>
            <a:off x="777901" y="2638598"/>
            <a:ext cx="6142262" cy="515699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latin typeface="Garamond" panose="02020404030301010803" pitchFamily="18" charset="0"/>
              </a:rPr>
              <a:t>INVESTIMENTOS INFORMADOS PELAS EMPRESAS COM INCENTIVOS FISCAIS – 2013 A 2022</a:t>
            </a:r>
          </a:p>
        </p:txBody>
      </p:sp>
      <p:sp>
        <p:nvSpPr>
          <p:cNvPr id="3" name="Retângulo: Cantos Arredondados 2">
            <a:extLst>
              <a:ext uri="{FF2B5EF4-FFF2-40B4-BE49-F238E27FC236}">
                <a16:creationId xmlns:a16="http://schemas.microsoft.com/office/drawing/2014/main" xmlns="" id="{6C5B558F-F620-D471-F43B-F57B5EEE5775}"/>
              </a:ext>
            </a:extLst>
          </p:cNvPr>
          <p:cNvSpPr/>
          <p:nvPr/>
        </p:nvSpPr>
        <p:spPr>
          <a:xfrm>
            <a:off x="777901" y="8129697"/>
            <a:ext cx="6493757" cy="515699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latin typeface="Garamond" panose="02020404030301010803" pitchFamily="18" charset="0"/>
              </a:rPr>
              <a:t>RENÚNCIA FISCAL COM OS INCENTIVOS CONCEDIDOS PELA</a:t>
            </a:r>
            <a:r>
              <a:rPr lang="pt-BR" sz="4000" b="1" dirty="0">
                <a:latin typeface="Garamond" panose="02020404030301010803" pitchFamily="18" charset="0"/>
              </a:rPr>
              <a:t> </a:t>
            </a:r>
            <a:r>
              <a:rPr lang="pt-BR" sz="4800" b="1" dirty="0">
                <a:latin typeface="Garamond" panose="02020404030301010803" pitchFamily="18" charset="0"/>
              </a:rPr>
              <a:t>SUDENE – 2013 A 2022</a:t>
            </a:r>
          </a:p>
        </p:txBody>
      </p:sp>
      <p:sp>
        <p:nvSpPr>
          <p:cNvPr id="5" name="Elipse 4">
            <a:extLst>
              <a:ext uri="{FF2B5EF4-FFF2-40B4-BE49-F238E27FC236}">
                <a16:creationId xmlns:a16="http://schemas.microsoft.com/office/drawing/2014/main" xmlns="" id="{ED6F4C56-FF63-3830-66DF-6228D8334E68}"/>
              </a:ext>
            </a:extLst>
          </p:cNvPr>
          <p:cNvSpPr/>
          <p:nvPr/>
        </p:nvSpPr>
        <p:spPr>
          <a:xfrm>
            <a:off x="8295777" y="3915001"/>
            <a:ext cx="6422571" cy="2220686"/>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a:latin typeface="Garamond" panose="02020404030301010803" pitchFamily="18" charset="0"/>
              </a:rPr>
              <a:t>R$ 294,2 BILHÕES</a:t>
            </a:r>
          </a:p>
        </p:txBody>
      </p:sp>
      <p:sp>
        <p:nvSpPr>
          <p:cNvPr id="6" name="Elipse 5">
            <a:extLst>
              <a:ext uri="{FF2B5EF4-FFF2-40B4-BE49-F238E27FC236}">
                <a16:creationId xmlns:a16="http://schemas.microsoft.com/office/drawing/2014/main" xmlns="" id="{1236E842-3E1A-E2D2-9B7C-6CF33DA311EB}"/>
              </a:ext>
            </a:extLst>
          </p:cNvPr>
          <p:cNvSpPr/>
          <p:nvPr/>
        </p:nvSpPr>
        <p:spPr>
          <a:xfrm>
            <a:off x="8256819" y="8843384"/>
            <a:ext cx="6422571" cy="2220686"/>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a:latin typeface="Garamond" panose="02020404030301010803" pitchFamily="18" charset="0"/>
              </a:rPr>
              <a:t>R$ 49,8 BILHÕES</a:t>
            </a:r>
          </a:p>
        </p:txBody>
      </p:sp>
      <p:sp>
        <p:nvSpPr>
          <p:cNvPr id="7" name="Retângulo 6">
            <a:extLst>
              <a:ext uri="{FF2B5EF4-FFF2-40B4-BE49-F238E27FC236}">
                <a16:creationId xmlns:a16="http://schemas.microsoft.com/office/drawing/2014/main" xmlns="" id="{D8447F65-363D-9EE5-C48C-AA8BCD5F8AF2}"/>
              </a:ext>
            </a:extLst>
          </p:cNvPr>
          <p:cNvSpPr/>
          <p:nvPr/>
        </p:nvSpPr>
        <p:spPr>
          <a:xfrm>
            <a:off x="15511302" y="3657600"/>
            <a:ext cx="8273143" cy="725130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200" b="1" dirty="0">
                <a:latin typeface="Garamond" panose="02020404030301010803" pitchFamily="18" charset="0"/>
              </a:rPr>
              <a:t>CADA REAL DE RENÚNCIA FISCAL CORRESPONDE A 5,90 REAIS EM INVESTIMENTOS</a:t>
            </a:r>
          </a:p>
        </p:txBody>
      </p:sp>
      <p:sp>
        <p:nvSpPr>
          <p:cNvPr id="8" name="Seta: para a Direita 7">
            <a:extLst>
              <a:ext uri="{FF2B5EF4-FFF2-40B4-BE49-F238E27FC236}">
                <a16:creationId xmlns:a16="http://schemas.microsoft.com/office/drawing/2014/main" xmlns="" id="{605B16F1-F56F-B413-B66F-DAB7F3A32B13}"/>
              </a:ext>
            </a:extLst>
          </p:cNvPr>
          <p:cNvSpPr/>
          <p:nvPr/>
        </p:nvSpPr>
        <p:spPr>
          <a:xfrm>
            <a:off x="6945086" y="4901407"/>
            <a:ext cx="974272" cy="631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a:extLst>
              <a:ext uri="{FF2B5EF4-FFF2-40B4-BE49-F238E27FC236}">
                <a16:creationId xmlns:a16="http://schemas.microsoft.com/office/drawing/2014/main" xmlns="" id="{65311CAC-2BE5-C9E2-7A1F-C74D4A93F453}"/>
              </a:ext>
            </a:extLst>
          </p:cNvPr>
          <p:cNvSpPr/>
          <p:nvPr/>
        </p:nvSpPr>
        <p:spPr>
          <a:xfrm>
            <a:off x="7271658" y="9594498"/>
            <a:ext cx="982013" cy="718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Listrada 9">
            <a:extLst>
              <a:ext uri="{FF2B5EF4-FFF2-40B4-BE49-F238E27FC236}">
                <a16:creationId xmlns:a16="http://schemas.microsoft.com/office/drawing/2014/main" xmlns="" id="{4A803146-6EA6-5726-917D-FE30639553CB}"/>
              </a:ext>
            </a:extLst>
          </p:cNvPr>
          <p:cNvSpPr/>
          <p:nvPr/>
        </p:nvSpPr>
        <p:spPr>
          <a:xfrm>
            <a:off x="11299801" y="6628057"/>
            <a:ext cx="3744685" cy="13716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t>SIGNIFICA</a:t>
            </a:r>
          </a:p>
        </p:txBody>
      </p:sp>
    </p:spTree>
    <p:extLst>
      <p:ext uri="{BB962C8B-B14F-4D97-AF65-F5344CB8AC3E}">
        <p14:creationId xmlns:p14="http://schemas.microsoft.com/office/powerpoint/2010/main" xmlns="" val="414192332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24</a:t>
            </a:fld>
            <a:endParaRPr/>
          </a:p>
        </p:txBody>
      </p:sp>
      <p:graphicFrame>
        <p:nvGraphicFramePr>
          <p:cNvPr id="2" name="Gráfico 1">
            <a:extLst>
              <a:ext uri="{FF2B5EF4-FFF2-40B4-BE49-F238E27FC236}">
                <a16:creationId xmlns:a16="http://schemas.microsoft.com/office/drawing/2014/main" xmlns="" id="{0E429C1C-CC90-5617-083E-D87E07D2ECD0}"/>
              </a:ext>
            </a:extLst>
          </p:cNvPr>
          <p:cNvGraphicFramePr>
            <a:graphicFrameLocks/>
          </p:cNvGraphicFramePr>
          <p:nvPr>
            <p:extLst>
              <p:ext uri="{D42A27DB-BD31-4B8C-83A1-F6EECF244321}">
                <p14:modId xmlns:p14="http://schemas.microsoft.com/office/powerpoint/2010/main" xmlns="" val="425232543"/>
              </p:ext>
            </p:extLst>
          </p:nvPr>
        </p:nvGraphicFramePr>
        <p:xfrm>
          <a:off x="2461340" y="2026642"/>
          <a:ext cx="17937319" cy="9662716"/>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a:extLst>
              <a:ext uri="{FF2B5EF4-FFF2-40B4-BE49-F238E27FC236}">
                <a16:creationId xmlns:a16="http://schemas.microsoft.com/office/drawing/2014/main" xmlns="" id="{A3E9270C-D619-6AD0-BF4C-8F07BAEE4489}"/>
              </a:ext>
            </a:extLst>
          </p:cNvPr>
          <p:cNvSpPr txBox="1"/>
          <p:nvPr/>
        </p:nvSpPr>
        <p:spPr>
          <a:xfrm>
            <a:off x="20812317" y="5181600"/>
            <a:ext cx="2896769" cy="461665"/>
          </a:xfrm>
          <a:prstGeom prst="rect">
            <a:avLst/>
          </a:prstGeom>
          <a:noFill/>
        </p:spPr>
        <p:txBody>
          <a:bodyPr wrap="square" rtlCol="0">
            <a:spAutoFit/>
          </a:bodyPr>
          <a:lstStyle/>
          <a:p>
            <a:r>
              <a:rPr lang="pt-BR" sz="2400" b="1" dirty="0">
                <a:solidFill>
                  <a:schemeClr val="accent2"/>
                </a:solidFill>
                <a:latin typeface="Garamond" panose="02020404030301010803" pitchFamily="18" charset="0"/>
              </a:rPr>
              <a:t>INVESTIMENTOS</a:t>
            </a:r>
          </a:p>
        </p:txBody>
      </p:sp>
      <p:sp>
        <p:nvSpPr>
          <p:cNvPr id="4" name="CaixaDeTexto 3">
            <a:extLst>
              <a:ext uri="{FF2B5EF4-FFF2-40B4-BE49-F238E27FC236}">
                <a16:creationId xmlns:a16="http://schemas.microsoft.com/office/drawing/2014/main" xmlns="" id="{CD49EFD8-8842-A0BF-9D20-63C5239B150E}"/>
              </a:ext>
            </a:extLst>
          </p:cNvPr>
          <p:cNvSpPr txBox="1"/>
          <p:nvPr/>
        </p:nvSpPr>
        <p:spPr>
          <a:xfrm>
            <a:off x="20812318" y="9209314"/>
            <a:ext cx="3268052" cy="461665"/>
          </a:xfrm>
          <a:prstGeom prst="rect">
            <a:avLst/>
          </a:prstGeom>
          <a:noFill/>
        </p:spPr>
        <p:txBody>
          <a:bodyPr wrap="square" rtlCol="0">
            <a:spAutoFit/>
          </a:bodyPr>
          <a:lstStyle/>
          <a:p>
            <a:r>
              <a:rPr lang="pt-BR" sz="2400" b="1" dirty="0">
                <a:solidFill>
                  <a:srgbClr val="0070C0"/>
                </a:solidFill>
                <a:latin typeface="Garamond" panose="02020404030301010803" pitchFamily="18" charset="0"/>
              </a:rPr>
              <a:t>RENÚNCIA FISCAL</a:t>
            </a:r>
          </a:p>
        </p:txBody>
      </p:sp>
    </p:spTree>
    <p:extLst>
      <p:ext uri="{BB962C8B-B14F-4D97-AF65-F5344CB8AC3E}">
        <p14:creationId xmlns:p14="http://schemas.microsoft.com/office/powerpoint/2010/main" xmlns="" val="253106846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25</a:t>
            </a:fld>
            <a:endParaRPr/>
          </a:p>
        </p:txBody>
      </p:sp>
      <p:graphicFrame>
        <p:nvGraphicFramePr>
          <p:cNvPr id="2" name="Gráfico 1">
            <a:extLst>
              <a:ext uri="{FF2B5EF4-FFF2-40B4-BE49-F238E27FC236}">
                <a16:creationId xmlns:a16="http://schemas.microsoft.com/office/drawing/2014/main" xmlns="" id="{AEC3612F-C2DD-95BE-7848-4AC91886DA76}"/>
              </a:ext>
            </a:extLst>
          </p:cNvPr>
          <p:cNvGraphicFramePr>
            <a:graphicFrameLocks/>
          </p:cNvGraphicFramePr>
          <p:nvPr>
            <p:extLst>
              <p:ext uri="{D42A27DB-BD31-4B8C-83A1-F6EECF244321}">
                <p14:modId xmlns:p14="http://schemas.microsoft.com/office/powerpoint/2010/main" xmlns="" val="1701062794"/>
              </p:ext>
            </p:extLst>
          </p:nvPr>
        </p:nvGraphicFramePr>
        <p:xfrm>
          <a:off x="1811215" y="2145324"/>
          <a:ext cx="18041815" cy="865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1307752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26</a:t>
            </a:fld>
            <a:endParaRPr/>
          </a:p>
        </p:txBody>
      </p:sp>
      <p:sp>
        <p:nvSpPr>
          <p:cNvPr id="4" name="CaixaDeTexto 3">
            <a:extLst>
              <a:ext uri="{FF2B5EF4-FFF2-40B4-BE49-F238E27FC236}">
                <a16:creationId xmlns:a16="http://schemas.microsoft.com/office/drawing/2014/main" xmlns="" id="{8BB4307D-9283-293F-5BF7-491E57EAFBF5}"/>
              </a:ext>
            </a:extLst>
          </p:cNvPr>
          <p:cNvSpPr txBox="1"/>
          <p:nvPr/>
        </p:nvSpPr>
        <p:spPr>
          <a:xfrm>
            <a:off x="1045028" y="2068286"/>
            <a:ext cx="22293943" cy="1938992"/>
          </a:xfrm>
          <a:prstGeom prst="rect">
            <a:avLst/>
          </a:prstGeom>
          <a:noFill/>
        </p:spPr>
        <p:txBody>
          <a:bodyPr wrap="square" rtlCol="0">
            <a:spAutoFit/>
          </a:bodyPr>
          <a:lstStyle/>
          <a:p>
            <a:pPr algn="ctr"/>
            <a:r>
              <a:rPr lang="pt-BR" sz="6000" b="1" dirty="0">
                <a:solidFill>
                  <a:srgbClr val="008000"/>
                </a:solidFill>
                <a:latin typeface="Garamond" panose="02020404030301010803" pitchFamily="18" charset="0"/>
              </a:rPr>
              <a:t>SUDENE – INCENTIVOS FISCAIS – LOCALIZAÇÃO DOS INVESTIMENTOS 2013 - 2022</a:t>
            </a:r>
          </a:p>
        </p:txBody>
      </p:sp>
      <p:sp>
        <p:nvSpPr>
          <p:cNvPr id="6" name="Retângulo: Cantos Arredondados 5">
            <a:extLst>
              <a:ext uri="{FF2B5EF4-FFF2-40B4-BE49-F238E27FC236}">
                <a16:creationId xmlns:a16="http://schemas.microsoft.com/office/drawing/2014/main" xmlns="" id="{DA591CA1-737D-8704-442F-20CAD9470A94}"/>
              </a:ext>
            </a:extLst>
          </p:cNvPr>
          <p:cNvSpPr/>
          <p:nvPr/>
        </p:nvSpPr>
        <p:spPr>
          <a:xfrm>
            <a:off x="2218954" y="4234542"/>
            <a:ext cx="7578187" cy="7413172"/>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latin typeface="Garamond" panose="02020404030301010803" pitchFamily="18" charset="0"/>
              </a:rPr>
              <a:t>REGIÃO METROPOLITANA</a:t>
            </a:r>
          </a:p>
          <a:p>
            <a:pPr algn="ctr"/>
            <a:endParaRPr lang="pt-BR" sz="5400" b="1" dirty="0">
              <a:latin typeface="Garamond" panose="02020404030301010803" pitchFamily="18" charset="0"/>
            </a:endParaRPr>
          </a:p>
          <a:p>
            <a:pPr algn="ctr"/>
            <a:r>
              <a:rPr lang="pt-BR" sz="4800" b="1" dirty="0">
                <a:latin typeface="Garamond" panose="02020404030301010803" pitchFamily="18" charset="0"/>
              </a:rPr>
              <a:t> PLEITOS APROVADOS</a:t>
            </a:r>
          </a:p>
          <a:p>
            <a:pPr algn="ctr"/>
            <a:r>
              <a:rPr lang="pt-BR" sz="4800" b="1" dirty="0">
                <a:latin typeface="Garamond" panose="02020404030301010803" pitchFamily="18" charset="0"/>
              </a:rPr>
              <a:t>1.714</a:t>
            </a:r>
          </a:p>
          <a:p>
            <a:pPr algn="ctr"/>
            <a:r>
              <a:rPr lang="pt-BR" sz="4800" b="1" dirty="0">
                <a:latin typeface="Garamond" panose="02020404030301010803" pitchFamily="18" charset="0"/>
              </a:rPr>
              <a:t>INVESTIMENTOS</a:t>
            </a:r>
          </a:p>
          <a:p>
            <a:pPr algn="ctr"/>
            <a:r>
              <a:rPr lang="pt-BR" sz="4800" b="1" dirty="0">
                <a:latin typeface="Garamond" panose="02020404030301010803" pitchFamily="18" charset="0"/>
              </a:rPr>
              <a:t>R$ 177,4 BILHÕES</a:t>
            </a:r>
          </a:p>
          <a:p>
            <a:pPr algn="ctr"/>
            <a:r>
              <a:rPr lang="pt-BR" sz="4800" b="1" dirty="0">
                <a:latin typeface="Garamond" panose="02020404030301010803" pitchFamily="18" charset="0"/>
              </a:rPr>
              <a:t>EMPREGOS</a:t>
            </a:r>
          </a:p>
          <a:p>
            <a:pPr algn="ctr"/>
            <a:r>
              <a:rPr lang="pt-BR" sz="4800" b="1" dirty="0">
                <a:latin typeface="Garamond" panose="02020404030301010803" pitchFamily="18" charset="0"/>
              </a:rPr>
              <a:t>671,4 MIL</a:t>
            </a:r>
          </a:p>
        </p:txBody>
      </p:sp>
      <p:sp>
        <p:nvSpPr>
          <p:cNvPr id="7" name="Retângulo: Cantos Arredondados 6">
            <a:extLst>
              <a:ext uri="{FF2B5EF4-FFF2-40B4-BE49-F238E27FC236}">
                <a16:creationId xmlns:a16="http://schemas.microsoft.com/office/drawing/2014/main" xmlns="" id="{ACD6EE31-85ED-BF74-0D15-4AD9A4B536B8}"/>
              </a:ext>
            </a:extLst>
          </p:cNvPr>
          <p:cNvSpPr/>
          <p:nvPr/>
        </p:nvSpPr>
        <p:spPr>
          <a:xfrm>
            <a:off x="14586859" y="4234542"/>
            <a:ext cx="7578187" cy="7413172"/>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latin typeface="Garamond" panose="02020404030301010803" pitchFamily="18" charset="0"/>
              </a:rPr>
              <a:t>FORA DA REGIÃO METROPOLITANA</a:t>
            </a:r>
          </a:p>
          <a:p>
            <a:pPr algn="ctr"/>
            <a:endParaRPr lang="pt-BR" sz="4800" b="1" dirty="0">
              <a:latin typeface="Garamond" panose="02020404030301010803" pitchFamily="18" charset="0"/>
            </a:endParaRPr>
          </a:p>
          <a:p>
            <a:pPr algn="ctr"/>
            <a:r>
              <a:rPr lang="pt-BR" sz="4800" b="1" dirty="0">
                <a:latin typeface="Garamond" panose="02020404030301010803" pitchFamily="18" charset="0"/>
              </a:rPr>
              <a:t> PLEITOS APROVADOS</a:t>
            </a:r>
          </a:p>
          <a:p>
            <a:pPr algn="ctr"/>
            <a:r>
              <a:rPr lang="pt-BR" sz="4800" b="1" dirty="0">
                <a:latin typeface="Garamond" panose="02020404030301010803" pitchFamily="18" charset="0"/>
              </a:rPr>
              <a:t>1.816</a:t>
            </a:r>
          </a:p>
          <a:p>
            <a:pPr algn="ctr"/>
            <a:r>
              <a:rPr lang="pt-BR" sz="4800" b="1" dirty="0">
                <a:latin typeface="Garamond" panose="02020404030301010803" pitchFamily="18" charset="0"/>
              </a:rPr>
              <a:t>INVESTIMENTOS</a:t>
            </a:r>
          </a:p>
          <a:p>
            <a:pPr algn="ctr"/>
            <a:r>
              <a:rPr lang="pt-BR" sz="4800" b="1" dirty="0">
                <a:latin typeface="Garamond" panose="02020404030301010803" pitchFamily="18" charset="0"/>
              </a:rPr>
              <a:t>R$ 116,8 BILHÕES</a:t>
            </a:r>
          </a:p>
          <a:p>
            <a:pPr algn="ctr"/>
            <a:r>
              <a:rPr lang="pt-BR" sz="4800" b="1" dirty="0">
                <a:latin typeface="Garamond" panose="02020404030301010803" pitchFamily="18" charset="0"/>
              </a:rPr>
              <a:t>EMPREGOS</a:t>
            </a:r>
          </a:p>
          <a:p>
            <a:pPr algn="ctr"/>
            <a:r>
              <a:rPr lang="pt-BR" sz="4800" b="1" dirty="0">
                <a:latin typeface="Garamond" panose="02020404030301010803" pitchFamily="18" charset="0"/>
              </a:rPr>
              <a:t>640,1 MIL</a:t>
            </a:r>
          </a:p>
        </p:txBody>
      </p:sp>
    </p:spTree>
    <p:extLst>
      <p:ext uri="{BB962C8B-B14F-4D97-AF65-F5344CB8AC3E}">
        <p14:creationId xmlns:p14="http://schemas.microsoft.com/office/powerpoint/2010/main" xmlns="" val="205028029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4" name="Keep your face always toward the sunshine - and shadows will fall behind you."/>
          <p:cNvSpPr txBox="1"/>
          <p:nvPr/>
        </p:nvSpPr>
        <p:spPr>
          <a:xfrm>
            <a:off x="4885422" y="5618336"/>
            <a:ext cx="14637444"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defRPr sz="6000" b="0">
                <a:solidFill>
                  <a:srgbClr val="242423"/>
                </a:solidFill>
                <a:latin typeface="Montserrat Bold"/>
                <a:ea typeface="Montserrat Bold"/>
                <a:cs typeface="Montserrat Bold"/>
                <a:sym typeface="Montserrat Bold"/>
              </a:defRPr>
            </a:lvl1pPr>
          </a:lstStyle>
          <a:p>
            <a:r>
              <a:rPr lang="pt-BR" b="1" dirty="0">
                <a:solidFill>
                  <a:schemeClr val="tx1"/>
                </a:solidFill>
                <a:latin typeface="Rawline Medium" panose="00000600000000000000" pitchFamily="2" charset="0"/>
              </a:rPr>
              <a:t>Sudene: </a:t>
            </a:r>
          </a:p>
          <a:p>
            <a:r>
              <a:rPr lang="pt-BR" b="1" i="1" dirty="0">
                <a:solidFill>
                  <a:schemeClr val="tx1">
                    <a:lumMod val="75000"/>
                    <a:lumOff val="25000"/>
                  </a:schemeClr>
                </a:solidFill>
                <a:latin typeface="Rawline Medium" panose="00000600000000000000" pitchFamily="2" charset="0"/>
              </a:rPr>
              <a:t>Nossa missão é o Nordeste. </a:t>
            </a:r>
          </a:p>
          <a:p>
            <a:r>
              <a:rPr lang="pt-BR" b="1" i="1" dirty="0">
                <a:solidFill>
                  <a:schemeClr val="tx1">
                    <a:lumMod val="75000"/>
                    <a:lumOff val="25000"/>
                  </a:schemeClr>
                </a:solidFill>
                <a:latin typeface="Rawline Medium" panose="00000600000000000000" pitchFamily="2" charset="0"/>
              </a:rPr>
              <a:t>Nosso dever é o desenvolvimento.</a:t>
            </a:r>
            <a:endParaRPr b="1" i="1" dirty="0">
              <a:solidFill>
                <a:schemeClr val="tx1">
                  <a:lumMod val="75000"/>
                  <a:lumOff val="25000"/>
                </a:schemeClr>
              </a:solidFill>
              <a:latin typeface="Rawline Medium" panose="00000600000000000000" pitchFamily="2" charset="0"/>
            </a:endParaRPr>
          </a:p>
        </p:txBody>
      </p:sp>
      <p:sp>
        <p:nvSpPr>
          <p:cNvPr id="4745" name="Rectangle"/>
          <p:cNvSpPr/>
          <p:nvPr/>
        </p:nvSpPr>
        <p:spPr>
          <a:xfrm>
            <a:off x="4584144" y="9610589"/>
            <a:ext cx="15240001" cy="143977"/>
          </a:xfrm>
          <a:prstGeom prst="rect">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4746" name="Walt Whitman"/>
          <p:cNvSpPr txBox="1"/>
          <p:nvPr/>
        </p:nvSpPr>
        <p:spPr>
          <a:xfrm>
            <a:off x="9260850" y="10394240"/>
            <a:ext cx="5879913" cy="334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algn="ctr"/>
            <a:r>
              <a:rPr lang="pt-BR" dirty="0">
                <a:solidFill>
                  <a:schemeClr val="tx1"/>
                </a:solidFill>
                <a:latin typeface="Rawline Medium" panose="00000600000000000000" pitchFamily="2" charset="0"/>
              </a:rPr>
              <a:t>Frase-força da </a:t>
            </a:r>
            <a:r>
              <a:rPr lang="pt-BR" dirty="0" err="1">
                <a:solidFill>
                  <a:schemeClr val="tx1"/>
                </a:solidFill>
                <a:latin typeface="Rawline Medium" panose="00000600000000000000" pitchFamily="2" charset="0"/>
              </a:rPr>
              <a:t>sudene</a:t>
            </a:r>
            <a:endParaRPr dirty="0">
              <a:solidFill>
                <a:schemeClr val="tx1"/>
              </a:solidFill>
              <a:latin typeface="Rawline Medium" panose="00000600000000000000" pitchFamily="2" charset="0"/>
            </a:endParaRPr>
          </a:p>
        </p:txBody>
      </p:sp>
      <p:sp>
        <p:nvSpPr>
          <p:cNvPr id="4747" name="Rectangle"/>
          <p:cNvSpPr/>
          <p:nvPr/>
        </p:nvSpPr>
        <p:spPr>
          <a:xfrm>
            <a:off x="4584144" y="4542809"/>
            <a:ext cx="15240001" cy="143976"/>
          </a:xfrm>
          <a:prstGeom prst="rect">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grpSp>
        <p:nvGrpSpPr>
          <p:cNvPr id="2" name="Group 1">
            <a:extLst>
              <a:ext uri="{FF2B5EF4-FFF2-40B4-BE49-F238E27FC236}">
                <a16:creationId xmlns:a16="http://schemas.microsoft.com/office/drawing/2014/main" xmlns="" id="{972EF1C7-B650-A747-9B07-7D052444B69F}"/>
              </a:ext>
            </a:extLst>
          </p:cNvPr>
          <p:cNvGrpSpPr/>
          <p:nvPr/>
        </p:nvGrpSpPr>
        <p:grpSpPr>
          <a:xfrm>
            <a:off x="11569144" y="2633133"/>
            <a:ext cx="1270001" cy="1270001"/>
            <a:chOff x="11569144" y="2633133"/>
            <a:chExt cx="1270001" cy="1270001"/>
          </a:xfrm>
        </p:grpSpPr>
        <p:sp>
          <p:nvSpPr>
            <p:cNvPr id="4748" name="Rounded Rectangle"/>
            <p:cNvSpPr/>
            <p:nvPr/>
          </p:nvSpPr>
          <p:spPr>
            <a:xfrm>
              <a:off x="11569144" y="2633133"/>
              <a:ext cx="1270001" cy="1270001"/>
            </a:xfrm>
            <a:prstGeom prst="roundRect">
              <a:avLst>
                <a:gd name="adj" fmla="val 30239"/>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4749" name="Graphic 52"/>
            <p:cNvSpPr/>
            <p:nvPr/>
          </p:nvSpPr>
          <p:spPr>
            <a:xfrm>
              <a:off x="11932294" y="3053762"/>
              <a:ext cx="543701" cy="430430"/>
            </a:xfrm>
            <a:custGeom>
              <a:avLst/>
              <a:gdLst/>
              <a:ahLst/>
              <a:cxnLst>
                <a:cxn ang="0">
                  <a:pos x="wd2" y="hd2"/>
                </a:cxn>
                <a:cxn ang="5400000">
                  <a:pos x="wd2" y="hd2"/>
                </a:cxn>
                <a:cxn ang="10800000">
                  <a:pos x="wd2" y="hd2"/>
                </a:cxn>
                <a:cxn ang="16200000">
                  <a:pos x="wd2" y="hd2"/>
                </a:cxn>
              </a:cxnLst>
              <a:rect l="0" t="0" r="r" b="b"/>
              <a:pathLst>
                <a:path w="21600" h="21597" extrusionOk="0">
                  <a:moveTo>
                    <a:pt x="18450" y="0"/>
                  </a:moveTo>
                  <a:lnTo>
                    <a:pt x="14850" y="0"/>
                  </a:lnTo>
                  <a:cubicBezTo>
                    <a:pt x="13110" y="0"/>
                    <a:pt x="11700" y="1781"/>
                    <a:pt x="11700" y="3979"/>
                  </a:cubicBezTo>
                  <a:lnTo>
                    <a:pt x="11700" y="8525"/>
                  </a:lnTo>
                  <a:cubicBezTo>
                    <a:pt x="11700" y="10722"/>
                    <a:pt x="13110" y="12504"/>
                    <a:pt x="14850" y="12504"/>
                  </a:cubicBezTo>
                  <a:lnTo>
                    <a:pt x="18757" y="12504"/>
                  </a:lnTo>
                  <a:cubicBezTo>
                    <a:pt x="18461" y="15069"/>
                    <a:pt x="17140" y="17260"/>
                    <a:pt x="15260" y="18301"/>
                  </a:cubicBezTo>
                  <a:cubicBezTo>
                    <a:pt x="14565" y="18639"/>
                    <a:pt x="14217" y="19626"/>
                    <a:pt x="14485" y="20504"/>
                  </a:cubicBezTo>
                  <a:cubicBezTo>
                    <a:pt x="14686" y="21165"/>
                    <a:pt x="15190" y="21600"/>
                    <a:pt x="15750" y="21597"/>
                  </a:cubicBezTo>
                  <a:cubicBezTo>
                    <a:pt x="15917" y="21599"/>
                    <a:pt x="16084" y="21560"/>
                    <a:pt x="16240" y="21484"/>
                  </a:cubicBezTo>
                  <a:cubicBezTo>
                    <a:pt x="19942" y="19665"/>
                    <a:pt x="21600" y="14804"/>
                    <a:pt x="21600" y="10799"/>
                  </a:cubicBezTo>
                  <a:lnTo>
                    <a:pt x="21600" y="3979"/>
                  </a:lnTo>
                  <a:cubicBezTo>
                    <a:pt x="21600" y="1781"/>
                    <a:pt x="20190" y="0"/>
                    <a:pt x="18450" y="0"/>
                  </a:cubicBezTo>
                  <a:close/>
                  <a:moveTo>
                    <a:pt x="14400" y="8525"/>
                  </a:moveTo>
                  <a:lnTo>
                    <a:pt x="14400" y="3979"/>
                  </a:lnTo>
                  <a:cubicBezTo>
                    <a:pt x="14400" y="3665"/>
                    <a:pt x="14601" y="3410"/>
                    <a:pt x="14850" y="3410"/>
                  </a:cubicBezTo>
                  <a:lnTo>
                    <a:pt x="18450" y="3410"/>
                  </a:lnTo>
                  <a:cubicBezTo>
                    <a:pt x="18699" y="3410"/>
                    <a:pt x="18900" y="3665"/>
                    <a:pt x="18900" y="3979"/>
                  </a:cubicBezTo>
                  <a:lnTo>
                    <a:pt x="18900" y="9094"/>
                  </a:lnTo>
                  <a:lnTo>
                    <a:pt x="14850" y="9094"/>
                  </a:lnTo>
                  <a:cubicBezTo>
                    <a:pt x="14601" y="9094"/>
                    <a:pt x="14400" y="8839"/>
                    <a:pt x="14400" y="8525"/>
                  </a:cubicBezTo>
                  <a:close/>
                  <a:moveTo>
                    <a:pt x="6750" y="0"/>
                  </a:moveTo>
                  <a:lnTo>
                    <a:pt x="3150" y="0"/>
                  </a:lnTo>
                  <a:cubicBezTo>
                    <a:pt x="1410" y="0"/>
                    <a:pt x="0" y="1781"/>
                    <a:pt x="0" y="3979"/>
                  </a:cubicBezTo>
                  <a:lnTo>
                    <a:pt x="0" y="8525"/>
                  </a:lnTo>
                  <a:cubicBezTo>
                    <a:pt x="0" y="10722"/>
                    <a:pt x="1410" y="12504"/>
                    <a:pt x="3150" y="12504"/>
                  </a:cubicBezTo>
                  <a:lnTo>
                    <a:pt x="7057" y="12504"/>
                  </a:lnTo>
                  <a:cubicBezTo>
                    <a:pt x="6761" y="15069"/>
                    <a:pt x="5440" y="17260"/>
                    <a:pt x="3560" y="18301"/>
                  </a:cubicBezTo>
                  <a:cubicBezTo>
                    <a:pt x="2865" y="18639"/>
                    <a:pt x="2517" y="19626"/>
                    <a:pt x="2785" y="20504"/>
                  </a:cubicBezTo>
                  <a:cubicBezTo>
                    <a:pt x="2986" y="21165"/>
                    <a:pt x="3490" y="21600"/>
                    <a:pt x="4050" y="21597"/>
                  </a:cubicBezTo>
                  <a:cubicBezTo>
                    <a:pt x="4217" y="21599"/>
                    <a:pt x="4384" y="21560"/>
                    <a:pt x="4540" y="21484"/>
                  </a:cubicBezTo>
                  <a:cubicBezTo>
                    <a:pt x="8242" y="19665"/>
                    <a:pt x="9900" y="14804"/>
                    <a:pt x="9900" y="10799"/>
                  </a:cubicBezTo>
                  <a:lnTo>
                    <a:pt x="9900" y="3979"/>
                  </a:lnTo>
                  <a:cubicBezTo>
                    <a:pt x="9900" y="1781"/>
                    <a:pt x="8490" y="0"/>
                    <a:pt x="6750" y="0"/>
                  </a:cubicBezTo>
                  <a:close/>
                  <a:moveTo>
                    <a:pt x="2700" y="8525"/>
                  </a:moveTo>
                  <a:lnTo>
                    <a:pt x="2700" y="3979"/>
                  </a:lnTo>
                  <a:cubicBezTo>
                    <a:pt x="2700" y="3665"/>
                    <a:pt x="2901" y="3410"/>
                    <a:pt x="3150" y="3410"/>
                  </a:cubicBezTo>
                  <a:lnTo>
                    <a:pt x="6750" y="3410"/>
                  </a:lnTo>
                  <a:cubicBezTo>
                    <a:pt x="6999" y="3410"/>
                    <a:pt x="7200" y="3665"/>
                    <a:pt x="7200" y="3979"/>
                  </a:cubicBezTo>
                  <a:lnTo>
                    <a:pt x="7200" y="9094"/>
                  </a:lnTo>
                  <a:lnTo>
                    <a:pt x="3150" y="9094"/>
                  </a:lnTo>
                  <a:cubicBezTo>
                    <a:pt x="2901" y="9094"/>
                    <a:pt x="2700" y="8839"/>
                    <a:pt x="2700" y="8525"/>
                  </a:cubicBezTo>
                  <a:close/>
                </a:path>
              </a:pathLst>
            </a:custGeom>
            <a:solidFill>
              <a:schemeClr val="bg2"/>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grpSp>
      <p:sp>
        <p:nvSpPr>
          <p:cNvPr id="3" name="Slide Number">
            <a:extLst>
              <a:ext uri="{FF2B5EF4-FFF2-40B4-BE49-F238E27FC236}">
                <a16:creationId xmlns:a16="http://schemas.microsoft.com/office/drawing/2014/main" xmlns="" id="{65C08AF8-30F9-8ACE-F73E-6A68CF50FB42}"/>
              </a:ext>
            </a:extLst>
          </p:cNvPr>
          <p:cNvSpPr txBox="1">
            <a:spLocks noGrp="1"/>
          </p:cNvSpPr>
          <p:nvPr>
            <p:ph type="sldNum" sz="quarter" idx="2"/>
          </p:nvPr>
        </p:nvSpPr>
        <p:spPr>
          <a:xfrm>
            <a:off x="22445350" y="12003953"/>
            <a:ext cx="571501" cy="29898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Rawline Medium" panose="00000600000000000000" pitchFamily="2" charset="0"/>
              </a:rPr>
              <a:pPr/>
              <a:t>27</a:t>
            </a:fld>
            <a:endParaRPr dirty="0">
              <a:latin typeface="Rawline Medium" panose="00000600000000000000" pitchFamily="2" charset="0"/>
            </a:endParaRPr>
          </a:p>
        </p:txBody>
      </p:sp>
    </p:spTree>
    <p:extLst>
      <p:ext uri="{BB962C8B-B14F-4D97-AF65-F5344CB8AC3E}">
        <p14:creationId xmlns:p14="http://schemas.microsoft.com/office/powerpoint/2010/main" xmlns="" val="3963004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44"/>
                                        </p:tgtEl>
                                        <p:attrNameLst>
                                          <p:attrName>style.visibility</p:attrName>
                                        </p:attrNameLst>
                                      </p:cBhvr>
                                      <p:to>
                                        <p:strVal val="visible"/>
                                      </p:to>
                                    </p:set>
                                    <p:animEffect transition="in" filter="fade">
                                      <p:cBhvr>
                                        <p:cTn id="7" dur="500"/>
                                        <p:tgtEl>
                                          <p:spTgt spid="47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747"/>
                                        </p:tgtEl>
                                        <p:attrNameLst>
                                          <p:attrName>style.visibility</p:attrName>
                                        </p:attrNameLst>
                                      </p:cBhvr>
                                      <p:to>
                                        <p:strVal val="visible"/>
                                      </p:to>
                                    </p:set>
                                    <p:anim calcmode="lin" valueType="num">
                                      <p:cBhvr additive="base">
                                        <p:cTn id="12" dur="500" fill="hold"/>
                                        <p:tgtEl>
                                          <p:spTgt spid="4747"/>
                                        </p:tgtEl>
                                        <p:attrNameLst>
                                          <p:attrName>ppt_x</p:attrName>
                                        </p:attrNameLst>
                                      </p:cBhvr>
                                      <p:tavLst>
                                        <p:tav tm="0">
                                          <p:val>
                                            <p:strVal val="#ppt_x"/>
                                          </p:val>
                                        </p:tav>
                                        <p:tav tm="100000">
                                          <p:val>
                                            <p:strVal val="#ppt_x"/>
                                          </p:val>
                                        </p:tav>
                                      </p:tavLst>
                                    </p:anim>
                                    <p:anim calcmode="lin" valueType="num">
                                      <p:cBhvr additive="base">
                                        <p:cTn id="13" dur="500" fill="hold"/>
                                        <p:tgtEl>
                                          <p:spTgt spid="4747"/>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745"/>
                                        </p:tgtEl>
                                        <p:attrNameLst>
                                          <p:attrName>style.visibility</p:attrName>
                                        </p:attrNameLst>
                                      </p:cBhvr>
                                      <p:to>
                                        <p:strVal val="visible"/>
                                      </p:to>
                                    </p:set>
                                    <p:anim calcmode="lin" valueType="num">
                                      <p:cBhvr additive="base">
                                        <p:cTn id="16" dur="500" fill="hold"/>
                                        <p:tgtEl>
                                          <p:spTgt spid="4745"/>
                                        </p:tgtEl>
                                        <p:attrNameLst>
                                          <p:attrName>ppt_x</p:attrName>
                                        </p:attrNameLst>
                                      </p:cBhvr>
                                      <p:tavLst>
                                        <p:tav tm="0">
                                          <p:val>
                                            <p:strVal val="#ppt_x"/>
                                          </p:val>
                                        </p:tav>
                                        <p:tav tm="100000">
                                          <p:val>
                                            <p:strVal val="#ppt_x"/>
                                          </p:val>
                                        </p:tav>
                                      </p:tavLst>
                                    </p:anim>
                                    <p:anim calcmode="lin" valueType="num">
                                      <p:cBhvr additive="base">
                                        <p:cTn id="17" dur="500" fill="hold"/>
                                        <p:tgtEl>
                                          <p:spTgt spid="47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746"/>
                                        </p:tgtEl>
                                        <p:attrNameLst>
                                          <p:attrName>style.visibility</p:attrName>
                                        </p:attrNameLst>
                                      </p:cBhvr>
                                      <p:to>
                                        <p:strVal val="visible"/>
                                      </p:to>
                                    </p:set>
                                    <p:animEffect transition="in" filter="fade">
                                      <p:cBhvr>
                                        <p:cTn id="29" dur="1000"/>
                                        <p:tgtEl>
                                          <p:spTgt spid="4746"/>
                                        </p:tgtEl>
                                      </p:cBhvr>
                                    </p:animEffect>
                                    <p:anim calcmode="lin" valueType="num">
                                      <p:cBhvr>
                                        <p:cTn id="30" dur="1000" fill="hold"/>
                                        <p:tgtEl>
                                          <p:spTgt spid="4746"/>
                                        </p:tgtEl>
                                        <p:attrNameLst>
                                          <p:attrName>ppt_x</p:attrName>
                                        </p:attrNameLst>
                                      </p:cBhvr>
                                      <p:tavLst>
                                        <p:tav tm="0">
                                          <p:val>
                                            <p:strVal val="#ppt_x"/>
                                          </p:val>
                                        </p:tav>
                                        <p:tav tm="100000">
                                          <p:val>
                                            <p:strVal val="#ppt_x"/>
                                          </p:val>
                                        </p:tav>
                                      </p:tavLst>
                                    </p:anim>
                                    <p:anim calcmode="lin" valueType="num">
                                      <p:cBhvr>
                                        <p:cTn id="31" dur="1000" fill="hold"/>
                                        <p:tgtEl>
                                          <p:spTgt spid="4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4" grpId="0" animBg="1"/>
      <p:bldP spid="4745" grpId="0" animBg="1"/>
      <p:bldP spid="4746" grpId="0" animBg="1"/>
      <p:bldP spid="47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D6BEB055-D2F0-D244-E9BF-B570D2E61F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7"/>
            <a:ext cx="24384000" cy="13714286"/>
          </a:xfrm>
          <a:prstGeom prst="rect">
            <a:avLst/>
          </a:prstGeom>
        </p:spPr>
      </p:pic>
    </p:spTree>
    <p:extLst>
      <p:ext uri="{BB962C8B-B14F-4D97-AF65-F5344CB8AC3E}">
        <p14:creationId xmlns:p14="http://schemas.microsoft.com/office/powerpoint/2010/main" xmlns="" val="12355651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dene\Desktop\propaganda.jpg"/>
          <p:cNvPicPr>
            <a:picLocks noChangeAspect="1" noChangeArrowheads="1"/>
          </p:cNvPicPr>
          <p:nvPr/>
        </p:nvPicPr>
        <p:blipFill>
          <a:blip r:embed="rId2" cstate="print"/>
          <a:srcRect/>
          <a:stretch>
            <a:fillRect/>
          </a:stretch>
        </p:blipFill>
        <p:spPr bwMode="auto">
          <a:xfrm>
            <a:off x="0" y="0"/>
            <a:ext cx="24384000" cy="13716000"/>
          </a:xfrm>
          <a:prstGeom prst="rect">
            <a:avLst/>
          </a:prstGeom>
          <a:noFill/>
        </p:spPr>
      </p:pic>
    </p:spTree>
    <p:extLst>
      <p:ext uri="{BB962C8B-B14F-4D97-AF65-F5344CB8AC3E}">
        <p14:creationId xmlns:p14="http://schemas.microsoft.com/office/powerpoint/2010/main" xmlns="" val="12355651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a:t>
            </a:fld>
            <a:endParaRPr/>
          </a:p>
        </p:txBody>
      </p:sp>
      <p:sp>
        <p:nvSpPr>
          <p:cNvPr id="3" name="CaixaDeTexto 2">
            <a:extLst>
              <a:ext uri="{FF2B5EF4-FFF2-40B4-BE49-F238E27FC236}">
                <a16:creationId xmlns:a16="http://schemas.microsoft.com/office/drawing/2014/main" xmlns="" id="{B3CC044F-4381-933E-A595-854D3C478F53}"/>
              </a:ext>
            </a:extLst>
          </p:cNvPr>
          <p:cNvSpPr txBox="1"/>
          <p:nvPr/>
        </p:nvSpPr>
        <p:spPr>
          <a:xfrm>
            <a:off x="1344385" y="2459558"/>
            <a:ext cx="21100965" cy="6740307"/>
          </a:xfrm>
          <a:prstGeom prst="rect">
            <a:avLst/>
          </a:prstGeom>
          <a:noFill/>
        </p:spPr>
        <p:txBody>
          <a:bodyPr wrap="square">
            <a:spAutoFit/>
          </a:bodyPr>
          <a:lstStyle/>
          <a:p>
            <a:pPr marL="38100" marR="38100" algn="just"/>
            <a:r>
              <a:rPr lang="pt-BR" sz="7200" b="1" dirty="0">
                <a:solidFill>
                  <a:schemeClr val="accent1">
                    <a:lumMod val="75000"/>
                  </a:schemeClr>
                </a:solidFill>
                <a:latin typeface="Garamond" panose="02020404030301010803" pitchFamily="18" charset="0"/>
                <a:ea typeface="Times New Roman" panose="02020603050405020304" pitchFamily="18" charset="0"/>
              </a:rPr>
              <a:t>I - O objetivo desta apresentação é de informar aos Senhores Conselheiros a situação atual do processo de renovação dos incentivos fiscais de Redução de 75% do IRPJ e Adicionais não Restituíveis e do Reinvestimento de 30% do IRPJ, administrados pela </a:t>
            </a:r>
            <a:r>
              <a:rPr lang="pt-BR" sz="7200" b="1" i="1" dirty="0">
                <a:solidFill>
                  <a:srgbClr val="008000"/>
                </a:solidFill>
                <a:latin typeface="Garamond" panose="02020404030301010803" pitchFamily="18" charset="0"/>
                <a:ea typeface="Times New Roman" panose="02020603050405020304" pitchFamily="18" charset="0"/>
              </a:rPr>
              <a:t>Sudene</a:t>
            </a:r>
            <a:r>
              <a:rPr lang="pt-BR" sz="7200" b="1" dirty="0">
                <a:solidFill>
                  <a:schemeClr val="accent1">
                    <a:lumMod val="75000"/>
                  </a:schemeClr>
                </a:solidFill>
                <a:latin typeface="Garamond" panose="02020404030301010803" pitchFamily="18" charset="0"/>
                <a:ea typeface="Times New Roman" panose="02020603050405020304" pitchFamily="18" charset="0"/>
              </a:rPr>
              <a:t>.</a:t>
            </a:r>
            <a:endParaRPr lang="pt-BR" sz="7200" b="1" dirty="0">
              <a:solidFill>
                <a:schemeClr val="accent1">
                  <a:lumMod val="75000"/>
                </a:schemeClr>
              </a:solidFill>
              <a:effectLst/>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xmlns="" val="188902108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2" name="Rectangle"/>
          <p:cNvSpPr/>
          <p:nvPr/>
        </p:nvSpPr>
        <p:spPr>
          <a:xfrm>
            <a:off x="-8467" y="-8467"/>
            <a:ext cx="24400935" cy="8516754"/>
          </a:xfrm>
          <a:prstGeom prst="rect">
            <a:avLst/>
          </a:prstGeom>
          <a:solidFill>
            <a:srgbClr val="008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4" name="Espaço Reservado para Imagem 3"/>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l="22500" r="22500"/>
          <a:stretch>
            <a:fillRect/>
          </a:stretch>
        </p:blipFill>
        <p:spPr>
          <a:prstGeom prst="roundRect">
            <a:avLst>
              <a:gd name="adj" fmla="val 2636"/>
            </a:avLst>
          </a:prstGeom>
        </p:spPr>
      </p:pic>
      <p:sp>
        <p:nvSpPr>
          <p:cNvPr id="3" name="Slide Number">
            <a:extLst>
              <a:ext uri="{FF2B5EF4-FFF2-40B4-BE49-F238E27FC236}">
                <a16:creationId xmlns:a16="http://schemas.microsoft.com/office/drawing/2014/main" xmlns="" id="{4763D9F5-06B9-CFAB-CE5F-D0D92C4461E8}"/>
              </a:ext>
            </a:extLst>
          </p:cNvPr>
          <p:cNvSpPr txBox="1">
            <a:spLocks noGrp="1"/>
          </p:cNvSpPr>
          <p:nvPr>
            <p:ph type="sldNum" sz="quarter" idx="2"/>
          </p:nvPr>
        </p:nvSpPr>
        <p:spPr>
          <a:xfrm>
            <a:off x="22445350" y="12003953"/>
            <a:ext cx="571501" cy="29898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Rawline Medium" panose="00000600000000000000" pitchFamily="2" charset="0"/>
              </a:rPr>
              <a:pPr/>
              <a:t>30</a:t>
            </a:fld>
            <a:endParaRPr dirty="0">
              <a:latin typeface="Rawline Medium" panose="00000600000000000000" pitchFamily="2" charset="0"/>
            </a:endParaRPr>
          </a:p>
        </p:txBody>
      </p:sp>
      <p:sp>
        <p:nvSpPr>
          <p:cNvPr id="5545"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46" name="Contact us"/>
          <p:cNvSpPr txBox="1"/>
          <p:nvPr/>
        </p:nvSpPr>
        <p:spPr>
          <a:xfrm>
            <a:off x="2454245" y="1965572"/>
            <a:ext cx="7573493"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8000" b="0">
                <a:solidFill>
                  <a:srgbClr val="242423"/>
                </a:solidFill>
                <a:latin typeface="Montserrat Bold"/>
                <a:ea typeface="Montserrat Bold"/>
                <a:cs typeface="Montserrat Bold"/>
                <a:sym typeface="Montserrat Bold"/>
              </a:defRPr>
            </a:lvl1pPr>
          </a:lstStyle>
          <a:p>
            <a:r>
              <a:rPr lang="pt-BR" b="1" dirty="0">
                <a:solidFill>
                  <a:schemeClr val="bg1"/>
                </a:solidFill>
                <a:latin typeface="Rawline Bold" panose="00000800000000000000" pitchFamily="2" charset="0"/>
              </a:rPr>
              <a:t>Faça parte de nossa rede!</a:t>
            </a:r>
            <a:endParaRPr b="1" dirty="0">
              <a:solidFill>
                <a:schemeClr val="bg1"/>
              </a:solidFill>
              <a:latin typeface="Rawline Bold" panose="00000800000000000000" pitchFamily="2" charset="0"/>
            </a:endParaRPr>
          </a:p>
        </p:txBody>
      </p:sp>
      <p:sp>
        <p:nvSpPr>
          <p:cNvPr id="5554" name="Graphic 172"/>
          <p:cNvSpPr/>
          <p:nvPr/>
        </p:nvSpPr>
        <p:spPr>
          <a:xfrm>
            <a:off x="2431843" y="9896182"/>
            <a:ext cx="478086" cy="4780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7932" y="6872"/>
                </a:moveTo>
                <a:cubicBezTo>
                  <a:pt x="17415" y="7098"/>
                  <a:pt x="16868" y="7248"/>
                  <a:pt x="16309" y="7318"/>
                </a:cubicBezTo>
                <a:cubicBezTo>
                  <a:pt x="16899" y="6967"/>
                  <a:pt x="17340" y="6411"/>
                  <a:pt x="17549" y="5756"/>
                </a:cubicBezTo>
                <a:cubicBezTo>
                  <a:pt x="16996" y="6084"/>
                  <a:pt x="16392" y="6316"/>
                  <a:pt x="15762" y="6440"/>
                </a:cubicBezTo>
                <a:cubicBezTo>
                  <a:pt x="14701" y="5303"/>
                  <a:pt x="12919" y="5241"/>
                  <a:pt x="11782" y="6302"/>
                </a:cubicBezTo>
                <a:cubicBezTo>
                  <a:pt x="11208" y="6837"/>
                  <a:pt x="10883" y="7587"/>
                  <a:pt x="10886" y="8372"/>
                </a:cubicBezTo>
                <a:cubicBezTo>
                  <a:pt x="10884" y="8590"/>
                  <a:pt x="10906" y="8807"/>
                  <a:pt x="10952" y="9020"/>
                </a:cubicBezTo>
                <a:cubicBezTo>
                  <a:pt x="8682" y="8907"/>
                  <a:pt x="6569" y="7830"/>
                  <a:pt x="5143" y="6061"/>
                </a:cubicBezTo>
                <a:cubicBezTo>
                  <a:pt x="4390" y="7351"/>
                  <a:pt x="4768" y="9004"/>
                  <a:pt x="6007" y="9838"/>
                </a:cubicBezTo>
                <a:cubicBezTo>
                  <a:pt x="5561" y="9826"/>
                  <a:pt x="5124" y="9707"/>
                  <a:pt x="4733" y="9490"/>
                </a:cubicBezTo>
                <a:lnTo>
                  <a:pt x="4733" y="9521"/>
                </a:lnTo>
                <a:cubicBezTo>
                  <a:pt x="4734" y="10865"/>
                  <a:pt x="5676" y="12024"/>
                  <a:pt x="6991" y="12298"/>
                </a:cubicBezTo>
                <a:cubicBezTo>
                  <a:pt x="6750" y="12361"/>
                  <a:pt x="6502" y="12392"/>
                  <a:pt x="6252" y="12391"/>
                </a:cubicBezTo>
                <a:cubicBezTo>
                  <a:pt x="6073" y="12394"/>
                  <a:pt x="5895" y="12378"/>
                  <a:pt x="5719" y="12342"/>
                </a:cubicBezTo>
                <a:cubicBezTo>
                  <a:pt x="6090" y="13490"/>
                  <a:pt x="7146" y="14279"/>
                  <a:pt x="8352" y="14311"/>
                </a:cubicBezTo>
                <a:cubicBezTo>
                  <a:pt x="7356" y="15092"/>
                  <a:pt x="6126" y="15517"/>
                  <a:pt x="4860" y="15516"/>
                </a:cubicBezTo>
                <a:cubicBezTo>
                  <a:pt x="4635" y="15518"/>
                  <a:pt x="4410" y="15505"/>
                  <a:pt x="4186" y="15477"/>
                </a:cubicBezTo>
                <a:cubicBezTo>
                  <a:pt x="7913" y="17867"/>
                  <a:pt x="12872" y="16784"/>
                  <a:pt x="15262" y="13057"/>
                </a:cubicBezTo>
                <a:cubicBezTo>
                  <a:pt x="16095" y="11759"/>
                  <a:pt x="16535" y="10247"/>
                  <a:pt x="16530" y="8704"/>
                </a:cubicBezTo>
                <a:cubicBezTo>
                  <a:pt x="16530" y="8580"/>
                  <a:pt x="16526" y="8459"/>
                  <a:pt x="16520" y="8339"/>
                </a:cubicBezTo>
                <a:cubicBezTo>
                  <a:pt x="17076" y="7940"/>
                  <a:pt x="17555" y="7443"/>
                  <a:pt x="17932" y="6872"/>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55" name="@companyname"/>
          <p:cNvSpPr/>
          <p:nvPr/>
        </p:nvSpPr>
        <p:spPr>
          <a:xfrm>
            <a:off x="5042390" y="9798021"/>
            <a:ext cx="3412604" cy="57624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sz="2800" dirty="0">
                <a:solidFill>
                  <a:schemeClr val="tx1">
                    <a:lumMod val="90000"/>
                    <a:lumOff val="10000"/>
                  </a:schemeClr>
                </a:solidFill>
                <a:latin typeface="Rawline Medium" panose="00000600000000000000" pitchFamily="2" charset="0"/>
              </a:rPr>
              <a:t>@</a:t>
            </a:r>
            <a:r>
              <a:rPr lang="pt-BR" sz="2800" dirty="0" err="1">
                <a:solidFill>
                  <a:schemeClr val="tx1">
                    <a:lumMod val="90000"/>
                    <a:lumOff val="10000"/>
                  </a:schemeClr>
                </a:solidFill>
                <a:latin typeface="Rawline Medium" panose="00000600000000000000" pitchFamily="2" charset="0"/>
              </a:rPr>
              <a:t>sudenebr</a:t>
            </a:r>
            <a:endParaRPr sz="2800" dirty="0">
              <a:solidFill>
                <a:schemeClr val="tx1">
                  <a:lumMod val="90000"/>
                  <a:lumOff val="10000"/>
                </a:schemeClr>
              </a:solidFill>
              <a:latin typeface="Rawline Medium" panose="00000600000000000000" pitchFamily="2" charset="0"/>
            </a:endParaRPr>
          </a:p>
        </p:txBody>
      </p:sp>
      <p:sp>
        <p:nvSpPr>
          <p:cNvPr id="5562" name="Graphic 166"/>
          <p:cNvSpPr/>
          <p:nvPr/>
        </p:nvSpPr>
        <p:spPr>
          <a:xfrm>
            <a:off x="7809819" y="9896183"/>
            <a:ext cx="424651" cy="42465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4835" y="0"/>
                  <a:pt x="0" y="4835"/>
                  <a:pt x="0" y="10800"/>
                </a:cubicBezTo>
                <a:cubicBezTo>
                  <a:pt x="0" y="16765"/>
                  <a:pt x="4835" y="21600"/>
                  <a:pt x="10800" y="21600"/>
                </a:cubicBezTo>
                <a:cubicBezTo>
                  <a:pt x="16762" y="21593"/>
                  <a:pt x="21593" y="16762"/>
                  <a:pt x="21600" y="10800"/>
                </a:cubicBezTo>
                <a:close/>
                <a:moveTo>
                  <a:pt x="2316" y="11917"/>
                </a:moveTo>
                <a:lnTo>
                  <a:pt x="4501" y="11917"/>
                </a:lnTo>
                <a:cubicBezTo>
                  <a:pt x="4558" y="12921"/>
                  <a:pt x="4701" y="13918"/>
                  <a:pt x="4929" y="14897"/>
                </a:cubicBezTo>
                <a:lnTo>
                  <a:pt x="3277" y="14897"/>
                </a:lnTo>
                <a:cubicBezTo>
                  <a:pt x="2775" y="13971"/>
                  <a:pt x="2449" y="12961"/>
                  <a:pt x="2316" y="11917"/>
                </a:cubicBezTo>
                <a:close/>
                <a:moveTo>
                  <a:pt x="3284" y="6703"/>
                </a:moveTo>
                <a:lnTo>
                  <a:pt x="4929" y="6703"/>
                </a:lnTo>
                <a:cubicBezTo>
                  <a:pt x="4701" y="7682"/>
                  <a:pt x="4558" y="8679"/>
                  <a:pt x="4501" y="9683"/>
                </a:cubicBezTo>
                <a:lnTo>
                  <a:pt x="2316" y="9683"/>
                </a:lnTo>
                <a:cubicBezTo>
                  <a:pt x="2449" y="8639"/>
                  <a:pt x="2775" y="7629"/>
                  <a:pt x="3277" y="6703"/>
                </a:cubicBezTo>
                <a:close/>
                <a:moveTo>
                  <a:pt x="19288" y="9683"/>
                </a:moveTo>
                <a:lnTo>
                  <a:pt x="17099" y="9683"/>
                </a:lnTo>
                <a:cubicBezTo>
                  <a:pt x="17042" y="8679"/>
                  <a:pt x="16899" y="7682"/>
                  <a:pt x="16671" y="6703"/>
                </a:cubicBezTo>
                <a:lnTo>
                  <a:pt x="18323" y="6703"/>
                </a:lnTo>
                <a:cubicBezTo>
                  <a:pt x="18825" y="7629"/>
                  <a:pt x="19151" y="8639"/>
                  <a:pt x="19284" y="9683"/>
                </a:cubicBezTo>
                <a:close/>
                <a:moveTo>
                  <a:pt x="11917" y="2607"/>
                </a:moveTo>
                <a:cubicBezTo>
                  <a:pt x="12582" y="3093"/>
                  <a:pt x="13120" y="3732"/>
                  <a:pt x="13487" y="4469"/>
                </a:cubicBezTo>
                <a:lnTo>
                  <a:pt x="11917" y="4469"/>
                </a:lnTo>
                <a:close/>
                <a:moveTo>
                  <a:pt x="9683" y="4469"/>
                </a:moveTo>
                <a:lnTo>
                  <a:pt x="8113" y="4469"/>
                </a:lnTo>
                <a:cubicBezTo>
                  <a:pt x="8480" y="3732"/>
                  <a:pt x="9018" y="3093"/>
                  <a:pt x="9683" y="2607"/>
                </a:cubicBezTo>
                <a:close/>
                <a:moveTo>
                  <a:pt x="9683" y="6703"/>
                </a:moveTo>
                <a:lnTo>
                  <a:pt x="9683" y="9683"/>
                </a:lnTo>
                <a:lnTo>
                  <a:pt x="6744" y="9683"/>
                </a:lnTo>
                <a:cubicBezTo>
                  <a:pt x="6805" y="8676"/>
                  <a:pt x="6968" y="7677"/>
                  <a:pt x="7231" y="6703"/>
                </a:cubicBezTo>
                <a:close/>
                <a:moveTo>
                  <a:pt x="9683" y="11917"/>
                </a:moveTo>
                <a:lnTo>
                  <a:pt x="9683" y="14897"/>
                </a:lnTo>
                <a:lnTo>
                  <a:pt x="7231" y="14897"/>
                </a:lnTo>
                <a:cubicBezTo>
                  <a:pt x="6968" y="13923"/>
                  <a:pt x="6805" y="12924"/>
                  <a:pt x="6744" y="11917"/>
                </a:cubicBezTo>
                <a:close/>
                <a:moveTo>
                  <a:pt x="9683" y="17131"/>
                </a:moveTo>
                <a:lnTo>
                  <a:pt x="9683" y="18993"/>
                </a:lnTo>
                <a:cubicBezTo>
                  <a:pt x="9018" y="18507"/>
                  <a:pt x="8480" y="17868"/>
                  <a:pt x="8113" y="17131"/>
                </a:cubicBezTo>
                <a:close/>
                <a:moveTo>
                  <a:pt x="11917" y="17131"/>
                </a:moveTo>
                <a:lnTo>
                  <a:pt x="13487" y="17131"/>
                </a:lnTo>
                <a:cubicBezTo>
                  <a:pt x="13120" y="17868"/>
                  <a:pt x="12582" y="18507"/>
                  <a:pt x="11917" y="18993"/>
                </a:cubicBezTo>
                <a:close/>
                <a:moveTo>
                  <a:pt x="11917" y="14897"/>
                </a:moveTo>
                <a:lnTo>
                  <a:pt x="11917" y="11917"/>
                </a:lnTo>
                <a:lnTo>
                  <a:pt x="14856" y="11917"/>
                </a:lnTo>
                <a:cubicBezTo>
                  <a:pt x="14795" y="12924"/>
                  <a:pt x="14632" y="13923"/>
                  <a:pt x="14369" y="14897"/>
                </a:cubicBezTo>
                <a:close/>
                <a:moveTo>
                  <a:pt x="11917" y="9683"/>
                </a:moveTo>
                <a:lnTo>
                  <a:pt x="11917" y="6703"/>
                </a:lnTo>
                <a:lnTo>
                  <a:pt x="14369" y="6703"/>
                </a:lnTo>
                <a:cubicBezTo>
                  <a:pt x="14632" y="7677"/>
                  <a:pt x="14795" y="8676"/>
                  <a:pt x="14856" y="9683"/>
                </a:cubicBezTo>
                <a:close/>
                <a:moveTo>
                  <a:pt x="15954" y="4469"/>
                </a:moveTo>
                <a:cubicBezTo>
                  <a:pt x="15845" y="4210"/>
                  <a:pt x="15731" y="3958"/>
                  <a:pt x="15610" y="3717"/>
                </a:cubicBezTo>
                <a:cubicBezTo>
                  <a:pt x="15940" y="3946"/>
                  <a:pt x="16254" y="4197"/>
                  <a:pt x="16549" y="4469"/>
                </a:cubicBezTo>
                <a:close/>
                <a:moveTo>
                  <a:pt x="5646" y="4469"/>
                </a:moveTo>
                <a:lnTo>
                  <a:pt x="5050" y="4469"/>
                </a:lnTo>
                <a:cubicBezTo>
                  <a:pt x="5345" y="4197"/>
                  <a:pt x="5658" y="3946"/>
                  <a:pt x="5988" y="3717"/>
                </a:cubicBezTo>
                <a:cubicBezTo>
                  <a:pt x="5868" y="3958"/>
                  <a:pt x="5755" y="4210"/>
                  <a:pt x="5646" y="4469"/>
                </a:cubicBezTo>
                <a:close/>
                <a:moveTo>
                  <a:pt x="5646" y="17131"/>
                </a:moveTo>
                <a:cubicBezTo>
                  <a:pt x="5755" y="17390"/>
                  <a:pt x="5869" y="17641"/>
                  <a:pt x="5990" y="17883"/>
                </a:cubicBezTo>
                <a:cubicBezTo>
                  <a:pt x="5660" y="17654"/>
                  <a:pt x="5346" y="17403"/>
                  <a:pt x="5051" y="17131"/>
                </a:cubicBezTo>
                <a:close/>
                <a:moveTo>
                  <a:pt x="15954" y="17131"/>
                </a:moveTo>
                <a:lnTo>
                  <a:pt x="16550" y="17131"/>
                </a:lnTo>
                <a:cubicBezTo>
                  <a:pt x="16255" y="17403"/>
                  <a:pt x="15942" y="17654"/>
                  <a:pt x="15612" y="17883"/>
                </a:cubicBezTo>
                <a:cubicBezTo>
                  <a:pt x="15732" y="17641"/>
                  <a:pt x="15845" y="17390"/>
                  <a:pt x="15954" y="17131"/>
                </a:cubicBezTo>
                <a:close/>
                <a:moveTo>
                  <a:pt x="16671" y="14897"/>
                </a:moveTo>
                <a:cubicBezTo>
                  <a:pt x="16899" y="13918"/>
                  <a:pt x="17042" y="12921"/>
                  <a:pt x="17099" y="11917"/>
                </a:cubicBezTo>
                <a:lnTo>
                  <a:pt x="19284" y="11917"/>
                </a:lnTo>
                <a:cubicBezTo>
                  <a:pt x="19151" y="12961"/>
                  <a:pt x="18825" y="13971"/>
                  <a:pt x="18323" y="14897"/>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64" name="https://hislide.io"/>
          <p:cNvSpPr txBox="1"/>
          <p:nvPr/>
        </p:nvSpPr>
        <p:spPr>
          <a:xfrm>
            <a:off x="8400631" y="9793157"/>
            <a:ext cx="4507677" cy="5762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lang="pt-BR" sz="2800" dirty="0">
                <a:solidFill>
                  <a:schemeClr val="tx1">
                    <a:lumMod val="90000"/>
                    <a:lumOff val="10000"/>
                  </a:schemeClr>
                </a:solidFill>
                <a:latin typeface="Rawline Medium" panose="00000600000000000000" pitchFamily="2" charset="0"/>
              </a:rPr>
              <a:t>www.gov.br/sudene</a:t>
            </a:r>
            <a:endParaRPr sz="2800" dirty="0">
              <a:solidFill>
                <a:schemeClr val="tx1">
                  <a:lumMod val="90000"/>
                  <a:lumOff val="10000"/>
                </a:schemeClr>
              </a:solidFill>
              <a:latin typeface="Rawline Medium" panose="00000600000000000000" pitchFamily="2" charset="0"/>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9598" y="9808765"/>
            <a:ext cx="652920" cy="652920"/>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36678" y="9808765"/>
            <a:ext cx="652920" cy="652920"/>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95797" y="9896183"/>
            <a:ext cx="478086" cy="478086"/>
          </a:xfrm>
          <a:prstGeom prst="rect">
            <a:avLst/>
          </a:prstGeom>
        </p:spPr>
      </p:pic>
      <p:sp>
        <p:nvSpPr>
          <p:cNvPr id="33" name="@companyname"/>
          <p:cNvSpPr/>
          <p:nvPr/>
        </p:nvSpPr>
        <p:spPr>
          <a:xfrm>
            <a:off x="2423550" y="8918667"/>
            <a:ext cx="4422579" cy="56669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lang="pt-BR" sz="2800" b="1" dirty="0">
                <a:solidFill>
                  <a:schemeClr val="tx1">
                    <a:lumMod val="90000"/>
                    <a:lumOff val="10000"/>
                  </a:schemeClr>
                </a:solidFill>
                <a:latin typeface="Rawline Medium" panose="00000600000000000000" pitchFamily="2" charset="0"/>
              </a:rPr>
              <a:t>Nossas redes sociais</a:t>
            </a:r>
            <a:endParaRPr sz="2800" b="1" dirty="0">
              <a:solidFill>
                <a:schemeClr val="tx1">
                  <a:lumMod val="90000"/>
                  <a:lumOff val="10000"/>
                </a:schemeClr>
              </a:solidFill>
              <a:latin typeface="Rawline Medium" panose="00000600000000000000" pitchFamily="2" charset="0"/>
            </a:endParaRPr>
          </a:p>
        </p:txBody>
      </p:sp>
      <p:sp>
        <p:nvSpPr>
          <p:cNvPr id="34"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725614" y="4783015"/>
            <a:ext cx="9055261" cy="370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r>
              <a:rPr lang="pt-BR" sz="2800" b="1" dirty="0">
                <a:solidFill>
                  <a:schemeClr val="bg1"/>
                </a:solidFill>
                <a:latin typeface="Rawline Bold" panose="00000800000000000000" pitchFamily="2" charset="0"/>
              </a:rPr>
              <a:t>Superintendente da SUDENE, substituto </a:t>
            </a:r>
          </a:p>
          <a:p>
            <a:r>
              <a:rPr lang="pt-BR" sz="2800" b="1" dirty="0">
                <a:solidFill>
                  <a:schemeClr val="bg1"/>
                </a:solidFill>
                <a:latin typeface="Rawline Bold" panose="00000800000000000000" pitchFamily="2" charset="0"/>
              </a:rPr>
              <a:t>General Marco César de Moraes</a:t>
            </a:r>
          </a:p>
          <a:p>
            <a:r>
              <a:rPr lang="pt-BR" sz="2800" b="1" dirty="0">
                <a:solidFill>
                  <a:schemeClr val="bg1"/>
                </a:solidFill>
                <a:latin typeface="Rawline Bold" panose="00000800000000000000" pitchFamily="2" charset="0"/>
              </a:rPr>
              <a:t>Coordenador-Geral da CGIF</a:t>
            </a:r>
          </a:p>
          <a:p>
            <a:r>
              <a:rPr lang="pt-BR" sz="2800" b="1" dirty="0">
                <a:solidFill>
                  <a:schemeClr val="bg1"/>
                </a:solidFill>
                <a:latin typeface="Rawline Bold" panose="00000800000000000000" pitchFamily="2" charset="0"/>
              </a:rPr>
              <a:t>Silvio Carlos do Amaral e Silva</a:t>
            </a:r>
          </a:p>
          <a:p>
            <a:r>
              <a:rPr lang="pt-BR" sz="2800" dirty="0">
                <a:solidFill>
                  <a:schemeClr val="bg1"/>
                </a:solidFill>
                <a:latin typeface="Rawline Medium" panose="00000600000000000000" pitchFamily="2" charset="0"/>
              </a:rPr>
              <a:t>(81) 2102 2034</a:t>
            </a:r>
            <a:br>
              <a:rPr lang="pt-BR" sz="2800" dirty="0">
                <a:solidFill>
                  <a:schemeClr val="bg1"/>
                </a:solidFill>
                <a:latin typeface="Rawline Medium" panose="00000600000000000000" pitchFamily="2" charset="0"/>
              </a:rPr>
            </a:br>
            <a:r>
              <a:rPr lang="pt-BR" sz="2800" dirty="0">
                <a:solidFill>
                  <a:schemeClr val="bg1"/>
                </a:solidFill>
                <a:latin typeface="Rawline Medium" panose="00000600000000000000" pitchFamily="2" charset="0"/>
              </a:rPr>
              <a:t>(81) 997776759</a:t>
            </a:r>
            <a:br>
              <a:rPr lang="pt-BR" sz="2800" dirty="0">
                <a:solidFill>
                  <a:schemeClr val="bg1"/>
                </a:solidFill>
                <a:latin typeface="Rawline Medium" panose="00000600000000000000" pitchFamily="2" charset="0"/>
              </a:rPr>
            </a:br>
            <a:r>
              <a:rPr lang="pt-BR" sz="2800" dirty="0">
                <a:solidFill>
                  <a:schemeClr val="bg1"/>
                </a:solidFill>
                <a:latin typeface="Rawline Medium" panose="00000600000000000000" pitchFamily="2" charset="0"/>
              </a:rPr>
              <a:t>email@sudene.gov.br</a:t>
            </a:r>
            <a:endParaRPr sz="2800" dirty="0">
              <a:solidFill>
                <a:schemeClr val="bg1"/>
              </a:solidFill>
              <a:latin typeface="Rawline Medium" panose="00000600000000000000" pitchFamily="2" charset="0"/>
            </a:endParaRPr>
          </a:p>
        </p:txBody>
      </p:sp>
      <p:sp>
        <p:nvSpPr>
          <p:cNvPr id="35" name="@companyname"/>
          <p:cNvSpPr/>
          <p:nvPr/>
        </p:nvSpPr>
        <p:spPr>
          <a:xfrm>
            <a:off x="7758459" y="8939433"/>
            <a:ext cx="4422579" cy="57624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lang="pt-BR" sz="2800" b="1" dirty="0">
                <a:solidFill>
                  <a:schemeClr val="tx1">
                    <a:lumMod val="90000"/>
                    <a:lumOff val="10000"/>
                  </a:schemeClr>
                </a:solidFill>
                <a:latin typeface="Rawline Medium" panose="00000600000000000000" pitchFamily="2" charset="0"/>
              </a:rPr>
              <a:t>Nosso site</a:t>
            </a:r>
            <a:endParaRPr sz="2800" b="1" dirty="0">
              <a:solidFill>
                <a:schemeClr val="tx1">
                  <a:lumMod val="90000"/>
                  <a:lumOff val="10000"/>
                </a:schemeClr>
              </a:solidFill>
              <a:latin typeface="Rawline Medium" panose="00000600000000000000" pitchFamily="2" charset="0"/>
            </a:endParaRPr>
          </a:p>
        </p:txBody>
      </p:sp>
      <p:pic>
        <p:nvPicPr>
          <p:cNvPr id="18" name="Picture 2" descr="C:\Users\sudene\Desktop\marca-governo-2023.png"/>
          <p:cNvPicPr>
            <a:picLocks noChangeAspect="1" noChangeArrowheads="1"/>
          </p:cNvPicPr>
          <p:nvPr/>
        </p:nvPicPr>
        <p:blipFill>
          <a:blip r:embed="rId6" cstate="print"/>
          <a:srcRect/>
          <a:stretch>
            <a:fillRect/>
          </a:stretch>
        </p:blipFill>
        <p:spPr bwMode="auto">
          <a:xfrm>
            <a:off x="1399322" y="10992678"/>
            <a:ext cx="10564388" cy="1579213"/>
          </a:xfrm>
          <a:prstGeom prst="rect">
            <a:avLst/>
          </a:prstGeom>
          <a:noFill/>
        </p:spPr>
      </p:pic>
    </p:spTree>
    <p:extLst>
      <p:ext uri="{BB962C8B-B14F-4D97-AF65-F5344CB8AC3E}">
        <p14:creationId xmlns:p14="http://schemas.microsoft.com/office/powerpoint/2010/main" xmlns="" val="106544816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42"/>
                                        </p:tgtEl>
                                        <p:attrNameLst>
                                          <p:attrName>style.visibility</p:attrName>
                                        </p:attrNameLst>
                                      </p:cBhvr>
                                      <p:to>
                                        <p:strVal val="visible"/>
                                      </p:to>
                                    </p:set>
                                    <p:anim calcmode="lin" valueType="num">
                                      <p:cBhvr additive="base">
                                        <p:cTn id="7" dur="500" fill="hold"/>
                                        <p:tgtEl>
                                          <p:spTgt spid="5542"/>
                                        </p:tgtEl>
                                        <p:attrNameLst>
                                          <p:attrName>ppt_x</p:attrName>
                                        </p:attrNameLst>
                                      </p:cBhvr>
                                      <p:tavLst>
                                        <p:tav tm="0">
                                          <p:val>
                                            <p:strVal val="#ppt_x"/>
                                          </p:val>
                                        </p:tav>
                                        <p:tav tm="100000">
                                          <p:val>
                                            <p:strVal val="#ppt_x"/>
                                          </p:val>
                                        </p:tav>
                                      </p:tavLst>
                                    </p:anim>
                                    <p:anim calcmode="lin" valueType="num">
                                      <p:cBhvr additive="base">
                                        <p:cTn id="8" dur="500" fill="hold"/>
                                        <p:tgtEl>
                                          <p:spTgt spid="55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46"/>
                                        </p:tgtEl>
                                        <p:attrNameLst>
                                          <p:attrName>style.visibility</p:attrName>
                                        </p:attrNameLst>
                                      </p:cBhvr>
                                      <p:to>
                                        <p:strVal val="visible"/>
                                      </p:to>
                                    </p:set>
                                    <p:anim calcmode="lin" valueType="num">
                                      <p:cBhvr additive="base">
                                        <p:cTn id="13" dur="500" fill="hold"/>
                                        <p:tgtEl>
                                          <p:spTgt spid="5546"/>
                                        </p:tgtEl>
                                        <p:attrNameLst>
                                          <p:attrName>ppt_x</p:attrName>
                                        </p:attrNameLst>
                                      </p:cBhvr>
                                      <p:tavLst>
                                        <p:tav tm="0">
                                          <p:val>
                                            <p:strVal val="0-#ppt_w/2"/>
                                          </p:val>
                                        </p:tav>
                                        <p:tav tm="100000">
                                          <p:val>
                                            <p:strVal val="#ppt_x"/>
                                          </p:val>
                                        </p:tav>
                                      </p:tavLst>
                                    </p:anim>
                                    <p:anim calcmode="lin" valueType="num">
                                      <p:cBhvr additive="base">
                                        <p:cTn id="14" dur="500" fill="hold"/>
                                        <p:tgtEl>
                                          <p:spTgt spid="55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2" grpId="0" animBg="1"/>
      <p:bldP spid="5546"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a:p>
        </p:txBody>
      </p:sp>
      <p:sp>
        <p:nvSpPr>
          <p:cNvPr id="12" name="CaixaDeTexto 11">
            <a:extLst>
              <a:ext uri="{FF2B5EF4-FFF2-40B4-BE49-F238E27FC236}">
                <a16:creationId xmlns:a16="http://schemas.microsoft.com/office/drawing/2014/main" xmlns="" id="{3CF9AEB2-F98B-F245-3EAA-90BA6281B8CB}"/>
              </a:ext>
            </a:extLst>
          </p:cNvPr>
          <p:cNvSpPr txBox="1"/>
          <p:nvPr/>
        </p:nvSpPr>
        <p:spPr>
          <a:xfrm>
            <a:off x="2165419" y="2458921"/>
            <a:ext cx="20682858" cy="5983113"/>
          </a:xfrm>
          <a:prstGeom prst="rect">
            <a:avLst/>
          </a:prstGeom>
          <a:noFill/>
        </p:spPr>
        <p:txBody>
          <a:bodyPr wrap="square">
            <a:spAutoFit/>
          </a:bodyPr>
          <a:lstStyle/>
          <a:p>
            <a:pPr algn="just">
              <a:lnSpc>
                <a:spcPct val="107000"/>
              </a:lnSpc>
              <a:spcAft>
                <a:spcPts val="800"/>
              </a:spcAft>
            </a:pP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II - A Lei nº 13.799, sancionada em 03 de janeiro de 2019, e que renovou os incentivos fiscais administrados pelas Sudam e </a:t>
            </a:r>
            <a:r>
              <a:rPr lang="pt-BR" sz="7200" b="1" i="1" kern="100" dirty="0">
                <a:solidFill>
                  <a:srgbClr val="008000"/>
                </a:solidFill>
                <a:effectLst/>
                <a:latin typeface="Garamond" panose="02020404030301010803" pitchFamily="18" charset="0"/>
                <a:ea typeface="Calibri" panose="020F0502020204030204" pitchFamily="34" charset="0"/>
                <a:cs typeface="Times New Roman" panose="02020603050405020304" pitchFamily="18" charset="0"/>
              </a:rPr>
              <a:t>Sudene</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terá seu prazo de vigência encerrado a partir de 31 de dezembro de 2023.</a:t>
            </a:r>
          </a:p>
        </p:txBody>
      </p:sp>
    </p:spTree>
    <p:extLst>
      <p:ext uri="{BB962C8B-B14F-4D97-AF65-F5344CB8AC3E}">
        <p14:creationId xmlns:p14="http://schemas.microsoft.com/office/powerpoint/2010/main" xmlns="" val="119756044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a:p>
        </p:txBody>
      </p:sp>
      <p:sp>
        <p:nvSpPr>
          <p:cNvPr id="12" name="CaixaDeTexto 11">
            <a:extLst>
              <a:ext uri="{FF2B5EF4-FFF2-40B4-BE49-F238E27FC236}">
                <a16:creationId xmlns:a16="http://schemas.microsoft.com/office/drawing/2014/main" xmlns="" id="{3CF9AEB2-F98B-F245-3EAA-90BA6281B8CB}"/>
              </a:ext>
            </a:extLst>
          </p:cNvPr>
          <p:cNvSpPr txBox="1"/>
          <p:nvPr/>
        </p:nvSpPr>
        <p:spPr>
          <a:xfrm>
            <a:off x="1850571" y="2365242"/>
            <a:ext cx="20682858" cy="8354275"/>
          </a:xfrm>
          <a:prstGeom prst="rect">
            <a:avLst/>
          </a:prstGeom>
          <a:noFill/>
        </p:spPr>
        <p:txBody>
          <a:bodyPr wrap="square">
            <a:spAutoFit/>
          </a:bodyPr>
          <a:lstStyle/>
          <a:p>
            <a:pPr algn="just">
              <a:lnSpc>
                <a:spcPct val="107000"/>
              </a:lnSpc>
              <a:spcAft>
                <a:spcPts val="800"/>
              </a:spcAft>
            </a:pPr>
            <a:r>
              <a:rPr lang="pt-BR" sz="72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III - T</a:t>
            </a:r>
            <a:r>
              <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ramita na Câmara o Projeto de Lei nº 4.416, de autoria do Deputado Júlio César, que prorroga o referido prazo para 31.12.2028. A aprovação deste PL é de fundamental importância para a continuidade da atração de investimentos para a nossa região contribuindo para a redução das desigualdades regionais ainda existentes.</a:t>
            </a:r>
          </a:p>
        </p:txBody>
      </p:sp>
    </p:spTree>
    <p:extLst>
      <p:ext uri="{BB962C8B-B14F-4D97-AF65-F5344CB8AC3E}">
        <p14:creationId xmlns:p14="http://schemas.microsoft.com/office/powerpoint/2010/main" xmlns="" val="23349017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a:p>
        </p:txBody>
      </p:sp>
      <p:sp>
        <p:nvSpPr>
          <p:cNvPr id="3" name="Seta: Pentágono 2">
            <a:extLst>
              <a:ext uri="{FF2B5EF4-FFF2-40B4-BE49-F238E27FC236}">
                <a16:creationId xmlns:a16="http://schemas.microsoft.com/office/drawing/2014/main" xmlns="" id="{97D6B7B4-E56F-2F6C-41A5-A0C7E9C3C008}"/>
              </a:ext>
            </a:extLst>
          </p:cNvPr>
          <p:cNvSpPr/>
          <p:nvPr/>
        </p:nvSpPr>
        <p:spPr>
          <a:xfrm>
            <a:off x="685800" y="5389684"/>
            <a:ext cx="7649308" cy="2936631"/>
          </a:xfrm>
          <a:prstGeom prst="homePlat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200" dirty="0">
                <a:latin typeface="Garamond" panose="02020404030301010803" pitchFamily="18" charset="0"/>
              </a:rPr>
              <a:t>ISSO PORQUE</a:t>
            </a:r>
          </a:p>
        </p:txBody>
      </p:sp>
      <p:sp>
        <p:nvSpPr>
          <p:cNvPr id="4" name="Retângulo: Cantos Arredondados 3">
            <a:extLst>
              <a:ext uri="{FF2B5EF4-FFF2-40B4-BE49-F238E27FC236}">
                <a16:creationId xmlns:a16="http://schemas.microsoft.com/office/drawing/2014/main" xmlns="" id="{4F3A6A91-2F95-DCD5-CFA5-4BF6DAA1B914}"/>
              </a:ext>
            </a:extLst>
          </p:cNvPr>
          <p:cNvSpPr/>
          <p:nvPr/>
        </p:nvSpPr>
        <p:spPr>
          <a:xfrm>
            <a:off x="8897815" y="620203"/>
            <a:ext cx="14401800" cy="1193521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200" b="1" dirty="0">
                <a:solidFill>
                  <a:schemeClr val="bg1"/>
                </a:solidFill>
                <a:latin typeface="Garamond" panose="02020404030301010803" pitchFamily="18" charset="0"/>
                <a:ea typeface="Times New Roman" panose="02020603050405020304" pitchFamily="18" charset="0"/>
              </a:rPr>
              <a:t>A MISSÃO DA SUDENE, conforme definição do CONDEL, </a:t>
            </a:r>
            <a:r>
              <a:rPr lang="pt-BR" sz="7200" b="1" dirty="0">
                <a:solidFill>
                  <a:schemeClr val="bg1"/>
                </a:solidFill>
                <a:effectLst/>
                <a:latin typeface="Garamond" panose="02020404030301010803" pitchFamily="18" charset="0"/>
                <a:ea typeface="Times New Roman" panose="02020603050405020304" pitchFamily="18" charset="0"/>
              </a:rPr>
              <a:t> é também a de estimular, por meio da administração do incentivo fiscal, os investimentos privados prioritários, as atividades produtivas e as iniciativas de desenvolvimento sub-regional em sua área de atuação.</a:t>
            </a:r>
            <a:endParaRPr lang="pt-BR" sz="7200" dirty="0">
              <a:solidFill>
                <a:schemeClr val="bg1"/>
              </a:solidFill>
              <a:latin typeface="Garamond" panose="02020404030301010803" pitchFamily="18" charset="0"/>
            </a:endParaRPr>
          </a:p>
        </p:txBody>
      </p:sp>
    </p:spTree>
    <p:extLst>
      <p:ext uri="{BB962C8B-B14F-4D97-AF65-F5344CB8AC3E}">
        <p14:creationId xmlns:p14="http://schemas.microsoft.com/office/powerpoint/2010/main" xmlns="" val="189680874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a:p>
        </p:txBody>
      </p:sp>
      <p:sp>
        <p:nvSpPr>
          <p:cNvPr id="3" name="CaixaDeTexto 2">
            <a:extLst>
              <a:ext uri="{FF2B5EF4-FFF2-40B4-BE49-F238E27FC236}">
                <a16:creationId xmlns:a16="http://schemas.microsoft.com/office/drawing/2014/main" xmlns="" id="{9889D357-C761-91DE-402C-01ABBDBC9898}"/>
              </a:ext>
            </a:extLst>
          </p:cNvPr>
          <p:cNvSpPr txBox="1"/>
          <p:nvPr/>
        </p:nvSpPr>
        <p:spPr>
          <a:xfrm>
            <a:off x="1096107" y="5703838"/>
            <a:ext cx="22191785" cy="2308324"/>
          </a:xfrm>
          <a:prstGeom prst="rect">
            <a:avLst/>
          </a:prstGeom>
          <a:noFill/>
        </p:spPr>
        <p:txBody>
          <a:bodyPr wrap="square">
            <a:spAutoFit/>
          </a:bodyPr>
          <a:lstStyle/>
          <a:p>
            <a:pPr marL="38100" marR="38100" algn="ctr"/>
            <a:r>
              <a:rPr lang="pt-BR" sz="7200" b="1" dirty="0">
                <a:solidFill>
                  <a:srgbClr val="008000"/>
                </a:solidFill>
                <a:effectLst/>
                <a:latin typeface="Garamond" panose="02020404030301010803" pitchFamily="18" charset="0"/>
                <a:ea typeface="Times New Roman" panose="02020603050405020304" pitchFamily="18" charset="0"/>
              </a:rPr>
              <a:t>PARTE II – PRINCIPAIS ARGUMENTOS PARA SUA RENOVAÇÃO</a:t>
            </a:r>
          </a:p>
        </p:txBody>
      </p:sp>
    </p:spTree>
    <p:extLst>
      <p:ext uri="{BB962C8B-B14F-4D97-AF65-F5344CB8AC3E}">
        <p14:creationId xmlns:p14="http://schemas.microsoft.com/office/powerpoint/2010/main" xmlns="" val="2982768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a:p>
        </p:txBody>
      </p:sp>
      <p:sp>
        <p:nvSpPr>
          <p:cNvPr id="3" name="CaixaDeTexto 2">
            <a:extLst>
              <a:ext uri="{FF2B5EF4-FFF2-40B4-BE49-F238E27FC236}">
                <a16:creationId xmlns:a16="http://schemas.microsoft.com/office/drawing/2014/main" xmlns="" id="{11B7E9A9-779C-0E2B-7788-766F705535EE}"/>
              </a:ext>
            </a:extLst>
          </p:cNvPr>
          <p:cNvSpPr txBox="1"/>
          <p:nvPr/>
        </p:nvSpPr>
        <p:spPr>
          <a:xfrm>
            <a:off x="1822992" y="2364237"/>
            <a:ext cx="20908108" cy="3025252"/>
          </a:xfrm>
          <a:prstGeom prst="rect">
            <a:avLst/>
          </a:prstGeom>
          <a:noFill/>
        </p:spPr>
        <p:txBody>
          <a:bodyPr wrap="square">
            <a:spAutoFit/>
          </a:bodyPr>
          <a:lstStyle/>
          <a:p>
            <a:pPr algn="just">
              <a:lnSpc>
                <a:spcPct val="107000"/>
              </a:lnSpc>
              <a:spcAft>
                <a:spcPts val="800"/>
              </a:spcAft>
            </a:pPr>
            <a:r>
              <a:rPr lang="pt-BR" sz="6000" b="1" kern="100" dirty="0">
                <a:solidFill>
                  <a:schemeClr val="accent1">
                    <a:lumMod val="75000"/>
                  </a:schemeClr>
                </a:solidFill>
                <a:latin typeface="Garamond" panose="02020404030301010803" pitchFamily="18" charset="0"/>
                <a:ea typeface="Calibri" panose="020F0502020204030204" pitchFamily="34" charset="0"/>
                <a:cs typeface="Calibri" panose="020F0502020204030204" pitchFamily="34" charset="0"/>
              </a:rPr>
              <a:t>1. </a:t>
            </a:r>
            <a:r>
              <a:rPr lang="pt-BR" sz="6000" b="1" kern="1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rPr>
              <a:t>O Nordeste continua sendo a região mais pobre do país. Os investimentos, tanto na indústria, como em infraestrutura continuam concentrados no Sudeste.</a:t>
            </a:r>
            <a:endParaRPr lang="pt-BR" sz="66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CaixaDeTexto 5">
            <a:extLst>
              <a:ext uri="{FF2B5EF4-FFF2-40B4-BE49-F238E27FC236}">
                <a16:creationId xmlns:a16="http://schemas.microsoft.com/office/drawing/2014/main" xmlns="" id="{C6B61F8C-DA22-0D42-47F4-877BBB11B63D}"/>
              </a:ext>
            </a:extLst>
          </p:cNvPr>
          <p:cNvSpPr txBox="1"/>
          <p:nvPr/>
        </p:nvSpPr>
        <p:spPr>
          <a:xfrm>
            <a:off x="1822992" y="5961185"/>
            <a:ext cx="21434236" cy="4431983"/>
          </a:xfrm>
          <a:prstGeom prst="rect">
            <a:avLst/>
          </a:prstGeom>
          <a:noFill/>
        </p:spPr>
        <p:txBody>
          <a:bodyPr wrap="square" rtlCol="0">
            <a:spAutoFit/>
          </a:bodyPr>
          <a:lstStyle/>
          <a:p>
            <a:pPr algn="just"/>
            <a:r>
              <a:rPr lang="pt-BR" sz="6600" b="1" kern="100" dirty="0">
                <a:solidFill>
                  <a:schemeClr val="accent1">
                    <a:lumMod val="75000"/>
                  </a:schemeClr>
                </a:solidFill>
                <a:effectLst/>
                <a:latin typeface="Garamond" panose="02020404030301010803" pitchFamily="18" charset="0"/>
                <a:ea typeface="Calibri" panose="020F0502020204030204" pitchFamily="34" charset="0"/>
                <a:cs typeface="Calibri" panose="020F0502020204030204" pitchFamily="34" charset="0"/>
              </a:rPr>
              <a:t>2. Apesar dos avanços observados nos últimos anos, a região ainda se depara com enormes desafios, tanto no que diz respeito à melhoria dos seus indicadores sociais, como em investimentos.</a:t>
            </a:r>
            <a:endParaRPr lang="pt-BR" sz="7200" b="1" kern="1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xmlns="" val="32725242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a:p>
        </p:txBody>
      </p:sp>
      <p:graphicFrame>
        <p:nvGraphicFramePr>
          <p:cNvPr id="5" name="Gráfico 4">
            <a:extLst>
              <a:ext uri="{FF2B5EF4-FFF2-40B4-BE49-F238E27FC236}">
                <a16:creationId xmlns:a16="http://schemas.microsoft.com/office/drawing/2014/main" xmlns="" id="{717107A5-725C-0A09-3526-B4D97EE1E490}"/>
              </a:ext>
            </a:extLst>
          </p:cNvPr>
          <p:cNvGraphicFramePr>
            <a:graphicFrameLocks/>
          </p:cNvGraphicFramePr>
          <p:nvPr>
            <p:extLst>
              <p:ext uri="{D42A27DB-BD31-4B8C-83A1-F6EECF244321}">
                <p14:modId xmlns:p14="http://schemas.microsoft.com/office/powerpoint/2010/main" xmlns="" val="114013709"/>
              </p:ext>
            </p:extLst>
          </p:nvPr>
        </p:nvGraphicFramePr>
        <p:xfrm>
          <a:off x="2950723" y="2308029"/>
          <a:ext cx="18482553" cy="9706962"/>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xmlns="" id="{CFF3B1C3-6CAF-1AE6-32CE-64E0A278B587}"/>
              </a:ext>
            </a:extLst>
          </p:cNvPr>
          <p:cNvSpPr txBox="1"/>
          <p:nvPr/>
        </p:nvSpPr>
        <p:spPr>
          <a:xfrm>
            <a:off x="20922343" y="4680857"/>
            <a:ext cx="2634343" cy="461665"/>
          </a:xfrm>
          <a:prstGeom prst="rect">
            <a:avLst/>
          </a:prstGeom>
          <a:noFill/>
        </p:spPr>
        <p:txBody>
          <a:bodyPr wrap="square" rtlCol="0">
            <a:spAutoFit/>
          </a:bodyPr>
          <a:lstStyle/>
          <a:p>
            <a:r>
              <a:rPr lang="pt-BR" sz="2400" b="1" dirty="0">
                <a:solidFill>
                  <a:schemeClr val="accent4">
                    <a:lumMod val="75000"/>
                  </a:schemeClr>
                </a:solidFill>
                <a:latin typeface="Garamond" panose="02020404030301010803" pitchFamily="18" charset="0"/>
              </a:rPr>
              <a:t>NORDESTE</a:t>
            </a:r>
          </a:p>
        </p:txBody>
      </p:sp>
      <p:sp>
        <p:nvSpPr>
          <p:cNvPr id="8" name="CaixaDeTexto 7">
            <a:extLst>
              <a:ext uri="{FF2B5EF4-FFF2-40B4-BE49-F238E27FC236}">
                <a16:creationId xmlns:a16="http://schemas.microsoft.com/office/drawing/2014/main" xmlns="" id="{389FCB8B-16D2-0CA9-BA2E-AC8298E89B68}"/>
              </a:ext>
            </a:extLst>
          </p:cNvPr>
          <p:cNvSpPr txBox="1"/>
          <p:nvPr/>
        </p:nvSpPr>
        <p:spPr>
          <a:xfrm>
            <a:off x="21264895" y="5373078"/>
            <a:ext cx="2460172" cy="461665"/>
          </a:xfrm>
          <a:prstGeom prst="rect">
            <a:avLst/>
          </a:prstGeom>
          <a:noFill/>
        </p:spPr>
        <p:txBody>
          <a:bodyPr wrap="square" rtlCol="0">
            <a:spAutoFit/>
          </a:bodyPr>
          <a:lstStyle/>
          <a:p>
            <a:r>
              <a:rPr lang="pt-BR" sz="2400" b="1" dirty="0">
                <a:solidFill>
                  <a:srgbClr val="0070C0"/>
                </a:solidFill>
                <a:latin typeface="Garamond" panose="02020404030301010803" pitchFamily="18" charset="0"/>
              </a:rPr>
              <a:t>BRASIL</a:t>
            </a:r>
          </a:p>
        </p:txBody>
      </p:sp>
    </p:spTree>
    <p:extLst>
      <p:ext uri="{BB962C8B-B14F-4D97-AF65-F5344CB8AC3E}">
        <p14:creationId xmlns:p14="http://schemas.microsoft.com/office/powerpoint/2010/main" xmlns="" val="2841641314"/>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5924</TotalTime>
  <Words>1074</Words>
  <Application>Microsoft Office PowerPoint</Application>
  <PresentationFormat>Personalizar</PresentationFormat>
  <Paragraphs>106</Paragraphs>
  <Slides>30</Slides>
  <Notes>7</Notes>
  <HiddenSlides>0</HiddenSlides>
  <MMClips>0</MMClips>
  <ScaleCrop>false</ScaleCrop>
  <HeadingPairs>
    <vt:vector size="6" baseType="variant">
      <vt:variant>
        <vt:lpstr>Fontes usadas</vt:lpstr>
      </vt:variant>
      <vt:variant>
        <vt:i4>14</vt:i4>
      </vt:variant>
      <vt:variant>
        <vt:lpstr>Tema</vt:lpstr>
      </vt:variant>
      <vt:variant>
        <vt:i4>1</vt:i4>
      </vt:variant>
      <vt:variant>
        <vt:lpstr>Títulos de slides</vt:lpstr>
      </vt:variant>
      <vt:variant>
        <vt:i4>30</vt:i4>
      </vt:variant>
    </vt:vector>
  </HeadingPairs>
  <TitlesOfParts>
    <vt:vector size="45" baseType="lpstr">
      <vt:lpstr>Arial</vt:lpstr>
      <vt:lpstr>Arial Black</vt:lpstr>
      <vt:lpstr>Helvetica Neue Medium</vt:lpstr>
      <vt:lpstr>Montserrat Bold</vt:lpstr>
      <vt:lpstr>Calibri</vt:lpstr>
      <vt:lpstr>Signika</vt:lpstr>
      <vt:lpstr>Garamond</vt:lpstr>
      <vt:lpstr>Times New Roman</vt:lpstr>
      <vt:lpstr>Rawline Medium</vt:lpstr>
      <vt:lpstr>Rawline Bold</vt:lpstr>
      <vt:lpstr>Helvetica Neue</vt:lpstr>
      <vt:lpstr>Calibri Light</vt:lpstr>
      <vt:lpstr>Rawline</vt:lpstr>
      <vt:lpstr>Montserrat ExtraBold</vt: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Agnelo Câmara de Mesquita Júnior</dc:creator>
  <cp:lastModifiedBy>-</cp:lastModifiedBy>
  <cp:revision>499</cp:revision>
  <cp:lastPrinted>2023-04-24T13:44:34Z</cp:lastPrinted>
  <dcterms:modified xsi:type="dcterms:W3CDTF">2023-05-02T11:12:23Z</dcterms:modified>
</cp:coreProperties>
</file>