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26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34.xml"/>
  <Override ContentType="application/vnd.openxmlformats-officedocument.presentationml.slideMaster+xml" PartName="/ppt/slideMasters/slideMaster30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5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28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20.xml"/>
  <Override ContentType="application/vnd.openxmlformats-officedocument.presentationml.slideMaster+xml" PartName="/ppt/slideMasters/slideMaster3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24.xml"/>
  <Override ContentType="application/vnd.openxmlformats-officedocument.presentationml.slideMaster+xml" PartName="/ppt/slideMasters/slideMaster2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32.xml"/>
  <Override ContentType="application/vnd.openxmlformats-officedocument.presentationml.slideMaster+xml" PartName="/ppt/slideMasters/slideMaster31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27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35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0.xml"/>
  <Override ContentType="application/vnd.openxmlformats-officedocument.theme+xml" PartName="/ppt/theme/theme3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24.xml"/>
  <Override ContentType="application/vnd.openxmlformats-officedocument.theme+xml" PartName="/ppt/theme/theme5.xml"/>
  <Override ContentType="application/vnd.openxmlformats-officedocument.theme+xml" PartName="/ppt/theme/theme26.xml"/>
  <Override ContentType="application/vnd.openxmlformats-officedocument.theme+xml" PartName="/ppt/theme/theme7.xml"/>
  <Override ContentType="application/vnd.openxmlformats-officedocument.theme+xml" PartName="/ppt/theme/theme32.xml"/>
  <Override ContentType="application/vnd.openxmlformats-officedocument.theme+xml" PartName="/ppt/theme/theme4.xml"/>
  <Override ContentType="application/vnd.openxmlformats-officedocument.theme+xml" PartName="/ppt/theme/theme36.xml"/>
  <Override ContentType="application/vnd.openxmlformats-officedocument.theme+xml" PartName="/ppt/theme/theme18.xml"/>
  <Override ContentType="application/vnd.openxmlformats-officedocument.theme+xml" PartName="/ppt/theme/theme23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27.xml"/>
  <Override ContentType="application/vnd.openxmlformats-officedocument.theme+xml" PartName="/ppt/theme/theme14.xml"/>
  <Override ContentType="application/vnd.openxmlformats-officedocument.theme+xml" PartName="/ppt/theme/theme19.xml"/>
  <Override ContentType="application/vnd.openxmlformats-officedocument.theme+xml" PartName="/ppt/theme/theme22.xml"/>
  <Override ContentType="application/vnd.openxmlformats-officedocument.theme+xml" PartName="/ppt/theme/theme3.xml"/>
  <Override ContentType="application/vnd.openxmlformats-officedocument.theme+xml" PartName="/ppt/theme/theme31.xml"/>
  <Override ContentType="application/vnd.openxmlformats-officedocument.theme+xml" PartName="/ppt/theme/theme30.xml"/>
  <Override ContentType="application/vnd.openxmlformats-officedocument.theme+xml" PartName="/ppt/theme/theme3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28.xml"/>
  <Override ContentType="application/vnd.openxmlformats-officedocument.theme+xml" PartName="/ppt/theme/theme21.xml"/>
  <Override ContentType="application/vnd.openxmlformats-officedocument.theme+xml" PartName="/ppt/theme/theme34.xml"/>
  <Override ContentType="application/vnd.openxmlformats-officedocument.theme+xml" PartName="/ppt/theme/theme2.xml"/>
  <Override ContentType="application/vnd.openxmlformats-officedocument.theme+xml" PartName="/ppt/theme/theme29.xml"/>
  <Override ContentType="application/vnd.openxmlformats-officedocument.theme+xml" PartName="/ppt/theme/theme16.xml"/>
  <Override ContentType="application/vnd.openxmlformats-officedocument.theme+xml" PartName="/ppt/theme/theme25.xml"/>
  <Override ContentType="application/vnd.openxmlformats-officedocument.theme+xml" PartName="/ppt/theme/theme1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2" r:id="rId7"/>
    <p:sldMasterId id="2147483654" r:id="rId8"/>
    <p:sldMasterId id="2147483656" r:id="rId9"/>
    <p:sldMasterId id="2147483658" r:id="rId10"/>
    <p:sldMasterId id="2147483660" r:id="rId11"/>
    <p:sldMasterId id="2147483662" r:id="rId12"/>
    <p:sldMasterId id="2147483664" r:id="rId13"/>
    <p:sldMasterId id="2147483666" r:id="rId14"/>
    <p:sldMasterId id="2147483669" r:id="rId15"/>
    <p:sldMasterId id="2147483671" r:id="rId16"/>
    <p:sldMasterId id="2147483673" r:id="rId17"/>
    <p:sldMasterId id="2147483675" r:id="rId18"/>
    <p:sldMasterId id="2147483677" r:id="rId19"/>
    <p:sldMasterId id="2147483679" r:id="rId20"/>
    <p:sldMasterId id="2147483681" r:id="rId21"/>
    <p:sldMasterId id="2147483683" r:id="rId22"/>
    <p:sldMasterId id="2147483685" r:id="rId23"/>
    <p:sldMasterId id="2147483687" r:id="rId24"/>
    <p:sldMasterId id="2147483689" r:id="rId25"/>
    <p:sldMasterId id="2147483691" r:id="rId26"/>
    <p:sldMasterId id="2147483693" r:id="rId27"/>
    <p:sldMasterId id="2147483695" r:id="rId28"/>
    <p:sldMasterId id="2147483697" r:id="rId29"/>
    <p:sldMasterId id="2147483699" r:id="rId30"/>
    <p:sldMasterId id="2147483701" r:id="rId31"/>
    <p:sldMasterId id="2147483703" r:id="rId32"/>
    <p:sldMasterId id="2147483705" r:id="rId33"/>
    <p:sldMasterId id="2147483707" r:id="rId34"/>
    <p:sldMasterId id="2147483709" r:id="rId35"/>
    <p:sldMasterId id="2147483711" r:id="rId36"/>
    <p:sldMasterId id="2147483713" r:id="rId37"/>
    <p:sldMasterId id="2147483715" r:id="rId38"/>
    <p:sldMasterId id="2147483717" r:id="rId39"/>
  </p:sldMasterIdLst>
  <p:notesMasterIdLst>
    <p:notesMasterId r:id="rId40"/>
  </p:notesMasterIdLst>
  <p:sldIdLst>
    <p:sldId id="256" r:id="rId41"/>
    <p:sldId id="257" r:id="rId42"/>
    <p:sldId id="258" r:id="rId43"/>
    <p:sldId id="259" r:id="rId44"/>
    <p:sldId id="260" r:id="rId45"/>
    <p:sldId id="261" r:id="rId46"/>
    <p:sldId id="262" r:id="rId47"/>
    <p:sldId id="263" r:id="rId48"/>
    <p:sldId id="264" r:id="rId49"/>
    <p:sldId id="265" r:id="rId50"/>
    <p:sldId id="266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  <p:sldId id="275" r:id="rId60"/>
    <p:sldId id="276" r:id="rId61"/>
    <p:sldId id="277" r:id="rId62"/>
    <p:sldId id="278" r:id="rId63"/>
    <p:sldId id="279" r:id="rId64"/>
  </p:sldIdLst>
  <p:sldSz cy="13716000" cx="24384000"/>
  <p:notesSz cx="6858000" cy="9144000"/>
  <p:embeddedFontLst>
    <p:embeddedFont>
      <p:font typeface="Raleway"/>
      <p:regular r:id="rId65"/>
      <p:bold r:id="rId66"/>
      <p:italic r:id="rId67"/>
      <p:boldItalic r:id="rId68"/>
    </p:embeddedFont>
    <p:embeddedFont>
      <p:font typeface="Raleway ExtraBold"/>
      <p:bold r:id="rId69"/>
      <p:boldItalic r:id="rId70"/>
    </p:embeddedFont>
    <p:embeddedFont>
      <p:font typeface="Signika"/>
      <p:regular r:id="rId71"/>
      <p:bold r:id="rId72"/>
    </p:embeddedFont>
    <p:embeddedFont>
      <p:font typeface="Montserrat"/>
      <p:regular r:id="rId73"/>
      <p:bold r:id="rId74"/>
      <p:italic r:id="rId75"/>
      <p:boldItalic r:id="rId76"/>
    </p:embeddedFont>
    <p:embeddedFont>
      <p:font typeface="Raleway Black"/>
      <p:bold r:id="rId77"/>
      <p:boldItalic r:id="rId78"/>
    </p:embeddedFont>
    <p:embeddedFont>
      <p:font typeface="Raleway Medium"/>
      <p:regular r:id="rId79"/>
      <p:bold r:id="rId80"/>
      <p:italic r:id="rId81"/>
      <p:boldItalic r:id="rId82"/>
    </p:embeddedFont>
    <p:embeddedFont>
      <p:font typeface="Helvetica Neue"/>
      <p:regular r:id="rId83"/>
      <p:bold r:id="rId84"/>
      <p:italic r:id="rId85"/>
      <p:boldItalic r:id="rId86"/>
    </p:embeddedFont>
    <p:embeddedFont>
      <p:font typeface="Ultra"/>
      <p:regular r:id="rId8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000000"/>
          </p15:clr>
        </p15:guide>
        <p15:guide id="2" pos="76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88" roundtripDataSignature="AMtx7mgzySzRLIOAH0C2RUoFp71KzfBh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EA23FC-C208-4155-8171-3E89D4F2BFC4}">
  <a:tblStyle styleId="{22EA23FC-C208-4155-8171-3E89D4F2BFC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notesMaster" Target="notesMasters/notesMaster1.xml"/><Relationship Id="rId84" Type="http://schemas.openxmlformats.org/officeDocument/2006/relationships/font" Target="fonts/HelveticaNeue-bold.fntdata"/><Relationship Id="rId83" Type="http://schemas.openxmlformats.org/officeDocument/2006/relationships/font" Target="fonts/HelveticaNeue-regular.fntdata"/><Relationship Id="rId42" Type="http://schemas.openxmlformats.org/officeDocument/2006/relationships/slide" Target="slides/slide2.xml"/><Relationship Id="rId86" Type="http://schemas.openxmlformats.org/officeDocument/2006/relationships/font" Target="fonts/HelveticaNeue-boldItalic.fntdata"/><Relationship Id="rId41" Type="http://schemas.openxmlformats.org/officeDocument/2006/relationships/slide" Target="slides/slide1.xml"/><Relationship Id="rId85" Type="http://schemas.openxmlformats.org/officeDocument/2006/relationships/font" Target="fonts/HelveticaNeue-italic.fntdata"/><Relationship Id="rId44" Type="http://schemas.openxmlformats.org/officeDocument/2006/relationships/slide" Target="slides/slide4.xml"/><Relationship Id="rId88" Type="http://customschemas.google.com/relationships/presentationmetadata" Target="metadata"/><Relationship Id="rId43" Type="http://schemas.openxmlformats.org/officeDocument/2006/relationships/slide" Target="slides/slide3.xml"/><Relationship Id="rId87" Type="http://schemas.openxmlformats.org/officeDocument/2006/relationships/font" Target="fonts/Ultra-regular.fntdata"/><Relationship Id="rId46" Type="http://schemas.openxmlformats.org/officeDocument/2006/relationships/slide" Target="slides/slide6.xml"/><Relationship Id="rId45" Type="http://schemas.openxmlformats.org/officeDocument/2006/relationships/slide" Target="slides/slide5.xml"/><Relationship Id="rId80" Type="http://schemas.openxmlformats.org/officeDocument/2006/relationships/font" Target="fonts/RalewayMedium-bold.fntdata"/><Relationship Id="rId82" Type="http://schemas.openxmlformats.org/officeDocument/2006/relationships/font" Target="fonts/RalewayMedium-boldItalic.fntdata"/><Relationship Id="rId81" Type="http://schemas.openxmlformats.org/officeDocument/2006/relationships/font" Target="fonts/RalewayMedium-italic.fntdata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8.xml"/><Relationship Id="rId47" Type="http://schemas.openxmlformats.org/officeDocument/2006/relationships/slide" Target="slides/slide7.xml"/><Relationship Id="rId49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Montserrat-regular.fntdata"/><Relationship Id="rId72" Type="http://schemas.openxmlformats.org/officeDocument/2006/relationships/font" Target="fonts/Signika-bold.fntdata"/><Relationship Id="rId31" Type="http://schemas.openxmlformats.org/officeDocument/2006/relationships/slideMaster" Target="slideMasters/slideMaster27.xml"/><Relationship Id="rId75" Type="http://schemas.openxmlformats.org/officeDocument/2006/relationships/font" Target="fonts/Montserrat-italic.fntdata"/><Relationship Id="rId30" Type="http://schemas.openxmlformats.org/officeDocument/2006/relationships/slideMaster" Target="slideMasters/slideMaster26.xml"/><Relationship Id="rId74" Type="http://schemas.openxmlformats.org/officeDocument/2006/relationships/font" Target="fonts/Montserrat-bold.fntdata"/><Relationship Id="rId33" Type="http://schemas.openxmlformats.org/officeDocument/2006/relationships/slideMaster" Target="slideMasters/slideMaster29.xml"/><Relationship Id="rId77" Type="http://schemas.openxmlformats.org/officeDocument/2006/relationships/font" Target="fonts/RalewayBlack-bold.fntdata"/><Relationship Id="rId32" Type="http://schemas.openxmlformats.org/officeDocument/2006/relationships/slideMaster" Target="slideMasters/slideMaster28.xml"/><Relationship Id="rId76" Type="http://schemas.openxmlformats.org/officeDocument/2006/relationships/font" Target="fonts/Montserrat-boldItalic.fntdata"/><Relationship Id="rId35" Type="http://schemas.openxmlformats.org/officeDocument/2006/relationships/slideMaster" Target="slideMasters/slideMaster31.xml"/><Relationship Id="rId79" Type="http://schemas.openxmlformats.org/officeDocument/2006/relationships/font" Target="fonts/RalewayMedium-regular.fntdata"/><Relationship Id="rId34" Type="http://schemas.openxmlformats.org/officeDocument/2006/relationships/slideMaster" Target="slideMasters/slideMaster30.xml"/><Relationship Id="rId78" Type="http://schemas.openxmlformats.org/officeDocument/2006/relationships/font" Target="fonts/RalewayBlack-boldItalic.fntdata"/><Relationship Id="rId71" Type="http://schemas.openxmlformats.org/officeDocument/2006/relationships/font" Target="fonts/Signika-regular.fntdata"/><Relationship Id="rId70" Type="http://schemas.openxmlformats.org/officeDocument/2006/relationships/font" Target="fonts/RalewayExtraBold-boldItalic.fntdata"/><Relationship Id="rId37" Type="http://schemas.openxmlformats.org/officeDocument/2006/relationships/slideMaster" Target="slideMasters/slideMaster33.xml"/><Relationship Id="rId36" Type="http://schemas.openxmlformats.org/officeDocument/2006/relationships/slideMaster" Target="slideMasters/slideMaster32.xml"/><Relationship Id="rId39" Type="http://schemas.openxmlformats.org/officeDocument/2006/relationships/slideMaster" Target="slideMasters/slideMaster35.xml"/><Relationship Id="rId38" Type="http://schemas.openxmlformats.org/officeDocument/2006/relationships/slideMaster" Target="slideMasters/slideMaster34.xml"/><Relationship Id="rId62" Type="http://schemas.openxmlformats.org/officeDocument/2006/relationships/slide" Target="slides/slide22.xml"/><Relationship Id="rId61" Type="http://schemas.openxmlformats.org/officeDocument/2006/relationships/slide" Target="slides/slide21.xml"/><Relationship Id="rId20" Type="http://schemas.openxmlformats.org/officeDocument/2006/relationships/slideMaster" Target="slideMasters/slideMaster16.xml"/><Relationship Id="rId64" Type="http://schemas.openxmlformats.org/officeDocument/2006/relationships/slide" Target="slides/slide24.xml"/><Relationship Id="rId63" Type="http://schemas.openxmlformats.org/officeDocument/2006/relationships/slide" Target="slides/slide23.xml"/><Relationship Id="rId22" Type="http://schemas.openxmlformats.org/officeDocument/2006/relationships/slideMaster" Target="slideMasters/slideMaster18.xml"/><Relationship Id="rId66" Type="http://schemas.openxmlformats.org/officeDocument/2006/relationships/font" Target="fonts/Raleway-bold.fntdata"/><Relationship Id="rId21" Type="http://schemas.openxmlformats.org/officeDocument/2006/relationships/slideMaster" Target="slideMasters/slideMaster17.xml"/><Relationship Id="rId65" Type="http://schemas.openxmlformats.org/officeDocument/2006/relationships/font" Target="fonts/Raleway-regular.fntdata"/><Relationship Id="rId24" Type="http://schemas.openxmlformats.org/officeDocument/2006/relationships/slideMaster" Target="slideMasters/slideMaster20.xml"/><Relationship Id="rId68" Type="http://schemas.openxmlformats.org/officeDocument/2006/relationships/font" Target="fonts/Raleway-boldItalic.fntdata"/><Relationship Id="rId23" Type="http://schemas.openxmlformats.org/officeDocument/2006/relationships/slideMaster" Target="slideMasters/slideMaster19.xml"/><Relationship Id="rId67" Type="http://schemas.openxmlformats.org/officeDocument/2006/relationships/font" Target="fonts/Raleway-italic.fntdata"/><Relationship Id="rId60" Type="http://schemas.openxmlformats.org/officeDocument/2006/relationships/slide" Target="slides/slide20.xml"/><Relationship Id="rId26" Type="http://schemas.openxmlformats.org/officeDocument/2006/relationships/slideMaster" Target="slideMasters/slideMaster22.xml"/><Relationship Id="rId25" Type="http://schemas.openxmlformats.org/officeDocument/2006/relationships/slideMaster" Target="slideMasters/slideMaster21.xml"/><Relationship Id="rId69" Type="http://schemas.openxmlformats.org/officeDocument/2006/relationships/font" Target="fonts/RalewayExtraBold-bold.fntdata"/><Relationship Id="rId28" Type="http://schemas.openxmlformats.org/officeDocument/2006/relationships/slideMaster" Target="slideMasters/slideMaster24.xml"/><Relationship Id="rId27" Type="http://schemas.openxmlformats.org/officeDocument/2006/relationships/slideMaster" Target="slideMasters/slideMaster23.xml"/><Relationship Id="rId29" Type="http://schemas.openxmlformats.org/officeDocument/2006/relationships/slideMaster" Target="slideMasters/slideMaster25.xml"/><Relationship Id="rId51" Type="http://schemas.openxmlformats.org/officeDocument/2006/relationships/slide" Target="slides/slide11.xml"/><Relationship Id="rId50" Type="http://schemas.openxmlformats.org/officeDocument/2006/relationships/slide" Target="slides/slide10.xml"/><Relationship Id="rId53" Type="http://schemas.openxmlformats.org/officeDocument/2006/relationships/slide" Target="slides/slide13.xml"/><Relationship Id="rId52" Type="http://schemas.openxmlformats.org/officeDocument/2006/relationships/slide" Target="slides/slide12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15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14.xml"/><Relationship Id="rId13" Type="http://schemas.openxmlformats.org/officeDocument/2006/relationships/slideMaster" Target="slideMasters/slideMaster9.xml"/><Relationship Id="rId57" Type="http://schemas.openxmlformats.org/officeDocument/2006/relationships/slide" Target="slides/slide17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16.xml"/><Relationship Id="rId15" Type="http://schemas.openxmlformats.org/officeDocument/2006/relationships/slideMaster" Target="slideMasters/slideMaster11.xml"/><Relationship Id="rId59" Type="http://schemas.openxmlformats.org/officeDocument/2006/relationships/slide" Target="slides/slide19.xml"/><Relationship Id="rId14" Type="http://schemas.openxmlformats.org/officeDocument/2006/relationships/slideMaster" Target="slideMasters/slideMaster10.xml"/><Relationship Id="rId58" Type="http://schemas.openxmlformats.org/officeDocument/2006/relationships/slide" Target="slides/slide18.xml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slideMaster" Target="slideMasters/slideMaster15.xml"/><Relationship Id="rId18" Type="http://schemas.openxmlformats.org/officeDocument/2006/relationships/slideMaster" Target="slideMasters/slideMaster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4" name="Google Shape;48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0" name="Google Shape;640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+ Photos">
  <p:cSld name="Blank + Photos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6"/>
          <p:cNvSpPr/>
          <p:nvPr>
            <p:ph idx="2" type="pic"/>
          </p:nvPr>
        </p:nvSpPr>
        <p:spPr>
          <a:xfrm>
            <a:off x="4412414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0" name="Google Shape;10;p26"/>
          <p:cNvSpPr/>
          <p:nvPr>
            <p:ph idx="3" type="pic"/>
          </p:nvPr>
        </p:nvSpPr>
        <p:spPr>
          <a:xfrm>
            <a:off x="7735451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1" name="Google Shape;11;p26"/>
          <p:cNvSpPr/>
          <p:nvPr>
            <p:ph idx="4" type="pic"/>
          </p:nvPr>
        </p:nvSpPr>
        <p:spPr>
          <a:xfrm>
            <a:off x="11058488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2" name="Google Shape;12;p26"/>
          <p:cNvSpPr/>
          <p:nvPr>
            <p:ph idx="5" type="pic"/>
          </p:nvPr>
        </p:nvSpPr>
        <p:spPr>
          <a:xfrm>
            <a:off x="14381525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3" name="Google Shape;13;p26"/>
          <p:cNvSpPr/>
          <p:nvPr>
            <p:ph idx="6" type="pic"/>
          </p:nvPr>
        </p:nvSpPr>
        <p:spPr>
          <a:xfrm>
            <a:off x="17704563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4" name="Google Shape;14;p26"/>
          <p:cNvSpPr/>
          <p:nvPr>
            <p:ph idx="7" type="pic"/>
          </p:nvPr>
        </p:nvSpPr>
        <p:spPr>
          <a:xfrm>
            <a:off x="4412414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5" name="Google Shape;15;p26"/>
          <p:cNvSpPr/>
          <p:nvPr>
            <p:ph idx="8" type="pic"/>
          </p:nvPr>
        </p:nvSpPr>
        <p:spPr>
          <a:xfrm>
            <a:off x="7735451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6" name="Google Shape;16;p26"/>
          <p:cNvSpPr/>
          <p:nvPr>
            <p:ph idx="9" type="pic"/>
          </p:nvPr>
        </p:nvSpPr>
        <p:spPr>
          <a:xfrm>
            <a:off x="11058488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7" name="Google Shape;17;p26"/>
          <p:cNvSpPr/>
          <p:nvPr>
            <p:ph idx="13" type="pic"/>
          </p:nvPr>
        </p:nvSpPr>
        <p:spPr>
          <a:xfrm>
            <a:off x="14381525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18" name="Google Shape;18;p26"/>
          <p:cNvSpPr/>
          <p:nvPr>
            <p:ph idx="14" type="pic"/>
          </p:nvPr>
        </p:nvSpPr>
        <p:spPr>
          <a:xfrm>
            <a:off x="17704563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&amp; Subtitle">
  <p:cSld name="1_Title &amp; Sub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5"/>
          <p:cNvSpPr/>
          <p:nvPr>
            <p:ph idx="2" type="pic"/>
          </p:nvPr>
        </p:nvSpPr>
        <p:spPr>
          <a:xfrm>
            <a:off x="12764278" y="686065"/>
            <a:ext cx="10639145" cy="11214542"/>
          </a:xfrm>
          <a:prstGeom prst="roundRect">
            <a:avLst>
              <a:gd fmla="val 263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&amp; Subtitle">
  <p:cSld name="1_Title &amp; Subtit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7"/>
          <p:cNvSpPr/>
          <p:nvPr>
            <p:ph idx="2" type="pic"/>
          </p:nvPr>
        </p:nvSpPr>
        <p:spPr>
          <a:xfrm>
            <a:off x="12764278" y="686065"/>
            <a:ext cx="10639200" cy="11214600"/>
          </a:xfrm>
          <a:prstGeom prst="roundRect">
            <a:avLst>
              <a:gd fmla="val 263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9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9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9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1">
  <p:cSld name="TITLE_AND_BODY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 txBox="1"/>
          <p:nvPr>
            <p:ph type="title"/>
          </p:nvPr>
        </p:nvSpPr>
        <p:spPr>
          <a:xfrm>
            <a:off x="1945200" y="3516400"/>
            <a:ext cx="205032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51"/>
          <p:cNvSpPr txBox="1"/>
          <p:nvPr>
            <p:ph idx="1" type="body"/>
          </p:nvPr>
        </p:nvSpPr>
        <p:spPr>
          <a:xfrm>
            <a:off x="1945200" y="5543667"/>
            <a:ext cx="20503200" cy="60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-463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635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635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635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635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635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635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51"/>
          <p:cNvSpPr txBox="1"/>
          <p:nvPr>
            <p:ph idx="12" type="sldNum"/>
          </p:nvPr>
        </p:nvSpPr>
        <p:spPr>
          <a:xfrm>
            <a:off x="22763162" y="12666662"/>
            <a:ext cx="1463675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0">
  <p:cSld name="TITLE_AND_BODY_10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3"/>
          <p:cNvSpPr txBox="1"/>
          <p:nvPr>
            <p:ph type="title"/>
          </p:nvPr>
        </p:nvSpPr>
        <p:spPr>
          <a:xfrm>
            <a:off x="1945200" y="3516400"/>
            <a:ext cx="205032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53"/>
          <p:cNvSpPr txBox="1"/>
          <p:nvPr>
            <p:ph idx="1" type="body"/>
          </p:nvPr>
        </p:nvSpPr>
        <p:spPr>
          <a:xfrm>
            <a:off x="1945200" y="5543667"/>
            <a:ext cx="20503200" cy="60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-463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635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635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635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635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635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635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53"/>
          <p:cNvSpPr txBox="1"/>
          <p:nvPr>
            <p:ph idx="12" type="sldNum"/>
          </p:nvPr>
        </p:nvSpPr>
        <p:spPr>
          <a:xfrm>
            <a:off x="22763162" y="12666662"/>
            <a:ext cx="1463675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 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5"/>
          <p:cNvSpPr txBox="1"/>
          <p:nvPr>
            <p:ph type="title"/>
          </p:nvPr>
        </p:nvSpPr>
        <p:spPr>
          <a:xfrm>
            <a:off x="831200" y="11867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55"/>
          <p:cNvSpPr txBox="1"/>
          <p:nvPr>
            <p:ph idx="1" type="body"/>
          </p:nvPr>
        </p:nvSpPr>
        <p:spPr>
          <a:xfrm>
            <a:off x="831200" y="3290866"/>
            <a:ext cx="22721400" cy="8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55"/>
          <p:cNvSpPr txBox="1"/>
          <p:nvPr>
            <p:ph idx="12" type="sldNum"/>
          </p:nvPr>
        </p:nvSpPr>
        <p:spPr>
          <a:xfrm>
            <a:off x="22661562" y="12503150"/>
            <a:ext cx="1463675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7"/>
          <p:cNvSpPr txBox="1"/>
          <p:nvPr>
            <p:ph type="title"/>
          </p:nvPr>
        </p:nvSpPr>
        <p:spPr>
          <a:xfrm>
            <a:off x="831200" y="11867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57"/>
          <p:cNvSpPr txBox="1"/>
          <p:nvPr>
            <p:ph idx="1" type="body"/>
          </p:nvPr>
        </p:nvSpPr>
        <p:spPr>
          <a:xfrm>
            <a:off x="831200" y="3290866"/>
            <a:ext cx="22721400" cy="8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4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4300"/>
              </a:spcBef>
              <a:spcAft>
                <a:spcPts val="4300"/>
              </a:spcAft>
              <a:buClr>
                <a:schemeClr val="dk1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57"/>
          <p:cNvSpPr txBox="1"/>
          <p:nvPr>
            <p:ph idx="12" type="sldNum"/>
          </p:nvPr>
        </p:nvSpPr>
        <p:spPr>
          <a:xfrm>
            <a:off x="22661562" y="12503150"/>
            <a:ext cx="1463675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sinatura direita">
  <p:cSld name="Assinatura direita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9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sinatura direita sem página">
  <p:cSld name="Assinatura direita sem página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sinatura + 8 fotos">
  <p:cSld name="Assinatura + 8 foto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/>
          <p:nvPr>
            <p:ph idx="2" type="pic"/>
          </p:nvPr>
        </p:nvSpPr>
        <p:spPr>
          <a:xfrm>
            <a:off x="4412414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5" name="Google Shape;25;p28"/>
          <p:cNvSpPr/>
          <p:nvPr>
            <p:ph idx="3" type="pic"/>
          </p:nvPr>
        </p:nvSpPr>
        <p:spPr>
          <a:xfrm>
            <a:off x="7735451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6" name="Google Shape;26;p28"/>
          <p:cNvSpPr/>
          <p:nvPr>
            <p:ph idx="4" type="pic"/>
          </p:nvPr>
        </p:nvSpPr>
        <p:spPr>
          <a:xfrm>
            <a:off x="11058488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7" name="Google Shape;27;p28"/>
          <p:cNvSpPr/>
          <p:nvPr>
            <p:ph idx="5" type="pic"/>
          </p:nvPr>
        </p:nvSpPr>
        <p:spPr>
          <a:xfrm>
            <a:off x="14381525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8" name="Google Shape;28;p28"/>
          <p:cNvSpPr/>
          <p:nvPr>
            <p:ph idx="6" type="pic"/>
          </p:nvPr>
        </p:nvSpPr>
        <p:spPr>
          <a:xfrm>
            <a:off x="17704563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9" name="Google Shape;29;p28"/>
          <p:cNvSpPr/>
          <p:nvPr>
            <p:ph idx="7" type="pic"/>
          </p:nvPr>
        </p:nvSpPr>
        <p:spPr>
          <a:xfrm>
            <a:off x="4412414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30" name="Google Shape;30;p28"/>
          <p:cNvSpPr/>
          <p:nvPr>
            <p:ph idx="8" type="pic"/>
          </p:nvPr>
        </p:nvSpPr>
        <p:spPr>
          <a:xfrm>
            <a:off x="7735451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31" name="Google Shape;31;p28"/>
          <p:cNvSpPr/>
          <p:nvPr>
            <p:ph idx="9" type="pic"/>
          </p:nvPr>
        </p:nvSpPr>
        <p:spPr>
          <a:xfrm>
            <a:off x="11058488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32" name="Google Shape;32;p28"/>
          <p:cNvSpPr/>
          <p:nvPr>
            <p:ph idx="13" type="pic"/>
          </p:nvPr>
        </p:nvSpPr>
        <p:spPr>
          <a:xfrm>
            <a:off x="14381525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33" name="Google Shape;33;p28"/>
          <p:cNvSpPr/>
          <p:nvPr>
            <p:ph idx="14" type="pic"/>
          </p:nvPr>
        </p:nvSpPr>
        <p:spPr>
          <a:xfrm>
            <a:off x="17704563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3">
  <p:cSld name="TITLE_AND_BODY_1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3"/>
          <p:cNvSpPr txBox="1"/>
          <p:nvPr>
            <p:ph type="title"/>
          </p:nvPr>
        </p:nvSpPr>
        <p:spPr>
          <a:xfrm>
            <a:off x="1945200" y="3516400"/>
            <a:ext cx="205032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63"/>
          <p:cNvSpPr txBox="1"/>
          <p:nvPr>
            <p:ph idx="1" type="body"/>
          </p:nvPr>
        </p:nvSpPr>
        <p:spPr>
          <a:xfrm>
            <a:off x="16131133" y="5746867"/>
            <a:ext cx="8447100" cy="60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-463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-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-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-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635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-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635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-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635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-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635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-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635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-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635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-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63"/>
          <p:cNvSpPr txBox="1"/>
          <p:nvPr>
            <p:ph idx="12" type="sldNum"/>
          </p:nvPr>
        </p:nvSpPr>
        <p:spPr>
          <a:xfrm>
            <a:off x="22763162" y="12666662"/>
            <a:ext cx="1463675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5"/>
          <p:cNvSpPr txBox="1"/>
          <p:nvPr>
            <p:ph type="title"/>
          </p:nvPr>
        </p:nvSpPr>
        <p:spPr>
          <a:xfrm>
            <a:off x="3982134" y="4564888"/>
            <a:ext cx="16419600" cy="3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2000" u="none" cap="none" strike="noStrike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1" type="body"/>
          </p:nvPr>
        </p:nvSpPr>
        <p:spPr>
          <a:xfrm>
            <a:off x="1301500" y="4868670"/>
            <a:ext cx="21781200" cy="4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65"/>
          <p:cNvSpPr txBox="1"/>
          <p:nvPr>
            <p:ph idx="11" type="ftr"/>
          </p:nvPr>
        </p:nvSpPr>
        <p:spPr>
          <a:xfrm>
            <a:off x="8289925" y="12755562"/>
            <a:ext cx="78041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65"/>
          <p:cNvSpPr txBox="1"/>
          <p:nvPr>
            <p:ph idx="10" type="dt"/>
          </p:nvPr>
        </p:nvSpPr>
        <p:spPr>
          <a:xfrm>
            <a:off x="1219200" y="12755562"/>
            <a:ext cx="560863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5"/>
          <p:cNvSpPr txBox="1"/>
          <p:nvPr>
            <p:ph idx="12" type="sldNum"/>
          </p:nvPr>
        </p:nvSpPr>
        <p:spPr>
          <a:xfrm>
            <a:off x="17556162" y="12755562"/>
            <a:ext cx="560863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7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67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67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67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67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9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69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69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Slide de Título 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1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71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5" name="Google Shape;215;p71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71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71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+ Photos">
  <p:cSld name="Blank + Photos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3"/>
          <p:cNvSpPr/>
          <p:nvPr>
            <p:ph idx="2" type="pic"/>
          </p:nvPr>
        </p:nvSpPr>
        <p:spPr>
          <a:xfrm>
            <a:off x="4412414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23" name="Google Shape;223;p73"/>
          <p:cNvSpPr/>
          <p:nvPr>
            <p:ph idx="3" type="pic"/>
          </p:nvPr>
        </p:nvSpPr>
        <p:spPr>
          <a:xfrm>
            <a:off x="7735451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24" name="Google Shape;224;p73"/>
          <p:cNvSpPr/>
          <p:nvPr>
            <p:ph idx="4" type="pic"/>
          </p:nvPr>
        </p:nvSpPr>
        <p:spPr>
          <a:xfrm>
            <a:off x="11058488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25" name="Google Shape;225;p73"/>
          <p:cNvSpPr/>
          <p:nvPr>
            <p:ph idx="5" type="pic"/>
          </p:nvPr>
        </p:nvSpPr>
        <p:spPr>
          <a:xfrm>
            <a:off x="14381525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26" name="Google Shape;226;p73"/>
          <p:cNvSpPr/>
          <p:nvPr>
            <p:ph idx="6" type="pic"/>
          </p:nvPr>
        </p:nvSpPr>
        <p:spPr>
          <a:xfrm>
            <a:off x="17704563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27" name="Google Shape;227;p73"/>
          <p:cNvSpPr/>
          <p:nvPr>
            <p:ph idx="7" type="pic"/>
          </p:nvPr>
        </p:nvSpPr>
        <p:spPr>
          <a:xfrm>
            <a:off x="4412414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28" name="Google Shape;228;p73"/>
          <p:cNvSpPr/>
          <p:nvPr>
            <p:ph idx="8" type="pic"/>
          </p:nvPr>
        </p:nvSpPr>
        <p:spPr>
          <a:xfrm>
            <a:off x="7735451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29" name="Google Shape;229;p73"/>
          <p:cNvSpPr/>
          <p:nvPr>
            <p:ph idx="9" type="pic"/>
          </p:nvPr>
        </p:nvSpPr>
        <p:spPr>
          <a:xfrm>
            <a:off x="11058488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30" name="Google Shape;230;p73"/>
          <p:cNvSpPr/>
          <p:nvPr>
            <p:ph idx="13" type="pic"/>
          </p:nvPr>
        </p:nvSpPr>
        <p:spPr>
          <a:xfrm>
            <a:off x="14381525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31" name="Google Shape;231;p73"/>
          <p:cNvSpPr/>
          <p:nvPr>
            <p:ph idx="14" type="pic"/>
          </p:nvPr>
        </p:nvSpPr>
        <p:spPr>
          <a:xfrm>
            <a:off x="17704563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(without header) + Photos">
  <p:cSld name="Title &amp; Subtitle (without header) + Photo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5"/>
          <p:cNvSpPr/>
          <p:nvPr>
            <p:ph idx="2" type="pic"/>
          </p:nvPr>
        </p:nvSpPr>
        <p:spPr>
          <a:xfrm>
            <a:off x="4412414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39" name="Google Shape;239;p75"/>
          <p:cNvSpPr/>
          <p:nvPr>
            <p:ph idx="3" type="pic"/>
          </p:nvPr>
        </p:nvSpPr>
        <p:spPr>
          <a:xfrm>
            <a:off x="7735451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40" name="Google Shape;240;p75"/>
          <p:cNvSpPr/>
          <p:nvPr>
            <p:ph idx="4" type="pic"/>
          </p:nvPr>
        </p:nvSpPr>
        <p:spPr>
          <a:xfrm>
            <a:off x="11058488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41" name="Google Shape;241;p75"/>
          <p:cNvSpPr/>
          <p:nvPr>
            <p:ph idx="5" type="pic"/>
          </p:nvPr>
        </p:nvSpPr>
        <p:spPr>
          <a:xfrm>
            <a:off x="14381525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42" name="Google Shape;242;p75"/>
          <p:cNvSpPr/>
          <p:nvPr>
            <p:ph idx="6" type="pic"/>
          </p:nvPr>
        </p:nvSpPr>
        <p:spPr>
          <a:xfrm>
            <a:off x="17704563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43" name="Google Shape;243;p75"/>
          <p:cNvSpPr/>
          <p:nvPr>
            <p:ph idx="7" type="pic"/>
          </p:nvPr>
        </p:nvSpPr>
        <p:spPr>
          <a:xfrm>
            <a:off x="4412414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44" name="Google Shape;244;p75"/>
          <p:cNvSpPr/>
          <p:nvPr>
            <p:ph idx="8" type="pic"/>
          </p:nvPr>
        </p:nvSpPr>
        <p:spPr>
          <a:xfrm>
            <a:off x="7735451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45" name="Google Shape;245;p75"/>
          <p:cNvSpPr/>
          <p:nvPr>
            <p:ph idx="9" type="pic"/>
          </p:nvPr>
        </p:nvSpPr>
        <p:spPr>
          <a:xfrm>
            <a:off x="11058488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46" name="Google Shape;246;p75"/>
          <p:cNvSpPr/>
          <p:nvPr>
            <p:ph idx="13" type="pic"/>
          </p:nvPr>
        </p:nvSpPr>
        <p:spPr>
          <a:xfrm>
            <a:off x="14381525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47" name="Google Shape;247;p75"/>
          <p:cNvSpPr/>
          <p:nvPr>
            <p:ph idx="14" type="pic"/>
          </p:nvPr>
        </p:nvSpPr>
        <p:spPr>
          <a:xfrm>
            <a:off x="17704563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48" name="Google Shape;248;p75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sinatura + 8 fotos">
  <p:cSld name="Assinatura + 8 fotos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7"/>
          <p:cNvSpPr/>
          <p:nvPr>
            <p:ph idx="2" type="pic"/>
          </p:nvPr>
        </p:nvSpPr>
        <p:spPr>
          <a:xfrm>
            <a:off x="4412414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55" name="Google Shape;255;p77"/>
          <p:cNvSpPr/>
          <p:nvPr>
            <p:ph idx="3" type="pic"/>
          </p:nvPr>
        </p:nvSpPr>
        <p:spPr>
          <a:xfrm>
            <a:off x="7735451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56" name="Google Shape;256;p77"/>
          <p:cNvSpPr/>
          <p:nvPr>
            <p:ph idx="4" type="pic"/>
          </p:nvPr>
        </p:nvSpPr>
        <p:spPr>
          <a:xfrm>
            <a:off x="11058488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57" name="Google Shape;257;p77"/>
          <p:cNvSpPr/>
          <p:nvPr>
            <p:ph idx="5" type="pic"/>
          </p:nvPr>
        </p:nvSpPr>
        <p:spPr>
          <a:xfrm>
            <a:off x="14381525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58" name="Google Shape;258;p77"/>
          <p:cNvSpPr/>
          <p:nvPr>
            <p:ph idx="6" type="pic"/>
          </p:nvPr>
        </p:nvSpPr>
        <p:spPr>
          <a:xfrm>
            <a:off x="17704563" y="3867576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59" name="Google Shape;259;p77"/>
          <p:cNvSpPr/>
          <p:nvPr>
            <p:ph idx="7" type="pic"/>
          </p:nvPr>
        </p:nvSpPr>
        <p:spPr>
          <a:xfrm>
            <a:off x="4412414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60" name="Google Shape;260;p77"/>
          <p:cNvSpPr/>
          <p:nvPr>
            <p:ph idx="8" type="pic"/>
          </p:nvPr>
        </p:nvSpPr>
        <p:spPr>
          <a:xfrm>
            <a:off x="7735451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61" name="Google Shape;261;p77"/>
          <p:cNvSpPr/>
          <p:nvPr>
            <p:ph idx="9" type="pic"/>
          </p:nvPr>
        </p:nvSpPr>
        <p:spPr>
          <a:xfrm>
            <a:off x="11058488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62" name="Google Shape;262;p77"/>
          <p:cNvSpPr/>
          <p:nvPr>
            <p:ph idx="13" type="pic"/>
          </p:nvPr>
        </p:nvSpPr>
        <p:spPr>
          <a:xfrm>
            <a:off x="14381525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63" name="Google Shape;263;p77"/>
          <p:cNvSpPr/>
          <p:nvPr>
            <p:ph idx="14" type="pic"/>
          </p:nvPr>
        </p:nvSpPr>
        <p:spPr>
          <a:xfrm>
            <a:off x="17704563" y="7104552"/>
            <a:ext cx="2403600" cy="2401800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264" name="Google Shape;264;p77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9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79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79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79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79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sinatura direita" type="title">
  <p:cSld name="TITLE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1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(without header) + Photos">
  <p:cSld name="Title &amp; Subtitle (without header) + Photo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/>
          <p:nvPr>
            <p:ph idx="2" type="pic"/>
          </p:nvPr>
        </p:nvSpPr>
        <p:spPr>
          <a:xfrm>
            <a:off x="4412414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2" name="Google Shape;42;p30"/>
          <p:cNvSpPr/>
          <p:nvPr>
            <p:ph idx="3" type="pic"/>
          </p:nvPr>
        </p:nvSpPr>
        <p:spPr>
          <a:xfrm>
            <a:off x="7735451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3" name="Google Shape;43;p30"/>
          <p:cNvSpPr/>
          <p:nvPr>
            <p:ph idx="4" type="pic"/>
          </p:nvPr>
        </p:nvSpPr>
        <p:spPr>
          <a:xfrm>
            <a:off x="11058488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4" name="Google Shape;44;p30"/>
          <p:cNvSpPr/>
          <p:nvPr>
            <p:ph idx="5" type="pic"/>
          </p:nvPr>
        </p:nvSpPr>
        <p:spPr>
          <a:xfrm>
            <a:off x="14381525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5" name="Google Shape;45;p30"/>
          <p:cNvSpPr/>
          <p:nvPr>
            <p:ph idx="6" type="pic"/>
          </p:nvPr>
        </p:nvSpPr>
        <p:spPr>
          <a:xfrm>
            <a:off x="17704563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6" name="Google Shape;46;p30"/>
          <p:cNvSpPr/>
          <p:nvPr>
            <p:ph idx="7" type="pic"/>
          </p:nvPr>
        </p:nvSpPr>
        <p:spPr>
          <a:xfrm>
            <a:off x="4412414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7" name="Google Shape;47;p30"/>
          <p:cNvSpPr/>
          <p:nvPr>
            <p:ph idx="8" type="pic"/>
          </p:nvPr>
        </p:nvSpPr>
        <p:spPr>
          <a:xfrm>
            <a:off x="7735451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8" name="Google Shape;48;p30"/>
          <p:cNvSpPr/>
          <p:nvPr>
            <p:ph idx="9" type="pic"/>
          </p:nvPr>
        </p:nvSpPr>
        <p:spPr>
          <a:xfrm>
            <a:off x="11058488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49" name="Google Shape;49;p30"/>
          <p:cNvSpPr/>
          <p:nvPr>
            <p:ph idx="13" type="pic"/>
          </p:nvPr>
        </p:nvSpPr>
        <p:spPr>
          <a:xfrm>
            <a:off x="14381525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50" name="Google Shape;50;p30"/>
          <p:cNvSpPr/>
          <p:nvPr>
            <p:ph idx="14" type="pic"/>
          </p:nvPr>
        </p:nvSpPr>
        <p:spPr>
          <a:xfrm>
            <a:off x="17704563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51" name="Google Shape;51;p30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sinatura direita sem página">
  <p:cSld name="Assinatura direita sem página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5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85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85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5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85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7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87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87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>
  <p:cSld name="Slide de Título 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9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89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Google Shape;312;p89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89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89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1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91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91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3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93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3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2">
  <p:cSld name="Slide de Título 2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5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Google Shape;337;p95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8" name="Google Shape;338;p95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95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95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+ Photos">
  <p:cSld name="Title &amp; Subtitle + Photo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/>
          <p:nvPr>
            <p:ph idx="2" type="pic"/>
          </p:nvPr>
        </p:nvSpPr>
        <p:spPr>
          <a:xfrm>
            <a:off x="4412414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58" name="Google Shape;58;p32"/>
          <p:cNvSpPr/>
          <p:nvPr>
            <p:ph idx="3" type="pic"/>
          </p:nvPr>
        </p:nvSpPr>
        <p:spPr>
          <a:xfrm>
            <a:off x="7735451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59" name="Google Shape;59;p32"/>
          <p:cNvSpPr/>
          <p:nvPr>
            <p:ph idx="4" type="pic"/>
          </p:nvPr>
        </p:nvSpPr>
        <p:spPr>
          <a:xfrm>
            <a:off x="11058488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0" name="Google Shape;60;p32"/>
          <p:cNvSpPr/>
          <p:nvPr>
            <p:ph idx="5" type="pic"/>
          </p:nvPr>
        </p:nvSpPr>
        <p:spPr>
          <a:xfrm>
            <a:off x="14381525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1" name="Google Shape;61;p32"/>
          <p:cNvSpPr/>
          <p:nvPr>
            <p:ph idx="6" type="pic"/>
          </p:nvPr>
        </p:nvSpPr>
        <p:spPr>
          <a:xfrm>
            <a:off x="17704563" y="3867576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2" name="Google Shape;62;p32"/>
          <p:cNvSpPr/>
          <p:nvPr>
            <p:ph idx="7" type="pic"/>
          </p:nvPr>
        </p:nvSpPr>
        <p:spPr>
          <a:xfrm>
            <a:off x="4412414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3" name="Google Shape;63;p32"/>
          <p:cNvSpPr/>
          <p:nvPr>
            <p:ph idx="8" type="pic"/>
          </p:nvPr>
        </p:nvSpPr>
        <p:spPr>
          <a:xfrm>
            <a:off x="7735451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4" name="Google Shape;64;p32"/>
          <p:cNvSpPr/>
          <p:nvPr>
            <p:ph idx="9" type="pic"/>
          </p:nvPr>
        </p:nvSpPr>
        <p:spPr>
          <a:xfrm>
            <a:off x="11058488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5" name="Google Shape;65;p32"/>
          <p:cNvSpPr/>
          <p:nvPr>
            <p:ph idx="13" type="pic"/>
          </p:nvPr>
        </p:nvSpPr>
        <p:spPr>
          <a:xfrm>
            <a:off x="14381525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6" name="Google Shape;66;p32"/>
          <p:cNvSpPr/>
          <p:nvPr>
            <p:ph idx="14" type="pic"/>
          </p:nvPr>
        </p:nvSpPr>
        <p:spPr>
          <a:xfrm>
            <a:off x="17704563" y="7104552"/>
            <a:ext cx="2403475" cy="2401888"/>
          </a:xfrm>
          <a:prstGeom prst="rect">
            <a:avLst/>
          </a:prstGeom>
          <a:solidFill>
            <a:srgbClr val="D6D8D6"/>
          </a:solidFill>
          <a:ln>
            <a:noFill/>
          </a:ln>
        </p:spPr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sinatura esquerda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/>
          <p:nvPr>
            <p:ph type="title"/>
          </p:nvPr>
        </p:nvSpPr>
        <p:spPr>
          <a:xfrm>
            <a:off x="3982134" y="4564888"/>
            <a:ext cx="16419600" cy="3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0" u="none" cap="none" strike="noStrike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8"/>
          <p:cNvSpPr txBox="1"/>
          <p:nvPr>
            <p:ph idx="1" type="body"/>
          </p:nvPr>
        </p:nvSpPr>
        <p:spPr>
          <a:xfrm>
            <a:off x="1301500" y="4868670"/>
            <a:ext cx="21781200" cy="4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38"/>
          <p:cNvSpPr txBox="1"/>
          <p:nvPr>
            <p:ph idx="11" type="ftr"/>
          </p:nvPr>
        </p:nvSpPr>
        <p:spPr>
          <a:xfrm>
            <a:off x="8289925" y="12755562"/>
            <a:ext cx="78041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8"/>
          <p:cNvSpPr txBox="1"/>
          <p:nvPr>
            <p:ph idx="10" type="dt"/>
          </p:nvPr>
        </p:nvSpPr>
        <p:spPr>
          <a:xfrm>
            <a:off x="1219200" y="12755562"/>
            <a:ext cx="560863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8"/>
          <p:cNvSpPr txBox="1"/>
          <p:nvPr>
            <p:ph idx="12" type="sldNum"/>
          </p:nvPr>
        </p:nvSpPr>
        <p:spPr>
          <a:xfrm>
            <a:off x="17556162" y="12755562"/>
            <a:ext cx="560863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0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0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2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2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2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8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4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5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1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7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2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3" Type="http://schemas.openxmlformats.org/officeDocument/2006/relationships/theme" Target="../theme/theme19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5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33.xml"/></Relationships>
</file>

<file path=ppt/slideMasters/_rels/slideMaster21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jpg"/><Relationship Id="rId2" Type="http://schemas.openxmlformats.org/officeDocument/2006/relationships/slideLayout" Target="../slideLayouts/slideLayout22.xml"/><Relationship Id="rId3" Type="http://schemas.openxmlformats.org/officeDocument/2006/relationships/theme" Target="../theme/theme14.xml"/></Relationships>
</file>

<file path=ppt/slideMasters/_rels/slideMaster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5.xml"/></Relationships>
</file>

<file path=ppt/slideMasters/_rels/slideMaster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6.xml"/></Relationships>
</file>

<file path=ppt/slideMasters/_rels/slideMaster24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16.xml"/></Relationships>
</file>

<file path=ppt/slideMasters/_rels/slideMaster25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6.xml"/><Relationship Id="rId3" Type="http://schemas.openxmlformats.org/officeDocument/2006/relationships/theme" Target="../theme/theme17.xml"/></Relationships>
</file>

<file path=ppt/slideMasters/_rels/slideMaster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2.xml"/></Relationships>
</file>

<file path=ppt/slideMasters/_rels/slideMaster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6.xml"/></Relationships>
</file>

<file path=ppt/slideMasters/_rels/slideMaster28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9.xml"/><Relationship Id="rId3" Type="http://schemas.openxmlformats.org/officeDocument/2006/relationships/theme" Target="../theme/theme27.xml"/></Relationships>
</file>

<file path=ppt/slideMasters/_rels/slideMaster29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0.xml"/><Relationship Id="rId3" Type="http://schemas.openxmlformats.org/officeDocument/2006/relationships/theme" Target="../theme/theme3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3.xml"/></Relationships>
</file>

<file path=ppt/slideMasters/_rels/slideMaster30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jpg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32.xml"/></Relationships>
</file>

<file path=ppt/slideMasters/_rels/slideMaster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12.xml"/></Relationships>
</file>

<file path=ppt/slideMasters/_rels/slideMaster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21.xml"/></Relationships>
</file>

<file path=ppt/slideMasters/_rels/slideMaster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9.xml"/></Relationships>
</file>

<file path=ppt/slideMasters/_rels/slideMaster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30.xml"/></Relationships>
</file>

<file path=ppt/slideMasters/_rels/slideMaster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0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/>
        </p:nvSpPr>
        <p:spPr>
          <a:xfrm>
            <a:off x="18845212" y="1150937"/>
            <a:ext cx="3281362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  <a:t>Câmaras Temáticas DPLAN</a:t>
            </a:r>
            <a:br>
              <a:rPr b="0" i="0" lang="pt-BR" sz="1800" u="none" cap="none" strike="noStrik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800" u="none" cap="none" strike="noStrik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  <a:t>Mar/2023)</a:t>
            </a:r>
            <a:endParaRPr/>
          </a:p>
        </p:txBody>
      </p:sp>
      <p:pic>
        <p:nvPicPr>
          <p:cNvPr id="7" name="Google Shape;7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39862" y="857250"/>
            <a:ext cx="5641975" cy="8445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8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48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48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 txBox="1"/>
          <p:nvPr/>
        </p:nvSpPr>
        <p:spPr>
          <a:xfrm>
            <a:off x="0" y="0"/>
            <a:ext cx="24384000" cy="13001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50"/>
          <p:cNvGrpSpPr/>
          <p:nvPr/>
        </p:nvGrpSpPr>
        <p:grpSpPr>
          <a:xfrm>
            <a:off x="2214562" y="3176587"/>
            <a:ext cx="1989137" cy="122237"/>
            <a:chOff x="4580561" y="2589004"/>
            <a:chExt cx="1064464" cy="25200"/>
          </a:xfrm>
        </p:grpSpPr>
        <p:sp>
          <p:nvSpPr>
            <p:cNvPr id="130" name="Google Shape;130;p50"/>
            <p:cNvSpPr txBox="1"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2DC4B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0"/>
            <p:cNvSpPr txBox="1"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50"/>
          <p:cNvSpPr txBox="1"/>
          <p:nvPr>
            <p:ph idx="12" type="sldNum"/>
          </p:nvPr>
        </p:nvSpPr>
        <p:spPr>
          <a:xfrm>
            <a:off x="22763162" y="12666662"/>
            <a:ext cx="1463675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2"/>
          <p:cNvSpPr txBox="1"/>
          <p:nvPr/>
        </p:nvSpPr>
        <p:spPr>
          <a:xfrm>
            <a:off x="0" y="0"/>
            <a:ext cx="24384000" cy="13001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52"/>
          <p:cNvGrpSpPr/>
          <p:nvPr/>
        </p:nvGrpSpPr>
        <p:grpSpPr>
          <a:xfrm>
            <a:off x="2214562" y="3176587"/>
            <a:ext cx="1989137" cy="122237"/>
            <a:chOff x="4580561" y="2589004"/>
            <a:chExt cx="1064464" cy="25200"/>
          </a:xfrm>
        </p:grpSpPr>
        <p:sp>
          <p:nvSpPr>
            <p:cNvPr id="140" name="Google Shape;140;p52"/>
            <p:cNvSpPr txBox="1"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2DC4B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2"/>
            <p:cNvSpPr txBox="1"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52"/>
          <p:cNvSpPr txBox="1"/>
          <p:nvPr>
            <p:ph idx="12" type="sldNum"/>
          </p:nvPr>
        </p:nvSpPr>
        <p:spPr>
          <a:xfrm>
            <a:off x="22763162" y="12666662"/>
            <a:ext cx="1463675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4"/>
          <p:cNvSpPr txBox="1"/>
          <p:nvPr>
            <p:ph idx="12" type="sldNum"/>
          </p:nvPr>
        </p:nvSpPr>
        <p:spPr>
          <a:xfrm>
            <a:off x="22661562" y="12503150"/>
            <a:ext cx="1463675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6"/>
          <p:cNvSpPr txBox="1"/>
          <p:nvPr>
            <p:ph idx="12" type="sldNum"/>
          </p:nvPr>
        </p:nvSpPr>
        <p:spPr>
          <a:xfrm>
            <a:off x="22661562" y="12503150"/>
            <a:ext cx="1463675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8"/>
          <p:cNvSpPr/>
          <p:nvPr/>
        </p:nvSpPr>
        <p:spPr>
          <a:xfrm>
            <a:off x="22440900" y="11879262"/>
            <a:ext cx="571500" cy="5715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8"/>
          <p:cNvSpPr/>
          <p:nvPr/>
        </p:nvSpPr>
        <p:spPr>
          <a:xfrm>
            <a:off x="1092200" y="1184275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rgbClr val="93969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8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0"/>
          <p:cNvSpPr/>
          <p:nvPr/>
        </p:nvSpPr>
        <p:spPr>
          <a:xfrm>
            <a:off x="1092200" y="1184275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rgbClr val="93969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0"/>
          <p:cNvSpPr txBox="1"/>
          <p:nvPr/>
        </p:nvSpPr>
        <p:spPr>
          <a:xfrm>
            <a:off x="1836737" y="998537"/>
            <a:ext cx="3281362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1800"/>
              <a:buFont typeface="Arial"/>
              <a:buNone/>
            </a:pPr>
            <a:r>
              <a:rPr b="0" i="0" lang="pt-BR" sz="1800" u="non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  <a:t>Apresentação XXXXXX</a:t>
            </a:r>
            <a:br>
              <a:rPr b="0" i="0" lang="pt-BR" sz="1800" u="non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800" u="non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  <a:t>XXX/XXX/2023)</a:t>
            </a:r>
            <a:endParaRPr/>
          </a:p>
        </p:txBody>
      </p:sp>
      <p:pic>
        <p:nvPicPr>
          <p:cNvPr id="168" name="Google Shape;168;p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833975" y="811212"/>
            <a:ext cx="5640387" cy="8445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2"/>
          <p:cNvSpPr txBox="1"/>
          <p:nvPr/>
        </p:nvSpPr>
        <p:spPr>
          <a:xfrm>
            <a:off x="0" y="0"/>
            <a:ext cx="24384000" cy="13001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62"/>
          <p:cNvGrpSpPr/>
          <p:nvPr/>
        </p:nvGrpSpPr>
        <p:grpSpPr>
          <a:xfrm>
            <a:off x="2214562" y="3176587"/>
            <a:ext cx="1989137" cy="122237"/>
            <a:chOff x="4580561" y="2589004"/>
            <a:chExt cx="1064464" cy="25200"/>
          </a:xfrm>
        </p:grpSpPr>
        <p:sp>
          <p:nvSpPr>
            <p:cNvPr id="173" name="Google Shape;173;p62"/>
            <p:cNvSpPr txBox="1"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2DC4B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2"/>
            <p:cNvSpPr txBox="1"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62"/>
          <p:cNvSpPr txBox="1"/>
          <p:nvPr>
            <p:ph idx="12" type="sldNum"/>
          </p:nvPr>
        </p:nvSpPr>
        <p:spPr>
          <a:xfrm>
            <a:off x="22763162" y="12666662"/>
            <a:ext cx="1463675" cy="1049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22510750" y="1327150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rgbClr val="93969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22440900" y="11879262"/>
            <a:ext cx="571500" cy="5715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4"/>
          <p:cNvSpPr txBox="1"/>
          <p:nvPr>
            <p:ph idx="11" type="ftr"/>
          </p:nvPr>
        </p:nvSpPr>
        <p:spPr>
          <a:xfrm>
            <a:off x="8289925" y="12755562"/>
            <a:ext cx="78041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64"/>
          <p:cNvSpPr txBox="1"/>
          <p:nvPr>
            <p:ph idx="10" type="dt"/>
          </p:nvPr>
        </p:nvSpPr>
        <p:spPr>
          <a:xfrm>
            <a:off x="1219200" y="12755562"/>
            <a:ext cx="560863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64"/>
          <p:cNvSpPr txBox="1"/>
          <p:nvPr>
            <p:ph idx="12" type="sldNum"/>
          </p:nvPr>
        </p:nvSpPr>
        <p:spPr>
          <a:xfrm>
            <a:off x="17556162" y="12755562"/>
            <a:ext cx="560863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6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66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66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8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68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68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0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70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70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2"/>
          <p:cNvSpPr txBox="1"/>
          <p:nvPr/>
        </p:nvSpPr>
        <p:spPr>
          <a:xfrm>
            <a:off x="18845212" y="1150937"/>
            <a:ext cx="3281362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1800"/>
              <a:buFont typeface="Signika"/>
              <a:buNone/>
            </a:pPr>
            <a:r>
              <a:rPr b="0" i="0" lang="pt-BR" sz="1800" u="sng">
                <a:solidFill>
                  <a:srgbClr val="383A36"/>
                </a:solidFill>
                <a:latin typeface="Signika"/>
                <a:ea typeface="Signika"/>
                <a:cs typeface="Signika"/>
                <a:sym typeface="Signika"/>
              </a:rPr>
              <a:t>Apresentação XXXXXX</a:t>
            </a:r>
            <a:br>
              <a:rPr b="0" i="0" lang="pt-BR" sz="1800" u="sng">
                <a:solidFill>
                  <a:srgbClr val="383A36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b="0" i="0" lang="pt-BR" sz="1800" u="sng">
                <a:solidFill>
                  <a:srgbClr val="383A36"/>
                </a:solidFill>
                <a:latin typeface="Signika"/>
                <a:ea typeface="Signika"/>
                <a:cs typeface="Signika"/>
                <a:sym typeface="Signika"/>
              </a:rPr>
              <a:t>XXX/XXX/2022)</a:t>
            </a:r>
            <a:endParaRPr/>
          </a:p>
        </p:txBody>
      </p:sp>
      <p:pic>
        <p:nvPicPr>
          <p:cNvPr id="220" name="Google Shape;220;p7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19100" y="641350"/>
            <a:ext cx="7262812" cy="1371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4"/>
          <p:cNvSpPr/>
          <p:nvPr/>
        </p:nvSpPr>
        <p:spPr>
          <a:xfrm>
            <a:off x="22440900" y="11879262"/>
            <a:ext cx="571500" cy="5715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4"/>
          <p:cNvSpPr txBox="1"/>
          <p:nvPr/>
        </p:nvSpPr>
        <p:spPr>
          <a:xfrm>
            <a:off x="1836737" y="998537"/>
            <a:ext cx="3282950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817"/>
              </a:buClr>
              <a:buSzPts val="1800"/>
              <a:buFont typeface="Signika"/>
              <a:buNone/>
            </a:pPr>
            <a:r>
              <a:rPr b="0" i="0" lang="pt-BR" sz="1800" u="none">
                <a:solidFill>
                  <a:srgbClr val="171817"/>
                </a:solidFill>
                <a:latin typeface="Signika"/>
                <a:ea typeface="Signika"/>
                <a:cs typeface="Signika"/>
                <a:sym typeface="Signika"/>
              </a:rPr>
              <a:t>Apresentação XXXXXX</a:t>
            </a:r>
            <a:br>
              <a:rPr b="0" i="0" lang="pt-BR" sz="1800" u="none">
                <a:solidFill>
                  <a:srgbClr val="171817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b="0" i="0" lang="pt-BR" sz="1800" u="none">
                <a:solidFill>
                  <a:srgbClr val="171817"/>
                </a:solidFill>
                <a:latin typeface="Signika"/>
                <a:ea typeface="Signika"/>
                <a:cs typeface="Signika"/>
                <a:sym typeface="Signika"/>
              </a:rPr>
              <a:t>XXX/XXX/2022)</a:t>
            </a:r>
            <a:endParaRPr/>
          </a:p>
        </p:txBody>
      </p:sp>
      <p:pic>
        <p:nvPicPr>
          <p:cNvPr id="235" name="Google Shape;235;p7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313150" y="969962"/>
            <a:ext cx="7262812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4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6"/>
          <p:cNvSpPr/>
          <p:nvPr/>
        </p:nvSpPr>
        <p:spPr>
          <a:xfrm>
            <a:off x="22510750" y="1327150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rgbClr val="93969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6"/>
          <p:cNvSpPr/>
          <p:nvPr/>
        </p:nvSpPr>
        <p:spPr>
          <a:xfrm>
            <a:off x="22440900" y="11879262"/>
            <a:ext cx="571500" cy="5715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76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8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78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78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0"/>
          <p:cNvSpPr/>
          <p:nvPr/>
        </p:nvSpPr>
        <p:spPr>
          <a:xfrm>
            <a:off x="22440900" y="11879262"/>
            <a:ext cx="571500" cy="5715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0"/>
          <p:cNvSpPr/>
          <p:nvPr/>
        </p:nvSpPr>
        <p:spPr>
          <a:xfrm>
            <a:off x="1092200" y="1184275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rgbClr val="93969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295687" y="782637"/>
            <a:ext cx="7262812" cy="137318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0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2"/>
          <p:cNvSpPr/>
          <p:nvPr/>
        </p:nvSpPr>
        <p:spPr>
          <a:xfrm>
            <a:off x="1092200" y="1184275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rgbClr val="93969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2"/>
          <p:cNvSpPr txBox="1"/>
          <p:nvPr/>
        </p:nvSpPr>
        <p:spPr>
          <a:xfrm>
            <a:off x="1836737" y="998537"/>
            <a:ext cx="3282950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817"/>
              </a:buClr>
              <a:buSzPts val="1800"/>
              <a:buFont typeface="Signika"/>
              <a:buNone/>
            </a:pPr>
            <a:r>
              <a:rPr b="0" i="0" lang="pt-BR" sz="1800" u="none">
                <a:solidFill>
                  <a:srgbClr val="171817"/>
                </a:solidFill>
                <a:latin typeface="Signika"/>
                <a:ea typeface="Signika"/>
                <a:cs typeface="Signika"/>
                <a:sym typeface="Signika"/>
              </a:rPr>
              <a:t>Apresentação XXXXXX</a:t>
            </a:r>
            <a:br>
              <a:rPr b="0" i="0" lang="pt-BR" sz="1800" u="none">
                <a:solidFill>
                  <a:srgbClr val="171817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b="0" i="0" lang="pt-BR" sz="1800" u="none">
                <a:solidFill>
                  <a:srgbClr val="171817"/>
                </a:solidFill>
                <a:latin typeface="Signika"/>
                <a:ea typeface="Signika"/>
                <a:cs typeface="Signika"/>
                <a:sym typeface="Signika"/>
              </a:rPr>
              <a:t>XXX/XXX/2022)</a:t>
            </a:r>
            <a:endParaRPr/>
          </a:p>
        </p:txBody>
      </p:sp>
      <p:pic>
        <p:nvPicPr>
          <p:cNvPr id="285" name="Google Shape;285;p8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295687" y="782637"/>
            <a:ext cx="7262812" cy="137318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/>
          <p:nvPr/>
        </p:nvSpPr>
        <p:spPr>
          <a:xfrm>
            <a:off x="22440900" y="11879262"/>
            <a:ext cx="571500" cy="5715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 txBox="1"/>
          <p:nvPr/>
        </p:nvSpPr>
        <p:spPr>
          <a:xfrm>
            <a:off x="1836737" y="998537"/>
            <a:ext cx="3281362" cy="65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1800"/>
              <a:buFont typeface="Arial"/>
              <a:buNone/>
            </a:pPr>
            <a:r>
              <a:rPr b="0" i="0" lang="pt-BR" sz="1800" u="non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  <a:t>Apresentação XXXXXX</a:t>
            </a:r>
            <a:br>
              <a:rPr b="0" i="0" lang="pt-BR" sz="1800" u="non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800" u="non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  <a:t>XXX/XXX/2023)</a:t>
            </a:r>
            <a:endParaRPr/>
          </a:p>
        </p:txBody>
      </p:sp>
      <p:pic>
        <p:nvPicPr>
          <p:cNvPr id="38" name="Google Shape;38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833975" y="811212"/>
            <a:ext cx="5640387" cy="8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4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p84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Google Shape;290;p84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6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86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86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8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88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88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2" r:id="rId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0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90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Google Shape;318;p90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2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Google Shape;325;p92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Google Shape;326;p92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4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94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94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/>
          <p:nvPr/>
        </p:nvSpPr>
        <p:spPr>
          <a:xfrm>
            <a:off x="22510750" y="1327150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rgbClr val="93969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/>
          <p:nvPr/>
        </p:nvSpPr>
        <p:spPr>
          <a:xfrm>
            <a:off x="22440900" y="11879262"/>
            <a:ext cx="571500" cy="5715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b="0" i="0" sz="24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/>
          <p:nvPr/>
        </p:nvSpPr>
        <p:spPr>
          <a:xfrm>
            <a:off x="22440900" y="11879262"/>
            <a:ext cx="571500" cy="571500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5"/>
          <p:cNvSpPr/>
          <p:nvPr/>
        </p:nvSpPr>
        <p:spPr>
          <a:xfrm>
            <a:off x="22510750" y="1327150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rgbClr val="93969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5"/>
          <p:cNvSpPr txBox="1"/>
          <p:nvPr/>
        </p:nvSpPr>
        <p:spPr>
          <a:xfrm>
            <a:off x="18845212" y="1150937"/>
            <a:ext cx="3281362" cy="379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1800"/>
              <a:buFont typeface="Arial"/>
              <a:buNone/>
            </a:pPr>
            <a:r>
              <a:rPr b="0" i="0" lang="pt-BR" sz="1800" u="none">
                <a:solidFill>
                  <a:srgbClr val="383A36"/>
                </a:solidFill>
                <a:latin typeface="Arial"/>
                <a:ea typeface="Arial"/>
                <a:cs typeface="Arial"/>
                <a:sym typeface="Arial"/>
              </a:rPr>
              <a:t>FT-PRDNE</a:t>
            </a:r>
            <a:endParaRPr/>
          </a:p>
        </p:txBody>
      </p:sp>
      <p:pic>
        <p:nvPicPr>
          <p:cNvPr id="82" name="Google Shape;82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39862" y="857250"/>
            <a:ext cx="5641975" cy="8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  <a:defRPr b="1" i="0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7"/>
          <p:cNvSpPr txBox="1"/>
          <p:nvPr>
            <p:ph idx="11" type="ftr"/>
          </p:nvPr>
        </p:nvSpPr>
        <p:spPr>
          <a:xfrm>
            <a:off x="8289925" y="12755562"/>
            <a:ext cx="78041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10" type="dt"/>
          </p:nvPr>
        </p:nvSpPr>
        <p:spPr>
          <a:xfrm>
            <a:off x="1219200" y="12755562"/>
            <a:ext cx="560863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37"/>
          <p:cNvSpPr txBox="1"/>
          <p:nvPr>
            <p:ph idx="12" type="sldNum"/>
          </p:nvPr>
        </p:nvSpPr>
        <p:spPr>
          <a:xfrm>
            <a:off x="17556162" y="12755562"/>
            <a:ext cx="560863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39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39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b="1" i="0" sz="300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47000">
              <a:srgbClr val="F2F2F2"/>
            </a:gs>
            <a:gs pos="100000">
              <a:srgbClr val="FCF7DA"/>
            </a:gs>
          </a:gsLst>
          <a:lin ang="54000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1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41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41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://www.planalto.gov.br/ccivil_03/Constituicao/Constitui%C3%A7ao.htm" TargetMode="External"/><Relationship Id="rId5" Type="http://schemas.openxmlformats.org/officeDocument/2006/relationships/hyperlink" Target="http://www.planalto.gov.br/ccivil_03/Constituicao/Constitui%C3%A7ao.htm" TargetMode="External"/><Relationship Id="rId6" Type="http://schemas.openxmlformats.org/officeDocument/2006/relationships/hyperlink" Target="http://www.planalto.gov.br/ccivil_03/Constituicao/Constitui%C3%A7ao.htm" TargetMode="External"/><Relationship Id="rId7" Type="http://schemas.openxmlformats.org/officeDocument/2006/relationships/hyperlink" Target="http://www.planalto.gov.br/ccivil_03/Constituicao/Constitui%C3%A7ao.ht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"/>
          <p:cNvSpPr txBox="1"/>
          <p:nvPr/>
        </p:nvSpPr>
        <p:spPr>
          <a:xfrm>
            <a:off x="-7937" y="-7937"/>
            <a:ext cx="24399875" cy="8243887"/>
          </a:xfrm>
          <a:prstGeom prst="rect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"/>
          <p:cNvSpPr txBox="1"/>
          <p:nvPr/>
        </p:nvSpPr>
        <p:spPr>
          <a:xfrm>
            <a:off x="1582725" y="1258875"/>
            <a:ext cx="22801200" cy="3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aleway Black"/>
              <a:buNone/>
            </a:pPr>
            <a:r>
              <a:rPr b="0" i="0" lang="pt-BR" sz="6600" u="non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Atualização do Plano Regional de Desenvolvimento do Nordeste – PRDNE 2024-2027</a:t>
            </a:r>
            <a:endParaRPr b="1" i="0" sz="9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aleway Black"/>
              <a:buNone/>
            </a:pPr>
            <a:r>
              <a:rPr b="0" i="0" lang="pt-BR" sz="5800" u="non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endParaRPr b="1" i="0" sz="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Raleway Black"/>
              <a:buNone/>
            </a:pPr>
            <a:r>
              <a:rPr b="0" i="0" lang="pt-BR" sz="5800" u="non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endParaRPr/>
          </a:p>
        </p:txBody>
      </p:sp>
      <p:sp>
        <p:nvSpPr>
          <p:cNvPr id="347" name="Google Shape;347;p1"/>
          <p:cNvSpPr txBox="1"/>
          <p:nvPr/>
        </p:nvSpPr>
        <p:spPr>
          <a:xfrm>
            <a:off x="1582737" y="5886450"/>
            <a:ext cx="20132675" cy="193198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aleway ExtraBold"/>
              <a:buNone/>
            </a:pPr>
            <a:r>
              <a:rPr b="0" i="0" lang="pt-BR" sz="5400" u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Reunião do Comitê Técnico (Pré-CONDEL)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aleway ExtraBold"/>
              <a:buNone/>
            </a:pPr>
            <a:r>
              <a:rPr b="0" i="0" lang="pt-BR" sz="5400" u="none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Recife, 02 de Maio de 2023</a:t>
            </a:r>
            <a:endParaRPr/>
          </a:p>
        </p:txBody>
      </p:sp>
      <p:pic>
        <p:nvPicPr>
          <p:cNvPr id="348" name="Google Shape;3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5987" y="11115675"/>
            <a:ext cx="9525000" cy="142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Google Shape;444;p10"/>
          <p:cNvGraphicFramePr/>
          <p:nvPr/>
        </p:nvGraphicFramePr>
        <p:xfrm>
          <a:off x="454025" y="2754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{22EA23FC-C208-4155-8171-3E89D4F2BFC4}</a:tableStyleId>
              </a:tblPr>
              <a:tblGrid>
                <a:gridCol w="2160575"/>
                <a:gridCol w="21375675"/>
              </a:tblGrid>
              <a:tr h="149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Set/2022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Jan/2023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SUDENE consulta Conselheiros do CONDEL para receber indicação de projetos estratégicos para o anexo III do PRDNE para o período 2024-2027;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6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Abr/ 2023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MPO coordena reuniões com Superintendências e MIDR para alinhamento dos planos regionais ao PPA 2024-2027;</a:t>
                      </a:r>
                      <a:endParaRPr/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SUDENE elabora proposta técnica do PRDNE considerando estudos contratados e sugestões dos Conselheiros do CONDEL (programas/ações estratégicas/ações indicativas/projetos); 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 a Mai/2023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422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232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Reuniões com Governos Estaduais para complementação da carteira de projetos estratégicos e indicação de pontos focais para reuniões com a equipe da Sudene;</a:t>
                      </a:r>
                      <a:endParaRPr/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422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232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Reuniões da equipe da SUDENE com técnicos dos governos estaduais para apresentação da proposta técnica do PRDNE e discussão dos projetos;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422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232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Discussão da carteira de projetos estratégicos com Ministérios setoriais por intermédio do MPO em preparação para o PPA 2024-2027;</a:t>
                      </a:r>
                      <a:endParaRPr/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422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232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 pública aberta à sociedade através de formulário online;</a:t>
                      </a:r>
                      <a:endParaRPr/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SUDENE consolida a proposta do PRDNE 2024-2027 considerando as contribuições e entendimentos com governos Estaduais e Ministérios setoriais para submeter à apreciação final pelo CONDEL;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 2023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422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232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Apreciação final da minuta de projeto de lei que institui o PRDNE para o período 2024-2027 pelo CONDEL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45" name="Google Shape;445;p10"/>
          <p:cNvGrpSpPr/>
          <p:nvPr/>
        </p:nvGrpSpPr>
        <p:grpSpPr>
          <a:xfrm>
            <a:off x="1030287" y="809625"/>
            <a:ext cx="17670462" cy="1487487"/>
            <a:chOff x="2827875" y="3428488"/>
            <a:chExt cx="17669700" cy="1487112"/>
          </a:xfrm>
        </p:grpSpPr>
        <p:sp>
          <p:nvSpPr>
            <p:cNvPr id="446" name="Google Shape;446;p10"/>
            <p:cNvSpPr txBox="1"/>
            <p:nvPr/>
          </p:nvSpPr>
          <p:spPr>
            <a:xfrm>
              <a:off x="2827875" y="3951100"/>
              <a:ext cx="17669700" cy="9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422"/>
                </a:buClr>
                <a:buSzPts val="5600"/>
                <a:buFont typeface="Raleway Black"/>
                <a:buNone/>
              </a:pPr>
              <a:r>
                <a:rPr b="0" i="0" lang="pt-BR" sz="5600" u="none">
                  <a:solidFill>
                    <a:srgbClr val="232422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Etapas Atualização PRDNE 2024-2027</a:t>
              </a:r>
              <a:endParaRPr/>
            </a:p>
          </p:txBody>
        </p:sp>
        <p:grpSp>
          <p:nvGrpSpPr>
            <p:cNvPr id="447" name="Google Shape;447;p10"/>
            <p:cNvGrpSpPr/>
            <p:nvPr/>
          </p:nvGrpSpPr>
          <p:grpSpPr>
            <a:xfrm>
              <a:off x="2921000" y="3428488"/>
              <a:ext cx="8091560" cy="522600"/>
              <a:chOff x="0" y="-38910"/>
              <a:chExt cx="8091560" cy="522600"/>
            </a:xfrm>
          </p:grpSpPr>
          <p:sp>
            <p:nvSpPr>
              <p:cNvPr id="448" name="Google Shape;448;p10"/>
              <p:cNvSpPr txBox="1"/>
              <p:nvPr/>
            </p:nvSpPr>
            <p:spPr>
              <a:xfrm>
                <a:off x="0" y="144271"/>
                <a:ext cx="3322800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0"/>
              <p:cNvSpPr/>
              <p:nvPr/>
            </p:nvSpPr>
            <p:spPr>
              <a:xfrm>
                <a:off x="51716" y="-38910"/>
                <a:ext cx="8039844" cy="52260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42423"/>
                  </a:buClr>
                  <a:buSzPts val="2500"/>
                  <a:buFont typeface="Arial"/>
                  <a:buNone/>
                </a:pPr>
                <a:r>
                  <a:rPr b="1" i="0" lang="pt-BR" sz="2500" u="none">
                    <a:solidFill>
                      <a:srgbClr val="242423"/>
                    </a:solidFill>
                    <a:latin typeface="Arial"/>
                    <a:ea typeface="Arial"/>
                    <a:cs typeface="Arial"/>
                    <a:sym typeface="Arial"/>
                  </a:rPr>
                  <a:t>PRDNE</a:t>
                </a:r>
                <a:endParaRPr b="1" i="0" sz="25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5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"/>
          <p:cNvSpPr txBox="1"/>
          <p:nvPr/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</a:pPr>
            <a:fld id="{00000000-1234-1234-1234-123412341234}" type="slidenum">
              <a:rPr b="1" i="0" lang="pt-BR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rPr>
              <a:t>‹#›</a:t>
            </a:fld>
            <a:endParaRPr/>
          </a:p>
        </p:txBody>
      </p:sp>
      <p:grpSp>
        <p:nvGrpSpPr>
          <p:cNvPr id="455" name="Google Shape;455;p11"/>
          <p:cNvGrpSpPr/>
          <p:nvPr/>
        </p:nvGrpSpPr>
        <p:grpSpPr>
          <a:xfrm>
            <a:off x="2827337" y="1898650"/>
            <a:ext cx="20262850" cy="1870075"/>
            <a:chOff x="2827878" y="1898650"/>
            <a:chExt cx="20262300" cy="1869438"/>
          </a:xfrm>
        </p:grpSpPr>
        <p:sp>
          <p:nvSpPr>
            <p:cNvPr id="456" name="Google Shape;456;p11"/>
            <p:cNvSpPr txBox="1"/>
            <p:nvPr/>
          </p:nvSpPr>
          <p:spPr>
            <a:xfrm>
              <a:off x="2827878" y="1898650"/>
              <a:ext cx="202623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422"/>
                </a:buClr>
                <a:buSzPts val="6800"/>
                <a:buFont typeface="Raleway Black"/>
                <a:buNone/>
              </a:pPr>
              <a:r>
                <a:rPr b="0" i="0" lang="pt-BR" sz="6800" u="none">
                  <a:solidFill>
                    <a:srgbClr val="232422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Articulação PRDNE x PPA</a:t>
              </a:r>
              <a:endParaRPr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2921000" y="3428488"/>
              <a:ext cx="8091560" cy="339600"/>
              <a:chOff x="0" y="-38910"/>
              <a:chExt cx="8091560" cy="339600"/>
            </a:xfrm>
          </p:grpSpPr>
          <p:sp>
            <p:nvSpPr>
              <p:cNvPr id="458" name="Google Shape;458;p11"/>
              <p:cNvSpPr txBox="1"/>
              <p:nvPr/>
            </p:nvSpPr>
            <p:spPr>
              <a:xfrm>
                <a:off x="0" y="144271"/>
                <a:ext cx="3322800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1716" y="-38910"/>
                <a:ext cx="8039844" cy="33960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32422"/>
                  </a:buClr>
                  <a:buSzPts val="1400"/>
                  <a:buFont typeface="Raleway"/>
                  <a:buNone/>
                </a:pPr>
                <a:r>
                  <a:rPr b="1" i="0" lang="pt-BR" sz="1400" u="none">
                    <a:solidFill>
                      <a:srgbClr val="23242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PRDNE</a:t>
                </a:r>
                <a:endParaRPr/>
              </a:p>
            </p:txBody>
          </p:sp>
        </p:grpSp>
      </p:grpSp>
      <p:pic>
        <p:nvPicPr>
          <p:cNvPr id="460" name="Google Shape;4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3575"/>
            <a:ext cx="24384000" cy="126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2"/>
          <p:cNvSpPr txBox="1"/>
          <p:nvPr/>
        </p:nvSpPr>
        <p:spPr>
          <a:xfrm>
            <a:off x="-7937" y="-7937"/>
            <a:ext cx="24399875" cy="5757862"/>
          </a:xfrm>
          <a:prstGeom prst="rect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01" r="1810" t="0"/>
          <a:stretch/>
        </p:blipFill>
        <p:spPr>
          <a:xfrm>
            <a:off x="10583863" y="2147888"/>
            <a:ext cx="12433200" cy="7089900"/>
          </a:xfrm>
          <a:prstGeom prst="roundRect">
            <a:avLst>
              <a:gd fmla="val 3362" name="adj"/>
            </a:avLst>
          </a:prstGeom>
          <a:solidFill>
            <a:srgbClr val="D6D8D6"/>
          </a:solidFill>
          <a:ln>
            <a:noFill/>
          </a:ln>
        </p:spPr>
      </p:pic>
      <p:sp>
        <p:nvSpPr>
          <p:cNvPr id="467" name="Google Shape;467;p12"/>
          <p:cNvSpPr txBox="1"/>
          <p:nvPr/>
        </p:nvSpPr>
        <p:spPr>
          <a:xfrm>
            <a:off x="22445662" y="12004675"/>
            <a:ext cx="57150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</a:pPr>
            <a:fld id="{00000000-1234-1234-1234-123412341234}" type="slidenum">
              <a:rPr b="1" i="0" lang="pt-BR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rPr>
              <a:t>‹#›</a:t>
            </a:fld>
            <a:endParaRPr/>
          </a:p>
        </p:txBody>
      </p:sp>
      <p:sp>
        <p:nvSpPr>
          <p:cNvPr id="468" name="Google Shape;468;p12"/>
          <p:cNvSpPr/>
          <p:nvPr/>
        </p:nvSpPr>
        <p:spPr>
          <a:xfrm>
            <a:off x="22510750" y="1327150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2"/>
          <p:cNvSpPr txBox="1"/>
          <p:nvPr/>
        </p:nvSpPr>
        <p:spPr>
          <a:xfrm>
            <a:off x="1381125" y="6642100"/>
            <a:ext cx="5262562" cy="24114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35"/>
              </a:buClr>
              <a:buSzPts val="15000"/>
              <a:buFont typeface="Ultra"/>
              <a:buNone/>
            </a:pPr>
            <a:r>
              <a:rPr b="1" i="0" lang="pt-BR" sz="15000" u="none">
                <a:solidFill>
                  <a:srgbClr val="009035"/>
                </a:solidFill>
                <a:latin typeface="Ultra"/>
                <a:ea typeface="Ultra"/>
                <a:cs typeface="Ultra"/>
                <a:sym typeface="Ultra"/>
              </a:rPr>
              <a:t>03.</a:t>
            </a:r>
            <a:endParaRPr/>
          </a:p>
        </p:txBody>
      </p:sp>
      <p:sp>
        <p:nvSpPr>
          <p:cNvPr id="470" name="Google Shape;470;p12"/>
          <p:cNvSpPr txBox="1"/>
          <p:nvPr/>
        </p:nvSpPr>
        <p:spPr>
          <a:xfrm>
            <a:off x="1319212" y="10529887"/>
            <a:ext cx="13595350" cy="19494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3"/>
              </a:buClr>
              <a:buSzPts val="6000"/>
              <a:buFont typeface="Montserrat"/>
              <a:buNone/>
            </a:pPr>
            <a:r>
              <a:rPr b="1" i="0" lang="pt-BR" sz="6000" u="none">
                <a:solidFill>
                  <a:srgbClr val="242423"/>
                </a:solidFill>
                <a:latin typeface="Montserrat"/>
                <a:ea typeface="Montserrat"/>
                <a:cs typeface="Montserrat"/>
                <a:sym typeface="Montserrat"/>
              </a:rPr>
              <a:t>PRDNE - Estrutura e Atributos (2024-2027)</a:t>
            </a:r>
            <a:endParaRPr/>
          </a:p>
        </p:txBody>
      </p:sp>
      <p:pic>
        <p:nvPicPr>
          <p:cNvPr id="471" name="Google Shape;47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21087" y="11818937"/>
            <a:ext cx="541020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13"/>
          <p:cNvGrpSpPr/>
          <p:nvPr/>
        </p:nvGrpSpPr>
        <p:grpSpPr>
          <a:xfrm>
            <a:off x="2811462" y="1393825"/>
            <a:ext cx="17668875" cy="1733550"/>
            <a:chOff x="2827875" y="3428488"/>
            <a:chExt cx="17669700" cy="1733412"/>
          </a:xfrm>
        </p:grpSpPr>
        <p:sp>
          <p:nvSpPr>
            <p:cNvPr id="477" name="Google Shape;477;p13"/>
            <p:cNvSpPr txBox="1"/>
            <p:nvPr/>
          </p:nvSpPr>
          <p:spPr>
            <a:xfrm>
              <a:off x="2827875" y="3951100"/>
              <a:ext cx="17669700" cy="12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422"/>
                </a:buClr>
                <a:buSzPts val="7200"/>
                <a:buFont typeface="Raleway Black"/>
                <a:buNone/>
              </a:pPr>
              <a:r>
                <a:rPr b="0" i="0" lang="pt-BR" sz="7200" u="none">
                  <a:solidFill>
                    <a:srgbClr val="232422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Atributos do PRDNE 2024-2027</a:t>
              </a:r>
              <a:endParaRPr/>
            </a:p>
          </p:txBody>
        </p:sp>
        <p:grpSp>
          <p:nvGrpSpPr>
            <p:cNvPr id="478" name="Google Shape;478;p13"/>
            <p:cNvGrpSpPr/>
            <p:nvPr/>
          </p:nvGrpSpPr>
          <p:grpSpPr>
            <a:xfrm>
              <a:off x="2921000" y="3428488"/>
              <a:ext cx="8091560" cy="522600"/>
              <a:chOff x="0" y="-38910"/>
              <a:chExt cx="8091560" cy="522600"/>
            </a:xfrm>
          </p:grpSpPr>
          <p:sp>
            <p:nvSpPr>
              <p:cNvPr id="479" name="Google Shape;479;p13"/>
              <p:cNvSpPr txBox="1"/>
              <p:nvPr/>
            </p:nvSpPr>
            <p:spPr>
              <a:xfrm>
                <a:off x="0" y="144271"/>
                <a:ext cx="3322800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51716" y="-38910"/>
                <a:ext cx="8039844" cy="52260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42423"/>
                  </a:buClr>
                  <a:buSzPts val="2500"/>
                  <a:buFont typeface="Arial"/>
                  <a:buNone/>
                </a:pPr>
                <a:r>
                  <a:rPr b="1" i="0" lang="pt-BR" sz="2500" u="none">
                    <a:solidFill>
                      <a:srgbClr val="242423"/>
                    </a:solidFill>
                    <a:latin typeface="Arial"/>
                    <a:ea typeface="Arial"/>
                    <a:cs typeface="Arial"/>
                    <a:sym typeface="Arial"/>
                  </a:rPr>
                  <a:t>PRDNE</a:t>
                </a:r>
                <a:endParaRPr b="1" i="0" sz="25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5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pic>
        <p:nvPicPr>
          <p:cNvPr id="481" name="Google Shape;48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8325" y="3127375"/>
            <a:ext cx="18111787" cy="105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"/>
          <p:cNvSpPr txBox="1"/>
          <p:nvPr>
            <p:ph type="title"/>
          </p:nvPr>
        </p:nvSpPr>
        <p:spPr>
          <a:xfrm>
            <a:off x="3981450" y="4565650"/>
            <a:ext cx="16419512" cy="1846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0" u="none" cap="none" strike="noStrike">
              <a:solidFill>
                <a:srgbClr val="1F38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7" name="Google Shape;487;p14"/>
          <p:cNvSpPr txBox="1"/>
          <p:nvPr>
            <p:ph idx="1" type="body"/>
          </p:nvPr>
        </p:nvSpPr>
        <p:spPr>
          <a:xfrm>
            <a:off x="1301750" y="4868862"/>
            <a:ext cx="217805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6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"/>
          <p:cNvSpPr txBox="1"/>
          <p:nvPr/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</a:pPr>
            <a:fld id="{00000000-1234-1234-1234-123412341234}" type="slidenum">
              <a:rPr b="1" i="0" lang="pt-BR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rPr>
              <a:t>‹#›</a:t>
            </a:fld>
            <a:endParaRPr/>
          </a:p>
        </p:txBody>
      </p:sp>
      <p:sp>
        <p:nvSpPr>
          <p:cNvPr id="494" name="Google Shape;494;p15"/>
          <p:cNvSpPr txBox="1"/>
          <p:nvPr/>
        </p:nvSpPr>
        <p:spPr>
          <a:xfrm>
            <a:off x="2867025" y="4929187"/>
            <a:ext cx="18748375" cy="472122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6000"/>
              <a:buFont typeface="Raleway"/>
              <a:buNone/>
            </a:pPr>
            <a:r>
              <a:rPr b="1" i="0" lang="pt-BR" sz="6000" u="none">
                <a:solidFill>
                  <a:srgbClr val="232422"/>
                </a:solidFill>
                <a:latin typeface="Raleway"/>
                <a:ea typeface="Raleway"/>
                <a:cs typeface="Raleway"/>
                <a:sym typeface="Raleway"/>
              </a:rPr>
              <a:t>Aposta Estratégica: 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D56"/>
              </a:buClr>
              <a:buSzPts val="6000"/>
              <a:buFont typeface="Raleway"/>
              <a:buNone/>
            </a:pPr>
            <a:r>
              <a:rPr b="1" i="1" lang="pt-BR" sz="6000" u="none">
                <a:solidFill>
                  <a:srgbClr val="595D56"/>
                </a:solidFill>
                <a:latin typeface="Raleway"/>
                <a:ea typeface="Raleway"/>
                <a:cs typeface="Raleway"/>
                <a:sym typeface="Raleway"/>
              </a:rPr>
              <a:t>Fortalecimento da rede de cidades intermediárias como âncora para os sistemas inovativos e produtivos locais da sua área de influência.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6000" u="none">
              <a:solidFill>
                <a:srgbClr val="595D5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15"/>
          <p:cNvSpPr txBox="1"/>
          <p:nvPr/>
        </p:nvSpPr>
        <p:spPr>
          <a:xfrm>
            <a:off x="4584700" y="9610725"/>
            <a:ext cx="15240000" cy="144462"/>
          </a:xfrm>
          <a:prstGeom prst="rect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5"/>
          <p:cNvSpPr txBox="1"/>
          <p:nvPr/>
        </p:nvSpPr>
        <p:spPr>
          <a:xfrm>
            <a:off x="4584700" y="4543425"/>
            <a:ext cx="15240000" cy="142875"/>
          </a:xfrm>
          <a:prstGeom prst="rect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2" name="Google Shape;502;p16"/>
          <p:cNvCxnSpPr/>
          <p:nvPr/>
        </p:nvCxnSpPr>
        <p:spPr>
          <a:xfrm>
            <a:off x="18464212" y="1592262"/>
            <a:ext cx="0" cy="10882312"/>
          </a:xfrm>
          <a:prstGeom prst="straightConnector1">
            <a:avLst/>
          </a:prstGeom>
          <a:noFill/>
          <a:ln cap="flat" cmpd="sng" w="53975">
            <a:solidFill>
              <a:srgbClr val="FFC47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3" name="Google Shape;503;p16"/>
          <p:cNvCxnSpPr/>
          <p:nvPr/>
        </p:nvCxnSpPr>
        <p:spPr>
          <a:xfrm>
            <a:off x="3862387" y="1579562"/>
            <a:ext cx="0" cy="10531475"/>
          </a:xfrm>
          <a:prstGeom prst="straightConnector1">
            <a:avLst/>
          </a:prstGeom>
          <a:noFill/>
          <a:ln cap="flat" cmpd="sng" w="53975">
            <a:solidFill>
              <a:srgbClr val="FFC47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4" name="Google Shape;504;p16"/>
          <p:cNvCxnSpPr/>
          <p:nvPr/>
        </p:nvCxnSpPr>
        <p:spPr>
          <a:xfrm flipH="1">
            <a:off x="22180550" y="2608262"/>
            <a:ext cx="168275" cy="2614612"/>
          </a:xfrm>
          <a:prstGeom prst="straightConnector1">
            <a:avLst/>
          </a:prstGeom>
          <a:noFill/>
          <a:ln cap="flat" cmpd="sng" w="53975">
            <a:solidFill>
              <a:srgbClr val="FFC47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5" name="Google Shape;505;p16"/>
          <p:cNvCxnSpPr/>
          <p:nvPr/>
        </p:nvCxnSpPr>
        <p:spPr>
          <a:xfrm>
            <a:off x="14566900" y="1916112"/>
            <a:ext cx="6350" cy="10507662"/>
          </a:xfrm>
          <a:prstGeom prst="straightConnector1">
            <a:avLst/>
          </a:prstGeom>
          <a:noFill/>
          <a:ln cap="flat" cmpd="sng" w="53975">
            <a:solidFill>
              <a:srgbClr val="FFC47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6" name="Google Shape;506;p16"/>
          <p:cNvCxnSpPr/>
          <p:nvPr/>
        </p:nvCxnSpPr>
        <p:spPr>
          <a:xfrm>
            <a:off x="7491412" y="1857375"/>
            <a:ext cx="0" cy="4364037"/>
          </a:xfrm>
          <a:prstGeom prst="straightConnector1">
            <a:avLst/>
          </a:prstGeom>
          <a:noFill/>
          <a:ln cap="flat" cmpd="sng" w="53975">
            <a:solidFill>
              <a:srgbClr val="FFC47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07" name="Google Shape;507;p16"/>
          <p:cNvCxnSpPr/>
          <p:nvPr/>
        </p:nvCxnSpPr>
        <p:spPr>
          <a:xfrm>
            <a:off x="10982325" y="1619250"/>
            <a:ext cx="0" cy="10531475"/>
          </a:xfrm>
          <a:prstGeom prst="straightConnector1">
            <a:avLst/>
          </a:prstGeom>
          <a:noFill/>
          <a:ln cap="flat" cmpd="sng" w="53975">
            <a:solidFill>
              <a:srgbClr val="FFC47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08" name="Google Shape;508;p16"/>
          <p:cNvSpPr/>
          <p:nvPr/>
        </p:nvSpPr>
        <p:spPr>
          <a:xfrm>
            <a:off x="2306637" y="695325"/>
            <a:ext cx="3168650" cy="1871662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12700">
            <a:solidFill>
              <a:srgbClr val="97CBA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999" dir="2700000" dist="38100" sy="102999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Segurança Hídrica e Conservação </a:t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endParaRPr/>
          </a:p>
        </p:txBody>
      </p:sp>
      <p:sp>
        <p:nvSpPr>
          <p:cNvPr id="509" name="Google Shape;509;p16"/>
          <p:cNvSpPr txBox="1"/>
          <p:nvPr/>
        </p:nvSpPr>
        <p:spPr>
          <a:xfrm rot="-5400000">
            <a:off x="-998749" y="1035125"/>
            <a:ext cx="3573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3200"/>
              <a:buFont typeface="Calibri"/>
              <a:buNone/>
            </a:pPr>
            <a:r>
              <a:rPr b="1" i="0" lang="pt-BR" sz="32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EIXOS ESTRATÉGICOS</a:t>
            </a:r>
            <a:endParaRPr/>
          </a:p>
        </p:txBody>
      </p:sp>
      <p:sp>
        <p:nvSpPr>
          <p:cNvPr id="510" name="Google Shape;510;p16"/>
          <p:cNvSpPr/>
          <p:nvPr/>
        </p:nvSpPr>
        <p:spPr>
          <a:xfrm>
            <a:off x="12952412" y="735012"/>
            <a:ext cx="3560762" cy="1873250"/>
          </a:xfrm>
          <a:prstGeom prst="roundRect">
            <a:avLst>
              <a:gd fmla="val 16667" name="adj"/>
            </a:avLst>
          </a:prstGeom>
          <a:solidFill>
            <a:srgbClr val="EDB96A"/>
          </a:solidFill>
          <a:ln cap="flat" cmpd="sng" w="12700">
            <a:solidFill>
              <a:srgbClr val="EDB96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999" dir="2700000" dist="38100" sy="102999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Desenvolvimento </a:t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das capacidades</a:t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humanas</a:t>
            </a:r>
            <a:endParaRPr/>
          </a:p>
        </p:txBody>
      </p:sp>
      <p:sp>
        <p:nvSpPr>
          <p:cNvPr id="511" name="Google Shape;511;p16"/>
          <p:cNvSpPr/>
          <p:nvPr/>
        </p:nvSpPr>
        <p:spPr>
          <a:xfrm>
            <a:off x="9483725" y="735012"/>
            <a:ext cx="3168650" cy="187325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12700">
            <a:solidFill>
              <a:srgbClr val="D7C27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999" dir="2700000" dist="38100" sy="102999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Dinamização e</a:t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Diversificação</a:t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produtiva</a:t>
            </a:r>
            <a:endParaRPr/>
          </a:p>
        </p:txBody>
      </p:sp>
      <p:sp>
        <p:nvSpPr>
          <p:cNvPr id="512" name="Google Shape;512;p16"/>
          <p:cNvSpPr/>
          <p:nvPr/>
        </p:nvSpPr>
        <p:spPr>
          <a:xfrm>
            <a:off x="20545425" y="735012"/>
            <a:ext cx="3606800" cy="1873250"/>
          </a:xfrm>
          <a:prstGeom prst="roundRect">
            <a:avLst>
              <a:gd fmla="val 16667" name="adj"/>
            </a:avLst>
          </a:prstGeom>
          <a:solidFill>
            <a:srgbClr val="9FCA9F"/>
          </a:solidFill>
          <a:ln cap="flat" cmpd="sng" w="12700">
            <a:solidFill>
              <a:srgbClr val="9FCA9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999" dir="2700000" dist="38100" sy="102999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Desenvolvimento </a:t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institucional</a:t>
            </a:r>
            <a:endParaRPr/>
          </a:p>
        </p:txBody>
      </p:sp>
      <p:sp>
        <p:nvSpPr>
          <p:cNvPr id="513" name="Google Shape;513;p16"/>
          <p:cNvSpPr/>
          <p:nvPr/>
        </p:nvSpPr>
        <p:spPr>
          <a:xfrm>
            <a:off x="16908462" y="735012"/>
            <a:ext cx="3471862" cy="1873250"/>
          </a:xfrm>
          <a:prstGeom prst="roundRect">
            <a:avLst>
              <a:gd fmla="val 16667" name="adj"/>
            </a:avLst>
          </a:prstGeom>
          <a:solidFill>
            <a:srgbClr val="92DDC3"/>
          </a:solidFill>
          <a:ln cap="flat" cmpd="sng" w="12700">
            <a:solidFill>
              <a:srgbClr val="92DDC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999" dir="2700000" dist="38100" sy="102999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Desenvolvimento </a:t>
            </a:r>
            <a:endParaRPr b="0" i="0" sz="2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Social e urbano</a:t>
            </a:r>
            <a:endParaRPr/>
          </a:p>
        </p:txBody>
      </p:sp>
      <p:sp>
        <p:nvSpPr>
          <p:cNvPr id="514" name="Google Shape;514;p16"/>
          <p:cNvSpPr/>
          <p:nvPr/>
        </p:nvSpPr>
        <p:spPr>
          <a:xfrm>
            <a:off x="5907087" y="735012"/>
            <a:ext cx="3168650" cy="187325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999" dir="2700000" dist="38100" sy="102999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700"/>
              <a:buFont typeface="Arial"/>
              <a:buNone/>
            </a:pPr>
            <a:r>
              <a:rPr b="1" i="0" lang="pt-BR" sz="27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Inovação</a:t>
            </a:r>
            <a:endParaRPr/>
          </a:p>
        </p:txBody>
      </p:sp>
      <p:sp>
        <p:nvSpPr>
          <p:cNvPr id="515" name="Google Shape;515;p16"/>
          <p:cNvSpPr/>
          <p:nvPr/>
        </p:nvSpPr>
        <p:spPr>
          <a:xfrm>
            <a:off x="16908462" y="3544887"/>
            <a:ext cx="3168650" cy="1008062"/>
          </a:xfrm>
          <a:prstGeom prst="roundRect">
            <a:avLst>
              <a:gd fmla="val 16667" name="adj"/>
            </a:avLst>
          </a:prstGeom>
          <a:solidFill>
            <a:srgbClr val="C8EEE0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Habitabilidade urbana</a:t>
            </a:r>
            <a:endParaRPr/>
          </a:p>
        </p:txBody>
      </p:sp>
      <p:sp>
        <p:nvSpPr>
          <p:cNvPr id="516" name="Google Shape;516;p16"/>
          <p:cNvSpPr/>
          <p:nvPr/>
        </p:nvSpPr>
        <p:spPr>
          <a:xfrm>
            <a:off x="16908462" y="5014912"/>
            <a:ext cx="3168650" cy="1008062"/>
          </a:xfrm>
          <a:prstGeom prst="roundRect">
            <a:avLst>
              <a:gd fmla="val 16667" name="adj"/>
            </a:avLst>
          </a:prstGeom>
          <a:solidFill>
            <a:srgbClr val="C8EEE0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Nordeste Pacífico</a:t>
            </a:r>
            <a:endParaRPr/>
          </a:p>
        </p:txBody>
      </p:sp>
      <p:sp>
        <p:nvSpPr>
          <p:cNvPr id="517" name="Google Shape;517;p16"/>
          <p:cNvSpPr/>
          <p:nvPr/>
        </p:nvSpPr>
        <p:spPr>
          <a:xfrm>
            <a:off x="16908462" y="6483350"/>
            <a:ext cx="3168650" cy="1008062"/>
          </a:xfrm>
          <a:prstGeom prst="roundRect">
            <a:avLst>
              <a:gd fmla="val 16667" name="adj"/>
            </a:avLst>
          </a:prstGeom>
          <a:solidFill>
            <a:srgbClr val="C8EEE0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Saneamento básico</a:t>
            </a:r>
            <a:endParaRPr/>
          </a:p>
        </p:txBody>
      </p:sp>
      <p:sp>
        <p:nvSpPr>
          <p:cNvPr id="518" name="Google Shape;518;p16"/>
          <p:cNvSpPr/>
          <p:nvPr/>
        </p:nvSpPr>
        <p:spPr>
          <a:xfrm>
            <a:off x="16908462" y="7951787"/>
            <a:ext cx="3168650" cy="1512887"/>
          </a:xfrm>
          <a:prstGeom prst="roundRect">
            <a:avLst>
              <a:gd fmla="val 16667" name="adj"/>
            </a:avLst>
          </a:prstGeom>
          <a:solidFill>
            <a:srgbClr val="C8EEE0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Ampliação e melhoria da saúde pública</a:t>
            </a:r>
            <a:endParaRPr/>
          </a:p>
        </p:txBody>
      </p:sp>
      <p:sp>
        <p:nvSpPr>
          <p:cNvPr id="519" name="Google Shape;519;p16"/>
          <p:cNvSpPr/>
          <p:nvPr/>
        </p:nvSpPr>
        <p:spPr>
          <a:xfrm>
            <a:off x="16706850" y="9925050"/>
            <a:ext cx="3606800" cy="1008062"/>
          </a:xfrm>
          <a:prstGeom prst="roundRect">
            <a:avLst>
              <a:gd fmla="val 16667" name="adj"/>
            </a:avLst>
          </a:prstGeom>
          <a:solidFill>
            <a:srgbClr val="C8EEE0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Fortalecimento da proteção social</a:t>
            </a:r>
            <a:endParaRPr/>
          </a:p>
        </p:txBody>
      </p:sp>
      <p:sp>
        <p:nvSpPr>
          <p:cNvPr id="520" name="Google Shape;520;p16"/>
          <p:cNvSpPr/>
          <p:nvPr/>
        </p:nvSpPr>
        <p:spPr>
          <a:xfrm>
            <a:off x="16706850" y="11395075"/>
            <a:ext cx="3606800" cy="1800225"/>
          </a:xfrm>
          <a:prstGeom prst="roundRect">
            <a:avLst>
              <a:gd fmla="val 16667" name="adj"/>
            </a:avLst>
          </a:prstGeom>
          <a:solidFill>
            <a:srgbClr val="C8EEE0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Valorização da socio diversidade e dos direitos humanos </a:t>
            </a:r>
            <a:endParaRPr/>
          </a:p>
        </p:txBody>
      </p:sp>
      <p:sp>
        <p:nvSpPr>
          <p:cNvPr id="521" name="Google Shape;521;p16"/>
          <p:cNvSpPr txBox="1"/>
          <p:nvPr/>
        </p:nvSpPr>
        <p:spPr>
          <a:xfrm rot="-5400000">
            <a:off x="-1119637" y="7901300"/>
            <a:ext cx="357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3200"/>
              <a:buFont typeface="Calibri"/>
              <a:buNone/>
            </a:pPr>
            <a:r>
              <a:rPr b="1" i="0" lang="pt-BR" sz="32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PROGRAMAS</a:t>
            </a:r>
            <a:endParaRPr/>
          </a:p>
        </p:txBody>
      </p:sp>
      <p:sp>
        <p:nvSpPr>
          <p:cNvPr id="522" name="Google Shape;522;p16"/>
          <p:cNvSpPr/>
          <p:nvPr/>
        </p:nvSpPr>
        <p:spPr>
          <a:xfrm>
            <a:off x="9491662" y="3546475"/>
            <a:ext cx="3168650" cy="1008062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Comunicação digital</a:t>
            </a:r>
            <a:endParaRPr/>
          </a:p>
        </p:txBody>
      </p:sp>
      <p:sp>
        <p:nvSpPr>
          <p:cNvPr id="523" name="Google Shape;523;p16"/>
          <p:cNvSpPr/>
          <p:nvPr/>
        </p:nvSpPr>
        <p:spPr>
          <a:xfrm>
            <a:off x="9491662" y="4891087"/>
            <a:ext cx="3328987" cy="1236662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Aproveitamento do Potencial Energético do NE</a:t>
            </a:r>
            <a:endParaRPr/>
          </a:p>
        </p:txBody>
      </p:sp>
      <p:sp>
        <p:nvSpPr>
          <p:cNvPr id="524" name="Google Shape;524;p16"/>
          <p:cNvSpPr/>
          <p:nvPr/>
        </p:nvSpPr>
        <p:spPr>
          <a:xfrm>
            <a:off x="9447212" y="6430962"/>
            <a:ext cx="3327400" cy="1008062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Integração logística regional</a:t>
            </a:r>
            <a:endParaRPr/>
          </a:p>
        </p:txBody>
      </p:sp>
      <p:sp>
        <p:nvSpPr>
          <p:cNvPr id="525" name="Google Shape;525;p16"/>
          <p:cNvSpPr/>
          <p:nvPr/>
        </p:nvSpPr>
        <p:spPr>
          <a:xfrm>
            <a:off x="9447212" y="9310687"/>
            <a:ext cx="3327400" cy="1008062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Desenvolvimento da agropecuária </a:t>
            </a:r>
            <a:endParaRPr/>
          </a:p>
        </p:txBody>
      </p:sp>
      <p:sp>
        <p:nvSpPr>
          <p:cNvPr id="526" name="Google Shape;526;p16"/>
          <p:cNvSpPr/>
          <p:nvPr/>
        </p:nvSpPr>
        <p:spPr>
          <a:xfrm>
            <a:off x="9491662" y="10750550"/>
            <a:ext cx="3168650" cy="1008062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Nordeste turístico</a:t>
            </a:r>
            <a:endParaRPr/>
          </a:p>
        </p:txBody>
      </p:sp>
      <p:sp>
        <p:nvSpPr>
          <p:cNvPr id="527" name="Google Shape;527;p16"/>
          <p:cNvSpPr/>
          <p:nvPr/>
        </p:nvSpPr>
        <p:spPr>
          <a:xfrm>
            <a:off x="9466262" y="7851775"/>
            <a:ext cx="3168650" cy="1008062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Nova economia</a:t>
            </a:r>
            <a:endParaRPr/>
          </a:p>
        </p:txBody>
      </p:sp>
      <p:sp>
        <p:nvSpPr>
          <p:cNvPr id="528" name="Google Shape;528;p16"/>
          <p:cNvSpPr/>
          <p:nvPr/>
        </p:nvSpPr>
        <p:spPr>
          <a:xfrm>
            <a:off x="2306637" y="3505200"/>
            <a:ext cx="3168650" cy="1871662"/>
          </a:xfrm>
          <a:prstGeom prst="roundRect">
            <a:avLst>
              <a:gd fmla="val 2321" name="adj"/>
            </a:avLst>
          </a:prstGeom>
          <a:solidFill>
            <a:srgbClr val="A4C2F4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Complementação da Infraestrutura do PISF</a:t>
            </a:r>
            <a:endParaRPr/>
          </a:p>
        </p:txBody>
      </p:sp>
      <p:sp>
        <p:nvSpPr>
          <p:cNvPr id="529" name="Google Shape;529;p16"/>
          <p:cNvSpPr/>
          <p:nvPr/>
        </p:nvSpPr>
        <p:spPr>
          <a:xfrm>
            <a:off x="2306637" y="6216650"/>
            <a:ext cx="3168650" cy="2289175"/>
          </a:xfrm>
          <a:prstGeom prst="roundRect">
            <a:avLst>
              <a:gd fmla="val 1858" name="adj"/>
            </a:avLst>
          </a:prstGeom>
          <a:solidFill>
            <a:srgbClr val="A4C2F4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Conservação, proteção e uso sustentável dos recursos naturais</a:t>
            </a:r>
            <a:endParaRPr/>
          </a:p>
        </p:txBody>
      </p:sp>
      <p:sp>
        <p:nvSpPr>
          <p:cNvPr id="530" name="Google Shape;530;p16"/>
          <p:cNvSpPr/>
          <p:nvPr/>
        </p:nvSpPr>
        <p:spPr>
          <a:xfrm>
            <a:off x="2306637" y="9345612"/>
            <a:ext cx="3168650" cy="1962150"/>
          </a:xfrm>
          <a:prstGeom prst="roundRect">
            <a:avLst>
              <a:gd fmla="val 3064" name="adj"/>
            </a:avLst>
          </a:prstGeom>
          <a:solidFill>
            <a:srgbClr val="A4C2F4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Gestão Integrada da Oferta e do Uso dos Recursos Hídricos</a:t>
            </a:r>
            <a:endParaRPr/>
          </a:p>
        </p:txBody>
      </p:sp>
      <p:sp>
        <p:nvSpPr>
          <p:cNvPr id="531" name="Google Shape;531;p16"/>
          <p:cNvSpPr/>
          <p:nvPr/>
        </p:nvSpPr>
        <p:spPr>
          <a:xfrm>
            <a:off x="2306637" y="12147550"/>
            <a:ext cx="3168650" cy="1008062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Gestão de Risco: Secas e Cheias</a:t>
            </a:r>
            <a:endParaRPr/>
          </a:p>
        </p:txBody>
      </p:sp>
      <p:sp>
        <p:nvSpPr>
          <p:cNvPr id="532" name="Google Shape;532;p16"/>
          <p:cNvSpPr/>
          <p:nvPr/>
        </p:nvSpPr>
        <p:spPr>
          <a:xfrm>
            <a:off x="13117512" y="3544887"/>
            <a:ext cx="3168650" cy="1008062"/>
          </a:xfrm>
          <a:prstGeom prst="roundRect">
            <a:avLst>
              <a:gd fmla="val 16667" name="adj"/>
            </a:avLst>
          </a:prstGeom>
          <a:solidFill>
            <a:srgbClr val="F5D6A9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Analfabetismo zero</a:t>
            </a:r>
            <a:endParaRPr/>
          </a:p>
        </p:txBody>
      </p:sp>
      <p:sp>
        <p:nvSpPr>
          <p:cNvPr id="533" name="Google Shape;533;p16"/>
          <p:cNvSpPr/>
          <p:nvPr/>
        </p:nvSpPr>
        <p:spPr>
          <a:xfrm>
            <a:off x="13117512" y="5054600"/>
            <a:ext cx="3168650" cy="1008062"/>
          </a:xfrm>
          <a:prstGeom prst="roundRect">
            <a:avLst>
              <a:gd fmla="val 16667" name="adj"/>
            </a:avLst>
          </a:prstGeom>
          <a:solidFill>
            <a:srgbClr val="F5D6A9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Primeiro a primeira infância</a:t>
            </a:r>
            <a:endParaRPr/>
          </a:p>
        </p:txBody>
      </p:sp>
      <p:sp>
        <p:nvSpPr>
          <p:cNvPr id="534" name="Google Shape;534;p16"/>
          <p:cNvSpPr/>
          <p:nvPr/>
        </p:nvSpPr>
        <p:spPr>
          <a:xfrm>
            <a:off x="13117512" y="6564312"/>
            <a:ext cx="3168650" cy="1657350"/>
          </a:xfrm>
          <a:prstGeom prst="roundRect">
            <a:avLst>
              <a:gd fmla="val 16667" name="adj"/>
            </a:avLst>
          </a:prstGeom>
          <a:solidFill>
            <a:srgbClr val="F5D6A9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Elevação da qualidade do ensino fundamental</a:t>
            </a:r>
            <a:endParaRPr/>
          </a:p>
        </p:txBody>
      </p:sp>
      <p:sp>
        <p:nvSpPr>
          <p:cNvPr id="535" name="Google Shape;535;p16"/>
          <p:cNvSpPr/>
          <p:nvPr/>
        </p:nvSpPr>
        <p:spPr>
          <a:xfrm>
            <a:off x="13117512" y="8723312"/>
            <a:ext cx="3168650" cy="1295400"/>
          </a:xfrm>
          <a:prstGeom prst="roundRect">
            <a:avLst>
              <a:gd fmla="val 16667" name="adj"/>
            </a:avLst>
          </a:prstGeom>
          <a:solidFill>
            <a:srgbClr val="F5D6A9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Elevação da qualidade do ensino médio</a:t>
            </a:r>
            <a:endParaRPr/>
          </a:p>
        </p:txBody>
      </p:sp>
      <p:sp>
        <p:nvSpPr>
          <p:cNvPr id="536" name="Google Shape;536;p16"/>
          <p:cNvSpPr/>
          <p:nvPr/>
        </p:nvSpPr>
        <p:spPr>
          <a:xfrm>
            <a:off x="13117512" y="10521950"/>
            <a:ext cx="3168650" cy="1162050"/>
          </a:xfrm>
          <a:prstGeom prst="roundRect">
            <a:avLst>
              <a:gd fmla="val 16667" name="adj"/>
            </a:avLst>
          </a:prstGeom>
          <a:solidFill>
            <a:srgbClr val="F5D6A9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Capacitação Profissional</a:t>
            </a:r>
            <a:endParaRPr/>
          </a:p>
        </p:txBody>
      </p:sp>
      <p:sp>
        <p:nvSpPr>
          <p:cNvPr id="537" name="Google Shape;537;p16"/>
          <p:cNvSpPr/>
          <p:nvPr/>
        </p:nvSpPr>
        <p:spPr>
          <a:xfrm>
            <a:off x="13084175" y="12118975"/>
            <a:ext cx="3168650" cy="1419225"/>
          </a:xfrm>
          <a:prstGeom prst="roundRect">
            <a:avLst>
              <a:gd fmla="val 16667" name="adj"/>
            </a:avLst>
          </a:prstGeom>
          <a:solidFill>
            <a:srgbClr val="F5D6A9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Fortalecimento da educação superior </a:t>
            </a:r>
            <a:endParaRPr/>
          </a:p>
        </p:txBody>
      </p:sp>
      <p:sp>
        <p:nvSpPr>
          <p:cNvPr id="538" name="Google Shape;538;p16"/>
          <p:cNvSpPr/>
          <p:nvPr/>
        </p:nvSpPr>
        <p:spPr>
          <a:xfrm>
            <a:off x="20634325" y="3544887"/>
            <a:ext cx="3167062" cy="1296987"/>
          </a:xfrm>
          <a:prstGeom prst="roundRect">
            <a:avLst>
              <a:gd fmla="val 16667" name="adj"/>
            </a:avLst>
          </a:prstGeom>
          <a:solidFill>
            <a:srgbClr val="C4DEC4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Melhoria da Gestão Pública</a:t>
            </a:r>
            <a:endParaRPr/>
          </a:p>
        </p:txBody>
      </p:sp>
      <p:sp>
        <p:nvSpPr>
          <p:cNvPr id="539" name="Google Shape;539;p16"/>
          <p:cNvSpPr/>
          <p:nvPr/>
        </p:nvSpPr>
        <p:spPr>
          <a:xfrm>
            <a:off x="5907087" y="3525837"/>
            <a:ext cx="3168650" cy="2303462"/>
          </a:xfrm>
          <a:prstGeom prst="roundRect">
            <a:avLst>
              <a:gd fmla="val 2404" name="adj"/>
            </a:avLst>
          </a:prstGeom>
          <a:solidFill>
            <a:srgbClr val="B7B7B7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Alinhamento regional para o desenvolvimento inovador e sustentável</a:t>
            </a:r>
            <a:endParaRPr/>
          </a:p>
        </p:txBody>
      </p:sp>
      <p:sp>
        <p:nvSpPr>
          <p:cNvPr id="540" name="Google Shape;540;p16"/>
          <p:cNvSpPr/>
          <p:nvPr/>
        </p:nvSpPr>
        <p:spPr>
          <a:xfrm>
            <a:off x="5749925" y="6237287"/>
            <a:ext cx="3394075" cy="1008062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Inovação para o desenvolvimento </a:t>
            </a:r>
            <a:endParaRPr/>
          </a:p>
        </p:txBody>
      </p:sp>
      <p:sp>
        <p:nvSpPr>
          <p:cNvPr id="541" name="Google Shape;541;p16"/>
          <p:cNvSpPr/>
          <p:nvPr/>
        </p:nvSpPr>
        <p:spPr>
          <a:xfrm>
            <a:off x="9491662" y="12192000"/>
            <a:ext cx="3168650" cy="1008062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Reestruturação industrial</a:t>
            </a:r>
            <a:endParaRPr/>
          </a:p>
        </p:txBody>
      </p:sp>
      <p:sp>
        <p:nvSpPr>
          <p:cNvPr id="542" name="Google Shape;542;p16"/>
          <p:cNvSpPr/>
          <p:nvPr/>
        </p:nvSpPr>
        <p:spPr>
          <a:xfrm>
            <a:off x="1535112" y="1233487"/>
            <a:ext cx="312737" cy="876300"/>
          </a:xfrm>
          <a:prstGeom prst="rightArrow">
            <a:avLst>
              <a:gd fmla="val -25588" name="adj1"/>
              <a:gd fmla="val 50000" name="adj2"/>
            </a:avLst>
          </a:prstGeom>
          <a:solidFill>
            <a:srgbClr val="E76031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3" name="Google Shape;543;p16"/>
          <p:cNvCxnSpPr/>
          <p:nvPr/>
        </p:nvCxnSpPr>
        <p:spPr>
          <a:xfrm>
            <a:off x="1922462" y="242887"/>
            <a:ext cx="0" cy="2776537"/>
          </a:xfrm>
          <a:prstGeom prst="straightConnector1">
            <a:avLst/>
          </a:prstGeom>
          <a:noFill/>
          <a:ln cap="flat" cmpd="sng" w="9525">
            <a:solidFill>
              <a:srgbClr val="E7603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44" name="Google Shape;544;p16"/>
          <p:cNvSpPr/>
          <p:nvPr/>
        </p:nvSpPr>
        <p:spPr>
          <a:xfrm>
            <a:off x="1535112" y="8097837"/>
            <a:ext cx="312737" cy="874712"/>
          </a:xfrm>
          <a:prstGeom prst="rightArrow">
            <a:avLst>
              <a:gd fmla="val -25588" name="adj1"/>
              <a:gd fmla="val 50000" name="adj2"/>
            </a:avLst>
          </a:prstGeom>
          <a:solidFill>
            <a:srgbClr val="E76031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5" name="Google Shape;545;p16"/>
          <p:cNvCxnSpPr/>
          <p:nvPr/>
        </p:nvCxnSpPr>
        <p:spPr>
          <a:xfrm>
            <a:off x="1922462" y="3406775"/>
            <a:ext cx="0" cy="9788525"/>
          </a:xfrm>
          <a:prstGeom prst="straightConnector1">
            <a:avLst/>
          </a:prstGeom>
          <a:noFill/>
          <a:ln cap="flat" cmpd="sng" w="9525">
            <a:solidFill>
              <a:srgbClr val="E7603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46" name="Google Shape;546;p16"/>
          <p:cNvSpPr/>
          <p:nvPr/>
        </p:nvSpPr>
        <p:spPr>
          <a:xfrm>
            <a:off x="20596225" y="5222875"/>
            <a:ext cx="3168650" cy="1296987"/>
          </a:xfrm>
          <a:prstGeom prst="roundRect">
            <a:avLst>
              <a:gd fmla="val 16667" name="adj"/>
            </a:avLst>
          </a:prstGeom>
          <a:solidFill>
            <a:srgbClr val="C4DEC4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700"/>
              <a:buFont typeface="Arial"/>
              <a:buNone/>
            </a:pPr>
            <a:r>
              <a:rPr b="0" i="0" lang="pt-BR" sz="27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Novos Modelos de Financiamento</a:t>
            </a:r>
            <a:endParaRPr/>
          </a:p>
        </p:txBody>
      </p:sp>
      <p:sp>
        <p:nvSpPr>
          <p:cNvPr id="547" name="Google Shape;547;p16"/>
          <p:cNvSpPr txBox="1"/>
          <p:nvPr/>
        </p:nvSpPr>
        <p:spPr>
          <a:xfrm>
            <a:off x="74612" y="3541712"/>
            <a:ext cx="1847850" cy="1800225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pt-BR" sz="3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PRDNE 2020-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pt-BR" sz="3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3" name="Google Shape;553;p17"/>
          <p:cNvCxnSpPr/>
          <p:nvPr/>
        </p:nvCxnSpPr>
        <p:spPr>
          <a:xfrm>
            <a:off x="6418262" y="2608262"/>
            <a:ext cx="30162" cy="2473325"/>
          </a:xfrm>
          <a:prstGeom prst="straightConnector1">
            <a:avLst/>
          </a:prstGeom>
          <a:noFill/>
          <a:ln cap="flat" cmpd="sng" w="53975">
            <a:solidFill>
              <a:srgbClr val="FFC47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4" name="Google Shape;554;p17"/>
          <p:cNvCxnSpPr/>
          <p:nvPr/>
        </p:nvCxnSpPr>
        <p:spPr>
          <a:xfrm>
            <a:off x="19765962" y="2673350"/>
            <a:ext cx="0" cy="6227762"/>
          </a:xfrm>
          <a:prstGeom prst="straightConnector1">
            <a:avLst/>
          </a:prstGeom>
          <a:noFill/>
          <a:ln cap="flat" cmpd="sng" w="53975">
            <a:solidFill>
              <a:srgbClr val="FFC47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5" name="Google Shape;555;p17"/>
          <p:cNvCxnSpPr/>
          <p:nvPr/>
        </p:nvCxnSpPr>
        <p:spPr>
          <a:xfrm flipH="1">
            <a:off x="16446500" y="2641600"/>
            <a:ext cx="31750" cy="2538412"/>
          </a:xfrm>
          <a:prstGeom prst="straightConnector1">
            <a:avLst/>
          </a:prstGeom>
          <a:noFill/>
          <a:ln cap="flat" cmpd="sng" w="53975">
            <a:solidFill>
              <a:srgbClr val="FFC47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56" name="Google Shape;556;p17"/>
          <p:cNvCxnSpPr/>
          <p:nvPr/>
        </p:nvCxnSpPr>
        <p:spPr>
          <a:xfrm>
            <a:off x="9766300" y="2525712"/>
            <a:ext cx="44450" cy="9839325"/>
          </a:xfrm>
          <a:prstGeom prst="straightConnector1">
            <a:avLst/>
          </a:prstGeom>
          <a:noFill/>
          <a:ln cap="flat" cmpd="sng" w="53975">
            <a:solidFill>
              <a:srgbClr val="FFC47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57" name="Google Shape;557;p17"/>
          <p:cNvSpPr txBox="1"/>
          <p:nvPr/>
        </p:nvSpPr>
        <p:spPr>
          <a:xfrm rot="-5400000">
            <a:off x="-998749" y="1035125"/>
            <a:ext cx="3573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3200"/>
              <a:buFont typeface="Calibri"/>
              <a:buNone/>
            </a:pPr>
            <a:r>
              <a:rPr b="1" i="0" lang="pt-BR" sz="32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EIXOS ESTRATÉGICOS</a:t>
            </a:r>
            <a:endParaRPr/>
          </a:p>
        </p:txBody>
      </p:sp>
      <p:sp>
        <p:nvSpPr>
          <p:cNvPr id="558" name="Google Shape;558;p17"/>
          <p:cNvSpPr/>
          <p:nvPr/>
        </p:nvSpPr>
        <p:spPr>
          <a:xfrm>
            <a:off x="8080375" y="735012"/>
            <a:ext cx="3251200" cy="187325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143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999" dir="2700000" dist="38100" sy="102999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300"/>
              <a:buFont typeface="Arial"/>
              <a:buNone/>
            </a:pPr>
            <a:r>
              <a:rPr b="1" i="0" lang="pt-BR" sz="23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Infraestrutura</a:t>
            </a:r>
            <a:endParaRPr/>
          </a:p>
        </p:txBody>
      </p:sp>
      <p:sp>
        <p:nvSpPr>
          <p:cNvPr id="559" name="Google Shape;559;p17"/>
          <p:cNvSpPr/>
          <p:nvPr/>
        </p:nvSpPr>
        <p:spPr>
          <a:xfrm>
            <a:off x="14959012" y="768350"/>
            <a:ext cx="3040062" cy="187325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999" dir="2700000" dist="38100" sy="102999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300"/>
              <a:buFont typeface="Arial"/>
              <a:buNone/>
            </a:pPr>
            <a:r>
              <a:rPr b="1" i="0" lang="pt-BR" sz="23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Desenvolvimento </a:t>
            </a:r>
            <a:endParaRPr b="0" i="0" sz="23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300"/>
              <a:buFont typeface="Arial"/>
              <a:buNone/>
            </a:pPr>
            <a:r>
              <a:rPr b="1" i="0" lang="pt-BR" sz="23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de Capacidades Governativas</a:t>
            </a:r>
            <a:endParaRPr/>
          </a:p>
        </p:txBody>
      </p:sp>
      <p:sp>
        <p:nvSpPr>
          <p:cNvPr id="560" name="Google Shape;560;p17"/>
          <p:cNvSpPr/>
          <p:nvPr/>
        </p:nvSpPr>
        <p:spPr>
          <a:xfrm>
            <a:off x="18232437" y="801687"/>
            <a:ext cx="3067050" cy="1871662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999" dir="2700000" dist="38100" sy="102999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300"/>
              <a:buFont typeface="Arial"/>
              <a:buNone/>
            </a:pPr>
            <a:r>
              <a:rPr b="1" i="0" lang="pt-BR" sz="23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Desenvolvimento </a:t>
            </a:r>
            <a:endParaRPr b="0" i="0" sz="23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300"/>
              <a:buFont typeface="Arial"/>
              <a:buNone/>
            </a:pPr>
            <a:r>
              <a:rPr b="1" i="0" lang="pt-BR" sz="23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Social </a:t>
            </a:r>
            <a:endParaRPr/>
          </a:p>
        </p:txBody>
      </p:sp>
      <p:sp>
        <p:nvSpPr>
          <p:cNvPr id="561" name="Google Shape;561;p17"/>
          <p:cNvSpPr/>
          <p:nvPr/>
        </p:nvSpPr>
        <p:spPr>
          <a:xfrm>
            <a:off x="8391525" y="9561512"/>
            <a:ext cx="2894012" cy="1235075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Saneamento Ambiental no Nordeste </a:t>
            </a:r>
            <a:endParaRPr/>
          </a:p>
        </p:txBody>
      </p:sp>
      <p:sp>
        <p:nvSpPr>
          <p:cNvPr id="562" name="Google Shape;562;p17"/>
          <p:cNvSpPr/>
          <p:nvPr/>
        </p:nvSpPr>
        <p:spPr>
          <a:xfrm>
            <a:off x="18127662" y="3668712"/>
            <a:ext cx="3275012" cy="1008062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Nordeste Pacífico</a:t>
            </a:r>
            <a:endParaRPr/>
          </a:p>
        </p:txBody>
      </p:sp>
      <p:sp>
        <p:nvSpPr>
          <p:cNvPr id="563" name="Google Shape;563;p17"/>
          <p:cNvSpPr/>
          <p:nvPr/>
        </p:nvSpPr>
        <p:spPr>
          <a:xfrm>
            <a:off x="8351837" y="8007350"/>
            <a:ext cx="2894012" cy="1235075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>
              <a:solidFill>
                <a:srgbClr val="572F0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Melhoria das condições de Habitabilidade </a:t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7"/>
          <p:cNvSpPr/>
          <p:nvPr/>
        </p:nvSpPr>
        <p:spPr>
          <a:xfrm>
            <a:off x="18127662" y="4864100"/>
            <a:ext cx="3275012" cy="15113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Ampliação e melhoria da saúde pública</a:t>
            </a:r>
            <a:endParaRPr/>
          </a:p>
        </p:txBody>
      </p:sp>
      <p:sp>
        <p:nvSpPr>
          <p:cNvPr id="565" name="Google Shape;565;p17"/>
          <p:cNvSpPr/>
          <p:nvPr/>
        </p:nvSpPr>
        <p:spPr>
          <a:xfrm>
            <a:off x="18138775" y="6550025"/>
            <a:ext cx="3252787" cy="1008062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Fortalecimento da proteção social</a:t>
            </a:r>
            <a:endParaRPr/>
          </a:p>
        </p:txBody>
      </p:sp>
      <p:sp>
        <p:nvSpPr>
          <p:cNvPr id="566" name="Google Shape;566;p17"/>
          <p:cNvSpPr txBox="1"/>
          <p:nvPr/>
        </p:nvSpPr>
        <p:spPr>
          <a:xfrm rot="-5400000">
            <a:off x="-1119637" y="7901300"/>
            <a:ext cx="357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3200"/>
              <a:buFont typeface="Calibri"/>
              <a:buNone/>
            </a:pPr>
            <a:r>
              <a:rPr b="1" i="0" lang="pt-BR" sz="32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PROGRAMAS</a:t>
            </a:r>
            <a:endParaRPr/>
          </a:p>
        </p:txBody>
      </p:sp>
      <p:sp>
        <p:nvSpPr>
          <p:cNvPr id="567" name="Google Shape;567;p17"/>
          <p:cNvSpPr/>
          <p:nvPr/>
        </p:nvSpPr>
        <p:spPr>
          <a:xfrm>
            <a:off x="8320087" y="5205412"/>
            <a:ext cx="2892425" cy="1008062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Comunicação digital</a:t>
            </a:r>
            <a:endParaRPr/>
          </a:p>
        </p:txBody>
      </p:sp>
      <p:sp>
        <p:nvSpPr>
          <p:cNvPr id="568" name="Google Shape;568;p17"/>
          <p:cNvSpPr/>
          <p:nvPr/>
        </p:nvSpPr>
        <p:spPr>
          <a:xfrm>
            <a:off x="8278812" y="6497637"/>
            <a:ext cx="3040062" cy="1235075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Integração Logística Regional</a:t>
            </a:r>
            <a:endParaRPr/>
          </a:p>
        </p:txBody>
      </p:sp>
      <p:sp>
        <p:nvSpPr>
          <p:cNvPr id="569" name="Google Shape;569;p17"/>
          <p:cNvSpPr/>
          <p:nvPr/>
        </p:nvSpPr>
        <p:spPr>
          <a:xfrm>
            <a:off x="8326437" y="3683000"/>
            <a:ext cx="2894012" cy="1235075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Aproveitamento do Potencial Energético do NE</a:t>
            </a:r>
            <a:endParaRPr/>
          </a:p>
        </p:txBody>
      </p:sp>
      <p:sp>
        <p:nvSpPr>
          <p:cNvPr id="570" name="Google Shape;570;p17"/>
          <p:cNvSpPr/>
          <p:nvPr/>
        </p:nvSpPr>
        <p:spPr>
          <a:xfrm>
            <a:off x="8362950" y="11129962"/>
            <a:ext cx="2894012" cy="1235075"/>
          </a:xfrm>
          <a:prstGeom prst="roundRect">
            <a:avLst>
              <a:gd fmla="val 2321" name="adj"/>
            </a:avLst>
          </a:prstGeom>
          <a:solidFill>
            <a:srgbClr val="9FC5E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Segurança Hídrica</a:t>
            </a:r>
            <a:endParaRPr/>
          </a:p>
        </p:txBody>
      </p:sp>
      <p:cxnSp>
        <p:nvCxnSpPr>
          <p:cNvPr id="571" name="Google Shape;571;p17"/>
          <p:cNvCxnSpPr/>
          <p:nvPr/>
        </p:nvCxnSpPr>
        <p:spPr>
          <a:xfrm>
            <a:off x="13225462" y="741362"/>
            <a:ext cx="0" cy="5157787"/>
          </a:xfrm>
          <a:prstGeom prst="straightConnector1">
            <a:avLst/>
          </a:prstGeom>
          <a:noFill/>
          <a:ln cap="flat" cmpd="sng" w="53975">
            <a:solidFill>
              <a:srgbClr val="FFC47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72" name="Google Shape;572;p17"/>
          <p:cNvSpPr/>
          <p:nvPr/>
        </p:nvSpPr>
        <p:spPr>
          <a:xfrm>
            <a:off x="11925300" y="741362"/>
            <a:ext cx="2598737" cy="1871662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999" dir="2700000" dist="38100" sy="102999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3813"/>
              </a:buClr>
              <a:buSzPts val="2300"/>
              <a:buFont typeface="Arial"/>
              <a:buNone/>
            </a:pPr>
            <a:r>
              <a:rPr b="1" i="0" lang="pt-BR" sz="2300" u="none">
                <a:solidFill>
                  <a:srgbClr val="5F3813"/>
                </a:solidFill>
                <a:latin typeface="Arial"/>
                <a:ea typeface="Arial"/>
                <a:cs typeface="Arial"/>
                <a:sym typeface="Arial"/>
              </a:rPr>
              <a:t>Meio Ambiente</a:t>
            </a:r>
            <a:endParaRPr/>
          </a:p>
        </p:txBody>
      </p:sp>
      <p:sp>
        <p:nvSpPr>
          <p:cNvPr id="573" name="Google Shape;573;p17"/>
          <p:cNvSpPr/>
          <p:nvPr/>
        </p:nvSpPr>
        <p:spPr>
          <a:xfrm>
            <a:off x="11925300" y="3671887"/>
            <a:ext cx="2598737" cy="2227262"/>
          </a:xfrm>
          <a:prstGeom prst="roundRect">
            <a:avLst>
              <a:gd fmla="val 1858" name="adj"/>
            </a:avLst>
          </a:prstGeom>
          <a:solidFill>
            <a:srgbClr val="9FC5E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Conservação, proteção e uso sustentável dos recursos naturais</a:t>
            </a:r>
            <a:endParaRPr/>
          </a:p>
        </p:txBody>
      </p:sp>
      <p:sp>
        <p:nvSpPr>
          <p:cNvPr id="574" name="Google Shape;574;p17"/>
          <p:cNvSpPr/>
          <p:nvPr/>
        </p:nvSpPr>
        <p:spPr>
          <a:xfrm>
            <a:off x="18270537" y="7893050"/>
            <a:ext cx="2989262" cy="1006475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Primeira infância</a:t>
            </a:r>
            <a:endParaRPr/>
          </a:p>
        </p:txBody>
      </p:sp>
      <p:grpSp>
        <p:nvGrpSpPr>
          <p:cNvPr id="575" name="Google Shape;575;p17"/>
          <p:cNvGrpSpPr/>
          <p:nvPr/>
        </p:nvGrpSpPr>
        <p:grpSpPr>
          <a:xfrm>
            <a:off x="21532850" y="828675"/>
            <a:ext cx="2776537" cy="5894387"/>
            <a:chOff x="12056100" y="-5994113"/>
            <a:chExt cx="2776321" cy="5894634"/>
          </a:xfrm>
        </p:grpSpPr>
        <p:cxnSp>
          <p:nvCxnSpPr>
            <p:cNvPr id="576" name="Google Shape;576;p17"/>
            <p:cNvCxnSpPr/>
            <p:nvPr/>
          </p:nvCxnSpPr>
          <p:spPr>
            <a:xfrm>
              <a:off x="13424725" y="-4339379"/>
              <a:ext cx="0" cy="4239900"/>
            </a:xfrm>
            <a:prstGeom prst="straightConnector1">
              <a:avLst/>
            </a:prstGeom>
            <a:noFill/>
            <a:ln cap="flat" cmpd="sng" w="53975">
              <a:solidFill>
                <a:srgbClr val="FFC47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77" name="Google Shape;577;p17"/>
            <p:cNvSpPr/>
            <p:nvPr/>
          </p:nvSpPr>
          <p:spPr>
            <a:xfrm>
              <a:off x="12056100" y="-5994113"/>
              <a:ext cx="2706600" cy="18186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38100">
                <a:srgbClr val="000000">
                  <a:alpha val="39607"/>
                </a:srgbClr>
              </a:outerShdw>
            </a:effectLst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F3813"/>
                </a:buClr>
                <a:buSzPts val="2300"/>
                <a:buFont typeface="Arial"/>
                <a:buNone/>
              </a:pPr>
              <a:r>
                <a:rPr b="1" i="0" lang="pt-BR" sz="2300" u="none">
                  <a:solidFill>
                    <a:srgbClr val="5F3813"/>
                  </a:solidFill>
                  <a:latin typeface="Arial"/>
                  <a:ea typeface="Arial"/>
                  <a:cs typeface="Arial"/>
                  <a:sym typeface="Arial"/>
                </a:rPr>
                <a:t>Educação e </a:t>
              </a:r>
              <a:r>
                <a:rPr b="1" i="0" lang="pt-BR" sz="2300" u="none">
                  <a:solidFill>
                    <a:srgbClr val="572F07"/>
                  </a:solidFill>
                  <a:latin typeface="Arial"/>
                  <a:ea typeface="Arial"/>
                  <a:cs typeface="Arial"/>
                  <a:sym typeface="Arial"/>
                </a:rPr>
                <a:t>desenvolvimento</a:t>
              </a:r>
              <a:r>
                <a:rPr b="1" i="0" lang="pt-BR" sz="2300" u="none">
                  <a:solidFill>
                    <a:srgbClr val="5F3813"/>
                  </a:solidFill>
                  <a:latin typeface="Arial"/>
                  <a:ea typeface="Arial"/>
                  <a:cs typeface="Arial"/>
                  <a:sym typeface="Arial"/>
                </a:rPr>
                <a:t> de capacidades humanas</a:t>
              </a: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12125821" y="-3093880"/>
              <a:ext cx="2706600" cy="9792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38100">
                <a:srgbClr val="000000">
                  <a:alpha val="39607"/>
                </a:srgbClr>
              </a:outerShdw>
            </a:effectLst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2F07"/>
                </a:buClr>
                <a:buSzPts val="2300"/>
                <a:buFont typeface="Arial"/>
                <a:buNone/>
              </a:pPr>
              <a:r>
                <a:rPr b="0" i="0" lang="pt-BR" sz="2300" u="none">
                  <a:solidFill>
                    <a:srgbClr val="572F07"/>
                  </a:solidFill>
                  <a:latin typeface="Arial"/>
                  <a:ea typeface="Arial"/>
                  <a:cs typeface="Arial"/>
                  <a:sym typeface="Arial"/>
                </a:rPr>
                <a:t>Educação básica e Superior</a:t>
              </a: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12107875" y="-1866225"/>
              <a:ext cx="2706600" cy="12354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38100">
                <a:srgbClr val="000000">
                  <a:alpha val="39607"/>
                </a:srgbClr>
              </a:outerShdw>
            </a:effectLst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2F07"/>
                </a:buClr>
                <a:buSzPts val="2300"/>
                <a:buFont typeface="Arial"/>
                <a:buNone/>
              </a:pPr>
              <a:r>
                <a:rPr b="0" i="0" lang="pt-BR" sz="2300" u="none">
                  <a:solidFill>
                    <a:srgbClr val="572F07"/>
                  </a:solidFill>
                  <a:latin typeface="Arial"/>
                  <a:ea typeface="Arial"/>
                  <a:cs typeface="Arial"/>
                  <a:sym typeface="Arial"/>
                </a:rPr>
                <a:t>Educação Profissional e Tecnológica</a:t>
              </a:r>
              <a:endParaRPr/>
            </a:p>
          </p:txBody>
        </p:sp>
      </p:grpSp>
      <p:sp>
        <p:nvSpPr>
          <p:cNvPr id="580" name="Google Shape;580;p17"/>
          <p:cNvSpPr/>
          <p:nvPr/>
        </p:nvSpPr>
        <p:spPr>
          <a:xfrm>
            <a:off x="15030450" y="3656012"/>
            <a:ext cx="2892425" cy="1685925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Fortalecimento da Rede de Desenvolvimento Regional</a:t>
            </a:r>
            <a:endParaRPr/>
          </a:p>
        </p:txBody>
      </p:sp>
      <p:sp>
        <p:nvSpPr>
          <p:cNvPr id="581" name="Google Shape;581;p17"/>
          <p:cNvSpPr/>
          <p:nvPr/>
        </p:nvSpPr>
        <p:spPr>
          <a:xfrm>
            <a:off x="5092700" y="3562350"/>
            <a:ext cx="2690812" cy="1963737"/>
          </a:xfrm>
          <a:prstGeom prst="roundRect">
            <a:avLst>
              <a:gd fmla="val 2404" name="adj"/>
            </a:avLst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0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Alinhamento regional para o desenvolvimento inovador e sustentável</a:t>
            </a:r>
            <a:endParaRPr/>
          </a:p>
        </p:txBody>
      </p:sp>
      <p:grpSp>
        <p:nvGrpSpPr>
          <p:cNvPr id="582" name="Google Shape;582;p17"/>
          <p:cNvGrpSpPr/>
          <p:nvPr/>
        </p:nvGrpSpPr>
        <p:grpSpPr>
          <a:xfrm>
            <a:off x="1995487" y="752475"/>
            <a:ext cx="2824162" cy="8196262"/>
            <a:chOff x="5022712" y="735525"/>
            <a:chExt cx="2824313" cy="8196625"/>
          </a:xfrm>
        </p:grpSpPr>
        <p:cxnSp>
          <p:nvCxnSpPr>
            <p:cNvPr id="583" name="Google Shape;583;p17"/>
            <p:cNvCxnSpPr/>
            <p:nvPr/>
          </p:nvCxnSpPr>
          <p:spPr>
            <a:xfrm flipH="1">
              <a:off x="6409204" y="1619950"/>
              <a:ext cx="77100" cy="7312200"/>
            </a:xfrm>
            <a:prstGeom prst="straightConnector1">
              <a:avLst/>
            </a:prstGeom>
            <a:noFill/>
            <a:ln cap="flat" cmpd="sng" w="53975">
              <a:solidFill>
                <a:srgbClr val="FFC47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84" name="Google Shape;584;p17"/>
            <p:cNvSpPr/>
            <p:nvPr/>
          </p:nvSpPr>
          <p:spPr>
            <a:xfrm>
              <a:off x="5022712" y="735525"/>
              <a:ext cx="2634000" cy="1872000"/>
            </a:xfrm>
            <a:prstGeom prst="roundRect">
              <a:avLst>
                <a:gd fmla="val 16667" name="adj"/>
              </a:avLst>
            </a:prstGeom>
            <a:solidFill>
              <a:srgbClr val="FFD966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999" dir="2700000" dist="38100" sy="102999">
                <a:srgbClr val="000000">
                  <a:alpha val="39607"/>
                </a:srgbClr>
              </a:outerShdw>
            </a:effectLst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F3813"/>
                </a:buClr>
                <a:buSzPts val="2300"/>
                <a:buFont typeface="Arial"/>
                <a:buNone/>
              </a:pPr>
              <a:r>
                <a:rPr b="1" i="0" lang="pt-BR" sz="2300" u="none">
                  <a:solidFill>
                    <a:srgbClr val="5F3813"/>
                  </a:solidFill>
                  <a:latin typeface="Arial"/>
                  <a:ea typeface="Arial"/>
                  <a:cs typeface="Arial"/>
                  <a:sym typeface="Arial"/>
                </a:rPr>
                <a:t>Desenvolvimento</a:t>
              </a:r>
              <a:endPara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F3813"/>
                </a:buClr>
                <a:buSzPts val="2300"/>
                <a:buFont typeface="Arial"/>
                <a:buNone/>
              </a:pPr>
              <a:r>
                <a:rPr b="1" i="0" lang="pt-BR" sz="2300" u="none">
                  <a:solidFill>
                    <a:srgbClr val="5F3813"/>
                  </a:solidFill>
                  <a:latin typeface="Arial"/>
                  <a:ea typeface="Arial"/>
                  <a:cs typeface="Arial"/>
                  <a:sym typeface="Arial"/>
                </a:rPr>
                <a:t>produtivo</a:t>
              </a: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5054875" y="5043907"/>
              <a:ext cx="2766600" cy="1008000"/>
            </a:xfrm>
            <a:prstGeom prst="roundRect">
              <a:avLst>
                <a:gd fmla="val 16667" name="adj"/>
              </a:avLst>
            </a:prstGeom>
            <a:solidFill>
              <a:srgbClr val="FFD9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38100">
                <a:srgbClr val="000000">
                  <a:alpha val="39607"/>
                </a:srgbClr>
              </a:outerShdw>
            </a:effectLst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2F07"/>
                </a:buClr>
                <a:buSzPts val="2300"/>
                <a:buFont typeface="Arial"/>
                <a:buNone/>
              </a:pPr>
              <a:r>
                <a:rPr b="0" i="0" lang="pt-BR" sz="2300" u="none">
                  <a:solidFill>
                    <a:srgbClr val="572F07"/>
                  </a:solidFill>
                  <a:latin typeface="Arial"/>
                  <a:ea typeface="Arial"/>
                  <a:cs typeface="Arial"/>
                  <a:sym typeface="Arial"/>
                </a:rPr>
                <a:t>Nordeste Turístico</a:t>
              </a: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5092204" y="6484029"/>
              <a:ext cx="2634000" cy="1008000"/>
            </a:xfrm>
            <a:prstGeom prst="roundRect">
              <a:avLst>
                <a:gd fmla="val 16667" name="adj"/>
              </a:avLst>
            </a:prstGeom>
            <a:solidFill>
              <a:srgbClr val="FFD9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38100">
                <a:srgbClr val="000000">
                  <a:alpha val="39607"/>
                </a:srgbClr>
              </a:outerShdw>
            </a:effectLst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2F07"/>
                </a:buClr>
                <a:buSzPts val="2300"/>
                <a:buFont typeface="Arial"/>
                <a:buNone/>
              </a:pPr>
              <a:r>
                <a:rPr b="0" i="0" lang="pt-BR" sz="2300" u="none">
                  <a:solidFill>
                    <a:srgbClr val="572F07"/>
                  </a:solidFill>
                  <a:latin typeface="Arial"/>
                  <a:ea typeface="Arial"/>
                  <a:cs typeface="Arial"/>
                  <a:sym typeface="Arial"/>
                </a:rPr>
                <a:t>Nova Economia</a:t>
              </a: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5070825" y="3585250"/>
              <a:ext cx="2776200" cy="1008000"/>
            </a:xfrm>
            <a:prstGeom prst="roundRect">
              <a:avLst>
                <a:gd fmla="val 16667" name="adj"/>
              </a:avLst>
            </a:prstGeom>
            <a:solidFill>
              <a:srgbClr val="FFD9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38100">
                <a:srgbClr val="000000">
                  <a:alpha val="39607"/>
                </a:srgbClr>
              </a:outerShdw>
            </a:effectLst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2F07"/>
                </a:buClr>
                <a:buSzPts val="2300"/>
                <a:buFont typeface="Arial"/>
                <a:buNone/>
              </a:pPr>
              <a:r>
                <a:rPr b="0" i="0" lang="pt-BR" sz="2300" u="none">
                  <a:solidFill>
                    <a:srgbClr val="572F07"/>
                  </a:solidFill>
                  <a:latin typeface="Arial"/>
                  <a:ea typeface="Arial"/>
                  <a:cs typeface="Arial"/>
                  <a:sym typeface="Arial"/>
                </a:rPr>
                <a:t>Desenvolvimento da agropecuária</a:t>
              </a: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5092204" y="7924150"/>
              <a:ext cx="2634000" cy="1008000"/>
            </a:xfrm>
            <a:prstGeom prst="roundRect">
              <a:avLst>
                <a:gd fmla="val 16667" name="adj"/>
              </a:avLst>
            </a:prstGeom>
            <a:solidFill>
              <a:srgbClr val="FFD96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38100">
                <a:srgbClr val="000000">
                  <a:alpha val="39607"/>
                </a:srgbClr>
              </a:outerShdw>
            </a:effectLst>
          </p:spPr>
          <p:txBody>
            <a:bodyPr anchorCtr="0" anchor="ctr" bIns="91400" lIns="182850" spcFirstLastPara="1" rIns="182850" wrap="square" tIns="91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2F07"/>
                </a:buClr>
                <a:buSzPts val="2300"/>
                <a:buFont typeface="Arial"/>
                <a:buNone/>
              </a:pPr>
              <a:r>
                <a:rPr b="0" i="0" lang="pt-BR" sz="2300" u="none">
                  <a:solidFill>
                    <a:srgbClr val="572F07"/>
                  </a:solidFill>
                  <a:latin typeface="Arial"/>
                  <a:ea typeface="Arial"/>
                  <a:cs typeface="Arial"/>
                  <a:sym typeface="Arial"/>
                </a:rPr>
                <a:t>Reestruturação industrial</a:t>
              </a:r>
              <a:endParaRPr/>
            </a:p>
          </p:txBody>
        </p:sp>
      </p:grpSp>
      <p:sp>
        <p:nvSpPr>
          <p:cNvPr id="589" name="Google Shape;589;p17"/>
          <p:cNvSpPr/>
          <p:nvPr/>
        </p:nvSpPr>
        <p:spPr>
          <a:xfrm>
            <a:off x="1535112" y="1233487"/>
            <a:ext cx="312737" cy="876300"/>
          </a:xfrm>
          <a:prstGeom prst="rightArrow">
            <a:avLst>
              <a:gd fmla="val -25588" name="adj1"/>
              <a:gd fmla="val 50000" name="adj2"/>
            </a:avLst>
          </a:prstGeom>
          <a:solidFill>
            <a:srgbClr val="E76031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Google Shape;590;p17"/>
          <p:cNvCxnSpPr/>
          <p:nvPr/>
        </p:nvCxnSpPr>
        <p:spPr>
          <a:xfrm>
            <a:off x="1922462" y="242887"/>
            <a:ext cx="0" cy="2776537"/>
          </a:xfrm>
          <a:prstGeom prst="straightConnector1">
            <a:avLst/>
          </a:prstGeom>
          <a:noFill/>
          <a:ln cap="flat" cmpd="sng" w="9525">
            <a:solidFill>
              <a:srgbClr val="E7603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1" name="Google Shape;591;p17"/>
          <p:cNvSpPr/>
          <p:nvPr/>
        </p:nvSpPr>
        <p:spPr>
          <a:xfrm>
            <a:off x="1535112" y="8097837"/>
            <a:ext cx="312737" cy="874712"/>
          </a:xfrm>
          <a:prstGeom prst="rightArrow">
            <a:avLst>
              <a:gd fmla="val -25588" name="adj1"/>
              <a:gd fmla="val 50000" name="adj2"/>
            </a:avLst>
          </a:prstGeom>
          <a:solidFill>
            <a:srgbClr val="E76031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2" name="Google Shape;592;p17"/>
          <p:cNvCxnSpPr/>
          <p:nvPr/>
        </p:nvCxnSpPr>
        <p:spPr>
          <a:xfrm>
            <a:off x="1922462" y="3406775"/>
            <a:ext cx="0" cy="9788525"/>
          </a:xfrm>
          <a:prstGeom prst="straightConnector1">
            <a:avLst/>
          </a:prstGeom>
          <a:noFill/>
          <a:ln cap="flat" cmpd="sng" w="9525">
            <a:solidFill>
              <a:srgbClr val="E7603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3" name="Google Shape;593;p17"/>
          <p:cNvSpPr txBox="1"/>
          <p:nvPr/>
        </p:nvSpPr>
        <p:spPr>
          <a:xfrm>
            <a:off x="74612" y="3541712"/>
            <a:ext cx="1847850" cy="1800225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pt-BR" sz="3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PRDNE 2024-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pt-BR" sz="35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2027</a:t>
            </a:r>
            <a:endParaRPr/>
          </a:p>
        </p:txBody>
      </p:sp>
      <p:sp>
        <p:nvSpPr>
          <p:cNvPr id="594" name="Google Shape;594;p17"/>
          <p:cNvSpPr/>
          <p:nvPr/>
        </p:nvSpPr>
        <p:spPr>
          <a:xfrm>
            <a:off x="5157787" y="735012"/>
            <a:ext cx="2522537" cy="187325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F07"/>
              </a:buClr>
              <a:buSzPts val="2300"/>
              <a:buFont typeface="Arial"/>
              <a:buNone/>
            </a:pPr>
            <a:r>
              <a:rPr b="1" i="0" lang="pt-BR" sz="2300" u="none">
                <a:solidFill>
                  <a:srgbClr val="572F07"/>
                </a:solidFill>
                <a:latin typeface="Arial"/>
                <a:ea typeface="Arial"/>
                <a:cs typeface="Arial"/>
                <a:sym typeface="Arial"/>
              </a:rPr>
              <a:t>Inovação</a:t>
            </a:r>
            <a:endParaRPr/>
          </a:p>
        </p:txBody>
      </p:sp>
      <p:sp>
        <p:nvSpPr>
          <p:cNvPr id="595" name="Google Shape;595;p17"/>
          <p:cNvSpPr txBox="1"/>
          <p:nvPr/>
        </p:nvSpPr>
        <p:spPr>
          <a:xfrm>
            <a:off x="9291637" y="752475"/>
            <a:ext cx="11699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novo eixo</a:t>
            </a:r>
            <a:endParaRPr/>
          </a:p>
        </p:txBody>
      </p:sp>
      <p:sp>
        <p:nvSpPr>
          <p:cNvPr id="596" name="Google Shape;596;p17"/>
          <p:cNvSpPr txBox="1"/>
          <p:nvPr/>
        </p:nvSpPr>
        <p:spPr>
          <a:xfrm>
            <a:off x="2452687" y="193675"/>
            <a:ext cx="21677312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Eixo 1                                           Eixo 2                                                   Eixo 3                                                      Eixo 4                                                    Eixo 5                                       Eixo 6                                          Eixo 7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8"/>
          <p:cNvSpPr txBox="1"/>
          <p:nvPr/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</a:pPr>
            <a:fld id="{00000000-1234-1234-1234-123412341234}" type="slidenum">
              <a:rPr b="1" i="0" lang="pt-BR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rPr>
              <a:t>‹#›</a:t>
            </a:fld>
            <a:endParaRPr/>
          </a:p>
        </p:txBody>
      </p:sp>
      <p:grpSp>
        <p:nvGrpSpPr>
          <p:cNvPr id="602" name="Google Shape;602;p18"/>
          <p:cNvGrpSpPr/>
          <p:nvPr/>
        </p:nvGrpSpPr>
        <p:grpSpPr>
          <a:xfrm>
            <a:off x="1557337" y="2416175"/>
            <a:ext cx="21351875" cy="3089275"/>
            <a:chOff x="1557175" y="2416432"/>
            <a:chExt cx="21352800" cy="3088914"/>
          </a:xfrm>
        </p:grpSpPr>
        <p:sp>
          <p:nvSpPr>
            <p:cNvPr id="603" name="Google Shape;603;p18"/>
            <p:cNvSpPr txBox="1"/>
            <p:nvPr/>
          </p:nvSpPr>
          <p:spPr>
            <a:xfrm>
              <a:off x="1557175" y="2755875"/>
              <a:ext cx="21352800" cy="27494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422"/>
                </a:buClr>
                <a:buSzPts val="500"/>
                <a:buFont typeface="Raleway Black"/>
                <a:buAutoNum type="arabicParenR"/>
              </a:pPr>
              <a:r>
                <a:rPr b="0" i="0" lang="pt-BR" sz="4300" u="none">
                  <a:solidFill>
                    <a:srgbClr val="232422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Consulta aos integrantes do CONDEL para Carteira de Projetos</a:t>
              </a:r>
              <a:endParaRPr/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>
                <a:solidFill>
                  <a:srgbClr val="232422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  <a:p>
              <a:pPr indent="-457200" lvl="0" marL="4572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422"/>
                </a:buClr>
                <a:buSzPts val="4300"/>
                <a:buFont typeface="Raleway"/>
                <a:buNone/>
              </a:pPr>
              <a:r>
                <a:rPr b="0" i="0" lang="pt-BR" sz="43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rPr>
                <a:t>Planilha modelo enviada aos Estados para atualização da carteira de projetos estratégicos</a:t>
              </a:r>
              <a:endParaRPr/>
            </a:p>
          </p:txBody>
        </p:sp>
        <p:sp>
          <p:nvSpPr>
            <p:cNvPr id="604" name="Google Shape;604;p18"/>
            <p:cNvSpPr txBox="1"/>
            <p:nvPr/>
          </p:nvSpPr>
          <p:spPr>
            <a:xfrm>
              <a:off x="2921000" y="2416432"/>
              <a:ext cx="33228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137" y="593725"/>
            <a:ext cx="7948612" cy="16049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6" name="Google Shape;606;p18"/>
          <p:cNvGraphicFramePr/>
          <p:nvPr/>
        </p:nvGraphicFramePr>
        <p:xfrm>
          <a:off x="152400" y="579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{22EA23FC-C208-4155-8171-3E89D4F2BFC4}</a:tableStyleId>
              </a:tblPr>
              <a:tblGrid>
                <a:gridCol w="1528750"/>
                <a:gridCol w="1497000"/>
                <a:gridCol w="1903400"/>
                <a:gridCol w="1838325"/>
                <a:gridCol w="1541450"/>
                <a:gridCol w="2136775"/>
                <a:gridCol w="1435100"/>
                <a:gridCol w="1539875"/>
                <a:gridCol w="1582725"/>
                <a:gridCol w="1946275"/>
                <a:gridCol w="1646225"/>
                <a:gridCol w="1498600"/>
                <a:gridCol w="2073275"/>
                <a:gridCol w="1690675"/>
              </a:tblGrid>
              <a:tr h="459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Projeto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Localidade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responsável pelo Projeto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Setor do Projeto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Projeto se refere a expansão de alguma estrutura já existente?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Situação atual do Projeto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Possui Projeto Básico?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Existe projeto executivo?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iniciado, o projeto enfrenta algum problema em sua execução? Se sim, qual?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o projeto não foi iniciado, o que falta para iniciar a execução?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estimado (R$) 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Há algum mapeamento de fonte de recursos?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Listar fontes potenciais de financiamento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9"/>
          <p:cNvSpPr txBox="1"/>
          <p:nvPr/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</a:pPr>
            <a:fld id="{00000000-1234-1234-1234-123412341234}" type="slidenum">
              <a:rPr b="1" i="0" lang="pt-BR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rPr>
              <a:t>‹#›</a:t>
            </a:fld>
            <a:endParaRPr/>
          </a:p>
        </p:txBody>
      </p:sp>
      <p:grpSp>
        <p:nvGrpSpPr>
          <p:cNvPr id="612" name="Google Shape;612;p19"/>
          <p:cNvGrpSpPr/>
          <p:nvPr/>
        </p:nvGrpSpPr>
        <p:grpSpPr>
          <a:xfrm>
            <a:off x="1557337" y="2416175"/>
            <a:ext cx="21351875" cy="5075237"/>
            <a:chOff x="1557175" y="2416432"/>
            <a:chExt cx="21352800" cy="5075243"/>
          </a:xfrm>
        </p:grpSpPr>
        <p:sp>
          <p:nvSpPr>
            <p:cNvPr id="613" name="Google Shape;613;p19"/>
            <p:cNvSpPr txBox="1"/>
            <p:nvPr/>
          </p:nvSpPr>
          <p:spPr>
            <a:xfrm>
              <a:off x="1557175" y="2755875"/>
              <a:ext cx="21352800" cy="47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0"/>
                <a:buFont typeface="Raleway Black"/>
                <a:buNone/>
              </a:pPr>
              <a:r>
                <a:rPr b="0" i="0" lang="pt-BR" sz="4300" u="none" cap="none" strike="noStrike">
                  <a:solidFill>
                    <a:schemeClr val="dk1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2) Reuniões com governos estaduais para complementação de informações acerca dos projetos estratégicos</a:t>
              </a:r>
              <a:endParaRPr b="0" i="0" sz="4300" u="none" cap="none" strike="noStrik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0"/>
                <a:buFont typeface="Raleway Black"/>
                <a:buNone/>
              </a:pPr>
              <a:r>
                <a:t/>
              </a:r>
              <a:endParaRPr b="0" i="0" sz="43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0"/>
                <a:buFont typeface="Raleway Black"/>
                <a:buNone/>
              </a:pPr>
              <a:r>
                <a:rPr b="0" i="0" lang="pt-BR" sz="43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Objetivo: facilitar a alocação de recursos orçamentários do PPA Federal nas reuniões entre Sudene e Ministérios Setoriais. </a:t>
              </a:r>
              <a:endParaRPr b="0" i="0" sz="43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0"/>
                <a:buFont typeface="Raleway Black"/>
                <a:buNone/>
              </a:pPr>
              <a:r>
                <a:t/>
              </a:r>
              <a:endParaRPr b="0" i="0" sz="43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0"/>
                <a:buFont typeface="Raleway Black"/>
                <a:buNone/>
              </a:pPr>
              <a:r>
                <a:rPr b="0" i="0" lang="pt-BR" sz="43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As seguintes colunas </a:t>
              </a:r>
              <a:r>
                <a:rPr b="0" i="0" lang="pt-BR" sz="4300" u="none" cap="none" strike="noStrike">
                  <a:solidFill>
                    <a:schemeClr val="dk1"/>
                  </a:solidFill>
                  <a:highlight>
                    <a:srgbClr val="D9EAD3"/>
                  </a:highlight>
                  <a:latin typeface="Raleway"/>
                  <a:ea typeface="Raleway"/>
                  <a:cs typeface="Raleway"/>
                  <a:sym typeface="Raleway"/>
                </a:rPr>
                <a:t>(em verde)</a:t>
              </a:r>
              <a:r>
                <a:rPr b="0" i="0" lang="pt-BR" sz="43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 foram incluídas para cada projeto:</a:t>
              </a:r>
              <a:endParaRPr b="0" i="0" sz="43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14" name="Google Shape;614;p19"/>
            <p:cNvSpPr txBox="1"/>
            <p:nvPr/>
          </p:nvSpPr>
          <p:spPr>
            <a:xfrm>
              <a:off x="2921000" y="2416432"/>
              <a:ext cx="33228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5" name="Google Shape;6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137" y="593725"/>
            <a:ext cx="7948612" cy="16049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6" name="Google Shape;616;p19"/>
          <p:cNvGraphicFramePr/>
          <p:nvPr/>
        </p:nvGraphicFramePr>
        <p:xfrm>
          <a:off x="1133475" y="800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{22EA23FC-C208-4155-8171-3E89D4F2BFC4}</a:tableStyleId>
              </a:tblPr>
              <a:tblGrid>
                <a:gridCol w="4805350"/>
                <a:gridCol w="4973625"/>
                <a:gridCol w="3101975"/>
                <a:gridCol w="3103550"/>
                <a:gridCol w="3103550"/>
                <a:gridCol w="3101975"/>
              </a:tblGrid>
              <a:tr h="165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Projeto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Justificativa do projeto (qual o problema e objeto da contratação)?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 o território beneficiado pelo projeto?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 a estimativa de população beneficiada?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qual eixo do PRDNE o projeto contribui?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pt-BR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qual diretriz do PRDNE o projeto contribui?</a:t>
                      </a:r>
                      <a:endParaRPr/>
                    </a:p>
                  </a:txBody>
                  <a:tcPr marT="91425" marB="91425" marR="28575" marL="28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263" r="25263" t="0"/>
          <a:stretch/>
        </p:blipFill>
        <p:spPr>
          <a:xfrm>
            <a:off x="3158440" y="2236734"/>
            <a:ext cx="7493700" cy="10087500"/>
          </a:xfrm>
          <a:prstGeom prst="roundRect">
            <a:avLst>
              <a:gd fmla="val 3449" name="adj"/>
            </a:avLst>
          </a:prstGeom>
          <a:solidFill>
            <a:srgbClr val="D6D8D6"/>
          </a:solidFill>
          <a:ln>
            <a:noFill/>
          </a:ln>
        </p:spPr>
      </p:pic>
      <p:sp>
        <p:nvSpPr>
          <p:cNvPr id="354" name="Google Shape;354;p2"/>
          <p:cNvSpPr txBox="1"/>
          <p:nvPr/>
        </p:nvSpPr>
        <p:spPr>
          <a:xfrm>
            <a:off x="22445662" y="12601575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</a:pPr>
            <a:fld id="{00000000-1234-1234-1234-123412341234}" type="slidenum">
              <a:rPr b="1" i="0" lang="pt-BR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rPr>
              <a:t>‹#›</a:t>
            </a:fld>
            <a:endParaRPr/>
          </a:p>
        </p:txBody>
      </p:sp>
      <p:grpSp>
        <p:nvGrpSpPr>
          <p:cNvPr id="355" name="Google Shape;355;p2"/>
          <p:cNvGrpSpPr/>
          <p:nvPr/>
        </p:nvGrpSpPr>
        <p:grpSpPr>
          <a:xfrm>
            <a:off x="12750800" y="2833687"/>
            <a:ext cx="9872662" cy="1555750"/>
            <a:chOff x="12750800" y="2832971"/>
            <a:chExt cx="7573500" cy="1556459"/>
          </a:xfrm>
        </p:grpSpPr>
        <p:sp>
          <p:nvSpPr>
            <p:cNvPr id="356" name="Google Shape;356;p2"/>
            <p:cNvSpPr txBox="1"/>
            <p:nvPr/>
          </p:nvSpPr>
          <p:spPr>
            <a:xfrm>
              <a:off x="12750800" y="3055732"/>
              <a:ext cx="7573500" cy="1333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422"/>
                </a:buClr>
                <a:buSzPts val="8000"/>
                <a:buFont typeface="Raleway"/>
                <a:buNone/>
              </a:pPr>
              <a:r>
                <a:rPr b="1" i="0" lang="pt-BR" sz="80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rPr>
                <a:t>Roteiro</a:t>
              </a:r>
              <a:endParaRPr/>
            </a:p>
          </p:txBody>
        </p:sp>
        <p:grpSp>
          <p:nvGrpSpPr>
            <p:cNvPr id="357" name="Google Shape;357;p2"/>
            <p:cNvGrpSpPr/>
            <p:nvPr/>
          </p:nvGrpSpPr>
          <p:grpSpPr>
            <a:xfrm>
              <a:off x="12860867" y="2832971"/>
              <a:ext cx="3399669" cy="337200"/>
              <a:chOff x="0" y="-38910"/>
              <a:chExt cx="3399669" cy="337200"/>
            </a:xfrm>
          </p:grpSpPr>
          <p:sp>
            <p:nvSpPr>
              <p:cNvPr id="358" name="Google Shape;358;p2"/>
              <p:cNvSpPr txBox="1"/>
              <p:nvPr/>
            </p:nvSpPr>
            <p:spPr>
              <a:xfrm>
                <a:off x="0" y="144271"/>
                <a:ext cx="3322800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58365" y="-38910"/>
                <a:ext cx="3341304" cy="33720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32422"/>
                  </a:buClr>
                  <a:buSzPts val="1600"/>
                  <a:buFont typeface="Raleway"/>
                  <a:buNone/>
                </a:pPr>
                <a:r>
                  <a:rPr b="1" i="0" lang="pt-BR" sz="1600" u="none">
                    <a:solidFill>
                      <a:srgbClr val="232422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INTRODUÇÃO</a:t>
                </a:r>
                <a:endParaRPr/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>
            <a:off x="12815887" y="7632700"/>
            <a:ext cx="10374312" cy="4183062"/>
            <a:chOff x="12815678" y="6337256"/>
            <a:chExt cx="10374191" cy="4183179"/>
          </a:xfrm>
        </p:grpSpPr>
        <p:sp>
          <p:nvSpPr>
            <p:cNvPr id="361" name="Google Shape;361;p2"/>
            <p:cNvSpPr/>
            <p:nvPr/>
          </p:nvSpPr>
          <p:spPr>
            <a:xfrm>
              <a:off x="13715461" y="6337256"/>
              <a:ext cx="9474408" cy="1447200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3D39"/>
                </a:buClr>
                <a:buSzPts val="3800"/>
                <a:buFont typeface="Raleway Medium"/>
                <a:buNone/>
              </a:pPr>
              <a:r>
                <a:rPr b="0" i="0" lang="pt-BR" sz="3800" u="none">
                  <a:solidFill>
                    <a:srgbClr val="393D39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Avanços do trabalho de revisão do PRDNE</a:t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2815678" y="6420245"/>
              <a:ext cx="669900" cy="669900"/>
            </a:xfrm>
            <a:prstGeom prst="ellipse">
              <a:avLst/>
            </a:prstGeom>
            <a:solidFill>
              <a:srgbClr val="00903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2981531" y="6669165"/>
              <a:ext cx="304125" cy="202768"/>
            </a:xfrm>
            <a:custGeom>
              <a:rect b="b" l="l" r="r" t="t"/>
              <a:pathLst>
                <a:path extrusionOk="0" h="20985" w="21186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2981531" y="10350719"/>
              <a:ext cx="254603" cy="169716"/>
            </a:xfrm>
            <a:custGeom>
              <a:rect b="b" l="l" r="r" t="t"/>
              <a:pathLst>
                <a:path extrusionOk="0" h="20985" w="21186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2"/>
          <p:cNvSpPr txBox="1"/>
          <p:nvPr/>
        </p:nvSpPr>
        <p:spPr>
          <a:xfrm>
            <a:off x="22445662" y="12014200"/>
            <a:ext cx="5715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Raleway Black"/>
              <a:buNone/>
            </a:pPr>
            <a:fld id="{00000000-1234-1234-1234-123412341234}" type="slidenum">
              <a:rPr b="1" i="0" lang="pt-BR" sz="1600" u="none">
                <a:solidFill>
                  <a:srgbClr val="F0F0F0"/>
                </a:solidFill>
                <a:latin typeface="Raleway Black"/>
                <a:ea typeface="Raleway Black"/>
                <a:cs typeface="Raleway Black"/>
                <a:sym typeface="Raleway Black"/>
              </a:rPr>
              <a:t>‹#›</a:t>
            </a:fld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13716000" y="9309100"/>
            <a:ext cx="9474200" cy="752475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3D39"/>
              </a:buClr>
              <a:buSzPts val="3800"/>
              <a:buFont typeface="Raleway Medium"/>
              <a:buNone/>
            </a:pPr>
            <a:r>
              <a:rPr b="0" i="0" lang="pt-BR" sz="3800" u="none">
                <a:solidFill>
                  <a:srgbClr val="393D3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Estrutura do PRDNE 2024-2027</a:t>
            </a: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12815887" y="9315450"/>
            <a:ext cx="669925" cy="669925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"/>
          <p:cNvSpPr/>
          <p:nvPr/>
        </p:nvSpPr>
        <p:spPr>
          <a:xfrm>
            <a:off x="12980987" y="9564687"/>
            <a:ext cx="304800" cy="201612"/>
          </a:xfrm>
          <a:custGeom>
            <a:rect b="b" l="l" r="r" t="t"/>
            <a:pathLst>
              <a:path extrusionOk="0" h="20985" w="21186">
                <a:moveTo>
                  <a:pt x="10679" y="20063"/>
                </a:moveTo>
                <a:lnTo>
                  <a:pt x="20565" y="5375"/>
                </a:lnTo>
                <a:cubicBezTo>
                  <a:pt x="21393" y="4146"/>
                  <a:pt x="21393" y="2152"/>
                  <a:pt x="20565" y="923"/>
                </a:cubicBezTo>
                <a:cubicBezTo>
                  <a:pt x="19738" y="-307"/>
                  <a:pt x="18396" y="-307"/>
                  <a:pt x="17568" y="923"/>
                </a:cubicBezTo>
                <a:lnTo>
                  <a:pt x="9181" y="13386"/>
                </a:lnTo>
                <a:lnTo>
                  <a:pt x="3618" y="5119"/>
                </a:lnTo>
                <a:cubicBezTo>
                  <a:pt x="2790" y="3889"/>
                  <a:pt x="1448" y="3889"/>
                  <a:pt x="621" y="5119"/>
                </a:cubicBezTo>
                <a:cubicBezTo>
                  <a:pt x="-207" y="6349"/>
                  <a:pt x="-207" y="8342"/>
                  <a:pt x="621" y="9572"/>
                </a:cubicBezTo>
                <a:lnTo>
                  <a:pt x="7682" y="20063"/>
                </a:lnTo>
                <a:cubicBezTo>
                  <a:pt x="8509" y="21292"/>
                  <a:pt x="9851" y="21293"/>
                  <a:pt x="10678" y="20064"/>
                </a:cubicBezTo>
                <a:lnTo>
                  <a:pt x="10679" y="200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"/>
          <p:cNvSpPr/>
          <p:nvPr/>
        </p:nvSpPr>
        <p:spPr>
          <a:xfrm>
            <a:off x="13716000" y="10928350"/>
            <a:ext cx="9474200" cy="752475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3D39"/>
              </a:buClr>
              <a:buSzPts val="3800"/>
              <a:buFont typeface="Raleway Medium"/>
              <a:buNone/>
            </a:pPr>
            <a:r>
              <a:rPr b="0" i="0" lang="pt-BR" sz="3800" u="none">
                <a:solidFill>
                  <a:srgbClr val="393D3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Próximos passos</a:t>
            </a: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12815887" y="11010900"/>
            <a:ext cx="669925" cy="669925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"/>
          <p:cNvSpPr/>
          <p:nvPr/>
        </p:nvSpPr>
        <p:spPr>
          <a:xfrm>
            <a:off x="12980987" y="11260137"/>
            <a:ext cx="304800" cy="203200"/>
          </a:xfrm>
          <a:custGeom>
            <a:rect b="b" l="l" r="r" t="t"/>
            <a:pathLst>
              <a:path extrusionOk="0" h="20985" w="21186">
                <a:moveTo>
                  <a:pt x="10679" y="20063"/>
                </a:moveTo>
                <a:lnTo>
                  <a:pt x="20565" y="5375"/>
                </a:lnTo>
                <a:cubicBezTo>
                  <a:pt x="21393" y="4146"/>
                  <a:pt x="21393" y="2152"/>
                  <a:pt x="20565" y="923"/>
                </a:cubicBezTo>
                <a:cubicBezTo>
                  <a:pt x="19738" y="-307"/>
                  <a:pt x="18396" y="-307"/>
                  <a:pt x="17568" y="923"/>
                </a:cubicBezTo>
                <a:lnTo>
                  <a:pt x="9181" y="13386"/>
                </a:lnTo>
                <a:lnTo>
                  <a:pt x="3618" y="5119"/>
                </a:lnTo>
                <a:cubicBezTo>
                  <a:pt x="2790" y="3889"/>
                  <a:pt x="1448" y="3889"/>
                  <a:pt x="621" y="5119"/>
                </a:cubicBezTo>
                <a:cubicBezTo>
                  <a:pt x="-207" y="6349"/>
                  <a:pt x="-207" y="8342"/>
                  <a:pt x="621" y="9572"/>
                </a:cubicBezTo>
                <a:lnTo>
                  <a:pt x="7682" y="20063"/>
                </a:lnTo>
                <a:cubicBezTo>
                  <a:pt x="8509" y="21292"/>
                  <a:pt x="9851" y="21293"/>
                  <a:pt x="10678" y="20064"/>
                </a:cubicBezTo>
                <a:lnTo>
                  <a:pt x="10679" y="200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"/>
          <p:cNvSpPr/>
          <p:nvPr/>
        </p:nvSpPr>
        <p:spPr>
          <a:xfrm>
            <a:off x="12898437" y="5759450"/>
            <a:ext cx="304800" cy="203200"/>
          </a:xfrm>
          <a:custGeom>
            <a:rect b="b" l="l" r="r" t="t"/>
            <a:pathLst>
              <a:path extrusionOk="0" h="20985" w="21186">
                <a:moveTo>
                  <a:pt x="10679" y="20063"/>
                </a:moveTo>
                <a:lnTo>
                  <a:pt x="20565" y="5375"/>
                </a:lnTo>
                <a:cubicBezTo>
                  <a:pt x="21393" y="4146"/>
                  <a:pt x="21393" y="2152"/>
                  <a:pt x="20565" y="923"/>
                </a:cubicBezTo>
                <a:cubicBezTo>
                  <a:pt x="19738" y="-307"/>
                  <a:pt x="18396" y="-307"/>
                  <a:pt x="17568" y="923"/>
                </a:cubicBezTo>
                <a:lnTo>
                  <a:pt x="9181" y="13386"/>
                </a:lnTo>
                <a:lnTo>
                  <a:pt x="3618" y="5119"/>
                </a:lnTo>
                <a:cubicBezTo>
                  <a:pt x="2790" y="3889"/>
                  <a:pt x="1448" y="3889"/>
                  <a:pt x="621" y="5119"/>
                </a:cubicBezTo>
                <a:cubicBezTo>
                  <a:pt x="-207" y="6349"/>
                  <a:pt x="-207" y="8342"/>
                  <a:pt x="621" y="9572"/>
                </a:cubicBezTo>
                <a:lnTo>
                  <a:pt x="7682" y="20063"/>
                </a:lnTo>
                <a:cubicBezTo>
                  <a:pt x="8509" y="21292"/>
                  <a:pt x="9851" y="21293"/>
                  <a:pt x="10678" y="20064"/>
                </a:cubicBezTo>
                <a:lnTo>
                  <a:pt x="10679" y="200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"/>
          <p:cNvSpPr/>
          <p:nvPr/>
        </p:nvSpPr>
        <p:spPr>
          <a:xfrm>
            <a:off x="12892087" y="5981700"/>
            <a:ext cx="669925" cy="669925"/>
          </a:xfrm>
          <a:prstGeom prst="ellipse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"/>
          <p:cNvSpPr/>
          <p:nvPr/>
        </p:nvSpPr>
        <p:spPr>
          <a:xfrm>
            <a:off x="13057187" y="6230937"/>
            <a:ext cx="304800" cy="203200"/>
          </a:xfrm>
          <a:custGeom>
            <a:rect b="b" l="l" r="r" t="t"/>
            <a:pathLst>
              <a:path extrusionOk="0" h="20985" w="21186">
                <a:moveTo>
                  <a:pt x="10679" y="20063"/>
                </a:moveTo>
                <a:lnTo>
                  <a:pt x="20565" y="5375"/>
                </a:lnTo>
                <a:cubicBezTo>
                  <a:pt x="21393" y="4146"/>
                  <a:pt x="21393" y="2152"/>
                  <a:pt x="20565" y="923"/>
                </a:cubicBezTo>
                <a:cubicBezTo>
                  <a:pt x="19738" y="-307"/>
                  <a:pt x="18396" y="-307"/>
                  <a:pt x="17568" y="923"/>
                </a:cubicBezTo>
                <a:lnTo>
                  <a:pt x="9181" y="13386"/>
                </a:lnTo>
                <a:lnTo>
                  <a:pt x="3618" y="5119"/>
                </a:lnTo>
                <a:cubicBezTo>
                  <a:pt x="2790" y="3889"/>
                  <a:pt x="1448" y="3889"/>
                  <a:pt x="621" y="5119"/>
                </a:cubicBezTo>
                <a:cubicBezTo>
                  <a:pt x="-207" y="6349"/>
                  <a:pt x="-207" y="8342"/>
                  <a:pt x="621" y="9572"/>
                </a:cubicBezTo>
                <a:lnTo>
                  <a:pt x="7682" y="20063"/>
                </a:lnTo>
                <a:cubicBezTo>
                  <a:pt x="8509" y="21292"/>
                  <a:pt x="9851" y="21293"/>
                  <a:pt x="10678" y="20064"/>
                </a:cubicBezTo>
                <a:lnTo>
                  <a:pt x="10679" y="200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"/>
          <p:cNvSpPr txBox="1"/>
          <p:nvPr/>
        </p:nvSpPr>
        <p:spPr>
          <a:xfrm>
            <a:off x="13709650" y="5849937"/>
            <a:ext cx="7729537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93D39"/>
              </a:buClr>
              <a:buSzPts val="3800"/>
              <a:buFont typeface="Raleway Medium"/>
              <a:buNone/>
            </a:pPr>
            <a:r>
              <a:rPr b="0" i="0" lang="pt-BR" sz="3800" u="none">
                <a:solidFill>
                  <a:srgbClr val="393D3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Previsão legal 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0"/>
          <p:cNvSpPr txBox="1"/>
          <p:nvPr/>
        </p:nvSpPr>
        <p:spPr>
          <a:xfrm>
            <a:off x="-7937" y="-7937"/>
            <a:ext cx="24399875" cy="5757862"/>
          </a:xfrm>
          <a:prstGeom prst="rect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 txBox="1"/>
          <p:nvPr/>
        </p:nvSpPr>
        <p:spPr>
          <a:xfrm>
            <a:off x="22445662" y="12004675"/>
            <a:ext cx="57150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</a:pPr>
            <a:fld id="{00000000-1234-1234-1234-123412341234}" type="slidenum">
              <a:rPr b="1" i="0" lang="pt-BR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rPr>
              <a:t>‹#›</a:t>
            </a:fld>
            <a:endParaRPr/>
          </a:p>
        </p:txBody>
      </p:sp>
      <p:sp>
        <p:nvSpPr>
          <p:cNvPr id="623" name="Google Shape;623;p20"/>
          <p:cNvSpPr/>
          <p:nvPr/>
        </p:nvSpPr>
        <p:spPr>
          <a:xfrm>
            <a:off x="22510750" y="1327150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0"/>
          <p:cNvSpPr txBox="1"/>
          <p:nvPr/>
        </p:nvSpPr>
        <p:spPr>
          <a:xfrm>
            <a:off x="1381125" y="6642100"/>
            <a:ext cx="5262562" cy="24114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35"/>
              </a:buClr>
              <a:buSzPts val="15000"/>
              <a:buFont typeface="Ultra"/>
              <a:buNone/>
            </a:pPr>
            <a:r>
              <a:rPr b="1" i="0" lang="pt-BR" sz="15000" u="none">
                <a:solidFill>
                  <a:srgbClr val="009035"/>
                </a:solidFill>
                <a:latin typeface="Ultra"/>
                <a:ea typeface="Ultra"/>
                <a:cs typeface="Ultra"/>
                <a:sym typeface="Ultra"/>
              </a:rPr>
              <a:t>04.</a:t>
            </a:r>
            <a:endParaRPr/>
          </a:p>
        </p:txBody>
      </p:sp>
      <p:sp>
        <p:nvSpPr>
          <p:cNvPr id="625" name="Google Shape;625;p20"/>
          <p:cNvSpPr txBox="1"/>
          <p:nvPr/>
        </p:nvSpPr>
        <p:spPr>
          <a:xfrm>
            <a:off x="1390650" y="10458450"/>
            <a:ext cx="13596937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3"/>
              </a:buClr>
              <a:buSzPts val="6000"/>
              <a:buFont typeface="Montserrat"/>
              <a:buNone/>
            </a:pPr>
            <a:r>
              <a:rPr b="1" i="0" lang="pt-BR" sz="6000" u="none">
                <a:solidFill>
                  <a:srgbClr val="242423"/>
                </a:solidFill>
                <a:latin typeface="Montserrat"/>
                <a:ea typeface="Montserrat"/>
                <a:cs typeface="Montserrat"/>
                <a:sym typeface="Montserrat"/>
              </a:rPr>
              <a:t>Próximos passos</a:t>
            </a:r>
            <a:endParaRPr/>
          </a:p>
        </p:txBody>
      </p:sp>
      <p:pic>
        <p:nvPicPr>
          <p:cNvPr id="626" name="Google Shape;6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1087" y="11818937"/>
            <a:ext cx="54102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01" r="1810" t="0"/>
          <a:stretch/>
        </p:blipFill>
        <p:spPr>
          <a:xfrm>
            <a:off x="10583863" y="2147888"/>
            <a:ext cx="12433200" cy="7089900"/>
          </a:xfrm>
          <a:prstGeom prst="roundRect">
            <a:avLst>
              <a:gd fmla="val 3362" name="adj"/>
            </a:avLst>
          </a:prstGeom>
          <a:solidFill>
            <a:srgbClr val="D6D8D6"/>
          </a:solidFill>
          <a:ln>
            <a:noFill/>
          </a:ln>
        </p:spPr>
      </p:pic>
    </p:spTree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" name="Google Shape;632;p21"/>
          <p:cNvGraphicFramePr/>
          <p:nvPr/>
        </p:nvGraphicFramePr>
        <p:xfrm>
          <a:off x="454025" y="2754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{22EA23FC-C208-4155-8171-3E89D4F2BFC4}</a:tableStyleId>
              </a:tblPr>
              <a:tblGrid>
                <a:gridCol w="2147875"/>
                <a:gridCol w="21388375"/>
              </a:tblGrid>
              <a:tr h="14954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Set/2022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Jan/2023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SUDENE consulta Conselheiros do CONDEL para receber indicação de projetos estratégicos para o anexo III do PRDNE para o período 2024-2027;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64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a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Abr/2023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MPO coordena reuniões com Superintendências e MIDR para alinhamento dos planos regionais ao PPA 2024-2027;</a:t>
                      </a:r>
                      <a:endParaRPr/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SUDENE elabora proposta técnica do PRDNE considerando estudos contratados e sugestões dos Conselheiros do CONDEL (programas/ações estratégicas/ações indicativas/projetos); 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12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Abr a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Mai/2023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422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232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Reuniões com Governos Estaduais para complementação da carteira de projetos estratégicos e indicação de pontos focais para reuniões com a equipe da Sudene;</a:t>
                      </a:r>
                      <a:endParaRPr/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422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232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Reuniões da equipe da SUDENE com técnicos dos governos estaduais para apresentação da proposta técnica do PRDNE e discussão dos projetos;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422"/>
                        </a:buClr>
                        <a:buSzPts val="500"/>
                        <a:buFont typeface="Calibri"/>
                        <a:buChar char="-"/>
                      </a:pPr>
                      <a:r>
                        <a:rPr b="1" i="0" lang="pt-BR" sz="3600" u="none" cap="none" strike="noStrike">
                          <a:solidFill>
                            <a:srgbClr val="232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Discussão da carteira de projetos estratégicos com Ministérios setoriais por intermédio do MPO em preparação para o PPA 2024-2027;</a:t>
                      </a:r>
                      <a:endParaRPr/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422"/>
                        </a:buClr>
                        <a:buSzPts val="500"/>
                        <a:buFont typeface="Calibri"/>
                        <a:buChar char="-"/>
                      </a:pPr>
                      <a:r>
                        <a:rPr b="1" i="0" lang="pt-BR" sz="3600" u="none" cap="none" strike="noStrike">
                          <a:solidFill>
                            <a:srgbClr val="232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 pública aberta à sociedade através de formulário online;</a:t>
                      </a:r>
                      <a:endParaRPr/>
                    </a:p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alibri"/>
                        <a:buChar char="-"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SUDENE consolida a proposta do PRDNE 2024-2027 considerando as contribuições e entendimentos com governos Estaduais e Ministérios setoriais para submeter à apreciação final pelo CONDEL;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935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b="1" i="0" lang="pt-BR" sz="3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 2023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422"/>
                        </a:buClr>
                        <a:buSzPts val="500"/>
                        <a:buFont typeface="Calibri"/>
                        <a:buChar char="-"/>
                      </a:pPr>
                      <a:r>
                        <a:rPr b="0" i="0" lang="pt-BR" sz="3600" u="none" cap="none" strike="noStrike">
                          <a:solidFill>
                            <a:srgbClr val="2324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Apreciação final da minuta de projeto de lei que institui o PRDNE para o período 2024-2027 pelo CONDEL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grpSp>
        <p:nvGrpSpPr>
          <p:cNvPr id="633" name="Google Shape;633;p21"/>
          <p:cNvGrpSpPr/>
          <p:nvPr/>
        </p:nvGrpSpPr>
        <p:grpSpPr>
          <a:xfrm>
            <a:off x="1030287" y="520700"/>
            <a:ext cx="17670462" cy="1487487"/>
            <a:chOff x="2827875" y="3428488"/>
            <a:chExt cx="17669700" cy="1487112"/>
          </a:xfrm>
        </p:grpSpPr>
        <p:sp>
          <p:nvSpPr>
            <p:cNvPr id="634" name="Google Shape;634;p21"/>
            <p:cNvSpPr txBox="1"/>
            <p:nvPr/>
          </p:nvSpPr>
          <p:spPr>
            <a:xfrm>
              <a:off x="2827875" y="3951100"/>
              <a:ext cx="17669700" cy="9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422"/>
                </a:buClr>
                <a:buSzPts val="5600"/>
                <a:buFont typeface="Raleway Black"/>
                <a:buNone/>
              </a:pPr>
              <a:r>
                <a:rPr b="0" i="0" lang="pt-BR" sz="5600" u="none">
                  <a:solidFill>
                    <a:srgbClr val="232422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Etapas Atualização PRDNE 2024-2027</a:t>
              </a:r>
              <a:endParaRPr/>
            </a:p>
          </p:txBody>
        </p:sp>
        <p:grpSp>
          <p:nvGrpSpPr>
            <p:cNvPr id="635" name="Google Shape;635;p21"/>
            <p:cNvGrpSpPr/>
            <p:nvPr/>
          </p:nvGrpSpPr>
          <p:grpSpPr>
            <a:xfrm>
              <a:off x="2921000" y="3428488"/>
              <a:ext cx="8091560" cy="522600"/>
              <a:chOff x="0" y="-38910"/>
              <a:chExt cx="8091560" cy="522600"/>
            </a:xfrm>
          </p:grpSpPr>
          <p:sp>
            <p:nvSpPr>
              <p:cNvPr id="636" name="Google Shape;636;p21"/>
              <p:cNvSpPr txBox="1"/>
              <p:nvPr/>
            </p:nvSpPr>
            <p:spPr>
              <a:xfrm>
                <a:off x="0" y="144271"/>
                <a:ext cx="3322800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21"/>
              <p:cNvSpPr/>
              <p:nvPr/>
            </p:nvSpPr>
            <p:spPr>
              <a:xfrm>
                <a:off x="51716" y="-38910"/>
                <a:ext cx="8039844" cy="52260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42423"/>
                  </a:buClr>
                  <a:buSzPts val="2500"/>
                  <a:buFont typeface="Arial"/>
                  <a:buNone/>
                </a:pPr>
                <a:r>
                  <a:rPr b="1" i="0" lang="pt-BR" sz="2500" u="none">
                    <a:solidFill>
                      <a:srgbClr val="242423"/>
                    </a:solidFill>
                    <a:latin typeface="Arial"/>
                    <a:ea typeface="Arial"/>
                    <a:cs typeface="Arial"/>
                    <a:sym typeface="Arial"/>
                  </a:rPr>
                  <a:t>PRDNE</a:t>
                </a:r>
                <a:endParaRPr b="1" i="0" sz="25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5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7"/>
            <a:ext cx="24384000" cy="137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dene\Desktop\propaganda.jpg" id="647" name="Google Shape;6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4"/>
          <p:cNvSpPr txBox="1"/>
          <p:nvPr/>
        </p:nvSpPr>
        <p:spPr>
          <a:xfrm>
            <a:off x="-7937" y="-7937"/>
            <a:ext cx="24399875" cy="85169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3" name="Google Shape;653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9339" r="19344" t="0"/>
          <a:stretch/>
        </p:blipFill>
        <p:spPr>
          <a:xfrm>
            <a:off x="12712403" y="2393950"/>
            <a:ext cx="9954900" cy="8972100"/>
          </a:xfrm>
          <a:prstGeom prst="roundRect">
            <a:avLst>
              <a:gd fmla="val 2636" name="adj"/>
            </a:avLst>
          </a:prstGeom>
          <a:solidFill>
            <a:srgbClr val="D6D8D6"/>
          </a:solidFill>
          <a:ln>
            <a:noFill/>
          </a:ln>
        </p:spPr>
      </p:pic>
      <p:sp>
        <p:nvSpPr>
          <p:cNvPr id="654" name="Google Shape;654;p24"/>
          <p:cNvSpPr txBox="1"/>
          <p:nvPr/>
        </p:nvSpPr>
        <p:spPr>
          <a:xfrm>
            <a:off x="22445662" y="12004675"/>
            <a:ext cx="57150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</a:pPr>
            <a:fld id="{00000000-1234-1234-1234-123412341234}" type="slidenum">
              <a:rPr b="1" i="0" lang="pt-BR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rPr>
              <a:t>‹#›</a:t>
            </a:fld>
            <a:endParaRPr/>
          </a:p>
        </p:txBody>
      </p:sp>
      <p:sp>
        <p:nvSpPr>
          <p:cNvPr id="655" name="Google Shape;655;p24"/>
          <p:cNvSpPr/>
          <p:nvPr/>
        </p:nvSpPr>
        <p:spPr>
          <a:xfrm>
            <a:off x="22510750" y="1327150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4"/>
          <p:cNvSpPr txBox="1"/>
          <p:nvPr/>
        </p:nvSpPr>
        <p:spPr>
          <a:xfrm>
            <a:off x="2454275" y="1965325"/>
            <a:ext cx="7573962" cy="24114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Raleway"/>
              <a:buNone/>
            </a:pPr>
            <a:r>
              <a:rPr b="1" i="0" lang="pt-BR" sz="50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Diretoria de Planejamento e Articulação de Políticas</a:t>
            </a:r>
            <a:endParaRPr/>
          </a:p>
        </p:txBody>
      </p:sp>
      <p:sp>
        <p:nvSpPr>
          <p:cNvPr id="657" name="Google Shape;657;p24"/>
          <p:cNvSpPr/>
          <p:nvPr/>
        </p:nvSpPr>
        <p:spPr>
          <a:xfrm>
            <a:off x="2432050" y="9896475"/>
            <a:ext cx="477837" cy="477837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7932" y="6872"/>
                </a:moveTo>
                <a:cubicBezTo>
                  <a:pt x="17415" y="7098"/>
                  <a:pt x="16868" y="7248"/>
                  <a:pt x="16309" y="7318"/>
                </a:cubicBezTo>
                <a:cubicBezTo>
                  <a:pt x="16899" y="6967"/>
                  <a:pt x="17340" y="6411"/>
                  <a:pt x="17549" y="5756"/>
                </a:cubicBezTo>
                <a:cubicBezTo>
                  <a:pt x="16996" y="6084"/>
                  <a:pt x="16392" y="6316"/>
                  <a:pt x="15762" y="6440"/>
                </a:cubicBezTo>
                <a:cubicBezTo>
                  <a:pt x="14701" y="5303"/>
                  <a:pt x="12919" y="5241"/>
                  <a:pt x="11782" y="6302"/>
                </a:cubicBezTo>
                <a:cubicBezTo>
                  <a:pt x="11208" y="6837"/>
                  <a:pt x="10883" y="7587"/>
                  <a:pt x="10886" y="8372"/>
                </a:cubicBezTo>
                <a:cubicBezTo>
                  <a:pt x="10884" y="8590"/>
                  <a:pt x="10906" y="8807"/>
                  <a:pt x="10952" y="9020"/>
                </a:cubicBezTo>
                <a:cubicBezTo>
                  <a:pt x="8682" y="8907"/>
                  <a:pt x="6569" y="7830"/>
                  <a:pt x="5143" y="6061"/>
                </a:cubicBezTo>
                <a:cubicBezTo>
                  <a:pt x="4390" y="7351"/>
                  <a:pt x="4768" y="9004"/>
                  <a:pt x="6007" y="9838"/>
                </a:cubicBezTo>
                <a:cubicBezTo>
                  <a:pt x="5561" y="9826"/>
                  <a:pt x="5124" y="9707"/>
                  <a:pt x="4733" y="9490"/>
                </a:cubicBezTo>
                <a:lnTo>
                  <a:pt x="4733" y="9521"/>
                </a:lnTo>
                <a:cubicBezTo>
                  <a:pt x="4734" y="10865"/>
                  <a:pt x="5676" y="12024"/>
                  <a:pt x="6991" y="12298"/>
                </a:cubicBezTo>
                <a:cubicBezTo>
                  <a:pt x="6750" y="12361"/>
                  <a:pt x="6502" y="12392"/>
                  <a:pt x="6252" y="12391"/>
                </a:cubicBezTo>
                <a:cubicBezTo>
                  <a:pt x="6073" y="12394"/>
                  <a:pt x="5895" y="12378"/>
                  <a:pt x="5719" y="12342"/>
                </a:cubicBezTo>
                <a:cubicBezTo>
                  <a:pt x="6090" y="13490"/>
                  <a:pt x="7146" y="14279"/>
                  <a:pt x="8352" y="14311"/>
                </a:cubicBezTo>
                <a:cubicBezTo>
                  <a:pt x="7356" y="15092"/>
                  <a:pt x="6126" y="15517"/>
                  <a:pt x="4860" y="15516"/>
                </a:cubicBezTo>
                <a:cubicBezTo>
                  <a:pt x="4635" y="15518"/>
                  <a:pt x="4410" y="15505"/>
                  <a:pt x="4186" y="15477"/>
                </a:cubicBezTo>
                <a:cubicBezTo>
                  <a:pt x="7913" y="17867"/>
                  <a:pt x="12872" y="16784"/>
                  <a:pt x="15262" y="13057"/>
                </a:cubicBezTo>
                <a:cubicBezTo>
                  <a:pt x="16095" y="11759"/>
                  <a:pt x="16535" y="10247"/>
                  <a:pt x="16530" y="8704"/>
                </a:cubicBezTo>
                <a:cubicBezTo>
                  <a:pt x="16530" y="8580"/>
                  <a:pt x="16526" y="8459"/>
                  <a:pt x="16520" y="8339"/>
                </a:cubicBezTo>
                <a:cubicBezTo>
                  <a:pt x="17076" y="7940"/>
                  <a:pt x="17555" y="7443"/>
                  <a:pt x="17932" y="68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4"/>
          <p:cNvSpPr/>
          <p:nvPr/>
        </p:nvSpPr>
        <p:spPr>
          <a:xfrm>
            <a:off x="5041900" y="9798050"/>
            <a:ext cx="3413125" cy="576262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2800"/>
              <a:buFont typeface="Raleway"/>
              <a:buNone/>
            </a:pPr>
            <a:r>
              <a:rPr b="0" i="0" lang="pt-BR" sz="2800" u="none">
                <a:solidFill>
                  <a:srgbClr val="383A36"/>
                </a:solidFill>
                <a:latin typeface="Raleway"/>
                <a:ea typeface="Raleway"/>
                <a:cs typeface="Raleway"/>
                <a:sym typeface="Raleway"/>
              </a:rPr>
              <a:t>@sudenebr</a:t>
            </a:r>
            <a:endParaRPr/>
          </a:p>
        </p:txBody>
      </p:sp>
      <p:sp>
        <p:nvSpPr>
          <p:cNvPr id="659" name="Google Shape;659;p24"/>
          <p:cNvSpPr/>
          <p:nvPr/>
        </p:nvSpPr>
        <p:spPr>
          <a:xfrm>
            <a:off x="7810500" y="9896475"/>
            <a:ext cx="423862" cy="423862"/>
          </a:xfrm>
          <a:custGeom>
            <a:rect b="b" l="l" r="r" t="t"/>
            <a:pathLst>
              <a:path extrusionOk="0" h="21600" w="21600">
                <a:moveTo>
                  <a:pt x="21600" y="10800"/>
                </a:move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2" y="21593"/>
                  <a:pt x="21593" y="16762"/>
                  <a:pt x="21600" y="10800"/>
                </a:cubicBezTo>
                <a:close/>
                <a:moveTo>
                  <a:pt x="2316" y="11917"/>
                </a:moveTo>
                <a:lnTo>
                  <a:pt x="4501" y="11917"/>
                </a:lnTo>
                <a:cubicBezTo>
                  <a:pt x="4558" y="12921"/>
                  <a:pt x="4701" y="13918"/>
                  <a:pt x="4929" y="14897"/>
                </a:cubicBezTo>
                <a:lnTo>
                  <a:pt x="3277" y="14897"/>
                </a:lnTo>
                <a:cubicBezTo>
                  <a:pt x="2775" y="13971"/>
                  <a:pt x="2449" y="12961"/>
                  <a:pt x="2316" y="11917"/>
                </a:cubicBezTo>
                <a:close/>
                <a:moveTo>
                  <a:pt x="3284" y="6703"/>
                </a:moveTo>
                <a:lnTo>
                  <a:pt x="4929" y="6703"/>
                </a:lnTo>
                <a:cubicBezTo>
                  <a:pt x="4701" y="7682"/>
                  <a:pt x="4558" y="8679"/>
                  <a:pt x="4501" y="9683"/>
                </a:cubicBezTo>
                <a:lnTo>
                  <a:pt x="2316" y="9683"/>
                </a:lnTo>
                <a:cubicBezTo>
                  <a:pt x="2449" y="8639"/>
                  <a:pt x="2775" y="7629"/>
                  <a:pt x="3277" y="6703"/>
                </a:cubicBezTo>
                <a:close/>
                <a:moveTo>
                  <a:pt x="19288" y="9683"/>
                </a:moveTo>
                <a:lnTo>
                  <a:pt x="17099" y="9683"/>
                </a:lnTo>
                <a:cubicBezTo>
                  <a:pt x="17042" y="8679"/>
                  <a:pt x="16899" y="7682"/>
                  <a:pt x="16671" y="6703"/>
                </a:cubicBezTo>
                <a:lnTo>
                  <a:pt x="18323" y="6703"/>
                </a:lnTo>
                <a:cubicBezTo>
                  <a:pt x="18825" y="7629"/>
                  <a:pt x="19151" y="8639"/>
                  <a:pt x="19284" y="9683"/>
                </a:cubicBezTo>
                <a:close/>
                <a:moveTo>
                  <a:pt x="11917" y="2607"/>
                </a:moveTo>
                <a:cubicBezTo>
                  <a:pt x="12582" y="3093"/>
                  <a:pt x="13120" y="3732"/>
                  <a:pt x="13487" y="4469"/>
                </a:cubicBezTo>
                <a:lnTo>
                  <a:pt x="11917" y="4469"/>
                </a:lnTo>
                <a:close/>
                <a:moveTo>
                  <a:pt x="9683" y="4469"/>
                </a:moveTo>
                <a:lnTo>
                  <a:pt x="8113" y="4469"/>
                </a:lnTo>
                <a:cubicBezTo>
                  <a:pt x="8480" y="3732"/>
                  <a:pt x="9018" y="3093"/>
                  <a:pt x="9683" y="2607"/>
                </a:cubicBezTo>
                <a:close/>
                <a:moveTo>
                  <a:pt x="9683" y="6703"/>
                </a:moveTo>
                <a:lnTo>
                  <a:pt x="9683" y="9683"/>
                </a:lnTo>
                <a:lnTo>
                  <a:pt x="6744" y="9683"/>
                </a:lnTo>
                <a:cubicBezTo>
                  <a:pt x="6805" y="8676"/>
                  <a:pt x="6968" y="7677"/>
                  <a:pt x="7231" y="6703"/>
                </a:cubicBezTo>
                <a:close/>
                <a:moveTo>
                  <a:pt x="9683" y="11917"/>
                </a:moveTo>
                <a:lnTo>
                  <a:pt x="9683" y="14897"/>
                </a:lnTo>
                <a:lnTo>
                  <a:pt x="7231" y="14897"/>
                </a:lnTo>
                <a:cubicBezTo>
                  <a:pt x="6968" y="13923"/>
                  <a:pt x="6805" y="12924"/>
                  <a:pt x="6744" y="11917"/>
                </a:cubicBezTo>
                <a:close/>
                <a:moveTo>
                  <a:pt x="9683" y="17131"/>
                </a:moveTo>
                <a:lnTo>
                  <a:pt x="9683" y="18993"/>
                </a:lnTo>
                <a:cubicBezTo>
                  <a:pt x="9018" y="18507"/>
                  <a:pt x="8480" y="17868"/>
                  <a:pt x="8113" y="17131"/>
                </a:cubicBezTo>
                <a:close/>
                <a:moveTo>
                  <a:pt x="11917" y="17131"/>
                </a:moveTo>
                <a:lnTo>
                  <a:pt x="13487" y="17131"/>
                </a:lnTo>
                <a:cubicBezTo>
                  <a:pt x="13120" y="17868"/>
                  <a:pt x="12582" y="18507"/>
                  <a:pt x="11917" y="18993"/>
                </a:cubicBezTo>
                <a:close/>
                <a:moveTo>
                  <a:pt x="11917" y="14897"/>
                </a:moveTo>
                <a:lnTo>
                  <a:pt x="11917" y="11917"/>
                </a:lnTo>
                <a:lnTo>
                  <a:pt x="14856" y="11917"/>
                </a:lnTo>
                <a:cubicBezTo>
                  <a:pt x="14795" y="12924"/>
                  <a:pt x="14632" y="13923"/>
                  <a:pt x="14369" y="14897"/>
                </a:cubicBezTo>
                <a:close/>
                <a:moveTo>
                  <a:pt x="11917" y="9683"/>
                </a:moveTo>
                <a:lnTo>
                  <a:pt x="11917" y="6703"/>
                </a:lnTo>
                <a:lnTo>
                  <a:pt x="14369" y="6703"/>
                </a:lnTo>
                <a:cubicBezTo>
                  <a:pt x="14632" y="7677"/>
                  <a:pt x="14795" y="8676"/>
                  <a:pt x="14856" y="9683"/>
                </a:cubicBezTo>
                <a:close/>
                <a:moveTo>
                  <a:pt x="15954" y="4469"/>
                </a:moveTo>
                <a:cubicBezTo>
                  <a:pt x="15845" y="4210"/>
                  <a:pt x="15731" y="3958"/>
                  <a:pt x="15610" y="3717"/>
                </a:cubicBezTo>
                <a:cubicBezTo>
                  <a:pt x="15940" y="3946"/>
                  <a:pt x="16254" y="4197"/>
                  <a:pt x="16549" y="4469"/>
                </a:cubicBezTo>
                <a:close/>
                <a:moveTo>
                  <a:pt x="5646" y="4469"/>
                </a:moveTo>
                <a:lnTo>
                  <a:pt x="5050" y="4469"/>
                </a:lnTo>
                <a:cubicBezTo>
                  <a:pt x="5345" y="4197"/>
                  <a:pt x="5658" y="3946"/>
                  <a:pt x="5988" y="3717"/>
                </a:cubicBezTo>
                <a:cubicBezTo>
                  <a:pt x="5868" y="3958"/>
                  <a:pt x="5755" y="4210"/>
                  <a:pt x="5646" y="4469"/>
                </a:cubicBezTo>
                <a:close/>
                <a:moveTo>
                  <a:pt x="5646" y="17131"/>
                </a:moveTo>
                <a:cubicBezTo>
                  <a:pt x="5755" y="17390"/>
                  <a:pt x="5869" y="17641"/>
                  <a:pt x="5990" y="17883"/>
                </a:cubicBezTo>
                <a:cubicBezTo>
                  <a:pt x="5660" y="17654"/>
                  <a:pt x="5346" y="17403"/>
                  <a:pt x="5051" y="17131"/>
                </a:cubicBezTo>
                <a:close/>
                <a:moveTo>
                  <a:pt x="15954" y="17131"/>
                </a:moveTo>
                <a:lnTo>
                  <a:pt x="16550" y="17131"/>
                </a:lnTo>
                <a:cubicBezTo>
                  <a:pt x="16255" y="17403"/>
                  <a:pt x="15942" y="17654"/>
                  <a:pt x="15612" y="17883"/>
                </a:cubicBezTo>
                <a:cubicBezTo>
                  <a:pt x="15732" y="17641"/>
                  <a:pt x="15845" y="17390"/>
                  <a:pt x="15954" y="17131"/>
                </a:cubicBezTo>
                <a:close/>
                <a:moveTo>
                  <a:pt x="16671" y="14897"/>
                </a:moveTo>
                <a:cubicBezTo>
                  <a:pt x="16899" y="13918"/>
                  <a:pt x="17042" y="12921"/>
                  <a:pt x="17099" y="11917"/>
                </a:cubicBezTo>
                <a:lnTo>
                  <a:pt x="19284" y="11917"/>
                </a:lnTo>
                <a:cubicBezTo>
                  <a:pt x="19151" y="12961"/>
                  <a:pt x="18825" y="13971"/>
                  <a:pt x="18323" y="148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4"/>
          <p:cNvSpPr txBox="1"/>
          <p:nvPr/>
        </p:nvSpPr>
        <p:spPr>
          <a:xfrm>
            <a:off x="8401050" y="9793287"/>
            <a:ext cx="4506912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2800"/>
              <a:buFont typeface="Raleway"/>
              <a:buNone/>
            </a:pPr>
            <a:r>
              <a:rPr b="0" i="0" lang="pt-BR" sz="2800" u="none">
                <a:solidFill>
                  <a:srgbClr val="383A36"/>
                </a:solidFill>
                <a:latin typeface="Raleway"/>
                <a:ea typeface="Raleway"/>
                <a:cs typeface="Raleway"/>
                <a:sym typeface="Raleway"/>
              </a:rPr>
              <a:t>www.gov.br/sudene</a:t>
            </a:r>
            <a:endParaRPr/>
          </a:p>
        </p:txBody>
      </p:sp>
      <p:pic>
        <p:nvPicPr>
          <p:cNvPr id="661" name="Google Shape;66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350" y="9809162"/>
            <a:ext cx="652462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36887" y="9809162"/>
            <a:ext cx="652462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5787" y="9896475"/>
            <a:ext cx="477837" cy="477837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4"/>
          <p:cNvSpPr/>
          <p:nvPr/>
        </p:nvSpPr>
        <p:spPr>
          <a:xfrm>
            <a:off x="2424112" y="8918575"/>
            <a:ext cx="4422775" cy="619125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2800"/>
              <a:buFont typeface="Raleway"/>
              <a:buNone/>
            </a:pPr>
            <a:r>
              <a:rPr b="1" i="0" lang="pt-BR" sz="2800" u="none">
                <a:solidFill>
                  <a:srgbClr val="383A36"/>
                </a:solidFill>
                <a:latin typeface="Raleway"/>
                <a:ea typeface="Raleway"/>
                <a:cs typeface="Raleway"/>
                <a:sym typeface="Raleway"/>
              </a:rPr>
              <a:t>Nossas redes sociais</a:t>
            </a:r>
            <a:endParaRPr/>
          </a:p>
        </p:txBody>
      </p:sp>
      <p:sp>
        <p:nvSpPr>
          <p:cNvPr id="665" name="Google Shape;665;p24"/>
          <p:cNvSpPr/>
          <p:nvPr/>
        </p:nvSpPr>
        <p:spPr>
          <a:xfrm>
            <a:off x="7758112" y="8939212"/>
            <a:ext cx="4422775" cy="576262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3A36"/>
              </a:buClr>
              <a:buSzPts val="2800"/>
              <a:buFont typeface="Raleway"/>
              <a:buNone/>
            </a:pPr>
            <a:r>
              <a:rPr b="1" i="0" lang="pt-BR" sz="2800" u="none">
                <a:solidFill>
                  <a:srgbClr val="383A36"/>
                </a:solidFill>
                <a:latin typeface="Raleway"/>
                <a:ea typeface="Raleway"/>
                <a:cs typeface="Raleway"/>
                <a:sym typeface="Raleway"/>
              </a:rPr>
              <a:t>Nosso site</a:t>
            </a:r>
            <a:endParaRPr/>
          </a:p>
        </p:txBody>
      </p:sp>
      <p:pic>
        <p:nvPicPr>
          <p:cNvPr id="666" name="Google Shape;666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36800" y="11479212"/>
            <a:ext cx="9655175" cy="1443037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24"/>
          <p:cNvSpPr txBox="1"/>
          <p:nvPr/>
        </p:nvSpPr>
        <p:spPr>
          <a:xfrm>
            <a:off x="2327275" y="4795837"/>
            <a:ext cx="9359900" cy="37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leway"/>
              <a:buNone/>
            </a:pPr>
            <a:r>
              <a:rPr b="1" i="0" lang="pt-BR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Coordenação Geral de Cooperação e Articulação de Políticas - CGCP</a:t>
            </a:r>
            <a:br>
              <a:rPr b="0" i="0" lang="pt-BR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b="0" i="0" lang="pt-BR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pt-BR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(81) 2102 2102/2112</a:t>
            </a:r>
            <a:br>
              <a:rPr b="0" i="0" lang="pt-BR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pt-BR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dplan@sudene.gov.br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leway"/>
              <a:buNone/>
            </a:pPr>
            <a:r>
              <a:rPr b="0" i="0" lang="pt-BR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cgcp@sudene.gov.br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"/>
          <p:cNvSpPr txBox="1"/>
          <p:nvPr/>
        </p:nvSpPr>
        <p:spPr>
          <a:xfrm>
            <a:off x="-7937" y="-7937"/>
            <a:ext cx="24399875" cy="5757862"/>
          </a:xfrm>
          <a:prstGeom prst="rect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02" r="1811" t="0"/>
          <a:stretch/>
        </p:blipFill>
        <p:spPr>
          <a:xfrm>
            <a:off x="10583863" y="2147888"/>
            <a:ext cx="12433200" cy="7089900"/>
          </a:xfrm>
          <a:prstGeom prst="roundRect">
            <a:avLst>
              <a:gd fmla="val 3362" name="adj"/>
            </a:avLst>
          </a:prstGeom>
          <a:solidFill>
            <a:srgbClr val="D6D8D6"/>
          </a:solidFill>
          <a:ln>
            <a:noFill/>
          </a:ln>
        </p:spPr>
      </p:pic>
      <p:sp>
        <p:nvSpPr>
          <p:cNvPr id="382" name="Google Shape;382;p3"/>
          <p:cNvSpPr txBox="1"/>
          <p:nvPr/>
        </p:nvSpPr>
        <p:spPr>
          <a:xfrm>
            <a:off x="22445662" y="12004675"/>
            <a:ext cx="57150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</a:pPr>
            <a:fld id="{00000000-1234-1234-1234-123412341234}" type="slidenum">
              <a:rPr b="1" i="0" lang="pt-BR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rPr>
              <a:t>‹#›</a:t>
            </a:fld>
            <a:endParaRPr/>
          </a:p>
        </p:txBody>
      </p:sp>
      <p:sp>
        <p:nvSpPr>
          <p:cNvPr id="383" name="Google Shape;383;p3"/>
          <p:cNvSpPr/>
          <p:nvPr/>
        </p:nvSpPr>
        <p:spPr>
          <a:xfrm>
            <a:off x="22510750" y="1327150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"/>
          <p:cNvSpPr txBox="1"/>
          <p:nvPr/>
        </p:nvSpPr>
        <p:spPr>
          <a:xfrm>
            <a:off x="1381125" y="6642100"/>
            <a:ext cx="5262562" cy="24114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35"/>
              </a:buClr>
              <a:buSzPts val="15000"/>
              <a:buFont typeface="Ultra"/>
              <a:buNone/>
            </a:pPr>
            <a:r>
              <a:rPr b="1" i="0" lang="pt-BR" sz="15000" u="none">
                <a:solidFill>
                  <a:srgbClr val="009035"/>
                </a:solidFill>
                <a:latin typeface="Ultra"/>
                <a:ea typeface="Ultra"/>
                <a:cs typeface="Ultra"/>
                <a:sym typeface="Ultra"/>
              </a:rPr>
              <a:t>01.</a:t>
            </a:r>
            <a:endParaRPr/>
          </a:p>
        </p:txBody>
      </p:sp>
      <p:sp>
        <p:nvSpPr>
          <p:cNvPr id="385" name="Google Shape;385;p3"/>
          <p:cNvSpPr txBox="1"/>
          <p:nvPr/>
        </p:nvSpPr>
        <p:spPr>
          <a:xfrm>
            <a:off x="1390650" y="10458450"/>
            <a:ext cx="14446250" cy="19494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3"/>
              </a:buClr>
              <a:buSzPts val="6000"/>
              <a:buFont typeface="Montserrat"/>
              <a:buNone/>
            </a:pPr>
            <a:r>
              <a:rPr b="1" i="0" lang="pt-BR" sz="6000" u="none">
                <a:solidFill>
                  <a:srgbClr val="242423"/>
                </a:solidFill>
                <a:latin typeface="Montserrat"/>
                <a:ea typeface="Montserrat"/>
                <a:cs typeface="Montserrat"/>
                <a:sym typeface="Montserrat"/>
              </a:rPr>
              <a:t>Previsão legal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 u="none">
              <a:solidFill>
                <a:srgbClr val="2424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6" name="Google Shape;38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21087" y="11818937"/>
            <a:ext cx="541020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5825" y="404812"/>
            <a:ext cx="3013075" cy="17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"/>
          <p:cNvSpPr txBox="1"/>
          <p:nvPr/>
        </p:nvSpPr>
        <p:spPr>
          <a:xfrm>
            <a:off x="1212850" y="758825"/>
            <a:ext cx="10120312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241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6400"/>
              <a:buFont typeface="Arial"/>
              <a:buNone/>
            </a:pPr>
            <a:r>
              <a:rPr b="1" i="0" lang="pt-BR" sz="6400" u="none">
                <a:solidFill>
                  <a:srgbClr val="232422"/>
                </a:solidFill>
                <a:latin typeface="Arial"/>
                <a:ea typeface="Arial"/>
                <a:cs typeface="Arial"/>
                <a:sym typeface="Arial"/>
              </a:rPr>
              <a:t>Arcabouço legal</a:t>
            </a:r>
            <a:endParaRPr/>
          </a:p>
        </p:txBody>
      </p:sp>
      <p:sp>
        <p:nvSpPr>
          <p:cNvPr id="393" name="Google Shape;393;p4"/>
          <p:cNvSpPr txBox="1"/>
          <p:nvPr/>
        </p:nvSpPr>
        <p:spPr>
          <a:xfrm>
            <a:off x="1212850" y="2525712"/>
            <a:ext cx="1908175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5100"/>
              <a:buFont typeface="Calibri"/>
              <a:buNone/>
            </a:pPr>
            <a:r>
              <a:rPr b="1" i="0" lang="pt-BR" sz="51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Lei Complementar n° 125, de 03 de janeiro de 2007 estabelece que: </a:t>
            </a:r>
            <a:endParaRPr/>
          </a:p>
        </p:txBody>
      </p:sp>
      <p:sp>
        <p:nvSpPr>
          <p:cNvPr id="394" name="Google Shape;394;p4"/>
          <p:cNvSpPr txBox="1"/>
          <p:nvPr/>
        </p:nvSpPr>
        <p:spPr>
          <a:xfrm>
            <a:off x="1547812" y="3800475"/>
            <a:ext cx="8988425" cy="6115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b="0" i="0" lang="pt-BR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Art. 5</a:t>
            </a:r>
            <a:r>
              <a:rPr b="0" baseline="30000" i="0" lang="pt-BR" sz="4700" u="sng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pt-BR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  São instrumentos de ação da Sudene:</a:t>
            </a:r>
            <a:endParaRPr b="0" i="0" sz="39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b="1" i="0" lang="pt-BR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I - o Plano Regional de  Desenvolvimento do Nordeste;</a:t>
            </a:r>
            <a:endParaRPr b="1" i="0" sz="39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b="0" i="0" lang="pt-BR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II - o Fundo Constitucional de Financiamento do Nordeste - FNE;</a:t>
            </a:r>
            <a:endParaRPr b="0" i="0" sz="39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b="0" i="0" lang="pt-BR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III - o Fundo de Desenvolvimento do Nordeste - FDNE;</a:t>
            </a:r>
            <a:endParaRPr b="0" i="0" sz="39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b="0" i="0" lang="pt-BR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V - outros instrumentos definidos em lei.</a:t>
            </a:r>
            <a:endParaRPr/>
          </a:p>
        </p:txBody>
      </p:sp>
      <p:sp>
        <p:nvSpPr>
          <p:cNvPr id="395" name="Google Shape;395;p4"/>
          <p:cNvSpPr txBox="1"/>
          <p:nvPr/>
        </p:nvSpPr>
        <p:spPr>
          <a:xfrm>
            <a:off x="12119992" y="4060999"/>
            <a:ext cx="11075238" cy="4741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101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 1</a:t>
            </a:r>
            <a:r>
              <a:rPr b="0" baseline="30000" i="0" lang="pt-BR" sz="4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Os </a:t>
            </a:r>
            <a:r>
              <a:rPr b="0" i="0" lang="pt-BR" sz="47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recursos destinados ao desenvolvimento regional 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caráter constitucional, legal ou orçamentário integrarão o </a:t>
            </a:r>
            <a:r>
              <a:rPr b="0" i="0" lang="pt-BR" sz="47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plano regional 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desenvolvimento do Nordeste, de forma </a:t>
            </a:r>
            <a:r>
              <a:rPr b="1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compatibilizada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o </a:t>
            </a:r>
            <a:r>
              <a:rPr b="0" i="0" lang="pt-BR" sz="47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plano plurianual 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Governo Federal.</a:t>
            </a:r>
            <a:endParaRPr b="0" i="0" sz="4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5825" y="404812"/>
            <a:ext cx="3013075" cy="17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"/>
          <p:cNvSpPr txBox="1"/>
          <p:nvPr/>
        </p:nvSpPr>
        <p:spPr>
          <a:xfrm>
            <a:off x="1212850" y="758825"/>
            <a:ext cx="10120312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241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6400"/>
              <a:buFont typeface="Arial"/>
              <a:buNone/>
            </a:pPr>
            <a:r>
              <a:rPr b="1" i="0" lang="pt-BR" sz="6400" u="none">
                <a:solidFill>
                  <a:srgbClr val="232422"/>
                </a:solidFill>
                <a:latin typeface="Arial"/>
                <a:ea typeface="Arial"/>
                <a:cs typeface="Arial"/>
                <a:sym typeface="Arial"/>
              </a:rPr>
              <a:t>Arcabouço legal</a:t>
            </a:r>
            <a:endParaRPr/>
          </a:p>
        </p:txBody>
      </p:sp>
      <p:sp>
        <p:nvSpPr>
          <p:cNvPr id="402" name="Google Shape;402;p5"/>
          <p:cNvSpPr txBox="1"/>
          <p:nvPr/>
        </p:nvSpPr>
        <p:spPr>
          <a:xfrm>
            <a:off x="1212850" y="2525712"/>
            <a:ext cx="2242185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b="1" i="0" lang="pt-BR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Lei Complementar n° 125, de 03 de janeiro de 2007 estabelece que o PRDNE: </a:t>
            </a:r>
            <a:endParaRPr/>
          </a:p>
        </p:txBody>
      </p:sp>
      <p:sp>
        <p:nvSpPr>
          <p:cNvPr id="403" name="Google Shape;403;p5"/>
          <p:cNvSpPr txBox="1"/>
          <p:nvPr/>
        </p:nvSpPr>
        <p:spPr>
          <a:xfrm>
            <a:off x="1254102" y="3674700"/>
            <a:ext cx="21655800" cy="6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13.  O Plano Regional de Desenvolvimento do Nordeste, que abrangerá a área referida no caput do art. 2</a:t>
            </a:r>
            <a:r>
              <a:rPr b="0" baseline="30000" i="0" lang="pt-BR" sz="4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desta Lei Complementar, elaborado em </a:t>
            </a:r>
            <a:r>
              <a:rPr b="0" i="0" lang="pt-BR" sz="47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consonância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a </a:t>
            </a:r>
            <a:r>
              <a:rPr b="1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 Nacional de Desenvolvimento Regional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será um </a:t>
            </a:r>
            <a:r>
              <a:rPr b="0" i="0" lang="pt-BR" sz="47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instrumento de redução das desigualdades regionais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4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4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 1</a:t>
            </a:r>
            <a:r>
              <a:rPr b="0" baseline="30000" i="0" lang="pt-BR" sz="4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A Sudene, </a:t>
            </a:r>
            <a:r>
              <a:rPr b="0" i="0" lang="pt-BR" sz="47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em conjunto 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o Ministério da Integração Nacional e os Ministérios setoriais, os órgãos e entidades federais presentes na área de atuação e </a:t>
            </a:r>
            <a:r>
              <a:rPr b="0" i="0" lang="pt-BR" sz="47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em articulação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os governos estaduais, elaborará a minuta do projeto de lei que instituirá o Plano Regional de Desenvolvimento do Nordeste, o qual será submetido ao Congresso Nacional nos termos do </a:t>
            </a:r>
            <a:r>
              <a:rPr b="0" i="0" lang="pt-BR" sz="4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inciso IV do art. 48, do § 4</a:t>
            </a:r>
            <a:r>
              <a:rPr b="0" baseline="30000" i="0" lang="pt-BR" sz="4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do </a:t>
            </a:r>
            <a:r>
              <a:rPr b="0" i="0" lang="pt-BR" sz="4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art. 165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 do </a:t>
            </a:r>
            <a:r>
              <a:rPr b="0" i="0" lang="pt-BR" sz="4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inciso II do § 1º do art. 166 da Constituição Federal.</a:t>
            </a:r>
            <a:endParaRPr b="0" i="0" sz="4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4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4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5825" y="404812"/>
            <a:ext cx="3013075" cy="17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"/>
          <p:cNvSpPr txBox="1"/>
          <p:nvPr/>
        </p:nvSpPr>
        <p:spPr>
          <a:xfrm>
            <a:off x="1212850" y="758825"/>
            <a:ext cx="10120312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24100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6400"/>
              <a:buFont typeface="Arial"/>
              <a:buNone/>
            </a:pPr>
            <a:r>
              <a:rPr b="1" i="0" lang="pt-BR" sz="6400" u="none">
                <a:solidFill>
                  <a:srgbClr val="232422"/>
                </a:solidFill>
                <a:latin typeface="Arial"/>
                <a:ea typeface="Arial"/>
                <a:cs typeface="Arial"/>
                <a:sym typeface="Arial"/>
              </a:rPr>
              <a:t>Arcabouço legal</a:t>
            </a:r>
            <a:endParaRPr/>
          </a:p>
        </p:txBody>
      </p:sp>
      <p:sp>
        <p:nvSpPr>
          <p:cNvPr id="410" name="Google Shape;410;p6"/>
          <p:cNvSpPr txBox="1"/>
          <p:nvPr/>
        </p:nvSpPr>
        <p:spPr>
          <a:xfrm>
            <a:off x="679450" y="2525712"/>
            <a:ext cx="22123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4700"/>
              <a:buFont typeface="Calibri"/>
              <a:buNone/>
            </a:pPr>
            <a:r>
              <a:rPr b="1" i="0" lang="pt-BR" sz="4700" u="none">
                <a:solidFill>
                  <a:srgbClr val="232422"/>
                </a:solidFill>
                <a:latin typeface="Calibri"/>
                <a:ea typeface="Calibri"/>
                <a:cs typeface="Calibri"/>
                <a:sym typeface="Calibri"/>
              </a:rPr>
              <a:t>Lei Complementar n° 125, de 03 de janeiro de 2007 estabelece que o PRDNE: </a:t>
            </a:r>
            <a:endParaRPr/>
          </a:p>
        </p:txBody>
      </p:sp>
      <p:sp>
        <p:nvSpPr>
          <p:cNvPr id="411" name="Google Shape;411;p6"/>
          <p:cNvSpPr txBox="1"/>
          <p:nvPr/>
        </p:nvSpPr>
        <p:spPr>
          <a:xfrm>
            <a:off x="810612" y="4549675"/>
            <a:ext cx="22319700" cy="74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 2</a:t>
            </a:r>
            <a:r>
              <a:rPr b="0" baseline="30000" i="0" lang="pt-BR" sz="4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O Plano Regional de Desenvolvimento do Nordeste compreenderá </a:t>
            </a:r>
            <a:r>
              <a:rPr b="0" i="0" lang="pt-BR" sz="47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programas, projetos e ações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necessários para atingir os </a:t>
            </a:r>
            <a:r>
              <a:rPr b="1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e as metas econômicas e sociais 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Nordeste, com identificação das respectivas fontes de financiamento.</a:t>
            </a:r>
            <a:endParaRPr b="0" i="0" sz="4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4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 3</a:t>
            </a:r>
            <a:r>
              <a:rPr b="0" baseline="30000" i="0" lang="pt-BR" sz="4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O Plano Regional de Desenvolvimento do Nordeste terá vigência de 4 (quatro) anos, será </a:t>
            </a:r>
            <a:r>
              <a:rPr b="0" i="0" lang="pt-BR" sz="47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revisado anualmente e tramitará juntamente com Plano Plurianual (PPA).</a:t>
            </a:r>
            <a:endParaRPr b="0" i="0" sz="4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47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§ 4</a:t>
            </a:r>
            <a:r>
              <a:rPr b="0" baseline="30000" i="0" lang="pt-BR" sz="4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O Plano Regional de Desenvolvimento do Nordeste compreenderá metas anuais e quadrienais para as </a:t>
            </a:r>
            <a:r>
              <a:rPr b="0" i="0" lang="pt-BR" sz="47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políticas públicas federais relevantes para o desenvolvimento</a:t>
            </a:r>
            <a:r>
              <a:rPr b="0" i="0" lang="pt-BR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área de atuação da Sudene.</a:t>
            </a:r>
            <a:endParaRPr b="0" i="0" sz="47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"/>
          <p:cNvSpPr txBox="1"/>
          <p:nvPr/>
        </p:nvSpPr>
        <p:spPr>
          <a:xfrm>
            <a:off x="1169987" y="6365875"/>
            <a:ext cx="4354512" cy="1747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100">
            <a:spAutoFit/>
          </a:bodyPr>
          <a:lstStyle/>
          <a:p>
            <a:pPr indent="-787400" lvl="0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2"/>
              </a:buClr>
              <a:buSzPts val="5600"/>
              <a:buFont typeface="Arial"/>
              <a:buNone/>
            </a:pPr>
            <a:r>
              <a:rPr b="1" i="0" lang="pt-BR" sz="5600" u="none">
                <a:solidFill>
                  <a:srgbClr val="232422"/>
                </a:solidFill>
                <a:latin typeface="Arial"/>
                <a:ea typeface="Arial"/>
                <a:cs typeface="Arial"/>
                <a:sym typeface="Arial"/>
              </a:rPr>
              <a:t>Contexto do  PRDNE</a:t>
            </a:r>
            <a:endParaRPr/>
          </a:p>
        </p:txBody>
      </p:sp>
      <p:sp>
        <p:nvSpPr>
          <p:cNvPr id="417" name="Google Shape;417;p7"/>
          <p:cNvSpPr txBox="1"/>
          <p:nvPr/>
        </p:nvSpPr>
        <p:spPr>
          <a:xfrm>
            <a:off x="8820150" y="361950"/>
            <a:ext cx="13385800" cy="129603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"/>
          <p:cNvSpPr txBox="1"/>
          <p:nvPr/>
        </p:nvSpPr>
        <p:spPr>
          <a:xfrm>
            <a:off x="-7937" y="-7937"/>
            <a:ext cx="24399875" cy="5757862"/>
          </a:xfrm>
          <a:prstGeom prst="rect">
            <a:avLst/>
          </a:prstGeom>
          <a:solidFill>
            <a:srgbClr val="009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01" r="1810" t="0"/>
          <a:stretch/>
        </p:blipFill>
        <p:spPr>
          <a:xfrm>
            <a:off x="10583863" y="2147888"/>
            <a:ext cx="12433200" cy="7089900"/>
          </a:xfrm>
          <a:prstGeom prst="roundRect">
            <a:avLst>
              <a:gd fmla="val 3362" name="adj"/>
            </a:avLst>
          </a:prstGeom>
          <a:solidFill>
            <a:srgbClr val="D6D8D6"/>
          </a:solidFill>
          <a:ln>
            <a:noFill/>
          </a:ln>
        </p:spPr>
      </p:pic>
      <p:sp>
        <p:nvSpPr>
          <p:cNvPr id="424" name="Google Shape;424;p8"/>
          <p:cNvSpPr txBox="1"/>
          <p:nvPr/>
        </p:nvSpPr>
        <p:spPr>
          <a:xfrm>
            <a:off x="22445662" y="12004675"/>
            <a:ext cx="57150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1600"/>
              <a:buFont typeface="Signika"/>
              <a:buNone/>
            </a:pPr>
            <a:fld id="{00000000-1234-1234-1234-123412341234}" type="slidenum">
              <a:rPr b="1" i="0" lang="pt-BR" sz="1600" u="none">
                <a:solidFill>
                  <a:srgbClr val="F0F0F0"/>
                </a:solidFill>
                <a:latin typeface="Signika"/>
                <a:ea typeface="Signika"/>
                <a:cs typeface="Signika"/>
                <a:sym typeface="Signika"/>
              </a:rPr>
              <a:t>‹#›</a:t>
            </a:fld>
            <a:endParaRPr/>
          </a:p>
        </p:txBody>
      </p:sp>
      <p:sp>
        <p:nvSpPr>
          <p:cNvPr id="425" name="Google Shape;425;p8"/>
          <p:cNvSpPr/>
          <p:nvPr/>
        </p:nvSpPr>
        <p:spPr>
          <a:xfrm>
            <a:off x="22510750" y="1327150"/>
            <a:ext cx="433387" cy="284162"/>
          </a:xfrm>
          <a:custGeom>
            <a:rect b="b" l="l" r="r" t="t"/>
            <a:pathLst>
              <a:path extrusionOk="0" h="21600" w="21600">
                <a:moveTo>
                  <a:pt x="20588" y="12343"/>
                </a:moveTo>
                <a:lnTo>
                  <a:pt x="1013" y="12343"/>
                </a:lnTo>
                <a:cubicBezTo>
                  <a:pt x="453" y="12343"/>
                  <a:pt x="0" y="11652"/>
                  <a:pt x="0" y="10800"/>
                </a:cubicBezTo>
                <a:cubicBezTo>
                  <a:pt x="0" y="9948"/>
                  <a:pt x="453" y="9257"/>
                  <a:pt x="1013" y="9257"/>
                </a:cubicBezTo>
                <a:lnTo>
                  <a:pt x="20588" y="9257"/>
                </a:lnTo>
                <a:cubicBezTo>
                  <a:pt x="21147" y="9257"/>
                  <a:pt x="21600" y="9948"/>
                  <a:pt x="21600" y="10800"/>
                </a:cubicBezTo>
                <a:cubicBezTo>
                  <a:pt x="21600" y="11652"/>
                  <a:pt x="21147" y="12343"/>
                  <a:pt x="20588" y="12343"/>
                </a:cubicBezTo>
                <a:close/>
                <a:moveTo>
                  <a:pt x="21600" y="1543"/>
                </a:moveTo>
                <a:cubicBezTo>
                  <a:pt x="21600" y="691"/>
                  <a:pt x="21147" y="0"/>
                  <a:pt x="20588" y="0"/>
                </a:cubicBezTo>
                <a:lnTo>
                  <a:pt x="1013" y="0"/>
                </a:lnTo>
                <a:cubicBezTo>
                  <a:pt x="453" y="0"/>
                  <a:pt x="0" y="691"/>
                  <a:pt x="0" y="1543"/>
                </a:cubicBezTo>
                <a:cubicBezTo>
                  <a:pt x="0" y="2395"/>
                  <a:pt x="453" y="3086"/>
                  <a:pt x="1013" y="3086"/>
                </a:cubicBezTo>
                <a:lnTo>
                  <a:pt x="20588" y="3086"/>
                </a:lnTo>
                <a:cubicBezTo>
                  <a:pt x="21147" y="3086"/>
                  <a:pt x="21600" y="2395"/>
                  <a:pt x="21600" y="1543"/>
                </a:cubicBezTo>
                <a:close/>
                <a:moveTo>
                  <a:pt x="21600" y="20057"/>
                </a:moveTo>
                <a:cubicBezTo>
                  <a:pt x="21600" y="19205"/>
                  <a:pt x="21147" y="18514"/>
                  <a:pt x="20588" y="18514"/>
                </a:cubicBezTo>
                <a:lnTo>
                  <a:pt x="1013" y="18514"/>
                </a:lnTo>
                <a:cubicBezTo>
                  <a:pt x="453" y="18514"/>
                  <a:pt x="0" y="19205"/>
                  <a:pt x="0" y="20057"/>
                </a:cubicBezTo>
                <a:cubicBezTo>
                  <a:pt x="0" y="20909"/>
                  <a:pt x="453" y="21600"/>
                  <a:pt x="1013" y="21600"/>
                </a:cubicBezTo>
                <a:lnTo>
                  <a:pt x="20588" y="21600"/>
                </a:lnTo>
                <a:cubicBezTo>
                  <a:pt x="21147" y="21600"/>
                  <a:pt x="21600" y="20909"/>
                  <a:pt x="21600" y="200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8"/>
          <p:cNvSpPr txBox="1"/>
          <p:nvPr/>
        </p:nvSpPr>
        <p:spPr>
          <a:xfrm>
            <a:off x="1381125" y="6642100"/>
            <a:ext cx="5262562" cy="24114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35"/>
              </a:buClr>
              <a:buSzPts val="15000"/>
              <a:buFont typeface="Ultra"/>
              <a:buNone/>
            </a:pPr>
            <a:r>
              <a:rPr b="1" i="0" lang="pt-BR" sz="15000" u="none">
                <a:solidFill>
                  <a:srgbClr val="009035"/>
                </a:solidFill>
                <a:latin typeface="Ultra"/>
                <a:ea typeface="Ultra"/>
                <a:cs typeface="Ultra"/>
                <a:sym typeface="Ultra"/>
              </a:rPr>
              <a:t>02.</a:t>
            </a:r>
            <a:endParaRPr/>
          </a:p>
        </p:txBody>
      </p:sp>
      <p:sp>
        <p:nvSpPr>
          <p:cNvPr id="427" name="Google Shape;427;p8"/>
          <p:cNvSpPr txBox="1"/>
          <p:nvPr/>
        </p:nvSpPr>
        <p:spPr>
          <a:xfrm>
            <a:off x="671512" y="10098087"/>
            <a:ext cx="15192375" cy="259556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3"/>
              </a:buClr>
              <a:buSzPts val="5400"/>
              <a:buFont typeface="Montserrat"/>
              <a:buNone/>
            </a:pPr>
            <a:r>
              <a:rPr b="1" i="0" lang="pt-BR" sz="5400" u="none">
                <a:solidFill>
                  <a:srgbClr val="242423"/>
                </a:solidFill>
                <a:latin typeface="Montserrat"/>
                <a:ea typeface="Montserrat"/>
                <a:cs typeface="Montserrat"/>
                <a:sym typeface="Montserrat"/>
              </a:rPr>
              <a:t>Avanços do trabalho de atualização do Plano Regional de Desenvolvimento do Nordeste (2024-2027) </a:t>
            </a:r>
            <a:endParaRPr/>
          </a:p>
        </p:txBody>
      </p:sp>
      <p:pic>
        <p:nvPicPr>
          <p:cNvPr id="428" name="Google Shape;42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21087" y="11818937"/>
            <a:ext cx="541020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9"/>
          <p:cNvGrpSpPr/>
          <p:nvPr/>
        </p:nvGrpSpPr>
        <p:grpSpPr>
          <a:xfrm>
            <a:off x="2811462" y="1393825"/>
            <a:ext cx="17668875" cy="1487487"/>
            <a:chOff x="2827875" y="3428488"/>
            <a:chExt cx="17669700" cy="1487112"/>
          </a:xfrm>
        </p:grpSpPr>
        <p:sp>
          <p:nvSpPr>
            <p:cNvPr id="434" name="Google Shape;434;p9"/>
            <p:cNvSpPr txBox="1"/>
            <p:nvPr/>
          </p:nvSpPr>
          <p:spPr>
            <a:xfrm>
              <a:off x="2827875" y="3951100"/>
              <a:ext cx="17669700" cy="9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422"/>
                </a:buClr>
                <a:buSzPts val="5600"/>
                <a:buFont typeface="Raleway Black"/>
                <a:buNone/>
              </a:pPr>
              <a:r>
                <a:rPr b="0" i="0" lang="pt-BR" sz="5600" u="none">
                  <a:solidFill>
                    <a:srgbClr val="232422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De onde partimos: Estrutura do PRDNE 2019-2023</a:t>
              </a:r>
              <a:endParaRPr/>
            </a:p>
          </p:txBody>
        </p:sp>
        <p:grpSp>
          <p:nvGrpSpPr>
            <p:cNvPr id="435" name="Google Shape;435;p9"/>
            <p:cNvGrpSpPr/>
            <p:nvPr/>
          </p:nvGrpSpPr>
          <p:grpSpPr>
            <a:xfrm>
              <a:off x="2921000" y="3428488"/>
              <a:ext cx="8091560" cy="522600"/>
              <a:chOff x="0" y="-38910"/>
              <a:chExt cx="8091560" cy="522600"/>
            </a:xfrm>
          </p:grpSpPr>
          <p:sp>
            <p:nvSpPr>
              <p:cNvPr id="436" name="Google Shape;436;p9"/>
              <p:cNvSpPr txBox="1"/>
              <p:nvPr/>
            </p:nvSpPr>
            <p:spPr>
              <a:xfrm>
                <a:off x="0" y="144271"/>
                <a:ext cx="3322800" cy="14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51716" y="-38910"/>
                <a:ext cx="8039844" cy="522600"/>
              </a:xfrm>
              <a:custGeom>
                <a:rect b="b" l="l" r="r" t="t"/>
                <a:pathLst>
                  <a:path extrusionOk="0" h="1200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42423"/>
                  </a:buClr>
                  <a:buSzPts val="2500"/>
                  <a:buFont typeface="Arial"/>
                  <a:buNone/>
                </a:pPr>
                <a:r>
                  <a:rPr b="1" i="0" lang="pt-BR" sz="2500" u="none">
                    <a:solidFill>
                      <a:srgbClr val="242423"/>
                    </a:solidFill>
                    <a:latin typeface="Arial"/>
                    <a:ea typeface="Arial"/>
                    <a:cs typeface="Arial"/>
                    <a:sym typeface="Arial"/>
                  </a:rPr>
                  <a:t>PRDNE</a:t>
                </a:r>
                <a:endParaRPr b="1" i="0" sz="25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500" u="none">
                  <a:solidFill>
                    <a:srgbClr val="232422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pic>
        <p:nvPicPr>
          <p:cNvPr id="438" name="Google Shape;4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6900" y="3203575"/>
            <a:ext cx="8258175" cy="10202862"/>
          </a:xfrm>
          <a:prstGeom prst="rect">
            <a:avLst/>
          </a:prstGeom>
          <a:noFill/>
          <a:ln cap="flat" cmpd="sng" w="19050">
            <a:solidFill>
              <a:srgbClr val="7E808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9" name="Google Shape;4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77650" y="3194050"/>
            <a:ext cx="11612562" cy="10201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1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0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3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9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20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23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24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7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15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4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9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31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25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8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5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6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26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27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18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33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10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29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17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1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28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22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6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1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2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4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2_White">
  <a:themeElements>
    <a:clrScheme name="Trend 2021 by Hislide - yellow and grey">
      <a:dk1>
        <a:srgbClr val="232422"/>
      </a:dk1>
      <a:lt1>
        <a:srgbClr val="FFFFFF"/>
      </a:lt1>
      <a:dk2>
        <a:srgbClr val="7E8089"/>
      </a:dk2>
      <a:lt2>
        <a:srgbClr val="EFF0EF"/>
      </a:lt2>
      <a:accent1>
        <a:srgbClr val="F2DC4B"/>
      </a:accent1>
      <a:accent2>
        <a:srgbClr val="F2DC4B"/>
      </a:accent2>
      <a:accent3>
        <a:srgbClr val="F2DC4B"/>
      </a:accent3>
      <a:accent4>
        <a:srgbClr val="F6E787"/>
      </a:accent4>
      <a:accent5>
        <a:srgbClr val="93969C"/>
      </a:accent5>
      <a:accent6>
        <a:srgbClr val="B3B6BA"/>
      </a:accent6>
      <a:hlink>
        <a:srgbClr val="7E8089"/>
      </a:hlink>
      <a:folHlink>
        <a:srgbClr val="9396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Agnelo Câmara de Mesquita Júnior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