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51" r:id="rId6"/>
    <p:sldMasterId id="2147483653" r:id="rId7"/>
    <p:sldMasterId id="2147483656" r:id="rId8"/>
    <p:sldMasterId id="2147483658" r:id="rId9"/>
  </p:sldMasterIdLst>
  <p:notesMasterIdLst>
    <p:notesMasterId r:id="rId1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</p:sldIdLst>
  <p:sldSz cy="13716000" cx="24384000"/>
  <p:notesSz cx="6858000" cy="9144000"/>
  <p:embeddedFontLst>
    <p:embeddedFont>
      <p:font typeface="Raleway"/>
      <p:regular r:id="rId23"/>
      <p:bold r:id="rId24"/>
      <p:italic r:id="rId25"/>
      <p:boldItalic r:id="rId26"/>
    </p:embeddedFont>
    <p:embeddedFont>
      <p:font typeface="Raleway ExtraBold"/>
      <p:bold r:id="rId27"/>
      <p:boldItalic r:id="rId28"/>
    </p:embeddedFont>
    <p:embeddedFont>
      <p:font typeface="Signika"/>
      <p:regular r:id="rId29"/>
      <p:bold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320">
          <p15:clr>
            <a:srgbClr val="000000"/>
          </p15:clr>
        </p15:guide>
        <p15:guide id="2" pos="76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1" roundtripDataSignature="AMtx7mhF94Wk4BkA2NhYNB16XW+ih1nZ+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34F0250-7570-471A-B5D0-164F5D2F92B7}">
  <a:tblStyle styleId="{034F0250-7570-471A-B5D0-164F5D2F92B7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20" orient="horz"/>
        <p:guide pos="76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0.xml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4" Type="http://schemas.openxmlformats.org/officeDocument/2006/relationships/font" Target="fonts/Raleway-bold.fntdata"/><Relationship Id="rId23" Type="http://schemas.openxmlformats.org/officeDocument/2006/relationships/font" Target="fonts/Raleway-regular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Master" Target="slideMasters/slideMaster5.xml"/><Relationship Id="rId26" Type="http://schemas.openxmlformats.org/officeDocument/2006/relationships/font" Target="fonts/Raleway-boldItalic.fntdata"/><Relationship Id="rId25" Type="http://schemas.openxmlformats.org/officeDocument/2006/relationships/font" Target="fonts/Raleway-italic.fntdata"/><Relationship Id="rId28" Type="http://schemas.openxmlformats.org/officeDocument/2006/relationships/font" Target="fonts/RalewayExtraBold-boldItalic.fntdata"/><Relationship Id="rId27" Type="http://schemas.openxmlformats.org/officeDocument/2006/relationships/font" Target="fonts/RalewayExtraBold-bold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Signika-regular.fntdata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customschemas.google.com/relationships/presentationmetadata" Target="metadata"/><Relationship Id="rId30" Type="http://schemas.openxmlformats.org/officeDocument/2006/relationships/font" Target="fonts/Signika-bold.fntdata"/><Relationship Id="rId11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13" Type="http://schemas.openxmlformats.org/officeDocument/2006/relationships/slide" Target="slides/slide3.xml"/><Relationship Id="rId12" Type="http://schemas.openxmlformats.org/officeDocument/2006/relationships/slide" Target="slides/slide2.xml"/><Relationship Id="rId15" Type="http://schemas.openxmlformats.org/officeDocument/2006/relationships/slide" Target="slides/slide5.xml"/><Relationship Id="rId14" Type="http://schemas.openxmlformats.org/officeDocument/2006/relationships/slide" Target="slides/slide4.xml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9" Type="http://schemas.openxmlformats.org/officeDocument/2006/relationships/slide" Target="slides/slide9.xml"/><Relationship Id="rId18" Type="http://schemas.openxmlformats.org/officeDocument/2006/relationships/slide" Target="slides/slide8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2" name="Google Shape;172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e1fb432891_0_1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g1e1fb432891_0_1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e1fb432891_0_9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g1e1fb432891_0_9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+ Photos">
  <p:cSld name="Blank + Photos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2"/>
          <p:cNvSpPr/>
          <p:nvPr>
            <p:ph idx="2" type="pic"/>
          </p:nvPr>
        </p:nvSpPr>
        <p:spPr>
          <a:xfrm>
            <a:off x="4412414" y="3867576"/>
            <a:ext cx="2403475" cy="2401888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10" name="Google Shape;10;p12"/>
          <p:cNvSpPr/>
          <p:nvPr>
            <p:ph idx="3" type="pic"/>
          </p:nvPr>
        </p:nvSpPr>
        <p:spPr>
          <a:xfrm>
            <a:off x="7735451" y="3867576"/>
            <a:ext cx="2403475" cy="2401888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11" name="Google Shape;11;p12"/>
          <p:cNvSpPr/>
          <p:nvPr>
            <p:ph idx="4" type="pic"/>
          </p:nvPr>
        </p:nvSpPr>
        <p:spPr>
          <a:xfrm>
            <a:off x="11058488" y="3867576"/>
            <a:ext cx="2403475" cy="2401888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12" name="Google Shape;12;p12"/>
          <p:cNvSpPr/>
          <p:nvPr>
            <p:ph idx="5" type="pic"/>
          </p:nvPr>
        </p:nvSpPr>
        <p:spPr>
          <a:xfrm>
            <a:off x="14381525" y="3867576"/>
            <a:ext cx="2403475" cy="2401888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13" name="Google Shape;13;p12"/>
          <p:cNvSpPr/>
          <p:nvPr>
            <p:ph idx="6" type="pic"/>
          </p:nvPr>
        </p:nvSpPr>
        <p:spPr>
          <a:xfrm>
            <a:off x="17704563" y="3867576"/>
            <a:ext cx="2403475" cy="2401888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14" name="Google Shape;14;p12"/>
          <p:cNvSpPr/>
          <p:nvPr>
            <p:ph idx="7" type="pic"/>
          </p:nvPr>
        </p:nvSpPr>
        <p:spPr>
          <a:xfrm>
            <a:off x="4412414" y="7104552"/>
            <a:ext cx="2403475" cy="2401888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15" name="Google Shape;15;p12"/>
          <p:cNvSpPr/>
          <p:nvPr>
            <p:ph idx="8" type="pic"/>
          </p:nvPr>
        </p:nvSpPr>
        <p:spPr>
          <a:xfrm>
            <a:off x="7735451" y="7104552"/>
            <a:ext cx="2403475" cy="2401888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16" name="Google Shape;16;p12"/>
          <p:cNvSpPr/>
          <p:nvPr>
            <p:ph idx="9" type="pic"/>
          </p:nvPr>
        </p:nvSpPr>
        <p:spPr>
          <a:xfrm>
            <a:off x="11058488" y="7104552"/>
            <a:ext cx="2403475" cy="2401888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17" name="Google Shape;17;p12"/>
          <p:cNvSpPr/>
          <p:nvPr>
            <p:ph idx="13" type="pic"/>
          </p:nvPr>
        </p:nvSpPr>
        <p:spPr>
          <a:xfrm>
            <a:off x="14381525" y="7104552"/>
            <a:ext cx="2403475" cy="2401888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18" name="Google Shape;18;p12"/>
          <p:cNvSpPr/>
          <p:nvPr>
            <p:ph idx="14" type="pic"/>
          </p:nvPr>
        </p:nvSpPr>
        <p:spPr>
          <a:xfrm>
            <a:off x="17704563" y="7104552"/>
            <a:ext cx="2403475" cy="2401888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 + Photos">
  <p:cSld name="Title &amp; Subtitle + Photo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1e1fb432891_0_84"/>
          <p:cNvSpPr/>
          <p:nvPr>
            <p:ph idx="2" type="pic"/>
          </p:nvPr>
        </p:nvSpPr>
        <p:spPr>
          <a:xfrm>
            <a:off x="4412414" y="3867576"/>
            <a:ext cx="2403600" cy="2401800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21" name="Google Shape;21;g1e1fb432891_0_84"/>
          <p:cNvSpPr/>
          <p:nvPr>
            <p:ph idx="3" type="pic"/>
          </p:nvPr>
        </p:nvSpPr>
        <p:spPr>
          <a:xfrm>
            <a:off x="7735451" y="3867576"/>
            <a:ext cx="2403600" cy="2401800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22" name="Google Shape;22;g1e1fb432891_0_84"/>
          <p:cNvSpPr/>
          <p:nvPr>
            <p:ph idx="4" type="pic"/>
          </p:nvPr>
        </p:nvSpPr>
        <p:spPr>
          <a:xfrm>
            <a:off x="11058488" y="3867576"/>
            <a:ext cx="2403600" cy="2401800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23" name="Google Shape;23;g1e1fb432891_0_84"/>
          <p:cNvSpPr/>
          <p:nvPr>
            <p:ph idx="5" type="pic"/>
          </p:nvPr>
        </p:nvSpPr>
        <p:spPr>
          <a:xfrm>
            <a:off x="14381525" y="3867576"/>
            <a:ext cx="2403600" cy="2401800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24" name="Google Shape;24;g1e1fb432891_0_84"/>
          <p:cNvSpPr/>
          <p:nvPr>
            <p:ph idx="6" type="pic"/>
          </p:nvPr>
        </p:nvSpPr>
        <p:spPr>
          <a:xfrm>
            <a:off x="17704563" y="3867576"/>
            <a:ext cx="2403600" cy="2401800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25" name="Google Shape;25;g1e1fb432891_0_84"/>
          <p:cNvSpPr/>
          <p:nvPr>
            <p:ph idx="7" type="pic"/>
          </p:nvPr>
        </p:nvSpPr>
        <p:spPr>
          <a:xfrm>
            <a:off x="4412414" y="7104552"/>
            <a:ext cx="2403600" cy="2401800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26" name="Google Shape;26;g1e1fb432891_0_84"/>
          <p:cNvSpPr/>
          <p:nvPr>
            <p:ph idx="8" type="pic"/>
          </p:nvPr>
        </p:nvSpPr>
        <p:spPr>
          <a:xfrm>
            <a:off x="7735451" y="7104552"/>
            <a:ext cx="2403600" cy="2401800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27" name="Google Shape;27;g1e1fb432891_0_84"/>
          <p:cNvSpPr/>
          <p:nvPr>
            <p:ph idx="9" type="pic"/>
          </p:nvPr>
        </p:nvSpPr>
        <p:spPr>
          <a:xfrm>
            <a:off x="11058488" y="7104552"/>
            <a:ext cx="2403600" cy="2401800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28" name="Google Shape;28;g1e1fb432891_0_84"/>
          <p:cNvSpPr/>
          <p:nvPr>
            <p:ph idx="13" type="pic"/>
          </p:nvPr>
        </p:nvSpPr>
        <p:spPr>
          <a:xfrm>
            <a:off x="14381525" y="7104552"/>
            <a:ext cx="2403600" cy="2401800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29" name="Google Shape;29;g1e1fb432891_0_84"/>
          <p:cNvSpPr/>
          <p:nvPr>
            <p:ph idx="14" type="pic"/>
          </p:nvPr>
        </p:nvSpPr>
        <p:spPr>
          <a:xfrm>
            <a:off x="17704563" y="7104552"/>
            <a:ext cx="2403600" cy="2401800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30" name="Google Shape;30;g1e1fb432891_0_84"/>
          <p:cNvSpPr txBox="1"/>
          <p:nvPr>
            <p:ph idx="12" type="sldNum"/>
          </p:nvPr>
        </p:nvSpPr>
        <p:spPr>
          <a:xfrm>
            <a:off x="22445662" y="12014200"/>
            <a:ext cx="5715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ssinatura + 8 fotos">
  <p:cSld name="Assinatura + 8 foto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4"/>
          <p:cNvSpPr/>
          <p:nvPr>
            <p:ph idx="2" type="pic"/>
          </p:nvPr>
        </p:nvSpPr>
        <p:spPr>
          <a:xfrm>
            <a:off x="4412414" y="3867576"/>
            <a:ext cx="2403475" cy="2401888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37" name="Google Shape;37;p14"/>
          <p:cNvSpPr/>
          <p:nvPr>
            <p:ph idx="3" type="pic"/>
          </p:nvPr>
        </p:nvSpPr>
        <p:spPr>
          <a:xfrm>
            <a:off x="7735451" y="3867576"/>
            <a:ext cx="2403475" cy="2401888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38" name="Google Shape;38;p14"/>
          <p:cNvSpPr/>
          <p:nvPr>
            <p:ph idx="4" type="pic"/>
          </p:nvPr>
        </p:nvSpPr>
        <p:spPr>
          <a:xfrm>
            <a:off x="11058488" y="3867576"/>
            <a:ext cx="2403475" cy="2401888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39" name="Google Shape;39;p14"/>
          <p:cNvSpPr/>
          <p:nvPr>
            <p:ph idx="5" type="pic"/>
          </p:nvPr>
        </p:nvSpPr>
        <p:spPr>
          <a:xfrm>
            <a:off x="14381525" y="3867576"/>
            <a:ext cx="2403475" cy="2401888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40" name="Google Shape;40;p14"/>
          <p:cNvSpPr/>
          <p:nvPr>
            <p:ph idx="6" type="pic"/>
          </p:nvPr>
        </p:nvSpPr>
        <p:spPr>
          <a:xfrm>
            <a:off x="17704563" y="3867576"/>
            <a:ext cx="2403475" cy="2401888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41" name="Google Shape;41;p14"/>
          <p:cNvSpPr/>
          <p:nvPr>
            <p:ph idx="7" type="pic"/>
          </p:nvPr>
        </p:nvSpPr>
        <p:spPr>
          <a:xfrm>
            <a:off x="4412414" y="7104552"/>
            <a:ext cx="2403475" cy="2401888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42" name="Google Shape;42;p14"/>
          <p:cNvSpPr/>
          <p:nvPr>
            <p:ph idx="8" type="pic"/>
          </p:nvPr>
        </p:nvSpPr>
        <p:spPr>
          <a:xfrm>
            <a:off x="7735451" y="7104552"/>
            <a:ext cx="2403475" cy="2401888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43" name="Google Shape;43;p14"/>
          <p:cNvSpPr/>
          <p:nvPr>
            <p:ph idx="9" type="pic"/>
          </p:nvPr>
        </p:nvSpPr>
        <p:spPr>
          <a:xfrm>
            <a:off x="11058488" y="7104552"/>
            <a:ext cx="2403475" cy="2401888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44" name="Google Shape;44;p14"/>
          <p:cNvSpPr/>
          <p:nvPr>
            <p:ph idx="13" type="pic"/>
          </p:nvPr>
        </p:nvSpPr>
        <p:spPr>
          <a:xfrm>
            <a:off x="14381525" y="7104552"/>
            <a:ext cx="2403475" cy="2401888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45" name="Google Shape;45;p14"/>
          <p:cNvSpPr/>
          <p:nvPr>
            <p:ph idx="14" type="pic"/>
          </p:nvPr>
        </p:nvSpPr>
        <p:spPr>
          <a:xfrm>
            <a:off x="17704563" y="7104552"/>
            <a:ext cx="2403475" cy="2401888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46" name="Google Shape;46;p14"/>
          <p:cNvSpPr txBox="1"/>
          <p:nvPr>
            <p:ph idx="12" type="sldNum"/>
          </p:nvPr>
        </p:nvSpPr>
        <p:spPr>
          <a:xfrm>
            <a:off x="22445662" y="12014200"/>
            <a:ext cx="571500" cy="30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tx">
  <p:cSld name="TITLE_AND_BOD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&amp; Subtitle">
  <p:cSld name="1_Title &amp; Subtitle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/>
          <p:nvPr>
            <p:ph idx="2" type="pic"/>
          </p:nvPr>
        </p:nvSpPr>
        <p:spPr>
          <a:xfrm>
            <a:off x="12764278" y="686065"/>
            <a:ext cx="10639145" cy="11214542"/>
          </a:xfrm>
          <a:prstGeom prst="roundRect">
            <a:avLst>
              <a:gd fmla="val 2636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 (without header) + Photos">
  <p:cSld name="Title &amp; Subtitle (without header) + Photos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8"/>
          <p:cNvSpPr/>
          <p:nvPr>
            <p:ph idx="2" type="pic"/>
          </p:nvPr>
        </p:nvSpPr>
        <p:spPr>
          <a:xfrm>
            <a:off x="4412414" y="3867576"/>
            <a:ext cx="2403475" cy="2401888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58" name="Google Shape;58;p18"/>
          <p:cNvSpPr/>
          <p:nvPr>
            <p:ph idx="3" type="pic"/>
          </p:nvPr>
        </p:nvSpPr>
        <p:spPr>
          <a:xfrm>
            <a:off x="7735451" y="3867576"/>
            <a:ext cx="2403475" cy="2401888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59" name="Google Shape;59;p18"/>
          <p:cNvSpPr/>
          <p:nvPr>
            <p:ph idx="4" type="pic"/>
          </p:nvPr>
        </p:nvSpPr>
        <p:spPr>
          <a:xfrm>
            <a:off x="11058488" y="3867576"/>
            <a:ext cx="2403475" cy="2401888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60" name="Google Shape;60;p18"/>
          <p:cNvSpPr/>
          <p:nvPr>
            <p:ph idx="5" type="pic"/>
          </p:nvPr>
        </p:nvSpPr>
        <p:spPr>
          <a:xfrm>
            <a:off x="14381525" y="3867576"/>
            <a:ext cx="2403475" cy="2401888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61" name="Google Shape;61;p18"/>
          <p:cNvSpPr/>
          <p:nvPr>
            <p:ph idx="6" type="pic"/>
          </p:nvPr>
        </p:nvSpPr>
        <p:spPr>
          <a:xfrm>
            <a:off x="17704563" y="3867576"/>
            <a:ext cx="2403475" cy="2401888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62" name="Google Shape;62;p18"/>
          <p:cNvSpPr/>
          <p:nvPr>
            <p:ph idx="7" type="pic"/>
          </p:nvPr>
        </p:nvSpPr>
        <p:spPr>
          <a:xfrm>
            <a:off x="4412414" y="7104552"/>
            <a:ext cx="2403475" cy="2401888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63" name="Google Shape;63;p18"/>
          <p:cNvSpPr/>
          <p:nvPr>
            <p:ph idx="8" type="pic"/>
          </p:nvPr>
        </p:nvSpPr>
        <p:spPr>
          <a:xfrm>
            <a:off x="7735451" y="7104552"/>
            <a:ext cx="2403475" cy="2401888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64" name="Google Shape;64;p18"/>
          <p:cNvSpPr/>
          <p:nvPr>
            <p:ph idx="9" type="pic"/>
          </p:nvPr>
        </p:nvSpPr>
        <p:spPr>
          <a:xfrm>
            <a:off x="11058488" y="7104552"/>
            <a:ext cx="2403475" cy="2401888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65" name="Google Shape;65;p18"/>
          <p:cNvSpPr/>
          <p:nvPr>
            <p:ph idx="13" type="pic"/>
          </p:nvPr>
        </p:nvSpPr>
        <p:spPr>
          <a:xfrm>
            <a:off x="14381525" y="7104552"/>
            <a:ext cx="2403475" cy="2401888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66" name="Google Shape;66;p18"/>
          <p:cNvSpPr/>
          <p:nvPr>
            <p:ph idx="14" type="pic"/>
          </p:nvPr>
        </p:nvSpPr>
        <p:spPr>
          <a:xfrm>
            <a:off x="17704563" y="7104552"/>
            <a:ext cx="2403475" cy="2401888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67" name="Google Shape;67;p18"/>
          <p:cNvSpPr txBox="1"/>
          <p:nvPr>
            <p:ph idx="12" type="sldNum"/>
          </p:nvPr>
        </p:nvSpPr>
        <p:spPr>
          <a:xfrm>
            <a:off x="22445662" y="12014200"/>
            <a:ext cx="571500" cy="30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 + Photos">
  <p:cSld name="Title &amp; Subtitle + Photos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e1fb432891_0_140"/>
          <p:cNvSpPr/>
          <p:nvPr>
            <p:ph idx="2" type="pic"/>
          </p:nvPr>
        </p:nvSpPr>
        <p:spPr>
          <a:xfrm>
            <a:off x="4412414" y="3867576"/>
            <a:ext cx="2403600" cy="2401800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74" name="Google Shape;74;g1e1fb432891_0_140"/>
          <p:cNvSpPr/>
          <p:nvPr>
            <p:ph idx="3" type="pic"/>
          </p:nvPr>
        </p:nvSpPr>
        <p:spPr>
          <a:xfrm>
            <a:off x="7735451" y="3867576"/>
            <a:ext cx="2403600" cy="2401800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75" name="Google Shape;75;g1e1fb432891_0_140"/>
          <p:cNvSpPr/>
          <p:nvPr>
            <p:ph idx="4" type="pic"/>
          </p:nvPr>
        </p:nvSpPr>
        <p:spPr>
          <a:xfrm>
            <a:off x="11058488" y="3867576"/>
            <a:ext cx="2403600" cy="2401800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76" name="Google Shape;76;g1e1fb432891_0_140"/>
          <p:cNvSpPr/>
          <p:nvPr>
            <p:ph idx="5" type="pic"/>
          </p:nvPr>
        </p:nvSpPr>
        <p:spPr>
          <a:xfrm>
            <a:off x="14381525" y="3867576"/>
            <a:ext cx="2403600" cy="2401800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77" name="Google Shape;77;g1e1fb432891_0_140"/>
          <p:cNvSpPr/>
          <p:nvPr>
            <p:ph idx="6" type="pic"/>
          </p:nvPr>
        </p:nvSpPr>
        <p:spPr>
          <a:xfrm>
            <a:off x="17704563" y="3867576"/>
            <a:ext cx="2403600" cy="2401800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78" name="Google Shape;78;g1e1fb432891_0_140"/>
          <p:cNvSpPr/>
          <p:nvPr>
            <p:ph idx="7" type="pic"/>
          </p:nvPr>
        </p:nvSpPr>
        <p:spPr>
          <a:xfrm>
            <a:off x="4412414" y="7104552"/>
            <a:ext cx="2403600" cy="2401800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79" name="Google Shape;79;g1e1fb432891_0_140"/>
          <p:cNvSpPr/>
          <p:nvPr>
            <p:ph idx="8" type="pic"/>
          </p:nvPr>
        </p:nvSpPr>
        <p:spPr>
          <a:xfrm>
            <a:off x="7735451" y="7104552"/>
            <a:ext cx="2403600" cy="2401800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80" name="Google Shape;80;g1e1fb432891_0_140"/>
          <p:cNvSpPr/>
          <p:nvPr>
            <p:ph idx="9" type="pic"/>
          </p:nvPr>
        </p:nvSpPr>
        <p:spPr>
          <a:xfrm>
            <a:off x="11058488" y="7104552"/>
            <a:ext cx="2403600" cy="2401800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81" name="Google Shape;81;g1e1fb432891_0_140"/>
          <p:cNvSpPr/>
          <p:nvPr>
            <p:ph idx="13" type="pic"/>
          </p:nvPr>
        </p:nvSpPr>
        <p:spPr>
          <a:xfrm>
            <a:off x="14381525" y="7104552"/>
            <a:ext cx="2403600" cy="2401800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82" name="Google Shape;82;g1e1fb432891_0_140"/>
          <p:cNvSpPr/>
          <p:nvPr>
            <p:ph idx="14" type="pic"/>
          </p:nvPr>
        </p:nvSpPr>
        <p:spPr>
          <a:xfrm>
            <a:off x="17704563" y="7104552"/>
            <a:ext cx="2403600" cy="2401800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83" name="Google Shape;83;g1e1fb432891_0_140"/>
          <p:cNvSpPr txBox="1"/>
          <p:nvPr>
            <p:ph idx="12" type="sldNum"/>
          </p:nvPr>
        </p:nvSpPr>
        <p:spPr>
          <a:xfrm>
            <a:off x="22445662" y="12014200"/>
            <a:ext cx="5715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theme" Target="../theme/theme4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3" Type="http://schemas.openxmlformats.org/officeDocument/2006/relationships/theme" Target="../theme/theme6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2F2F2"/>
            </a:gs>
            <a:gs pos="47000">
              <a:srgbClr val="F2F2F2"/>
            </a:gs>
            <a:gs pos="100000">
              <a:srgbClr val="FCF7DA"/>
            </a:gs>
          </a:gsLst>
          <a:lin ang="540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/>
        </p:nvSpPr>
        <p:spPr>
          <a:xfrm>
            <a:off x="18845212" y="1150937"/>
            <a:ext cx="32814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A36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383A36"/>
                </a:solidFill>
              </a:rPr>
              <a:t>Alteração D&amp;P FNE - CONDEL</a:t>
            </a:r>
            <a:r>
              <a:rPr b="0" i="0" lang="en-US" sz="1800" u="none" cap="none" strike="noStrike">
                <a:solidFill>
                  <a:srgbClr val="383A3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>
                <a:solidFill>
                  <a:srgbClr val="383A36"/>
                </a:solidFill>
              </a:rPr>
              <a:t>Maio</a:t>
            </a:r>
            <a:r>
              <a:rPr b="0" i="0" lang="en-US" sz="1800" u="none" cap="none" strike="noStrike">
                <a:solidFill>
                  <a:srgbClr val="383A36"/>
                </a:solidFill>
                <a:latin typeface="Arial"/>
                <a:ea typeface="Arial"/>
                <a:cs typeface="Arial"/>
                <a:sym typeface="Arial"/>
              </a:rPr>
              <a:t>/2023)</a:t>
            </a:r>
            <a:endParaRPr/>
          </a:p>
        </p:txBody>
      </p:sp>
      <p:pic>
        <p:nvPicPr>
          <p:cNvPr id="7" name="Google Shape;7;p1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439862" y="857250"/>
            <a:ext cx="5641975" cy="8445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2F2F2"/>
            </a:gs>
            <a:gs pos="47000">
              <a:srgbClr val="F2F2F2"/>
            </a:gs>
            <a:gs pos="100000">
              <a:srgbClr val="FCF7DA"/>
            </a:gs>
          </a:gsLst>
          <a:lin ang="5400000" scaled="0"/>
        </a:gra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/>
          <p:nvPr/>
        </p:nvSpPr>
        <p:spPr>
          <a:xfrm>
            <a:off x="22510750" y="1327150"/>
            <a:ext cx="433387" cy="284162"/>
          </a:xfrm>
          <a:custGeom>
            <a:rect b="b" l="l" r="r" t="t"/>
            <a:pathLst>
              <a:path extrusionOk="0" h="21600" w="21600">
                <a:moveTo>
                  <a:pt x="20588" y="12343"/>
                </a:moveTo>
                <a:lnTo>
                  <a:pt x="1013" y="12343"/>
                </a:lnTo>
                <a:cubicBezTo>
                  <a:pt x="453" y="12343"/>
                  <a:pt x="0" y="11652"/>
                  <a:pt x="0" y="10800"/>
                </a:cubicBezTo>
                <a:cubicBezTo>
                  <a:pt x="0" y="9948"/>
                  <a:pt x="453" y="9257"/>
                  <a:pt x="1013" y="9257"/>
                </a:cubicBezTo>
                <a:lnTo>
                  <a:pt x="20588" y="9257"/>
                </a:lnTo>
                <a:cubicBezTo>
                  <a:pt x="21147" y="9257"/>
                  <a:pt x="21600" y="9948"/>
                  <a:pt x="21600" y="10800"/>
                </a:cubicBezTo>
                <a:cubicBezTo>
                  <a:pt x="21600" y="11652"/>
                  <a:pt x="21147" y="12343"/>
                  <a:pt x="20588" y="12343"/>
                </a:cubicBezTo>
                <a:close/>
                <a:moveTo>
                  <a:pt x="21600" y="1543"/>
                </a:moveTo>
                <a:cubicBezTo>
                  <a:pt x="21600" y="691"/>
                  <a:pt x="21147" y="0"/>
                  <a:pt x="20588" y="0"/>
                </a:cubicBezTo>
                <a:lnTo>
                  <a:pt x="1013" y="0"/>
                </a:lnTo>
                <a:cubicBezTo>
                  <a:pt x="453" y="0"/>
                  <a:pt x="0" y="691"/>
                  <a:pt x="0" y="1543"/>
                </a:cubicBezTo>
                <a:cubicBezTo>
                  <a:pt x="0" y="2395"/>
                  <a:pt x="453" y="3086"/>
                  <a:pt x="1013" y="3086"/>
                </a:cubicBezTo>
                <a:lnTo>
                  <a:pt x="20588" y="3086"/>
                </a:lnTo>
                <a:cubicBezTo>
                  <a:pt x="21147" y="3086"/>
                  <a:pt x="21600" y="2395"/>
                  <a:pt x="21600" y="1543"/>
                </a:cubicBezTo>
                <a:close/>
                <a:moveTo>
                  <a:pt x="21600" y="20057"/>
                </a:moveTo>
                <a:cubicBezTo>
                  <a:pt x="21600" y="19205"/>
                  <a:pt x="21147" y="18514"/>
                  <a:pt x="20588" y="18514"/>
                </a:cubicBezTo>
                <a:lnTo>
                  <a:pt x="1013" y="18514"/>
                </a:lnTo>
                <a:cubicBezTo>
                  <a:pt x="453" y="18514"/>
                  <a:pt x="0" y="19205"/>
                  <a:pt x="0" y="20057"/>
                </a:cubicBezTo>
                <a:cubicBezTo>
                  <a:pt x="0" y="20909"/>
                  <a:pt x="453" y="21600"/>
                  <a:pt x="1013" y="21600"/>
                </a:cubicBezTo>
                <a:lnTo>
                  <a:pt x="20588" y="21600"/>
                </a:lnTo>
                <a:cubicBezTo>
                  <a:pt x="21147" y="21600"/>
                  <a:pt x="21600" y="20909"/>
                  <a:pt x="21600" y="20057"/>
                </a:cubicBezTo>
                <a:close/>
              </a:path>
            </a:pathLst>
          </a:custGeom>
          <a:solidFill>
            <a:srgbClr val="93969C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3"/>
          <p:cNvSpPr/>
          <p:nvPr/>
        </p:nvSpPr>
        <p:spPr>
          <a:xfrm>
            <a:off x="22440900" y="11879262"/>
            <a:ext cx="571500" cy="571500"/>
          </a:xfrm>
          <a:prstGeom prst="ellipse">
            <a:avLst/>
          </a:prstGeom>
          <a:solidFill>
            <a:srgbClr val="00903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3"/>
          <p:cNvSpPr txBox="1"/>
          <p:nvPr>
            <p:ph idx="12" type="sldNum"/>
          </p:nvPr>
        </p:nvSpPr>
        <p:spPr>
          <a:xfrm>
            <a:off x="22445662" y="12014200"/>
            <a:ext cx="571500" cy="30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2F2F2"/>
            </a:gs>
            <a:gs pos="47000">
              <a:srgbClr val="F2F2F2"/>
            </a:gs>
            <a:gs pos="100000">
              <a:srgbClr val="FCF7DA"/>
            </a:gs>
          </a:gsLst>
          <a:lin ang="5400000" scaled="0"/>
        </a:gra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1"/>
    <p:sldLayoutId id="2147483655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2F2F2"/>
            </a:gs>
            <a:gs pos="47000">
              <a:srgbClr val="F2F2F2"/>
            </a:gs>
            <a:gs pos="100000">
              <a:srgbClr val="FCF7DA"/>
            </a:gs>
          </a:gsLst>
          <a:lin ang="5400000" scaled="0"/>
        </a:gra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7"/>
          <p:cNvSpPr/>
          <p:nvPr/>
        </p:nvSpPr>
        <p:spPr>
          <a:xfrm>
            <a:off x="22440900" y="11879262"/>
            <a:ext cx="571500" cy="571500"/>
          </a:xfrm>
          <a:prstGeom prst="ellipse">
            <a:avLst/>
          </a:prstGeom>
          <a:solidFill>
            <a:srgbClr val="00903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7"/>
          <p:cNvSpPr txBox="1"/>
          <p:nvPr/>
        </p:nvSpPr>
        <p:spPr>
          <a:xfrm>
            <a:off x="1836737" y="998537"/>
            <a:ext cx="3281362" cy="657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A36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383A36"/>
                </a:solidFill>
                <a:latin typeface="Arial"/>
                <a:ea typeface="Arial"/>
                <a:cs typeface="Arial"/>
                <a:sym typeface="Arial"/>
              </a:rPr>
              <a:t>Apresentação XXXXXX</a:t>
            </a:r>
            <a:br>
              <a:rPr b="0" i="0" lang="en-US" sz="1800" u="none">
                <a:solidFill>
                  <a:srgbClr val="383A3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>
                <a:solidFill>
                  <a:srgbClr val="383A36"/>
                </a:solidFill>
                <a:latin typeface="Arial"/>
                <a:ea typeface="Arial"/>
                <a:cs typeface="Arial"/>
                <a:sym typeface="Arial"/>
              </a:rPr>
              <a:t>XXX/XXX/2023)</a:t>
            </a:r>
            <a:endParaRPr/>
          </a:p>
        </p:txBody>
      </p:sp>
      <p:pic>
        <p:nvPicPr>
          <p:cNvPr id="54" name="Google Shape;54;p1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7833975" y="811212"/>
            <a:ext cx="5640387" cy="8445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7"/>
          <p:cNvSpPr txBox="1"/>
          <p:nvPr>
            <p:ph idx="12" type="sldNum"/>
          </p:nvPr>
        </p:nvSpPr>
        <p:spPr>
          <a:xfrm>
            <a:off x="22445662" y="12014200"/>
            <a:ext cx="571500" cy="30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2F2F2"/>
            </a:gs>
            <a:gs pos="47000">
              <a:srgbClr val="F2F2F2"/>
            </a:gs>
            <a:gs pos="100000">
              <a:srgbClr val="FCF7DA"/>
            </a:gs>
          </a:gsLst>
          <a:lin ang="5400012" scaled="0"/>
        </a:gra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e1fb432891_0_136"/>
          <p:cNvSpPr/>
          <p:nvPr/>
        </p:nvSpPr>
        <p:spPr>
          <a:xfrm>
            <a:off x="22510750" y="1327150"/>
            <a:ext cx="433404" cy="284148"/>
          </a:xfrm>
          <a:custGeom>
            <a:rect b="b" l="l" r="r" t="t"/>
            <a:pathLst>
              <a:path extrusionOk="0" h="21600" w="21600">
                <a:moveTo>
                  <a:pt x="20588" y="12343"/>
                </a:moveTo>
                <a:lnTo>
                  <a:pt x="1013" y="12343"/>
                </a:lnTo>
                <a:cubicBezTo>
                  <a:pt x="453" y="12343"/>
                  <a:pt x="0" y="11652"/>
                  <a:pt x="0" y="10800"/>
                </a:cubicBezTo>
                <a:cubicBezTo>
                  <a:pt x="0" y="9948"/>
                  <a:pt x="453" y="9257"/>
                  <a:pt x="1013" y="9257"/>
                </a:cubicBezTo>
                <a:lnTo>
                  <a:pt x="20588" y="9257"/>
                </a:lnTo>
                <a:cubicBezTo>
                  <a:pt x="21147" y="9257"/>
                  <a:pt x="21600" y="9948"/>
                  <a:pt x="21600" y="10800"/>
                </a:cubicBezTo>
                <a:cubicBezTo>
                  <a:pt x="21600" y="11652"/>
                  <a:pt x="21147" y="12343"/>
                  <a:pt x="20588" y="12343"/>
                </a:cubicBezTo>
                <a:close/>
                <a:moveTo>
                  <a:pt x="21600" y="1543"/>
                </a:moveTo>
                <a:cubicBezTo>
                  <a:pt x="21600" y="691"/>
                  <a:pt x="21147" y="0"/>
                  <a:pt x="20588" y="0"/>
                </a:cubicBezTo>
                <a:lnTo>
                  <a:pt x="1013" y="0"/>
                </a:lnTo>
                <a:cubicBezTo>
                  <a:pt x="453" y="0"/>
                  <a:pt x="0" y="691"/>
                  <a:pt x="0" y="1543"/>
                </a:cubicBezTo>
                <a:cubicBezTo>
                  <a:pt x="0" y="2395"/>
                  <a:pt x="453" y="3086"/>
                  <a:pt x="1013" y="3086"/>
                </a:cubicBezTo>
                <a:lnTo>
                  <a:pt x="20588" y="3086"/>
                </a:lnTo>
                <a:cubicBezTo>
                  <a:pt x="21147" y="3086"/>
                  <a:pt x="21600" y="2395"/>
                  <a:pt x="21600" y="1543"/>
                </a:cubicBezTo>
                <a:close/>
                <a:moveTo>
                  <a:pt x="21600" y="20057"/>
                </a:moveTo>
                <a:cubicBezTo>
                  <a:pt x="21600" y="19205"/>
                  <a:pt x="21147" y="18514"/>
                  <a:pt x="20588" y="18514"/>
                </a:cubicBezTo>
                <a:lnTo>
                  <a:pt x="1013" y="18514"/>
                </a:lnTo>
                <a:cubicBezTo>
                  <a:pt x="453" y="18514"/>
                  <a:pt x="0" y="19205"/>
                  <a:pt x="0" y="20057"/>
                </a:cubicBezTo>
                <a:cubicBezTo>
                  <a:pt x="0" y="20909"/>
                  <a:pt x="453" y="21600"/>
                  <a:pt x="1013" y="21600"/>
                </a:cubicBezTo>
                <a:lnTo>
                  <a:pt x="20588" y="21600"/>
                </a:lnTo>
                <a:cubicBezTo>
                  <a:pt x="21147" y="21600"/>
                  <a:pt x="21600" y="20909"/>
                  <a:pt x="21600" y="20057"/>
                </a:cubicBezTo>
                <a:close/>
              </a:path>
            </a:pathLst>
          </a:custGeom>
          <a:solidFill>
            <a:srgbClr val="93969C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g1e1fb432891_0_136"/>
          <p:cNvSpPr/>
          <p:nvPr/>
        </p:nvSpPr>
        <p:spPr>
          <a:xfrm>
            <a:off x="22440900" y="11879262"/>
            <a:ext cx="571500" cy="571500"/>
          </a:xfrm>
          <a:prstGeom prst="ellipse">
            <a:avLst/>
          </a:prstGeom>
          <a:solidFill>
            <a:srgbClr val="00903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g1e1fb432891_0_136"/>
          <p:cNvSpPr txBox="1"/>
          <p:nvPr>
            <p:ph idx="12" type="sldNum"/>
          </p:nvPr>
        </p:nvSpPr>
        <p:spPr>
          <a:xfrm>
            <a:off x="22445662" y="12014200"/>
            <a:ext cx="5715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6.png"/><Relationship Id="rId7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-7937" y="-7937"/>
            <a:ext cx="24399875" cy="8243887"/>
          </a:xfrm>
          <a:prstGeom prst="rect">
            <a:avLst/>
          </a:prstGeom>
          <a:solidFill>
            <a:srgbClr val="00903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1403350" y="1482725"/>
            <a:ext cx="22980650" cy="281146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800"/>
              <a:buFont typeface="Raleway"/>
              <a:buNone/>
            </a:pPr>
            <a:r>
              <a:rPr b="1" i="0" lang="en-US" sz="8800" u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Alterações Diretrizes e Prioridades FNE </a:t>
            </a:r>
            <a:endParaRPr b="0" i="0" sz="1400" u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800"/>
              <a:buFont typeface="Raleway"/>
              <a:buNone/>
            </a:pPr>
            <a:r>
              <a:rPr b="1" i="0" lang="en-US" sz="8800" u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15987" y="11115675"/>
            <a:ext cx="9525000" cy="1423987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1582737" y="5886450"/>
            <a:ext cx="20132675" cy="2005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Raleway ExtraBold"/>
              <a:buNone/>
            </a:pPr>
            <a:r>
              <a:rPr b="1" i="0" lang="en-US" sz="5400" u="none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Reunião do Comitê Técnico (Pré-CONDEL)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Raleway ExtraBold"/>
              <a:buNone/>
            </a:pPr>
            <a:r>
              <a:rPr b="1" i="0" lang="en-US" sz="5400" u="none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Recife, 02 de Maio de 2023</a:t>
            </a:r>
            <a:endParaRPr/>
          </a:p>
        </p:txBody>
      </p:sp>
    </p:spTree>
  </p:cSld>
  <p:clrMapOvr>
    <a:masterClrMapping/>
  </p:clrMapOvr>
  <p:transition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87"/>
            <a:ext cx="24384000" cy="1371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sudene\Desktop\propaganda.jpg" id="179" name="Google Shape;17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/>
          <p:nvPr/>
        </p:nvSpPr>
        <p:spPr>
          <a:xfrm>
            <a:off x="-7937" y="-7937"/>
            <a:ext cx="24399875" cy="851693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1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9339" r="19344" t="0"/>
          <a:stretch/>
        </p:blipFill>
        <p:spPr>
          <a:xfrm>
            <a:off x="12712403" y="2393950"/>
            <a:ext cx="9954900" cy="8972100"/>
          </a:xfrm>
          <a:prstGeom prst="roundRect">
            <a:avLst>
              <a:gd fmla="val 2636" name="adj"/>
            </a:avLst>
          </a:prstGeom>
          <a:solidFill>
            <a:srgbClr val="D6D8D6"/>
          </a:solidFill>
          <a:ln>
            <a:noFill/>
          </a:ln>
        </p:spPr>
      </p:pic>
      <p:sp>
        <p:nvSpPr>
          <p:cNvPr id="186" name="Google Shape;186;p10"/>
          <p:cNvSpPr txBox="1"/>
          <p:nvPr/>
        </p:nvSpPr>
        <p:spPr>
          <a:xfrm>
            <a:off x="22445662" y="12004675"/>
            <a:ext cx="571500" cy="298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87" name="Google Shape;187;p10"/>
          <p:cNvSpPr/>
          <p:nvPr/>
        </p:nvSpPr>
        <p:spPr>
          <a:xfrm>
            <a:off x="22510750" y="1327150"/>
            <a:ext cx="433387" cy="284162"/>
          </a:xfrm>
          <a:custGeom>
            <a:rect b="b" l="l" r="r" t="t"/>
            <a:pathLst>
              <a:path extrusionOk="0" h="21600" w="21600">
                <a:moveTo>
                  <a:pt x="20588" y="12343"/>
                </a:moveTo>
                <a:lnTo>
                  <a:pt x="1013" y="12343"/>
                </a:lnTo>
                <a:cubicBezTo>
                  <a:pt x="453" y="12343"/>
                  <a:pt x="0" y="11652"/>
                  <a:pt x="0" y="10800"/>
                </a:cubicBezTo>
                <a:cubicBezTo>
                  <a:pt x="0" y="9948"/>
                  <a:pt x="453" y="9257"/>
                  <a:pt x="1013" y="9257"/>
                </a:cubicBezTo>
                <a:lnTo>
                  <a:pt x="20588" y="9257"/>
                </a:lnTo>
                <a:cubicBezTo>
                  <a:pt x="21147" y="9257"/>
                  <a:pt x="21600" y="9948"/>
                  <a:pt x="21600" y="10800"/>
                </a:cubicBezTo>
                <a:cubicBezTo>
                  <a:pt x="21600" y="11652"/>
                  <a:pt x="21147" y="12343"/>
                  <a:pt x="20588" y="12343"/>
                </a:cubicBezTo>
                <a:close/>
                <a:moveTo>
                  <a:pt x="21600" y="1543"/>
                </a:moveTo>
                <a:cubicBezTo>
                  <a:pt x="21600" y="691"/>
                  <a:pt x="21147" y="0"/>
                  <a:pt x="20588" y="0"/>
                </a:cubicBezTo>
                <a:lnTo>
                  <a:pt x="1013" y="0"/>
                </a:lnTo>
                <a:cubicBezTo>
                  <a:pt x="453" y="0"/>
                  <a:pt x="0" y="691"/>
                  <a:pt x="0" y="1543"/>
                </a:cubicBezTo>
                <a:cubicBezTo>
                  <a:pt x="0" y="2395"/>
                  <a:pt x="453" y="3086"/>
                  <a:pt x="1013" y="3086"/>
                </a:cubicBezTo>
                <a:lnTo>
                  <a:pt x="20588" y="3086"/>
                </a:lnTo>
                <a:cubicBezTo>
                  <a:pt x="21147" y="3086"/>
                  <a:pt x="21600" y="2395"/>
                  <a:pt x="21600" y="1543"/>
                </a:cubicBezTo>
                <a:close/>
                <a:moveTo>
                  <a:pt x="21600" y="20057"/>
                </a:moveTo>
                <a:cubicBezTo>
                  <a:pt x="21600" y="19205"/>
                  <a:pt x="21147" y="18514"/>
                  <a:pt x="20588" y="18514"/>
                </a:cubicBezTo>
                <a:lnTo>
                  <a:pt x="1013" y="18514"/>
                </a:lnTo>
                <a:cubicBezTo>
                  <a:pt x="453" y="18514"/>
                  <a:pt x="0" y="19205"/>
                  <a:pt x="0" y="20057"/>
                </a:cubicBezTo>
                <a:cubicBezTo>
                  <a:pt x="0" y="20909"/>
                  <a:pt x="453" y="21600"/>
                  <a:pt x="1013" y="21600"/>
                </a:cubicBezTo>
                <a:lnTo>
                  <a:pt x="20588" y="21600"/>
                </a:lnTo>
                <a:cubicBezTo>
                  <a:pt x="21147" y="21600"/>
                  <a:pt x="21600" y="20909"/>
                  <a:pt x="21600" y="2005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0"/>
          <p:cNvSpPr txBox="1"/>
          <p:nvPr/>
        </p:nvSpPr>
        <p:spPr>
          <a:xfrm>
            <a:off x="2454275" y="1965325"/>
            <a:ext cx="7573962" cy="24114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Raleway"/>
              <a:buNone/>
            </a:pPr>
            <a:r>
              <a:rPr b="1" i="0" lang="en-US" sz="5000" u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Diretoria de Planejamento e Articulação de Políticas</a:t>
            </a:r>
            <a:endParaRPr/>
          </a:p>
        </p:txBody>
      </p:sp>
      <p:sp>
        <p:nvSpPr>
          <p:cNvPr id="189" name="Google Shape;189;p10"/>
          <p:cNvSpPr/>
          <p:nvPr/>
        </p:nvSpPr>
        <p:spPr>
          <a:xfrm>
            <a:off x="2432050" y="9896475"/>
            <a:ext cx="477837" cy="477837"/>
          </a:xfrm>
          <a:custGeom>
            <a:rect b="b" l="l" r="r" t="t"/>
            <a:pathLst>
              <a:path extrusionOk="0" h="21600" w="2160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  <a:moveTo>
                  <a:pt x="17932" y="6872"/>
                </a:moveTo>
                <a:cubicBezTo>
                  <a:pt x="17415" y="7098"/>
                  <a:pt x="16868" y="7248"/>
                  <a:pt x="16309" y="7318"/>
                </a:cubicBezTo>
                <a:cubicBezTo>
                  <a:pt x="16899" y="6967"/>
                  <a:pt x="17340" y="6411"/>
                  <a:pt x="17549" y="5756"/>
                </a:cubicBezTo>
                <a:cubicBezTo>
                  <a:pt x="16996" y="6084"/>
                  <a:pt x="16392" y="6316"/>
                  <a:pt x="15762" y="6440"/>
                </a:cubicBezTo>
                <a:cubicBezTo>
                  <a:pt x="14701" y="5303"/>
                  <a:pt x="12919" y="5241"/>
                  <a:pt x="11782" y="6302"/>
                </a:cubicBezTo>
                <a:cubicBezTo>
                  <a:pt x="11208" y="6837"/>
                  <a:pt x="10883" y="7587"/>
                  <a:pt x="10886" y="8372"/>
                </a:cubicBezTo>
                <a:cubicBezTo>
                  <a:pt x="10884" y="8590"/>
                  <a:pt x="10906" y="8807"/>
                  <a:pt x="10952" y="9020"/>
                </a:cubicBezTo>
                <a:cubicBezTo>
                  <a:pt x="8682" y="8907"/>
                  <a:pt x="6569" y="7830"/>
                  <a:pt x="5143" y="6061"/>
                </a:cubicBezTo>
                <a:cubicBezTo>
                  <a:pt x="4390" y="7351"/>
                  <a:pt x="4768" y="9004"/>
                  <a:pt x="6007" y="9838"/>
                </a:cubicBezTo>
                <a:cubicBezTo>
                  <a:pt x="5561" y="9826"/>
                  <a:pt x="5124" y="9707"/>
                  <a:pt x="4733" y="9490"/>
                </a:cubicBezTo>
                <a:lnTo>
                  <a:pt x="4733" y="9521"/>
                </a:lnTo>
                <a:cubicBezTo>
                  <a:pt x="4734" y="10865"/>
                  <a:pt x="5676" y="12024"/>
                  <a:pt x="6991" y="12298"/>
                </a:cubicBezTo>
                <a:cubicBezTo>
                  <a:pt x="6750" y="12361"/>
                  <a:pt x="6502" y="12392"/>
                  <a:pt x="6252" y="12391"/>
                </a:cubicBezTo>
                <a:cubicBezTo>
                  <a:pt x="6073" y="12394"/>
                  <a:pt x="5895" y="12378"/>
                  <a:pt x="5719" y="12342"/>
                </a:cubicBezTo>
                <a:cubicBezTo>
                  <a:pt x="6090" y="13490"/>
                  <a:pt x="7146" y="14279"/>
                  <a:pt x="8352" y="14311"/>
                </a:cubicBezTo>
                <a:cubicBezTo>
                  <a:pt x="7356" y="15092"/>
                  <a:pt x="6126" y="15517"/>
                  <a:pt x="4860" y="15516"/>
                </a:cubicBezTo>
                <a:cubicBezTo>
                  <a:pt x="4635" y="15518"/>
                  <a:pt x="4410" y="15505"/>
                  <a:pt x="4186" y="15477"/>
                </a:cubicBezTo>
                <a:cubicBezTo>
                  <a:pt x="7913" y="17867"/>
                  <a:pt x="12872" y="16784"/>
                  <a:pt x="15262" y="13057"/>
                </a:cubicBezTo>
                <a:cubicBezTo>
                  <a:pt x="16095" y="11759"/>
                  <a:pt x="16535" y="10247"/>
                  <a:pt x="16530" y="8704"/>
                </a:cubicBezTo>
                <a:cubicBezTo>
                  <a:pt x="16530" y="8580"/>
                  <a:pt x="16526" y="8459"/>
                  <a:pt x="16520" y="8339"/>
                </a:cubicBezTo>
                <a:cubicBezTo>
                  <a:pt x="17076" y="7940"/>
                  <a:pt x="17555" y="7443"/>
                  <a:pt x="17932" y="68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0"/>
          <p:cNvSpPr/>
          <p:nvPr/>
        </p:nvSpPr>
        <p:spPr>
          <a:xfrm>
            <a:off x="5041900" y="9798050"/>
            <a:ext cx="3413125" cy="576262"/>
          </a:xfrm>
          <a:custGeom>
            <a:rect b="b" l="l" r="r" t="t"/>
            <a:pathLst>
              <a:path extrusionOk="0" h="120000" w="2160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83A36"/>
              </a:buClr>
              <a:buSzPts val="2800"/>
              <a:buFont typeface="Raleway"/>
              <a:buNone/>
            </a:pPr>
            <a:r>
              <a:rPr b="0" i="0" lang="en-US" sz="2800" u="none">
                <a:solidFill>
                  <a:srgbClr val="383A36"/>
                </a:solidFill>
                <a:latin typeface="Raleway"/>
                <a:ea typeface="Raleway"/>
                <a:cs typeface="Raleway"/>
                <a:sym typeface="Raleway"/>
              </a:rPr>
              <a:t>@sudenebr</a:t>
            </a:r>
            <a:endParaRPr/>
          </a:p>
        </p:txBody>
      </p:sp>
      <p:sp>
        <p:nvSpPr>
          <p:cNvPr id="191" name="Google Shape;191;p10"/>
          <p:cNvSpPr/>
          <p:nvPr/>
        </p:nvSpPr>
        <p:spPr>
          <a:xfrm>
            <a:off x="7810500" y="9896475"/>
            <a:ext cx="423862" cy="423862"/>
          </a:xfrm>
          <a:custGeom>
            <a:rect b="b" l="l" r="r" t="t"/>
            <a:pathLst>
              <a:path extrusionOk="0" h="21600" w="21600">
                <a:moveTo>
                  <a:pt x="21600" y="10800"/>
                </a:moveTo>
                <a:cubicBezTo>
                  <a:pt x="21600" y="4835"/>
                  <a:pt x="16765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2" y="21593"/>
                  <a:pt x="21593" y="16762"/>
                  <a:pt x="21600" y="10800"/>
                </a:cubicBezTo>
                <a:close/>
                <a:moveTo>
                  <a:pt x="2316" y="11917"/>
                </a:moveTo>
                <a:lnTo>
                  <a:pt x="4501" y="11917"/>
                </a:lnTo>
                <a:cubicBezTo>
                  <a:pt x="4558" y="12921"/>
                  <a:pt x="4701" y="13918"/>
                  <a:pt x="4929" y="14897"/>
                </a:cubicBezTo>
                <a:lnTo>
                  <a:pt x="3277" y="14897"/>
                </a:lnTo>
                <a:cubicBezTo>
                  <a:pt x="2775" y="13971"/>
                  <a:pt x="2449" y="12961"/>
                  <a:pt x="2316" y="11917"/>
                </a:cubicBezTo>
                <a:close/>
                <a:moveTo>
                  <a:pt x="3284" y="6703"/>
                </a:moveTo>
                <a:lnTo>
                  <a:pt x="4929" y="6703"/>
                </a:lnTo>
                <a:cubicBezTo>
                  <a:pt x="4701" y="7682"/>
                  <a:pt x="4558" y="8679"/>
                  <a:pt x="4501" y="9683"/>
                </a:cubicBezTo>
                <a:lnTo>
                  <a:pt x="2316" y="9683"/>
                </a:lnTo>
                <a:cubicBezTo>
                  <a:pt x="2449" y="8639"/>
                  <a:pt x="2775" y="7629"/>
                  <a:pt x="3277" y="6703"/>
                </a:cubicBezTo>
                <a:close/>
                <a:moveTo>
                  <a:pt x="19288" y="9683"/>
                </a:moveTo>
                <a:lnTo>
                  <a:pt x="17099" y="9683"/>
                </a:lnTo>
                <a:cubicBezTo>
                  <a:pt x="17042" y="8679"/>
                  <a:pt x="16899" y="7682"/>
                  <a:pt x="16671" y="6703"/>
                </a:cubicBezTo>
                <a:lnTo>
                  <a:pt x="18323" y="6703"/>
                </a:lnTo>
                <a:cubicBezTo>
                  <a:pt x="18825" y="7629"/>
                  <a:pt x="19151" y="8639"/>
                  <a:pt x="19284" y="9683"/>
                </a:cubicBezTo>
                <a:close/>
                <a:moveTo>
                  <a:pt x="11917" y="2607"/>
                </a:moveTo>
                <a:cubicBezTo>
                  <a:pt x="12582" y="3093"/>
                  <a:pt x="13120" y="3732"/>
                  <a:pt x="13487" y="4469"/>
                </a:cubicBezTo>
                <a:lnTo>
                  <a:pt x="11917" y="4469"/>
                </a:lnTo>
                <a:close/>
                <a:moveTo>
                  <a:pt x="9683" y="4469"/>
                </a:moveTo>
                <a:lnTo>
                  <a:pt x="8113" y="4469"/>
                </a:lnTo>
                <a:cubicBezTo>
                  <a:pt x="8480" y="3732"/>
                  <a:pt x="9018" y="3093"/>
                  <a:pt x="9683" y="2607"/>
                </a:cubicBezTo>
                <a:close/>
                <a:moveTo>
                  <a:pt x="9683" y="6703"/>
                </a:moveTo>
                <a:lnTo>
                  <a:pt x="9683" y="9683"/>
                </a:lnTo>
                <a:lnTo>
                  <a:pt x="6744" y="9683"/>
                </a:lnTo>
                <a:cubicBezTo>
                  <a:pt x="6805" y="8676"/>
                  <a:pt x="6968" y="7677"/>
                  <a:pt x="7231" y="6703"/>
                </a:cubicBezTo>
                <a:close/>
                <a:moveTo>
                  <a:pt x="9683" y="11917"/>
                </a:moveTo>
                <a:lnTo>
                  <a:pt x="9683" y="14897"/>
                </a:lnTo>
                <a:lnTo>
                  <a:pt x="7231" y="14897"/>
                </a:lnTo>
                <a:cubicBezTo>
                  <a:pt x="6968" y="13923"/>
                  <a:pt x="6805" y="12924"/>
                  <a:pt x="6744" y="11917"/>
                </a:cubicBezTo>
                <a:close/>
                <a:moveTo>
                  <a:pt x="9683" y="17131"/>
                </a:moveTo>
                <a:lnTo>
                  <a:pt x="9683" y="18993"/>
                </a:lnTo>
                <a:cubicBezTo>
                  <a:pt x="9018" y="18507"/>
                  <a:pt x="8480" y="17868"/>
                  <a:pt x="8113" y="17131"/>
                </a:cubicBezTo>
                <a:close/>
                <a:moveTo>
                  <a:pt x="11917" y="17131"/>
                </a:moveTo>
                <a:lnTo>
                  <a:pt x="13487" y="17131"/>
                </a:lnTo>
                <a:cubicBezTo>
                  <a:pt x="13120" y="17868"/>
                  <a:pt x="12582" y="18507"/>
                  <a:pt x="11917" y="18993"/>
                </a:cubicBezTo>
                <a:close/>
                <a:moveTo>
                  <a:pt x="11917" y="14897"/>
                </a:moveTo>
                <a:lnTo>
                  <a:pt x="11917" y="11917"/>
                </a:lnTo>
                <a:lnTo>
                  <a:pt x="14856" y="11917"/>
                </a:lnTo>
                <a:cubicBezTo>
                  <a:pt x="14795" y="12924"/>
                  <a:pt x="14632" y="13923"/>
                  <a:pt x="14369" y="14897"/>
                </a:cubicBezTo>
                <a:close/>
                <a:moveTo>
                  <a:pt x="11917" y="9683"/>
                </a:moveTo>
                <a:lnTo>
                  <a:pt x="11917" y="6703"/>
                </a:lnTo>
                <a:lnTo>
                  <a:pt x="14369" y="6703"/>
                </a:lnTo>
                <a:cubicBezTo>
                  <a:pt x="14632" y="7677"/>
                  <a:pt x="14795" y="8676"/>
                  <a:pt x="14856" y="9683"/>
                </a:cubicBezTo>
                <a:close/>
                <a:moveTo>
                  <a:pt x="15954" y="4469"/>
                </a:moveTo>
                <a:cubicBezTo>
                  <a:pt x="15845" y="4210"/>
                  <a:pt x="15731" y="3958"/>
                  <a:pt x="15610" y="3717"/>
                </a:cubicBezTo>
                <a:cubicBezTo>
                  <a:pt x="15940" y="3946"/>
                  <a:pt x="16254" y="4197"/>
                  <a:pt x="16549" y="4469"/>
                </a:cubicBezTo>
                <a:close/>
                <a:moveTo>
                  <a:pt x="5646" y="4469"/>
                </a:moveTo>
                <a:lnTo>
                  <a:pt x="5050" y="4469"/>
                </a:lnTo>
                <a:cubicBezTo>
                  <a:pt x="5345" y="4197"/>
                  <a:pt x="5658" y="3946"/>
                  <a:pt x="5988" y="3717"/>
                </a:cubicBezTo>
                <a:cubicBezTo>
                  <a:pt x="5868" y="3958"/>
                  <a:pt x="5755" y="4210"/>
                  <a:pt x="5646" y="4469"/>
                </a:cubicBezTo>
                <a:close/>
                <a:moveTo>
                  <a:pt x="5646" y="17131"/>
                </a:moveTo>
                <a:cubicBezTo>
                  <a:pt x="5755" y="17390"/>
                  <a:pt x="5869" y="17641"/>
                  <a:pt x="5990" y="17883"/>
                </a:cubicBezTo>
                <a:cubicBezTo>
                  <a:pt x="5660" y="17654"/>
                  <a:pt x="5346" y="17403"/>
                  <a:pt x="5051" y="17131"/>
                </a:cubicBezTo>
                <a:close/>
                <a:moveTo>
                  <a:pt x="15954" y="17131"/>
                </a:moveTo>
                <a:lnTo>
                  <a:pt x="16550" y="17131"/>
                </a:lnTo>
                <a:cubicBezTo>
                  <a:pt x="16255" y="17403"/>
                  <a:pt x="15942" y="17654"/>
                  <a:pt x="15612" y="17883"/>
                </a:cubicBezTo>
                <a:cubicBezTo>
                  <a:pt x="15732" y="17641"/>
                  <a:pt x="15845" y="17390"/>
                  <a:pt x="15954" y="17131"/>
                </a:cubicBezTo>
                <a:close/>
                <a:moveTo>
                  <a:pt x="16671" y="14897"/>
                </a:moveTo>
                <a:cubicBezTo>
                  <a:pt x="16899" y="13918"/>
                  <a:pt x="17042" y="12921"/>
                  <a:pt x="17099" y="11917"/>
                </a:cubicBezTo>
                <a:lnTo>
                  <a:pt x="19284" y="11917"/>
                </a:lnTo>
                <a:cubicBezTo>
                  <a:pt x="19151" y="12961"/>
                  <a:pt x="18825" y="13971"/>
                  <a:pt x="18323" y="1489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0"/>
          <p:cNvSpPr txBox="1"/>
          <p:nvPr/>
        </p:nvSpPr>
        <p:spPr>
          <a:xfrm>
            <a:off x="8401050" y="9793287"/>
            <a:ext cx="4506912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83A36"/>
              </a:buClr>
              <a:buSzPts val="2800"/>
              <a:buFont typeface="Raleway"/>
              <a:buNone/>
            </a:pPr>
            <a:r>
              <a:rPr b="0" i="0" lang="en-US" sz="2800" u="none">
                <a:solidFill>
                  <a:srgbClr val="383A36"/>
                </a:solidFill>
                <a:latin typeface="Raleway"/>
                <a:ea typeface="Raleway"/>
                <a:cs typeface="Raleway"/>
                <a:sym typeface="Raleway"/>
              </a:rPr>
              <a:t>www.gov.br/sudene</a:t>
            </a:r>
            <a:endParaRPr/>
          </a:p>
        </p:txBody>
      </p:sp>
      <p:pic>
        <p:nvPicPr>
          <p:cNvPr id="193" name="Google Shape;19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89350" y="9809162"/>
            <a:ext cx="652462" cy="65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36887" y="9809162"/>
            <a:ext cx="652462" cy="65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95787" y="9896475"/>
            <a:ext cx="477837" cy="477837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0"/>
          <p:cNvSpPr/>
          <p:nvPr/>
        </p:nvSpPr>
        <p:spPr>
          <a:xfrm>
            <a:off x="2424112" y="8918575"/>
            <a:ext cx="4422775" cy="619125"/>
          </a:xfrm>
          <a:custGeom>
            <a:rect b="b" l="l" r="r" t="t"/>
            <a:pathLst>
              <a:path extrusionOk="0" h="120000" w="2160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83A36"/>
              </a:buClr>
              <a:buSzPts val="2800"/>
              <a:buFont typeface="Raleway"/>
              <a:buNone/>
            </a:pPr>
            <a:r>
              <a:rPr b="1" i="0" lang="en-US" sz="2800" u="none">
                <a:solidFill>
                  <a:srgbClr val="383A36"/>
                </a:solidFill>
                <a:latin typeface="Raleway"/>
                <a:ea typeface="Raleway"/>
                <a:cs typeface="Raleway"/>
                <a:sym typeface="Raleway"/>
              </a:rPr>
              <a:t>Nossas redes sociais</a:t>
            </a:r>
            <a:endParaRPr/>
          </a:p>
        </p:txBody>
      </p:sp>
      <p:sp>
        <p:nvSpPr>
          <p:cNvPr id="197" name="Google Shape;197;p10"/>
          <p:cNvSpPr/>
          <p:nvPr/>
        </p:nvSpPr>
        <p:spPr>
          <a:xfrm>
            <a:off x="7758112" y="8939212"/>
            <a:ext cx="4422775" cy="576262"/>
          </a:xfrm>
          <a:custGeom>
            <a:rect b="b" l="l" r="r" t="t"/>
            <a:pathLst>
              <a:path extrusionOk="0" h="120000" w="2160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83A36"/>
              </a:buClr>
              <a:buSzPts val="2800"/>
              <a:buFont typeface="Raleway"/>
              <a:buNone/>
            </a:pPr>
            <a:r>
              <a:rPr b="1" i="0" lang="en-US" sz="2800" u="none">
                <a:solidFill>
                  <a:srgbClr val="383A36"/>
                </a:solidFill>
                <a:latin typeface="Raleway"/>
                <a:ea typeface="Raleway"/>
                <a:cs typeface="Raleway"/>
                <a:sym typeface="Raleway"/>
              </a:rPr>
              <a:t>Nosso site</a:t>
            </a:r>
            <a:endParaRPr/>
          </a:p>
        </p:txBody>
      </p:sp>
      <p:pic>
        <p:nvPicPr>
          <p:cNvPr id="198" name="Google Shape;198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336800" y="11479212"/>
            <a:ext cx="9655175" cy="1443037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0"/>
          <p:cNvSpPr txBox="1"/>
          <p:nvPr/>
        </p:nvSpPr>
        <p:spPr>
          <a:xfrm>
            <a:off x="2327275" y="4795837"/>
            <a:ext cx="9359900" cy="37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aleway"/>
              <a:buNone/>
            </a:pPr>
            <a:r>
              <a:rPr b="1" i="0" lang="en-US" sz="2800" u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Coordenação Geral de Cooperação e Articulação de Políticas - CGCP</a:t>
            </a:r>
            <a:br>
              <a:rPr b="0" i="0" lang="en-US" sz="2800" u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</a:br>
            <a:br>
              <a:rPr b="0" i="0" lang="en-US" sz="2800" u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b="0" i="0" lang="en-US" sz="2800" u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(81) 2102 2102/2112</a:t>
            </a:r>
            <a:br>
              <a:rPr b="0" i="0" lang="en-US" sz="2800" u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b="0" i="0" lang="en-US" sz="2800" u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dplan@sudene.gov.br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aleway"/>
              <a:buNone/>
            </a:pPr>
            <a:r>
              <a:rPr b="0" i="0" lang="en-US" sz="2800" u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cgcp@sudene.gov.br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e1fb432891_0_128"/>
          <p:cNvSpPr txBox="1"/>
          <p:nvPr/>
        </p:nvSpPr>
        <p:spPr>
          <a:xfrm>
            <a:off x="1212850" y="758825"/>
            <a:ext cx="10120200" cy="10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24100">
            <a:spAutoFit/>
          </a:bodyPr>
          <a:lstStyle/>
          <a:p>
            <a:pPr indent="0" lvl="0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2"/>
              </a:buClr>
              <a:buSzPts val="6400"/>
              <a:buFont typeface="Arial"/>
              <a:buNone/>
            </a:pPr>
            <a:r>
              <a:rPr b="1" i="0" lang="en-US" sz="6400" u="none">
                <a:solidFill>
                  <a:srgbClr val="232422"/>
                </a:solidFill>
                <a:latin typeface="Arial"/>
                <a:ea typeface="Arial"/>
                <a:cs typeface="Arial"/>
                <a:sym typeface="Arial"/>
              </a:rPr>
              <a:t>Arcabouço legal</a:t>
            </a:r>
            <a:endParaRPr/>
          </a:p>
        </p:txBody>
      </p:sp>
      <p:sp>
        <p:nvSpPr>
          <p:cNvPr id="97" name="Google Shape;97;g1e1fb432891_0_128"/>
          <p:cNvSpPr txBox="1"/>
          <p:nvPr/>
        </p:nvSpPr>
        <p:spPr>
          <a:xfrm>
            <a:off x="1212850" y="2525712"/>
            <a:ext cx="190818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2422"/>
              </a:buClr>
              <a:buSzPts val="5100"/>
              <a:buFont typeface="Calibri"/>
              <a:buNone/>
            </a:pPr>
            <a:r>
              <a:rPr b="1" i="0" lang="en-US" sz="5100" u="none">
                <a:solidFill>
                  <a:srgbClr val="232422"/>
                </a:solidFill>
                <a:latin typeface="Calibri"/>
                <a:ea typeface="Calibri"/>
                <a:cs typeface="Calibri"/>
                <a:sym typeface="Calibri"/>
              </a:rPr>
              <a:t>Lei Complementar n° 125, de 03 de janeiro de 2007 estabelece que: </a:t>
            </a:r>
            <a:endParaRPr/>
          </a:p>
        </p:txBody>
      </p:sp>
      <p:sp>
        <p:nvSpPr>
          <p:cNvPr id="98" name="Google Shape;98;g1e1fb432891_0_128"/>
          <p:cNvSpPr txBox="1"/>
          <p:nvPr/>
        </p:nvSpPr>
        <p:spPr>
          <a:xfrm>
            <a:off x="1547787" y="3800475"/>
            <a:ext cx="19081800" cy="6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2"/>
              </a:buClr>
              <a:buSzPts val="4700"/>
              <a:buFont typeface="Calibri"/>
              <a:buNone/>
            </a:pPr>
            <a:r>
              <a:rPr b="0" i="0" lang="en-US" sz="4700" u="none">
                <a:solidFill>
                  <a:srgbClr val="232422"/>
                </a:solidFill>
                <a:latin typeface="Calibri"/>
                <a:ea typeface="Calibri"/>
                <a:cs typeface="Calibri"/>
                <a:sym typeface="Calibri"/>
              </a:rPr>
              <a:t>Art. 5</a:t>
            </a:r>
            <a:r>
              <a:rPr b="0" baseline="30000" i="0" lang="en-US" sz="4700" u="sng">
                <a:solidFill>
                  <a:srgbClr val="232422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="0" i="0" lang="en-US" sz="4700" u="none">
                <a:solidFill>
                  <a:srgbClr val="232422"/>
                </a:solidFill>
                <a:latin typeface="Calibri"/>
                <a:ea typeface="Calibri"/>
                <a:cs typeface="Calibri"/>
                <a:sym typeface="Calibri"/>
              </a:rPr>
              <a:t>  São instrumentos de ação da Sudene:</a:t>
            </a:r>
            <a:endParaRPr b="0" i="0" sz="39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2"/>
              </a:buClr>
              <a:buSzPts val="4700"/>
              <a:buFont typeface="Calibri"/>
              <a:buNone/>
            </a:pPr>
            <a:r>
              <a:rPr i="0" lang="en-US" sz="4700" u="none">
                <a:solidFill>
                  <a:srgbClr val="232422"/>
                </a:solidFill>
                <a:latin typeface="Calibri"/>
                <a:ea typeface="Calibri"/>
                <a:cs typeface="Calibri"/>
                <a:sym typeface="Calibri"/>
              </a:rPr>
              <a:t>I - o Plano Regional de  Desenvolvimento do Nordeste;</a:t>
            </a:r>
            <a:endParaRPr i="0" sz="3900" u="none">
              <a:solidFill>
                <a:srgbClr val="000000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2"/>
              </a:buClr>
              <a:buSzPts val="4700"/>
              <a:buFont typeface="Calibri"/>
              <a:buNone/>
            </a:pPr>
            <a:r>
              <a:rPr b="1" i="0" lang="en-US" sz="4700" u="none">
                <a:solidFill>
                  <a:srgbClr val="232422"/>
                </a:solidFill>
                <a:latin typeface="Calibri"/>
                <a:ea typeface="Calibri"/>
                <a:cs typeface="Calibri"/>
                <a:sym typeface="Calibri"/>
              </a:rPr>
              <a:t>II - o Fundo Constitucional de Financiamento do Nordeste - FNE;</a:t>
            </a:r>
            <a:endParaRPr b="1" i="0" sz="3900" u="none">
              <a:solidFill>
                <a:srgbClr val="000000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2"/>
              </a:buClr>
              <a:buSzPts val="4700"/>
              <a:buFont typeface="Calibri"/>
              <a:buNone/>
            </a:pPr>
            <a:r>
              <a:rPr b="0" i="0" lang="en-US" sz="4700" u="none">
                <a:solidFill>
                  <a:srgbClr val="232422"/>
                </a:solidFill>
                <a:latin typeface="Calibri"/>
                <a:ea typeface="Calibri"/>
                <a:cs typeface="Calibri"/>
                <a:sym typeface="Calibri"/>
              </a:rPr>
              <a:t>III - o Fundo de Desenvolvimento do Nordeste - FDNE;</a:t>
            </a:r>
            <a:endParaRPr b="0" i="0" sz="39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2"/>
              </a:buClr>
              <a:buSzPts val="4700"/>
              <a:buFont typeface="Calibri"/>
              <a:buNone/>
            </a:pPr>
            <a:r>
              <a:rPr b="0" i="0" lang="en-US" sz="4700" u="none">
                <a:solidFill>
                  <a:srgbClr val="232422"/>
                </a:solidFill>
                <a:latin typeface="Calibri"/>
                <a:ea typeface="Calibri"/>
                <a:cs typeface="Calibri"/>
                <a:sym typeface="Calibri"/>
              </a:rPr>
              <a:t>V - outros instrumentos definidos em lei.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e1fb432891_0_97"/>
          <p:cNvSpPr txBox="1"/>
          <p:nvPr/>
        </p:nvSpPr>
        <p:spPr>
          <a:xfrm>
            <a:off x="1375100" y="2506800"/>
            <a:ext cx="10120200" cy="10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24100">
            <a:spAutoFit/>
          </a:bodyPr>
          <a:lstStyle/>
          <a:p>
            <a:pPr indent="0" lvl="0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2"/>
              </a:buClr>
              <a:buSzPts val="6400"/>
              <a:buFont typeface="Arial"/>
              <a:buNone/>
            </a:pPr>
            <a:r>
              <a:rPr b="1" i="0" lang="en-US" sz="6400" u="none">
                <a:solidFill>
                  <a:srgbClr val="232422"/>
                </a:solidFill>
                <a:latin typeface="Arial"/>
                <a:ea typeface="Arial"/>
                <a:cs typeface="Arial"/>
                <a:sym typeface="Arial"/>
              </a:rPr>
              <a:t>Arcabouço legal</a:t>
            </a:r>
            <a:endParaRPr/>
          </a:p>
        </p:txBody>
      </p:sp>
      <p:sp>
        <p:nvSpPr>
          <p:cNvPr id="104" name="Google Shape;104;g1e1fb432891_0_97"/>
          <p:cNvSpPr txBox="1"/>
          <p:nvPr/>
        </p:nvSpPr>
        <p:spPr>
          <a:xfrm>
            <a:off x="1212850" y="3973512"/>
            <a:ext cx="190818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2422"/>
              </a:buClr>
              <a:buSzPts val="5100"/>
              <a:buFont typeface="Calibri"/>
              <a:buNone/>
            </a:pPr>
            <a:r>
              <a:rPr b="1" i="0" lang="en-US" sz="5100" u="none">
                <a:solidFill>
                  <a:srgbClr val="232422"/>
                </a:solidFill>
                <a:latin typeface="Calibri"/>
                <a:ea typeface="Calibri"/>
                <a:cs typeface="Calibri"/>
                <a:sym typeface="Calibri"/>
              </a:rPr>
              <a:t>Lei Complementar n° 125, de 03 de janeiro de 2007 estabelece que: </a:t>
            </a:r>
            <a:endParaRPr/>
          </a:p>
        </p:txBody>
      </p:sp>
      <p:sp>
        <p:nvSpPr>
          <p:cNvPr id="105" name="Google Shape;105;g1e1fb432891_0_97"/>
          <p:cNvSpPr txBox="1"/>
          <p:nvPr/>
        </p:nvSpPr>
        <p:spPr>
          <a:xfrm>
            <a:off x="1547787" y="5248275"/>
            <a:ext cx="18746700" cy="6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00">
                <a:solidFill>
                  <a:srgbClr val="232422"/>
                </a:solidFill>
                <a:latin typeface="Calibri"/>
                <a:ea typeface="Calibri"/>
                <a:cs typeface="Calibri"/>
                <a:sym typeface="Calibri"/>
              </a:rPr>
              <a:t>Art. 10. § 5o</a:t>
            </a:r>
            <a:r>
              <a:rPr lang="en-US" sz="3700">
                <a:solidFill>
                  <a:srgbClr val="232422"/>
                </a:solidFill>
                <a:latin typeface="Calibri"/>
                <a:ea typeface="Calibri"/>
                <a:cs typeface="Calibri"/>
                <a:sym typeface="Calibri"/>
              </a:rPr>
              <a:t>  Em relação ao Fundo Constitucional de Financiamento do Nordeste - FNE, compete ao Conselho Deliberativo:</a:t>
            </a:r>
            <a:endParaRPr sz="3700">
              <a:solidFill>
                <a:srgbClr val="2324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00">
                <a:solidFill>
                  <a:srgbClr val="232422"/>
                </a:solidFill>
                <a:latin typeface="Calibri"/>
                <a:ea typeface="Calibri"/>
                <a:cs typeface="Calibri"/>
                <a:sym typeface="Calibri"/>
              </a:rPr>
              <a:t>I - estabelecer, anualmente, as prioridades para aplicação dos recursos no exercício seguinte;</a:t>
            </a:r>
            <a:endParaRPr b="1" sz="3700">
              <a:solidFill>
                <a:srgbClr val="2324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232422"/>
                </a:solidFill>
                <a:latin typeface="Calibri"/>
                <a:ea typeface="Calibri"/>
                <a:cs typeface="Calibri"/>
                <a:sym typeface="Calibri"/>
              </a:rPr>
              <a:t>II - definir os empreendimentos de infra-estrutura econômica considerados prioritários para a economia regional;</a:t>
            </a:r>
            <a:endParaRPr sz="3700">
              <a:solidFill>
                <a:srgbClr val="2324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232422"/>
                </a:solidFill>
                <a:latin typeface="Calibri"/>
                <a:ea typeface="Calibri"/>
                <a:cs typeface="Calibri"/>
                <a:sym typeface="Calibri"/>
              </a:rPr>
              <a:t>III -   (VETADO)</a:t>
            </a:r>
            <a:endParaRPr sz="3700">
              <a:solidFill>
                <a:srgbClr val="2324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232422"/>
                </a:solidFill>
                <a:latin typeface="Calibri"/>
                <a:ea typeface="Calibri"/>
                <a:cs typeface="Calibri"/>
                <a:sym typeface="Calibri"/>
              </a:rPr>
              <a:t>IV - avaliar os resultados obtidos e determinar as medidas de ajustes necessárias ao cumprimento dos programas de financiamento aprovados e à adequação dos financiamentos às prioridades regionais;</a:t>
            </a:r>
            <a:endParaRPr sz="3700">
              <a:solidFill>
                <a:srgbClr val="2324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232422"/>
                </a:solidFill>
                <a:latin typeface="Calibri"/>
                <a:ea typeface="Calibri"/>
                <a:cs typeface="Calibri"/>
                <a:sym typeface="Calibri"/>
              </a:rPr>
              <a:t>V - aprovar anualmente, até o dia 15 de dezembro, as prioridades e os programas de financiamento, observadas as diretrizes e orientações gerais estabelecidas pelo Ministério da Integração Nacional.</a:t>
            </a:r>
            <a:endParaRPr sz="3700">
              <a:solidFill>
                <a:srgbClr val="2324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2"/>
              </a:buClr>
              <a:buSzPts val="4700"/>
              <a:buFont typeface="Calibri"/>
              <a:buNone/>
            </a:pPr>
            <a:r>
              <a:t/>
            </a:r>
            <a:endParaRPr sz="4700">
              <a:solidFill>
                <a:srgbClr val="2324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2"/>
          <p:cNvGrpSpPr/>
          <p:nvPr/>
        </p:nvGrpSpPr>
        <p:grpSpPr>
          <a:xfrm>
            <a:off x="1370012" y="612775"/>
            <a:ext cx="11093450" cy="1862137"/>
            <a:chOff x="2380973" y="2831303"/>
            <a:chExt cx="11092431" cy="1862927"/>
          </a:xfrm>
        </p:grpSpPr>
        <p:sp>
          <p:nvSpPr>
            <p:cNvPr id="111" name="Google Shape;111;p2"/>
            <p:cNvSpPr txBox="1"/>
            <p:nvPr/>
          </p:nvSpPr>
          <p:spPr>
            <a:xfrm>
              <a:off x="2380973" y="3360532"/>
              <a:ext cx="11092431" cy="13336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32422"/>
                </a:buClr>
                <a:buSzPts val="8000"/>
                <a:buFont typeface="Raleway"/>
                <a:buNone/>
              </a:pPr>
              <a:r>
                <a:rPr b="1" i="0" lang="en-US" sz="8000" u="none">
                  <a:solidFill>
                    <a:srgbClr val="232422"/>
                  </a:solidFill>
                  <a:latin typeface="Raleway"/>
                  <a:ea typeface="Raleway"/>
                  <a:cs typeface="Raleway"/>
                  <a:sym typeface="Raleway"/>
                </a:rPr>
                <a:t>Histórico</a:t>
              </a:r>
              <a:endParaRPr/>
            </a:p>
          </p:txBody>
        </p:sp>
        <p:grpSp>
          <p:nvGrpSpPr>
            <p:cNvPr id="112" name="Google Shape;112;p2"/>
            <p:cNvGrpSpPr/>
            <p:nvPr/>
          </p:nvGrpSpPr>
          <p:grpSpPr>
            <a:xfrm>
              <a:off x="2491040" y="2831303"/>
              <a:ext cx="3393044" cy="434991"/>
              <a:chOff x="0" y="-40578"/>
              <a:chExt cx="3393042" cy="434990"/>
            </a:xfrm>
          </p:grpSpPr>
          <p:sp>
            <p:nvSpPr>
              <p:cNvPr id="113" name="Google Shape;113;p2"/>
              <p:cNvSpPr txBox="1"/>
              <p:nvPr/>
            </p:nvSpPr>
            <p:spPr>
              <a:xfrm>
                <a:off x="0" y="144271"/>
                <a:ext cx="3322710" cy="14397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51716" y="-40578"/>
                <a:ext cx="3341326" cy="434990"/>
              </a:xfrm>
              <a:custGeom>
                <a:rect b="b" l="l" r="r" t="t"/>
                <a:pathLst>
                  <a:path extrusionOk="0" h="1200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sp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32422"/>
                  </a:buClr>
                  <a:buSzPts val="1800"/>
                  <a:buFont typeface="Arial"/>
                  <a:buNone/>
                </a:pPr>
                <a:r>
                  <a:rPr b="1" i="0" lang="en-US" sz="1800" u="none">
                    <a:solidFill>
                      <a:srgbClr val="232422"/>
                    </a:solidFill>
                    <a:latin typeface="Arial"/>
                    <a:ea typeface="Arial"/>
                    <a:cs typeface="Arial"/>
                    <a:sym typeface="Arial"/>
                  </a:rPr>
                  <a:t>FNE 2023</a:t>
                </a:r>
                <a:endParaRPr/>
              </a:p>
            </p:txBody>
          </p:sp>
        </p:grpSp>
      </p:grpSp>
      <p:sp>
        <p:nvSpPr>
          <p:cNvPr id="115" name="Google Shape;115;p2"/>
          <p:cNvSpPr/>
          <p:nvPr/>
        </p:nvSpPr>
        <p:spPr>
          <a:xfrm>
            <a:off x="2979737" y="3486150"/>
            <a:ext cx="20429537" cy="1727200"/>
          </a:xfrm>
          <a:custGeom>
            <a:rect b="b" l="l" r="r" t="t"/>
            <a:pathLst>
              <a:path extrusionOk="0" h="120000" w="2160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93D39"/>
              </a:buClr>
              <a:buSzPts val="4400"/>
              <a:buFont typeface="Raleway"/>
              <a:buNone/>
            </a:pPr>
            <a:r>
              <a:rPr b="0" i="0" lang="en-US" sz="4400" u="none">
                <a:solidFill>
                  <a:srgbClr val="393D39"/>
                </a:solidFill>
                <a:latin typeface="Raleway"/>
                <a:ea typeface="Raleway"/>
                <a:cs typeface="Raleway"/>
                <a:sym typeface="Raleway"/>
              </a:rPr>
              <a:t>Em 26/07/2022 foi aprovada pela DC a Nota Técnica nº 198/2022, dispondo das Diretrizes e Prioridades de Aplicação do FNE para 2023;</a:t>
            </a:r>
            <a:endParaRPr/>
          </a:p>
        </p:txBody>
      </p:sp>
      <p:sp>
        <p:nvSpPr>
          <p:cNvPr id="116" name="Google Shape;116;p2"/>
          <p:cNvSpPr/>
          <p:nvPr/>
        </p:nvSpPr>
        <p:spPr>
          <a:xfrm>
            <a:off x="2979737" y="5773737"/>
            <a:ext cx="20388262" cy="1727200"/>
          </a:xfrm>
          <a:custGeom>
            <a:rect b="b" l="l" r="r" t="t"/>
            <a:pathLst>
              <a:path extrusionOk="0" h="120000" w="2160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93D39"/>
              </a:buClr>
              <a:buSzPts val="4400"/>
              <a:buFont typeface="Raleway"/>
              <a:buNone/>
            </a:pPr>
            <a:r>
              <a:rPr b="0" i="0" lang="en-US" sz="4400" u="none">
                <a:solidFill>
                  <a:srgbClr val="393D39"/>
                </a:solidFill>
                <a:latin typeface="Raleway"/>
                <a:ea typeface="Raleway"/>
                <a:cs typeface="Raleway"/>
                <a:sym typeface="Raleway"/>
              </a:rPr>
              <a:t>Acompanha esta Nota Técnica, o documento Anexo I que detalha as prioridades da agropecuária e da indústria por estado;</a:t>
            </a:r>
            <a:endParaRPr/>
          </a:p>
        </p:txBody>
      </p:sp>
      <p:sp>
        <p:nvSpPr>
          <p:cNvPr id="117" name="Google Shape;117;p2"/>
          <p:cNvSpPr/>
          <p:nvPr/>
        </p:nvSpPr>
        <p:spPr>
          <a:xfrm>
            <a:off x="2924175" y="7961312"/>
            <a:ext cx="20704175" cy="3352800"/>
          </a:xfrm>
          <a:custGeom>
            <a:rect b="b" l="l" r="r" t="t"/>
            <a:pathLst>
              <a:path extrusionOk="0" h="120000" w="2160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93D39"/>
              </a:buClr>
              <a:buSzPts val="4400"/>
              <a:buFont typeface="Raleway"/>
              <a:buNone/>
            </a:pPr>
            <a:r>
              <a:rPr b="0" i="0" lang="en-US" sz="4400" u="none">
                <a:solidFill>
                  <a:srgbClr val="393D39"/>
                </a:solidFill>
                <a:latin typeface="Raleway"/>
                <a:ea typeface="Raleway"/>
                <a:cs typeface="Raleway"/>
                <a:sym typeface="Raleway"/>
              </a:rPr>
              <a:t>Observou-se, porém, que as prioridades para 2023, previstas na Resolução CONDEL/SUDENE nº 156/2022, deveriam ser revistas, pois </a:t>
            </a:r>
            <a:r>
              <a:rPr b="1" i="0" lang="en-US" sz="4400" u="sng">
                <a:solidFill>
                  <a:srgbClr val="393D39"/>
                </a:solidFill>
                <a:latin typeface="Raleway"/>
                <a:ea typeface="Raleway"/>
                <a:cs typeface="Raleway"/>
                <a:sym typeface="Raleway"/>
              </a:rPr>
              <a:t>não contemplaram diversas atividades que estavam vigentes em 2022 e que precisariam ser incluídas</a:t>
            </a:r>
            <a:r>
              <a:rPr b="0" i="0" lang="en-US" sz="4400" u="none">
                <a:solidFill>
                  <a:srgbClr val="393D39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/>
          </a:p>
        </p:txBody>
      </p:sp>
      <p:sp>
        <p:nvSpPr>
          <p:cNvPr id="118" name="Google Shape;118;p2"/>
          <p:cNvSpPr txBox="1"/>
          <p:nvPr/>
        </p:nvSpPr>
        <p:spPr>
          <a:xfrm>
            <a:off x="22445662" y="12004675"/>
            <a:ext cx="571500" cy="298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Arial"/>
              <a:buNone/>
            </a:pPr>
            <a:fld id="{00000000-1234-1234-1234-123412341234}" type="slidenum">
              <a:rPr b="1" i="0" lang="en-US" sz="1600" u="none">
                <a:solidFill>
                  <a:srgbClr val="F0F0F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19" name="Google Shape;119;p2"/>
          <p:cNvSpPr/>
          <p:nvPr/>
        </p:nvSpPr>
        <p:spPr>
          <a:xfrm>
            <a:off x="1924050" y="5824537"/>
            <a:ext cx="769937" cy="665162"/>
          </a:xfrm>
          <a:prstGeom prst="ellipse">
            <a:avLst/>
          </a:prstGeom>
          <a:solidFill>
            <a:srgbClr val="00903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"/>
          <p:cNvSpPr/>
          <p:nvPr/>
        </p:nvSpPr>
        <p:spPr>
          <a:xfrm>
            <a:off x="2154237" y="6072187"/>
            <a:ext cx="374650" cy="169862"/>
          </a:xfrm>
          <a:custGeom>
            <a:rect b="b" l="l" r="r" t="t"/>
            <a:pathLst>
              <a:path extrusionOk="0" h="20985" w="21186">
                <a:moveTo>
                  <a:pt x="10679" y="20063"/>
                </a:moveTo>
                <a:lnTo>
                  <a:pt x="20565" y="5375"/>
                </a:lnTo>
                <a:cubicBezTo>
                  <a:pt x="21393" y="4146"/>
                  <a:pt x="21393" y="2152"/>
                  <a:pt x="20565" y="923"/>
                </a:cubicBezTo>
                <a:cubicBezTo>
                  <a:pt x="19738" y="-307"/>
                  <a:pt x="18396" y="-307"/>
                  <a:pt x="17568" y="923"/>
                </a:cubicBezTo>
                <a:lnTo>
                  <a:pt x="9181" y="13386"/>
                </a:lnTo>
                <a:lnTo>
                  <a:pt x="3618" y="5119"/>
                </a:lnTo>
                <a:cubicBezTo>
                  <a:pt x="2790" y="3889"/>
                  <a:pt x="1448" y="3889"/>
                  <a:pt x="621" y="5119"/>
                </a:cubicBezTo>
                <a:cubicBezTo>
                  <a:pt x="-207" y="6349"/>
                  <a:pt x="-207" y="8342"/>
                  <a:pt x="621" y="9572"/>
                </a:cubicBezTo>
                <a:lnTo>
                  <a:pt x="7682" y="20063"/>
                </a:lnTo>
                <a:cubicBezTo>
                  <a:pt x="8509" y="21292"/>
                  <a:pt x="9851" y="21293"/>
                  <a:pt x="10678" y="20064"/>
                </a:cubicBezTo>
                <a:lnTo>
                  <a:pt x="10679" y="2006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"/>
          <p:cNvSpPr/>
          <p:nvPr/>
        </p:nvSpPr>
        <p:spPr>
          <a:xfrm>
            <a:off x="2009775" y="3694112"/>
            <a:ext cx="769937" cy="665162"/>
          </a:xfrm>
          <a:prstGeom prst="ellipse">
            <a:avLst/>
          </a:prstGeom>
          <a:solidFill>
            <a:srgbClr val="00903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"/>
          <p:cNvSpPr/>
          <p:nvPr/>
        </p:nvSpPr>
        <p:spPr>
          <a:xfrm>
            <a:off x="2239962" y="3941762"/>
            <a:ext cx="374650" cy="169862"/>
          </a:xfrm>
          <a:custGeom>
            <a:rect b="b" l="l" r="r" t="t"/>
            <a:pathLst>
              <a:path extrusionOk="0" h="20985" w="21186">
                <a:moveTo>
                  <a:pt x="10679" y="20063"/>
                </a:moveTo>
                <a:lnTo>
                  <a:pt x="20565" y="5375"/>
                </a:lnTo>
                <a:cubicBezTo>
                  <a:pt x="21393" y="4146"/>
                  <a:pt x="21393" y="2152"/>
                  <a:pt x="20565" y="923"/>
                </a:cubicBezTo>
                <a:cubicBezTo>
                  <a:pt x="19738" y="-307"/>
                  <a:pt x="18396" y="-307"/>
                  <a:pt x="17568" y="923"/>
                </a:cubicBezTo>
                <a:lnTo>
                  <a:pt x="9181" y="13386"/>
                </a:lnTo>
                <a:lnTo>
                  <a:pt x="3618" y="5119"/>
                </a:lnTo>
                <a:cubicBezTo>
                  <a:pt x="2790" y="3889"/>
                  <a:pt x="1448" y="3889"/>
                  <a:pt x="621" y="5119"/>
                </a:cubicBezTo>
                <a:cubicBezTo>
                  <a:pt x="-207" y="6349"/>
                  <a:pt x="-207" y="8342"/>
                  <a:pt x="621" y="9572"/>
                </a:cubicBezTo>
                <a:lnTo>
                  <a:pt x="7682" y="20063"/>
                </a:lnTo>
                <a:cubicBezTo>
                  <a:pt x="8509" y="21292"/>
                  <a:pt x="9851" y="21293"/>
                  <a:pt x="10678" y="20064"/>
                </a:cubicBezTo>
                <a:lnTo>
                  <a:pt x="10679" y="2006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"/>
          <p:cNvSpPr/>
          <p:nvPr/>
        </p:nvSpPr>
        <p:spPr>
          <a:xfrm>
            <a:off x="1924050" y="8207375"/>
            <a:ext cx="769937" cy="665162"/>
          </a:xfrm>
          <a:prstGeom prst="ellipse">
            <a:avLst/>
          </a:prstGeom>
          <a:solidFill>
            <a:srgbClr val="00903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"/>
          <p:cNvSpPr/>
          <p:nvPr/>
        </p:nvSpPr>
        <p:spPr>
          <a:xfrm>
            <a:off x="2154237" y="8455025"/>
            <a:ext cx="374650" cy="169862"/>
          </a:xfrm>
          <a:custGeom>
            <a:rect b="b" l="l" r="r" t="t"/>
            <a:pathLst>
              <a:path extrusionOk="0" h="20985" w="21186">
                <a:moveTo>
                  <a:pt x="10679" y="20063"/>
                </a:moveTo>
                <a:lnTo>
                  <a:pt x="20565" y="5375"/>
                </a:lnTo>
                <a:cubicBezTo>
                  <a:pt x="21393" y="4146"/>
                  <a:pt x="21393" y="2152"/>
                  <a:pt x="20565" y="923"/>
                </a:cubicBezTo>
                <a:cubicBezTo>
                  <a:pt x="19738" y="-307"/>
                  <a:pt x="18396" y="-307"/>
                  <a:pt x="17568" y="923"/>
                </a:cubicBezTo>
                <a:lnTo>
                  <a:pt x="9181" y="13386"/>
                </a:lnTo>
                <a:lnTo>
                  <a:pt x="3618" y="5119"/>
                </a:lnTo>
                <a:cubicBezTo>
                  <a:pt x="2790" y="3889"/>
                  <a:pt x="1448" y="3889"/>
                  <a:pt x="621" y="5119"/>
                </a:cubicBezTo>
                <a:cubicBezTo>
                  <a:pt x="-207" y="6349"/>
                  <a:pt x="-207" y="8342"/>
                  <a:pt x="621" y="9572"/>
                </a:cubicBezTo>
                <a:lnTo>
                  <a:pt x="7682" y="20063"/>
                </a:lnTo>
                <a:cubicBezTo>
                  <a:pt x="8509" y="21292"/>
                  <a:pt x="9851" y="21293"/>
                  <a:pt x="10678" y="20064"/>
                </a:cubicBezTo>
                <a:lnTo>
                  <a:pt x="10679" y="2006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"/>
          <p:cNvSpPr/>
          <p:nvPr/>
        </p:nvSpPr>
        <p:spPr>
          <a:xfrm>
            <a:off x="2979737" y="11160125"/>
            <a:ext cx="20550187" cy="1727200"/>
          </a:xfrm>
          <a:custGeom>
            <a:rect b="b" l="l" r="r" t="t"/>
            <a:pathLst>
              <a:path extrusionOk="0" h="120000" w="2160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93D39"/>
              </a:buClr>
              <a:buSzPts val="4400"/>
              <a:buFont typeface="Raleway"/>
              <a:buNone/>
            </a:pPr>
            <a:r>
              <a:rPr b="0" i="0" lang="en-US" sz="4400" u="none">
                <a:solidFill>
                  <a:srgbClr val="393D39"/>
                </a:solidFill>
                <a:latin typeface="Raleway"/>
                <a:ea typeface="Raleway"/>
                <a:cs typeface="Raleway"/>
                <a:sym typeface="Raleway"/>
              </a:rPr>
              <a:t>Em 21/03/2023 foi aprovado pela DC - Sudene a atualização da lista de atividades prioritárias.</a:t>
            </a:r>
            <a:endParaRPr/>
          </a:p>
        </p:txBody>
      </p:sp>
      <p:sp>
        <p:nvSpPr>
          <p:cNvPr id="126" name="Google Shape;126;p2"/>
          <p:cNvSpPr/>
          <p:nvPr/>
        </p:nvSpPr>
        <p:spPr>
          <a:xfrm>
            <a:off x="1924050" y="11210925"/>
            <a:ext cx="769937" cy="665162"/>
          </a:xfrm>
          <a:prstGeom prst="ellipse">
            <a:avLst/>
          </a:prstGeom>
          <a:solidFill>
            <a:srgbClr val="00903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"/>
          <p:cNvSpPr/>
          <p:nvPr/>
        </p:nvSpPr>
        <p:spPr>
          <a:xfrm>
            <a:off x="2154237" y="11458575"/>
            <a:ext cx="374650" cy="169862"/>
          </a:xfrm>
          <a:custGeom>
            <a:rect b="b" l="l" r="r" t="t"/>
            <a:pathLst>
              <a:path extrusionOk="0" h="20985" w="21186">
                <a:moveTo>
                  <a:pt x="10679" y="20063"/>
                </a:moveTo>
                <a:lnTo>
                  <a:pt x="20565" y="5375"/>
                </a:lnTo>
                <a:cubicBezTo>
                  <a:pt x="21393" y="4146"/>
                  <a:pt x="21393" y="2152"/>
                  <a:pt x="20565" y="923"/>
                </a:cubicBezTo>
                <a:cubicBezTo>
                  <a:pt x="19738" y="-307"/>
                  <a:pt x="18396" y="-307"/>
                  <a:pt x="17568" y="923"/>
                </a:cubicBezTo>
                <a:lnTo>
                  <a:pt x="9181" y="13386"/>
                </a:lnTo>
                <a:lnTo>
                  <a:pt x="3618" y="5119"/>
                </a:lnTo>
                <a:cubicBezTo>
                  <a:pt x="2790" y="3889"/>
                  <a:pt x="1448" y="3889"/>
                  <a:pt x="621" y="5119"/>
                </a:cubicBezTo>
                <a:cubicBezTo>
                  <a:pt x="-207" y="6349"/>
                  <a:pt x="-207" y="8342"/>
                  <a:pt x="621" y="9572"/>
                </a:cubicBezTo>
                <a:lnTo>
                  <a:pt x="7682" y="20063"/>
                </a:lnTo>
                <a:cubicBezTo>
                  <a:pt x="8509" y="21292"/>
                  <a:pt x="9851" y="21293"/>
                  <a:pt x="10678" y="20064"/>
                </a:cubicBezTo>
                <a:lnTo>
                  <a:pt x="10679" y="2006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" name="Google Shape;132;p3"/>
          <p:cNvGraphicFramePr/>
          <p:nvPr/>
        </p:nvGraphicFramePr>
        <p:xfrm>
          <a:off x="0" y="35718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{034F0250-7570-471A-B5D0-164F5D2F92B7}</a:tableStyleId>
              </a:tblPr>
              <a:tblGrid>
                <a:gridCol w="3482975"/>
                <a:gridCol w="3484550"/>
                <a:gridCol w="3482975"/>
                <a:gridCol w="3482975"/>
                <a:gridCol w="3482975"/>
                <a:gridCol w="3484550"/>
                <a:gridCol w="3482975"/>
              </a:tblGrid>
              <a:tr h="854075">
                <a:tc>
                  <a:txBody>
                    <a:bodyPr/>
                    <a:lstStyle/>
                    <a:p>
                      <a:pPr indent="0" lvl="0" marL="381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UF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Setor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Atividade Prioritária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2022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2023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2023 (proposta de ajuste)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Observação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279525"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Área da Sudene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Indústria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B06 - Extração de petróleo e gás natural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 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X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X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 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133600"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Área da Sudene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Indústria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C15 - Preparação de couros e fabricação de artefatos de couro, artigos para viagem e calçados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 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X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X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 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279525"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Área da Sudene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Indústria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C17 - Fabricação de celulose, papel e produtos de papel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 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X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X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 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281100"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Área da Sudene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Indústria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C23 - Fabricação de produtos de minerais não metálicos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 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X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X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 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27025"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Área da Sudene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Indústria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C24 - Metalurgia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 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X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X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 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852475"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AL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Agropecuária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A01113 - Cultivo de cereais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X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 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X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 INCLUSÃO 2023</a:t>
                      </a:r>
                      <a:endParaRPr b="0" i="0" sz="1400" u="none" cap="none" strike="noStrike">
                        <a:solidFill>
                          <a:srgbClr val="23242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23242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035"/>
                    </a:solidFill>
                  </a:tcPr>
                </a:tc>
              </a:tr>
              <a:tr h="1281100"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AL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Agropecuária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A0111302 - Cultivo de milho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X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 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 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Contemplado em A01113 - Cultivo de cereais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AL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Agropecuária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A01130 - Cultivo de cana-de-açúcar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X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 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X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 </a:t>
                      </a:r>
                      <a:r>
                        <a:rPr b="1" i="0" lang="en-US" sz="2800" u="none" cap="none" strike="noStrike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 INCLUSÃO 2023</a:t>
                      </a:r>
                      <a:endParaRPr b="0" i="0" sz="2800" u="none" cap="none" strike="noStrike">
                        <a:solidFill>
                          <a:srgbClr val="23242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23242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23242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035"/>
                    </a:solidFill>
                  </a:tcPr>
                </a:tc>
              </a:tr>
              <a:tr h="2133600"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AL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Agropecuária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A01199 - Cultivo de plantas de lavoura temporária não especificadas anteriormente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 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X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X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 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" name="Google Shape;137;p4"/>
          <p:cNvGraphicFramePr/>
          <p:nvPr/>
        </p:nvGraphicFramePr>
        <p:xfrm>
          <a:off x="0" y="96678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{034F0250-7570-471A-B5D0-164F5D2F92B7}</a:tableStyleId>
              </a:tblPr>
              <a:tblGrid>
                <a:gridCol w="3482975"/>
                <a:gridCol w="3484550"/>
                <a:gridCol w="3482975"/>
                <a:gridCol w="3482975"/>
                <a:gridCol w="3482975"/>
                <a:gridCol w="3484550"/>
                <a:gridCol w="3482975"/>
              </a:tblGrid>
              <a:tr h="854075">
                <a:tc>
                  <a:txBody>
                    <a:bodyPr/>
                    <a:lstStyle/>
                    <a:p>
                      <a:pPr indent="0" lvl="0" marL="381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UF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Setor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Atividade Prioritária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2022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2023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2023 (proposta de ajuste)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Observação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559050"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AL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Agropecuária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A0119905 - Cultivo de feijão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X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 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 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Contemplado em A01199 - Cultivo de plantas de lavoura temporária não especificadas anteriormente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560625"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AL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Agropecuária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A0119906 - Cultivo de mandioca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 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X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 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Contemplado em A01199 - Cultivo de plantas de lavoura temporária não especificadas anteriormente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281100"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AL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Agropecuária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A013 - Produção de lavouras permanentes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X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 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X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  INCLUSÃO 2023</a:t>
                      </a:r>
                      <a:endParaRPr b="0" i="0" sz="2800" u="none" cap="none" strike="noStrike">
                        <a:solidFill>
                          <a:srgbClr val="23242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23242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23242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035"/>
                    </a:solidFill>
                  </a:tcPr>
                </a:tc>
              </a:tr>
              <a:tr h="1706550"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AL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Agropecuária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A0133402 - Cultivo de banana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 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X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 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Contemplado em A013 - Produção de lavouras permanentes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AL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Agropecuária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A01512 - Criação de bovinos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X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 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X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 </a:t>
                      </a:r>
                      <a:r>
                        <a:rPr b="1" i="0" lang="en-US" sz="2800" u="none" cap="none" strike="noStrike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 INCLUSÃO 2023</a:t>
                      </a:r>
                      <a:endParaRPr b="0" i="0" sz="2800" u="none" cap="none" strike="noStrike">
                        <a:solidFill>
                          <a:srgbClr val="23242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23242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23242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8000"/>
                    </a:solidFill>
                  </a:tcPr>
                </a:tc>
              </a:tr>
              <a:tr h="1279525"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AL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Agropecuária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A0151202 - Criação de bovinos para leite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 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X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 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2324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Contemplado em A01512 - Criação de bovinos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" name="Google Shape;142;p5"/>
          <p:cNvGraphicFramePr/>
          <p:nvPr/>
        </p:nvGraphicFramePr>
        <p:xfrm>
          <a:off x="0" y="927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{034F0250-7570-471A-B5D0-164F5D2F92B7}</a:tableStyleId>
              </a:tblPr>
              <a:tblGrid>
                <a:gridCol w="3482975"/>
                <a:gridCol w="3484550"/>
                <a:gridCol w="3482975"/>
                <a:gridCol w="3482975"/>
                <a:gridCol w="3482975"/>
                <a:gridCol w="3484550"/>
                <a:gridCol w="3482975"/>
              </a:tblGrid>
              <a:tr h="1254125"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Agropecuária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A0153901 - Criação de caprinos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279525"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Agropecuária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A0153902 - Criação de ovinos, inclusive para produção de lã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254125"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Agropecuária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A01547 - Criação de suínos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INCLUSÃO 2023</a:t>
                      </a:r>
                      <a:endParaRPr b="0" i="0" sz="2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035"/>
                    </a:solidFill>
                  </a:tcPr>
                </a:tc>
              </a:tr>
              <a:tr h="1254125"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Agropecuária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A01555 - Criação de aves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08150"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Agropecuária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A01598 - Criação de animais não especificados anteriormente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r>
                        <a:rPr b="1" i="0" lang="en-US" sz="2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INCLUSÃO 2023</a:t>
                      </a:r>
                      <a:endParaRPr b="0" i="0" sz="2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035"/>
                    </a:solidFill>
                  </a:tcPr>
                </a:tc>
              </a:tr>
              <a:tr h="1706550"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Agropecuária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A0161099 - Atividades de apoio à agricultura não especificadas anteriormente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r>
                        <a:rPr b="1" i="0" lang="en-US" sz="2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INCLUSÃO 2023</a:t>
                      </a:r>
                      <a:endParaRPr b="0" i="0" sz="2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035"/>
                    </a:solidFill>
                  </a:tcPr>
                </a:tc>
              </a:tr>
              <a:tr h="1254125"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Agropecuária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A02 - Produção florestal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r>
                        <a:rPr b="1" i="0" lang="en-US" sz="2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INCLUSÃO 2023</a:t>
                      </a:r>
                      <a:endParaRPr b="0" i="0" sz="2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035"/>
                    </a:solidFill>
                  </a:tcPr>
                </a:tc>
              </a:tr>
              <a:tr h="1279525"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Agropecuária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A02306 - Atividades de apoio à produção florestal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Contemplado em A02 - Produção florestal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035"/>
                    </a:solidFill>
                  </a:tcPr>
                </a:tc>
              </a:tr>
              <a:tr h="1254125"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Agropecuária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A031 - Pesca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r>
                        <a:rPr b="1" i="0" lang="en-US" sz="2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INCLUSÃO 2023</a:t>
                      </a:r>
                      <a:endParaRPr b="0" i="0" sz="2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035"/>
                    </a:solidFill>
                  </a:tcPr>
                </a:tc>
              </a:tr>
            </a:tbl>
          </a:graphicData>
        </a:graphic>
      </p:graphicFrame>
      <p:pic>
        <p:nvPicPr>
          <p:cNvPr id="143" name="Google Shape;14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875"/>
            <a:ext cx="24441150" cy="893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" name="Google Shape;148;p6"/>
          <p:cNvGraphicFramePr/>
          <p:nvPr/>
        </p:nvGraphicFramePr>
        <p:xfrm>
          <a:off x="0" y="3994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{034F0250-7570-471A-B5D0-164F5D2F92B7}</a:tableStyleId>
              </a:tblPr>
              <a:tblGrid>
                <a:gridCol w="3482975"/>
                <a:gridCol w="3484550"/>
                <a:gridCol w="3482975"/>
                <a:gridCol w="3482975"/>
                <a:gridCol w="3482975"/>
                <a:gridCol w="3484550"/>
                <a:gridCol w="3482975"/>
              </a:tblGrid>
              <a:tr h="1254125"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Indústria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B07 - Extração de minerais metálicos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INCLUSÃO 2023</a:t>
                      </a:r>
                      <a:endParaRPr b="0" i="0" sz="2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035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Indústria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B08 - Extração de minerais não metálicos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r>
                        <a:rPr b="1" i="0" lang="en-US" sz="2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INCLUSÃO 2023</a:t>
                      </a:r>
                      <a:endParaRPr b="0" i="0" sz="2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035"/>
                    </a:solidFill>
                  </a:tcPr>
                </a:tc>
              </a:tr>
              <a:tr h="1279525"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Indústria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B09 - Atividades de apoio à extração de minerais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r>
                        <a:rPr b="1" i="0" lang="en-US" sz="2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INCLUSÃO 2023</a:t>
                      </a:r>
                      <a:endParaRPr b="0" i="0" sz="2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035"/>
                    </a:solidFill>
                  </a:tcPr>
                </a:tc>
              </a:tr>
              <a:tr h="1254125"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Indústria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C10 - Fabricação de produtos alimentícios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Agropecuária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A0153901 - Criação de caprinos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149" name="Google Shape;14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812" y="3125787"/>
            <a:ext cx="24441150" cy="893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7"/>
          <p:cNvGrpSpPr/>
          <p:nvPr/>
        </p:nvGrpSpPr>
        <p:grpSpPr>
          <a:xfrm>
            <a:off x="1182687" y="3016250"/>
            <a:ext cx="14528800" cy="1862137"/>
            <a:chOff x="2380973" y="2831303"/>
            <a:chExt cx="11092431" cy="1862927"/>
          </a:xfrm>
        </p:grpSpPr>
        <p:sp>
          <p:nvSpPr>
            <p:cNvPr id="155" name="Google Shape;155;p7"/>
            <p:cNvSpPr txBox="1"/>
            <p:nvPr/>
          </p:nvSpPr>
          <p:spPr>
            <a:xfrm>
              <a:off x="2380973" y="3360532"/>
              <a:ext cx="11092431" cy="13336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32422"/>
                </a:buClr>
                <a:buSzPts val="8000"/>
                <a:buFont typeface="Raleway"/>
                <a:buNone/>
              </a:pPr>
              <a:r>
                <a:rPr b="1" i="0" lang="en-US" sz="8000" u="none">
                  <a:solidFill>
                    <a:srgbClr val="232422"/>
                  </a:solidFill>
                  <a:latin typeface="Raleway"/>
                  <a:ea typeface="Raleway"/>
                  <a:cs typeface="Raleway"/>
                  <a:sym typeface="Raleway"/>
                </a:rPr>
                <a:t>Proposição ao CONDEL</a:t>
              </a:r>
              <a:endParaRPr/>
            </a:p>
          </p:txBody>
        </p:sp>
        <p:grpSp>
          <p:nvGrpSpPr>
            <p:cNvPr id="156" name="Google Shape;156;p7"/>
            <p:cNvGrpSpPr/>
            <p:nvPr/>
          </p:nvGrpSpPr>
          <p:grpSpPr>
            <a:xfrm>
              <a:off x="2491040" y="2831303"/>
              <a:ext cx="3393044" cy="471924"/>
              <a:chOff x="0" y="-40578"/>
              <a:chExt cx="3393042" cy="471923"/>
            </a:xfrm>
          </p:grpSpPr>
          <p:sp>
            <p:nvSpPr>
              <p:cNvPr id="157" name="Google Shape;157;p7"/>
              <p:cNvSpPr txBox="1"/>
              <p:nvPr/>
            </p:nvSpPr>
            <p:spPr>
              <a:xfrm>
                <a:off x="0" y="144271"/>
                <a:ext cx="3322710" cy="14397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7"/>
              <p:cNvSpPr/>
              <p:nvPr/>
            </p:nvSpPr>
            <p:spPr>
              <a:xfrm>
                <a:off x="51716" y="-40578"/>
                <a:ext cx="3341326" cy="471923"/>
              </a:xfrm>
              <a:custGeom>
                <a:rect b="b" l="l" r="r" t="t"/>
                <a:pathLst>
                  <a:path extrusionOk="0" h="1200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sp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32422"/>
                  </a:buClr>
                  <a:buSzPts val="2000"/>
                  <a:buFont typeface="Raleway"/>
                  <a:buNone/>
                </a:pPr>
                <a:r>
                  <a:rPr b="1" i="0" lang="en-US" sz="2000" u="none">
                    <a:solidFill>
                      <a:srgbClr val="232422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FNE 2023</a:t>
                </a:r>
                <a:endParaRPr/>
              </a:p>
            </p:txBody>
          </p:sp>
        </p:grpSp>
      </p:grpSp>
      <p:grpSp>
        <p:nvGrpSpPr>
          <p:cNvPr id="159" name="Google Shape;159;p7"/>
          <p:cNvGrpSpPr/>
          <p:nvPr/>
        </p:nvGrpSpPr>
        <p:grpSpPr>
          <a:xfrm>
            <a:off x="2070100" y="6307137"/>
            <a:ext cx="17173575" cy="989012"/>
            <a:chOff x="2380973" y="6932815"/>
            <a:chExt cx="13172167" cy="988989"/>
          </a:xfrm>
        </p:grpSpPr>
        <p:sp>
          <p:nvSpPr>
            <p:cNvPr id="160" name="Google Shape;160;p7"/>
            <p:cNvSpPr/>
            <p:nvPr/>
          </p:nvSpPr>
          <p:spPr>
            <a:xfrm>
              <a:off x="3107706" y="6932815"/>
              <a:ext cx="12445434" cy="988989"/>
            </a:xfrm>
            <a:custGeom>
              <a:rect b="b" l="l" r="r" t="t"/>
              <a:pathLst>
                <a:path extrusionOk="0" h="120000" w="21600">
                  <a:moveTo>
                    <a:pt x="0" y="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sp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93D39"/>
                </a:buClr>
                <a:buSzPts val="4800"/>
                <a:buFont typeface="Raleway"/>
                <a:buNone/>
              </a:pPr>
              <a:r>
                <a:rPr b="0" i="0" lang="en-US" sz="4800" u="none">
                  <a:solidFill>
                    <a:srgbClr val="393D39"/>
                  </a:solidFill>
                  <a:latin typeface="Raleway"/>
                  <a:ea typeface="Raleway"/>
                  <a:cs typeface="Raleway"/>
                  <a:sym typeface="Raleway"/>
                </a:rPr>
                <a:t>Manter a integralidade do conteúdo da NT 198/2022; e</a:t>
              </a:r>
              <a:endParaRPr/>
            </a:p>
          </p:txBody>
        </p:sp>
        <p:grpSp>
          <p:nvGrpSpPr>
            <p:cNvPr id="161" name="Google Shape;161;p7"/>
            <p:cNvGrpSpPr/>
            <p:nvPr/>
          </p:nvGrpSpPr>
          <p:grpSpPr>
            <a:xfrm>
              <a:off x="2380973" y="7036065"/>
              <a:ext cx="560887" cy="762110"/>
              <a:chOff x="2369614" y="7036065"/>
              <a:chExt cx="560887" cy="762110"/>
            </a:xfrm>
          </p:grpSpPr>
          <p:sp>
            <p:nvSpPr>
              <p:cNvPr id="162" name="Google Shape;162;p7"/>
              <p:cNvSpPr/>
              <p:nvPr/>
            </p:nvSpPr>
            <p:spPr>
              <a:xfrm>
                <a:off x="2369614" y="7036065"/>
                <a:ext cx="560887" cy="762110"/>
              </a:xfrm>
              <a:prstGeom prst="ellipse">
                <a:avLst/>
              </a:prstGeom>
              <a:solidFill>
                <a:srgbClr val="009035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7"/>
              <p:cNvSpPr/>
              <p:nvPr/>
            </p:nvSpPr>
            <p:spPr>
              <a:xfrm>
                <a:off x="2535467" y="7231645"/>
                <a:ext cx="241155" cy="322690"/>
              </a:xfrm>
              <a:custGeom>
                <a:rect b="b" l="l" r="r" t="t"/>
                <a:pathLst>
                  <a:path extrusionOk="0" h="20985" w="21186">
                    <a:moveTo>
                      <a:pt x="10679" y="20063"/>
                    </a:moveTo>
                    <a:lnTo>
                      <a:pt x="20565" y="5375"/>
                    </a:lnTo>
                    <a:cubicBezTo>
                      <a:pt x="21393" y="4146"/>
                      <a:pt x="21393" y="2152"/>
                      <a:pt x="20565" y="923"/>
                    </a:cubicBezTo>
                    <a:cubicBezTo>
                      <a:pt x="19738" y="-307"/>
                      <a:pt x="18396" y="-307"/>
                      <a:pt x="17568" y="923"/>
                    </a:cubicBezTo>
                    <a:lnTo>
                      <a:pt x="9181" y="13386"/>
                    </a:lnTo>
                    <a:lnTo>
                      <a:pt x="3618" y="5119"/>
                    </a:lnTo>
                    <a:cubicBezTo>
                      <a:pt x="2790" y="3889"/>
                      <a:pt x="1448" y="3889"/>
                      <a:pt x="621" y="5119"/>
                    </a:cubicBezTo>
                    <a:cubicBezTo>
                      <a:pt x="-207" y="6349"/>
                      <a:pt x="-207" y="8342"/>
                      <a:pt x="621" y="9572"/>
                    </a:cubicBezTo>
                    <a:lnTo>
                      <a:pt x="7682" y="20063"/>
                    </a:lnTo>
                    <a:cubicBezTo>
                      <a:pt x="8509" y="21292"/>
                      <a:pt x="9851" y="21293"/>
                      <a:pt x="10678" y="20064"/>
                    </a:cubicBezTo>
                    <a:lnTo>
                      <a:pt x="10679" y="2006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64" name="Google Shape;164;p7"/>
          <p:cNvGrpSpPr/>
          <p:nvPr/>
        </p:nvGrpSpPr>
        <p:grpSpPr>
          <a:xfrm>
            <a:off x="3179762" y="8045450"/>
            <a:ext cx="16467137" cy="1874837"/>
            <a:chOff x="2156540" y="6709294"/>
            <a:chExt cx="12044220" cy="1875385"/>
          </a:xfrm>
        </p:grpSpPr>
        <p:sp>
          <p:nvSpPr>
            <p:cNvPr id="165" name="Google Shape;165;p7"/>
            <p:cNvSpPr/>
            <p:nvPr/>
          </p:nvSpPr>
          <p:spPr>
            <a:xfrm>
              <a:off x="2156540" y="6709294"/>
              <a:ext cx="12044220" cy="1875385"/>
            </a:xfrm>
            <a:custGeom>
              <a:rect b="b" l="l" r="r" t="t"/>
              <a:pathLst>
                <a:path extrusionOk="0" h="120000" w="21600">
                  <a:moveTo>
                    <a:pt x="0" y="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sp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93D39"/>
                </a:buClr>
                <a:buSzPts val="4800"/>
                <a:buFont typeface="Raleway"/>
                <a:buNone/>
              </a:pPr>
              <a:r>
                <a:rPr b="0" i="0" lang="en-US" sz="4800" u="none">
                  <a:solidFill>
                    <a:srgbClr val="393D39"/>
                  </a:solidFill>
                  <a:latin typeface="Raleway"/>
                  <a:ea typeface="Raleway"/>
                  <a:cs typeface="Raleway"/>
                  <a:sym typeface="Raleway"/>
                </a:rPr>
                <a:t>Atualizar o Anexo I da NT incluindo as atividades faltantes e retirando algumas atividades redundantes.</a:t>
              </a:r>
              <a:endParaRPr/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2546826" y="7231645"/>
              <a:ext cx="254578" cy="169729"/>
            </a:xfrm>
            <a:custGeom>
              <a:rect b="b" l="l" r="r" t="t"/>
              <a:pathLst>
                <a:path extrusionOk="0" h="20985" w="21186">
                  <a:moveTo>
                    <a:pt x="10679" y="20063"/>
                  </a:moveTo>
                  <a:lnTo>
                    <a:pt x="20565" y="5375"/>
                  </a:lnTo>
                  <a:cubicBezTo>
                    <a:pt x="21393" y="4146"/>
                    <a:pt x="21393" y="2152"/>
                    <a:pt x="20565" y="923"/>
                  </a:cubicBezTo>
                  <a:cubicBezTo>
                    <a:pt x="19738" y="-307"/>
                    <a:pt x="18396" y="-307"/>
                    <a:pt x="17568" y="923"/>
                  </a:cubicBezTo>
                  <a:lnTo>
                    <a:pt x="9181" y="13386"/>
                  </a:lnTo>
                  <a:lnTo>
                    <a:pt x="3618" y="5119"/>
                  </a:lnTo>
                  <a:cubicBezTo>
                    <a:pt x="2790" y="3889"/>
                    <a:pt x="1448" y="3889"/>
                    <a:pt x="621" y="5119"/>
                  </a:cubicBezTo>
                  <a:cubicBezTo>
                    <a:pt x="-207" y="6349"/>
                    <a:pt x="-207" y="8342"/>
                    <a:pt x="621" y="9572"/>
                  </a:cubicBezTo>
                  <a:lnTo>
                    <a:pt x="7682" y="20063"/>
                  </a:lnTo>
                  <a:cubicBezTo>
                    <a:pt x="8509" y="21292"/>
                    <a:pt x="9851" y="21293"/>
                    <a:pt x="10678" y="20064"/>
                  </a:cubicBezTo>
                  <a:lnTo>
                    <a:pt x="10679" y="200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" name="Google Shape;167;p7"/>
          <p:cNvSpPr txBox="1"/>
          <p:nvPr/>
        </p:nvSpPr>
        <p:spPr>
          <a:xfrm>
            <a:off x="22445662" y="12004675"/>
            <a:ext cx="571500" cy="298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Arial"/>
              <a:buNone/>
            </a:pPr>
            <a:fld id="{00000000-1234-1234-1234-123412341234}" type="slidenum">
              <a:rPr b="1" i="0" lang="en-US" sz="1600" u="none">
                <a:solidFill>
                  <a:srgbClr val="F0F0F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68" name="Google Shape;168;p7"/>
          <p:cNvSpPr/>
          <p:nvPr/>
        </p:nvSpPr>
        <p:spPr>
          <a:xfrm>
            <a:off x="2141537" y="8453437"/>
            <a:ext cx="731837" cy="762000"/>
          </a:xfrm>
          <a:prstGeom prst="ellipse">
            <a:avLst/>
          </a:prstGeom>
          <a:solidFill>
            <a:srgbClr val="00903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7"/>
          <p:cNvSpPr/>
          <p:nvPr/>
        </p:nvSpPr>
        <p:spPr>
          <a:xfrm>
            <a:off x="2357437" y="8648700"/>
            <a:ext cx="314325" cy="322262"/>
          </a:xfrm>
          <a:custGeom>
            <a:rect b="b" l="l" r="r" t="t"/>
            <a:pathLst>
              <a:path extrusionOk="0" h="20985" w="21186">
                <a:moveTo>
                  <a:pt x="10679" y="20063"/>
                </a:moveTo>
                <a:lnTo>
                  <a:pt x="20565" y="5375"/>
                </a:lnTo>
                <a:cubicBezTo>
                  <a:pt x="21393" y="4146"/>
                  <a:pt x="21393" y="2152"/>
                  <a:pt x="20565" y="923"/>
                </a:cubicBezTo>
                <a:cubicBezTo>
                  <a:pt x="19738" y="-307"/>
                  <a:pt x="18396" y="-307"/>
                  <a:pt x="17568" y="923"/>
                </a:cubicBezTo>
                <a:lnTo>
                  <a:pt x="9181" y="13386"/>
                </a:lnTo>
                <a:lnTo>
                  <a:pt x="3618" y="5119"/>
                </a:lnTo>
                <a:cubicBezTo>
                  <a:pt x="2790" y="3889"/>
                  <a:pt x="1448" y="3889"/>
                  <a:pt x="621" y="5119"/>
                </a:cubicBezTo>
                <a:cubicBezTo>
                  <a:pt x="-207" y="6349"/>
                  <a:pt x="-207" y="8342"/>
                  <a:pt x="621" y="9572"/>
                </a:cubicBezTo>
                <a:lnTo>
                  <a:pt x="7682" y="20063"/>
                </a:lnTo>
                <a:cubicBezTo>
                  <a:pt x="8509" y="21292"/>
                  <a:pt x="9851" y="21293"/>
                  <a:pt x="10678" y="20064"/>
                </a:cubicBezTo>
                <a:lnTo>
                  <a:pt x="10679" y="2006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push dir="r"/>
  </p:transition>
</p:sld>
</file>

<file path=ppt/theme/theme1.xml><?xml version="1.0" encoding="utf-8"?>
<a:theme xmlns:a="http://schemas.openxmlformats.org/drawingml/2006/main" xmlns:r="http://schemas.openxmlformats.org/officeDocument/2006/relationships" name="5_White">
  <a:themeElements>
    <a:clrScheme name="Trend 2021 by Hislide - yellow and grey">
      <a:dk1>
        <a:srgbClr val="232422"/>
      </a:dk1>
      <a:lt1>
        <a:srgbClr val="FFFFFF"/>
      </a:lt1>
      <a:dk2>
        <a:srgbClr val="7E8089"/>
      </a:dk2>
      <a:lt2>
        <a:srgbClr val="EFF0EF"/>
      </a:lt2>
      <a:accent1>
        <a:srgbClr val="F2DC4B"/>
      </a:accent1>
      <a:accent2>
        <a:srgbClr val="F2DC4B"/>
      </a:accent2>
      <a:accent3>
        <a:srgbClr val="F2DC4B"/>
      </a:accent3>
      <a:accent4>
        <a:srgbClr val="F6E787"/>
      </a:accent4>
      <a:accent5>
        <a:srgbClr val="93969C"/>
      </a:accent5>
      <a:accent6>
        <a:srgbClr val="B3B6BA"/>
      </a:accent6>
      <a:hlink>
        <a:srgbClr val="7E8089"/>
      </a:hlink>
      <a:folHlink>
        <a:srgbClr val="93969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White">
  <a:themeElements>
    <a:clrScheme name="Trend 2021 by Hislide - yellow and grey">
      <a:dk1>
        <a:srgbClr val="232422"/>
      </a:dk1>
      <a:lt1>
        <a:srgbClr val="FFFFFF"/>
      </a:lt1>
      <a:dk2>
        <a:srgbClr val="7E8089"/>
      </a:dk2>
      <a:lt2>
        <a:srgbClr val="EFF0EF"/>
      </a:lt2>
      <a:accent1>
        <a:srgbClr val="F2DC4B"/>
      </a:accent1>
      <a:accent2>
        <a:srgbClr val="F2DC4B"/>
      </a:accent2>
      <a:accent3>
        <a:srgbClr val="F2DC4B"/>
      </a:accent3>
      <a:accent4>
        <a:srgbClr val="F6E787"/>
      </a:accent4>
      <a:accent5>
        <a:srgbClr val="93969C"/>
      </a:accent5>
      <a:accent6>
        <a:srgbClr val="B3B6BA"/>
      </a:accent6>
      <a:hlink>
        <a:srgbClr val="7E8089"/>
      </a:hlink>
      <a:folHlink>
        <a:srgbClr val="93969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White">
  <a:themeElements>
    <a:clrScheme name="Trend 2021 by Hislide - yellow and grey">
      <a:dk1>
        <a:srgbClr val="232422"/>
      </a:dk1>
      <a:lt1>
        <a:srgbClr val="FFFFFF"/>
      </a:lt1>
      <a:dk2>
        <a:srgbClr val="7E8089"/>
      </a:dk2>
      <a:lt2>
        <a:srgbClr val="EFF0EF"/>
      </a:lt2>
      <a:accent1>
        <a:srgbClr val="F2DC4B"/>
      </a:accent1>
      <a:accent2>
        <a:srgbClr val="F2DC4B"/>
      </a:accent2>
      <a:accent3>
        <a:srgbClr val="F2DC4B"/>
      </a:accent3>
      <a:accent4>
        <a:srgbClr val="F6E787"/>
      </a:accent4>
      <a:accent5>
        <a:srgbClr val="93969C"/>
      </a:accent5>
      <a:accent6>
        <a:srgbClr val="B3B6BA"/>
      </a:accent6>
      <a:hlink>
        <a:srgbClr val="7E8089"/>
      </a:hlink>
      <a:folHlink>
        <a:srgbClr val="93969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White">
  <a:themeElements>
    <a:clrScheme name="Trend 2021 by Hislide - yellow and grey">
      <a:dk1>
        <a:srgbClr val="232422"/>
      </a:dk1>
      <a:lt1>
        <a:srgbClr val="FFFFFF"/>
      </a:lt1>
      <a:dk2>
        <a:srgbClr val="7E8089"/>
      </a:dk2>
      <a:lt2>
        <a:srgbClr val="EFF0EF"/>
      </a:lt2>
      <a:accent1>
        <a:srgbClr val="F2DC4B"/>
      </a:accent1>
      <a:accent2>
        <a:srgbClr val="F2DC4B"/>
      </a:accent2>
      <a:accent3>
        <a:srgbClr val="F2DC4B"/>
      </a:accent3>
      <a:accent4>
        <a:srgbClr val="F6E787"/>
      </a:accent4>
      <a:accent5>
        <a:srgbClr val="93969C"/>
      </a:accent5>
      <a:accent6>
        <a:srgbClr val="B3B6BA"/>
      </a:accent6>
      <a:hlink>
        <a:srgbClr val="7E8089"/>
      </a:hlink>
      <a:folHlink>
        <a:srgbClr val="93969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3_White">
  <a:themeElements>
    <a:clrScheme name="Trend 2021 by Hislide - yellow and grey">
      <a:dk1>
        <a:srgbClr val="232422"/>
      </a:dk1>
      <a:lt1>
        <a:srgbClr val="FFFFFF"/>
      </a:lt1>
      <a:dk2>
        <a:srgbClr val="7E8089"/>
      </a:dk2>
      <a:lt2>
        <a:srgbClr val="EFF0EF"/>
      </a:lt2>
      <a:accent1>
        <a:srgbClr val="F2DC4B"/>
      </a:accent1>
      <a:accent2>
        <a:srgbClr val="F2DC4B"/>
      </a:accent2>
      <a:accent3>
        <a:srgbClr val="F2DC4B"/>
      </a:accent3>
      <a:accent4>
        <a:srgbClr val="F6E787"/>
      </a:accent4>
      <a:accent5>
        <a:srgbClr val="93969C"/>
      </a:accent5>
      <a:accent6>
        <a:srgbClr val="B3B6BA"/>
      </a:accent6>
      <a:hlink>
        <a:srgbClr val="7E8089"/>
      </a:hlink>
      <a:folHlink>
        <a:srgbClr val="93969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Agnelo Câmara de Mesquita Júnior</dc:creator>
</cp:coreProperties>
</file>