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49" r:id="rId3"/>
    <p:sldId id="350" r:id="rId4"/>
    <p:sldId id="306" r:id="rId5"/>
    <p:sldId id="402" r:id="rId6"/>
    <p:sldId id="403" r:id="rId7"/>
    <p:sldId id="404" r:id="rId8"/>
    <p:sldId id="405" r:id="rId9"/>
    <p:sldId id="400" r:id="rId10"/>
    <p:sldId id="396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D6C01A-3511-44E4-B7D7-882A31029B9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39E2F98-81C9-444F-8E70-BF2453B5960C}">
      <dgm:prSet phldrT="[Texto]" custT="1"/>
      <dgm:spPr/>
      <dgm:t>
        <a:bodyPr/>
        <a:lstStyle/>
        <a:p>
          <a:r>
            <a:rPr lang="pt-BR" sz="2400" b="1" dirty="0" smtClean="0"/>
            <a:t>Identificação e execução de projetos produtivos</a:t>
          </a:r>
          <a:endParaRPr lang="pt-BR" sz="2400" b="1" dirty="0"/>
        </a:p>
      </dgm:t>
    </dgm:pt>
    <dgm:pt modelId="{45BDF967-8A69-4374-8C36-DC5AB119D906}" type="parTrans" cxnId="{03FB9048-D5FF-41A5-9C26-DF34E2E7CA06}">
      <dgm:prSet/>
      <dgm:spPr/>
      <dgm:t>
        <a:bodyPr/>
        <a:lstStyle/>
        <a:p>
          <a:endParaRPr lang="pt-BR"/>
        </a:p>
      </dgm:t>
    </dgm:pt>
    <dgm:pt modelId="{75BAC8ED-6D1C-4875-A47D-3B2718743483}" type="sibTrans" cxnId="{03FB9048-D5FF-41A5-9C26-DF34E2E7CA06}">
      <dgm:prSet/>
      <dgm:spPr/>
      <dgm:t>
        <a:bodyPr/>
        <a:lstStyle/>
        <a:p>
          <a:endParaRPr lang="pt-BR"/>
        </a:p>
      </dgm:t>
    </dgm:pt>
    <dgm:pt modelId="{E4578192-97BF-450A-95FC-BB61EE477387}">
      <dgm:prSet phldrT="[Texto]" custT="1"/>
      <dgm:spPr/>
      <dgm:t>
        <a:bodyPr/>
        <a:lstStyle/>
        <a:p>
          <a:r>
            <a:rPr lang="pt-BR" sz="2400" b="1" dirty="0" smtClean="0"/>
            <a:t>Ampliação de operações de crédito</a:t>
          </a:r>
          <a:endParaRPr lang="pt-BR" sz="2400" b="1" dirty="0"/>
        </a:p>
      </dgm:t>
    </dgm:pt>
    <dgm:pt modelId="{DE32A4B5-E9D4-425B-86B7-4C55DC3FD225}" type="parTrans" cxnId="{83B7747C-6EFC-4C61-901E-91E13FC4CC61}">
      <dgm:prSet/>
      <dgm:spPr/>
      <dgm:t>
        <a:bodyPr/>
        <a:lstStyle/>
        <a:p>
          <a:endParaRPr lang="pt-BR"/>
        </a:p>
      </dgm:t>
    </dgm:pt>
    <dgm:pt modelId="{55B2F391-C4D9-4001-9BD5-B6044253E7C6}" type="sibTrans" cxnId="{83B7747C-6EFC-4C61-901E-91E13FC4CC61}">
      <dgm:prSet/>
      <dgm:spPr/>
      <dgm:t>
        <a:bodyPr/>
        <a:lstStyle/>
        <a:p>
          <a:endParaRPr lang="pt-BR"/>
        </a:p>
      </dgm:t>
    </dgm:pt>
    <dgm:pt modelId="{9618FA1A-7A34-4AE4-BCB6-B7C8E5ABE9D4}">
      <dgm:prSet phldrT="[Texto]" custT="1"/>
      <dgm:spPr/>
      <dgm:t>
        <a:bodyPr/>
        <a:lstStyle/>
        <a:p>
          <a:r>
            <a:rPr lang="pt-BR" sz="2400" b="1" dirty="0" smtClean="0"/>
            <a:t>Implantação de projetos estruturantes</a:t>
          </a:r>
          <a:endParaRPr lang="pt-BR" sz="2400" b="1" dirty="0"/>
        </a:p>
      </dgm:t>
    </dgm:pt>
    <dgm:pt modelId="{9CE8BDB7-0E22-41F7-9780-07248B306599}" type="parTrans" cxnId="{5BF0A7E5-B003-4399-9F17-464DA8C0A711}">
      <dgm:prSet/>
      <dgm:spPr/>
      <dgm:t>
        <a:bodyPr/>
        <a:lstStyle/>
        <a:p>
          <a:endParaRPr lang="pt-BR"/>
        </a:p>
      </dgm:t>
    </dgm:pt>
    <dgm:pt modelId="{24E1167A-B451-4748-8DAD-5A1981240F3F}" type="sibTrans" cxnId="{5BF0A7E5-B003-4399-9F17-464DA8C0A711}">
      <dgm:prSet/>
      <dgm:spPr/>
      <dgm:t>
        <a:bodyPr/>
        <a:lstStyle/>
        <a:p>
          <a:endParaRPr lang="pt-BR"/>
        </a:p>
      </dgm:t>
    </dgm:pt>
    <dgm:pt modelId="{F88A7DB6-3B53-4AE7-BAA7-E9E2483A2DB1}" type="pres">
      <dgm:prSet presAssocID="{9ED6C01A-3511-44E4-B7D7-882A31029B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D6A26EC-127B-4E90-B703-E814099BF35F}" type="pres">
      <dgm:prSet presAssocID="{E39E2F98-81C9-444F-8E70-BF2453B5960C}" presName="compNode" presStyleCnt="0"/>
      <dgm:spPr/>
    </dgm:pt>
    <dgm:pt modelId="{4EF6B04A-ECEE-4B2C-AABF-48C7438A9ADA}" type="pres">
      <dgm:prSet presAssocID="{E39E2F98-81C9-444F-8E70-BF2453B5960C}" presName="pict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</dgm:spPr>
    </dgm:pt>
    <dgm:pt modelId="{0A165E6F-3868-4534-B4FB-AA668177A076}" type="pres">
      <dgm:prSet presAssocID="{E39E2F98-81C9-444F-8E70-BF2453B5960C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2F9B3E-6790-4D88-83F4-D15E546C3F56}" type="pres">
      <dgm:prSet presAssocID="{75BAC8ED-6D1C-4875-A47D-3B2718743483}" presName="sibTrans" presStyleLbl="sibTrans2D1" presStyleIdx="0" presStyleCnt="0"/>
      <dgm:spPr/>
      <dgm:t>
        <a:bodyPr/>
        <a:lstStyle/>
        <a:p>
          <a:endParaRPr lang="pt-BR"/>
        </a:p>
      </dgm:t>
    </dgm:pt>
    <dgm:pt modelId="{030BED7A-9C46-49BB-B7B2-DD0C1D495A00}" type="pres">
      <dgm:prSet presAssocID="{E4578192-97BF-450A-95FC-BB61EE477387}" presName="compNode" presStyleCnt="0"/>
      <dgm:spPr/>
    </dgm:pt>
    <dgm:pt modelId="{C2663AB5-5579-4AC1-92B8-FACE53F62224}" type="pres">
      <dgm:prSet presAssocID="{E4578192-97BF-450A-95FC-BB61EE477387}" presName="pict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pt-BR"/>
        </a:p>
      </dgm:t>
    </dgm:pt>
    <dgm:pt modelId="{5A73E29C-7A51-46C5-9649-8528944D6ADF}" type="pres">
      <dgm:prSet presAssocID="{E4578192-97BF-450A-95FC-BB61EE477387}" presName="textRect" presStyleLbl="revTx" presStyleIdx="1" presStyleCnt="3" custScaleX="1313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C118B9-05DB-46E7-9613-7A07C8BD5CFD}" type="pres">
      <dgm:prSet presAssocID="{55B2F391-C4D9-4001-9BD5-B6044253E7C6}" presName="sibTrans" presStyleLbl="sibTrans2D1" presStyleIdx="0" presStyleCnt="0"/>
      <dgm:spPr/>
      <dgm:t>
        <a:bodyPr/>
        <a:lstStyle/>
        <a:p>
          <a:endParaRPr lang="pt-BR"/>
        </a:p>
      </dgm:t>
    </dgm:pt>
    <dgm:pt modelId="{A618100E-9EAD-4CB5-9A90-158DFCEB1769}" type="pres">
      <dgm:prSet presAssocID="{9618FA1A-7A34-4AE4-BCB6-B7C8E5ABE9D4}" presName="compNode" presStyleCnt="0"/>
      <dgm:spPr/>
    </dgm:pt>
    <dgm:pt modelId="{C8BAC968-AC92-4BCD-9733-E94FE9A46C5A}" type="pres">
      <dgm:prSet presAssocID="{9618FA1A-7A34-4AE4-BCB6-B7C8E5ABE9D4}" presName="pict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D0937B64-4AA2-4840-BFC6-1F98168481EB}" type="pres">
      <dgm:prSet presAssocID="{9618FA1A-7A34-4AE4-BCB6-B7C8E5ABE9D4}" presName="textRect" presStyleLbl="revTx" presStyleIdx="2" presStyleCnt="3" custScaleX="129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D373294-AA1A-459D-885A-45AB129A00F0}" type="presOf" srcId="{9618FA1A-7A34-4AE4-BCB6-B7C8E5ABE9D4}" destId="{D0937B64-4AA2-4840-BFC6-1F98168481EB}" srcOrd="0" destOrd="0" presId="urn:microsoft.com/office/officeart/2005/8/layout/pList1"/>
    <dgm:cxn modelId="{83B7747C-6EFC-4C61-901E-91E13FC4CC61}" srcId="{9ED6C01A-3511-44E4-B7D7-882A31029B99}" destId="{E4578192-97BF-450A-95FC-BB61EE477387}" srcOrd="1" destOrd="0" parTransId="{DE32A4B5-E9D4-425B-86B7-4C55DC3FD225}" sibTransId="{55B2F391-C4D9-4001-9BD5-B6044253E7C6}"/>
    <dgm:cxn modelId="{B57975AC-A489-4A5E-BE7E-09ED7740ADEB}" type="presOf" srcId="{75BAC8ED-6D1C-4875-A47D-3B2718743483}" destId="{DB2F9B3E-6790-4D88-83F4-D15E546C3F56}" srcOrd="0" destOrd="0" presId="urn:microsoft.com/office/officeart/2005/8/layout/pList1"/>
    <dgm:cxn modelId="{9753A5E3-387C-4A90-AA55-7767A2F0BD9B}" type="presOf" srcId="{E39E2F98-81C9-444F-8E70-BF2453B5960C}" destId="{0A165E6F-3868-4534-B4FB-AA668177A076}" srcOrd="0" destOrd="0" presId="urn:microsoft.com/office/officeart/2005/8/layout/pList1"/>
    <dgm:cxn modelId="{FE55E994-430B-4170-939D-DBEE7537C5A9}" type="presOf" srcId="{9ED6C01A-3511-44E4-B7D7-882A31029B99}" destId="{F88A7DB6-3B53-4AE7-BAA7-E9E2483A2DB1}" srcOrd="0" destOrd="0" presId="urn:microsoft.com/office/officeart/2005/8/layout/pList1"/>
    <dgm:cxn modelId="{E5B244D2-4655-4C04-B04D-39CA3C4719C0}" type="presOf" srcId="{55B2F391-C4D9-4001-9BD5-B6044253E7C6}" destId="{FCC118B9-05DB-46E7-9613-7A07C8BD5CFD}" srcOrd="0" destOrd="0" presId="urn:microsoft.com/office/officeart/2005/8/layout/pList1"/>
    <dgm:cxn modelId="{AC682246-D525-46FB-B97D-B14D1BC5B58F}" type="presOf" srcId="{E4578192-97BF-450A-95FC-BB61EE477387}" destId="{5A73E29C-7A51-46C5-9649-8528944D6ADF}" srcOrd="0" destOrd="0" presId="urn:microsoft.com/office/officeart/2005/8/layout/pList1"/>
    <dgm:cxn modelId="{03FB9048-D5FF-41A5-9C26-DF34E2E7CA06}" srcId="{9ED6C01A-3511-44E4-B7D7-882A31029B99}" destId="{E39E2F98-81C9-444F-8E70-BF2453B5960C}" srcOrd="0" destOrd="0" parTransId="{45BDF967-8A69-4374-8C36-DC5AB119D906}" sibTransId="{75BAC8ED-6D1C-4875-A47D-3B2718743483}"/>
    <dgm:cxn modelId="{5BF0A7E5-B003-4399-9F17-464DA8C0A711}" srcId="{9ED6C01A-3511-44E4-B7D7-882A31029B99}" destId="{9618FA1A-7A34-4AE4-BCB6-B7C8E5ABE9D4}" srcOrd="2" destOrd="0" parTransId="{9CE8BDB7-0E22-41F7-9780-07248B306599}" sibTransId="{24E1167A-B451-4748-8DAD-5A1981240F3F}"/>
    <dgm:cxn modelId="{53F725F7-DA3B-446B-AA28-C703036EEB59}" type="presParOf" srcId="{F88A7DB6-3B53-4AE7-BAA7-E9E2483A2DB1}" destId="{6D6A26EC-127B-4E90-B703-E814099BF35F}" srcOrd="0" destOrd="0" presId="urn:microsoft.com/office/officeart/2005/8/layout/pList1"/>
    <dgm:cxn modelId="{52EFB9FB-5DB7-49E8-B62C-F1AD835CD582}" type="presParOf" srcId="{6D6A26EC-127B-4E90-B703-E814099BF35F}" destId="{4EF6B04A-ECEE-4B2C-AABF-48C7438A9ADA}" srcOrd="0" destOrd="0" presId="urn:microsoft.com/office/officeart/2005/8/layout/pList1"/>
    <dgm:cxn modelId="{AE19126D-AEFC-4392-9024-8920332ED667}" type="presParOf" srcId="{6D6A26EC-127B-4E90-B703-E814099BF35F}" destId="{0A165E6F-3868-4534-B4FB-AA668177A076}" srcOrd="1" destOrd="0" presId="urn:microsoft.com/office/officeart/2005/8/layout/pList1"/>
    <dgm:cxn modelId="{04D4F9BA-C2F7-43EB-BFA3-EB77519B8E4B}" type="presParOf" srcId="{F88A7DB6-3B53-4AE7-BAA7-E9E2483A2DB1}" destId="{DB2F9B3E-6790-4D88-83F4-D15E546C3F56}" srcOrd="1" destOrd="0" presId="urn:microsoft.com/office/officeart/2005/8/layout/pList1"/>
    <dgm:cxn modelId="{1CD6A18F-BE48-4465-B245-8410E76B4F45}" type="presParOf" srcId="{F88A7DB6-3B53-4AE7-BAA7-E9E2483A2DB1}" destId="{030BED7A-9C46-49BB-B7B2-DD0C1D495A00}" srcOrd="2" destOrd="0" presId="urn:microsoft.com/office/officeart/2005/8/layout/pList1"/>
    <dgm:cxn modelId="{5D33E59A-AD8C-4692-95F3-ED79FDC76FD9}" type="presParOf" srcId="{030BED7A-9C46-49BB-B7B2-DD0C1D495A00}" destId="{C2663AB5-5579-4AC1-92B8-FACE53F62224}" srcOrd="0" destOrd="0" presId="urn:microsoft.com/office/officeart/2005/8/layout/pList1"/>
    <dgm:cxn modelId="{A372BD19-A367-4395-8E90-59D8A579DE74}" type="presParOf" srcId="{030BED7A-9C46-49BB-B7B2-DD0C1D495A00}" destId="{5A73E29C-7A51-46C5-9649-8528944D6ADF}" srcOrd="1" destOrd="0" presId="urn:microsoft.com/office/officeart/2005/8/layout/pList1"/>
    <dgm:cxn modelId="{235F7267-44E4-4735-A5E8-9B82B4961786}" type="presParOf" srcId="{F88A7DB6-3B53-4AE7-BAA7-E9E2483A2DB1}" destId="{FCC118B9-05DB-46E7-9613-7A07C8BD5CFD}" srcOrd="3" destOrd="0" presId="urn:microsoft.com/office/officeart/2005/8/layout/pList1"/>
    <dgm:cxn modelId="{6561CA76-A5AD-4C2E-9F55-574AA1011584}" type="presParOf" srcId="{F88A7DB6-3B53-4AE7-BAA7-E9E2483A2DB1}" destId="{A618100E-9EAD-4CB5-9A90-158DFCEB1769}" srcOrd="4" destOrd="0" presId="urn:microsoft.com/office/officeart/2005/8/layout/pList1"/>
    <dgm:cxn modelId="{EAC62E2E-E748-40FA-9B06-4F14D5A67838}" type="presParOf" srcId="{A618100E-9EAD-4CB5-9A90-158DFCEB1769}" destId="{C8BAC968-AC92-4BCD-9733-E94FE9A46C5A}" srcOrd="0" destOrd="0" presId="urn:microsoft.com/office/officeart/2005/8/layout/pList1"/>
    <dgm:cxn modelId="{2673681E-068B-473E-AF39-F4A53073CAB4}" type="presParOf" srcId="{A618100E-9EAD-4CB5-9A90-158DFCEB1769}" destId="{D0937B64-4AA2-4840-BFC6-1F98168481E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D6C01A-3511-44E4-B7D7-882A31029B9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39E2F98-81C9-444F-8E70-BF2453B5960C}">
      <dgm:prSet phldrT="[Texto]" custT="1"/>
      <dgm:spPr/>
      <dgm:t>
        <a:bodyPr/>
        <a:lstStyle/>
        <a:p>
          <a:r>
            <a:rPr lang="pt-BR" sz="2400" b="1" dirty="0" smtClean="0"/>
            <a:t>Disseminação do empreendedorismo</a:t>
          </a:r>
          <a:endParaRPr lang="pt-BR" sz="2400" b="1" dirty="0"/>
        </a:p>
      </dgm:t>
    </dgm:pt>
    <dgm:pt modelId="{45BDF967-8A69-4374-8C36-DC5AB119D906}" type="parTrans" cxnId="{03FB9048-D5FF-41A5-9C26-DF34E2E7CA06}">
      <dgm:prSet/>
      <dgm:spPr/>
      <dgm:t>
        <a:bodyPr/>
        <a:lstStyle/>
        <a:p>
          <a:endParaRPr lang="pt-BR"/>
        </a:p>
      </dgm:t>
    </dgm:pt>
    <dgm:pt modelId="{75BAC8ED-6D1C-4875-A47D-3B2718743483}" type="sibTrans" cxnId="{03FB9048-D5FF-41A5-9C26-DF34E2E7CA06}">
      <dgm:prSet/>
      <dgm:spPr/>
      <dgm:t>
        <a:bodyPr/>
        <a:lstStyle/>
        <a:p>
          <a:endParaRPr lang="pt-BR"/>
        </a:p>
      </dgm:t>
    </dgm:pt>
    <dgm:pt modelId="{E4578192-97BF-450A-95FC-BB61EE477387}">
      <dgm:prSet phldrT="[Texto]" custT="1"/>
      <dgm:spPr/>
      <dgm:t>
        <a:bodyPr/>
        <a:lstStyle/>
        <a:p>
          <a:r>
            <a:rPr lang="pt-BR" sz="2200" b="1" dirty="0" smtClean="0"/>
            <a:t>Melhoria dos serviços públicos de assistência técnica</a:t>
          </a:r>
          <a:endParaRPr lang="pt-BR" sz="2200" b="1" dirty="0"/>
        </a:p>
      </dgm:t>
    </dgm:pt>
    <dgm:pt modelId="{DE32A4B5-E9D4-425B-86B7-4C55DC3FD225}" type="parTrans" cxnId="{83B7747C-6EFC-4C61-901E-91E13FC4CC61}">
      <dgm:prSet/>
      <dgm:spPr/>
      <dgm:t>
        <a:bodyPr/>
        <a:lstStyle/>
        <a:p>
          <a:endParaRPr lang="pt-BR"/>
        </a:p>
      </dgm:t>
    </dgm:pt>
    <dgm:pt modelId="{55B2F391-C4D9-4001-9BD5-B6044253E7C6}" type="sibTrans" cxnId="{83B7747C-6EFC-4C61-901E-91E13FC4CC61}">
      <dgm:prSet/>
      <dgm:spPr/>
      <dgm:t>
        <a:bodyPr/>
        <a:lstStyle/>
        <a:p>
          <a:endParaRPr lang="pt-BR"/>
        </a:p>
      </dgm:t>
    </dgm:pt>
    <dgm:pt modelId="{9618FA1A-7A34-4AE4-BCB6-B7C8E5ABE9D4}">
      <dgm:prSet phldrT="[Texto]" custT="1"/>
      <dgm:spPr/>
      <dgm:t>
        <a:bodyPr/>
        <a:lstStyle/>
        <a:p>
          <a:r>
            <a:rPr lang="pt-BR" sz="2200" b="1" dirty="0" smtClean="0"/>
            <a:t>Dinamização do ambiente de negócio</a:t>
          </a:r>
          <a:endParaRPr lang="pt-BR" sz="2200" b="1" dirty="0"/>
        </a:p>
      </dgm:t>
    </dgm:pt>
    <dgm:pt modelId="{9CE8BDB7-0E22-41F7-9780-07248B306599}" type="parTrans" cxnId="{5BF0A7E5-B003-4399-9F17-464DA8C0A711}">
      <dgm:prSet/>
      <dgm:spPr/>
      <dgm:t>
        <a:bodyPr/>
        <a:lstStyle/>
        <a:p>
          <a:endParaRPr lang="pt-BR"/>
        </a:p>
      </dgm:t>
    </dgm:pt>
    <dgm:pt modelId="{24E1167A-B451-4748-8DAD-5A1981240F3F}" type="sibTrans" cxnId="{5BF0A7E5-B003-4399-9F17-464DA8C0A711}">
      <dgm:prSet/>
      <dgm:spPr/>
      <dgm:t>
        <a:bodyPr/>
        <a:lstStyle/>
        <a:p>
          <a:endParaRPr lang="pt-BR"/>
        </a:p>
      </dgm:t>
    </dgm:pt>
    <dgm:pt modelId="{F88A7DB6-3B53-4AE7-BAA7-E9E2483A2DB1}" type="pres">
      <dgm:prSet presAssocID="{9ED6C01A-3511-44E4-B7D7-882A31029B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D6A26EC-127B-4E90-B703-E814099BF35F}" type="pres">
      <dgm:prSet presAssocID="{E39E2F98-81C9-444F-8E70-BF2453B5960C}" presName="compNode" presStyleCnt="0"/>
      <dgm:spPr/>
    </dgm:pt>
    <dgm:pt modelId="{4EF6B04A-ECEE-4B2C-AABF-48C7438A9ADA}" type="pres">
      <dgm:prSet presAssocID="{E39E2F98-81C9-444F-8E70-BF2453B5960C}" presName="pict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pt-BR"/>
        </a:p>
      </dgm:t>
    </dgm:pt>
    <dgm:pt modelId="{0A165E6F-3868-4534-B4FB-AA668177A076}" type="pres">
      <dgm:prSet presAssocID="{E39E2F98-81C9-444F-8E70-BF2453B5960C}" presName="textRect" presStyleLbl="revTx" presStyleIdx="0" presStyleCnt="3" custScaleX="1602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2F9B3E-6790-4D88-83F4-D15E546C3F56}" type="pres">
      <dgm:prSet presAssocID="{75BAC8ED-6D1C-4875-A47D-3B2718743483}" presName="sibTrans" presStyleLbl="sibTrans2D1" presStyleIdx="0" presStyleCnt="0"/>
      <dgm:spPr/>
      <dgm:t>
        <a:bodyPr/>
        <a:lstStyle/>
        <a:p>
          <a:endParaRPr lang="pt-BR"/>
        </a:p>
      </dgm:t>
    </dgm:pt>
    <dgm:pt modelId="{030BED7A-9C46-49BB-B7B2-DD0C1D495A00}" type="pres">
      <dgm:prSet presAssocID="{E4578192-97BF-450A-95FC-BB61EE477387}" presName="compNode" presStyleCnt="0"/>
      <dgm:spPr/>
    </dgm:pt>
    <dgm:pt modelId="{C2663AB5-5579-4AC1-92B8-FACE53F62224}" type="pres">
      <dgm:prSet presAssocID="{E4578192-97BF-450A-95FC-BB61EE477387}" presName="pictRect" presStyleLbl="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pt-BR"/>
        </a:p>
      </dgm:t>
    </dgm:pt>
    <dgm:pt modelId="{5A73E29C-7A51-46C5-9649-8528944D6ADF}" type="pres">
      <dgm:prSet presAssocID="{E4578192-97BF-450A-95FC-BB61EE477387}" presName="textRect" presStyleLbl="revTx" presStyleIdx="1" presStyleCnt="3" custScaleX="1300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C118B9-05DB-46E7-9613-7A07C8BD5CFD}" type="pres">
      <dgm:prSet presAssocID="{55B2F391-C4D9-4001-9BD5-B6044253E7C6}" presName="sibTrans" presStyleLbl="sibTrans2D1" presStyleIdx="0" presStyleCnt="0"/>
      <dgm:spPr/>
      <dgm:t>
        <a:bodyPr/>
        <a:lstStyle/>
        <a:p>
          <a:endParaRPr lang="pt-BR"/>
        </a:p>
      </dgm:t>
    </dgm:pt>
    <dgm:pt modelId="{A618100E-9EAD-4CB5-9A90-158DFCEB1769}" type="pres">
      <dgm:prSet presAssocID="{9618FA1A-7A34-4AE4-BCB6-B7C8E5ABE9D4}" presName="compNode" presStyleCnt="0"/>
      <dgm:spPr/>
    </dgm:pt>
    <dgm:pt modelId="{C8BAC968-AC92-4BCD-9733-E94FE9A46C5A}" type="pres">
      <dgm:prSet presAssocID="{9618FA1A-7A34-4AE4-BCB6-B7C8E5ABE9D4}" presName="pictRect" presStyleLbl="node1" presStyleIdx="2" presStyleCnt="3" custLinFactNeighborY="-843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D0937B64-4AA2-4840-BFC6-1F98168481EB}" type="pres">
      <dgm:prSet presAssocID="{9618FA1A-7A34-4AE4-BCB6-B7C8E5ABE9D4}" presName="textRect" presStyleLbl="revTx" presStyleIdx="2" presStyleCnt="3" custScaleX="110371" custLinFactNeighborY="-156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1532588-9FC9-4499-A88E-DDF5CD9C3D2E}" type="presOf" srcId="{75BAC8ED-6D1C-4875-A47D-3B2718743483}" destId="{DB2F9B3E-6790-4D88-83F4-D15E546C3F56}" srcOrd="0" destOrd="0" presId="urn:microsoft.com/office/officeart/2005/8/layout/pList1"/>
    <dgm:cxn modelId="{83B7747C-6EFC-4C61-901E-91E13FC4CC61}" srcId="{9ED6C01A-3511-44E4-B7D7-882A31029B99}" destId="{E4578192-97BF-450A-95FC-BB61EE477387}" srcOrd="1" destOrd="0" parTransId="{DE32A4B5-E9D4-425B-86B7-4C55DC3FD225}" sibTransId="{55B2F391-C4D9-4001-9BD5-B6044253E7C6}"/>
    <dgm:cxn modelId="{70BC7600-BA2A-4FEE-895E-0F28BC2FC6E8}" type="presOf" srcId="{55B2F391-C4D9-4001-9BD5-B6044253E7C6}" destId="{FCC118B9-05DB-46E7-9613-7A07C8BD5CFD}" srcOrd="0" destOrd="0" presId="urn:microsoft.com/office/officeart/2005/8/layout/pList1"/>
    <dgm:cxn modelId="{83A0C63A-210B-4898-99F5-3C3B8A83CF31}" type="presOf" srcId="{E39E2F98-81C9-444F-8E70-BF2453B5960C}" destId="{0A165E6F-3868-4534-B4FB-AA668177A076}" srcOrd="0" destOrd="0" presId="urn:microsoft.com/office/officeart/2005/8/layout/pList1"/>
    <dgm:cxn modelId="{FD8F5DA1-0F7F-477F-8C76-7EC1E2FBD464}" type="presOf" srcId="{E4578192-97BF-450A-95FC-BB61EE477387}" destId="{5A73E29C-7A51-46C5-9649-8528944D6ADF}" srcOrd="0" destOrd="0" presId="urn:microsoft.com/office/officeart/2005/8/layout/pList1"/>
    <dgm:cxn modelId="{E335E46F-3FF6-42E1-9B98-EAAF3805DAE8}" type="presOf" srcId="{9ED6C01A-3511-44E4-B7D7-882A31029B99}" destId="{F88A7DB6-3B53-4AE7-BAA7-E9E2483A2DB1}" srcOrd="0" destOrd="0" presId="urn:microsoft.com/office/officeart/2005/8/layout/pList1"/>
    <dgm:cxn modelId="{864C5A22-6A72-4234-A7CE-B60B13906FD0}" type="presOf" srcId="{9618FA1A-7A34-4AE4-BCB6-B7C8E5ABE9D4}" destId="{D0937B64-4AA2-4840-BFC6-1F98168481EB}" srcOrd="0" destOrd="0" presId="urn:microsoft.com/office/officeart/2005/8/layout/pList1"/>
    <dgm:cxn modelId="{03FB9048-D5FF-41A5-9C26-DF34E2E7CA06}" srcId="{9ED6C01A-3511-44E4-B7D7-882A31029B99}" destId="{E39E2F98-81C9-444F-8E70-BF2453B5960C}" srcOrd="0" destOrd="0" parTransId="{45BDF967-8A69-4374-8C36-DC5AB119D906}" sibTransId="{75BAC8ED-6D1C-4875-A47D-3B2718743483}"/>
    <dgm:cxn modelId="{5BF0A7E5-B003-4399-9F17-464DA8C0A711}" srcId="{9ED6C01A-3511-44E4-B7D7-882A31029B99}" destId="{9618FA1A-7A34-4AE4-BCB6-B7C8E5ABE9D4}" srcOrd="2" destOrd="0" parTransId="{9CE8BDB7-0E22-41F7-9780-07248B306599}" sibTransId="{24E1167A-B451-4748-8DAD-5A1981240F3F}"/>
    <dgm:cxn modelId="{D5B3AF1E-9429-434F-879B-35A4CC16554A}" type="presParOf" srcId="{F88A7DB6-3B53-4AE7-BAA7-E9E2483A2DB1}" destId="{6D6A26EC-127B-4E90-B703-E814099BF35F}" srcOrd="0" destOrd="0" presId="urn:microsoft.com/office/officeart/2005/8/layout/pList1"/>
    <dgm:cxn modelId="{789EE9C4-89BD-4589-92B9-E5F2695ADB0B}" type="presParOf" srcId="{6D6A26EC-127B-4E90-B703-E814099BF35F}" destId="{4EF6B04A-ECEE-4B2C-AABF-48C7438A9ADA}" srcOrd="0" destOrd="0" presId="urn:microsoft.com/office/officeart/2005/8/layout/pList1"/>
    <dgm:cxn modelId="{37E5E2BE-D45F-40C8-AF2C-E28339350ADA}" type="presParOf" srcId="{6D6A26EC-127B-4E90-B703-E814099BF35F}" destId="{0A165E6F-3868-4534-B4FB-AA668177A076}" srcOrd="1" destOrd="0" presId="urn:microsoft.com/office/officeart/2005/8/layout/pList1"/>
    <dgm:cxn modelId="{FACDFC7B-5BAD-4D47-914C-FA73ACE93812}" type="presParOf" srcId="{F88A7DB6-3B53-4AE7-BAA7-E9E2483A2DB1}" destId="{DB2F9B3E-6790-4D88-83F4-D15E546C3F56}" srcOrd="1" destOrd="0" presId="urn:microsoft.com/office/officeart/2005/8/layout/pList1"/>
    <dgm:cxn modelId="{000D36EF-F38E-4D52-8F5F-5799B8D3E282}" type="presParOf" srcId="{F88A7DB6-3B53-4AE7-BAA7-E9E2483A2DB1}" destId="{030BED7A-9C46-49BB-B7B2-DD0C1D495A00}" srcOrd="2" destOrd="0" presId="urn:microsoft.com/office/officeart/2005/8/layout/pList1"/>
    <dgm:cxn modelId="{8B4DFF51-E344-43BE-9E7E-423850699A88}" type="presParOf" srcId="{030BED7A-9C46-49BB-B7B2-DD0C1D495A00}" destId="{C2663AB5-5579-4AC1-92B8-FACE53F62224}" srcOrd="0" destOrd="0" presId="urn:microsoft.com/office/officeart/2005/8/layout/pList1"/>
    <dgm:cxn modelId="{0F7A52E4-6831-437E-8692-728E7A15778F}" type="presParOf" srcId="{030BED7A-9C46-49BB-B7B2-DD0C1D495A00}" destId="{5A73E29C-7A51-46C5-9649-8528944D6ADF}" srcOrd="1" destOrd="0" presId="urn:microsoft.com/office/officeart/2005/8/layout/pList1"/>
    <dgm:cxn modelId="{CDA038F6-1EBD-4CA6-BBF6-5F531100B476}" type="presParOf" srcId="{F88A7DB6-3B53-4AE7-BAA7-E9E2483A2DB1}" destId="{FCC118B9-05DB-46E7-9613-7A07C8BD5CFD}" srcOrd="3" destOrd="0" presId="urn:microsoft.com/office/officeart/2005/8/layout/pList1"/>
    <dgm:cxn modelId="{A490B8EA-1790-4650-A052-DE605008F95C}" type="presParOf" srcId="{F88A7DB6-3B53-4AE7-BAA7-E9E2483A2DB1}" destId="{A618100E-9EAD-4CB5-9A90-158DFCEB1769}" srcOrd="4" destOrd="0" presId="urn:microsoft.com/office/officeart/2005/8/layout/pList1"/>
    <dgm:cxn modelId="{5E216461-A1EF-4F78-8B53-642E9A840F3A}" type="presParOf" srcId="{A618100E-9EAD-4CB5-9A90-158DFCEB1769}" destId="{C8BAC968-AC92-4BCD-9733-E94FE9A46C5A}" srcOrd="0" destOrd="0" presId="urn:microsoft.com/office/officeart/2005/8/layout/pList1"/>
    <dgm:cxn modelId="{C493EB24-7EAC-477C-8541-6AA2997D7041}" type="presParOf" srcId="{A618100E-9EAD-4CB5-9A90-158DFCEB1769}" destId="{D0937B64-4AA2-4840-BFC6-1F98168481E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6B04A-ECEE-4B2C-AABF-48C7438A9ADA}">
      <dsp:nvSpPr>
        <dsp:cNvPr id="0" name=""/>
        <dsp:cNvSpPr/>
      </dsp:nvSpPr>
      <dsp:spPr>
        <a:xfrm>
          <a:off x="7428" y="53017"/>
          <a:ext cx="2113784" cy="1456397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65E6F-3868-4534-B4FB-AA668177A076}">
      <dsp:nvSpPr>
        <dsp:cNvPr id="0" name=""/>
        <dsp:cNvSpPr/>
      </dsp:nvSpPr>
      <dsp:spPr>
        <a:xfrm>
          <a:off x="7428" y="1509415"/>
          <a:ext cx="2113784" cy="784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Identificação e execução de projetos produtivos</a:t>
          </a:r>
          <a:endParaRPr lang="pt-BR" sz="2400" b="1" kern="1200" dirty="0"/>
        </a:p>
      </dsp:txBody>
      <dsp:txXfrm>
        <a:off x="7428" y="1509415"/>
        <a:ext cx="2113784" cy="784213"/>
      </dsp:txXfrm>
    </dsp:sp>
    <dsp:sp modelId="{C2663AB5-5579-4AC1-92B8-FACE53F62224}">
      <dsp:nvSpPr>
        <dsp:cNvPr id="0" name=""/>
        <dsp:cNvSpPr/>
      </dsp:nvSpPr>
      <dsp:spPr>
        <a:xfrm>
          <a:off x="2663962" y="53017"/>
          <a:ext cx="2113784" cy="1456397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3E29C-7A51-46C5-9649-8528944D6ADF}">
      <dsp:nvSpPr>
        <dsp:cNvPr id="0" name=""/>
        <dsp:cNvSpPr/>
      </dsp:nvSpPr>
      <dsp:spPr>
        <a:xfrm>
          <a:off x="2332680" y="1509415"/>
          <a:ext cx="2776349" cy="784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Ampliação de operações de crédito</a:t>
          </a:r>
          <a:endParaRPr lang="pt-BR" sz="2400" b="1" kern="1200" dirty="0"/>
        </a:p>
      </dsp:txBody>
      <dsp:txXfrm>
        <a:off x="2332680" y="1509415"/>
        <a:ext cx="2776349" cy="784213"/>
      </dsp:txXfrm>
    </dsp:sp>
    <dsp:sp modelId="{C8BAC968-AC92-4BCD-9733-E94FE9A46C5A}">
      <dsp:nvSpPr>
        <dsp:cNvPr id="0" name=""/>
        <dsp:cNvSpPr/>
      </dsp:nvSpPr>
      <dsp:spPr>
        <a:xfrm>
          <a:off x="5632090" y="53017"/>
          <a:ext cx="2113784" cy="1456397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37B64-4AA2-4840-BFC6-1F98168481EB}">
      <dsp:nvSpPr>
        <dsp:cNvPr id="0" name=""/>
        <dsp:cNvSpPr/>
      </dsp:nvSpPr>
      <dsp:spPr>
        <a:xfrm>
          <a:off x="5320497" y="1509415"/>
          <a:ext cx="2736970" cy="784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Implantação de projetos estruturantes</a:t>
          </a:r>
          <a:endParaRPr lang="pt-BR" sz="2400" b="1" kern="1200" dirty="0"/>
        </a:p>
      </dsp:txBody>
      <dsp:txXfrm>
        <a:off x="5320497" y="1509415"/>
        <a:ext cx="2736970" cy="7842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6B04A-ECEE-4B2C-AABF-48C7438A9ADA}">
      <dsp:nvSpPr>
        <dsp:cNvPr id="0" name=""/>
        <dsp:cNvSpPr/>
      </dsp:nvSpPr>
      <dsp:spPr>
        <a:xfrm>
          <a:off x="618338" y="179797"/>
          <a:ext cx="2038382" cy="140444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65E6F-3868-4534-B4FB-AA668177A076}">
      <dsp:nvSpPr>
        <dsp:cNvPr id="0" name=""/>
        <dsp:cNvSpPr/>
      </dsp:nvSpPr>
      <dsp:spPr>
        <a:xfrm>
          <a:off x="4327" y="1584242"/>
          <a:ext cx="3266406" cy="756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Disseminação do empreendedorismo</a:t>
          </a:r>
          <a:endParaRPr lang="pt-BR" sz="2400" b="1" kern="1200" dirty="0"/>
        </a:p>
      </dsp:txBody>
      <dsp:txXfrm>
        <a:off x="4327" y="1584242"/>
        <a:ext cx="3266406" cy="756240"/>
      </dsp:txXfrm>
    </dsp:sp>
    <dsp:sp modelId="{C2663AB5-5579-4AC1-92B8-FACE53F62224}">
      <dsp:nvSpPr>
        <dsp:cNvPr id="0" name=""/>
        <dsp:cNvSpPr/>
      </dsp:nvSpPr>
      <dsp:spPr>
        <a:xfrm>
          <a:off x="3781373" y="179797"/>
          <a:ext cx="2038382" cy="1404445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3E29C-7A51-46C5-9649-8528944D6ADF}">
      <dsp:nvSpPr>
        <dsp:cNvPr id="0" name=""/>
        <dsp:cNvSpPr/>
      </dsp:nvSpPr>
      <dsp:spPr>
        <a:xfrm>
          <a:off x="3474657" y="1584242"/>
          <a:ext cx="2651813" cy="756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Melhoria dos serviços públicos de assistência técnica</a:t>
          </a:r>
          <a:endParaRPr lang="pt-BR" sz="2200" b="1" kern="1200" dirty="0"/>
        </a:p>
      </dsp:txBody>
      <dsp:txXfrm>
        <a:off x="3474657" y="1584242"/>
        <a:ext cx="2651813" cy="756240"/>
      </dsp:txXfrm>
    </dsp:sp>
    <dsp:sp modelId="{C8BAC968-AC92-4BCD-9733-E94FE9A46C5A}">
      <dsp:nvSpPr>
        <dsp:cNvPr id="0" name=""/>
        <dsp:cNvSpPr/>
      </dsp:nvSpPr>
      <dsp:spPr>
        <a:xfrm>
          <a:off x="6436095" y="61374"/>
          <a:ext cx="2038382" cy="1404445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37B64-4AA2-4840-BFC6-1F98168481EB}">
      <dsp:nvSpPr>
        <dsp:cNvPr id="0" name=""/>
        <dsp:cNvSpPr/>
      </dsp:nvSpPr>
      <dsp:spPr>
        <a:xfrm>
          <a:off x="6330395" y="1465815"/>
          <a:ext cx="2249783" cy="756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Dinamização do ambiente de negócio</a:t>
          </a:r>
          <a:endParaRPr lang="pt-BR" sz="2200" b="1" kern="1200" dirty="0"/>
        </a:p>
      </dsp:txBody>
      <dsp:txXfrm>
        <a:off x="6330395" y="1465815"/>
        <a:ext cx="2249783" cy="756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A99B2-C24B-4CDC-AE0F-2660D9C23A76}" type="datetimeFigureOut">
              <a:rPr lang="pt-BR" smtClean="0"/>
              <a:pPr/>
              <a:t>30/07/2018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1BE56-6C64-4F48-8C38-0DB951872C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42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5418-8ED8-4340-9BB0-4CD8F0972F80}" type="datetimeFigureOut">
              <a:rPr lang="pt-BR" smtClean="0"/>
              <a:pPr/>
              <a:t>30/07/2018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017-EDF1-4B90-B9E1-6D926CB930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2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5418-8ED8-4340-9BB0-4CD8F0972F80}" type="datetimeFigureOut">
              <a:rPr lang="pt-BR" smtClean="0"/>
              <a:pPr/>
              <a:t>30/07/2018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017-EDF1-4B90-B9E1-6D926CB930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669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5418-8ED8-4340-9BB0-4CD8F0972F80}" type="datetimeFigureOut">
              <a:rPr lang="pt-BR" smtClean="0"/>
              <a:pPr/>
              <a:t>30/07/2018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017-EDF1-4B90-B9E1-6D926CB930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16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5418-8ED8-4340-9BB0-4CD8F0972F80}" type="datetimeFigureOut">
              <a:rPr lang="pt-BR" smtClean="0"/>
              <a:pPr/>
              <a:t>30/07/2018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017-EDF1-4B90-B9E1-6D926CB930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8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5418-8ED8-4340-9BB0-4CD8F0972F80}" type="datetimeFigureOut">
              <a:rPr lang="pt-BR" smtClean="0"/>
              <a:pPr/>
              <a:t>30/07/2018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017-EDF1-4B90-B9E1-6D926CB930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28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5418-8ED8-4340-9BB0-4CD8F0972F80}" type="datetimeFigureOut">
              <a:rPr lang="pt-BR" smtClean="0"/>
              <a:pPr/>
              <a:t>30/07/2018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017-EDF1-4B90-B9E1-6D926CB930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450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5418-8ED8-4340-9BB0-4CD8F0972F80}" type="datetimeFigureOut">
              <a:rPr lang="pt-BR" smtClean="0"/>
              <a:pPr/>
              <a:t>30/07/2018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017-EDF1-4B90-B9E1-6D926CB930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61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5418-8ED8-4340-9BB0-4CD8F0972F80}" type="datetimeFigureOut">
              <a:rPr lang="pt-BR" smtClean="0"/>
              <a:pPr/>
              <a:t>30/07/2018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017-EDF1-4B90-B9E1-6D926CB930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641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5418-8ED8-4340-9BB0-4CD8F0972F80}" type="datetimeFigureOut">
              <a:rPr lang="pt-BR" smtClean="0"/>
              <a:pPr/>
              <a:t>30/07/2018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017-EDF1-4B90-B9E1-6D926CB930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75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5418-8ED8-4340-9BB0-4CD8F0972F80}" type="datetimeFigureOut">
              <a:rPr lang="pt-BR" smtClean="0"/>
              <a:pPr/>
              <a:t>30/07/2018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017-EDF1-4B90-B9E1-6D926CB930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84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5418-8ED8-4340-9BB0-4CD8F0972F80}" type="datetimeFigureOut">
              <a:rPr lang="pt-BR" smtClean="0"/>
              <a:pPr/>
              <a:t>30/07/2018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017-EDF1-4B90-B9E1-6D926CB930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162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C5418-8ED8-4340-9BB0-4CD8F0972F80}" type="datetimeFigureOut">
              <a:rPr lang="pt-BR" smtClean="0"/>
              <a:pPr/>
              <a:t>30/07/2018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F8017-EDF1-4B90-B9E1-6D926CB930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173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jpeg"/><Relationship Id="rId3" Type="http://schemas.openxmlformats.org/officeDocument/2006/relationships/image" Target="../media/image10.jpe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image" Target="../media/image9.png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23" Type="http://schemas.openxmlformats.org/officeDocument/2006/relationships/image" Target="../media/image29.jpeg"/><Relationship Id="rId10" Type="http://schemas.openxmlformats.org/officeDocument/2006/relationships/image" Target="../media/image16.jpeg"/><Relationship Id="rId19" Type="http://schemas.openxmlformats.org/officeDocument/2006/relationships/image" Target="../media/image25.png"/><Relationship Id="rId4" Type="http://schemas.openxmlformats.org/officeDocument/2006/relationships/image" Target="http://mail.google.com/mail/?attid=0.3&amp;disp=emb&amp;view=att&amp;th=112951f3e0372bd5" TargetMode="External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552728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131840" y="0"/>
            <a:ext cx="6012160" cy="75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131840" y="643000"/>
            <a:ext cx="6012160" cy="1217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5436096" y="1772816"/>
            <a:ext cx="36364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Política de Desenvolvimento Territorial do Estado da Bahia </a:t>
            </a:r>
          </a:p>
          <a:p>
            <a:pPr algn="ctr"/>
            <a:r>
              <a:rPr lang="pt-BR" sz="2600" b="1" i="1" dirty="0">
                <a:solidFill>
                  <a:srgbClr val="002060"/>
                </a:solidFill>
                <a:latin typeface="Calibri" pitchFamily="34" charset="0"/>
              </a:rPr>
              <a:t>(Lei 13.214/14)</a:t>
            </a:r>
            <a:endParaRPr lang="pt-BR" sz="2600" b="1" dirty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652120" y="5445224"/>
            <a:ext cx="3456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Edelzuita</a:t>
            </a:r>
            <a:r>
              <a:rPr lang="pt-BR" b="1" dirty="0" smtClean="0"/>
              <a:t> Silva</a:t>
            </a:r>
          </a:p>
          <a:p>
            <a:r>
              <a:rPr lang="pt-BR" sz="1600" i="1" dirty="0" smtClean="0"/>
              <a:t>Coordenadora de Estudos e Pesquisas</a:t>
            </a:r>
          </a:p>
          <a:p>
            <a:r>
              <a:rPr lang="pt-BR" sz="1600" i="1" dirty="0" smtClean="0"/>
              <a:t>Diretoria de Planejamento Territorial</a:t>
            </a:r>
          </a:p>
          <a:p>
            <a:r>
              <a:rPr lang="pt-BR" sz="1600" i="1" dirty="0" smtClean="0"/>
              <a:t>SEPLAN</a:t>
            </a:r>
            <a:endParaRPr lang="pt-BR" sz="1600" i="1" dirty="0"/>
          </a:p>
        </p:txBody>
      </p:sp>
      <p:pic>
        <p:nvPicPr>
          <p:cNvPr id="9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2" y="783608"/>
            <a:ext cx="51435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31917" y="18795"/>
            <a:ext cx="85852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100">
              <a:ln w="9525" cap="rnd" cmpd="sng" algn="ctr">
                <a:solidFill>
                  <a:srgbClr val="FFFFFF"/>
                </a:solidFill>
                <a:prstDash val="solid"/>
                <a:bevel/>
              </a:ln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251520" y="208025"/>
            <a:ext cx="2808312" cy="57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12700" tIns="12700" rIns="12700" bIns="1270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pt-BR" sz="2000" b="1" dirty="0">
                <a:effectLst/>
                <a:latin typeface="Calibri"/>
                <a:ea typeface="Calibri"/>
                <a:cs typeface="Times New Roman"/>
              </a:rPr>
              <a:t>ESTADO DA BAHIA</a:t>
            </a:r>
            <a:endParaRPr lang="pt-BR" sz="20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pt-BR" sz="1600" b="1" dirty="0">
                <a:effectLst/>
                <a:latin typeface="Calibri"/>
                <a:ea typeface="Calibri"/>
                <a:cs typeface="Times New Roman"/>
              </a:rPr>
              <a:t>SECRETARIA DO PLANEJAMENTO</a:t>
            </a:r>
            <a:endParaRPr lang="pt-BR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45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552728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131840" y="0"/>
            <a:ext cx="6012160" cy="75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131840" y="643000"/>
            <a:ext cx="6012160" cy="1217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707216" y="2852936"/>
            <a:ext cx="3636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/>
              <a:t>OBRIGADA!</a:t>
            </a:r>
            <a:endParaRPr lang="pt-BR" sz="5400" b="1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932040" y="4941168"/>
            <a:ext cx="38884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/>
              <a:t>Edelzuita</a:t>
            </a:r>
            <a:r>
              <a:rPr lang="pt-BR" sz="2000" b="1" dirty="0"/>
              <a:t> Silva</a:t>
            </a:r>
          </a:p>
          <a:p>
            <a:r>
              <a:rPr lang="pt-BR" i="1" dirty="0"/>
              <a:t>Coordenadora de Estudos e Pesquisas</a:t>
            </a:r>
          </a:p>
          <a:p>
            <a:r>
              <a:rPr lang="pt-BR" i="1" dirty="0" smtClean="0"/>
              <a:t>DPT - SEPLAN</a:t>
            </a:r>
          </a:p>
          <a:p>
            <a:r>
              <a:rPr lang="pt-BR" i="1" dirty="0" smtClean="0"/>
              <a:t>(71) 3115-3672</a:t>
            </a:r>
          </a:p>
          <a:p>
            <a:r>
              <a:rPr lang="pt-BR" i="1" dirty="0" smtClean="0"/>
              <a:t>edelzuita.silva@seplan.ba.gov.br</a:t>
            </a:r>
            <a:endParaRPr lang="pt-BR" i="1" dirty="0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251520" y="208025"/>
            <a:ext cx="2808312" cy="57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12700" tIns="12700" rIns="12700" bIns="1270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pt-BR" sz="2000" b="1" dirty="0">
                <a:effectLst/>
                <a:latin typeface="Calibri"/>
                <a:ea typeface="Calibri"/>
                <a:cs typeface="Times New Roman"/>
              </a:rPr>
              <a:t>ESTADO DA BAHIA</a:t>
            </a:r>
            <a:endParaRPr lang="pt-BR" sz="20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pt-BR" sz="1600" b="1" dirty="0">
                <a:effectLst/>
                <a:latin typeface="Calibri"/>
                <a:ea typeface="Calibri"/>
                <a:cs typeface="Times New Roman"/>
              </a:rPr>
              <a:t>SECRETARIA DO PLANEJAMENTO</a:t>
            </a:r>
            <a:endParaRPr lang="pt-BR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292080" y="3776266"/>
            <a:ext cx="3759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Diretoria de Planejamento Territorial</a:t>
            </a:r>
          </a:p>
          <a:p>
            <a:r>
              <a:rPr lang="pt-BR" i="1" dirty="0" smtClean="0"/>
              <a:t>SEPLAN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3267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552728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131840" y="0"/>
            <a:ext cx="6012160" cy="75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131840" y="643000"/>
            <a:ext cx="6012160" cy="1217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251520" y="1785352"/>
          <a:ext cx="8712968" cy="37490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356484"/>
                <a:gridCol w="4356484"/>
              </a:tblGrid>
              <a:tr h="426327">
                <a:tc gridSpan="2">
                  <a:txBody>
                    <a:bodyPr/>
                    <a:lstStyle/>
                    <a:p>
                      <a:pPr algn="ctr"/>
                      <a:r>
                        <a:rPr lang="pt-BR" sz="4800" dirty="0" smtClean="0">
                          <a:effectLst/>
                        </a:rPr>
                        <a:t>POLÍTICA TERRITORIAL</a:t>
                      </a:r>
                      <a:endParaRPr lang="pt-BR" sz="4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65761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>
                          <a:effectLst/>
                        </a:rPr>
                        <a:t>ENFOQUE REGIONAL</a:t>
                      </a:r>
                      <a:endParaRPr lang="pt-BR" sz="3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>
                          <a:effectLst/>
                        </a:rPr>
                        <a:t>PARTICIPAÇÃO SOCIAL</a:t>
                      </a:r>
                      <a:endParaRPr lang="pt-BR" sz="3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5761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>
                          <a:solidFill>
                            <a:srgbClr val="FF0000"/>
                          </a:solidFill>
                          <a:effectLst/>
                        </a:rPr>
                        <a:t>Escala</a:t>
                      </a:r>
                      <a:r>
                        <a:rPr lang="pt-BR" sz="36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adequada para formulação/execução de políticas públicas específicas.</a:t>
                      </a:r>
                      <a:endParaRPr lang="pt-BR" sz="3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>
                          <a:solidFill>
                            <a:srgbClr val="FF0000"/>
                          </a:solidFill>
                          <a:effectLst/>
                        </a:rPr>
                        <a:t>Planejamento para/COM a sociedade</a:t>
                      </a:r>
                      <a:endParaRPr lang="pt-BR" sz="3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251520" y="208025"/>
            <a:ext cx="2808312" cy="57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12700" tIns="12700" rIns="12700" bIns="1270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pt-BR" sz="2000" b="1" dirty="0">
                <a:effectLst/>
                <a:latin typeface="Calibri"/>
                <a:ea typeface="Calibri"/>
                <a:cs typeface="Times New Roman"/>
              </a:rPr>
              <a:t>ESTADO DA BAHIA</a:t>
            </a:r>
            <a:endParaRPr lang="pt-BR" sz="20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pt-BR" sz="1600" b="1" dirty="0">
                <a:effectLst/>
                <a:latin typeface="Calibri"/>
                <a:ea typeface="Calibri"/>
                <a:cs typeface="Times New Roman"/>
              </a:rPr>
              <a:t>SECRETARIA DO PLANEJAMENTO</a:t>
            </a:r>
            <a:endParaRPr lang="pt-BR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07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552728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131840" y="0"/>
            <a:ext cx="6012160" cy="75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131840" y="643000"/>
            <a:ext cx="6012160" cy="1217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756224"/>
            <a:ext cx="3017837" cy="549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836712"/>
            <a:ext cx="51435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4"/>
          <p:cNvSpPr txBox="1">
            <a:spLocks noChangeArrowheads="1"/>
          </p:cNvSpPr>
          <p:nvPr/>
        </p:nvSpPr>
        <p:spPr bwMode="auto">
          <a:xfrm>
            <a:off x="7982273" y="1906935"/>
            <a:ext cx="382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>
                <a:solidFill>
                  <a:prstClr val="black"/>
                </a:solidFill>
                <a:latin typeface="Calibri" pitchFamily="34" charset="0"/>
              </a:rPr>
              <a:t>17</a:t>
            </a:r>
          </a:p>
        </p:txBody>
      </p:sp>
      <p:sp>
        <p:nvSpPr>
          <p:cNvPr id="12" name="CaixaDeTexto 5"/>
          <p:cNvSpPr txBox="1">
            <a:spLocks noChangeArrowheads="1"/>
          </p:cNvSpPr>
          <p:nvPr/>
        </p:nvSpPr>
        <p:spPr bwMode="auto">
          <a:xfrm>
            <a:off x="7699698" y="1268760"/>
            <a:ext cx="382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>
                <a:solidFill>
                  <a:prstClr val="black"/>
                </a:solidFill>
                <a:latin typeface="Calibri" pitchFamily="34" charset="0"/>
              </a:rPr>
              <a:t>24</a:t>
            </a:r>
          </a:p>
        </p:txBody>
      </p:sp>
      <p:sp>
        <p:nvSpPr>
          <p:cNvPr id="13" name="CaixaDeTexto 6"/>
          <p:cNvSpPr txBox="1">
            <a:spLocks noChangeArrowheads="1"/>
          </p:cNvSpPr>
          <p:nvPr/>
        </p:nvSpPr>
        <p:spPr bwMode="auto">
          <a:xfrm>
            <a:off x="8141023" y="2864198"/>
            <a:ext cx="382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>
                <a:solidFill>
                  <a:prstClr val="black"/>
                </a:solidFill>
                <a:latin typeface="Calibri" pitchFamily="34" charset="0"/>
              </a:rPr>
              <a:t>18</a:t>
            </a:r>
          </a:p>
        </p:txBody>
      </p:sp>
      <p:sp>
        <p:nvSpPr>
          <p:cNvPr id="14" name="CaixaDeTexto 7"/>
          <p:cNvSpPr txBox="1">
            <a:spLocks noChangeArrowheads="1"/>
          </p:cNvSpPr>
          <p:nvPr/>
        </p:nvSpPr>
        <p:spPr bwMode="auto">
          <a:xfrm>
            <a:off x="5712148" y="2364135"/>
            <a:ext cx="382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 dirty="0">
                <a:solidFill>
                  <a:prstClr val="black"/>
                </a:solidFill>
                <a:latin typeface="Calibri" pitchFamily="34" charset="0"/>
              </a:rPr>
              <a:t>01</a:t>
            </a:r>
          </a:p>
        </p:txBody>
      </p:sp>
      <p:sp>
        <p:nvSpPr>
          <p:cNvPr id="15" name="CaixaDeTexto 8"/>
          <p:cNvSpPr txBox="1">
            <a:spLocks noChangeArrowheads="1"/>
          </p:cNvSpPr>
          <p:nvPr/>
        </p:nvSpPr>
        <p:spPr bwMode="auto">
          <a:xfrm>
            <a:off x="6783710" y="1864073"/>
            <a:ext cx="382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>
                <a:solidFill>
                  <a:prstClr val="black"/>
                </a:solidFill>
                <a:latin typeface="Calibri" pitchFamily="34" charset="0"/>
              </a:rPr>
              <a:t>25</a:t>
            </a:r>
          </a:p>
        </p:txBody>
      </p:sp>
      <p:sp>
        <p:nvSpPr>
          <p:cNvPr id="16" name="CaixaDeTexto 9"/>
          <p:cNvSpPr txBox="1">
            <a:spLocks noChangeArrowheads="1"/>
          </p:cNvSpPr>
          <p:nvPr/>
        </p:nvSpPr>
        <p:spPr bwMode="auto">
          <a:xfrm>
            <a:off x="6569398" y="2292698"/>
            <a:ext cx="382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>
                <a:solidFill>
                  <a:prstClr val="black"/>
                </a:solidFill>
                <a:latin typeface="Calibri" pitchFamily="34" charset="0"/>
              </a:rPr>
              <a:t>16</a:t>
            </a:r>
          </a:p>
        </p:txBody>
      </p:sp>
      <p:sp>
        <p:nvSpPr>
          <p:cNvPr id="17" name="CaixaDeTexto 10"/>
          <p:cNvSpPr txBox="1">
            <a:spLocks noChangeArrowheads="1"/>
          </p:cNvSpPr>
          <p:nvPr/>
        </p:nvSpPr>
        <p:spPr bwMode="auto">
          <a:xfrm>
            <a:off x="7426648" y="2364135"/>
            <a:ext cx="382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>
                <a:solidFill>
                  <a:prstClr val="black"/>
                </a:solidFill>
                <a:latin typeface="Calibri" pitchFamily="34" charset="0"/>
              </a:rPr>
              <a:t>04</a:t>
            </a:r>
          </a:p>
        </p:txBody>
      </p:sp>
      <p:sp>
        <p:nvSpPr>
          <p:cNvPr id="18" name="CaixaDeTexto 11"/>
          <p:cNvSpPr txBox="1">
            <a:spLocks noChangeArrowheads="1"/>
          </p:cNvSpPr>
          <p:nvPr/>
        </p:nvSpPr>
        <p:spPr bwMode="auto">
          <a:xfrm>
            <a:off x="7140898" y="2792760"/>
            <a:ext cx="382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>
                <a:solidFill>
                  <a:prstClr val="black"/>
                </a:solidFill>
                <a:latin typeface="Calibri" pitchFamily="34" charset="0"/>
              </a:rPr>
              <a:t>15</a:t>
            </a:r>
          </a:p>
        </p:txBody>
      </p:sp>
      <p:sp>
        <p:nvSpPr>
          <p:cNvPr id="19" name="CaixaDeTexto 12"/>
          <p:cNvSpPr txBox="1">
            <a:spLocks noChangeArrowheads="1"/>
          </p:cNvSpPr>
          <p:nvPr/>
        </p:nvSpPr>
        <p:spPr bwMode="auto">
          <a:xfrm>
            <a:off x="6140773" y="1721198"/>
            <a:ext cx="382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>
                <a:solidFill>
                  <a:prstClr val="black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20" name="CaixaDeTexto 13"/>
          <p:cNvSpPr txBox="1">
            <a:spLocks noChangeArrowheads="1"/>
          </p:cNvSpPr>
          <p:nvPr/>
        </p:nvSpPr>
        <p:spPr bwMode="auto">
          <a:xfrm>
            <a:off x="6998023" y="3578573"/>
            <a:ext cx="382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>
                <a:solidFill>
                  <a:prstClr val="black"/>
                </a:solidFill>
                <a:latin typeface="Calibri" pitchFamily="34" charset="0"/>
              </a:rPr>
              <a:t>09</a:t>
            </a:r>
          </a:p>
        </p:txBody>
      </p:sp>
      <p:sp>
        <p:nvSpPr>
          <p:cNvPr id="21" name="CaixaDeTexto 14"/>
          <p:cNvSpPr txBox="1">
            <a:spLocks noChangeArrowheads="1"/>
          </p:cNvSpPr>
          <p:nvPr/>
        </p:nvSpPr>
        <p:spPr bwMode="auto">
          <a:xfrm>
            <a:off x="7640960" y="2935635"/>
            <a:ext cx="382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>
                <a:solidFill>
                  <a:prstClr val="black"/>
                </a:solidFill>
                <a:latin typeface="Calibri" pitchFamily="34" charset="0"/>
              </a:rPr>
              <a:t>19</a:t>
            </a:r>
          </a:p>
        </p:txBody>
      </p:sp>
      <p:sp>
        <p:nvSpPr>
          <p:cNvPr id="22" name="CaixaDeTexto 15"/>
          <p:cNvSpPr txBox="1">
            <a:spLocks noChangeArrowheads="1"/>
          </p:cNvSpPr>
          <p:nvPr/>
        </p:nvSpPr>
        <p:spPr bwMode="auto">
          <a:xfrm>
            <a:off x="7498085" y="3292823"/>
            <a:ext cx="382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>
                <a:solidFill>
                  <a:prstClr val="black"/>
                </a:solidFill>
                <a:latin typeface="Calibri" pitchFamily="34" charset="0"/>
              </a:rPr>
              <a:t>21</a:t>
            </a:r>
          </a:p>
        </p:txBody>
      </p:sp>
      <p:sp>
        <p:nvSpPr>
          <p:cNvPr id="23" name="CaixaDeTexto 16"/>
          <p:cNvSpPr txBox="1">
            <a:spLocks noChangeArrowheads="1"/>
          </p:cNvSpPr>
          <p:nvPr/>
        </p:nvSpPr>
        <p:spPr bwMode="auto">
          <a:xfrm>
            <a:off x="6712273" y="3007073"/>
            <a:ext cx="382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>
                <a:solidFill>
                  <a:prstClr val="black"/>
                </a:solidFill>
                <a:latin typeface="Calibri" pitchFamily="34" charset="0"/>
              </a:rPr>
              <a:t>14</a:t>
            </a:r>
          </a:p>
        </p:txBody>
      </p:sp>
      <p:sp>
        <p:nvSpPr>
          <p:cNvPr id="24" name="CaixaDeTexto 17"/>
          <p:cNvSpPr txBox="1">
            <a:spLocks noChangeArrowheads="1"/>
          </p:cNvSpPr>
          <p:nvPr/>
        </p:nvSpPr>
        <p:spPr bwMode="auto">
          <a:xfrm>
            <a:off x="7926710" y="3292823"/>
            <a:ext cx="382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>
                <a:solidFill>
                  <a:prstClr val="black"/>
                </a:solidFill>
                <a:latin typeface="Calibri" pitchFamily="34" charset="0"/>
              </a:rPr>
              <a:t>26</a:t>
            </a:r>
          </a:p>
        </p:txBody>
      </p:sp>
      <p:sp>
        <p:nvSpPr>
          <p:cNvPr id="25" name="CaixaDeTexto 18"/>
          <p:cNvSpPr txBox="1">
            <a:spLocks noChangeArrowheads="1"/>
          </p:cNvSpPr>
          <p:nvPr/>
        </p:nvSpPr>
        <p:spPr bwMode="auto">
          <a:xfrm>
            <a:off x="7426648" y="3721448"/>
            <a:ext cx="382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>
                <a:solidFill>
                  <a:prstClr val="black"/>
                </a:solidFill>
                <a:latin typeface="Calibri" pitchFamily="34" charset="0"/>
              </a:rPr>
              <a:t>06</a:t>
            </a:r>
          </a:p>
        </p:txBody>
      </p:sp>
      <p:sp>
        <p:nvSpPr>
          <p:cNvPr id="26" name="CaixaDeTexto 19"/>
          <p:cNvSpPr txBox="1">
            <a:spLocks noChangeArrowheads="1"/>
          </p:cNvSpPr>
          <p:nvPr/>
        </p:nvSpPr>
        <p:spPr bwMode="auto">
          <a:xfrm>
            <a:off x="5640710" y="3507135"/>
            <a:ext cx="382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>
                <a:solidFill>
                  <a:prstClr val="black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27" name="CaixaDeTexto 20"/>
          <p:cNvSpPr txBox="1">
            <a:spLocks noChangeArrowheads="1"/>
          </p:cNvSpPr>
          <p:nvPr/>
        </p:nvSpPr>
        <p:spPr bwMode="auto">
          <a:xfrm>
            <a:off x="5283523" y="3007073"/>
            <a:ext cx="382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>
                <a:solidFill>
                  <a:prstClr val="black"/>
                </a:solidFill>
                <a:latin typeface="Calibri" pitchFamily="34" charset="0"/>
              </a:rPr>
              <a:t>02</a:t>
            </a:r>
          </a:p>
        </p:txBody>
      </p:sp>
      <p:sp>
        <p:nvSpPr>
          <p:cNvPr id="28" name="CaixaDeTexto 21"/>
          <p:cNvSpPr txBox="1">
            <a:spLocks noChangeArrowheads="1"/>
          </p:cNvSpPr>
          <p:nvPr/>
        </p:nvSpPr>
        <p:spPr bwMode="auto">
          <a:xfrm>
            <a:off x="6140773" y="3149948"/>
            <a:ext cx="382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>
                <a:solidFill>
                  <a:prstClr val="black"/>
                </a:solidFill>
                <a:latin typeface="Calibri" pitchFamily="34" charset="0"/>
              </a:rPr>
              <a:t>03</a:t>
            </a:r>
          </a:p>
        </p:txBody>
      </p:sp>
      <p:sp>
        <p:nvSpPr>
          <p:cNvPr id="29" name="CaixaDeTexto 22"/>
          <p:cNvSpPr txBox="1">
            <a:spLocks noChangeArrowheads="1"/>
          </p:cNvSpPr>
          <p:nvPr/>
        </p:nvSpPr>
        <p:spPr bwMode="auto">
          <a:xfrm>
            <a:off x="4283398" y="2792760"/>
            <a:ext cx="382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>
                <a:solidFill>
                  <a:prstClr val="black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0" name="CaixaDeTexto 23"/>
          <p:cNvSpPr txBox="1">
            <a:spLocks noChangeArrowheads="1"/>
          </p:cNvSpPr>
          <p:nvPr/>
        </p:nvSpPr>
        <p:spPr bwMode="auto">
          <a:xfrm>
            <a:off x="5640710" y="4007198"/>
            <a:ext cx="454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>
                <a:solidFill>
                  <a:prstClr val="black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31" name="CaixaDeTexto 24"/>
          <p:cNvSpPr txBox="1">
            <a:spLocks noChangeArrowheads="1"/>
          </p:cNvSpPr>
          <p:nvPr/>
        </p:nvSpPr>
        <p:spPr bwMode="auto">
          <a:xfrm>
            <a:off x="4211960" y="3864323"/>
            <a:ext cx="382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>
                <a:solidFill>
                  <a:prstClr val="black"/>
                </a:solidFill>
                <a:latin typeface="Calibri" pitchFamily="34" charset="0"/>
              </a:rPr>
              <a:t>23</a:t>
            </a:r>
          </a:p>
        </p:txBody>
      </p:sp>
      <p:sp>
        <p:nvSpPr>
          <p:cNvPr id="32" name="CaixaDeTexto 25"/>
          <p:cNvSpPr txBox="1">
            <a:spLocks noChangeArrowheads="1"/>
          </p:cNvSpPr>
          <p:nvPr/>
        </p:nvSpPr>
        <p:spPr bwMode="auto">
          <a:xfrm>
            <a:off x="6926585" y="4578698"/>
            <a:ext cx="382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>
                <a:solidFill>
                  <a:prstClr val="black"/>
                </a:solidFill>
                <a:latin typeface="Calibri" pitchFamily="34" charset="0"/>
              </a:rPr>
              <a:t>08</a:t>
            </a:r>
          </a:p>
        </p:txBody>
      </p:sp>
      <p:sp>
        <p:nvSpPr>
          <p:cNvPr id="33" name="CaixaDeTexto 26"/>
          <p:cNvSpPr txBox="1">
            <a:spLocks noChangeArrowheads="1"/>
          </p:cNvSpPr>
          <p:nvPr/>
        </p:nvSpPr>
        <p:spPr bwMode="auto">
          <a:xfrm>
            <a:off x="6283648" y="4435823"/>
            <a:ext cx="382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>
                <a:solidFill>
                  <a:prstClr val="black"/>
                </a:solidFill>
                <a:latin typeface="Calibri" pitchFamily="34" charset="0"/>
              </a:rPr>
              <a:t>20</a:t>
            </a:r>
          </a:p>
        </p:txBody>
      </p:sp>
      <p:sp>
        <p:nvSpPr>
          <p:cNvPr id="34" name="CaixaDeTexto 28"/>
          <p:cNvSpPr txBox="1">
            <a:spLocks noChangeArrowheads="1"/>
          </p:cNvSpPr>
          <p:nvPr/>
        </p:nvSpPr>
        <p:spPr bwMode="auto">
          <a:xfrm>
            <a:off x="6926585" y="4007198"/>
            <a:ext cx="382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>
                <a:solidFill>
                  <a:prstClr val="black"/>
                </a:solidFill>
                <a:latin typeface="Calibri" pitchFamily="34" charset="0"/>
              </a:rPr>
              <a:t>22</a:t>
            </a:r>
          </a:p>
        </p:txBody>
      </p:sp>
      <p:sp>
        <p:nvSpPr>
          <p:cNvPr id="35" name="CaixaDeTexto 34"/>
          <p:cNvSpPr txBox="1">
            <a:spLocks noChangeArrowheads="1"/>
          </p:cNvSpPr>
          <p:nvPr/>
        </p:nvSpPr>
        <p:spPr bwMode="auto">
          <a:xfrm>
            <a:off x="7069460" y="5793135"/>
            <a:ext cx="382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>
                <a:solidFill>
                  <a:prstClr val="black"/>
                </a:solidFill>
                <a:latin typeface="Calibri" pitchFamily="34" charset="0"/>
              </a:rPr>
              <a:t>07</a:t>
            </a:r>
          </a:p>
        </p:txBody>
      </p:sp>
      <p:sp>
        <p:nvSpPr>
          <p:cNvPr id="36" name="CaixaDeTexto 35"/>
          <p:cNvSpPr txBox="1">
            <a:spLocks noChangeArrowheads="1"/>
          </p:cNvSpPr>
          <p:nvPr/>
        </p:nvSpPr>
        <p:spPr bwMode="auto">
          <a:xfrm>
            <a:off x="7283773" y="5293073"/>
            <a:ext cx="382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>
                <a:solidFill>
                  <a:prstClr val="black"/>
                </a:solidFill>
                <a:latin typeface="Calibri" pitchFamily="34" charset="0"/>
              </a:rPr>
              <a:t>27</a:t>
            </a:r>
          </a:p>
        </p:txBody>
      </p:sp>
      <p:sp>
        <p:nvSpPr>
          <p:cNvPr id="37" name="CaixaDeTexto 36"/>
          <p:cNvSpPr txBox="1">
            <a:spLocks noChangeArrowheads="1"/>
          </p:cNvSpPr>
          <p:nvPr/>
        </p:nvSpPr>
        <p:spPr bwMode="auto">
          <a:xfrm>
            <a:off x="7355210" y="4364385"/>
            <a:ext cx="382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>
                <a:solidFill>
                  <a:prstClr val="black"/>
                </a:solidFill>
                <a:latin typeface="Calibri" pitchFamily="34" charset="0"/>
              </a:rPr>
              <a:t>05</a:t>
            </a:r>
          </a:p>
        </p:txBody>
      </p:sp>
      <p:sp>
        <p:nvSpPr>
          <p:cNvPr id="38" name="Retângulo 37"/>
          <p:cNvSpPr>
            <a:spLocks noChangeArrowheads="1"/>
          </p:cNvSpPr>
          <p:nvPr/>
        </p:nvSpPr>
        <p:spPr bwMode="auto">
          <a:xfrm>
            <a:off x="251520" y="208025"/>
            <a:ext cx="2808312" cy="57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12700" tIns="12700" rIns="12700" bIns="1270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pt-BR" sz="2000" b="1" dirty="0">
                <a:effectLst/>
                <a:latin typeface="Calibri"/>
                <a:ea typeface="Calibri"/>
                <a:cs typeface="Times New Roman"/>
              </a:rPr>
              <a:t>ESTADO DA BAHIA</a:t>
            </a:r>
            <a:endParaRPr lang="pt-BR" sz="20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pt-BR" sz="1600" b="1" dirty="0">
                <a:effectLst/>
                <a:latin typeface="Calibri"/>
                <a:ea typeface="Calibri"/>
                <a:cs typeface="Times New Roman"/>
              </a:rPr>
              <a:t>SECRETARIA DO PLANEJAMENTO</a:t>
            </a:r>
            <a:endParaRPr lang="pt-BR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38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552728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131840" y="0"/>
            <a:ext cx="6012160" cy="75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131840" y="643000"/>
            <a:ext cx="6012160" cy="1217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388953"/>
              </p:ext>
            </p:extLst>
          </p:nvPr>
        </p:nvGraphicFramePr>
        <p:xfrm>
          <a:off x="395536" y="1340768"/>
          <a:ext cx="8352928" cy="5214660"/>
        </p:xfrm>
        <a:graphic>
          <a:graphicData uri="http://schemas.openxmlformats.org/drawingml/2006/table">
            <a:tbl>
              <a:tblPr/>
              <a:tblGrid>
                <a:gridCol w="8352928"/>
              </a:tblGrid>
              <a:tr h="371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PLANEJAMENTO E ORDENAMENTO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</a:tr>
              <a:tr h="149996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PPA Estadual </a:t>
                      </a: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Territorializado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e Participativo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Zoneamento Ecológico Econômico – ZEE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Planos Territoriais de Desenvolvimento Sustentável – PTDS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371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GOVERNANÇA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</a:tr>
              <a:tr h="214870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Devolutivas da Escuta Social do PPA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Diálogos Territoriais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Conselho Estadual de Desenvolvimento Territorial – CEDETER</a:t>
                      </a:r>
                    </a:p>
                    <a:p>
                      <a:pPr marL="619125" marR="0" lvl="0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pt-B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Comitê de Acompanhamento do PPA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Colegiados Territoriais – CODETER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Consórcios Públicos Territoriais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Agenda Territorial da Bahia – AG-TER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1520" y="984151"/>
            <a:ext cx="81375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algn="ctr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000" b="1" dirty="0">
                <a:solidFill>
                  <a:srgbClr val="002060"/>
                </a:solidFill>
              </a:rPr>
              <a:t>PRINCIPAIS INSTRUMENTOS</a:t>
            </a:r>
            <a:endParaRPr lang="pt-BR" sz="2000" b="1" dirty="0"/>
          </a:p>
          <a:p>
            <a:pPr marL="285750" indent="-285750"/>
            <a:endParaRPr lang="pt-BR" sz="2000" b="1" dirty="0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251520" y="208025"/>
            <a:ext cx="2808312" cy="57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12700" tIns="12700" rIns="12700" bIns="1270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pt-BR" sz="2000" b="1" dirty="0">
                <a:effectLst/>
                <a:latin typeface="Calibri"/>
                <a:ea typeface="Calibri"/>
                <a:cs typeface="Times New Roman"/>
              </a:rPr>
              <a:t>ESTADO DA BAHIA</a:t>
            </a:r>
            <a:endParaRPr lang="pt-BR" sz="20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pt-BR" sz="1600" b="1" dirty="0">
                <a:effectLst/>
                <a:latin typeface="Calibri"/>
                <a:ea typeface="Calibri"/>
                <a:cs typeface="Times New Roman"/>
              </a:rPr>
              <a:t>SECRETARIA DO PLANEJAMENTO</a:t>
            </a:r>
            <a:endParaRPr lang="pt-BR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129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552728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131840" y="0"/>
            <a:ext cx="6012160" cy="75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131840" y="643000"/>
            <a:ext cx="6012160" cy="1217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919006"/>
              </p:ext>
            </p:extLst>
          </p:nvPr>
        </p:nvGraphicFramePr>
        <p:xfrm>
          <a:off x="337013" y="1628800"/>
          <a:ext cx="8469973" cy="4112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9973"/>
              </a:tblGrid>
              <a:tr h="426058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ATUALIDADE</a:t>
                      </a:r>
                      <a:endParaRPr lang="pt-BR" sz="2400" dirty="0"/>
                    </a:p>
                  </a:txBody>
                  <a:tcPr/>
                </a:tc>
              </a:tr>
              <a:tr h="735387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35 Consórcios</a:t>
                      </a:r>
                      <a:endParaRPr lang="pt-BR" sz="2400" b="1" dirty="0"/>
                    </a:p>
                  </a:txBody>
                  <a:tcPr/>
                </a:tc>
              </a:tr>
              <a:tr h="735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Princípio de</a:t>
                      </a:r>
                      <a:r>
                        <a:rPr lang="pt-BR" sz="2400" baseline="0" dirty="0" smtClean="0"/>
                        <a:t> uma e</a:t>
                      </a:r>
                      <a:r>
                        <a:rPr lang="pt-BR" sz="2400" dirty="0" smtClean="0"/>
                        <a:t>stratégia estadual</a:t>
                      </a:r>
                      <a:r>
                        <a:rPr lang="pt-BR" sz="2400" baseline="0" dirty="0" smtClean="0"/>
                        <a:t> de apoio à gestão municipal e de descentralização/desconcentração de suas políticas.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aseline="0" dirty="0" smtClean="0"/>
                        <a:t>Ex.: Extinção do </a:t>
                      </a:r>
                      <a:r>
                        <a:rPr lang="pt-BR" sz="2400" baseline="0" dirty="0" err="1" smtClean="0"/>
                        <a:t>Derba</a:t>
                      </a:r>
                      <a:r>
                        <a:rPr lang="pt-BR" sz="2400" baseline="0" dirty="0" smtClean="0"/>
                        <a:t> / Disponibilidade das máquinas e servidores.</a:t>
                      </a:r>
                    </a:p>
                  </a:txBody>
                  <a:tcPr/>
                </a:tc>
              </a:tr>
              <a:tr h="1365719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Principais atividades</a:t>
                      </a:r>
                      <a:r>
                        <a:rPr lang="pt-BR" sz="2400" dirty="0" smtClean="0"/>
                        <a:t>: Gestão Ambiental Compartilhada, Infraestrutura hídrica (enfrentamento da seca), Rodovias</a:t>
                      </a:r>
                      <a:r>
                        <a:rPr lang="pt-BR" sz="2400" baseline="0" dirty="0" smtClean="0"/>
                        <a:t> e </a:t>
                      </a:r>
                      <a:r>
                        <a:rPr lang="pt-BR" sz="2400" dirty="0" smtClean="0"/>
                        <a:t>Estradas Vicinais, Regularização Fundiária</a:t>
                      </a:r>
                      <a:r>
                        <a:rPr lang="pt-BR" sz="2400" baseline="0" dirty="0" smtClean="0"/>
                        <a:t>.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251520" y="208025"/>
            <a:ext cx="2808312" cy="57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12700" tIns="12700" rIns="12700" bIns="1270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pt-BR" sz="2000" b="1" dirty="0">
                <a:effectLst/>
                <a:latin typeface="Calibri"/>
                <a:ea typeface="Calibri"/>
                <a:cs typeface="Times New Roman"/>
              </a:rPr>
              <a:t>ESTADO DA BAHIA</a:t>
            </a:r>
            <a:endParaRPr lang="pt-BR" sz="20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pt-BR" sz="1600" b="1" dirty="0">
                <a:effectLst/>
                <a:latin typeface="Calibri"/>
                <a:ea typeface="Calibri"/>
                <a:cs typeface="Times New Roman"/>
              </a:rPr>
              <a:t>SECRETARIA DO PLANEJAMENTO</a:t>
            </a:r>
            <a:endParaRPr lang="pt-BR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27784" y="836712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accent2"/>
                </a:solidFill>
              </a:rPr>
              <a:t>CONSÓRCIO PÚBLICOS</a:t>
            </a:r>
            <a:endParaRPr lang="pt-BR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552728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131840" y="0"/>
            <a:ext cx="6012160" cy="75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131840" y="643000"/>
            <a:ext cx="6012160" cy="1217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510892"/>
              </p:ext>
            </p:extLst>
          </p:nvPr>
        </p:nvGraphicFramePr>
        <p:xfrm>
          <a:off x="278491" y="908720"/>
          <a:ext cx="8469973" cy="5078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3324"/>
                <a:gridCol w="2823325"/>
                <a:gridCol w="2823324"/>
              </a:tblGrid>
              <a:tr h="426058">
                <a:tc gridSpan="3"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PERSPECTIVAS</a:t>
                      </a:r>
                      <a:endParaRPr lang="pt-BR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73683">
                <a:tc gridSpan="3">
                  <a:txBody>
                    <a:bodyPr/>
                    <a:lstStyle/>
                    <a:p>
                      <a:r>
                        <a:rPr lang="pt-BR" sz="2400" dirty="0" smtClean="0"/>
                        <a:t>Política de </a:t>
                      </a:r>
                      <a:r>
                        <a:rPr lang="pt-BR" sz="2400" dirty="0" err="1" smtClean="0"/>
                        <a:t>Consorciamento</a:t>
                      </a:r>
                      <a:endParaRPr lang="pt-B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056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Ater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056">
                <a:tc gridSpan="3">
                  <a:txBody>
                    <a:bodyPr/>
                    <a:lstStyle/>
                    <a:p>
                      <a:r>
                        <a:rPr lang="pt-BR" sz="2400" dirty="0" smtClean="0"/>
                        <a:t>Saneamento</a:t>
                      </a:r>
                      <a:endParaRPr lang="pt-B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26058">
                <a:tc gridSpan="3">
                  <a:txBody>
                    <a:bodyPr/>
                    <a:lstStyle/>
                    <a:p>
                      <a:r>
                        <a:rPr lang="pt-BR" sz="2400" dirty="0" smtClean="0"/>
                        <a:t>Segurança Pública</a:t>
                      </a:r>
                      <a:endParaRPr lang="pt-B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26058">
                <a:tc gridSpan="3">
                  <a:txBody>
                    <a:bodyPr/>
                    <a:lstStyle/>
                    <a:p>
                      <a:endParaRPr lang="pt-B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26058">
                <a:tc gridSpan="3"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AÇÕES DE APOIO</a:t>
                      </a:r>
                      <a:r>
                        <a:rPr lang="pt-BR" sz="2400" b="1" baseline="0" dirty="0" smtClean="0"/>
                        <a:t> AOS CONSÓRCIOS</a:t>
                      </a:r>
                      <a:endParaRPr lang="pt-BR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26058"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 smtClean="0"/>
                        <a:t>FORMAÇÃO</a:t>
                      </a:r>
                      <a:endParaRPr lang="pt-BR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 smtClean="0"/>
                        <a:t>ASSESSORAMENTO</a:t>
                      </a:r>
                      <a:endParaRPr lang="pt-BR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i="1" dirty="0" smtClean="0"/>
                        <a:t>OBSERVATÓRIO</a:t>
                      </a:r>
                      <a:endParaRPr lang="pt-BR" sz="2400" i="1" dirty="0"/>
                    </a:p>
                  </a:txBody>
                  <a:tcPr/>
                </a:tc>
              </a:tr>
              <a:tr h="426058">
                <a:tc>
                  <a:txBody>
                    <a:bodyPr/>
                    <a:lstStyle/>
                    <a:p>
                      <a:pPr algn="l"/>
                      <a:r>
                        <a:rPr lang="pt-BR" sz="2400" dirty="0" smtClean="0"/>
                        <a:t>Extensão,</a:t>
                      </a:r>
                      <a:r>
                        <a:rPr lang="pt-BR" sz="2400" baseline="0" dirty="0" smtClean="0"/>
                        <a:t> Especialização e Mestrado.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dirty="0" smtClean="0"/>
                        <a:t>Jurídico, contábil, administrativo e projetos.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dirty="0" smtClean="0"/>
                        <a:t>Monitoramento e disseminação da informação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251520" y="208025"/>
            <a:ext cx="2808312" cy="57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12700" tIns="12700" rIns="12700" bIns="1270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pt-BR" sz="2000" b="1" dirty="0">
                <a:effectLst/>
                <a:latin typeface="Calibri"/>
                <a:ea typeface="Calibri"/>
                <a:cs typeface="Times New Roman"/>
              </a:rPr>
              <a:t>ESTADO DA BAHIA</a:t>
            </a:r>
            <a:endParaRPr lang="pt-BR" sz="20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pt-BR" sz="1600" b="1" dirty="0">
                <a:effectLst/>
                <a:latin typeface="Calibri"/>
                <a:ea typeface="Calibri"/>
                <a:cs typeface="Times New Roman"/>
              </a:rPr>
              <a:t>SECRETARIA DO PLANEJAMENTO</a:t>
            </a:r>
            <a:endParaRPr lang="pt-BR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607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552728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131840" y="0"/>
            <a:ext cx="6012160" cy="75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131840" y="643000"/>
            <a:ext cx="6012160" cy="1217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251520" y="208025"/>
            <a:ext cx="2808312" cy="57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12700" tIns="12700" rIns="12700" bIns="1270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pt-BR" sz="2000" b="1" dirty="0">
                <a:effectLst/>
                <a:latin typeface="Calibri"/>
                <a:ea typeface="Calibri"/>
                <a:cs typeface="Times New Roman"/>
              </a:rPr>
              <a:t>ESTADO DA BAHIA</a:t>
            </a:r>
            <a:endParaRPr lang="pt-BR" sz="20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pt-BR" sz="1600" b="1" dirty="0">
                <a:effectLst/>
                <a:latin typeface="Calibri"/>
                <a:ea typeface="Calibri"/>
                <a:cs typeface="Times New Roman"/>
              </a:rPr>
              <a:t>SECRETARIA DO PLANEJAMENTO</a:t>
            </a:r>
            <a:endParaRPr lang="pt-BR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79746" y="2409850"/>
            <a:ext cx="85845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pt-BR" sz="2800" b="1" dirty="0" smtClean="0">
                <a:solidFill>
                  <a:srgbClr val="C00000"/>
                </a:solidFill>
              </a:rPr>
              <a:t>Objetivo:</a:t>
            </a:r>
          </a:p>
          <a:p>
            <a:pPr algn="just"/>
            <a:r>
              <a:rPr lang="pt-BR" altLang="pt-BR" sz="2800" dirty="0" smtClean="0"/>
              <a:t>Propiciar </a:t>
            </a:r>
            <a:r>
              <a:rPr lang="pt-BR" altLang="pt-BR" sz="2800" dirty="0"/>
              <a:t>oportunidades de desenvolvimento dos Territórios de Identidade do Estado da Bahia, mediante a integração de esforços entre diversos atores públicos e privados de diferentes segmentos para viabilizar </a:t>
            </a:r>
            <a:r>
              <a:rPr lang="pt-BR" altLang="pt-BR" sz="2800" dirty="0" smtClean="0"/>
              <a:t> empreendimentos </a:t>
            </a:r>
            <a:r>
              <a:rPr lang="pt-BR" altLang="pt-BR" sz="2800" dirty="0"/>
              <a:t>produtivos </a:t>
            </a:r>
            <a:r>
              <a:rPr lang="pt-BR" altLang="pt-BR" sz="2800" dirty="0" smtClean="0"/>
              <a:t>nos </a:t>
            </a:r>
            <a:r>
              <a:rPr lang="pt-BR" altLang="pt-BR" sz="2800" dirty="0"/>
              <a:t>Territórios </a:t>
            </a:r>
            <a:r>
              <a:rPr lang="pt-BR" altLang="pt-BR" sz="2800" dirty="0" smtClean="0"/>
              <a:t>de Identidade da </a:t>
            </a:r>
            <a:r>
              <a:rPr lang="pt-BR" altLang="pt-BR" sz="2800" dirty="0"/>
              <a:t>Bahia e fomento a cultura empreendedora, a fim de promover a geração de renda e a melhoria </a:t>
            </a:r>
            <a:r>
              <a:rPr lang="pt-BR" altLang="pt-BR" sz="2800" dirty="0" smtClean="0"/>
              <a:t>das condições de </a:t>
            </a:r>
            <a:r>
              <a:rPr lang="pt-BR" altLang="pt-BR" sz="2800" dirty="0"/>
              <a:t>vida da população baiana</a:t>
            </a:r>
            <a:r>
              <a:rPr lang="pt-BR" altLang="pt-BR" sz="2800" dirty="0" smtClean="0"/>
              <a:t>.</a:t>
            </a:r>
            <a:endParaRPr lang="pt-BR" altLang="pt-BR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115616" y="836712"/>
            <a:ext cx="7200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C00000"/>
                </a:solidFill>
              </a:rPr>
              <a:t>AG-TER</a:t>
            </a:r>
          </a:p>
          <a:p>
            <a:pPr algn="ctr"/>
            <a:endParaRPr lang="pt-BR" sz="1600" b="1" dirty="0" smtClean="0">
              <a:solidFill>
                <a:srgbClr val="C00000"/>
              </a:solidFill>
            </a:endParaRPr>
          </a:p>
          <a:p>
            <a:pPr algn="ctr"/>
            <a:r>
              <a:rPr lang="pt-BR" sz="2400" b="1" dirty="0" smtClean="0">
                <a:solidFill>
                  <a:srgbClr val="C00000"/>
                </a:solidFill>
              </a:rPr>
              <a:t>Ação Estratégica Criada pelo Decreto nº 16.792/2016</a:t>
            </a:r>
            <a:endParaRPr lang="pt-B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62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552728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131840" y="0"/>
            <a:ext cx="6012160" cy="75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131840" y="643000"/>
            <a:ext cx="6012160" cy="1217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251520" y="208025"/>
            <a:ext cx="2808312" cy="57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12700" tIns="12700" rIns="12700" bIns="1270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pt-BR" sz="2000" b="1" dirty="0">
                <a:effectLst/>
                <a:latin typeface="Calibri"/>
                <a:ea typeface="Calibri"/>
                <a:cs typeface="Times New Roman"/>
              </a:rPr>
              <a:t>ESTADO DA BAHIA</a:t>
            </a:r>
            <a:endParaRPr lang="pt-BR" sz="20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pt-BR" sz="1600" b="1" dirty="0">
                <a:effectLst/>
                <a:latin typeface="Calibri"/>
                <a:ea typeface="Calibri"/>
                <a:cs typeface="Times New Roman"/>
              </a:rPr>
              <a:t>SECRETARIA DO PLANEJAMENTO</a:t>
            </a:r>
            <a:endParaRPr lang="pt-BR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851920" y="692696"/>
            <a:ext cx="4536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C00000"/>
                </a:solidFill>
              </a:rPr>
              <a:t>ÁREAS DE ATUAÇÃO</a:t>
            </a:r>
            <a:endParaRPr lang="pt-BR" sz="3000" b="1" dirty="0">
              <a:solidFill>
                <a:srgbClr val="C00000"/>
              </a:solidFill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448152266"/>
              </p:ext>
            </p:extLst>
          </p:nvPr>
        </p:nvGraphicFramePr>
        <p:xfrm>
          <a:off x="611560" y="1246694"/>
          <a:ext cx="8064896" cy="2346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198354336"/>
              </p:ext>
            </p:extLst>
          </p:nvPr>
        </p:nvGraphicFramePr>
        <p:xfrm>
          <a:off x="395536" y="4005064"/>
          <a:ext cx="8584506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3997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6" name="Conector reto 145"/>
          <p:cNvCxnSpPr/>
          <p:nvPr/>
        </p:nvCxnSpPr>
        <p:spPr>
          <a:xfrm>
            <a:off x="7935997" y="4072626"/>
            <a:ext cx="6615" cy="151555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0" y="6527308"/>
            <a:ext cx="9144000" cy="331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132138" y="0"/>
            <a:ext cx="6011862" cy="755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132138" y="642938"/>
            <a:ext cx="6011862" cy="122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568384" y="896075"/>
            <a:ext cx="846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e-AT" dirty="0" smtClean="0"/>
              <a:t>TRAJETÓRIA DESENVOLVIMENTO TERRITORIAL NA BAHIA</a:t>
            </a:r>
          </a:p>
        </p:txBody>
      </p:sp>
      <p:cxnSp>
        <p:nvCxnSpPr>
          <p:cNvPr id="62" name="Conector reto 61"/>
          <p:cNvCxnSpPr/>
          <p:nvPr/>
        </p:nvCxnSpPr>
        <p:spPr>
          <a:xfrm flipH="1">
            <a:off x="697484" y="2857426"/>
            <a:ext cx="3175" cy="12049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 flipH="1">
            <a:off x="2334071" y="2910607"/>
            <a:ext cx="28848" cy="11549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H="1">
            <a:off x="2883521" y="4041701"/>
            <a:ext cx="2954" cy="12069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 flipH="1">
            <a:off x="3923928" y="2892750"/>
            <a:ext cx="3907" cy="11727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/>
          <p:nvPr/>
        </p:nvCxnSpPr>
        <p:spPr>
          <a:xfrm flipH="1">
            <a:off x="5434260" y="3032051"/>
            <a:ext cx="12700" cy="1035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 flipH="1">
            <a:off x="3532337" y="4080435"/>
            <a:ext cx="19050" cy="1433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>
            <a:off x="6396499" y="2452614"/>
            <a:ext cx="0" cy="15890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 flipH="1">
            <a:off x="5041399" y="2393065"/>
            <a:ext cx="2323" cy="1648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 flipH="1">
            <a:off x="4478762" y="4006787"/>
            <a:ext cx="24534" cy="2378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/>
          <p:cNvCxnSpPr/>
          <p:nvPr/>
        </p:nvCxnSpPr>
        <p:spPr>
          <a:xfrm>
            <a:off x="5791374" y="4041379"/>
            <a:ext cx="4762" cy="1003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73776"/>
            <a:ext cx="1012043" cy="77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6" descr="http://mail.google.com/mail/?attid=0.3&amp;disp=emb&amp;view=att&amp;th=112951f3e0372bd5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031" y="2742150"/>
            <a:ext cx="961777" cy="59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463081"/>
            <a:ext cx="11271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22" descr="Logo_CAPP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185" y="4824340"/>
            <a:ext cx="784671" cy="90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666" y="1936287"/>
            <a:ext cx="1112454" cy="44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1960" y="5930615"/>
            <a:ext cx="1037130" cy="535532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0" y="2744714"/>
            <a:ext cx="1019374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9" descr="http://www.ouvidoriageral.ba.gov.br/wp-content/uploads/2013/11/ze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57426"/>
            <a:ext cx="881906" cy="6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Imagem 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40202" y="2132856"/>
            <a:ext cx="1008062" cy="58896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Conector reto 84"/>
          <p:cNvCxnSpPr/>
          <p:nvPr/>
        </p:nvCxnSpPr>
        <p:spPr>
          <a:xfrm flipV="1">
            <a:off x="267271" y="4046464"/>
            <a:ext cx="8594725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/>
          <p:cNvCxnSpPr/>
          <p:nvPr/>
        </p:nvCxnSpPr>
        <p:spPr>
          <a:xfrm>
            <a:off x="338709" y="3930576"/>
            <a:ext cx="0" cy="28892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to 86"/>
          <p:cNvCxnSpPr/>
          <p:nvPr/>
        </p:nvCxnSpPr>
        <p:spPr>
          <a:xfrm>
            <a:off x="6004917" y="3969113"/>
            <a:ext cx="0" cy="287337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/>
          <p:cNvCxnSpPr/>
          <p:nvPr/>
        </p:nvCxnSpPr>
        <p:spPr>
          <a:xfrm>
            <a:off x="839416" y="3930576"/>
            <a:ext cx="0" cy="28892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88"/>
          <p:cNvCxnSpPr/>
          <p:nvPr/>
        </p:nvCxnSpPr>
        <p:spPr>
          <a:xfrm>
            <a:off x="1358305" y="3943083"/>
            <a:ext cx="0" cy="28892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to 89"/>
          <p:cNvCxnSpPr/>
          <p:nvPr/>
        </p:nvCxnSpPr>
        <p:spPr>
          <a:xfrm>
            <a:off x="1750095" y="3946511"/>
            <a:ext cx="0" cy="28892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to 90"/>
          <p:cNvCxnSpPr/>
          <p:nvPr/>
        </p:nvCxnSpPr>
        <p:spPr>
          <a:xfrm>
            <a:off x="2124621" y="3930576"/>
            <a:ext cx="0" cy="28892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to 91"/>
          <p:cNvCxnSpPr/>
          <p:nvPr/>
        </p:nvCxnSpPr>
        <p:spPr>
          <a:xfrm>
            <a:off x="2612603" y="3930576"/>
            <a:ext cx="0" cy="28892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to 92"/>
          <p:cNvCxnSpPr/>
          <p:nvPr/>
        </p:nvCxnSpPr>
        <p:spPr>
          <a:xfrm>
            <a:off x="3118445" y="3946511"/>
            <a:ext cx="0" cy="28892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to 93"/>
          <p:cNvCxnSpPr/>
          <p:nvPr/>
        </p:nvCxnSpPr>
        <p:spPr>
          <a:xfrm>
            <a:off x="3747467" y="3953179"/>
            <a:ext cx="0" cy="28892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to 94"/>
          <p:cNvCxnSpPr/>
          <p:nvPr/>
        </p:nvCxnSpPr>
        <p:spPr>
          <a:xfrm>
            <a:off x="4211265" y="3917876"/>
            <a:ext cx="0" cy="28733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to 95"/>
          <p:cNvCxnSpPr/>
          <p:nvPr/>
        </p:nvCxnSpPr>
        <p:spPr>
          <a:xfrm>
            <a:off x="4735761" y="3937303"/>
            <a:ext cx="0" cy="28733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to 96"/>
          <p:cNvCxnSpPr/>
          <p:nvPr/>
        </p:nvCxnSpPr>
        <p:spPr>
          <a:xfrm>
            <a:off x="5147370" y="3942066"/>
            <a:ext cx="0" cy="287337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to 97"/>
          <p:cNvCxnSpPr/>
          <p:nvPr/>
        </p:nvCxnSpPr>
        <p:spPr>
          <a:xfrm>
            <a:off x="5582593" y="3969371"/>
            <a:ext cx="0" cy="287337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2"/>
          <p:cNvSpPr txBox="1">
            <a:spLocks noChangeArrowheads="1"/>
          </p:cNvSpPr>
          <p:nvPr/>
        </p:nvSpPr>
        <p:spPr bwMode="auto">
          <a:xfrm>
            <a:off x="35496" y="4227439"/>
            <a:ext cx="5730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Tx/>
              <a:buNone/>
            </a:pPr>
            <a:r>
              <a:rPr lang="de-AT" altLang="pt-BR" sz="1200" b="1">
                <a:solidFill>
                  <a:prstClr val="black"/>
                </a:solidFill>
                <a:latin typeface="Arial" charset="0"/>
                <a:cs typeface="Arial" charset="0"/>
              </a:rPr>
              <a:t>2003</a:t>
            </a:r>
            <a:endParaRPr lang="pt-BR" altLang="pt-BR" sz="1200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0" name="Rectangle 2"/>
          <p:cNvSpPr txBox="1">
            <a:spLocks noChangeArrowheads="1"/>
          </p:cNvSpPr>
          <p:nvPr/>
        </p:nvSpPr>
        <p:spPr bwMode="auto">
          <a:xfrm>
            <a:off x="560760" y="4227439"/>
            <a:ext cx="5730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Tx/>
              <a:buNone/>
            </a:pPr>
            <a:r>
              <a:rPr lang="de-AT" altLang="pt-BR" sz="1200" b="1">
                <a:solidFill>
                  <a:prstClr val="black"/>
                </a:solidFill>
                <a:latin typeface="Arial" charset="0"/>
                <a:cs typeface="Arial" charset="0"/>
              </a:rPr>
              <a:t>2004</a:t>
            </a:r>
            <a:endParaRPr lang="pt-BR" altLang="pt-BR" sz="1200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1" name="Rectangle 2"/>
          <p:cNvSpPr txBox="1">
            <a:spLocks noChangeArrowheads="1"/>
          </p:cNvSpPr>
          <p:nvPr/>
        </p:nvSpPr>
        <p:spPr bwMode="auto">
          <a:xfrm>
            <a:off x="1069380" y="4227245"/>
            <a:ext cx="5715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Tx/>
              <a:buNone/>
            </a:pPr>
            <a:r>
              <a:rPr lang="de-AT" altLang="pt-BR" sz="1200" b="1">
                <a:solidFill>
                  <a:prstClr val="black"/>
                </a:solidFill>
                <a:latin typeface="Arial" charset="0"/>
                <a:cs typeface="Arial" charset="0"/>
              </a:rPr>
              <a:t>2005</a:t>
            </a:r>
            <a:endParaRPr lang="pt-BR" altLang="pt-BR" sz="1200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" name="Rectangle 2"/>
          <p:cNvSpPr txBox="1">
            <a:spLocks noChangeArrowheads="1"/>
          </p:cNvSpPr>
          <p:nvPr/>
        </p:nvSpPr>
        <p:spPr bwMode="auto">
          <a:xfrm>
            <a:off x="1478632" y="4230673"/>
            <a:ext cx="5730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Tx/>
              <a:buNone/>
            </a:pPr>
            <a:r>
              <a:rPr lang="de-AT" altLang="pt-BR" sz="1200" b="1" dirty="0">
                <a:solidFill>
                  <a:prstClr val="black"/>
                </a:solidFill>
                <a:latin typeface="Arial" charset="0"/>
                <a:cs typeface="Arial" charset="0"/>
              </a:rPr>
              <a:t>2006</a:t>
            </a:r>
            <a:endParaRPr lang="pt-BR" altLang="pt-BR" sz="12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3" name="Rectangle 2"/>
          <p:cNvSpPr txBox="1">
            <a:spLocks noChangeArrowheads="1"/>
          </p:cNvSpPr>
          <p:nvPr/>
        </p:nvSpPr>
        <p:spPr bwMode="auto">
          <a:xfrm>
            <a:off x="1835696" y="4227439"/>
            <a:ext cx="5730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Tx/>
              <a:buNone/>
            </a:pPr>
            <a:r>
              <a:rPr lang="de-AT" altLang="pt-BR" sz="1200" b="1" dirty="0">
                <a:solidFill>
                  <a:prstClr val="black"/>
                </a:solidFill>
                <a:latin typeface="Arial" charset="0"/>
                <a:cs typeface="Arial" charset="0"/>
              </a:rPr>
              <a:t>2007</a:t>
            </a:r>
            <a:endParaRPr lang="pt-BR" altLang="pt-BR" sz="12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4" name="Rectangle 2"/>
          <p:cNvSpPr txBox="1">
            <a:spLocks noChangeArrowheads="1"/>
          </p:cNvSpPr>
          <p:nvPr/>
        </p:nvSpPr>
        <p:spPr bwMode="auto">
          <a:xfrm>
            <a:off x="2342728" y="4227439"/>
            <a:ext cx="5730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Tx/>
              <a:buNone/>
            </a:pPr>
            <a:r>
              <a:rPr lang="de-AT" altLang="pt-BR" sz="1200" b="1">
                <a:solidFill>
                  <a:prstClr val="black"/>
                </a:solidFill>
                <a:latin typeface="Arial" charset="0"/>
                <a:cs typeface="Arial" charset="0"/>
              </a:rPr>
              <a:t>2008</a:t>
            </a:r>
            <a:endParaRPr lang="pt-BR" altLang="pt-BR" sz="1200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5" name="Rectangle 2"/>
          <p:cNvSpPr txBox="1">
            <a:spLocks noChangeArrowheads="1"/>
          </p:cNvSpPr>
          <p:nvPr/>
        </p:nvSpPr>
        <p:spPr bwMode="auto">
          <a:xfrm>
            <a:off x="2843808" y="4230673"/>
            <a:ext cx="5730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Tx/>
              <a:buNone/>
            </a:pPr>
            <a:r>
              <a:rPr lang="de-AT" altLang="pt-BR" sz="1200" b="1" dirty="0">
                <a:solidFill>
                  <a:prstClr val="black"/>
                </a:solidFill>
                <a:latin typeface="Arial" charset="0"/>
                <a:cs typeface="Arial" charset="0"/>
              </a:rPr>
              <a:t>2009</a:t>
            </a:r>
            <a:endParaRPr lang="pt-BR" altLang="pt-BR" sz="12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6" name="Rectangle 2"/>
          <p:cNvSpPr txBox="1">
            <a:spLocks noChangeArrowheads="1"/>
          </p:cNvSpPr>
          <p:nvPr/>
        </p:nvSpPr>
        <p:spPr bwMode="auto">
          <a:xfrm>
            <a:off x="3491880" y="4237341"/>
            <a:ext cx="5730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Tx/>
              <a:buNone/>
            </a:pPr>
            <a:r>
              <a:rPr lang="de-AT" altLang="pt-BR" sz="1200" b="1">
                <a:solidFill>
                  <a:prstClr val="black"/>
                </a:solidFill>
                <a:latin typeface="Arial" charset="0"/>
                <a:cs typeface="Arial" charset="0"/>
              </a:rPr>
              <a:t>2010</a:t>
            </a:r>
            <a:endParaRPr lang="pt-BR" altLang="pt-BR" sz="1200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7" name="Rectangle 2"/>
          <p:cNvSpPr txBox="1">
            <a:spLocks noChangeArrowheads="1"/>
          </p:cNvSpPr>
          <p:nvPr/>
        </p:nvSpPr>
        <p:spPr bwMode="auto">
          <a:xfrm>
            <a:off x="3923928" y="4219501"/>
            <a:ext cx="5730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Tx/>
              <a:buNone/>
            </a:pPr>
            <a:r>
              <a:rPr lang="de-AT" altLang="pt-BR" sz="1200" b="1">
                <a:solidFill>
                  <a:prstClr val="black"/>
                </a:solidFill>
                <a:latin typeface="Arial" charset="0"/>
                <a:cs typeface="Arial" charset="0"/>
              </a:rPr>
              <a:t>2011</a:t>
            </a:r>
            <a:endParaRPr lang="pt-BR" altLang="pt-BR" sz="1200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8" name="Rectangle 2"/>
          <p:cNvSpPr txBox="1">
            <a:spLocks noChangeArrowheads="1"/>
          </p:cNvSpPr>
          <p:nvPr/>
        </p:nvSpPr>
        <p:spPr bwMode="auto">
          <a:xfrm>
            <a:off x="4430961" y="4246866"/>
            <a:ext cx="5730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Tx/>
              <a:buNone/>
            </a:pPr>
            <a:r>
              <a:rPr lang="de-AT" altLang="pt-BR" sz="1200" b="1" dirty="0">
                <a:solidFill>
                  <a:prstClr val="black"/>
                </a:solidFill>
                <a:latin typeface="Arial" charset="0"/>
                <a:cs typeface="Arial" charset="0"/>
              </a:rPr>
              <a:t>2012</a:t>
            </a:r>
            <a:endParaRPr lang="pt-BR" altLang="pt-BR" sz="12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9" name="Rectangle 2"/>
          <p:cNvSpPr txBox="1">
            <a:spLocks noChangeArrowheads="1"/>
          </p:cNvSpPr>
          <p:nvPr/>
        </p:nvSpPr>
        <p:spPr bwMode="auto">
          <a:xfrm>
            <a:off x="4860032" y="4246866"/>
            <a:ext cx="5730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Tx/>
              <a:buNone/>
            </a:pPr>
            <a:r>
              <a:rPr lang="de-AT" altLang="pt-BR" sz="1200" b="1">
                <a:solidFill>
                  <a:prstClr val="black"/>
                </a:solidFill>
                <a:latin typeface="Arial" charset="0"/>
                <a:cs typeface="Arial" charset="0"/>
              </a:rPr>
              <a:t>2013</a:t>
            </a:r>
            <a:endParaRPr lang="pt-BR" altLang="pt-BR" sz="1200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0" name="Rectangle 2"/>
          <p:cNvSpPr txBox="1">
            <a:spLocks noChangeArrowheads="1"/>
          </p:cNvSpPr>
          <p:nvPr/>
        </p:nvSpPr>
        <p:spPr bwMode="auto">
          <a:xfrm>
            <a:off x="5292080" y="4266233"/>
            <a:ext cx="5715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Tx/>
              <a:buNone/>
            </a:pPr>
            <a:r>
              <a:rPr lang="de-AT" altLang="pt-BR" sz="1200" b="1" dirty="0">
                <a:solidFill>
                  <a:prstClr val="black"/>
                </a:solidFill>
                <a:latin typeface="Arial" charset="0"/>
                <a:cs typeface="Arial" charset="0"/>
              </a:rPr>
              <a:t>2014</a:t>
            </a:r>
            <a:endParaRPr lang="pt-BR" altLang="pt-BR" sz="12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1" name="Rectangle 2"/>
          <p:cNvSpPr txBox="1">
            <a:spLocks noChangeArrowheads="1"/>
          </p:cNvSpPr>
          <p:nvPr/>
        </p:nvSpPr>
        <p:spPr bwMode="auto">
          <a:xfrm>
            <a:off x="5727105" y="4265975"/>
            <a:ext cx="5730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Tx/>
              <a:buNone/>
            </a:pPr>
            <a:r>
              <a:rPr lang="de-AT" altLang="pt-BR" sz="1200" b="1">
                <a:solidFill>
                  <a:prstClr val="black"/>
                </a:solidFill>
                <a:latin typeface="Arial" charset="0"/>
                <a:cs typeface="Arial" charset="0"/>
              </a:rPr>
              <a:t>2015</a:t>
            </a:r>
            <a:endParaRPr lang="pt-BR" altLang="pt-BR" sz="1200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113" name="Conector reto 112"/>
          <p:cNvCxnSpPr/>
          <p:nvPr/>
        </p:nvCxnSpPr>
        <p:spPr>
          <a:xfrm flipH="1">
            <a:off x="3321184" y="2204864"/>
            <a:ext cx="6350" cy="1801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836" y="1916832"/>
            <a:ext cx="1068092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6" name="Conector reto 115"/>
          <p:cNvCxnSpPr/>
          <p:nvPr/>
        </p:nvCxnSpPr>
        <p:spPr>
          <a:xfrm>
            <a:off x="6866036" y="3981873"/>
            <a:ext cx="0" cy="287337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2"/>
          <p:cNvSpPr txBox="1">
            <a:spLocks noChangeArrowheads="1"/>
          </p:cNvSpPr>
          <p:nvPr/>
        </p:nvSpPr>
        <p:spPr bwMode="auto">
          <a:xfrm>
            <a:off x="6588224" y="4278735"/>
            <a:ext cx="5730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Tx/>
              <a:buNone/>
            </a:pPr>
            <a:r>
              <a:rPr lang="de-AT" altLang="pt-BR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2016</a:t>
            </a:r>
            <a:endParaRPr lang="pt-BR" altLang="pt-BR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8" name="Fluxograma: Conector 117"/>
          <p:cNvSpPr/>
          <p:nvPr/>
        </p:nvSpPr>
        <p:spPr>
          <a:xfrm>
            <a:off x="8746680" y="4002804"/>
            <a:ext cx="149546" cy="110583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119" name="Conector reto 118"/>
          <p:cNvCxnSpPr/>
          <p:nvPr/>
        </p:nvCxnSpPr>
        <p:spPr>
          <a:xfrm>
            <a:off x="8658500" y="3457294"/>
            <a:ext cx="0" cy="54551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0" name="Imagem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48" y="4761198"/>
            <a:ext cx="927531" cy="9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CaixaDeTexto 120"/>
          <p:cNvSpPr txBox="1">
            <a:spLocks noChangeArrowheads="1"/>
          </p:cNvSpPr>
          <p:nvPr/>
        </p:nvSpPr>
        <p:spPr bwMode="auto">
          <a:xfrm>
            <a:off x="630283" y="5025355"/>
            <a:ext cx="1093659" cy="2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200" b="1" kern="0" dirty="0" smtClean="0">
                <a:solidFill>
                  <a:srgbClr val="000000"/>
                </a:solidFill>
                <a:latin typeface="Arial Black" panose="020B0A04020102020204" pitchFamily="34" charset="0"/>
                <a:cs typeface="Times New Roman" pitchFamily="18" charset="0"/>
              </a:rPr>
              <a:t>CODETER</a:t>
            </a:r>
            <a:endParaRPr lang="pt-BR" altLang="pt-BR" sz="1200" kern="0" dirty="0" smtClean="0">
              <a:solidFill>
                <a:prstClr val="black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cxnSp>
        <p:nvCxnSpPr>
          <p:cNvPr id="122" name="Conector reto 121"/>
          <p:cNvCxnSpPr/>
          <p:nvPr/>
        </p:nvCxnSpPr>
        <p:spPr>
          <a:xfrm flipH="1">
            <a:off x="1127656" y="4046381"/>
            <a:ext cx="9367" cy="840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3741313" y="5170840"/>
            <a:ext cx="597748" cy="374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504D">
                    <a:lumMod val="75000"/>
                  </a:srgbClr>
                </a:solidFill>
              </a:rPr>
              <a:t>ADT</a:t>
            </a:r>
            <a:endParaRPr lang="pt-BR" b="1" dirty="0">
              <a:solidFill>
                <a:srgbClr val="C0504D">
                  <a:lumMod val="75000"/>
                </a:srgbClr>
              </a:solidFill>
            </a:endParaRPr>
          </a:p>
        </p:txBody>
      </p:sp>
      <p:cxnSp>
        <p:nvCxnSpPr>
          <p:cNvPr id="128" name="Conector reto 127"/>
          <p:cNvCxnSpPr/>
          <p:nvPr/>
        </p:nvCxnSpPr>
        <p:spPr>
          <a:xfrm flipH="1">
            <a:off x="3995936" y="4067101"/>
            <a:ext cx="22763" cy="889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104" y="4767528"/>
            <a:ext cx="737880" cy="52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0" name="Conector reto 129"/>
          <p:cNvCxnSpPr/>
          <p:nvPr/>
        </p:nvCxnSpPr>
        <p:spPr>
          <a:xfrm>
            <a:off x="7308304" y="4085759"/>
            <a:ext cx="0" cy="6393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" name="Imagem 20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805" y="5949280"/>
            <a:ext cx="1182483" cy="455288"/>
          </a:xfrm>
          <a:prstGeom prst="rect">
            <a:avLst/>
          </a:prstGeom>
        </p:spPr>
      </p:pic>
      <p:cxnSp>
        <p:nvCxnSpPr>
          <p:cNvPr id="132" name="Conector reto 131"/>
          <p:cNvCxnSpPr/>
          <p:nvPr/>
        </p:nvCxnSpPr>
        <p:spPr>
          <a:xfrm>
            <a:off x="6588224" y="4065514"/>
            <a:ext cx="0" cy="20682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Imagem 205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59541"/>
            <a:ext cx="525654" cy="525654"/>
          </a:xfrm>
          <a:prstGeom prst="rect">
            <a:avLst/>
          </a:prstGeom>
        </p:spPr>
      </p:pic>
      <p:sp>
        <p:nvSpPr>
          <p:cNvPr id="2056" name="CaixaDeTexto 2055"/>
          <p:cNvSpPr txBox="1"/>
          <p:nvPr/>
        </p:nvSpPr>
        <p:spPr>
          <a:xfrm>
            <a:off x="1187624" y="2276872"/>
            <a:ext cx="87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prstClr val="black"/>
                </a:solidFill>
              </a:rPr>
              <a:t>PTDRS</a:t>
            </a:r>
            <a:endParaRPr lang="pt-BR" b="1" dirty="0">
              <a:solidFill>
                <a:prstClr val="black"/>
              </a:solidFill>
            </a:endParaRPr>
          </a:p>
        </p:txBody>
      </p:sp>
      <p:cxnSp>
        <p:nvCxnSpPr>
          <p:cNvPr id="137" name="Conector reto 136"/>
          <p:cNvCxnSpPr/>
          <p:nvPr/>
        </p:nvCxnSpPr>
        <p:spPr>
          <a:xfrm>
            <a:off x="1537935" y="2496281"/>
            <a:ext cx="2013" cy="15380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Imagem 20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150198"/>
            <a:ext cx="558722" cy="558722"/>
          </a:xfrm>
          <a:prstGeom prst="rect">
            <a:avLst/>
          </a:prstGeom>
        </p:spPr>
      </p:pic>
      <p:cxnSp>
        <p:nvCxnSpPr>
          <p:cNvPr id="141" name="Conector reto 140"/>
          <p:cNvCxnSpPr/>
          <p:nvPr/>
        </p:nvCxnSpPr>
        <p:spPr>
          <a:xfrm>
            <a:off x="7596336" y="2857426"/>
            <a:ext cx="0" cy="11954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1" name="Imagem 206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991" y="5391052"/>
            <a:ext cx="963243" cy="979608"/>
          </a:xfrm>
          <a:prstGeom prst="rect">
            <a:avLst/>
          </a:prstGeom>
        </p:spPr>
      </p:pic>
      <p:sp>
        <p:nvSpPr>
          <p:cNvPr id="140" name="CaixaDeTexto 139"/>
          <p:cNvSpPr txBox="1"/>
          <p:nvPr/>
        </p:nvSpPr>
        <p:spPr>
          <a:xfrm>
            <a:off x="7316975" y="2555612"/>
            <a:ext cx="71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prstClr val="black"/>
                </a:solidFill>
              </a:rPr>
              <a:t>PTDS</a:t>
            </a:r>
            <a:endParaRPr lang="pt-BR" b="1" dirty="0">
              <a:solidFill>
                <a:prstClr val="black"/>
              </a:solidFill>
            </a:endParaRPr>
          </a:p>
        </p:txBody>
      </p:sp>
      <p:pic>
        <p:nvPicPr>
          <p:cNvPr id="129" name="Picture 2" descr="C:\Users\Mithilet\Downloads\557582925637-142189049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00" y="4699372"/>
            <a:ext cx="745852" cy="74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CaixaDeTexto 2062"/>
          <p:cNvSpPr txBox="1"/>
          <p:nvPr/>
        </p:nvSpPr>
        <p:spPr>
          <a:xfrm>
            <a:off x="7164288" y="6135687"/>
            <a:ext cx="151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prstClr val="black"/>
                </a:solidFill>
              </a:rPr>
              <a:t>CADERNO DE OPORTUNIDADES</a:t>
            </a:r>
            <a:endParaRPr lang="pt-BR" sz="1200" b="1" dirty="0">
              <a:solidFill>
                <a:prstClr val="black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90" y="4653136"/>
            <a:ext cx="712909" cy="70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Imagem 206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402129"/>
            <a:ext cx="597408" cy="597408"/>
          </a:xfrm>
          <a:prstGeom prst="rect">
            <a:avLst/>
          </a:prstGeom>
        </p:spPr>
      </p:pic>
      <p:cxnSp>
        <p:nvCxnSpPr>
          <p:cNvPr id="151" name="Conector reto 150"/>
          <p:cNvCxnSpPr/>
          <p:nvPr/>
        </p:nvCxnSpPr>
        <p:spPr>
          <a:xfrm flipH="1">
            <a:off x="7134477" y="2033269"/>
            <a:ext cx="15068" cy="2019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7" name="CaixaDeTexto 2066"/>
          <p:cNvSpPr txBox="1"/>
          <p:nvPr/>
        </p:nvSpPr>
        <p:spPr>
          <a:xfrm>
            <a:off x="6804248" y="1722294"/>
            <a:ext cx="910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prstClr val="white"/>
                </a:solidFill>
              </a:rPr>
              <a:t>CAPPA</a:t>
            </a:r>
            <a:endParaRPr lang="pt-BR" sz="1600" b="1" dirty="0">
              <a:solidFill>
                <a:prstClr val="white"/>
              </a:solidFill>
            </a:endParaRPr>
          </a:p>
        </p:txBody>
      </p:sp>
      <p:cxnSp>
        <p:nvCxnSpPr>
          <p:cNvPr id="158" name="Conector reto 157"/>
          <p:cNvCxnSpPr/>
          <p:nvPr/>
        </p:nvCxnSpPr>
        <p:spPr>
          <a:xfrm>
            <a:off x="8424234" y="4072626"/>
            <a:ext cx="0" cy="54551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69" name="Imagem 206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465" y="4544740"/>
            <a:ext cx="755007" cy="756731"/>
          </a:xfrm>
          <a:prstGeom prst="rect">
            <a:avLst/>
          </a:prstGeom>
        </p:spPr>
      </p:pic>
      <p:sp>
        <p:nvSpPr>
          <p:cNvPr id="2070" name="CaixaDeTexto 2069"/>
          <p:cNvSpPr txBox="1"/>
          <p:nvPr/>
        </p:nvSpPr>
        <p:spPr>
          <a:xfrm>
            <a:off x="8161390" y="5034662"/>
            <a:ext cx="659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 smtClean="0">
                <a:solidFill>
                  <a:prstClr val="white"/>
                </a:solidFill>
              </a:rPr>
              <a:t>Site</a:t>
            </a:r>
            <a:endParaRPr lang="pt-BR" sz="1600" b="1" i="1" dirty="0">
              <a:solidFill>
                <a:prstClr val="white"/>
              </a:solidFill>
            </a:endParaRPr>
          </a:p>
        </p:txBody>
      </p:sp>
      <p:sp>
        <p:nvSpPr>
          <p:cNvPr id="2071" name="CaixaDeTexto 2070"/>
          <p:cNvSpPr txBox="1"/>
          <p:nvPr/>
        </p:nvSpPr>
        <p:spPr>
          <a:xfrm>
            <a:off x="5374588" y="5323274"/>
            <a:ext cx="792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altLang="pt-BR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13.214/14</a:t>
            </a:r>
          </a:p>
          <a:p>
            <a:pPr algn="ctr"/>
            <a:endParaRPr lang="pt-BR" sz="1000" dirty="0">
              <a:solidFill>
                <a:prstClr val="black"/>
              </a:solidFill>
            </a:endParaRPr>
          </a:p>
        </p:txBody>
      </p:sp>
      <p:sp>
        <p:nvSpPr>
          <p:cNvPr id="2072" name="CaixaDeTexto 2071"/>
          <p:cNvSpPr txBox="1"/>
          <p:nvPr/>
        </p:nvSpPr>
        <p:spPr>
          <a:xfrm>
            <a:off x="4497511" y="1866310"/>
            <a:ext cx="362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2º</a:t>
            </a:r>
            <a:endParaRPr lang="pt-BR" sz="1600" b="1" dirty="0">
              <a:solidFill>
                <a:srgbClr val="C00000"/>
              </a:solidFill>
              <a:latin typeface="Mistral" panose="03090702030407020403" pitchFamily="66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53" y="1374833"/>
            <a:ext cx="529061" cy="8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2" name="Conector reto 161"/>
          <p:cNvCxnSpPr/>
          <p:nvPr/>
        </p:nvCxnSpPr>
        <p:spPr>
          <a:xfrm flipH="1">
            <a:off x="8329315" y="2061412"/>
            <a:ext cx="15068" cy="2019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Imagem 12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829572"/>
            <a:ext cx="1383223" cy="671436"/>
          </a:xfrm>
          <a:prstGeom prst="rect">
            <a:avLst/>
          </a:prstGeom>
        </p:spPr>
      </p:pic>
      <p:sp>
        <p:nvSpPr>
          <p:cNvPr id="2073" name="CaixaDeTexto 2072"/>
          <p:cNvSpPr txBox="1"/>
          <p:nvPr/>
        </p:nvSpPr>
        <p:spPr>
          <a:xfrm>
            <a:off x="8552929" y="1593027"/>
            <a:ext cx="535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prstClr val="black"/>
                </a:solidFill>
              </a:rPr>
              <a:t>MSA</a:t>
            </a:r>
            <a:endParaRPr lang="pt-BR" sz="1200" b="1" dirty="0">
              <a:solidFill>
                <a:prstClr val="black"/>
              </a:solidFill>
            </a:endParaRPr>
          </a:p>
        </p:txBody>
      </p:sp>
      <p:sp>
        <p:nvSpPr>
          <p:cNvPr id="112" name="Retângulo 111"/>
          <p:cNvSpPr>
            <a:spLocks noChangeArrowheads="1"/>
          </p:cNvSpPr>
          <p:nvPr/>
        </p:nvSpPr>
        <p:spPr bwMode="auto">
          <a:xfrm>
            <a:off x="107504" y="208025"/>
            <a:ext cx="2808312" cy="57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12700" tIns="12700" rIns="12700" bIns="1270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pt-BR" sz="2000" b="1" dirty="0">
                <a:effectLst/>
                <a:latin typeface="Calibri"/>
                <a:ea typeface="Calibri"/>
                <a:cs typeface="Times New Roman"/>
              </a:rPr>
              <a:t>ESTADO DA BAHIA</a:t>
            </a:r>
            <a:endParaRPr lang="pt-BR" sz="20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pt-BR" sz="1600" b="1" dirty="0">
                <a:effectLst/>
                <a:latin typeface="Calibri"/>
                <a:ea typeface="Calibri"/>
                <a:cs typeface="Times New Roman"/>
              </a:rPr>
              <a:t>SECRETARIA DO PLANEJAMENTO</a:t>
            </a:r>
            <a:endParaRPr lang="pt-BR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23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Apresentação (2)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Apresentação (2)</Template>
  <TotalTime>2809898</TotalTime>
  <Words>436</Words>
  <Application>Microsoft Office PowerPoint</Application>
  <PresentationFormat>Apresentação na tela (4:3)</PresentationFormat>
  <Paragraphs>134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Modelo Apresentação (2)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Suporte</dc:creator>
  <cp:lastModifiedBy>Suporte</cp:lastModifiedBy>
  <cp:revision>83</cp:revision>
  <dcterms:created xsi:type="dcterms:W3CDTF">2015-02-12T14:29:53Z</dcterms:created>
  <dcterms:modified xsi:type="dcterms:W3CDTF">2018-07-30T15:09:03Z</dcterms:modified>
</cp:coreProperties>
</file>