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sldIdLst>
    <p:sldId id="256" r:id="rId5"/>
    <p:sldId id="1355" r:id="rId6"/>
    <p:sldId id="1396" r:id="rId7"/>
    <p:sldId id="1416" r:id="rId8"/>
    <p:sldId id="1395" r:id="rId9"/>
    <p:sldId id="1412" r:id="rId10"/>
    <p:sldId id="1352" r:id="rId11"/>
    <p:sldId id="1377" r:id="rId12"/>
    <p:sldId id="260" r:id="rId13"/>
    <p:sldId id="262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EFF"/>
    <a:srgbClr val="FF0000"/>
    <a:srgbClr val="FC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D346C8-FF38-48F7-A7E9-1A17F6608E96}" v="1" dt="2025-11-25T15:48:37.1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Estilo Claro 2 - Ênfas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7436" autoAdjust="0"/>
  </p:normalViewPr>
  <p:slideViewPr>
    <p:cSldViewPr snapToGrid="0">
      <p:cViewPr varScale="1">
        <p:scale>
          <a:sx n="158" d="100"/>
          <a:sy n="158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Rosa" userId="64dfad6862d128ae" providerId="LiveId" clId="{3E83087D-B453-4EB7-8EF7-FAAD1C364D2C}"/>
    <pc:docChg chg="delSld modSld">
      <pc:chgData name="Carlos Rosa" userId="64dfad6862d128ae" providerId="LiveId" clId="{3E83087D-B453-4EB7-8EF7-FAAD1C364D2C}" dt="2025-11-21T13:05:29.435" v="46" actId="255"/>
      <pc:docMkLst>
        <pc:docMk/>
      </pc:docMkLst>
      <pc:sldChg chg="modSp mod">
        <pc:chgData name="Carlos Rosa" userId="64dfad6862d128ae" providerId="LiveId" clId="{3E83087D-B453-4EB7-8EF7-FAAD1C364D2C}" dt="2025-11-21T13:05:29.435" v="46" actId="255"/>
        <pc:sldMkLst>
          <pc:docMk/>
          <pc:sldMk cId="2841851276" sldId="256"/>
        </pc:sldMkLst>
        <pc:spChg chg="mod">
          <ac:chgData name="Carlos Rosa" userId="64dfad6862d128ae" providerId="LiveId" clId="{3E83087D-B453-4EB7-8EF7-FAAD1C364D2C}" dt="2025-11-21T13:05:29.435" v="46" actId="255"/>
          <ac:spMkLst>
            <pc:docMk/>
            <pc:sldMk cId="2841851276" sldId="256"/>
            <ac:spMk id="2" creationId="{3B65A774-3D06-5D72-58E6-4B1D0C274EF9}"/>
          </ac:spMkLst>
        </pc:spChg>
      </pc:sldChg>
      <pc:sldChg chg="addSp modSp mod">
        <pc:chgData name="Carlos Rosa" userId="64dfad6862d128ae" providerId="LiveId" clId="{3E83087D-B453-4EB7-8EF7-FAAD1C364D2C}" dt="2025-11-21T12:58:56.130" v="39" actId="1076"/>
        <pc:sldMkLst>
          <pc:docMk/>
          <pc:sldMk cId="2989302817" sldId="1412"/>
        </pc:sldMkLst>
        <pc:spChg chg="mod">
          <ac:chgData name="Carlos Rosa" userId="64dfad6862d128ae" providerId="LiveId" clId="{3E83087D-B453-4EB7-8EF7-FAAD1C364D2C}" dt="2025-11-21T12:58:51.042" v="38" actId="1076"/>
          <ac:spMkLst>
            <pc:docMk/>
            <pc:sldMk cId="2989302817" sldId="1412"/>
            <ac:spMk id="2" creationId="{24E30FE9-B8D7-7DF0-7227-6668F5A74884}"/>
          </ac:spMkLst>
        </pc:spChg>
        <pc:spChg chg="add mod">
          <ac:chgData name="Carlos Rosa" userId="64dfad6862d128ae" providerId="LiveId" clId="{3E83087D-B453-4EB7-8EF7-FAAD1C364D2C}" dt="2025-11-21T12:57:45.778" v="6" actId="1076"/>
          <ac:spMkLst>
            <pc:docMk/>
            <pc:sldMk cId="2989302817" sldId="1412"/>
            <ac:spMk id="33" creationId="{D162F5A1-CC6A-562F-F0D4-3CA9E1D46CF8}"/>
          </ac:spMkLst>
        </pc:spChg>
        <pc:spChg chg="add mod">
          <ac:chgData name="Carlos Rosa" userId="64dfad6862d128ae" providerId="LiveId" clId="{3E83087D-B453-4EB7-8EF7-FAAD1C364D2C}" dt="2025-11-21T12:58:09.953" v="21" actId="1076"/>
          <ac:spMkLst>
            <pc:docMk/>
            <pc:sldMk cId="2989302817" sldId="1412"/>
            <ac:spMk id="34" creationId="{4F2DCEC0-D68F-1E25-ECCB-156FD142642B}"/>
          </ac:spMkLst>
        </pc:spChg>
        <pc:spChg chg="add mod">
          <ac:chgData name="Carlos Rosa" userId="64dfad6862d128ae" providerId="LiveId" clId="{3E83087D-B453-4EB7-8EF7-FAAD1C364D2C}" dt="2025-11-21T12:58:29.978" v="29" actId="1076"/>
          <ac:spMkLst>
            <pc:docMk/>
            <pc:sldMk cId="2989302817" sldId="1412"/>
            <ac:spMk id="35" creationId="{8987E974-58A4-084F-FB4F-A754D782F0D5}"/>
          </ac:spMkLst>
        </pc:spChg>
        <pc:spChg chg="add mod">
          <ac:chgData name="Carlos Rosa" userId="64dfad6862d128ae" providerId="LiveId" clId="{3E83087D-B453-4EB7-8EF7-FAAD1C364D2C}" dt="2025-11-21T12:58:56.130" v="39" actId="1076"/>
          <ac:spMkLst>
            <pc:docMk/>
            <pc:sldMk cId="2989302817" sldId="1412"/>
            <ac:spMk id="36" creationId="{D66FE3A9-5D9C-4EFD-7DA8-0D6AB1D692F0}"/>
          </ac:spMkLst>
        </pc:spChg>
      </pc:sldChg>
    </pc:docChg>
  </pc:docChgLst>
  <pc:docChgLst>
    <pc:chgData name="Carlos Rosa" userId="64dfad6862d128ae" providerId="LiveId" clId="{C71ABC85-7981-4CE4-AF37-EA433CFA344D}"/>
    <pc:docChg chg="modSld">
      <pc:chgData name="Carlos Rosa" userId="64dfad6862d128ae" providerId="LiveId" clId="{C71ABC85-7981-4CE4-AF37-EA433CFA344D}" dt="2025-11-25T15:55:31.960" v="30" actId="255"/>
      <pc:docMkLst>
        <pc:docMk/>
      </pc:docMkLst>
      <pc:sldChg chg="modSp mod">
        <pc:chgData name="Carlos Rosa" userId="64dfad6862d128ae" providerId="LiveId" clId="{C71ABC85-7981-4CE4-AF37-EA433CFA344D}" dt="2025-11-25T15:54:13.369" v="10" actId="6549"/>
        <pc:sldMkLst>
          <pc:docMk/>
          <pc:sldMk cId="0" sldId="260"/>
        </pc:sldMkLst>
        <pc:spChg chg="mod">
          <ac:chgData name="Carlos Rosa" userId="64dfad6862d128ae" providerId="LiveId" clId="{C71ABC85-7981-4CE4-AF37-EA433CFA344D}" dt="2025-11-25T15:54:13.369" v="10" actId="6549"/>
          <ac:spMkLst>
            <pc:docMk/>
            <pc:sldMk cId="0" sldId="260"/>
            <ac:spMk id="11" creationId="{00000000-0000-0000-0000-000000000000}"/>
          </ac:spMkLst>
        </pc:spChg>
      </pc:sldChg>
      <pc:sldChg chg="modSp mod">
        <pc:chgData name="Carlos Rosa" userId="64dfad6862d128ae" providerId="LiveId" clId="{C71ABC85-7981-4CE4-AF37-EA433CFA344D}" dt="2025-11-25T15:54:45.577" v="28" actId="6549"/>
        <pc:sldMkLst>
          <pc:docMk/>
          <pc:sldMk cId="0" sldId="1377"/>
        </pc:sldMkLst>
        <pc:spChg chg="mod">
          <ac:chgData name="Carlos Rosa" userId="64dfad6862d128ae" providerId="LiveId" clId="{C71ABC85-7981-4CE4-AF37-EA433CFA344D}" dt="2025-11-25T15:54:45.577" v="28" actId="6549"/>
          <ac:spMkLst>
            <pc:docMk/>
            <pc:sldMk cId="0" sldId="1377"/>
            <ac:spMk id="2" creationId="{4167E983-0EE7-2437-9E3C-9C59FA4A9402}"/>
          </ac:spMkLst>
        </pc:spChg>
      </pc:sldChg>
      <pc:sldChg chg="addSp modSp mod">
        <pc:chgData name="Carlos Rosa" userId="64dfad6862d128ae" providerId="LiveId" clId="{C71ABC85-7981-4CE4-AF37-EA433CFA344D}" dt="2025-11-25T15:55:31.960" v="30" actId="255"/>
        <pc:sldMkLst>
          <pc:docMk/>
          <pc:sldMk cId="2989302817" sldId="1412"/>
        </pc:sldMkLst>
        <pc:spChg chg="mod">
          <ac:chgData name="Carlos Rosa" userId="64dfad6862d128ae" providerId="LiveId" clId="{C71ABC85-7981-4CE4-AF37-EA433CFA344D}" dt="2025-11-25T15:55:26.618" v="29" actId="255"/>
          <ac:spMkLst>
            <pc:docMk/>
            <pc:sldMk cId="2989302817" sldId="1412"/>
            <ac:spMk id="16" creationId="{F47BD9E5-794F-5924-8D47-5D4C67624F05}"/>
          </ac:spMkLst>
        </pc:spChg>
        <pc:spChg chg="mod">
          <ac:chgData name="Carlos Rosa" userId="64dfad6862d128ae" providerId="LiveId" clId="{C71ABC85-7981-4CE4-AF37-EA433CFA344D}" dt="2025-11-25T15:55:31.960" v="30" actId="255"/>
          <ac:spMkLst>
            <pc:docMk/>
            <pc:sldMk cId="2989302817" sldId="1412"/>
            <ac:spMk id="22" creationId="{D1C3FB7D-96D9-E47F-445C-BF48F265AE59}"/>
          </ac:spMkLst>
        </pc:spChg>
        <pc:cxnChg chg="add mod">
          <ac:chgData name="Carlos Rosa" userId="64dfad6862d128ae" providerId="LiveId" clId="{C71ABC85-7981-4CE4-AF37-EA433CFA344D}" dt="2025-11-25T15:48:43.977" v="1" actId="1076"/>
          <ac:cxnSpMkLst>
            <pc:docMk/>
            <pc:sldMk cId="2989302817" sldId="1412"/>
            <ac:cxnSpMk id="5" creationId="{A030E76A-2939-F771-3F41-8D324D459816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25FA78-3D80-4B28-96AD-AEBDCF20C621}" type="doc">
      <dgm:prSet loTypeId="urn:microsoft.com/office/officeart/2005/8/layout/hierarchy4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A0AF28A0-E9B8-41E7-958B-F2BF93380E3D}">
      <dgm:prSet custT="1"/>
      <dgm:spPr>
        <a:solidFill>
          <a:srgbClr val="00B05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t-BR" sz="2400" b="1" dirty="0">
              <a:latin typeface="Arial" panose="020B0604020202020204" pitchFamily="34" charset="0"/>
              <a:cs typeface="Arial" panose="020B0604020202020204" pitchFamily="34" charset="0"/>
            </a:rPr>
            <a:t>PNDR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pt-BR" sz="1800" b="1" dirty="0">
              <a:latin typeface="Arial" panose="020B0604020202020204" pitchFamily="34" charset="0"/>
              <a:cs typeface="Arial" panose="020B0604020202020204" pitchFamily="34" charset="0"/>
            </a:rPr>
            <a:t>Decreto n° 11.962/2024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pt-BR" sz="18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lnSpc>
              <a:spcPct val="90000"/>
            </a:lnSpc>
            <a:spcAft>
              <a:spcPct val="35000"/>
            </a:spcAft>
          </a:pPr>
          <a:r>
            <a:rPr lang="pt-BR" sz="2400" dirty="0">
              <a:latin typeface="Arial" panose="020B0604020202020204" pitchFamily="34" charset="0"/>
              <a:cs typeface="Arial" panose="020B0604020202020204" pitchFamily="34" charset="0"/>
            </a:rPr>
            <a:t>Reduzir as desigualdades econômicas e sociais, intrarregionais e inter-regionais</a:t>
          </a:r>
        </a:p>
      </dgm:t>
    </dgm:pt>
    <dgm:pt modelId="{DA368C60-6C55-4B2C-B7C5-B6D30077ED45}" type="parTrans" cxnId="{8E0BC368-76B8-4350-8351-D03209035008}">
      <dgm:prSet/>
      <dgm:spPr/>
      <dgm:t>
        <a:bodyPr/>
        <a:lstStyle/>
        <a:p>
          <a:endParaRPr lang="pt-B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0F67BC-B705-4CC6-B5B2-50256C87DCFE}" type="sibTrans" cxnId="{8E0BC368-76B8-4350-8351-D03209035008}">
      <dgm:prSet/>
      <dgm:spPr/>
      <dgm:t>
        <a:bodyPr/>
        <a:lstStyle/>
        <a:p>
          <a:endParaRPr lang="pt-B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D0BC89-4D5E-4967-80DB-ABDE72A96CAC}">
      <dgm:prSet phldrT="[Texto]" custT="1"/>
      <dgm:spPr/>
      <dgm:t>
        <a:bodyPr/>
        <a:lstStyle/>
        <a:p>
          <a:r>
            <a:rPr lang="pt-BR" sz="1600" dirty="0">
              <a:latin typeface="Arial" panose="020B0604020202020204" pitchFamily="34" charset="0"/>
              <a:cs typeface="Arial" panose="020B0604020202020204" pitchFamily="34" charset="0"/>
            </a:rPr>
            <a:t>Agregação de valor e diversidade econômica</a:t>
          </a:r>
        </a:p>
      </dgm:t>
    </dgm:pt>
    <dgm:pt modelId="{4618ABBE-228D-4B30-9C23-6BFC4A822221}" type="parTrans" cxnId="{668A8425-6868-4B76-AA62-FAEA66945A9A}">
      <dgm:prSet/>
      <dgm:spPr/>
      <dgm:t>
        <a:bodyPr/>
        <a:lstStyle/>
        <a:p>
          <a:endParaRPr lang="pt-B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BB8919-FB00-441D-A92F-1359B99667E4}" type="sibTrans" cxnId="{668A8425-6868-4B76-AA62-FAEA66945A9A}">
      <dgm:prSet/>
      <dgm:spPr/>
      <dgm:t>
        <a:bodyPr/>
        <a:lstStyle/>
        <a:p>
          <a:endParaRPr lang="pt-B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94C0A1-E95B-478A-90AE-1C45DACC9E71}">
      <dgm:prSet phldrT="[Texto]" custT="1"/>
      <dgm:spPr/>
      <dgm:t>
        <a:bodyPr/>
        <a:lstStyle/>
        <a:p>
          <a:r>
            <a:rPr lang="pt-BR" sz="1600" dirty="0">
              <a:latin typeface="Arial" panose="020B0604020202020204" pitchFamily="34" charset="0"/>
              <a:cs typeface="Arial" panose="020B0604020202020204" pitchFamily="34" charset="0"/>
            </a:rPr>
            <a:t>Convergência de renda</a:t>
          </a:r>
        </a:p>
      </dgm:t>
    </dgm:pt>
    <dgm:pt modelId="{C5601213-7751-4FB2-812C-EDD72BE09F95}" type="sibTrans" cxnId="{00A42AFF-1C8A-4767-B3BE-7772960822AC}">
      <dgm:prSet/>
      <dgm:spPr/>
      <dgm:t>
        <a:bodyPr/>
        <a:lstStyle/>
        <a:p>
          <a:endParaRPr lang="pt-B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EDAAAB-F5F0-4337-BF63-A300D00AF572}" type="parTrans" cxnId="{00A42AFF-1C8A-4767-B3BE-7772960822AC}">
      <dgm:prSet/>
      <dgm:spPr/>
      <dgm:t>
        <a:bodyPr/>
        <a:lstStyle/>
        <a:p>
          <a:endParaRPr lang="pt-B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67C05D-DA81-4AEB-9CA8-74F7CFC4BB30}">
      <dgm:prSet phldrT="[Texto]" custT="1"/>
      <dgm:spPr/>
      <dgm:t>
        <a:bodyPr/>
        <a:lstStyle/>
        <a:p>
          <a:r>
            <a:rPr lang="pt-BR" sz="1600" dirty="0">
              <a:latin typeface="Arial" panose="020B0604020202020204" pitchFamily="34" charset="0"/>
              <a:cs typeface="Arial" panose="020B0604020202020204" pitchFamily="34" charset="0"/>
            </a:rPr>
            <a:t>Cidades policêntricas</a:t>
          </a:r>
        </a:p>
      </dgm:t>
    </dgm:pt>
    <dgm:pt modelId="{6467B761-5ACD-4177-BA6F-2500A7DC8743}" type="parTrans" cxnId="{ABEDF074-19CF-4309-9B4B-ED56D106BD7A}">
      <dgm:prSet/>
      <dgm:spPr/>
      <dgm:t>
        <a:bodyPr/>
        <a:lstStyle/>
        <a:p>
          <a:endParaRPr lang="pt-B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F68041-68EF-4614-ADBF-B784A16D4A18}" type="sibTrans" cxnId="{ABEDF074-19CF-4309-9B4B-ED56D106BD7A}">
      <dgm:prSet/>
      <dgm:spPr/>
      <dgm:t>
        <a:bodyPr/>
        <a:lstStyle/>
        <a:p>
          <a:endParaRPr lang="pt-B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1A79A9-ABDA-48C8-8D34-BE54E4EC8392}">
      <dgm:prSet phldrT="[Texto]" custT="1"/>
      <dgm:spPr/>
      <dgm:t>
        <a:bodyPr/>
        <a:lstStyle/>
        <a:p>
          <a:r>
            <a:rPr lang="pt-BR" sz="1550" dirty="0">
              <a:latin typeface="Arial" panose="020B0604020202020204" pitchFamily="34" charset="0"/>
              <a:cs typeface="Arial" panose="020B0604020202020204" pitchFamily="34" charset="0"/>
            </a:rPr>
            <a:t>Competitividade regional</a:t>
          </a:r>
        </a:p>
      </dgm:t>
    </dgm:pt>
    <dgm:pt modelId="{7140922D-7784-4A80-8044-E00E738977F3}" type="parTrans" cxnId="{91122B77-FE52-44E9-9F31-4E3D145F8E53}">
      <dgm:prSet/>
      <dgm:spPr/>
      <dgm:t>
        <a:bodyPr/>
        <a:lstStyle/>
        <a:p>
          <a:endParaRPr lang="pt-B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C8DDD4-69F8-4A43-BD44-222731555724}" type="sibTrans" cxnId="{91122B77-FE52-44E9-9F31-4E3D145F8E53}">
      <dgm:prSet/>
      <dgm:spPr/>
      <dgm:t>
        <a:bodyPr/>
        <a:lstStyle/>
        <a:p>
          <a:endParaRPr lang="pt-BR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5F377E-7AA6-4EED-89DC-5AE58E0B0BEC}" type="pres">
      <dgm:prSet presAssocID="{7D25FA78-3D80-4B28-96AD-AEBDCF20C62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23D7B9F-2A2E-47C4-9430-A5493DFD9845}" type="pres">
      <dgm:prSet presAssocID="{A0AF28A0-E9B8-41E7-958B-F2BF93380E3D}" presName="vertOne" presStyleCnt="0"/>
      <dgm:spPr/>
    </dgm:pt>
    <dgm:pt modelId="{DCC1DF2B-4F77-4759-8C2A-80DA59892323}" type="pres">
      <dgm:prSet presAssocID="{A0AF28A0-E9B8-41E7-958B-F2BF93380E3D}" presName="txOne" presStyleLbl="node0" presStyleIdx="0" presStyleCnt="1" custLinFactNeighborX="0" custLinFactNeighborY="-110">
        <dgm:presLayoutVars>
          <dgm:chPref val="3"/>
        </dgm:presLayoutVars>
      </dgm:prSet>
      <dgm:spPr/>
    </dgm:pt>
    <dgm:pt modelId="{1C5E2977-8D20-454D-8873-EDEFFDBA3655}" type="pres">
      <dgm:prSet presAssocID="{A0AF28A0-E9B8-41E7-958B-F2BF93380E3D}" presName="parTransOne" presStyleCnt="0"/>
      <dgm:spPr/>
    </dgm:pt>
    <dgm:pt modelId="{96B32774-9C74-42AE-9F16-B0E566FFA245}" type="pres">
      <dgm:prSet presAssocID="{A0AF28A0-E9B8-41E7-958B-F2BF93380E3D}" presName="horzOne" presStyleCnt="0"/>
      <dgm:spPr/>
    </dgm:pt>
    <dgm:pt modelId="{A1547A07-ACA0-4C4E-92FD-4F76CA17D333}" type="pres">
      <dgm:prSet presAssocID="{7F94C0A1-E95B-478A-90AE-1C45DACC9E71}" presName="vertTwo" presStyleCnt="0"/>
      <dgm:spPr/>
    </dgm:pt>
    <dgm:pt modelId="{D01B805C-0D0B-4FC4-8423-52EE9E65493D}" type="pres">
      <dgm:prSet presAssocID="{7F94C0A1-E95B-478A-90AE-1C45DACC9E71}" presName="txTwo" presStyleLbl="node2" presStyleIdx="0" presStyleCnt="4" custLinFactNeighborY="708">
        <dgm:presLayoutVars>
          <dgm:chPref val="3"/>
        </dgm:presLayoutVars>
      </dgm:prSet>
      <dgm:spPr/>
    </dgm:pt>
    <dgm:pt modelId="{550BEDD4-67EB-4B98-8C07-D027DEEEBB30}" type="pres">
      <dgm:prSet presAssocID="{7F94C0A1-E95B-478A-90AE-1C45DACC9E71}" presName="horzTwo" presStyleCnt="0"/>
      <dgm:spPr/>
    </dgm:pt>
    <dgm:pt modelId="{63E20509-A6C9-4BC3-B18D-A29B2C2C2D1F}" type="pres">
      <dgm:prSet presAssocID="{C5601213-7751-4FB2-812C-EDD72BE09F95}" presName="sibSpaceTwo" presStyleCnt="0"/>
      <dgm:spPr/>
    </dgm:pt>
    <dgm:pt modelId="{3ABDA11C-3553-4417-B3DA-7EE39D43E70E}" type="pres">
      <dgm:prSet presAssocID="{AE67C05D-DA81-4AEB-9CA8-74F7CFC4BB30}" presName="vertTwo" presStyleCnt="0"/>
      <dgm:spPr/>
    </dgm:pt>
    <dgm:pt modelId="{5192312F-D01C-4431-AC7C-3B8C344577B9}" type="pres">
      <dgm:prSet presAssocID="{AE67C05D-DA81-4AEB-9CA8-74F7CFC4BB30}" presName="txTwo" presStyleLbl="node2" presStyleIdx="1" presStyleCnt="4" custLinFactNeighborY="708">
        <dgm:presLayoutVars>
          <dgm:chPref val="3"/>
        </dgm:presLayoutVars>
      </dgm:prSet>
      <dgm:spPr/>
    </dgm:pt>
    <dgm:pt modelId="{2F8982E8-EC1E-4DCC-91BE-CB02D3F4E075}" type="pres">
      <dgm:prSet presAssocID="{AE67C05D-DA81-4AEB-9CA8-74F7CFC4BB30}" presName="horzTwo" presStyleCnt="0"/>
      <dgm:spPr/>
    </dgm:pt>
    <dgm:pt modelId="{A03CA51E-9A98-4D68-BEAF-5C54A3EDCDF3}" type="pres">
      <dgm:prSet presAssocID="{A0F68041-68EF-4614-ADBF-B784A16D4A18}" presName="sibSpaceTwo" presStyleCnt="0"/>
      <dgm:spPr/>
    </dgm:pt>
    <dgm:pt modelId="{FBAE6A54-D6EB-4B62-98A2-1E8AAE7660B2}" type="pres">
      <dgm:prSet presAssocID="{811A79A9-ABDA-48C8-8D34-BE54E4EC8392}" presName="vertTwo" presStyleCnt="0"/>
      <dgm:spPr/>
    </dgm:pt>
    <dgm:pt modelId="{874AB03F-C269-4B62-8615-34CCF2BCA81E}" type="pres">
      <dgm:prSet presAssocID="{811A79A9-ABDA-48C8-8D34-BE54E4EC8392}" presName="txTwo" presStyleLbl="node2" presStyleIdx="2" presStyleCnt="4" custScaleX="104348" custLinFactNeighborY="708">
        <dgm:presLayoutVars>
          <dgm:chPref val="3"/>
        </dgm:presLayoutVars>
      </dgm:prSet>
      <dgm:spPr/>
    </dgm:pt>
    <dgm:pt modelId="{2FA538EA-38A4-4851-9338-C53A80693EE7}" type="pres">
      <dgm:prSet presAssocID="{811A79A9-ABDA-48C8-8D34-BE54E4EC8392}" presName="horzTwo" presStyleCnt="0"/>
      <dgm:spPr/>
    </dgm:pt>
    <dgm:pt modelId="{EFBD8180-3F96-44F5-84A3-4EABE2FACE27}" type="pres">
      <dgm:prSet presAssocID="{DEC8DDD4-69F8-4A43-BD44-222731555724}" presName="sibSpaceTwo" presStyleCnt="0"/>
      <dgm:spPr/>
    </dgm:pt>
    <dgm:pt modelId="{8BD204AC-3E97-4444-A894-0275AEBFDB4F}" type="pres">
      <dgm:prSet presAssocID="{B1D0BC89-4D5E-4967-80DB-ABDE72A96CAC}" presName="vertTwo" presStyleCnt="0"/>
      <dgm:spPr/>
    </dgm:pt>
    <dgm:pt modelId="{821CBC85-D378-449C-B8C8-10EB5FEF5E8C}" type="pres">
      <dgm:prSet presAssocID="{B1D0BC89-4D5E-4967-80DB-ABDE72A96CAC}" presName="txTwo" presStyleLbl="node2" presStyleIdx="3" presStyleCnt="4" custLinFactNeighborY="708">
        <dgm:presLayoutVars>
          <dgm:chPref val="3"/>
        </dgm:presLayoutVars>
      </dgm:prSet>
      <dgm:spPr/>
    </dgm:pt>
    <dgm:pt modelId="{6230392B-1B15-442E-AE7F-9761494E8E9E}" type="pres">
      <dgm:prSet presAssocID="{B1D0BC89-4D5E-4967-80DB-ABDE72A96CAC}" presName="horzTwo" presStyleCnt="0"/>
      <dgm:spPr/>
    </dgm:pt>
  </dgm:ptLst>
  <dgm:cxnLst>
    <dgm:cxn modelId="{668A8425-6868-4B76-AA62-FAEA66945A9A}" srcId="{A0AF28A0-E9B8-41E7-958B-F2BF93380E3D}" destId="{B1D0BC89-4D5E-4967-80DB-ABDE72A96CAC}" srcOrd="3" destOrd="0" parTransId="{4618ABBE-228D-4B30-9C23-6BFC4A822221}" sibTransId="{E6BB8919-FB00-441D-A92F-1359B99667E4}"/>
    <dgm:cxn modelId="{9A810B67-C319-4DA7-906C-B81077A284E1}" type="presOf" srcId="{B1D0BC89-4D5E-4967-80DB-ABDE72A96CAC}" destId="{821CBC85-D378-449C-B8C8-10EB5FEF5E8C}" srcOrd="0" destOrd="0" presId="urn:microsoft.com/office/officeart/2005/8/layout/hierarchy4"/>
    <dgm:cxn modelId="{8E0BC368-76B8-4350-8351-D03209035008}" srcId="{7D25FA78-3D80-4B28-96AD-AEBDCF20C621}" destId="{A0AF28A0-E9B8-41E7-958B-F2BF93380E3D}" srcOrd="0" destOrd="0" parTransId="{DA368C60-6C55-4B2C-B7C5-B6D30077ED45}" sibTransId="{F80F67BC-B705-4CC6-B5B2-50256C87DCFE}"/>
    <dgm:cxn modelId="{8892D970-5ADC-4BC6-B94F-170A754371A6}" type="presOf" srcId="{7F94C0A1-E95B-478A-90AE-1C45DACC9E71}" destId="{D01B805C-0D0B-4FC4-8423-52EE9E65493D}" srcOrd="0" destOrd="0" presId="urn:microsoft.com/office/officeart/2005/8/layout/hierarchy4"/>
    <dgm:cxn modelId="{574A1A53-F699-4351-A7EB-F69341B5C445}" type="presOf" srcId="{7D25FA78-3D80-4B28-96AD-AEBDCF20C621}" destId="{F05F377E-7AA6-4EED-89DC-5AE58E0B0BEC}" srcOrd="0" destOrd="0" presId="urn:microsoft.com/office/officeart/2005/8/layout/hierarchy4"/>
    <dgm:cxn modelId="{ABEDF074-19CF-4309-9B4B-ED56D106BD7A}" srcId="{A0AF28A0-E9B8-41E7-958B-F2BF93380E3D}" destId="{AE67C05D-DA81-4AEB-9CA8-74F7CFC4BB30}" srcOrd="1" destOrd="0" parTransId="{6467B761-5ACD-4177-BA6F-2500A7DC8743}" sibTransId="{A0F68041-68EF-4614-ADBF-B784A16D4A18}"/>
    <dgm:cxn modelId="{91122B77-FE52-44E9-9F31-4E3D145F8E53}" srcId="{A0AF28A0-E9B8-41E7-958B-F2BF93380E3D}" destId="{811A79A9-ABDA-48C8-8D34-BE54E4EC8392}" srcOrd="2" destOrd="0" parTransId="{7140922D-7784-4A80-8044-E00E738977F3}" sibTransId="{DEC8DDD4-69F8-4A43-BD44-222731555724}"/>
    <dgm:cxn modelId="{A208FD86-A7C8-42FA-AC3C-ECC157ADFAA2}" type="presOf" srcId="{811A79A9-ABDA-48C8-8D34-BE54E4EC8392}" destId="{874AB03F-C269-4B62-8615-34CCF2BCA81E}" srcOrd="0" destOrd="0" presId="urn:microsoft.com/office/officeart/2005/8/layout/hierarchy4"/>
    <dgm:cxn modelId="{6E57CEA7-2864-44AD-AE1A-96F6B487CDCC}" type="presOf" srcId="{AE67C05D-DA81-4AEB-9CA8-74F7CFC4BB30}" destId="{5192312F-D01C-4431-AC7C-3B8C344577B9}" srcOrd="0" destOrd="0" presId="urn:microsoft.com/office/officeart/2005/8/layout/hierarchy4"/>
    <dgm:cxn modelId="{584141C2-8381-462A-BE6E-9E9B3BBF18AF}" type="presOf" srcId="{A0AF28A0-E9B8-41E7-958B-F2BF93380E3D}" destId="{DCC1DF2B-4F77-4759-8C2A-80DA59892323}" srcOrd="0" destOrd="0" presId="urn:microsoft.com/office/officeart/2005/8/layout/hierarchy4"/>
    <dgm:cxn modelId="{00A42AFF-1C8A-4767-B3BE-7772960822AC}" srcId="{A0AF28A0-E9B8-41E7-958B-F2BF93380E3D}" destId="{7F94C0A1-E95B-478A-90AE-1C45DACC9E71}" srcOrd="0" destOrd="0" parTransId="{EDEDAAAB-F5F0-4337-BF63-A300D00AF572}" sibTransId="{C5601213-7751-4FB2-812C-EDD72BE09F95}"/>
    <dgm:cxn modelId="{D401C0ED-7BE3-4D1B-918E-DC20B938EFEB}" type="presParOf" srcId="{F05F377E-7AA6-4EED-89DC-5AE58E0B0BEC}" destId="{123D7B9F-2A2E-47C4-9430-A5493DFD9845}" srcOrd="0" destOrd="0" presId="urn:microsoft.com/office/officeart/2005/8/layout/hierarchy4"/>
    <dgm:cxn modelId="{7081B546-6971-48A2-B408-87646070E456}" type="presParOf" srcId="{123D7B9F-2A2E-47C4-9430-A5493DFD9845}" destId="{DCC1DF2B-4F77-4759-8C2A-80DA59892323}" srcOrd="0" destOrd="0" presId="urn:microsoft.com/office/officeart/2005/8/layout/hierarchy4"/>
    <dgm:cxn modelId="{D5892D32-658C-4CD6-9B10-D05AB57F0E4D}" type="presParOf" srcId="{123D7B9F-2A2E-47C4-9430-A5493DFD9845}" destId="{1C5E2977-8D20-454D-8873-EDEFFDBA3655}" srcOrd="1" destOrd="0" presId="urn:microsoft.com/office/officeart/2005/8/layout/hierarchy4"/>
    <dgm:cxn modelId="{84314C45-55D8-4112-876A-0215D5063962}" type="presParOf" srcId="{123D7B9F-2A2E-47C4-9430-A5493DFD9845}" destId="{96B32774-9C74-42AE-9F16-B0E566FFA245}" srcOrd="2" destOrd="0" presId="urn:microsoft.com/office/officeart/2005/8/layout/hierarchy4"/>
    <dgm:cxn modelId="{96C32D96-A788-4E87-8520-3B6C49C6217F}" type="presParOf" srcId="{96B32774-9C74-42AE-9F16-B0E566FFA245}" destId="{A1547A07-ACA0-4C4E-92FD-4F76CA17D333}" srcOrd="0" destOrd="0" presId="urn:microsoft.com/office/officeart/2005/8/layout/hierarchy4"/>
    <dgm:cxn modelId="{37AA55E8-75A9-4F14-9057-0D5B68BA3EA0}" type="presParOf" srcId="{A1547A07-ACA0-4C4E-92FD-4F76CA17D333}" destId="{D01B805C-0D0B-4FC4-8423-52EE9E65493D}" srcOrd="0" destOrd="0" presId="urn:microsoft.com/office/officeart/2005/8/layout/hierarchy4"/>
    <dgm:cxn modelId="{D65F3FB0-471B-46AA-A5A1-D05045183BDB}" type="presParOf" srcId="{A1547A07-ACA0-4C4E-92FD-4F76CA17D333}" destId="{550BEDD4-67EB-4B98-8C07-D027DEEEBB30}" srcOrd="1" destOrd="0" presId="urn:microsoft.com/office/officeart/2005/8/layout/hierarchy4"/>
    <dgm:cxn modelId="{4F0DCEF2-14C5-41D6-9711-C2FD8A3EF3D0}" type="presParOf" srcId="{96B32774-9C74-42AE-9F16-B0E566FFA245}" destId="{63E20509-A6C9-4BC3-B18D-A29B2C2C2D1F}" srcOrd="1" destOrd="0" presId="urn:microsoft.com/office/officeart/2005/8/layout/hierarchy4"/>
    <dgm:cxn modelId="{63BA9A4D-B02B-46F2-AB91-DBF319091B80}" type="presParOf" srcId="{96B32774-9C74-42AE-9F16-B0E566FFA245}" destId="{3ABDA11C-3553-4417-B3DA-7EE39D43E70E}" srcOrd="2" destOrd="0" presId="urn:microsoft.com/office/officeart/2005/8/layout/hierarchy4"/>
    <dgm:cxn modelId="{0A2D3D56-ED33-4DE1-854D-F93DFCBCF2CA}" type="presParOf" srcId="{3ABDA11C-3553-4417-B3DA-7EE39D43E70E}" destId="{5192312F-D01C-4431-AC7C-3B8C344577B9}" srcOrd="0" destOrd="0" presId="urn:microsoft.com/office/officeart/2005/8/layout/hierarchy4"/>
    <dgm:cxn modelId="{08B705B1-FB65-476D-9D0F-19A6E9B2252C}" type="presParOf" srcId="{3ABDA11C-3553-4417-B3DA-7EE39D43E70E}" destId="{2F8982E8-EC1E-4DCC-91BE-CB02D3F4E075}" srcOrd="1" destOrd="0" presId="urn:microsoft.com/office/officeart/2005/8/layout/hierarchy4"/>
    <dgm:cxn modelId="{8BB7CE10-DEF9-415A-8BAF-01144C4AED09}" type="presParOf" srcId="{96B32774-9C74-42AE-9F16-B0E566FFA245}" destId="{A03CA51E-9A98-4D68-BEAF-5C54A3EDCDF3}" srcOrd="3" destOrd="0" presId="urn:microsoft.com/office/officeart/2005/8/layout/hierarchy4"/>
    <dgm:cxn modelId="{D581B11C-E5B6-406F-A0BE-C5779CE73FBD}" type="presParOf" srcId="{96B32774-9C74-42AE-9F16-B0E566FFA245}" destId="{FBAE6A54-D6EB-4B62-98A2-1E8AAE7660B2}" srcOrd="4" destOrd="0" presId="urn:microsoft.com/office/officeart/2005/8/layout/hierarchy4"/>
    <dgm:cxn modelId="{6E258AF8-1F46-44CB-A42E-29C7468A2F9F}" type="presParOf" srcId="{FBAE6A54-D6EB-4B62-98A2-1E8AAE7660B2}" destId="{874AB03F-C269-4B62-8615-34CCF2BCA81E}" srcOrd="0" destOrd="0" presId="urn:microsoft.com/office/officeart/2005/8/layout/hierarchy4"/>
    <dgm:cxn modelId="{9B8255CE-ADF5-4430-B489-A2155BA0FC08}" type="presParOf" srcId="{FBAE6A54-D6EB-4B62-98A2-1E8AAE7660B2}" destId="{2FA538EA-38A4-4851-9338-C53A80693EE7}" srcOrd="1" destOrd="0" presId="urn:microsoft.com/office/officeart/2005/8/layout/hierarchy4"/>
    <dgm:cxn modelId="{3DF08931-130F-4D29-BD9C-DE449739AD6E}" type="presParOf" srcId="{96B32774-9C74-42AE-9F16-B0E566FFA245}" destId="{EFBD8180-3F96-44F5-84A3-4EABE2FACE27}" srcOrd="5" destOrd="0" presId="urn:microsoft.com/office/officeart/2005/8/layout/hierarchy4"/>
    <dgm:cxn modelId="{6E8BB5A3-3EC6-48BF-85A1-DEC27C9B4414}" type="presParOf" srcId="{96B32774-9C74-42AE-9F16-B0E566FFA245}" destId="{8BD204AC-3E97-4444-A894-0275AEBFDB4F}" srcOrd="6" destOrd="0" presId="urn:microsoft.com/office/officeart/2005/8/layout/hierarchy4"/>
    <dgm:cxn modelId="{CDF6D0F9-E46E-4327-B629-85F152888654}" type="presParOf" srcId="{8BD204AC-3E97-4444-A894-0275AEBFDB4F}" destId="{821CBC85-D378-449C-B8C8-10EB5FEF5E8C}" srcOrd="0" destOrd="0" presId="urn:microsoft.com/office/officeart/2005/8/layout/hierarchy4"/>
    <dgm:cxn modelId="{3082B39C-FCF5-4C9B-94B3-B4F65C45A00D}" type="presParOf" srcId="{8BD204AC-3E97-4444-A894-0275AEBFDB4F}" destId="{6230392B-1B15-442E-AE7F-9761494E8E9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543730-322D-439B-A48F-27E4591E1008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933D2F92-3243-4BFD-B75C-EA7E7A39774F}">
      <dgm:prSet phldrT="[Texto]" custT="1"/>
      <dgm:spPr/>
      <dgm:t>
        <a:bodyPr/>
        <a:lstStyle/>
        <a:p>
          <a:pPr algn="l"/>
          <a:r>
            <a:rPr lang="pt-BR" sz="1600" b="1" dirty="0">
              <a:latin typeface="Arial" panose="020B0604020202020204" pitchFamily="34" charset="0"/>
              <a:cs typeface="Arial" panose="020B0604020202020204" pitchFamily="34" charset="0"/>
            </a:rPr>
            <a:t>EDITAL N°1/2023</a:t>
          </a:r>
          <a:endParaRPr lang="pt-BR" sz="1600" b="1" dirty="0">
            <a:solidFill>
              <a:schemeClr val="bg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pt-BR" sz="1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Novembro/2023</a:t>
          </a:r>
        </a:p>
        <a:p>
          <a:pPr algn="l"/>
          <a:endParaRPr lang="pt-BR" sz="1400" dirty="0">
            <a:solidFill>
              <a:schemeClr val="bg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Para mapear pesquisas sobre a temática e subsidiar a elaboração do Programa</a:t>
          </a: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3 linhas de pesquisa</a:t>
          </a: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5 projetos apoiados</a:t>
          </a:r>
        </a:p>
        <a:p>
          <a:pPr algn="l"/>
          <a:r>
            <a:rPr lang="pt-BR" sz="1400" b="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IFAL</a:t>
          </a:r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FURG e UFSC</a:t>
          </a:r>
          <a:endParaRPr lang="pt-BR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519750-6E3E-45D5-BAFF-FB1DCE47D6BA}" type="parTrans" cxnId="{E2A3126F-479E-4634-A955-F8B8E464649B}">
      <dgm:prSet/>
      <dgm:spPr/>
      <dgm:t>
        <a:bodyPr/>
        <a:lstStyle/>
        <a:p>
          <a:pPr algn="l"/>
          <a:endParaRPr lang="pt-BR" sz="2000">
            <a:latin typeface="Rawline Medium" panose="00000600000000000000"/>
          </a:endParaRPr>
        </a:p>
      </dgm:t>
    </dgm:pt>
    <dgm:pt modelId="{C141EB47-FBDA-4AD6-998E-8348DE49AD8F}" type="sibTrans" cxnId="{E2A3126F-479E-4634-A955-F8B8E464649B}">
      <dgm:prSet/>
      <dgm:spPr/>
      <dgm:t>
        <a:bodyPr/>
        <a:lstStyle/>
        <a:p>
          <a:pPr algn="l"/>
          <a:endParaRPr lang="pt-BR" sz="2000">
            <a:latin typeface="Rawline Medium" panose="00000600000000000000"/>
          </a:endParaRPr>
        </a:p>
      </dgm:t>
    </dgm:pt>
    <dgm:pt modelId="{E0D17EED-9E13-4CCC-8291-DF35899CA372}">
      <dgm:prSet phldrT="[Texto]" custT="1"/>
      <dgm:spPr/>
      <dgm:t>
        <a:bodyPr/>
        <a:lstStyle/>
        <a:p>
          <a:pPr algn="l"/>
          <a:r>
            <a:rPr lang="pt-BR" sz="1600" b="1" dirty="0">
              <a:latin typeface="Arial" panose="020B0604020202020204" pitchFamily="34" charset="0"/>
              <a:cs typeface="Arial" panose="020B0604020202020204" pitchFamily="34" charset="0"/>
            </a:rPr>
            <a:t>CONSULTORIA IICA</a:t>
          </a:r>
        </a:p>
        <a:p>
          <a:pPr algn="l"/>
          <a:r>
            <a:rPr lang="pt-BR" sz="1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Maio/2024 a Setembro/2025</a:t>
          </a:r>
        </a:p>
        <a:p>
          <a:pPr algn="l"/>
          <a:endParaRPr lang="pt-BR" sz="1400" dirty="0">
            <a:solidFill>
              <a:schemeClr val="bg1">
                <a:lumMod val="50000"/>
              </a:schemeClr>
            </a:solidFill>
            <a:latin typeface="Rawline Medium" panose="00000600000000000000"/>
          </a:endParaRP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Para auxiliar na construção do Programa</a:t>
          </a:r>
        </a:p>
        <a:p>
          <a:pPr algn="l"/>
          <a:endParaRPr lang="pt-BR" sz="1400" dirty="0">
            <a:solidFill>
              <a:schemeClr val="bg1">
                <a:lumMod val="50000"/>
              </a:schemeClr>
            </a:solidFill>
            <a:latin typeface="Rawline Medium" panose="00000600000000000000"/>
          </a:endParaRP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8 produtos</a:t>
          </a: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 Viagens de campo</a:t>
          </a: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25 entrevistas</a:t>
          </a:r>
          <a:endParaRPr lang="pt-BR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238D64-DD50-46FA-8E6B-B0534666E3D8}" type="parTrans" cxnId="{790B2727-646E-4B7F-99EC-09F9FF708498}">
      <dgm:prSet/>
      <dgm:spPr/>
      <dgm:t>
        <a:bodyPr/>
        <a:lstStyle/>
        <a:p>
          <a:pPr algn="l"/>
          <a:endParaRPr lang="pt-BR" sz="2000">
            <a:latin typeface="Rawline Medium" panose="00000600000000000000"/>
          </a:endParaRPr>
        </a:p>
      </dgm:t>
    </dgm:pt>
    <dgm:pt modelId="{49FDD30F-9D00-4C91-8E33-3D2FD750A3DC}" type="sibTrans" cxnId="{790B2727-646E-4B7F-99EC-09F9FF708498}">
      <dgm:prSet/>
      <dgm:spPr/>
      <dgm:t>
        <a:bodyPr/>
        <a:lstStyle/>
        <a:p>
          <a:pPr algn="l"/>
          <a:endParaRPr lang="pt-BR" sz="2000">
            <a:latin typeface="Rawline Medium" panose="00000600000000000000"/>
          </a:endParaRPr>
        </a:p>
      </dgm:t>
    </dgm:pt>
    <dgm:pt modelId="{6F665158-2636-45CB-9971-E8A3603AD27E}">
      <dgm:prSet phldrT="[Texto]" custT="1"/>
      <dgm:spPr/>
      <dgm:t>
        <a:bodyPr/>
        <a:lstStyle/>
        <a:p>
          <a:pPr algn="l"/>
          <a:r>
            <a:rPr lang="pt-BR" sz="1600" b="1" dirty="0">
              <a:latin typeface="Arial" panose="020B0604020202020204" pitchFamily="34" charset="0"/>
              <a:cs typeface="Arial" panose="020B0604020202020204" pitchFamily="34" charset="0"/>
            </a:rPr>
            <a:t>OFICINA</a:t>
          </a:r>
          <a:r>
            <a:rPr lang="pt-BR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algn="l"/>
          <a:r>
            <a:rPr lang="pt-BR" sz="1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Maio/2025</a:t>
          </a:r>
        </a:p>
        <a:p>
          <a:pPr algn="l"/>
          <a:endParaRPr lang="pt-BR" sz="1400" dirty="0">
            <a:solidFill>
              <a:schemeClr val="bg1">
                <a:lumMod val="50000"/>
              </a:schemeClr>
            </a:solidFill>
            <a:latin typeface="Rawline Medium" panose="00000600000000000000"/>
          </a:endParaRP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Para construção coletiva de ações </a:t>
          </a:r>
        </a:p>
        <a:p>
          <a:pPr algn="l"/>
          <a:endParaRPr lang="pt-BR" sz="1400" dirty="0">
            <a:solidFill>
              <a:schemeClr val="bg1">
                <a:lumMod val="50000"/>
              </a:schemeClr>
            </a:solidFill>
            <a:latin typeface="Rawline Medium" panose="00000600000000000000"/>
          </a:endParaRP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42 participantes</a:t>
          </a:r>
        </a:p>
        <a:p>
          <a:pPr algn="l"/>
          <a:endParaRPr lang="pt-BR" sz="1400" dirty="0">
            <a:solidFill>
              <a:schemeClr val="bg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Encaminhamentos institucionais</a:t>
          </a:r>
          <a:endParaRPr lang="pt-BR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C7435B-6090-446E-BD12-5CFDC20A30F7}" type="parTrans" cxnId="{C24D02F9-7B23-4D55-AD50-78D2893564D0}">
      <dgm:prSet/>
      <dgm:spPr/>
      <dgm:t>
        <a:bodyPr/>
        <a:lstStyle/>
        <a:p>
          <a:pPr algn="l"/>
          <a:endParaRPr lang="pt-BR" sz="2000">
            <a:latin typeface="Rawline Medium" panose="00000600000000000000"/>
          </a:endParaRPr>
        </a:p>
      </dgm:t>
    </dgm:pt>
    <dgm:pt modelId="{85CE5AAD-1327-4C2E-8CD3-86205B3ED9F7}" type="sibTrans" cxnId="{C24D02F9-7B23-4D55-AD50-78D2893564D0}">
      <dgm:prSet/>
      <dgm:spPr/>
      <dgm:t>
        <a:bodyPr/>
        <a:lstStyle/>
        <a:p>
          <a:pPr algn="l"/>
          <a:endParaRPr lang="pt-BR" sz="2000">
            <a:latin typeface="Rawline Medium" panose="00000600000000000000"/>
          </a:endParaRPr>
        </a:p>
      </dgm:t>
    </dgm:pt>
    <dgm:pt modelId="{9EF314CE-0734-46D9-BCF7-C7DC2FF2220E}">
      <dgm:prSet phldrT="[Texto]" custT="1"/>
      <dgm:spPr/>
      <dgm:t>
        <a:bodyPr/>
        <a:lstStyle/>
        <a:p>
          <a:pPr algn="l"/>
          <a:r>
            <a:rPr lang="pt-BR" sz="1600" b="1" dirty="0">
              <a:latin typeface="Arial" panose="020B0604020202020204" pitchFamily="34" charset="0"/>
              <a:cs typeface="Arial" panose="020B0604020202020204" pitchFamily="34" charset="0"/>
            </a:rPr>
            <a:t>GTI</a:t>
          </a:r>
          <a:endParaRPr lang="pt-BR" sz="18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pt-BR" sz="1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Julho e Agosto/2025</a:t>
          </a:r>
        </a:p>
        <a:p>
          <a:pPr algn="l"/>
          <a:endParaRPr lang="pt-BR" sz="1400" dirty="0">
            <a:solidFill>
              <a:schemeClr val="bg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Para elaborar a resolução de institucionalização do Programa</a:t>
          </a:r>
        </a:p>
        <a:p>
          <a:pPr algn="l"/>
          <a:endParaRPr lang="pt-BR" sz="1400" dirty="0">
            <a:solidFill>
              <a:schemeClr val="bg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 reuniões</a:t>
          </a:r>
        </a:p>
        <a:p>
          <a:pPr algn="l"/>
          <a:endParaRPr lang="pt-BR" sz="1400" dirty="0">
            <a:solidFill>
              <a:schemeClr val="bg1">
                <a:lumMod val="50000"/>
              </a:schemeClr>
            </a:solidFill>
            <a:latin typeface="Rawline Medium" panose="00000600000000000000"/>
          </a:endParaRP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24 representantes de órgãos e entidades do Comitê-Executivo da Câmara da PNDR</a:t>
          </a:r>
          <a:endParaRPr lang="pt-BR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9EC228-61C9-4323-A08B-8BE203B8CA60}" type="parTrans" cxnId="{3AFF2F20-76C3-4806-99A4-F5BE7D78CA0A}">
      <dgm:prSet/>
      <dgm:spPr/>
      <dgm:t>
        <a:bodyPr/>
        <a:lstStyle/>
        <a:p>
          <a:pPr algn="l"/>
          <a:endParaRPr lang="pt-BR" sz="2000">
            <a:latin typeface="Rawline Medium" panose="00000600000000000000"/>
          </a:endParaRPr>
        </a:p>
      </dgm:t>
    </dgm:pt>
    <dgm:pt modelId="{B30BA4C6-8BBE-405A-9C7D-408BC9DF6C83}" type="sibTrans" cxnId="{3AFF2F20-76C3-4806-99A4-F5BE7D78CA0A}">
      <dgm:prSet/>
      <dgm:spPr/>
      <dgm:t>
        <a:bodyPr/>
        <a:lstStyle/>
        <a:p>
          <a:pPr algn="l"/>
          <a:endParaRPr lang="pt-BR" sz="2000">
            <a:latin typeface="Rawline Medium" panose="00000600000000000000"/>
          </a:endParaRPr>
        </a:p>
      </dgm:t>
    </dgm:pt>
    <dgm:pt modelId="{EEE28DF3-EA4F-461E-B8F9-E3F8AAC593D2}">
      <dgm:prSet phldrT="[Texto]" custT="1"/>
      <dgm:spPr/>
      <dgm:t>
        <a:bodyPr/>
        <a:lstStyle/>
        <a:p>
          <a:pPr algn="l"/>
          <a:r>
            <a:rPr lang="pt-BR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RESOLUÇÃO APROVADA</a:t>
          </a:r>
        </a:p>
        <a:p>
          <a:pPr algn="l"/>
          <a:r>
            <a:rPr lang="pt-BR" sz="1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Novembro/2025</a:t>
          </a:r>
        </a:p>
        <a:p>
          <a:pPr algn="l"/>
          <a:endParaRPr lang="pt-BR" sz="1400" dirty="0">
            <a:solidFill>
              <a:schemeClr val="bg1">
                <a:lumMod val="50000"/>
              </a:schemeClr>
            </a:solidFill>
            <a:latin typeface="Rawline Medium" panose="00000600000000000000"/>
          </a:endParaRPr>
        </a:p>
        <a:p>
          <a:pPr algn="l"/>
          <a:r>
            <a:rPr lang="pt-BR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Pelo Comitê-Executivo da Câmara de Políticas de Integração Nacional e Desenvolvimento regional</a:t>
          </a:r>
          <a:endParaRPr lang="pt-BR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199B4E-3D96-4221-8A45-4C48A677FB37}" type="parTrans" cxnId="{4BF2B449-F42D-42DC-8BF9-AEBA52DA7706}">
      <dgm:prSet/>
      <dgm:spPr/>
      <dgm:t>
        <a:bodyPr/>
        <a:lstStyle/>
        <a:p>
          <a:pPr algn="l"/>
          <a:endParaRPr lang="pt-BR"/>
        </a:p>
      </dgm:t>
    </dgm:pt>
    <dgm:pt modelId="{175EAD53-BFC2-4B9D-ABBE-1081C75BD7BD}" type="sibTrans" cxnId="{4BF2B449-F42D-42DC-8BF9-AEBA52DA7706}">
      <dgm:prSet/>
      <dgm:spPr/>
      <dgm:t>
        <a:bodyPr/>
        <a:lstStyle/>
        <a:p>
          <a:pPr algn="l"/>
          <a:endParaRPr lang="pt-BR"/>
        </a:p>
      </dgm:t>
    </dgm:pt>
    <dgm:pt modelId="{CE67B7B5-5BBD-428B-877A-35D4E36982C4}" type="pres">
      <dgm:prSet presAssocID="{2A543730-322D-439B-A48F-27E4591E1008}" presName="rootnode" presStyleCnt="0">
        <dgm:presLayoutVars>
          <dgm:chMax/>
          <dgm:chPref/>
          <dgm:dir/>
          <dgm:animLvl val="lvl"/>
        </dgm:presLayoutVars>
      </dgm:prSet>
      <dgm:spPr/>
    </dgm:pt>
    <dgm:pt modelId="{0C6AE3CD-E44C-4A45-B29B-F34CE298278E}" type="pres">
      <dgm:prSet presAssocID="{933D2F92-3243-4BFD-B75C-EA7E7A39774F}" presName="composite" presStyleCnt="0"/>
      <dgm:spPr/>
    </dgm:pt>
    <dgm:pt modelId="{BA684EAD-D98E-45E1-A357-B429F0BCE006}" type="pres">
      <dgm:prSet presAssocID="{933D2F92-3243-4BFD-B75C-EA7E7A39774F}" presName="LShape" presStyleLbl="alignNode1" presStyleIdx="0" presStyleCnt="9"/>
      <dgm:spPr/>
    </dgm:pt>
    <dgm:pt modelId="{996D910C-B9BA-44A6-9241-492FDFAE0F7A}" type="pres">
      <dgm:prSet presAssocID="{933D2F92-3243-4BFD-B75C-EA7E7A39774F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8FEB8F37-ACFA-4C19-A381-959CA05E1C83}" type="pres">
      <dgm:prSet presAssocID="{933D2F92-3243-4BFD-B75C-EA7E7A39774F}" presName="Triangle" presStyleLbl="alignNode1" presStyleIdx="1" presStyleCnt="9"/>
      <dgm:spPr/>
    </dgm:pt>
    <dgm:pt modelId="{A4AAAA3F-5A60-4C91-B4F4-2D1E4AEC7BA6}" type="pres">
      <dgm:prSet presAssocID="{C141EB47-FBDA-4AD6-998E-8348DE49AD8F}" presName="sibTrans" presStyleCnt="0"/>
      <dgm:spPr/>
    </dgm:pt>
    <dgm:pt modelId="{BEEB3E3B-EA9F-4B2D-8D2D-2BDB45952CF2}" type="pres">
      <dgm:prSet presAssocID="{C141EB47-FBDA-4AD6-998E-8348DE49AD8F}" presName="space" presStyleCnt="0"/>
      <dgm:spPr/>
    </dgm:pt>
    <dgm:pt modelId="{C6EC5D3D-D798-4215-A780-3A85CFD61C45}" type="pres">
      <dgm:prSet presAssocID="{E0D17EED-9E13-4CCC-8291-DF35899CA372}" presName="composite" presStyleCnt="0"/>
      <dgm:spPr/>
    </dgm:pt>
    <dgm:pt modelId="{BC3938C4-02CC-422D-8123-83E820FCC183}" type="pres">
      <dgm:prSet presAssocID="{E0D17EED-9E13-4CCC-8291-DF35899CA372}" presName="LShape" presStyleLbl="alignNode1" presStyleIdx="2" presStyleCnt="9"/>
      <dgm:spPr/>
    </dgm:pt>
    <dgm:pt modelId="{C53A5343-BA56-4F60-97C4-BEC52BD9423D}" type="pres">
      <dgm:prSet presAssocID="{E0D17EED-9E13-4CCC-8291-DF35899CA372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2310B700-DBE9-4397-8E0F-CD4FD9415B34}" type="pres">
      <dgm:prSet presAssocID="{E0D17EED-9E13-4CCC-8291-DF35899CA372}" presName="Triangle" presStyleLbl="alignNode1" presStyleIdx="3" presStyleCnt="9"/>
      <dgm:spPr/>
    </dgm:pt>
    <dgm:pt modelId="{0A937DC3-235B-4A59-8F1D-6A251C14DE8B}" type="pres">
      <dgm:prSet presAssocID="{49FDD30F-9D00-4C91-8E33-3D2FD750A3DC}" presName="sibTrans" presStyleCnt="0"/>
      <dgm:spPr/>
    </dgm:pt>
    <dgm:pt modelId="{07F0CB8B-F417-4F5E-A169-676CFC7C1F9B}" type="pres">
      <dgm:prSet presAssocID="{49FDD30F-9D00-4C91-8E33-3D2FD750A3DC}" presName="space" presStyleCnt="0"/>
      <dgm:spPr/>
    </dgm:pt>
    <dgm:pt modelId="{4F810122-48E3-4C25-B94E-BC36898F5129}" type="pres">
      <dgm:prSet presAssocID="{6F665158-2636-45CB-9971-E8A3603AD27E}" presName="composite" presStyleCnt="0"/>
      <dgm:spPr/>
    </dgm:pt>
    <dgm:pt modelId="{D137C154-9192-4936-B90A-2D98EE897CEC}" type="pres">
      <dgm:prSet presAssocID="{6F665158-2636-45CB-9971-E8A3603AD27E}" presName="LShape" presStyleLbl="alignNode1" presStyleIdx="4" presStyleCnt="9"/>
      <dgm:spPr/>
    </dgm:pt>
    <dgm:pt modelId="{3A4D31D6-FF83-4BC3-9193-BE4E01EE62F3}" type="pres">
      <dgm:prSet presAssocID="{6F665158-2636-45CB-9971-E8A3603AD27E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736D0B45-4A84-49EC-8DE2-8513D8F348F1}" type="pres">
      <dgm:prSet presAssocID="{6F665158-2636-45CB-9971-E8A3603AD27E}" presName="Triangle" presStyleLbl="alignNode1" presStyleIdx="5" presStyleCnt="9"/>
      <dgm:spPr/>
    </dgm:pt>
    <dgm:pt modelId="{3B48E2ED-FCB4-49B9-8871-C6858F249AD1}" type="pres">
      <dgm:prSet presAssocID="{85CE5AAD-1327-4C2E-8CD3-86205B3ED9F7}" presName="sibTrans" presStyleCnt="0"/>
      <dgm:spPr/>
    </dgm:pt>
    <dgm:pt modelId="{95C735F9-D230-4ED7-9FCC-518048F4CC2D}" type="pres">
      <dgm:prSet presAssocID="{85CE5AAD-1327-4C2E-8CD3-86205B3ED9F7}" presName="space" presStyleCnt="0"/>
      <dgm:spPr/>
    </dgm:pt>
    <dgm:pt modelId="{CE9D003A-393A-42DD-9AD9-5992E614D999}" type="pres">
      <dgm:prSet presAssocID="{9EF314CE-0734-46D9-BCF7-C7DC2FF2220E}" presName="composite" presStyleCnt="0"/>
      <dgm:spPr/>
    </dgm:pt>
    <dgm:pt modelId="{B5E6FAE8-F33E-44C2-8CD7-B764AEFE8386}" type="pres">
      <dgm:prSet presAssocID="{9EF314CE-0734-46D9-BCF7-C7DC2FF2220E}" presName="LShape" presStyleLbl="alignNode1" presStyleIdx="6" presStyleCnt="9"/>
      <dgm:spPr/>
    </dgm:pt>
    <dgm:pt modelId="{90A85367-A0CA-438F-92F7-8729CA5DC35C}" type="pres">
      <dgm:prSet presAssocID="{9EF314CE-0734-46D9-BCF7-C7DC2FF2220E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E5CE8050-1D75-4A78-A8F0-E4DE33E90D24}" type="pres">
      <dgm:prSet presAssocID="{9EF314CE-0734-46D9-BCF7-C7DC2FF2220E}" presName="Triangle" presStyleLbl="alignNode1" presStyleIdx="7" presStyleCnt="9"/>
      <dgm:spPr/>
    </dgm:pt>
    <dgm:pt modelId="{FA62A62F-F706-480C-8FCD-D7C2C3B9C77B}" type="pres">
      <dgm:prSet presAssocID="{B30BA4C6-8BBE-405A-9C7D-408BC9DF6C83}" presName="sibTrans" presStyleCnt="0"/>
      <dgm:spPr/>
    </dgm:pt>
    <dgm:pt modelId="{8A0EDE0D-9BEC-4A15-AFA9-985B979BF5DF}" type="pres">
      <dgm:prSet presAssocID="{B30BA4C6-8BBE-405A-9C7D-408BC9DF6C83}" presName="space" presStyleCnt="0"/>
      <dgm:spPr/>
    </dgm:pt>
    <dgm:pt modelId="{92565E2F-4DBF-4BAC-8682-D31F1222BC5D}" type="pres">
      <dgm:prSet presAssocID="{EEE28DF3-EA4F-461E-B8F9-E3F8AAC593D2}" presName="composite" presStyleCnt="0"/>
      <dgm:spPr/>
    </dgm:pt>
    <dgm:pt modelId="{97A97FFD-8B10-4E81-AAEC-3BE68720F9F8}" type="pres">
      <dgm:prSet presAssocID="{EEE28DF3-EA4F-461E-B8F9-E3F8AAC593D2}" presName="LShape" presStyleLbl="alignNode1" presStyleIdx="8" presStyleCnt="9" custLinFactNeighborY="-928"/>
      <dgm:spPr/>
    </dgm:pt>
    <dgm:pt modelId="{6D879C0F-A90F-4FC4-A639-A416BEB56165}" type="pres">
      <dgm:prSet presAssocID="{EEE28DF3-EA4F-461E-B8F9-E3F8AAC593D2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3AFF2F20-76C3-4806-99A4-F5BE7D78CA0A}" srcId="{2A543730-322D-439B-A48F-27E4591E1008}" destId="{9EF314CE-0734-46D9-BCF7-C7DC2FF2220E}" srcOrd="3" destOrd="0" parTransId="{BF9EC228-61C9-4323-A08B-8BE203B8CA60}" sibTransId="{B30BA4C6-8BBE-405A-9C7D-408BC9DF6C83}"/>
    <dgm:cxn modelId="{2A420222-2B05-481A-88A9-1FC549236726}" type="presOf" srcId="{9EF314CE-0734-46D9-BCF7-C7DC2FF2220E}" destId="{90A85367-A0CA-438F-92F7-8729CA5DC35C}" srcOrd="0" destOrd="0" presId="urn:microsoft.com/office/officeart/2009/3/layout/StepUpProcess"/>
    <dgm:cxn modelId="{790B2727-646E-4B7F-99EC-09F9FF708498}" srcId="{2A543730-322D-439B-A48F-27E4591E1008}" destId="{E0D17EED-9E13-4CCC-8291-DF35899CA372}" srcOrd="1" destOrd="0" parTransId="{04238D64-DD50-46FA-8E6B-B0534666E3D8}" sibTransId="{49FDD30F-9D00-4C91-8E33-3D2FD750A3DC}"/>
    <dgm:cxn modelId="{96EEBE37-1BA8-4313-819C-AF4D247DCD09}" type="presOf" srcId="{6F665158-2636-45CB-9971-E8A3603AD27E}" destId="{3A4D31D6-FF83-4BC3-9193-BE4E01EE62F3}" srcOrd="0" destOrd="0" presId="urn:microsoft.com/office/officeart/2009/3/layout/StepUpProcess"/>
    <dgm:cxn modelId="{4BF2B449-F42D-42DC-8BF9-AEBA52DA7706}" srcId="{2A543730-322D-439B-A48F-27E4591E1008}" destId="{EEE28DF3-EA4F-461E-B8F9-E3F8AAC593D2}" srcOrd="4" destOrd="0" parTransId="{80199B4E-3D96-4221-8A45-4C48A677FB37}" sibTransId="{175EAD53-BFC2-4B9D-ABBE-1081C75BD7BD}"/>
    <dgm:cxn modelId="{E2A3126F-479E-4634-A955-F8B8E464649B}" srcId="{2A543730-322D-439B-A48F-27E4591E1008}" destId="{933D2F92-3243-4BFD-B75C-EA7E7A39774F}" srcOrd="0" destOrd="0" parTransId="{81519750-6E3E-45D5-BAFF-FB1DCE47D6BA}" sibTransId="{C141EB47-FBDA-4AD6-998E-8348DE49AD8F}"/>
    <dgm:cxn modelId="{8508CA73-0FC7-4707-9E6C-EC799A3F0DF0}" type="presOf" srcId="{EEE28DF3-EA4F-461E-B8F9-E3F8AAC593D2}" destId="{6D879C0F-A90F-4FC4-A639-A416BEB56165}" srcOrd="0" destOrd="0" presId="urn:microsoft.com/office/officeart/2009/3/layout/StepUpProcess"/>
    <dgm:cxn modelId="{F828ED79-722F-4000-A236-5E130AD3D654}" type="presOf" srcId="{E0D17EED-9E13-4CCC-8291-DF35899CA372}" destId="{C53A5343-BA56-4F60-97C4-BEC52BD9423D}" srcOrd="0" destOrd="0" presId="urn:microsoft.com/office/officeart/2009/3/layout/StepUpProcess"/>
    <dgm:cxn modelId="{D0EC7D90-49A4-4FDC-819B-E6780F80A5B0}" type="presOf" srcId="{2A543730-322D-439B-A48F-27E4591E1008}" destId="{CE67B7B5-5BBD-428B-877A-35D4E36982C4}" srcOrd="0" destOrd="0" presId="urn:microsoft.com/office/officeart/2009/3/layout/StepUpProcess"/>
    <dgm:cxn modelId="{DF6B38E0-BEC0-4BF8-9E3A-B0136C16F369}" type="presOf" srcId="{933D2F92-3243-4BFD-B75C-EA7E7A39774F}" destId="{996D910C-B9BA-44A6-9241-492FDFAE0F7A}" srcOrd="0" destOrd="0" presId="urn:microsoft.com/office/officeart/2009/3/layout/StepUpProcess"/>
    <dgm:cxn modelId="{C24D02F9-7B23-4D55-AD50-78D2893564D0}" srcId="{2A543730-322D-439B-A48F-27E4591E1008}" destId="{6F665158-2636-45CB-9971-E8A3603AD27E}" srcOrd="2" destOrd="0" parTransId="{F6C7435B-6090-446E-BD12-5CFDC20A30F7}" sibTransId="{85CE5AAD-1327-4C2E-8CD3-86205B3ED9F7}"/>
    <dgm:cxn modelId="{ABC765EB-6418-419D-98EE-28D8FF9AEA5C}" type="presParOf" srcId="{CE67B7B5-5BBD-428B-877A-35D4E36982C4}" destId="{0C6AE3CD-E44C-4A45-B29B-F34CE298278E}" srcOrd="0" destOrd="0" presId="urn:microsoft.com/office/officeart/2009/3/layout/StepUpProcess"/>
    <dgm:cxn modelId="{E1ACE1D3-BF86-4612-BD24-123D557D3E8B}" type="presParOf" srcId="{0C6AE3CD-E44C-4A45-B29B-F34CE298278E}" destId="{BA684EAD-D98E-45E1-A357-B429F0BCE006}" srcOrd="0" destOrd="0" presId="urn:microsoft.com/office/officeart/2009/3/layout/StepUpProcess"/>
    <dgm:cxn modelId="{21D45D62-2C7F-4E8C-9A6F-E99B4CFE712B}" type="presParOf" srcId="{0C6AE3CD-E44C-4A45-B29B-F34CE298278E}" destId="{996D910C-B9BA-44A6-9241-492FDFAE0F7A}" srcOrd="1" destOrd="0" presId="urn:microsoft.com/office/officeart/2009/3/layout/StepUpProcess"/>
    <dgm:cxn modelId="{0EC55395-FFBD-472A-B4ED-67EC4C627123}" type="presParOf" srcId="{0C6AE3CD-E44C-4A45-B29B-F34CE298278E}" destId="{8FEB8F37-ACFA-4C19-A381-959CA05E1C83}" srcOrd="2" destOrd="0" presId="urn:microsoft.com/office/officeart/2009/3/layout/StepUpProcess"/>
    <dgm:cxn modelId="{E2DEE948-9F91-4B2F-B076-D0ABD81E02A0}" type="presParOf" srcId="{CE67B7B5-5BBD-428B-877A-35D4E36982C4}" destId="{A4AAAA3F-5A60-4C91-B4F4-2D1E4AEC7BA6}" srcOrd="1" destOrd="0" presId="urn:microsoft.com/office/officeart/2009/3/layout/StepUpProcess"/>
    <dgm:cxn modelId="{18DCF38B-3142-4FD9-9EA1-8C3726FAD72D}" type="presParOf" srcId="{A4AAAA3F-5A60-4C91-B4F4-2D1E4AEC7BA6}" destId="{BEEB3E3B-EA9F-4B2D-8D2D-2BDB45952CF2}" srcOrd="0" destOrd="0" presId="urn:microsoft.com/office/officeart/2009/3/layout/StepUpProcess"/>
    <dgm:cxn modelId="{D798946F-A2C1-4AD4-9EFE-6B02E198B2E5}" type="presParOf" srcId="{CE67B7B5-5BBD-428B-877A-35D4E36982C4}" destId="{C6EC5D3D-D798-4215-A780-3A85CFD61C45}" srcOrd="2" destOrd="0" presId="urn:microsoft.com/office/officeart/2009/3/layout/StepUpProcess"/>
    <dgm:cxn modelId="{7FA6E4B8-06EF-4814-A1A9-DCD152215BFC}" type="presParOf" srcId="{C6EC5D3D-D798-4215-A780-3A85CFD61C45}" destId="{BC3938C4-02CC-422D-8123-83E820FCC183}" srcOrd="0" destOrd="0" presId="urn:microsoft.com/office/officeart/2009/3/layout/StepUpProcess"/>
    <dgm:cxn modelId="{D42B1B28-BD79-4149-97AE-8511CC87ABA2}" type="presParOf" srcId="{C6EC5D3D-D798-4215-A780-3A85CFD61C45}" destId="{C53A5343-BA56-4F60-97C4-BEC52BD9423D}" srcOrd="1" destOrd="0" presId="urn:microsoft.com/office/officeart/2009/3/layout/StepUpProcess"/>
    <dgm:cxn modelId="{8950D515-E18B-49C5-9944-3304E4F8DCF1}" type="presParOf" srcId="{C6EC5D3D-D798-4215-A780-3A85CFD61C45}" destId="{2310B700-DBE9-4397-8E0F-CD4FD9415B34}" srcOrd="2" destOrd="0" presId="urn:microsoft.com/office/officeart/2009/3/layout/StepUpProcess"/>
    <dgm:cxn modelId="{5B23F21D-246D-452B-A26C-727CB79BC20D}" type="presParOf" srcId="{CE67B7B5-5BBD-428B-877A-35D4E36982C4}" destId="{0A937DC3-235B-4A59-8F1D-6A251C14DE8B}" srcOrd="3" destOrd="0" presId="urn:microsoft.com/office/officeart/2009/3/layout/StepUpProcess"/>
    <dgm:cxn modelId="{E2D0FF9E-7709-4B78-BFE8-F202D95C2D4A}" type="presParOf" srcId="{0A937DC3-235B-4A59-8F1D-6A251C14DE8B}" destId="{07F0CB8B-F417-4F5E-A169-676CFC7C1F9B}" srcOrd="0" destOrd="0" presId="urn:microsoft.com/office/officeart/2009/3/layout/StepUpProcess"/>
    <dgm:cxn modelId="{0E1E0A5D-FC8B-4939-8E4C-F07298BDBC4B}" type="presParOf" srcId="{CE67B7B5-5BBD-428B-877A-35D4E36982C4}" destId="{4F810122-48E3-4C25-B94E-BC36898F5129}" srcOrd="4" destOrd="0" presId="urn:microsoft.com/office/officeart/2009/3/layout/StepUpProcess"/>
    <dgm:cxn modelId="{EFB810FE-9560-4600-83DE-94059B9B8C1E}" type="presParOf" srcId="{4F810122-48E3-4C25-B94E-BC36898F5129}" destId="{D137C154-9192-4936-B90A-2D98EE897CEC}" srcOrd="0" destOrd="0" presId="urn:microsoft.com/office/officeart/2009/3/layout/StepUpProcess"/>
    <dgm:cxn modelId="{E521A970-0481-4E1E-91D7-74B293532C6A}" type="presParOf" srcId="{4F810122-48E3-4C25-B94E-BC36898F5129}" destId="{3A4D31D6-FF83-4BC3-9193-BE4E01EE62F3}" srcOrd="1" destOrd="0" presId="urn:microsoft.com/office/officeart/2009/3/layout/StepUpProcess"/>
    <dgm:cxn modelId="{E820B679-F3E1-4F34-B329-C55D44B83B62}" type="presParOf" srcId="{4F810122-48E3-4C25-B94E-BC36898F5129}" destId="{736D0B45-4A84-49EC-8DE2-8513D8F348F1}" srcOrd="2" destOrd="0" presId="urn:microsoft.com/office/officeart/2009/3/layout/StepUpProcess"/>
    <dgm:cxn modelId="{60B1D56B-FEBC-4791-A33A-FB7A69C1EDFD}" type="presParOf" srcId="{CE67B7B5-5BBD-428B-877A-35D4E36982C4}" destId="{3B48E2ED-FCB4-49B9-8871-C6858F249AD1}" srcOrd="5" destOrd="0" presId="urn:microsoft.com/office/officeart/2009/3/layout/StepUpProcess"/>
    <dgm:cxn modelId="{F32D9050-C6BD-4362-BB65-7B91CE306B9A}" type="presParOf" srcId="{3B48E2ED-FCB4-49B9-8871-C6858F249AD1}" destId="{95C735F9-D230-4ED7-9FCC-518048F4CC2D}" srcOrd="0" destOrd="0" presId="urn:microsoft.com/office/officeart/2009/3/layout/StepUpProcess"/>
    <dgm:cxn modelId="{D29D615F-ABBE-49D7-9DF4-5DE48C11DC5A}" type="presParOf" srcId="{CE67B7B5-5BBD-428B-877A-35D4E36982C4}" destId="{CE9D003A-393A-42DD-9AD9-5992E614D999}" srcOrd="6" destOrd="0" presId="urn:microsoft.com/office/officeart/2009/3/layout/StepUpProcess"/>
    <dgm:cxn modelId="{9EFFDA4F-6A23-4307-9A66-5F45864C67AE}" type="presParOf" srcId="{CE9D003A-393A-42DD-9AD9-5992E614D999}" destId="{B5E6FAE8-F33E-44C2-8CD7-B764AEFE8386}" srcOrd="0" destOrd="0" presId="urn:microsoft.com/office/officeart/2009/3/layout/StepUpProcess"/>
    <dgm:cxn modelId="{37C5B6E8-3EC9-4C47-9921-C163A18BC944}" type="presParOf" srcId="{CE9D003A-393A-42DD-9AD9-5992E614D999}" destId="{90A85367-A0CA-438F-92F7-8729CA5DC35C}" srcOrd="1" destOrd="0" presId="urn:microsoft.com/office/officeart/2009/3/layout/StepUpProcess"/>
    <dgm:cxn modelId="{F499F3E2-C36A-4093-8573-6854FCAC0FC9}" type="presParOf" srcId="{CE9D003A-393A-42DD-9AD9-5992E614D999}" destId="{E5CE8050-1D75-4A78-A8F0-E4DE33E90D24}" srcOrd="2" destOrd="0" presId="urn:microsoft.com/office/officeart/2009/3/layout/StepUpProcess"/>
    <dgm:cxn modelId="{D5DD5390-3AE4-4B50-A816-AC0034DF3A51}" type="presParOf" srcId="{CE67B7B5-5BBD-428B-877A-35D4E36982C4}" destId="{FA62A62F-F706-480C-8FCD-D7C2C3B9C77B}" srcOrd="7" destOrd="0" presId="urn:microsoft.com/office/officeart/2009/3/layout/StepUpProcess"/>
    <dgm:cxn modelId="{BA37BD1B-D555-48D0-A76C-A3AF1C16574E}" type="presParOf" srcId="{FA62A62F-F706-480C-8FCD-D7C2C3B9C77B}" destId="{8A0EDE0D-9BEC-4A15-AFA9-985B979BF5DF}" srcOrd="0" destOrd="0" presId="urn:microsoft.com/office/officeart/2009/3/layout/StepUpProcess"/>
    <dgm:cxn modelId="{C3E4A5D2-D774-465F-8451-9B4C8C1D33C7}" type="presParOf" srcId="{CE67B7B5-5BBD-428B-877A-35D4E36982C4}" destId="{92565E2F-4DBF-4BAC-8682-D31F1222BC5D}" srcOrd="8" destOrd="0" presId="urn:microsoft.com/office/officeart/2009/3/layout/StepUpProcess"/>
    <dgm:cxn modelId="{2CA948D4-E8A8-4526-A29E-F4E34E0E6115}" type="presParOf" srcId="{92565E2F-4DBF-4BAC-8682-D31F1222BC5D}" destId="{97A97FFD-8B10-4E81-AAEC-3BE68720F9F8}" srcOrd="0" destOrd="0" presId="urn:microsoft.com/office/officeart/2009/3/layout/StepUpProcess"/>
    <dgm:cxn modelId="{AB7C7DD2-B8E9-4956-A463-D37BD1CA1E62}" type="presParOf" srcId="{92565E2F-4DBF-4BAC-8682-D31F1222BC5D}" destId="{6D879C0F-A90F-4FC4-A639-A416BEB56165}" srcOrd="1" destOrd="0" presId="urn:microsoft.com/office/officeart/2009/3/layout/StepUpProcess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678498-8B92-4F62-AD5B-9B362AD1B577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0D4F4BC8-8D21-42FE-8913-E8AD505AC2D5}">
      <dgm:prSet phldrT="[Texto]" custT="1"/>
      <dgm:spPr/>
      <dgm:t>
        <a:bodyPr/>
        <a:lstStyle/>
        <a:p>
          <a:pPr algn="ctr">
            <a:spcBef>
              <a:spcPts val="600"/>
            </a:spcBef>
            <a:spcAft>
              <a:spcPts val="600"/>
            </a:spcAft>
          </a:pPr>
          <a:r>
            <a:rPr lang="pt-BR" sz="2000" b="1" i="0" u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Orçamento Geral da União (OGU)</a:t>
          </a:r>
          <a:endParaRPr lang="pt-BR" sz="20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68E303-560D-48C2-8AB2-42EDC6DD0B27}" type="parTrans" cxnId="{ED555400-A8ED-4DFE-89D9-55B360B9C62C}">
      <dgm:prSet/>
      <dgm:spPr/>
      <dgm:t>
        <a:bodyPr/>
        <a:lstStyle/>
        <a:p>
          <a:pPr algn="ctr">
            <a:spcBef>
              <a:spcPts val="600"/>
            </a:spcBef>
            <a:spcAft>
              <a:spcPts val="600"/>
            </a:spcAft>
          </a:pPr>
          <a:endParaRPr lang="pt-BR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B1ED28-E4B7-4EBD-9C1C-81FAC1221018}" type="sibTrans" cxnId="{ED555400-A8ED-4DFE-89D9-55B360B9C62C}">
      <dgm:prSet/>
      <dgm:spPr/>
      <dgm:t>
        <a:bodyPr/>
        <a:lstStyle/>
        <a:p>
          <a:pPr algn="ctr">
            <a:spcBef>
              <a:spcPts val="600"/>
            </a:spcBef>
            <a:spcAft>
              <a:spcPts val="600"/>
            </a:spcAft>
          </a:pPr>
          <a:endParaRPr lang="pt-BR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0CF641-B356-4EB2-A72C-A87AAAA5A6C7}">
      <dgm:prSet phldrT="[Texto]" custT="1"/>
      <dgm:spPr/>
      <dgm:t>
        <a:bodyPr/>
        <a:lstStyle/>
        <a:p>
          <a:pPr algn="ctr">
            <a:spcBef>
              <a:spcPts val="600"/>
            </a:spcBef>
            <a:spcAft>
              <a:spcPts val="600"/>
            </a:spcAft>
          </a:pPr>
          <a:r>
            <a:rPr lang="pt-BR" sz="2000" b="1" i="0" u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Fundos Constitucionais de Financiamento do Norte e do Nordeste</a:t>
          </a:r>
        </a:p>
      </dgm:t>
    </dgm:pt>
    <dgm:pt modelId="{EBEFADA9-989D-4357-92C7-40FD3361E219}" type="parTrans" cxnId="{1EABA282-5596-42D6-A63C-DAB90AF0AFA6}">
      <dgm:prSet/>
      <dgm:spPr/>
      <dgm:t>
        <a:bodyPr/>
        <a:lstStyle/>
        <a:p>
          <a:pPr algn="ctr">
            <a:spcBef>
              <a:spcPts val="600"/>
            </a:spcBef>
            <a:spcAft>
              <a:spcPts val="600"/>
            </a:spcAft>
          </a:pPr>
          <a:endParaRPr lang="pt-BR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74EDC2-0984-473B-ADC9-B8DBD5A130D6}" type="sibTrans" cxnId="{1EABA282-5596-42D6-A63C-DAB90AF0AFA6}">
      <dgm:prSet/>
      <dgm:spPr/>
      <dgm:t>
        <a:bodyPr/>
        <a:lstStyle/>
        <a:p>
          <a:pPr algn="ctr">
            <a:spcBef>
              <a:spcPts val="600"/>
            </a:spcBef>
            <a:spcAft>
              <a:spcPts val="600"/>
            </a:spcAft>
          </a:pPr>
          <a:endParaRPr lang="pt-BR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0DE39C-588D-4D32-BD84-B9EFEBD1F994}">
      <dgm:prSet phldrT="[Texto]" custT="1"/>
      <dgm:spPr/>
      <dgm:t>
        <a:bodyPr/>
        <a:lstStyle/>
        <a:p>
          <a:pPr algn="ctr">
            <a:spcBef>
              <a:spcPts val="600"/>
            </a:spcBef>
            <a:spcAft>
              <a:spcPts val="600"/>
            </a:spcAft>
          </a:pPr>
          <a:r>
            <a:rPr lang="pt-BR" sz="2000" b="1" i="0" u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BNDES</a:t>
          </a:r>
          <a:endParaRPr lang="pt-BR" sz="20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4CE41E-0FC1-422D-B536-8D526649BFF9}" type="parTrans" cxnId="{133684E6-D281-4817-8019-3119F913A7D3}">
      <dgm:prSet/>
      <dgm:spPr/>
      <dgm:t>
        <a:bodyPr/>
        <a:lstStyle/>
        <a:p>
          <a:pPr algn="ctr">
            <a:spcBef>
              <a:spcPts val="600"/>
            </a:spcBef>
            <a:spcAft>
              <a:spcPts val="600"/>
            </a:spcAft>
          </a:pPr>
          <a:endParaRPr lang="pt-BR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F5BECE-A0F1-4646-8A21-C70323C3A487}" type="sibTrans" cxnId="{133684E6-D281-4817-8019-3119F913A7D3}">
      <dgm:prSet/>
      <dgm:spPr/>
      <dgm:t>
        <a:bodyPr/>
        <a:lstStyle/>
        <a:p>
          <a:pPr algn="ctr">
            <a:spcBef>
              <a:spcPts val="600"/>
            </a:spcBef>
            <a:spcAft>
              <a:spcPts val="600"/>
            </a:spcAft>
          </a:pPr>
          <a:endParaRPr lang="pt-BR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56574A-4375-42C4-9256-E826FC81215F}">
      <dgm:prSet phldrT="[Texto]" custT="1"/>
      <dgm:spPr/>
      <dgm:t>
        <a:bodyPr/>
        <a:lstStyle/>
        <a:p>
          <a:pPr algn="ctr">
            <a:spcBef>
              <a:spcPts val="600"/>
            </a:spcBef>
            <a:spcAft>
              <a:spcPts val="600"/>
            </a:spcAft>
          </a:pPr>
          <a:r>
            <a:rPr lang="pt-BR" sz="2000" b="1" i="0" u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Outras fontes de recursos nacionais e internacionais</a:t>
          </a:r>
          <a:endParaRPr lang="pt-BR" sz="20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11AA38-73FA-45E0-A130-26A3924F057D}" type="parTrans" cxnId="{F7E9FC6B-3845-4C29-9A2E-566F376A0B9C}">
      <dgm:prSet/>
      <dgm:spPr/>
      <dgm:t>
        <a:bodyPr/>
        <a:lstStyle/>
        <a:p>
          <a:pPr algn="ctr">
            <a:spcBef>
              <a:spcPts val="600"/>
            </a:spcBef>
            <a:spcAft>
              <a:spcPts val="600"/>
            </a:spcAft>
          </a:pPr>
          <a:endParaRPr lang="pt-BR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232A45-E16F-4360-B53F-861989310142}" type="sibTrans" cxnId="{F7E9FC6B-3845-4C29-9A2E-566F376A0B9C}">
      <dgm:prSet/>
      <dgm:spPr/>
      <dgm:t>
        <a:bodyPr/>
        <a:lstStyle/>
        <a:p>
          <a:pPr algn="ctr">
            <a:spcBef>
              <a:spcPts val="600"/>
            </a:spcBef>
            <a:spcAft>
              <a:spcPts val="600"/>
            </a:spcAft>
          </a:pPr>
          <a:endParaRPr lang="pt-BR" sz="20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C45E34-9FB8-4BBA-830A-B145D972204F}">
      <dgm:prSet phldrT="[Texto]" custT="1"/>
      <dgm:spPr/>
      <dgm:t>
        <a:bodyPr/>
        <a:lstStyle/>
        <a:p>
          <a:pPr algn="ctr">
            <a:spcBef>
              <a:spcPts val="600"/>
            </a:spcBef>
            <a:spcAft>
              <a:spcPts val="600"/>
            </a:spcAft>
          </a:pPr>
          <a:r>
            <a:rPr lang="pt-BR" sz="1800" dirty="0">
              <a:latin typeface="Arial" panose="020B0604020202020204" pitchFamily="34" charset="0"/>
              <a:cs typeface="Arial" panose="020B0604020202020204" pitchFamily="34" charset="0"/>
            </a:rPr>
            <a:t>Podem ser estabelecidas parcerias sem transferências de recursos, observada legislação pertinente</a:t>
          </a:r>
          <a:endParaRPr lang="pt-BR" sz="18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5228D6-3AB1-4F0F-B590-2715A09D6F87}" type="parTrans" cxnId="{43DD91F7-77E4-4E7D-AAF2-B849040913DA}">
      <dgm:prSet/>
      <dgm:spPr/>
      <dgm:t>
        <a:bodyPr/>
        <a:lstStyle/>
        <a:p>
          <a:pPr algn="ctr"/>
          <a:endParaRPr lang="pt-BR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EC5A5B-B2C5-48BB-B86D-430588B22465}" type="sibTrans" cxnId="{43DD91F7-77E4-4E7D-AAF2-B849040913DA}">
      <dgm:prSet/>
      <dgm:spPr/>
      <dgm:t>
        <a:bodyPr/>
        <a:lstStyle/>
        <a:p>
          <a:pPr algn="ctr"/>
          <a:endParaRPr lang="pt-BR" sz="2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1E2E6D-43F7-44B4-88B1-55AC63D25142}" type="pres">
      <dgm:prSet presAssocID="{F7678498-8B92-4F62-AD5B-9B362AD1B577}" presName="linear" presStyleCnt="0">
        <dgm:presLayoutVars>
          <dgm:animLvl val="lvl"/>
          <dgm:resizeHandles val="exact"/>
        </dgm:presLayoutVars>
      </dgm:prSet>
      <dgm:spPr/>
    </dgm:pt>
    <dgm:pt modelId="{9EA24047-E829-49C3-B981-FBCD5C8893B2}" type="pres">
      <dgm:prSet presAssocID="{0D4F4BC8-8D21-42FE-8913-E8AD505AC2D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DCDE87B-DF72-4344-809F-DD91B7E97A5F}" type="pres">
      <dgm:prSet presAssocID="{4FB1ED28-E4B7-4EBD-9C1C-81FAC1221018}" presName="spacer" presStyleCnt="0"/>
      <dgm:spPr/>
    </dgm:pt>
    <dgm:pt modelId="{D3FAFD1B-E288-4052-9542-5844D01E062B}" type="pres">
      <dgm:prSet presAssocID="{630CF641-B356-4EB2-A72C-A87AAAA5A6C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3A9977B-BEA1-4DEB-AFE1-F1D6895A969E}" type="pres">
      <dgm:prSet presAssocID="{5274EDC2-0984-473B-ADC9-B8DBD5A130D6}" presName="spacer" presStyleCnt="0"/>
      <dgm:spPr/>
    </dgm:pt>
    <dgm:pt modelId="{DA198D27-30AC-4392-9FE3-EE6E1B201B6B}" type="pres">
      <dgm:prSet presAssocID="{100DE39C-588D-4D32-BD84-B9EFEBD1F99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6B62C29-6587-4AE1-B196-8AE6ED20E02C}" type="pres">
      <dgm:prSet presAssocID="{9DF5BECE-A0F1-4646-8A21-C70323C3A487}" presName="spacer" presStyleCnt="0"/>
      <dgm:spPr/>
    </dgm:pt>
    <dgm:pt modelId="{336C8425-0203-4259-A8B3-6309C87E6CB1}" type="pres">
      <dgm:prSet presAssocID="{1856574A-4375-42C4-9256-E826FC81215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9E336BA-1889-464E-AE97-869B734D8A8C}" type="pres">
      <dgm:prSet presAssocID="{55232A45-E16F-4360-B53F-861989310142}" presName="spacer" presStyleCnt="0"/>
      <dgm:spPr/>
    </dgm:pt>
    <dgm:pt modelId="{C0ED2582-859C-4A62-8986-B75257116552}" type="pres">
      <dgm:prSet presAssocID="{09C45E34-9FB8-4BBA-830A-B145D972204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D555400-A8ED-4DFE-89D9-55B360B9C62C}" srcId="{F7678498-8B92-4F62-AD5B-9B362AD1B577}" destId="{0D4F4BC8-8D21-42FE-8913-E8AD505AC2D5}" srcOrd="0" destOrd="0" parTransId="{A168E303-560D-48C2-8AB2-42EDC6DD0B27}" sibTransId="{4FB1ED28-E4B7-4EBD-9C1C-81FAC1221018}"/>
    <dgm:cxn modelId="{F36D2931-E38A-4B17-8B00-2211F2D8787D}" type="presOf" srcId="{09C45E34-9FB8-4BBA-830A-B145D972204F}" destId="{C0ED2582-859C-4A62-8986-B75257116552}" srcOrd="0" destOrd="0" presId="urn:microsoft.com/office/officeart/2005/8/layout/vList2"/>
    <dgm:cxn modelId="{F7E9FC6B-3845-4C29-9A2E-566F376A0B9C}" srcId="{F7678498-8B92-4F62-AD5B-9B362AD1B577}" destId="{1856574A-4375-42C4-9256-E826FC81215F}" srcOrd="3" destOrd="0" parTransId="{DC11AA38-73FA-45E0-A130-26A3924F057D}" sibTransId="{55232A45-E16F-4360-B53F-861989310142}"/>
    <dgm:cxn modelId="{3843866F-C063-45EB-8C21-7DDAA13DF6C6}" type="presOf" srcId="{0D4F4BC8-8D21-42FE-8913-E8AD505AC2D5}" destId="{9EA24047-E829-49C3-B981-FBCD5C8893B2}" srcOrd="0" destOrd="0" presId="urn:microsoft.com/office/officeart/2005/8/layout/vList2"/>
    <dgm:cxn modelId="{1EABA282-5596-42D6-A63C-DAB90AF0AFA6}" srcId="{F7678498-8B92-4F62-AD5B-9B362AD1B577}" destId="{630CF641-B356-4EB2-A72C-A87AAAA5A6C7}" srcOrd="1" destOrd="0" parTransId="{EBEFADA9-989D-4357-92C7-40FD3361E219}" sibTransId="{5274EDC2-0984-473B-ADC9-B8DBD5A130D6}"/>
    <dgm:cxn modelId="{633C1C93-FEE6-4F27-92E3-D03D92DF9EBF}" type="presOf" srcId="{1856574A-4375-42C4-9256-E826FC81215F}" destId="{336C8425-0203-4259-A8B3-6309C87E6CB1}" srcOrd="0" destOrd="0" presId="urn:microsoft.com/office/officeart/2005/8/layout/vList2"/>
    <dgm:cxn modelId="{128106B5-3B95-4AD5-A9EE-B12A8B886855}" type="presOf" srcId="{F7678498-8B92-4F62-AD5B-9B362AD1B577}" destId="{A81E2E6D-43F7-44B4-88B1-55AC63D25142}" srcOrd="0" destOrd="0" presId="urn:microsoft.com/office/officeart/2005/8/layout/vList2"/>
    <dgm:cxn modelId="{ABD797DE-51B1-4ADE-A580-FB01C28D72AC}" type="presOf" srcId="{630CF641-B356-4EB2-A72C-A87AAAA5A6C7}" destId="{D3FAFD1B-E288-4052-9542-5844D01E062B}" srcOrd="0" destOrd="0" presId="urn:microsoft.com/office/officeart/2005/8/layout/vList2"/>
    <dgm:cxn modelId="{133684E6-D281-4817-8019-3119F913A7D3}" srcId="{F7678498-8B92-4F62-AD5B-9B362AD1B577}" destId="{100DE39C-588D-4D32-BD84-B9EFEBD1F994}" srcOrd="2" destOrd="0" parTransId="{2C4CE41E-0FC1-422D-B536-8D526649BFF9}" sibTransId="{9DF5BECE-A0F1-4646-8A21-C70323C3A487}"/>
    <dgm:cxn modelId="{6CBC95EB-606D-4455-B263-962299343806}" type="presOf" srcId="{100DE39C-588D-4D32-BD84-B9EFEBD1F994}" destId="{DA198D27-30AC-4392-9FE3-EE6E1B201B6B}" srcOrd="0" destOrd="0" presId="urn:microsoft.com/office/officeart/2005/8/layout/vList2"/>
    <dgm:cxn modelId="{43DD91F7-77E4-4E7D-AAF2-B849040913DA}" srcId="{F7678498-8B92-4F62-AD5B-9B362AD1B577}" destId="{09C45E34-9FB8-4BBA-830A-B145D972204F}" srcOrd="4" destOrd="0" parTransId="{235228D6-3AB1-4F0F-B590-2715A09D6F87}" sibTransId="{FEEC5A5B-B2C5-48BB-B86D-430588B22465}"/>
    <dgm:cxn modelId="{921113A5-D98F-49BE-9939-62F9DCF8D2E9}" type="presParOf" srcId="{A81E2E6D-43F7-44B4-88B1-55AC63D25142}" destId="{9EA24047-E829-49C3-B981-FBCD5C8893B2}" srcOrd="0" destOrd="0" presId="urn:microsoft.com/office/officeart/2005/8/layout/vList2"/>
    <dgm:cxn modelId="{AB5D243B-AEA6-4F10-8F40-414F91487180}" type="presParOf" srcId="{A81E2E6D-43F7-44B4-88B1-55AC63D25142}" destId="{3DCDE87B-DF72-4344-809F-DD91B7E97A5F}" srcOrd="1" destOrd="0" presId="urn:microsoft.com/office/officeart/2005/8/layout/vList2"/>
    <dgm:cxn modelId="{4EE23A9A-D213-45D3-96F8-85A323D9E102}" type="presParOf" srcId="{A81E2E6D-43F7-44B4-88B1-55AC63D25142}" destId="{D3FAFD1B-E288-4052-9542-5844D01E062B}" srcOrd="2" destOrd="0" presId="urn:microsoft.com/office/officeart/2005/8/layout/vList2"/>
    <dgm:cxn modelId="{4B1244E6-5D43-46F9-9F42-0BA014456D25}" type="presParOf" srcId="{A81E2E6D-43F7-44B4-88B1-55AC63D25142}" destId="{A3A9977B-BEA1-4DEB-AFE1-F1D6895A969E}" srcOrd="3" destOrd="0" presId="urn:microsoft.com/office/officeart/2005/8/layout/vList2"/>
    <dgm:cxn modelId="{A0F529CE-6217-474D-9DE5-297C0C32174F}" type="presParOf" srcId="{A81E2E6D-43F7-44B4-88B1-55AC63D25142}" destId="{DA198D27-30AC-4392-9FE3-EE6E1B201B6B}" srcOrd="4" destOrd="0" presId="urn:microsoft.com/office/officeart/2005/8/layout/vList2"/>
    <dgm:cxn modelId="{390BC1B3-9D21-4A7B-987A-B4BFA924D4B7}" type="presParOf" srcId="{A81E2E6D-43F7-44B4-88B1-55AC63D25142}" destId="{C6B62C29-6587-4AE1-B196-8AE6ED20E02C}" srcOrd="5" destOrd="0" presId="urn:microsoft.com/office/officeart/2005/8/layout/vList2"/>
    <dgm:cxn modelId="{BC580504-C068-40F7-A6B2-81B77DBC06A9}" type="presParOf" srcId="{A81E2E6D-43F7-44B4-88B1-55AC63D25142}" destId="{336C8425-0203-4259-A8B3-6309C87E6CB1}" srcOrd="6" destOrd="0" presId="urn:microsoft.com/office/officeart/2005/8/layout/vList2"/>
    <dgm:cxn modelId="{9BAFBB15-9A8B-4EC9-8423-EE0993530013}" type="presParOf" srcId="{A81E2E6D-43F7-44B4-88B1-55AC63D25142}" destId="{59E336BA-1889-464E-AE97-869B734D8A8C}" srcOrd="7" destOrd="0" presId="urn:microsoft.com/office/officeart/2005/8/layout/vList2"/>
    <dgm:cxn modelId="{44AFEA38-5CB0-4EE8-86A9-5DC0A9678B67}" type="presParOf" srcId="{A81E2E6D-43F7-44B4-88B1-55AC63D25142}" destId="{C0ED2582-859C-4A62-8986-B7525711655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C1DF2B-4F77-4759-8C2A-80DA59892323}">
      <dsp:nvSpPr>
        <dsp:cNvPr id="0" name=""/>
        <dsp:cNvSpPr/>
      </dsp:nvSpPr>
      <dsp:spPr>
        <a:xfrm>
          <a:off x="2006" y="357"/>
          <a:ext cx="6824777" cy="1743757"/>
        </a:xfrm>
        <a:prstGeom prst="roundRect">
          <a:avLst>
            <a:gd name="adj" fmla="val 10000"/>
          </a:avLst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2400" b="1" kern="1200" dirty="0">
              <a:latin typeface="Arial" panose="020B0604020202020204" pitchFamily="34" charset="0"/>
              <a:cs typeface="Arial" panose="020B0604020202020204" pitchFamily="34" charset="0"/>
            </a:rPr>
            <a:t>PNDR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t-BR" sz="1800" b="1" kern="1200" dirty="0">
              <a:latin typeface="Arial" panose="020B0604020202020204" pitchFamily="34" charset="0"/>
              <a:cs typeface="Arial" panose="020B0604020202020204" pitchFamily="34" charset="0"/>
            </a:rPr>
            <a:t>Decreto n° 11.962/2024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pt-B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Arial" panose="020B0604020202020204" pitchFamily="34" charset="0"/>
              <a:cs typeface="Arial" panose="020B0604020202020204" pitchFamily="34" charset="0"/>
            </a:rPr>
            <a:t>Reduzir as desigualdades econômicas e sociais, intrarregionais e inter-regionais</a:t>
          </a:r>
        </a:p>
      </dsp:txBody>
      <dsp:txXfrm>
        <a:off x="53079" y="51430"/>
        <a:ext cx="6722631" cy="1641611"/>
      </dsp:txXfrm>
    </dsp:sp>
    <dsp:sp modelId="{D01B805C-0D0B-4FC4-8423-52EE9E65493D}">
      <dsp:nvSpPr>
        <dsp:cNvPr id="0" name=""/>
        <dsp:cNvSpPr/>
      </dsp:nvSpPr>
      <dsp:spPr>
        <a:xfrm>
          <a:off x="2006" y="1926555"/>
          <a:ext cx="1588827" cy="174375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Arial" panose="020B0604020202020204" pitchFamily="34" charset="0"/>
              <a:cs typeface="Arial" panose="020B0604020202020204" pitchFamily="34" charset="0"/>
            </a:rPr>
            <a:t>Convergência de renda</a:t>
          </a:r>
        </a:p>
      </dsp:txBody>
      <dsp:txXfrm>
        <a:off x="48541" y="1973090"/>
        <a:ext cx="1495757" cy="1650687"/>
      </dsp:txXfrm>
    </dsp:sp>
    <dsp:sp modelId="{5192312F-D01C-4431-AC7C-3B8C344577B9}">
      <dsp:nvSpPr>
        <dsp:cNvPr id="0" name=""/>
        <dsp:cNvSpPr/>
      </dsp:nvSpPr>
      <dsp:spPr>
        <a:xfrm>
          <a:off x="1724296" y="1926555"/>
          <a:ext cx="1588827" cy="174375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Arial" panose="020B0604020202020204" pitchFamily="34" charset="0"/>
              <a:cs typeface="Arial" panose="020B0604020202020204" pitchFamily="34" charset="0"/>
            </a:rPr>
            <a:t>Cidades policêntricas</a:t>
          </a:r>
        </a:p>
      </dsp:txBody>
      <dsp:txXfrm>
        <a:off x="1770831" y="1973090"/>
        <a:ext cx="1495757" cy="1650687"/>
      </dsp:txXfrm>
    </dsp:sp>
    <dsp:sp modelId="{874AB03F-C269-4B62-8615-34CCF2BCA81E}">
      <dsp:nvSpPr>
        <dsp:cNvPr id="0" name=""/>
        <dsp:cNvSpPr/>
      </dsp:nvSpPr>
      <dsp:spPr>
        <a:xfrm>
          <a:off x="3446585" y="1926555"/>
          <a:ext cx="1657909" cy="174375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6889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50" kern="1200" dirty="0">
              <a:latin typeface="Arial" panose="020B0604020202020204" pitchFamily="34" charset="0"/>
              <a:cs typeface="Arial" panose="020B0604020202020204" pitchFamily="34" charset="0"/>
            </a:rPr>
            <a:t>Competitividade regional</a:t>
          </a:r>
        </a:p>
      </dsp:txBody>
      <dsp:txXfrm>
        <a:off x="3495143" y="1975113"/>
        <a:ext cx="1560793" cy="1646641"/>
      </dsp:txXfrm>
    </dsp:sp>
    <dsp:sp modelId="{821CBC85-D378-449C-B8C8-10EB5FEF5E8C}">
      <dsp:nvSpPr>
        <dsp:cNvPr id="0" name=""/>
        <dsp:cNvSpPr/>
      </dsp:nvSpPr>
      <dsp:spPr>
        <a:xfrm>
          <a:off x="5237956" y="1926555"/>
          <a:ext cx="1588827" cy="174375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latin typeface="Arial" panose="020B0604020202020204" pitchFamily="34" charset="0"/>
              <a:cs typeface="Arial" panose="020B0604020202020204" pitchFamily="34" charset="0"/>
            </a:rPr>
            <a:t>Agregação de valor e diversidade econômica</a:t>
          </a:r>
        </a:p>
      </dsp:txBody>
      <dsp:txXfrm>
        <a:off x="5284491" y="1973090"/>
        <a:ext cx="1495757" cy="16506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84EAD-D98E-45E1-A357-B429F0BCE006}">
      <dsp:nvSpPr>
        <dsp:cNvPr id="0" name=""/>
        <dsp:cNvSpPr/>
      </dsp:nvSpPr>
      <dsp:spPr>
        <a:xfrm rot="5400000">
          <a:off x="378995" y="2081885"/>
          <a:ext cx="1132610" cy="188463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6D910C-B9BA-44A6-9241-492FDFAE0F7A}">
      <dsp:nvSpPr>
        <dsp:cNvPr id="0" name=""/>
        <dsp:cNvSpPr/>
      </dsp:nvSpPr>
      <dsp:spPr>
        <a:xfrm>
          <a:off x="189934" y="2644986"/>
          <a:ext cx="1701461" cy="1491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>
              <a:latin typeface="Arial" panose="020B0604020202020204" pitchFamily="34" charset="0"/>
              <a:cs typeface="Arial" panose="020B0604020202020204" pitchFamily="34" charset="0"/>
            </a:rPr>
            <a:t>EDITAL N°1/2023</a:t>
          </a:r>
          <a:endParaRPr lang="pt-BR" sz="1600" b="1" kern="1200" dirty="0">
            <a:solidFill>
              <a:schemeClr val="bg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Novembro/2023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>
            <a:solidFill>
              <a:schemeClr val="bg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Para mapear pesquisas sobre a temática e subsidiar a elaboração do Programa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3 linhas de pesquisa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5 projetos apoiados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IFAL</a:t>
          </a: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FURG e UFSC</a:t>
          </a:r>
          <a:endParaRPr lang="pt-B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9934" y="2644986"/>
        <a:ext cx="1701461" cy="1491431"/>
      </dsp:txXfrm>
    </dsp:sp>
    <dsp:sp modelId="{8FEB8F37-ACFA-4C19-A381-959CA05E1C83}">
      <dsp:nvSpPr>
        <dsp:cNvPr id="0" name=""/>
        <dsp:cNvSpPr/>
      </dsp:nvSpPr>
      <dsp:spPr>
        <a:xfrm>
          <a:off x="1570365" y="1943136"/>
          <a:ext cx="321030" cy="321030"/>
        </a:xfrm>
        <a:prstGeom prst="triangle">
          <a:avLst>
            <a:gd name="adj" fmla="val 100000"/>
          </a:avLst>
        </a:prstGeom>
        <a:solidFill>
          <a:schemeClr val="accent5">
            <a:hueOff val="-844818"/>
            <a:satOff val="-2177"/>
            <a:lumOff val="-1471"/>
            <a:alphaOff val="0"/>
          </a:schemeClr>
        </a:solidFill>
        <a:ln w="12700" cap="flat" cmpd="sng" algn="ctr">
          <a:solidFill>
            <a:schemeClr val="accent5">
              <a:hueOff val="-844818"/>
              <a:satOff val="-2177"/>
              <a:lumOff val="-1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3938C4-02CC-422D-8123-83E820FCC183}">
      <dsp:nvSpPr>
        <dsp:cNvPr id="0" name=""/>
        <dsp:cNvSpPr/>
      </dsp:nvSpPr>
      <dsp:spPr>
        <a:xfrm rot="5400000">
          <a:off x="2461916" y="1566464"/>
          <a:ext cx="1132610" cy="188463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3A5343-BA56-4F60-97C4-BEC52BD9423D}">
      <dsp:nvSpPr>
        <dsp:cNvPr id="0" name=""/>
        <dsp:cNvSpPr/>
      </dsp:nvSpPr>
      <dsp:spPr>
        <a:xfrm>
          <a:off x="2272856" y="2129565"/>
          <a:ext cx="1701461" cy="1491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>
              <a:latin typeface="Arial" panose="020B0604020202020204" pitchFamily="34" charset="0"/>
              <a:cs typeface="Arial" panose="020B0604020202020204" pitchFamily="34" charset="0"/>
            </a:rPr>
            <a:t>CONSULTORIA IICA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Maio/2024 a Setembro/2025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>
            <a:solidFill>
              <a:schemeClr val="bg1">
                <a:lumMod val="50000"/>
              </a:schemeClr>
            </a:solidFill>
            <a:latin typeface="Rawline Medium" panose="0000060000000000000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Para auxiliar na construção do Programa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>
            <a:solidFill>
              <a:schemeClr val="bg1">
                <a:lumMod val="50000"/>
              </a:schemeClr>
            </a:solidFill>
            <a:latin typeface="Rawline Medium" panose="0000060000000000000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8 produtos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 Viagens de campo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25 entrevistas</a:t>
          </a:r>
          <a:endParaRPr lang="pt-B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72856" y="2129565"/>
        <a:ext cx="1701461" cy="1491431"/>
      </dsp:txXfrm>
    </dsp:sp>
    <dsp:sp modelId="{2310B700-DBE9-4397-8E0F-CD4FD9415B34}">
      <dsp:nvSpPr>
        <dsp:cNvPr id="0" name=""/>
        <dsp:cNvSpPr/>
      </dsp:nvSpPr>
      <dsp:spPr>
        <a:xfrm>
          <a:off x="3653287" y="1427715"/>
          <a:ext cx="321030" cy="321030"/>
        </a:xfrm>
        <a:prstGeom prst="triangle">
          <a:avLst>
            <a:gd name="adj" fmla="val 100000"/>
          </a:avLst>
        </a:prstGeom>
        <a:solidFill>
          <a:schemeClr val="accent5">
            <a:hueOff val="-2534453"/>
            <a:satOff val="-6532"/>
            <a:lumOff val="-4412"/>
            <a:alphaOff val="0"/>
          </a:schemeClr>
        </a:solidFill>
        <a:ln w="12700" cap="flat" cmpd="sng" algn="ctr">
          <a:solidFill>
            <a:schemeClr val="accent5">
              <a:hueOff val="-2534453"/>
              <a:satOff val="-6532"/>
              <a:lumOff val="-4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C154-9192-4936-B90A-2D98EE897CEC}">
      <dsp:nvSpPr>
        <dsp:cNvPr id="0" name=""/>
        <dsp:cNvSpPr/>
      </dsp:nvSpPr>
      <dsp:spPr>
        <a:xfrm rot="5400000">
          <a:off x="4544838" y="1051043"/>
          <a:ext cx="1132610" cy="188463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D31D6-FF83-4BC3-9193-BE4E01EE62F3}">
      <dsp:nvSpPr>
        <dsp:cNvPr id="0" name=""/>
        <dsp:cNvSpPr/>
      </dsp:nvSpPr>
      <dsp:spPr>
        <a:xfrm>
          <a:off x="4355777" y="1614144"/>
          <a:ext cx="1701461" cy="1491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>
              <a:latin typeface="Arial" panose="020B0604020202020204" pitchFamily="34" charset="0"/>
              <a:cs typeface="Arial" panose="020B0604020202020204" pitchFamily="34" charset="0"/>
            </a:rPr>
            <a:t>OFICINA</a:t>
          </a:r>
          <a:r>
            <a:rPr lang="pt-BR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Maio/2025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>
            <a:solidFill>
              <a:schemeClr val="bg1">
                <a:lumMod val="50000"/>
              </a:schemeClr>
            </a:solidFill>
            <a:latin typeface="Rawline Medium" panose="0000060000000000000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Para construção coletiva de ações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>
            <a:solidFill>
              <a:schemeClr val="bg1">
                <a:lumMod val="50000"/>
              </a:schemeClr>
            </a:solidFill>
            <a:latin typeface="Rawline Medium" panose="0000060000000000000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42 participantes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>
            <a:solidFill>
              <a:schemeClr val="bg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Encaminhamentos institucionais</a:t>
          </a:r>
          <a:endParaRPr lang="pt-BR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55777" y="1614144"/>
        <a:ext cx="1701461" cy="1491431"/>
      </dsp:txXfrm>
    </dsp:sp>
    <dsp:sp modelId="{736D0B45-4A84-49EC-8DE2-8513D8F348F1}">
      <dsp:nvSpPr>
        <dsp:cNvPr id="0" name=""/>
        <dsp:cNvSpPr/>
      </dsp:nvSpPr>
      <dsp:spPr>
        <a:xfrm>
          <a:off x="5736208" y="912294"/>
          <a:ext cx="321030" cy="321030"/>
        </a:xfrm>
        <a:prstGeom prst="triangle">
          <a:avLst>
            <a:gd name="adj" fmla="val 100000"/>
          </a:avLst>
        </a:prstGeom>
        <a:solidFill>
          <a:schemeClr val="accent5">
            <a:hueOff val="-4224089"/>
            <a:satOff val="-10887"/>
            <a:lumOff val="-7353"/>
            <a:alphaOff val="0"/>
          </a:schemeClr>
        </a:solidFill>
        <a:ln w="12700" cap="flat" cmpd="sng" algn="ctr">
          <a:solidFill>
            <a:schemeClr val="accent5">
              <a:hueOff val="-4224089"/>
              <a:satOff val="-10887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E6FAE8-F33E-44C2-8CD7-B764AEFE8386}">
      <dsp:nvSpPr>
        <dsp:cNvPr id="0" name=""/>
        <dsp:cNvSpPr/>
      </dsp:nvSpPr>
      <dsp:spPr>
        <a:xfrm rot="5400000">
          <a:off x="6627760" y="535622"/>
          <a:ext cx="1132610" cy="188463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A85367-A0CA-438F-92F7-8729CA5DC35C}">
      <dsp:nvSpPr>
        <dsp:cNvPr id="0" name=""/>
        <dsp:cNvSpPr/>
      </dsp:nvSpPr>
      <dsp:spPr>
        <a:xfrm>
          <a:off x="6438699" y="1098723"/>
          <a:ext cx="1701461" cy="1491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>
              <a:latin typeface="Arial" panose="020B0604020202020204" pitchFamily="34" charset="0"/>
              <a:cs typeface="Arial" panose="020B0604020202020204" pitchFamily="34" charset="0"/>
            </a:rPr>
            <a:t>GTI</a:t>
          </a:r>
          <a:endParaRPr lang="pt-BR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Julho e Agosto/2025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>
            <a:solidFill>
              <a:schemeClr val="bg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Para elaborar a resolução de institucionalização do Programa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>
            <a:solidFill>
              <a:schemeClr val="bg1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4 reuniões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>
            <a:solidFill>
              <a:schemeClr val="bg1">
                <a:lumMod val="50000"/>
              </a:schemeClr>
            </a:solidFill>
            <a:latin typeface="Rawline Medium" panose="0000060000000000000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24 representantes de órgãos e entidades do Comitê-Executivo da Câmara da PNDR</a:t>
          </a:r>
          <a:endParaRPr lang="pt-BR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38699" y="1098723"/>
        <a:ext cx="1701461" cy="1491431"/>
      </dsp:txXfrm>
    </dsp:sp>
    <dsp:sp modelId="{E5CE8050-1D75-4A78-A8F0-E4DE33E90D24}">
      <dsp:nvSpPr>
        <dsp:cNvPr id="0" name=""/>
        <dsp:cNvSpPr/>
      </dsp:nvSpPr>
      <dsp:spPr>
        <a:xfrm>
          <a:off x="7819130" y="396873"/>
          <a:ext cx="321030" cy="321030"/>
        </a:xfrm>
        <a:prstGeom prst="triangle">
          <a:avLst>
            <a:gd name="adj" fmla="val 100000"/>
          </a:avLst>
        </a:prstGeom>
        <a:solidFill>
          <a:schemeClr val="accent5">
            <a:hueOff val="-5913725"/>
            <a:satOff val="-15242"/>
            <a:lumOff val="-10294"/>
            <a:alphaOff val="0"/>
          </a:schemeClr>
        </a:solidFill>
        <a:ln w="12700" cap="flat" cmpd="sng" algn="ctr">
          <a:solidFill>
            <a:schemeClr val="accent5">
              <a:hueOff val="-5913725"/>
              <a:satOff val="-15242"/>
              <a:lumOff val="-1029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A97FFD-8B10-4E81-AAEC-3BE68720F9F8}">
      <dsp:nvSpPr>
        <dsp:cNvPr id="0" name=""/>
        <dsp:cNvSpPr/>
      </dsp:nvSpPr>
      <dsp:spPr>
        <a:xfrm rot="5400000">
          <a:off x="8710681" y="9691"/>
          <a:ext cx="1132610" cy="188463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879C0F-A90F-4FC4-A639-A416BEB56165}">
      <dsp:nvSpPr>
        <dsp:cNvPr id="0" name=""/>
        <dsp:cNvSpPr/>
      </dsp:nvSpPr>
      <dsp:spPr>
        <a:xfrm>
          <a:off x="8521620" y="583302"/>
          <a:ext cx="1701461" cy="1491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RESOLUÇÃO APROVADA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Novembro/2025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kern="1200" dirty="0">
            <a:solidFill>
              <a:schemeClr val="bg1">
                <a:lumMod val="50000"/>
              </a:schemeClr>
            </a:solidFill>
            <a:latin typeface="Rawline Medium" panose="0000060000000000000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Pelo Comitê-Executivo da Câmara de Políticas de Integração Nacional e Desenvolvimento regional</a:t>
          </a:r>
          <a:endParaRPr lang="pt-BR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521620" y="583302"/>
        <a:ext cx="1701461" cy="14914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A24047-E829-49C3-B981-FBCD5C8893B2}">
      <dsp:nvSpPr>
        <dsp:cNvPr id="0" name=""/>
        <dsp:cNvSpPr/>
      </dsp:nvSpPr>
      <dsp:spPr>
        <a:xfrm>
          <a:off x="0" y="22720"/>
          <a:ext cx="8016262" cy="842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ts val="600"/>
            </a:spcBef>
            <a:spcAft>
              <a:spcPts val="600"/>
            </a:spcAft>
            <a:buNone/>
          </a:pPr>
          <a:r>
            <a:rPr lang="pt-BR" sz="2000" b="1" i="0" u="none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Orçamento Geral da União (OGU)</a:t>
          </a:r>
          <a:endParaRPr lang="pt-BR" sz="2000" b="1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23" y="63843"/>
        <a:ext cx="7934016" cy="760154"/>
      </dsp:txXfrm>
    </dsp:sp>
    <dsp:sp modelId="{D3FAFD1B-E288-4052-9542-5844D01E062B}">
      <dsp:nvSpPr>
        <dsp:cNvPr id="0" name=""/>
        <dsp:cNvSpPr/>
      </dsp:nvSpPr>
      <dsp:spPr>
        <a:xfrm>
          <a:off x="0" y="994721"/>
          <a:ext cx="8016262" cy="84240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ts val="600"/>
            </a:spcBef>
            <a:spcAft>
              <a:spcPts val="600"/>
            </a:spcAft>
            <a:buNone/>
          </a:pPr>
          <a:r>
            <a:rPr lang="pt-BR" sz="2000" b="1" i="0" u="none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Fundos Constitucionais de Financiamento do Norte e do Nordeste</a:t>
          </a:r>
        </a:p>
      </dsp:txBody>
      <dsp:txXfrm>
        <a:off x="41123" y="1035844"/>
        <a:ext cx="7934016" cy="760154"/>
      </dsp:txXfrm>
    </dsp:sp>
    <dsp:sp modelId="{DA198D27-30AC-4392-9FE3-EE6E1B201B6B}">
      <dsp:nvSpPr>
        <dsp:cNvPr id="0" name=""/>
        <dsp:cNvSpPr/>
      </dsp:nvSpPr>
      <dsp:spPr>
        <a:xfrm>
          <a:off x="0" y="1966721"/>
          <a:ext cx="8016262" cy="84240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ts val="600"/>
            </a:spcBef>
            <a:spcAft>
              <a:spcPts val="600"/>
            </a:spcAft>
            <a:buNone/>
          </a:pPr>
          <a:r>
            <a:rPr lang="pt-BR" sz="2000" b="1" i="0" u="none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BNDES</a:t>
          </a:r>
          <a:endParaRPr lang="pt-BR" sz="2000" b="1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23" y="2007844"/>
        <a:ext cx="7934016" cy="760154"/>
      </dsp:txXfrm>
    </dsp:sp>
    <dsp:sp modelId="{336C8425-0203-4259-A8B3-6309C87E6CB1}">
      <dsp:nvSpPr>
        <dsp:cNvPr id="0" name=""/>
        <dsp:cNvSpPr/>
      </dsp:nvSpPr>
      <dsp:spPr>
        <a:xfrm>
          <a:off x="0" y="2938721"/>
          <a:ext cx="8016262" cy="842400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ts val="600"/>
            </a:spcBef>
            <a:spcAft>
              <a:spcPts val="600"/>
            </a:spcAft>
            <a:buNone/>
          </a:pPr>
          <a:r>
            <a:rPr lang="pt-BR" sz="2000" b="1" i="0" u="none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Outras fontes de recursos nacionais e internacionais</a:t>
          </a:r>
          <a:endParaRPr lang="pt-BR" sz="2000" b="1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23" y="2979844"/>
        <a:ext cx="7934016" cy="760154"/>
      </dsp:txXfrm>
    </dsp:sp>
    <dsp:sp modelId="{C0ED2582-859C-4A62-8986-B75257116552}">
      <dsp:nvSpPr>
        <dsp:cNvPr id="0" name=""/>
        <dsp:cNvSpPr/>
      </dsp:nvSpPr>
      <dsp:spPr>
        <a:xfrm>
          <a:off x="0" y="3910721"/>
          <a:ext cx="8016262" cy="84240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ts val="600"/>
            </a:spcBef>
            <a:spcAft>
              <a:spcPts val="600"/>
            </a:spcAft>
            <a:buNone/>
          </a:pPr>
          <a:r>
            <a:rPr lang="pt-BR" sz="1800" kern="1200" dirty="0">
              <a:latin typeface="Arial" panose="020B0604020202020204" pitchFamily="34" charset="0"/>
              <a:cs typeface="Arial" panose="020B0604020202020204" pitchFamily="34" charset="0"/>
            </a:rPr>
            <a:t>Podem ser estabelecidas parcerias sem transferências de recursos, observada legislação pertinente</a:t>
          </a:r>
          <a:endParaRPr lang="pt-BR" sz="1800" b="1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23" y="3951844"/>
        <a:ext cx="7934016" cy="760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8T15:37:05.377"/>
    </inkml:context>
    <inkml:brush xml:id="br0">
      <inkml:brushProperty name="width" value="0.2" units="cm"/>
      <inkml:brushProperty name="height" value="0.4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3,'129'-2,"140"5,-248 1,-4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6-28T15:37:06.253"/>
    </inkml:context>
    <inkml:brush xml:id="br0">
      <inkml:brushProperty name="width" value="0.2" units="cm"/>
      <inkml:brushProperty name="height" value="0.4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527 1,'-9'1,"1"0,0 0,0 1,-1 0,-7 3,-32 7,14-6,-58 16,67-15,-1 0,0-1,-1-2,-34 1,-45-6,83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8T15:37:27.722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24575,'3'0'0,"4"0"0,3 0 0,3 0 0,-1 3 0,1 1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8T15:37:57.99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1023 0 24484,'-1023'0'0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F5CDC-792F-4DC9-B40E-26F9041F15A5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581D5-57C0-4DA3-875C-D1B625BE907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951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62d1ba139f_2_78:notes"/>
          <p:cNvSpPr txBox="1">
            <a:spLocks noGrp="1"/>
          </p:cNvSpPr>
          <p:nvPr>
            <p:ph type="body" idx="1"/>
          </p:nvPr>
        </p:nvSpPr>
        <p:spPr>
          <a:xfrm>
            <a:off x="685802" y="4400556"/>
            <a:ext cx="5486410" cy="3600455"/>
          </a:xfrm>
          <a:prstGeom prst="rect">
            <a:avLst/>
          </a:prstGeom>
        </p:spPr>
        <p:txBody>
          <a:bodyPr spcFirstLastPara="1" wrap="square" lIns="88500" tIns="88500" rIns="88500" bIns="88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5" name="Google Shape;205;g362d1ba139f_2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>
          <a:extLst>
            <a:ext uri="{FF2B5EF4-FFF2-40B4-BE49-F238E27FC236}">
              <a16:creationId xmlns:a16="http://schemas.microsoft.com/office/drawing/2014/main" id="{1BC42FC6-4BE8-8A36-AEA0-AD590CB53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6d31402734_1_0:notes">
            <a:extLst>
              <a:ext uri="{FF2B5EF4-FFF2-40B4-BE49-F238E27FC236}">
                <a16:creationId xmlns:a16="http://schemas.microsoft.com/office/drawing/2014/main" id="{26879D75-E768-6C67-5406-53EA5D6D8B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g36d31402734_1_0:notes">
            <a:extLst>
              <a:ext uri="{FF2B5EF4-FFF2-40B4-BE49-F238E27FC236}">
                <a16:creationId xmlns:a16="http://schemas.microsoft.com/office/drawing/2014/main" id="{1C873B0E-E933-4DE0-0C1F-26372314F0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2" y="4400556"/>
            <a:ext cx="5486410" cy="3600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44725" rIns="89450" bIns="447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11" name="Google Shape;311;g36d31402734_1_0:notes">
            <a:extLst>
              <a:ext uri="{FF2B5EF4-FFF2-40B4-BE49-F238E27FC236}">
                <a16:creationId xmlns:a16="http://schemas.microsoft.com/office/drawing/2014/main" id="{3219F63E-888A-A048-712D-ACB62F745CF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21" y="8685225"/>
            <a:ext cx="2971805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44725" rIns="89450" bIns="44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400"/>
              <a:t>3</a:t>
            </a:fld>
            <a:endParaRPr sz="1400"/>
          </a:p>
        </p:txBody>
      </p:sp>
    </p:spTree>
    <p:extLst>
      <p:ext uri="{BB962C8B-B14F-4D97-AF65-F5344CB8AC3E}">
        <p14:creationId xmlns:p14="http://schemas.microsoft.com/office/powerpoint/2010/main" val="2588123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BD59D-F592-A747-6989-A933BA96C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A70280F-DA97-D777-9584-284110D625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399E2F0-0AB0-E09E-2E55-2EC9C4E6B7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dirty="0"/>
              <a:t>Adicionar figuras representativas</a:t>
            </a:r>
          </a:p>
          <a:p>
            <a:endParaRPr lang="pt-BR" sz="2000" dirty="0"/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Atividades associadas a grandes empreendimentos, como a exploração de petróleo e gás natural, embora tecnicamente relacionadas à economia do mar, não foram incluídas na tipologia proposta. Isso se deve ao fato de estarem mais fortemente vinculadas a cadeias produtivas de alta complexidade, que exigem mão de obra qualificada e apresentam menor articulação com as economias locais e com os modos de vida das comunidades tradicionais. Da mesma forma, atividades como esportes náuticos e recreativos não foram incorporadas, dada a dificuldade metodológica de estabelecer distinções precisas entre aquelas ligadas à Amazônia Azul e outras de perfil urbano ou turístico mais amplo.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 contrapartida, algumas atividades que, embora não estejam diretamente vinculadas aos recursos marinhos, possuem presença significativa em zonas costeiras — como o Alojamento e Alimentação de forma geral — foram mantidas na análise. Essa decisão se justifica pela baixa diversificação produtiva em certas regiões litorâneas e pela relevância relativa dessas atividades na estrutura econômica local. Assim, o conjunto de setores selecionados busca refletir, de forma equilibrada, a interação entre o território da Amazônia Azul e as formas predominantes de produção existentes nesses municípios.</a:t>
            </a:r>
          </a:p>
          <a:p>
            <a:endParaRPr lang="pt-BR" sz="2000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A99536-6CB5-E788-2E9E-4C0D9D9DB5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6D9D6-A5D1-4692-B2D2-4F7B2D5169B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7966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1581D5-57C0-4DA3-875C-D1B625BE907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11301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93200-1A58-6F88-16C9-2E4C35BBD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212C3E8-C760-6478-1035-36BE9CD53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D7CF280-9B38-01AF-C507-23DAE7394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A462690-4BCB-14F5-7915-6EEB87A1CE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6D9D6-A5D1-4692-B2D2-4F7B2D5169B1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4237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2B5F59-F9C2-4139-9FB1-32E873FF21E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087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13632-9ADC-ED10-8353-AA7069369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953F09-3FB6-6C15-7DA3-C9D3EB24D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902E4A-4578-E6ED-9115-412B81FD9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AC2B-1138-4FFD-9A8B-5B819F772C48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907689-1CC9-583A-AD4D-AECDC264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102CF-038D-D285-160F-7CB25D337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4C7DA-77F6-45D9-9568-869AAB44974C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8956E92-BC80-A540-EF4D-200097A1A5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89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22AC1A-EC4F-573A-9923-CD665141C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E24A9B-582E-1488-7F9A-22D128F41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12CEA0-779A-6202-EFAB-4B109914D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AC2B-1138-4FFD-9A8B-5B819F772C48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1A1B8C-2538-1E26-E14A-972CB411C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0D9607-9333-E4C8-CFCB-028BD4FC1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4C7DA-77F6-45D9-9568-869AAB4497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43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5DEA96-867C-6450-7355-2D8C7C52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8925A1D-2865-5054-24C7-FFC465D04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9269C4-AA2B-DE7A-00BC-DD302E8C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AC2B-1138-4FFD-9A8B-5B819F772C48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929549-440E-4708-917A-FF794F485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3C7CCE-DB97-AF8E-D0CA-9CE3012B1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4C7DA-77F6-45D9-9568-869AAB4497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366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CBA0B0-8642-2FBE-0925-F83E27EEF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CDCCCF-9956-0A03-BA49-AFD36ACFE4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9F73C82-8C03-FDA7-07E2-ABC534913D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BCFDA5-D07F-B477-C684-AB574C2B1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AC2B-1138-4FFD-9A8B-5B819F772C48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66803A-4960-9296-82A6-9F27D0C01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A028ED6-58A2-1E46-8D00-B0E8F4ACA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4C7DA-77F6-45D9-9568-869AAB4497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4570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26B322-2512-9DF1-17C2-F3174F96A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165AE7-43FB-5097-B6F6-E80DCFE237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D634386-D62E-4788-8C35-83275469C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679154F-D094-220D-C9E1-AC4C0932F0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9D05B92-505D-CA2F-1E34-85B06C2694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FD2F37E-5865-3951-5352-3563DC641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AC2B-1138-4FFD-9A8B-5B819F772C48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5980719-1644-9E07-458D-72F0FDB68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8C592E8-D426-1F92-8AA2-EBE18FAFF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4C7DA-77F6-45D9-9568-869AAB4497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4391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15FD74-DD2B-B2B1-F167-5A2C57AC4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C4B3726-8164-FA37-395D-948BF67C2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AC2B-1138-4FFD-9A8B-5B819F772C48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466B2B5-1807-D8F5-E1F1-22E5FE062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24C456C-4012-31EC-A2D4-E36C8F474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4C7DA-77F6-45D9-9568-869AAB4497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399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97F582F-0444-D1F9-E879-2DFCB589B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AC2B-1138-4FFD-9A8B-5B819F772C48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4182353-6618-9FA6-61CF-3B4839543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986376C-BE79-3688-F967-A75764B2A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4C7DA-77F6-45D9-9568-869AAB4497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5081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203E80-50B0-CB0C-328F-5E037AD66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1DE81A-F82A-5792-D32C-8349000E8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9F6618-BF20-A058-27E1-37B948E3C8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1BB1EDE-9B08-AD8E-C99D-8ACA19798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AC2B-1138-4FFD-9A8B-5B819F772C48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C8A08D-B2AB-9FAE-8618-D9B1FAD64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E65811-71F7-33A2-A42B-1834110AD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4C7DA-77F6-45D9-9568-869AAB4497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5581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3D92CA-BED0-A3B6-657D-A1065D61C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B9C1CF8-2637-151B-3DFB-CF14F224C3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D181B9B-3A56-CFDB-4FEA-8EAAE09CB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C6FDEA-F0BE-018F-079C-ECAAD5342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AC2B-1138-4FFD-9A8B-5B819F772C48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CF847B4-C327-0636-9955-E6B1947B2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240EAE-3204-5B5C-2C49-D8693A8C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4C7DA-77F6-45D9-9568-869AAB4497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268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A538E4-A847-77BB-FCBB-E72922EFD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23AD7F5-6E2B-6FA4-68CE-56A1AE5EF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A7F9B5-F432-8663-B8F8-303598AB9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AC2B-1138-4FFD-9A8B-5B819F772C48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0DB246-A9B7-3603-2524-84F3C8A37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3D5B4A-BE2C-6FA0-6863-565340C90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4C7DA-77F6-45D9-9568-869AAB4497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8873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786BAAE-EC58-4692-ABD0-BEE82210F2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DB6B1FC-A4EF-523E-855E-94EC9F8B9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8AB21D-B2CA-70AD-4A39-5B9094807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AC2B-1138-4FFD-9A8B-5B819F772C48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005A60-57E8-3D90-DF04-19FEED48D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53D51E-FF4B-EC51-3099-70B344E79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4C7DA-77F6-45D9-9568-869AAB4497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3280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E83FD23-1A8E-E50F-B9B3-5A192CE16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883A69-7168-99FC-1924-F70E37153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14067D-A814-4C90-9043-7D7652AF6D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2AC2B-1138-4FFD-9A8B-5B819F772C48}" type="datetimeFigureOut">
              <a:rPr lang="pt-BR" smtClean="0"/>
              <a:t>25/11/2025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47A243-DA40-A776-D651-F7219814F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3B7506-FC93-B25B-5F04-C8B59876F1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4C7DA-77F6-45D9-9568-869AAB44974C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FDA59EC-ACE4-2092-F8D6-A2433901AD0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DE464CE-DD33-339C-362A-5B345A4676F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348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7.jpg"/><Relationship Id="rId4" Type="http://schemas.openxmlformats.org/officeDocument/2006/relationships/diagramLayout" Target="../diagrams/layout1.xml"/><Relationship Id="rId9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svg"/><Relationship Id="rId7" Type="http://schemas.openxmlformats.org/officeDocument/2006/relationships/diagramColors" Target="../diagrams/colors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13" Type="http://schemas.openxmlformats.org/officeDocument/2006/relationships/image" Target="../media/image12.jpe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png"/><Relationship Id="rId11" Type="http://schemas.openxmlformats.org/officeDocument/2006/relationships/image" Target="../media/image5.png"/><Relationship Id="rId5" Type="http://schemas.openxmlformats.org/officeDocument/2006/relationships/customXml" Target="../ink/ink2.xml"/><Relationship Id="rId10" Type="http://schemas.openxmlformats.org/officeDocument/2006/relationships/image" Target="../media/image190.png"/><Relationship Id="rId4" Type="http://schemas.openxmlformats.org/officeDocument/2006/relationships/image" Target="../media/image16.png"/><Relationship Id="rId9" Type="http://schemas.openxmlformats.org/officeDocument/2006/relationships/customXml" Target="../ink/ink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2C47158A-812B-55CB-8DA5-25DACA797D75}"/>
              </a:ext>
            </a:extLst>
          </p:cNvPr>
          <p:cNvSpPr txBox="1"/>
          <p:nvPr/>
        </p:nvSpPr>
        <p:spPr>
          <a:xfrm>
            <a:off x="947916" y="559728"/>
            <a:ext cx="687897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de Desenvolvimento Econômico Sustentável para a Amazônia Azul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B65A774-3D06-5D72-58E6-4B1D0C274EF9}"/>
              </a:ext>
            </a:extLst>
          </p:cNvPr>
          <p:cNvSpPr txBox="1"/>
          <p:nvPr/>
        </p:nvSpPr>
        <p:spPr>
          <a:xfrm>
            <a:off x="1949914" y="5969878"/>
            <a:ext cx="5081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de Novembro de 2025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EC6EEC8-A4AA-33C9-9183-701F27FE8229}"/>
              </a:ext>
            </a:extLst>
          </p:cNvPr>
          <p:cNvSpPr txBox="1"/>
          <p:nvPr/>
        </p:nvSpPr>
        <p:spPr>
          <a:xfrm>
            <a:off x="1442720" y="3867835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7ª Reunião Ordinária do Comitê-Executivo da Câmara de Políticas de Integração Nacional e Desenvolvimento Regional</a:t>
            </a:r>
          </a:p>
        </p:txBody>
      </p:sp>
    </p:spTree>
    <p:extLst>
      <p:ext uri="{BB962C8B-B14F-4D97-AF65-F5344CB8AC3E}">
        <p14:creationId xmlns:p14="http://schemas.microsoft.com/office/powerpoint/2010/main" val="2841851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5EB893C0-8753-86D9-A31C-54684E6E97A6}"/>
              </a:ext>
            </a:extLst>
          </p:cNvPr>
          <p:cNvSpPr/>
          <p:nvPr/>
        </p:nvSpPr>
        <p:spPr>
          <a:xfrm>
            <a:off x="1463879" y="117446"/>
            <a:ext cx="4378122" cy="4924337"/>
          </a:xfrm>
          <a:prstGeom prst="rect">
            <a:avLst/>
          </a:prstGeom>
          <a:solidFill>
            <a:srgbClr val="FC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7" name="Google Shape;207;p37"/>
          <p:cNvSpPr txBox="1"/>
          <p:nvPr/>
        </p:nvSpPr>
        <p:spPr>
          <a:xfrm>
            <a:off x="6350000" y="364931"/>
            <a:ext cx="53088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pt-BR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AMAZÔNIA AZUL E DESENVOLVIMENTO REGIONAL </a:t>
            </a:r>
            <a:endParaRPr sz="1467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8" name="Google Shape;208;p37"/>
          <p:cNvGrpSpPr/>
          <p:nvPr/>
        </p:nvGrpSpPr>
        <p:grpSpPr>
          <a:xfrm>
            <a:off x="2170010" y="2586567"/>
            <a:ext cx="10021989" cy="2468032"/>
            <a:chOff x="0" y="-510574"/>
            <a:chExt cx="4302850" cy="2256479"/>
          </a:xfrm>
        </p:grpSpPr>
        <p:sp>
          <p:nvSpPr>
            <p:cNvPr id="209" name="Google Shape;209;p37"/>
            <p:cNvSpPr/>
            <p:nvPr/>
          </p:nvSpPr>
          <p:spPr>
            <a:xfrm>
              <a:off x="1323602" y="-510574"/>
              <a:ext cx="2979248" cy="789575"/>
            </a:xfrm>
            <a:custGeom>
              <a:avLst/>
              <a:gdLst/>
              <a:ahLst/>
              <a:cxnLst/>
              <a:rect l="l" t="t" r="r" b="b"/>
              <a:pathLst>
                <a:path w="4274726" h="1745905" extrusionOk="0">
                  <a:moveTo>
                    <a:pt x="0" y="0"/>
                  </a:moveTo>
                  <a:lnTo>
                    <a:pt x="4274726" y="0"/>
                  </a:lnTo>
                  <a:lnTo>
                    <a:pt x="4274726" y="1745905"/>
                  </a:lnTo>
                  <a:lnTo>
                    <a:pt x="0" y="1745905"/>
                  </a:lnTo>
                  <a:close/>
                </a:path>
              </a:pathLst>
            </a:custGeom>
            <a:solidFill>
              <a:srgbClr val="183EFF"/>
            </a:solidFill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37"/>
            <p:cNvSpPr txBox="1"/>
            <p:nvPr/>
          </p:nvSpPr>
          <p:spPr>
            <a:xfrm>
              <a:off x="0" y="-38100"/>
              <a:ext cx="4274726" cy="17840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50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37"/>
          <p:cNvSpPr txBox="1"/>
          <p:nvPr/>
        </p:nvSpPr>
        <p:spPr>
          <a:xfrm>
            <a:off x="6007469" y="2640301"/>
            <a:ext cx="5854808" cy="3128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pt-BR" sz="2133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 Decreto nº 12.504/2025 estabelece, entre as competências da SDR/MIDR:</a:t>
            </a:r>
            <a:endParaRPr sz="1467" dirty="0"/>
          </a:p>
          <a:p>
            <a:pPr algn="just"/>
            <a:endParaRPr sz="2133" dirty="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endParaRPr sz="2133" dirty="0">
              <a:solidFill>
                <a:srgbClr val="171616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/>
            <a:r>
              <a:rPr lang="pt-BR" sz="2400" dirty="0">
                <a:solidFill>
                  <a:srgbClr val="17161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800" b="1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“APOIAR A VERTENTE DO DESENVOLVIMENTO ECONÔMICO DA FRONTEIRA MARÍTIMA OU </a:t>
            </a:r>
            <a:r>
              <a:rPr lang="pt-BR" sz="28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AMAZÔNIA AZUL</a:t>
            </a:r>
            <a:r>
              <a:rPr lang="pt-BR" sz="2800" b="1" i="1" dirty="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2400" dirty="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6208" y="381000"/>
            <a:ext cx="5147045" cy="60960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>
          <a:extLst>
            <a:ext uri="{FF2B5EF4-FFF2-40B4-BE49-F238E27FC236}">
              <a16:creationId xmlns:a16="http://schemas.microsoft.com/office/drawing/2014/main" id="{070F4BE3-34B4-5F62-3CA9-CAD7707AF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>
            <a:extLst>
              <a:ext uri="{FF2B5EF4-FFF2-40B4-BE49-F238E27FC236}">
                <a16:creationId xmlns:a16="http://schemas.microsoft.com/office/drawing/2014/main" id="{9F1DFF6F-D2E7-895F-DEF9-C8BDB3D41222}"/>
              </a:ext>
            </a:extLst>
          </p:cNvPr>
          <p:cNvSpPr txBox="1"/>
          <p:nvPr/>
        </p:nvSpPr>
        <p:spPr>
          <a:xfrm rot="16200000">
            <a:off x="-58232" y="4024625"/>
            <a:ext cx="18909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b="1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OBJETIVOS DA PNDR</a:t>
            </a:r>
            <a:endParaRPr lang="pt-BR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2623966-7A45-468D-1112-B09C5CFAC589}"/>
              </a:ext>
            </a:extLst>
          </p:cNvPr>
          <p:cNvSpPr/>
          <p:nvPr/>
        </p:nvSpPr>
        <p:spPr>
          <a:xfrm>
            <a:off x="798794" y="5622256"/>
            <a:ext cx="7945820" cy="700786"/>
          </a:xfrm>
          <a:prstGeom prst="rect">
            <a:avLst/>
          </a:prstGeom>
          <a:solidFill>
            <a:srgbClr val="183EFF"/>
          </a:solidFill>
          <a:ln>
            <a:solidFill>
              <a:srgbClr val="183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300" b="1" dirty="0">
                <a:latin typeface="Arial" panose="020B0604020202020204" pitchFamily="34" charset="0"/>
                <a:cs typeface="Arial" panose="020B0604020202020204" pitchFamily="34" charset="0"/>
              </a:rPr>
              <a:t>Estratégia: Desenvolvimento Regional e Amazônia Azul 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AD267C3-4F5F-0577-A957-15108343B2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1519967"/>
              </p:ext>
            </p:extLst>
          </p:nvPr>
        </p:nvGraphicFramePr>
        <p:xfrm>
          <a:off x="1334818" y="1492470"/>
          <a:ext cx="6828791" cy="3670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A2875B73-F6CD-A02D-74CB-C1BA4B926209}"/>
              </a:ext>
            </a:extLst>
          </p:cNvPr>
          <p:cNvSpPr txBox="1"/>
          <p:nvPr/>
        </p:nvSpPr>
        <p:spPr>
          <a:xfrm>
            <a:off x="656275" y="198848"/>
            <a:ext cx="6019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183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PNDR e a Amazônia Azul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638A2596-CDF0-22AE-090C-AD60FD1DD0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>
            <a:off x="5591043" y="256903"/>
            <a:ext cx="504957" cy="504957"/>
          </a:xfrm>
          <a:prstGeom prst="rect">
            <a:avLst/>
          </a:prstGeom>
        </p:spPr>
      </p:pic>
      <p:sp>
        <p:nvSpPr>
          <p:cNvPr id="7" name="Triângulo isósceles 6">
            <a:extLst>
              <a:ext uri="{FF2B5EF4-FFF2-40B4-BE49-F238E27FC236}">
                <a16:creationId xmlns:a16="http://schemas.microsoft.com/office/drawing/2014/main" id="{2A7D5440-4CC5-11CC-0CE2-EDF1FD244651}"/>
              </a:ext>
            </a:extLst>
          </p:cNvPr>
          <p:cNvSpPr/>
          <p:nvPr/>
        </p:nvSpPr>
        <p:spPr>
          <a:xfrm rot="10800000">
            <a:off x="4539047" y="5276647"/>
            <a:ext cx="411331" cy="324589"/>
          </a:xfrm>
          <a:prstGeom prst="triangle">
            <a:avLst/>
          </a:prstGeom>
          <a:solidFill>
            <a:srgbClr val="183EFF"/>
          </a:solidFill>
          <a:ln>
            <a:solidFill>
              <a:srgbClr val="183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28712B50-1D97-D716-C1EB-53944A1EC235}"/>
              </a:ext>
            </a:extLst>
          </p:cNvPr>
          <p:cNvCxnSpPr/>
          <p:nvPr/>
        </p:nvCxnSpPr>
        <p:spPr>
          <a:xfrm>
            <a:off x="1215741" y="5259522"/>
            <a:ext cx="7274973" cy="0"/>
          </a:xfrm>
          <a:prstGeom prst="line">
            <a:avLst/>
          </a:prstGeom>
          <a:ln w="28575">
            <a:solidFill>
              <a:srgbClr val="183E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 descr="Mapa&#10;&#10;O conteúdo gerado por IA pode estar incorreto.">
            <a:extLst>
              <a:ext uri="{FF2B5EF4-FFF2-40B4-BE49-F238E27FC236}">
                <a16:creationId xmlns:a16="http://schemas.microsoft.com/office/drawing/2014/main" id="{EA016AB8-8D6B-D161-CD54-C957440675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835" y="2175646"/>
            <a:ext cx="3698941" cy="2629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94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DFC38A5-C1A3-17F4-1B42-2F19C4DD4954}"/>
              </a:ext>
            </a:extLst>
          </p:cNvPr>
          <p:cNvSpPr txBox="1"/>
          <p:nvPr/>
        </p:nvSpPr>
        <p:spPr>
          <a:xfrm>
            <a:off x="656275" y="198848"/>
            <a:ext cx="7983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183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 de construção do Programa 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6CE9E8DA-27FB-F4C8-A442-4671867B8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08738" y="232500"/>
            <a:ext cx="504957" cy="504957"/>
          </a:xfrm>
          <a:prstGeom prst="rect">
            <a:avLst/>
          </a:prstGeom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51F40BE8-125B-8FDD-6C0F-B858A4B6CD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9642046"/>
              </p:ext>
            </p:extLst>
          </p:nvPr>
        </p:nvGraphicFramePr>
        <p:xfrm>
          <a:off x="1088073" y="693679"/>
          <a:ext cx="10226064" cy="4532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6555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3732F-9F50-3765-B047-CEA7218CA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FF2B5EF4-FFF2-40B4-BE49-F238E27FC236}">
                <a16:creationId xmlns:a16="http://schemas.microsoft.com/office/drawing/2014/main" id="{F7ECECAE-1758-20B2-696C-F8ACD5749D61}"/>
              </a:ext>
            </a:extLst>
          </p:cNvPr>
          <p:cNvSpPr/>
          <p:nvPr/>
        </p:nvSpPr>
        <p:spPr>
          <a:xfrm>
            <a:off x="6761154" y="1464733"/>
            <a:ext cx="5430845" cy="3904131"/>
          </a:xfrm>
          <a:custGeom>
            <a:avLst/>
            <a:gdLst/>
            <a:ahLst/>
            <a:cxnLst/>
            <a:rect l="l" t="t" r="r" b="b"/>
            <a:pathLst>
              <a:path w="3854397" h="1835367">
                <a:moveTo>
                  <a:pt x="0" y="0"/>
                </a:moveTo>
                <a:lnTo>
                  <a:pt x="3854397" y="0"/>
                </a:lnTo>
                <a:lnTo>
                  <a:pt x="3854397" y="1835367"/>
                </a:lnTo>
                <a:lnTo>
                  <a:pt x="0" y="1835367"/>
                </a:lnTo>
                <a:close/>
              </a:path>
            </a:pathLst>
          </a:custGeom>
          <a:solidFill>
            <a:srgbClr val="FCCD00"/>
          </a:solidFill>
        </p:spPr>
        <p:txBody>
          <a:bodyPr/>
          <a:lstStyle/>
          <a:p>
            <a:endParaRPr lang="pt-BR" sz="1333">
              <a:latin typeface="Aptos" panose="020B00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859E2A5-817B-B781-530D-309EC0184AEB}"/>
              </a:ext>
            </a:extLst>
          </p:cNvPr>
          <p:cNvSpPr txBox="1"/>
          <p:nvPr/>
        </p:nvSpPr>
        <p:spPr>
          <a:xfrm>
            <a:off x="619828" y="1855438"/>
            <a:ext cx="5826390" cy="4076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pt-BR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Promover o </a:t>
            </a:r>
            <a:r>
              <a:rPr lang="pt-BR" sz="2000" b="1" dirty="0">
                <a:solidFill>
                  <a:srgbClr val="183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desenvolvimento econômico sustentável da Amazônia Azul</a:t>
            </a:r>
            <a:r>
              <a:rPr lang="pt-BR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considerando os </a:t>
            </a:r>
            <a:r>
              <a:rPr lang="pt-BR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riscos climáticos </a:t>
            </a:r>
            <a:r>
              <a:rPr lang="pt-BR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a necessidade de adaptação à mudança do clima</a:t>
            </a:r>
          </a:p>
          <a:p>
            <a:pPr lvl="0">
              <a:lnSpc>
                <a:spcPct val="114000"/>
              </a:lnSpc>
            </a:pPr>
            <a:endParaRPr lang="pt-BR" sz="16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pt-BR" sz="16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4000"/>
              </a:lnSpc>
            </a:pPr>
            <a:endParaRPr lang="pt-BR" sz="16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14000"/>
              </a:lnSpc>
            </a:pPr>
            <a:r>
              <a:rPr lang="pt-BR" sz="16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Como? </a:t>
            </a:r>
            <a:r>
              <a:rPr lang="pt-BR" sz="16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Através do </a:t>
            </a:r>
            <a:r>
              <a:rPr lang="pt-BR" sz="1650" b="1" dirty="0">
                <a:solidFill>
                  <a:srgbClr val="183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fomento à inclusão socioprodutiva </a:t>
            </a:r>
            <a:r>
              <a:rPr lang="pt-BR" sz="16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comunidades costeiras e dos povos e comunidades tradicionais e do </a:t>
            </a:r>
            <a:r>
              <a:rPr lang="pt-BR" sz="1650" b="1" dirty="0">
                <a:solidFill>
                  <a:srgbClr val="183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fortalecimento das cadeias produtivas </a:t>
            </a:r>
            <a:r>
              <a:rPr lang="pt-BR" sz="16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referentes às atividades econômicas selecionadas para este programa</a:t>
            </a:r>
          </a:p>
          <a:p>
            <a:pPr lvl="0">
              <a:lnSpc>
                <a:spcPct val="114000"/>
              </a:lnSpc>
            </a:pPr>
            <a:endParaRPr lang="pt-BR" sz="16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5">
            <a:extLst>
              <a:ext uri="{FF2B5EF4-FFF2-40B4-BE49-F238E27FC236}">
                <a16:creationId xmlns:a16="http://schemas.microsoft.com/office/drawing/2014/main" id="{8DA8E75D-64B1-1CA3-86D7-70627A5C83D9}"/>
              </a:ext>
            </a:extLst>
          </p:cNvPr>
          <p:cNvGrpSpPr/>
          <p:nvPr/>
        </p:nvGrpSpPr>
        <p:grpSpPr>
          <a:xfrm rot="16200000">
            <a:off x="10041244" y="4707244"/>
            <a:ext cx="1563691" cy="2737821"/>
            <a:chOff x="0" y="0"/>
            <a:chExt cx="5353494" cy="9373274"/>
          </a:xfrm>
          <a:solidFill>
            <a:srgbClr val="FF0000"/>
          </a:solidFill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339DF311-4CD0-99A2-5DF8-9312D77472D4}"/>
                </a:ext>
              </a:extLst>
            </p:cNvPr>
            <p:cNvSpPr/>
            <p:nvPr/>
          </p:nvSpPr>
          <p:spPr>
            <a:xfrm>
              <a:off x="0" y="0"/>
              <a:ext cx="5353493" cy="9373274"/>
            </a:xfrm>
            <a:custGeom>
              <a:avLst/>
              <a:gdLst/>
              <a:ahLst/>
              <a:cxnLst/>
              <a:rect l="l" t="t" r="r" b="b"/>
              <a:pathLst>
                <a:path w="5353493" h="9373274">
                  <a:moveTo>
                    <a:pt x="5353493" y="9373274"/>
                  </a:moveTo>
                  <a:lnTo>
                    <a:pt x="0" y="9373274"/>
                  </a:lnTo>
                  <a:lnTo>
                    <a:pt x="0" y="0"/>
                  </a:lnTo>
                  <a:lnTo>
                    <a:pt x="5353493" y="937327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 sz="1200"/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71DDA818-9401-A9D0-400B-8A3DFCB900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88" r="10348" b="4979"/>
          <a:stretch>
            <a:fillRect/>
          </a:stretch>
        </p:blipFill>
        <p:spPr>
          <a:xfrm>
            <a:off x="6761153" y="1671421"/>
            <a:ext cx="5260863" cy="3830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1F23020-D4D0-E788-8632-496F6F80811B}"/>
              </a:ext>
            </a:extLst>
          </p:cNvPr>
          <p:cNvSpPr txBox="1"/>
          <p:nvPr/>
        </p:nvSpPr>
        <p:spPr>
          <a:xfrm>
            <a:off x="608574" y="93376"/>
            <a:ext cx="6540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183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 do Programa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A2AF9C7-159C-7C96-CDA4-24C70C872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4922634" y="73570"/>
            <a:ext cx="504957" cy="50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878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4E30FE9-B8D7-7DF0-7227-6668F5A74884}"/>
              </a:ext>
            </a:extLst>
          </p:cNvPr>
          <p:cNvSpPr txBox="1"/>
          <p:nvPr/>
        </p:nvSpPr>
        <p:spPr>
          <a:xfrm>
            <a:off x="1066753" y="4045615"/>
            <a:ext cx="5399122" cy="584775"/>
          </a:xfrm>
          <a:prstGeom prst="rect">
            <a:avLst/>
          </a:prstGeom>
          <a:noFill/>
        </p:spPr>
        <p:txBody>
          <a:bodyPr wrap="square" numCol="1" spcCol="396000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757</a:t>
            </a:r>
            <a:r>
              <a:rPr lang="pt-BR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municípios elegíveis </a:t>
            </a:r>
          </a:p>
          <a:p>
            <a:pPr algn="ctr"/>
            <a:r>
              <a:rPr lang="pt-BR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182 priorizados (24%)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E391629-42DF-D85E-6ECF-30B601C592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41" t="10679" r="16893" b="73814"/>
          <a:stretch>
            <a:fillRect/>
          </a:stretch>
        </p:blipFill>
        <p:spPr>
          <a:xfrm>
            <a:off x="1853780" y="4661600"/>
            <a:ext cx="5242022" cy="66488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4E006B0-F5F9-AEA4-3A86-623DD0A2DF03}"/>
              </a:ext>
            </a:extLst>
          </p:cNvPr>
          <p:cNvSpPr txBox="1"/>
          <p:nvPr/>
        </p:nvSpPr>
        <p:spPr>
          <a:xfrm>
            <a:off x="1549386" y="5762656"/>
            <a:ext cx="60966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54,7 milhões de habitantes</a:t>
            </a:r>
          </a:p>
          <a:p>
            <a:pPr algn="ctr"/>
            <a:r>
              <a:rPr lang="pt-BR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4,3 milhões de hab. impactados (7,9%)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175E548-D5CB-269D-1F43-A61C5200452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74" t="11067" b="80406"/>
          <a:stretch>
            <a:fillRect/>
          </a:stretch>
        </p:blipFill>
        <p:spPr>
          <a:xfrm>
            <a:off x="1751801" y="6362797"/>
            <a:ext cx="5613290" cy="41718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3DCAF85-AAE1-C40E-8B95-91C52558A9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2" t="17988" r="37459" b="13203"/>
          <a:stretch>
            <a:fillRect/>
          </a:stretch>
        </p:blipFill>
        <p:spPr>
          <a:xfrm>
            <a:off x="8361605" y="-6115"/>
            <a:ext cx="3780719" cy="6864115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3B3F95D1-56A9-21B9-68E8-DB2636794BFF}"/>
              </a:ext>
            </a:extLst>
          </p:cNvPr>
          <p:cNvSpPr txBox="1"/>
          <p:nvPr/>
        </p:nvSpPr>
        <p:spPr>
          <a:xfrm>
            <a:off x="548852" y="-15181"/>
            <a:ext cx="6303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rgbClr val="183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Abrangência e priorização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EB51B445-52F5-7030-D044-FF55141717AE}"/>
              </a:ext>
            </a:extLst>
          </p:cNvPr>
          <p:cNvCxnSpPr/>
          <p:nvPr/>
        </p:nvCxnSpPr>
        <p:spPr>
          <a:xfrm>
            <a:off x="848941" y="5693500"/>
            <a:ext cx="72517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47BD9E5-794F-5924-8D47-5D4C67624F05}"/>
              </a:ext>
            </a:extLst>
          </p:cNvPr>
          <p:cNvSpPr txBox="1"/>
          <p:nvPr/>
        </p:nvSpPr>
        <p:spPr>
          <a:xfrm>
            <a:off x="739740" y="707650"/>
            <a:ext cx="4106580" cy="29611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DEPENDÊNCIA ECONÔMICO-PRODUTIVA </a:t>
            </a:r>
          </a:p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4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pt-BR" sz="1400" b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média ponderada </a:t>
            </a:r>
            <a:r>
              <a:rPr lang="pt-BR" sz="14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percentual de empregados formais e </a:t>
            </a:r>
            <a:r>
              <a:rPr lang="pt-BR" sz="1400" b="1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MEIs</a:t>
            </a:r>
            <a:r>
              <a:rPr lang="pt-BR" sz="1400" b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14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 atividades econômicas da Amazônia Azul)</a:t>
            </a:r>
          </a:p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 atividades </a:t>
            </a:r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CNAE agrupadas em 8 atividades-chave</a:t>
            </a:r>
          </a:p>
          <a:p>
            <a:pPr algn="ctr"/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Relacionadas aos modos de vida das comunidades costeiras e dos povos e comunidades tradicionais</a:t>
            </a:r>
          </a:p>
          <a:p>
            <a:pPr algn="ctr"/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baixo impacto ambiental e em consonância com os princípios da sustentabilidade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D1C3FB7D-96D9-E47F-445C-BF48F265AE59}"/>
              </a:ext>
            </a:extLst>
          </p:cNvPr>
          <p:cNvSpPr txBox="1"/>
          <p:nvPr/>
        </p:nvSpPr>
        <p:spPr>
          <a:xfrm>
            <a:off x="4709104" y="707650"/>
            <a:ext cx="3474720" cy="1745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0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VULNERABILIDADE SOCIAL </a:t>
            </a:r>
          </a:p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13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(percentual de famílias de pescadores, ribeirinhos, </a:t>
            </a:r>
            <a:r>
              <a:rPr lang="pt-BR" sz="1300" b="1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indígenas, quilombolas e extrativistas </a:t>
            </a:r>
            <a:r>
              <a:rPr lang="pt-BR" sz="13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 total de beneficiários do Programa Bolsa Família)</a:t>
            </a:r>
            <a:endParaRPr lang="pt-BR" sz="1300" kern="100" dirty="0">
              <a:effectLst/>
              <a:latin typeface="Arial" panose="020B0604020202020204" pitchFamily="34" charset="0"/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28" name="Chave Esquerda 27">
            <a:extLst>
              <a:ext uri="{FF2B5EF4-FFF2-40B4-BE49-F238E27FC236}">
                <a16:creationId xmlns:a16="http://schemas.microsoft.com/office/drawing/2014/main" id="{4F09979D-FBD7-B441-AE5D-69FB751F3AB0}"/>
              </a:ext>
            </a:extLst>
          </p:cNvPr>
          <p:cNvSpPr/>
          <p:nvPr/>
        </p:nvSpPr>
        <p:spPr>
          <a:xfrm rot="16200000">
            <a:off x="3901566" y="3577116"/>
            <a:ext cx="213912" cy="3423117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have Esquerda 28">
            <a:extLst>
              <a:ext uri="{FF2B5EF4-FFF2-40B4-BE49-F238E27FC236}">
                <a16:creationId xmlns:a16="http://schemas.microsoft.com/office/drawing/2014/main" id="{4173E47E-BA04-B4A7-D155-F1C19BBDB953}"/>
              </a:ext>
            </a:extLst>
          </p:cNvPr>
          <p:cNvSpPr/>
          <p:nvPr/>
        </p:nvSpPr>
        <p:spPr>
          <a:xfrm rot="16200000">
            <a:off x="6264687" y="5126514"/>
            <a:ext cx="286509" cy="32431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have Esquerda 29">
            <a:extLst>
              <a:ext uri="{FF2B5EF4-FFF2-40B4-BE49-F238E27FC236}">
                <a16:creationId xmlns:a16="http://schemas.microsoft.com/office/drawing/2014/main" id="{5A10EC06-2BAA-1A22-B625-A05D8A41A8B4}"/>
              </a:ext>
            </a:extLst>
          </p:cNvPr>
          <p:cNvSpPr/>
          <p:nvPr/>
        </p:nvSpPr>
        <p:spPr>
          <a:xfrm rot="5400000">
            <a:off x="6685993" y="4505649"/>
            <a:ext cx="257090" cy="249483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have Esquerda 30">
            <a:extLst>
              <a:ext uri="{FF2B5EF4-FFF2-40B4-BE49-F238E27FC236}">
                <a16:creationId xmlns:a16="http://schemas.microsoft.com/office/drawing/2014/main" id="{D3138FEC-E741-C9D5-B1C5-2B0DBC625495}"/>
              </a:ext>
            </a:extLst>
          </p:cNvPr>
          <p:cNvSpPr/>
          <p:nvPr/>
        </p:nvSpPr>
        <p:spPr>
          <a:xfrm rot="5400000">
            <a:off x="5842713" y="4521493"/>
            <a:ext cx="257090" cy="249483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162F5A1-CC6A-562F-F0D4-3CA9E1D46CF8}"/>
              </a:ext>
            </a:extLst>
          </p:cNvPr>
          <p:cNvSpPr txBox="1"/>
          <p:nvPr/>
        </p:nvSpPr>
        <p:spPr>
          <a:xfrm>
            <a:off x="3261210" y="5347737"/>
            <a:ext cx="13925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Não-prioritário</a:t>
            </a:r>
            <a:endParaRPr lang="pt-BR" sz="1200" dirty="0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F2DCEC0-D68F-1E25-ECCB-156FD142642B}"/>
              </a:ext>
            </a:extLst>
          </p:cNvPr>
          <p:cNvSpPr txBox="1"/>
          <p:nvPr/>
        </p:nvSpPr>
        <p:spPr>
          <a:xfrm>
            <a:off x="5842003" y="5378503"/>
            <a:ext cx="11318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Prio. média</a:t>
            </a:r>
            <a:endParaRPr lang="pt-BR" sz="12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8987E974-58A4-084F-FB4F-A754D782F0D5}"/>
              </a:ext>
            </a:extLst>
          </p:cNvPr>
          <p:cNvSpPr txBox="1"/>
          <p:nvPr/>
        </p:nvSpPr>
        <p:spPr>
          <a:xfrm>
            <a:off x="6540515" y="4056024"/>
            <a:ext cx="5480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Prio. Alta</a:t>
            </a:r>
            <a:endParaRPr lang="pt-BR" sz="1200" dirty="0"/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D66FE3A9-5D9C-4EFD-7DA8-0D6AB1D692F0}"/>
              </a:ext>
            </a:extLst>
          </p:cNvPr>
          <p:cNvSpPr txBox="1"/>
          <p:nvPr/>
        </p:nvSpPr>
        <p:spPr>
          <a:xfrm>
            <a:off x="5610205" y="4107169"/>
            <a:ext cx="6699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Prio. Baixa</a:t>
            </a:r>
            <a:endParaRPr lang="pt-BR" sz="1200" dirty="0"/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A030E76A-2939-F771-3F41-8D324D459816}"/>
              </a:ext>
            </a:extLst>
          </p:cNvPr>
          <p:cNvCxnSpPr/>
          <p:nvPr/>
        </p:nvCxnSpPr>
        <p:spPr>
          <a:xfrm>
            <a:off x="806690" y="4070775"/>
            <a:ext cx="72517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302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2A7BA-E987-941E-C69D-6D28C2696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78E8F7B3-80D9-5D70-ECE3-07D780B2A94B}"/>
              </a:ext>
            </a:extLst>
          </p:cNvPr>
          <p:cNvGrpSpPr/>
          <p:nvPr/>
        </p:nvGrpSpPr>
        <p:grpSpPr>
          <a:xfrm>
            <a:off x="1" y="4123766"/>
            <a:ext cx="1563691" cy="2737821"/>
            <a:chOff x="0" y="0"/>
            <a:chExt cx="5353494" cy="9373274"/>
          </a:xfrm>
          <a:solidFill>
            <a:srgbClr val="82C92D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DD8A930-C025-88A5-439B-2F7C7F568982}"/>
                </a:ext>
              </a:extLst>
            </p:cNvPr>
            <p:cNvSpPr/>
            <p:nvPr/>
          </p:nvSpPr>
          <p:spPr>
            <a:xfrm>
              <a:off x="0" y="0"/>
              <a:ext cx="5353493" cy="9373274"/>
            </a:xfrm>
            <a:custGeom>
              <a:avLst/>
              <a:gdLst/>
              <a:ahLst/>
              <a:cxnLst/>
              <a:rect l="l" t="t" r="r" b="b"/>
              <a:pathLst>
                <a:path w="5353493" h="9373274">
                  <a:moveTo>
                    <a:pt x="5353493" y="9373274"/>
                  </a:moveTo>
                  <a:lnTo>
                    <a:pt x="0" y="9373274"/>
                  </a:lnTo>
                  <a:lnTo>
                    <a:pt x="0" y="0"/>
                  </a:lnTo>
                  <a:lnTo>
                    <a:pt x="5353493" y="937327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 sz="1200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02381C4E-F35F-E2D6-C34F-B2B4CA4FBB22}"/>
                  </a:ext>
                </a:extLst>
              </p14:cNvPr>
              <p14:cNvContentPartPr/>
              <p14:nvPr/>
            </p14:nvContentPartPr>
            <p14:xfrm>
              <a:off x="2756479" y="1611541"/>
              <a:ext cx="157320" cy="504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59FA247A-AFD5-CB93-42A5-4097DE86134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20479" y="1534003"/>
                <a:ext cx="228960" cy="1597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3FE9D4DB-163D-4F57-53EA-B72298FC88BF}"/>
                  </a:ext>
                </a:extLst>
              </p14:cNvPr>
              <p14:cNvContentPartPr/>
              <p14:nvPr/>
            </p14:nvContentPartPr>
            <p14:xfrm>
              <a:off x="2900479" y="1621621"/>
              <a:ext cx="189720" cy="2988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CD4A856D-54E1-8BBC-ECC5-686E5C986B4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64479" y="1548743"/>
                <a:ext cx="261360" cy="1752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7B74916F-BB6F-2AA2-D0FC-3195969AE9BC}"/>
                  </a:ext>
                </a:extLst>
              </p14:cNvPr>
              <p14:cNvContentPartPr/>
              <p14:nvPr/>
            </p14:nvContentPartPr>
            <p14:xfrm>
              <a:off x="2700856" y="1662851"/>
              <a:ext cx="25920" cy="396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7607241D-1945-2142-ADB5-21AC78E946E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82856" y="1646351"/>
                <a:ext cx="61560" cy="366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BBEFD82F-96B0-2B3A-1821-833C5160C4AC}"/>
                  </a:ext>
                </a:extLst>
              </p14:cNvPr>
              <p14:cNvContentPartPr/>
              <p14:nvPr/>
            </p14:nvContentPartPr>
            <p14:xfrm>
              <a:off x="2722735" y="1617614"/>
              <a:ext cx="368640" cy="360"/>
            </p14:xfrm>
          </p:contentPart>
        </mc:Choice>
        <mc:Fallback xmlns=""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1A8FAA49-47CC-AEC5-5F82-E8CD009EA85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86735" y="1581614"/>
                <a:ext cx="44028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CaixaDeTexto 12">
            <a:extLst>
              <a:ext uri="{FF2B5EF4-FFF2-40B4-BE49-F238E27FC236}">
                <a16:creationId xmlns:a16="http://schemas.microsoft.com/office/drawing/2014/main" id="{A9F27BF9-F7FB-3580-2869-1526F2082D46}"/>
              </a:ext>
            </a:extLst>
          </p:cNvPr>
          <p:cNvSpPr txBox="1"/>
          <p:nvPr/>
        </p:nvSpPr>
        <p:spPr>
          <a:xfrm>
            <a:off x="7080969" y="4346778"/>
            <a:ext cx="146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Prioridade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BF631CD-8F9F-F61E-C1DE-D19F96146B15}"/>
              </a:ext>
            </a:extLst>
          </p:cNvPr>
          <p:cNvSpPr txBox="1"/>
          <p:nvPr/>
        </p:nvSpPr>
        <p:spPr>
          <a:xfrm>
            <a:off x="4986410" y="4081017"/>
            <a:ext cx="146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Prioridade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9978A0C2-5CC6-608A-80AB-82B7FA7A0B7B}"/>
              </a:ext>
            </a:extLst>
          </p:cNvPr>
          <p:cNvSpPr txBox="1"/>
          <p:nvPr/>
        </p:nvSpPr>
        <p:spPr>
          <a:xfrm>
            <a:off x="2996670" y="3625318"/>
            <a:ext cx="1468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Prioridade</a:t>
            </a:r>
          </a:p>
          <a:p>
            <a:pPr algn="ctr"/>
            <a:r>
              <a:rPr lang="pt-BR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F90B596-E08E-ECC3-004D-CD571115ED13}"/>
              </a:ext>
            </a:extLst>
          </p:cNvPr>
          <p:cNvSpPr txBox="1"/>
          <p:nvPr/>
        </p:nvSpPr>
        <p:spPr>
          <a:xfrm>
            <a:off x="1192344" y="899200"/>
            <a:ext cx="1068932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Não-prioritário</a:t>
            </a:r>
            <a:r>
              <a:rPr lang="pt-BR" sz="20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ações de </a:t>
            </a:r>
            <a:r>
              <a:rPr lang="pt-BR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monitoramento e avaliação, de governança e de CT&amp;I</a:t>
            </a:r>
            <a:r>
              <a:rPr lang="pt-BR" sz="20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BR" sz="2000" b="0" i="0" u="none" strike="noStrike" dirty="0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000" b="0" i="0" u="none" strike="noStrike" dirty="0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Prioridade baixa</a:t>
            </a:r>
            <a:r>
              <a:rPr lang="pt-BR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        + ações de fomento ao setor produtivo.</a:t>
            </a:r>
          </a:p>
          <a:p>
            <a:pPr algn="just"/>
            <a:endParaRPr lang="pt-BR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Prioridade média</a:t>
            </a:r>
            <a:r>
              <a:rPr lang="pt-BR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   + ações propositivas de atuação no território com base em diagnósticos pré-estabelecidos.</a:t>
            </a:r>
          </a:p>
          <a:p>
            <a:pPr algn="just"/>
            <a:endParaRPr lang="pt-BR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Prioridade máxima</a:t>
            </a:r>
            <a:r>
              <a:rPr lang="pt-BR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  + ações prospectivas para identificação das necessidades do território.</a:t>
            </a:r>
          </a:p>
          <a:p>
            <a:pPr algn="ctr"/>
            <a:br>
              <a:rPr lang="pt-BR" sz="2000" b="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00900FFC-EB35-0976-CC31-87E3FB644832}"/>
              </a:ext>
            </a:extLst>
          </p:cNvPr>
          <p:cNvSpPr/>
          <p:nvPr/>
        </p:nvSpPr>
        <p:spPr>
          <a:xfrm>
            <a:off x="689410" y="878084"/>
            <a:ext cx="473810" cy="46204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7363FB7A-8C97-775C-CCB1-583CB9EE95A6}"/>
              </a:ext>
            </a:extLst>
          </p:cNvPr>
          <p:cNvSpPr/>
          <p:nvPr/>
        </p:nvSpPr>
        <p:spPr>
          <a:xfrm>
            <a:off x="689495" y="1818413"/>
            <a:ext cx="473810" cy="462047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278FAFF8-9F73-1C33-82C5-8C922141A25A}"/>
              </a:ext>
            </a:extLst>
          </p:cNvPr>
          <p:cNvSpPr/>
          <p:nvPr/>
        </p:nvSpPr>
        <p:spPr>
          <a:xfrm>
            <a:off x="692181" y="2828234"/>
            <a:ext cx="473810" cy="46204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627ED89D-B70E-5360-9633-3B0D925016CB}"/>
              </a:ext>
            </a:extLst>
          </p:cNvPr>
          <p:cNvSpPr/>
          <p:nvPr/>
        </p:nvSpPr>
        <p:spPr>
          <a:xfrm>
            <a:off x="703972" y="4045079"/>
            <a:ext cx="473810" cy="462047"/>
          </a:xfrm>
          <a:prstGeom prst="ellipse">
            <a:avLst/>
          </a:prstGeom>
          <a:solidFill>
            <a:srgbClr val="FF0000"/>
          </a:solidFill>
          <a:ln>
            <a:solidFill>
              <a:srgbClr val="F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D056DB88-6F43-6A98-4BB6-1FADA47ADCD5}"/>
              </a:ext>
            </a:extLst>
          </p:cNvPr>
          <p:cNvSpPr/>
          <p:nvPr/>
        </p:nvSpPr>
        <p:spPr>
          <a:xfrm>
            <a:off x="3433465" y="1761918"/>
            <a:ext cx="473810" cy="46204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B9B68989-672E-3B02-16AD-E84D063BFC83}"/>
              </a:ext>
            </a:extLst>
          </p:cNvPr>
          <p:cNvSpPr/>
          <p:nvPr/>
        </p:nvSpPr>
        <p:spPr>
          <a:xfrm>
            <a:off x="3686484" y="2649632"/>
            <a:ext cx="473810" cy="462047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0DBA5E25-D4F7-E717-9ED5-54EB4590509A}"/>
              </a:ext>
            </a:extLst>
          </p:cNvPr>
          <p:cNvSpPr/>
          <p:nvPr/>
        </p:nvSpPr>
        <p:spPr>
          <a:xfrm>
            <a:off x="3754956" y="3920115"/>
            <a:ext cx="473810" cy="462047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8EF348B-04CD-3B4E-5909-AF4E9055E727}"/>
              </a:ext>
            </a:extLst>
          </p:cNvPr>
          <p:cNvSpPr txBox="1"/>
          <p:nvPr/>
        </p:nvSpPr>
        <p:spPr>
          <a:xfrm>
            <a:off x="556909" y="57513"/>
            <a:ext cx="10005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183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Planejamento e execução do Programa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42606002-1139-8646-5DD9-FD72686223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0800000">
            <a:off x="7824836" y="119135"/>
            <a:ext cx="504957" cy="504957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B9B8207E-07CF-8562-7C12-BBBB336311D5}"/>
              </a:ext>
            </a:extLst>
          </p:cNvPr>
          <p:cNvSpPr/>
          <p:nvPr/>
        </p:nvSpPr>
        <p:spPr>
          <a:xfrm>
            <a:off x="864203" y="4710925"/>
            <a:ext cx="10849786" cy="21470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 descr="Barco na areia da praia&#10;&#10;O conteúdo gerado por IA pode estar incorreto.">
            <a:extLst>
              <a:ext uri="{FF2B5EF4-FFF2-40B4-BE49-F238E27FC236}">
                <a16:creationId xmlns:a16="http://schemas.microsoft.com/office/drawing/2014/main" id="{912DAF1E-F316-8BE3-F582-19808C1F5B0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16"/>
          <a:stretch>
            <a:fillRect/>
          </a:stretch>
        </p:blipFill>
        <p:spPr>
          <a:xfrm>
            <a:off x="864203" y="4837861"/>
            <a:ext cx="10291464" cy="202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880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308DC0EB-49FA-F689-6BCC-EE35A780EB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2296808"/>
              </p:ext>
            </p:extLst>
          </p:nvPr>
        </p:nvGraphicFramePr>
        <p:xfrm>
          <a:off x="651227" y="1351752"/>
          <a:ext cx="8016262" cy="4775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3809A519-37DC-2B45-27B1-413119D5655F}"/>
              </a:ext>
            </a:extLst>
          </p:cNvPr>
          <p:cNvSpPr txBox="1"/>
          <p:nvPr/>
        </p:nvSpPr>
        <p:spPr>
          <a:xfrm>
            <a:off x="556909" y="57513"/>
            <a:ext cx="10005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183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Instrumentos de financiamento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9BC03308-9D74-741F-79CC-380FAE4763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800000">
            <a:off x="6275204" y="57513"/>
            <a:ext cx="504957" cy="50495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167E983-0EE7-2437-9E3C-9C59FA4A9402}"/>
              </a:ext>
            </a:extLst>
          </p:cNvPr>
          <p:cNvSpPr txBox="1"/>
          <p:nvPr/>
        </p:nvSpPr>
        <p:spPr>
          <a:xfrm>
            <a:off x="9220537" y="1862521"/>
            <a:ext cx="2497477" cy="353968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inclusão das ações nas Agendas Plurianuais não assegura sua execução</a:t>
            </a:r>
          </a:p>
          <a:p>
            <a:pPr algn="ctr">
              <a:lnSpc>
                <a:spcPct val="114000"/>
              </a:lnSpc>
            </a:pPr>
            <a:endParaRPr lang="pt-B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4000"/>
              </a:lnSpc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 dependerá da disponibilidade orçamentária, financeira e de recursos humanos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>
            <a:extLst>
              <a:ext uri="{FF2B5EF4-FFF2-40B4-BE49-F238E27FC236}">
                <a16:creationId xmlns:a16="http://schemas.microsoft.com/office/drawing/2014/main" id="{865AD561-2EB2-028A-6C42-3E193B63CDE4}"/>
              </a:ext>
            </a:extLst>
          </p:cNvPr>
          <p:cNvSpPr/>
          <p:nvPr/>
        </p:nvSpPr>
        <p:spPr>
          <a:xfrm>
            <a:off x="619739" y="3344326"/>
            <a:ext cx="3102408" cy="317048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BR" sz="2000" b="1" dirty="0">
                <a:latin typeface="Arial" panose="020B0604020202020204" pitchFamily="34" charset="0"/>
                <a:cs typeface="Arial" panose="020B0604020202020204" pitchFamily="34" charset="0"/>
              </a:rPr>
              <a:t>COMITÊ-EXECUTIVO DA CÂMARA DE POLÍTICAS DE INTEGRAÇÃO NACIONAL E DESENVOLVIMENTO REGIONAL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940730" y="3357145"/>
            <a:ext cx="8034249" cy="800941"/>
            <a:chOff x="0" y="0"/>
            <a:chExt cx="1800100" cy="8365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00100" cy="836506"/>
            </a:xfrm>
            <a:custGeom>
              <a:avLst/>
              <a:gdLst/>
              <a:ahLst/>
              <a:cxnLst/>
              <a:rect l="l" t="t" r="r" b="b"/>
              <a:pathLst>
                <a:path w="1800100" h="836506">
                  <a:moveTo>
                    <a:pt x="0" y="0"/>
                  </a:moveTo>
                  <a:lnTo>
                    <a:pt x="1800100" y="0"/>
                  </a:lnTo>
                  <a:lnTo>
                    <a:pt x="1800100" y="836506"/>
                  </a:lnTo>
                  <a:lnTo>
                    <a:pt x="0" y="836506"/>
                  </a:lnTo>
                  <a:close/>
                </a:path>
              </a:pathLst>
            </a:custGeom>
            <a:solidFill>
              <a:srgbClr val="2E769B"/>
            </a:solidFill>
          </p:spPr>
          <p:txBody>
            <a:bodyPr/>
            <a:lstStyle/>
            <a:p>
              <a:pPr defTabSz="609630"/>
              <a:endParaRPr lang="pt-BR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800100" cy="87460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940730" y="3502414"/>
            <a:ext cx="8003374" cy="1637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ct val="114000"/>
              </a:lnSpc>
            </a:pPr>
            <a:r>
              <a:rPr lang="en-US" sz="3200" b="1" dirty="0">
                <a:solidFill>
                  <a:srgbClr val="FFFFFF"/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NÚCLEO DE INTELIGÊNCIA REGIONAL</a:t>
            </a:r>
            <a:endParaRPr lang="en-US" sz="3200" dirty="0">
              <a:solidFill>
                <a:srgbClr val="FFFFFF"/>
              </a:solidFill>
              <a:latin typeface="Arial" panose="020B0604020202020204" pitchFamily="34" charset="0"/>
              <a:ea typeface="Open Sans Light"/>
              <a:cs typeface="Arial" panose="020B0604020202020204" pitchFamily="34" charset="0"/>
              <a:sym typeface="Open Sans Light"/>
            </a:endParaRPr>
          </a:p>
          <a:p>
            <a:pPr algn="ctr" defTabSz="609630">
              <a:lnSpc>
                <a:spcPct val="114000"/>
              </a:lnSpc>
            </a:pPr>
            <a:endParaRPr lang="en-US" sz="3200" dirty="0">
              <a:solidFill>
                <a:srgbClr val="FFFFFF"/>
              </a:solidFill>
              <a:latin typeface="Arial" panose="020B0604020202020204" pitchFamily="34" charset="0"/>
              <a:ea typeface="Open Sans Light"/>
              <a:cs typeface="Arial" panose="020B0604020202020204" pitchFamily="34" charset="0"/>
              <a:sym typeface="Open Sans Light"/>
            </a:endParaRPr>
          </a:p>
          <a:p>
            <a:pPr algn="ctr" defTabSz="609630">
              <a:lnSpc>
                <a:spcPct val="114000"/>
              </a:lnSpc>
            </a:pPr>
            <a:endParaRPr lang="en-US" sz="3200" dirty="0">
              <a:solidFill>
                <a:srgbClr val="FFFFFF"/>
              </a:solidFill>
              <a:latin typeface="Arial" panose="020B0604020202020204" pitchFamily="34" charset="0"/>
              <a:ea typeface="Open Sans Light"/>
              <a:cs typeface="Arial" panose="020B0604020202020204" pitchFamily="34" charset="0"/>
              <a:sym typeface="Open Sans Ligh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652462" y="4230270"/>
            <a:ext cx="6610784" cy="2654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337"/>
              </a:lnSpc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Subsidiará, com indicadores específicos para a Amazônia Azul:</a:t>
            </a:r>
          </a:p>
          <a:p>
            <a:pPr marL="285750" indent="-285750" algn="ctr" defTabSz="609630">
              <a:lnSpc>
                <a:spcPts val="2337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implementação; </a:t>
            </a:r>
          </a:p>
          <a:p>
            <a:pPr marL="285750" indent="-285750" algn="ctr" defTabSz="609630">
              <a:lnSpc>
                <a:spcPts val="2337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monitoramento; </a:t>
            </a:r>
          </a:p>
          <a:p>
            <a:pPr marL="285750" indent="-285750" algn="ctr" defTabSz="609630">
              <a:lnSpc>
                <a:spcPts val="2337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avaliação; e </a:t>
            </a:r>
          </a:p>
          <a:p>
            <a:pPr marL="285750" indent="-285750" algn="ctr" defTabSz="609630">
              <a:lnSpc>
                <a:spcPts val="2337"/>
              </a:lnSpc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revisão do Programa.</a:t>
            </a:r>
          </a:p>
          <a:p>
            <a:pPr algn="ctr" defTabSz="609630">
              <a:lnSpc>
                <a:spcPts val="2337"/>
              </a:lnSpc>
            </a:pPr>
            <a:endParaRPr lang="pt-BR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Open Sans Bold"/>
              <a:cs typeface="Arial" panose="020B0604020202020204" pitchFamily="34" charset="0"/>
              <a:sym typeface="Open Sans Bold"/>
            </a:endParaRPr>
          </a:p>
          <a:p>
            <a:pPr algn="ctr" defTabSz="609630">
              <a:lnSpc>
                <a:spcPts val="2337"/>
              </a:lnSpc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O NIR poderá requerer informações aos órgãos e entidades representados no Comitê-Executivo e aos órgãos de fomento</a:t>
            </a:r>
          </a:p>
          <a:p>
            <a:pPr algn="ctr" defTabSz="609630">
              <a:lnSpc>
                <a:spcPts val="2337"/>
              </a:lnSpc>
            </a:pPr>
            <a:endParaRPr lang="pt-BR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Open Sans Bold"/>
              <a:cs typeface="Arial" panose="020B0604020202020204" pitchFamily="34" charset="0"/>
              <a:sym typeface="Open Sans Bold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7DEF8265-7DC4-F9C7-626F-5060DD5783AA}"/>
              </a:ext>
            </a:extLst>
          </p:cNvPr>
          <p:cNvSpPr txBox="1"/>
          <p:nvPr/>
        </p:nvSpPr>
        <p:spPr>
          <a:xfrm>
            <a:off x="7689604" y="1411159"/>
            <a:ext cx="4177803" cy="568745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337"/>
              </a:lnSpc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Apresentará </a:t>
            </a:r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semestralmente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 as </a:t>
            </a:r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ações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 desenvolvidas pelo Programa à </a:t>
            </a:r>
            <a:r>
              <a:rPr lang="pt-BR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CIRM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A18F4145-91F7-4293-A465-FFBF2DFE6980}"/>
              </a:ext>
            </a:extLst>
          </p:cNvPr>
          <p:cNvGrpSpPr/>
          <p:nvPr/>
        </p:nvGrpSpPr>
        <p:grpSpPr>
          <a:xfrm>
            <a:off x="10391887" y="4577636"/>
            <a:ext cx="1602839" cy="1392389"/>
            <a:chOff x="623184" y="3467698"/>
            <a:chExt cx="3976225" cy="3545247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A1377726-CF15-01E3-BC8D-228DE7BF0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3184" y="3467698"/>
              <a:ext cx="3286964" cy="3545247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C5C7B3E7-D72F-D8AD-1903-7212F3E28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5964" y="5421086"/>
              <a:ext cx="2043445" cy="541088"/>
            </a:xfrm>
            <a:prstGeom prst="rect">
              <a:avLst/>
            </a:prstGeom>
          </p:spPr>
        </p:pic>
      </p:grp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3ACA2C2-AA82-A1B4-8293-4C5FF4F5699F}"/>
              </a:ext>
            </a:extLst>
          </p:cNvPr>
          <p:cNvSpPr txBox="1"/>
          <p:nvPr/>
        </p:nvSpPr>
        <p:spPr>
          <a:xfrm>
            <a:off x="676847" y="128033"/>
            <a:ext cx="10005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183E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Governança, Gestão, Monitoramento e avaliação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92831446-3B6D-AC81-C901-B5F54DC5B8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9778506" y="93507"/>
            <a:ext cx="504957" cy="504957"/>
          </a:xfrm>
          <a:prstGeom prst="rect">
            <a:avLst/>
          </a:prstGeom>
        </p:spPr>
      </p:pic>
      <p:sp>
        <p:nvSpPr>
          <p:cNvPr id="2" name="CaixaDeTexto 23">
            <a:extLst>
              <a:ext uri="{FF2B5EF4-FFF2-40B4-BE49-F238E27FC236}">
                <a16:creationId xmlns:a16="http://schemas.microsoft.com/office/drawing/2014/main" id="{3482E56E-0C65-907B-4FD5-9253350D7D14}"/>
              </a:ext>
            </a:extLst>
          </p:cNvPr>
          <p:cNvSpPr txBox="1"/>
          <p:nvPr/>
        </p:nvSpPr>
        <p:spPr>
          <a:xfrm>
            <a:off x="836751" y="1320995"/>
            <a:ext cx="2481366" cy="783193"/>
          </a:xfrm>
          <a:prstGeom prst="roundRect">
            <a:avLst/>
          </a:prstGeom>
          <a:solidFill>
            <a:srgbClr val="FCCD00"/>
          </a:solidFill>
          <a:ln>
            <a:solidFill>
              <a:srgbClr val="FCCD00"/>
            </a:solidFill>
          </a:ln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MIDR</a:t>
            </a:r>
            <a:endParaRPr lang="pt-BR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5EA1F104-E7FA-C8F2-9A57-FE11A9BA77DE}"/>
              </a:ext>
            </a:extLst>
          </p:cNvPr>
          <p:cNvSpPr txBox="1"/>
          <p:nvPr/>
        </p:nvSpPr>
        <p:spPr>
          <a:xfrm>
            <a:off x="3578999" y="1537682"/>
            <a:ext cx="4378856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337"/>
              </a:lnSpc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Coordenação e gestão do Programa </a:t>
            </a:r>
          </a:p>
          <a:p>
            <a:pPr defTabSz="609630">
              <a:lnSpc>
                <a:spcPts val="2337"/>
              </a:lnSpc>
            </a:pPr>
            <a:endParaRPr lang="pt-BR" sz="2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Open Sans Bold"/>
              <a:cs typeface="Arial" panose="020B0604020202020204" pitchFamily="34" charset="0"/>
              <a:sym typeface="Open Sans Bold"/>
            </a:endParaRPr>
          </a:p>
        </p:txBody>
      </p:sp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DA9A6F14-ABF3-ECB9-B148-6A88A519E7C9}"/>
              </a:ext>
            </a:extLst>
          </p:cNvPr>
          <p:cNvSpPr/>
          <p:nvPr/>
        </p:nvSpPr>
        <p:spPr>
          <a:xfrm>
            <a:off x="1878827" y="2265747"/>
            <a:ext cx="397214" cy="461665"/>
          </a:xfrm>
          <a:prstGeom prst="downArrow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8F22114-0F59-8EC7-FEDE-EF1055B70273}"/>
              </a:ext>
            </a:extLst>
          </p:cNvPr>
          <p:cNvSpPr txBox="1"/>
          <p:nvPr/>
        </p:nvSpPr>
        <p:spPr>
          <a:xfrm>
            <a:off x="1094249" y="2805036"/>
            <a:ext cx="19501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ea typeface="Open Sans Bold"/>
                <a:cs typeface="Arial" panose="020B0604020202020204" pitchFamily="34" charset="0"/>
                <a:sym typeface="Open Sans Bold"/>
              </a:rPr>
              <a:t>Governança</a:t>
            </a:r>
            <a:endParaRPr lang="pt-BR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200B667-5EEE-0767-B785-3B08E5F8B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001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B424E612495CA49BA2B3EE0A4C46307" ma:contentTypeVersion="15" ma:contentTypeDescription="Crie um novo documento." ma:contentTypeScope="" ma:versionID="3f00c3b97059907a1ce4f4a88e2bd7e3">
  <xsd:schema xmlns:xsd="http://www.w3.org/2001/XMLSchema" xmlns:xs="http://www.w3.org/2001/XMLSchema" xmlns:p="http://schemas.microsoft.com/office/2006/metadata/properties" xmlns:ns2="b57a855c-efc8-46ea-97a0-c43d7e8e6e79" xmlns:ns3="78db5608-8c2c-4db4-8a2c-3ba50e2ca056" targetNamespace="http://schemas.microsoft.com/office/2006/metadata/properties" ma:root="true" ma:fieldsID="6babc790bafdfea375789fa9cce9c2ad" ns2:_="" ns3:_="">
    <xsd:import namespace="b57a855c-efc8-46ea-97a0-c43d7e8e6e79"/>
    <xsd:import namespace="78db5608-8c2c-4db4-8a2c-3ba50e2ca0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7a855c-efc8-46ea-97a0-c43d7e8e6e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Marcações de imagem" ma:readOnly="false" ma:fieldId="{5cf76f15-5ced-4ddc-b409-7134ff3c332f}" ma:taxonomyMulti="true" ma:sspId="5fd7c703-4c59-4b94-8590-81cf4c3969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db5608-8c2c-4db4-8a2c-3ba50e2ca05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a54f877-c3a7-4ab3-8f7c-c41cf1dbebab}" ma:internalName="TaxCatchAll" ma:showField="CatchAllData" ma:web="78db5608-8c2c-4db4-8a2c-3ba50e2ca0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57a855c-efc8-46ea-97a0-c43d7e8e6e79">
      <Terms xmlns="http://schemas.microsoft.com/office/infopath/2007/PartnerControls"/>
    </lcf76f155ced4ddcb4097134ff3c332f>
    <TaxCatchAll xmlns="78db5608-8c2c-4db4-8a2c-3ba50e2ca056" xsi:nil="true"/>
  </documentManagement>
</p:properties>
</file>

<file path=customXml/itemProps1.xml><?xml version="1.0" encoding="utf-8"?>
<ds:datastoreItem xmlns:ds="http://schemas.openxmlformats.org/officeDocument/2006/customXml" ds:itemID="{CA558EAF-BB35-4796-AB93-9273776F56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CBF13A-330F-473C-A7B5-EDF01C5341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7a855c-efc8-46ea-97a0-c43d7e8e6e79"/>
    <ds:schemaRef ds:uri="78db5608-8c2c-4db4-8a2c-3ba50e2ca0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5302CB-37A0-4D63-99C5-807EA338B017}">
  <ds:schemaRefs>
    <ds:schemaRef ds:uri="http://www.w3.org/XML/1998/namespace"/>
    <ds:schemaRef ds:uri="http://schemas.microsoft.com/office/2006/metadata/properties"/>
    <ds:schemaRef ds:uri="http://purl.org/dc/terms/"/>
    <ds:schemaRef ds:uri="b57a855c-efc8-46ea-97a0-c43d7e8e6e79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78db5608-8c2c-4db4-8a2c-3ba50e2ca05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16285</TotalTime>
  <Words>805</Words>
  <Application>Microsoft Office PowerPoint</Application>
  <PresentationFormat>Widescreen</PresentationFormat>
  <Paragraphs>127</Paragraphs>
  <Slides>10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Aptos</vt:lpstr>
      <vt:lpstr>Calibri Light</vt:lpstr>
      <vt:lpstr>Calibri</vt:lpstr>
      <vt:lpstr>Rawline Medium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 Matheus</dc:creator>
  <cp:lastModifiedBy>Carlos Rosa</cp:lastModifiedBy>
  <cp:revision>226</cp:revision>
  <dcterms:created xsi:type="dcterms:W3CDTF">2023-01-30T14:26:30Z</dcterms:created>
  <dcterms:modified xsi:type="dcterms:W3CDTF">2025-11-25T15:55:37Z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0x010100FB424E612495CA49BA2B3EE0A4C46307</vt:lpwstr>
  </property>
  <property fmtid="{D5CDD505-2E9C-101B-9397-08002B2CF9AE}" pid="3" name="MediaServiceImageTags">
    <vt:lpwstr/>
  </property>
</Properties>
</file>