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svg" ContentType="image/svg"/>
  <Override PartName="/ppt/media/image8.svg" ContentType="image/svg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1"/>
  </p:notesMasterIdLst>
  <p:sldIdLst>
    <p:sldId id="256" r:id="rId5"/>
    <p:sldId id="304" r:id="rId6"/>
    <p:sldId id="340" r:id="rId7"/>
    <p:sldId id="335" r:id="rId8"/>
    <p:sldId id="343" r:id="rId9"/>
    <p:sldId id="318" r:id="rId10"/>
    <p:sldId id="333" r:id="rId11"/>
    <p:sldId id="308" r:id="rId12"/>
    <p:sldId id="336" r:id="rId13"/>
    <p:sldId id="341" r:id="rId14"/>
    <p:sldId id="309" r:id="rId15"/>
    <p:sldId id="344" r:id="rId16"/>
    <p:sldId id="345" r:id="rId17"/>
    <p:sldId id="346" r:id="rId18"/>
    <p:sldId id="342" r:id="rId19"/>
    <p:sldId id="279" r:id="rId20"/>
  </p:sldIdLst>
  <p:sldSz cx="18288000" cy="10287000"/>
  <p:notesSz cx="6858000" cy="9144000"/>
  <p:embeddedFontLst>
    <p:embeddedFont>
      <p:font typeface="Open Sans" panose="020B0606030504020204" pitchFamily="34" charset="0"/>
      <p:regular r:id="rId22"/>
      <p:bold r:id="rId23"/>
      <p:italic r:id="rId24"/>
      <p:boldItalic r:id="rId25"/>
    </p:embeddedFont>
    <p:embeddedFont>
      <p:font typeface="TT Rounds Condensed" panose="020B0604020202020204" charset="0"/>
      <p:regular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57EAE94-590E-59D2-77CF-8C81D37B58E3}" v="34" dt="2025-11-11T17:18:09.707"/>
    <p1510:client id="{AC1DFA2D-796A-53E9-C2AC-9A7D0EAFA451}" v="158" dt="2025-11-10T20:22:25.22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Estilo Médio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Nenhum Estilo, Nenhuma Grad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69" d="100"/>
          <a:sy n="69" d="100"/>
        </p:scale>
        <p:origin x="1620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5.fntdata"/><Relationship Id="rId3" Type="http://schemas.openxmlformats.org/officeDocument/2006/relationships/customXml" Target="../customXml/item3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4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3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2.fntdata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font" Target="fonts/font1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Planilha1!$B$1</c:f>
              <c:strCache>
                <c:ptCount val="1"/>
                <c:pt idx="0">
                  <c:v>Percentual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608-4E7C-BAD5-C4CA7B457B43}"/>
              </c:ext>
            </c:extLst>
          </c:dPt>
          <c:dPt>
            <c:idx val="1"/>
            <c:bubble3D val="0"/>
            <c:spPr>
              <a:solidFill>
                <a:srgbClr val="FF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F5B9-42A2-82D1-65EC4512B887}"/>
              </c:ext>
            </c:extLst>
          </c:dPt>
          <c:dPt>
            <c:idx val="2"/>
            <c:bubble3D val="0"/>
            <c:spPr>
              <a:solidFill>
                <a:srgbClr val="00B05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F5B9-42A2-82D1-65EC4512B887}"/>
              </c:ext>
            </c:extLst>
          </c:dPt>
          <c:dPt>
            <c:idx val="3"/>
            <c:bubble3D val="0"/>
            <c:spPr>
              <a:solidFill>
                <a:srgbClr val="FFFF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F5B9-42A2-82D1-65EC4512B88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Planilha1!$A$2:$A$5</c:f>
              <c:strCache>
                <c:ptCount val="4"/>
                <c:pt idx="0">
                  <c:v>DF</c:v>
                </c:pt>
                <c:pt idx="1">
                  <c:v>MS</c:v>
                </c:pt>
                <c:pt idx="2">
                  <c:v>GO</c:v>
                </c:pt>
                <c:pt idx="3">
                  <c:v>MT</c:v>
                </c:pt>
              </c:strCache>
            </c:strRef>
          </c:cat>
          <c:val>
            <c:numRef>
              <c:f>Planilha1!$B$2:$B$5</c:f>
              <c:numCache>
                <c:formatCode>0%</c:formatCode>
                <c:ptCount val="4"/>
                <c:pt idx="0">
                  <c:v>0.1</c:v>
                </c:pt>
                <c:pt idx="1">
                  <c:v>0.24</c:v>
                </c:pt>
                <c:pt idx="2">
                  <c:v>0.33</c:v>
                </c:pt>
                <c:pt idx="3">
                  <c:v>0.33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5B9-42A2-82D1-65EC4512B887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pt-BR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11.11.2025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‹nº›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1.7.2013</a:t>
            </a:r>
          </a:p>
          <a:p>
            <a:endParaRPr lang="en-US"/>
          </a:p>
          <a:p>
            <a:r>
              <a:rPr lang="en-US"/>
              <a:t>1</a:t>
            </a:r>
          </a:p>
          <a:p>
            <a:endParaRPr lang="en-US"/>
          </a:p>
          <a:p>
            <a:r>
              <a:rPr lang="en-US"/>
              <a:t>‹#›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5AC184D-5AC7-8DA4-275A-2386B3F69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5C0DD4D1-B451-6162-39AD-2C6820F0CD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5B26720-D0D5-80F4-238E-399348E7B8F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à alínea "p", a proposta garantirá maior viabilidade financeira aos empreendedores quilombolas, uma vez que permitirá que o pagamento das parcelas de juros dos financiamentos ocorram após a estabilização financeira do empreendimento. O público quilombola é vulnerável economicamente, necessitando de tratamento diferenciado a fim de possibilitar o acesso ao crédito.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FB3500A-201F-32CB-BFC4-EF01DE745D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602809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7AB291-C2C0-554C-F73F-D1BFF7068D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8562D919-98EE-F4F2-AB57-2D2AB3BAE83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D6026838-9DC4-D3B3-A6AA-C7112FB2D1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275802A-A530-FD98-BABD-432D7A4147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172298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8B3A3E-E449-96B2-6206-B3B2D3A755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2587A1D-5A8B-62CE-8943-2F9C3F841D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EED1998-6EA5-9A03-A695-8E6D4CC970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C5571F-8430-2441-291B-4794613738B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195102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690724-DB54-04AE-E755-6E335FB34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FEBC5DE-BD8B-03A8-919B-ED6E9CCD63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36A2DBB-B179-D60F-C07A-164F345241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EBA5C9F-F628-A078-75A1-7D419556AA3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842855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F512E37-5D09-E848-829B-35F65D13B9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B7A9302C-6801-2A03-F7AB-F1B4A775DC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9962FCFE-A1E9-F00C-E75D-ACEAEEC2841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C3A9A34-27B3-CD75-1110-49B0E1A93B7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792117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E86172-477D-5C9B-D2B4-C24CB3F1F1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EDA514F9-1E4B-F03E-9690-4237FE9F522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21A51AD0-B2B4-8B7F-FA43-2F9AB1E59BD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objetivo é esclarecer os portes a serem atendidos pelas condições diferenciadas, facilitando sua aplicação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1A672FE-13AA-9C1E-36B1-AE8ED1FAB29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60473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8EDDF9B-548F-192F-D224-60F26E62D9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F49D632-738B-55E3-F90D-5298A8D1EFC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89D4196E-07FC-7B04-F6B5-AA1373A9D58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MPO assim propôs, tendo como objetivo prioritário a redução dos custos de transporte dos produtos regionais até os principais mercados domésticos e internacionais.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90FBA82-CB48-B65A-A619-515B942B06F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26277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90EA62-50B2-241F-491C-B94C22B46C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CA03D432-EC70-EF1C-1B61-77F1926FD6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527E737B-C17D-D4E9-6024-1AD1AE4806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 MPO assim propôs, tendo como objetivo prioritário a redução dos custos de transporte dos produtos regionais até os principais mercados domésticos e internacionais.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E5EE89-4689-64A5-A2AE-7B25D1A67E5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34770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7968E-DB0E-5532-62E1-606CE2644C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7DA47D53-D9CC-D7E3-BD8F-49AFA2D6271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CA9A97B-3547-E5FE-1D77-C83679954D8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Alterações com caráter esclarecedor e objetivo de não comprometer a finalidade do projeto nem os critérios técnicos e financeiros previamente aprovados, evitando interpretações restritivas que possam inviabilizar a execução do projeto por motivos meramente formais.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087B177-10A5-452E-F62C-CDF5529165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783470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BA75BA-A0E4-CACB-BE79-48145AA916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F6E3E7A-0468-DABC-92B4-015AE146FF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48DB4364-B2C7-88E0-76BC-416EF6DB4E3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Alterações com caráter esclarecedor e objetivo de não comprometer a finalidade do projeto nem os critérios técnicos e financeiros previamente aprovados, evitando interpretações restritivas que possam inviabilizar a execução do projeto por motivos meramente formais.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5EBCB48-C9A4-85A3-AABF-A92622E0747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36278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4FEC40-92A1-A12C-5AB2-2EE0DE58ED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91C40A1A-3D62-DE72-C7DE-B176B51FF3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662D998F-A9F0-7696-3F34-A1ACA40F95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Tal inclusão torna o dispositivo mais claro e abrangente, especialmente nos casos em que não exista similar nacional.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ABB46C3-5648-286C-9BDF-2760A97658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76713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0B6AA-1B5A-F569-16E0-A09B9A67FB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274F3877-7659-E789-B2E1-0FBC7B55E0A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8A9819C-5F3E-F8E5-F58C-F58EF04FF5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As propostas de alterações </a:t>
            </a:r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facilitam a interpretação do texto quanto ao tratamento de bens importados nos casos em que não houver similar nacional, permitindo maior clareza a aplicação das regras pelas instituições financeiras.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B1A2479-EE72-2CBA-7C2F-CEE0ADFDD1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78862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A33F9B-413D-7EBA-7449-5B06BFDADAB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44FC442F-57FF-697B-A133-00982D8659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39FAD03A-B765-F772-EE5D-B4B616EAD38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Tornam as alíneas "d" e "q" mais claras e objetivas, evitando questionamentos e garantindo maior segurança no enquadramento das propostas. 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C11943-055A-9FD8-0E90-3EB26A123C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63073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2E1C68-A4F1-F668-C4EE-4CA913F0AAB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>
            <a:extLst>
              <a:ext uri="{FF2B5EF4-FFF2-40B4-BE49-F238E27FC236}">
                <a16:creationId xmlns:a16="http://schemas.microsoft.com/office/drawing/2014/main" id="{39455F20-431C-3A1A-8228-A0E50487D8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2290763" y="512763"/>
            <a:ext cx="4562475" cy="2566987"/>
          </a:xfrm>
        </p:spPr>
      </p:sp>
      <p:sp>
        <p:nvSpPr>
          <p:cNvPr id="3" name="Espaço Reservado para Anotações 2">
            <a:extLst>
              <a:ext uri="{FF2B5EF4-FFF2-40B4-BE49-F238E27FC236}">
                <a16:creationId xmlns:a16="http://schemas.microsoft.com/office/drawing/2014/main" id="{EC0D3B1D-1D92-B102-AEB9-61A4DDAA99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Quanto à alínea "p", a proposta garantirá maior viabilidade financeira aos empreendedores quilombolas, uma vez que permitirá que o pagamento das parcelas de juros dos financiamentos ocorram após a estabilização financeira do empreendimento. O público quilombola é vulnerável economicamente, necessitando de tratamento diferenciado a fim de possibilitar o acesso ao crédito.</a:t>
            </a:r>
            <a:endParaRPr 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4F432F3-B068-CAA9-2823-74B5C51FC6C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1B2431-D351-4C6E-A3CF-9DFAC0E3E050}" type="slidenum">
              <a:rPr lang="cs-CZ" smtClean="0"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872869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23.png"/><Relationship Id="rId4" Type="http://schemas.openxmlformats.org/officeDocument/2006/relationships/image" Target="../media/image4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28.png"/><Relationship Id="rId4" Type="http://schemas.openxmlformats.org/officeDocument/2006/relationships/image" Target="../media/image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g"/><Relationship Id="rId3" Type="http://schemas.openxmlformats.org/officeDocument/2006/relationships/image" Target="../media/image1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3.png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915900" y="9534525"/>
            <a:ext cx="4114800" cy="547688"/>
            <a:chOff x="0" y="0"/>
            <a:chExt cx="5486400" cy="730251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486400" cy="730251"/>
            </a:xfrm>
            <a:custGeom>
              <a:avLst/>
              <a:gdLst/>
              <a:ahLst/>
              <a:cxnLst/>
              <a:rect l="l" t="t" r="r" b="b"/>
              <a:pathLst>
                <a:path w="5486400" h="730251">
                  <a:moveTo>
                    <a:pt x="0" y="0"/>
                  </a:moveTo>
                  <a:lnTo>
                    <a:pt x="5486400" y="0"/>
                  </a:lnTo>
                  <a:lnTo>
                    <a:pt x="5486400" y="730251"/>
                  </a:lnTo>
                  <a:lnTo>
                    <a:pt x="0" y="730251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0"/>
              <a:ext cx="5486400" cy="730251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r">
                <a:lnSpc>
                  <a:spcPts val="2160"/>
                </a:lnSpc>
              </a:pPr>
              <a:r>
                <a:rPr lang="en-US" sz="1800" spc="16">
                  <a:solidFill>
                    <a:srgbClr val="89898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1</a:t>
              </a: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804939" y="4767660"/>
            <a:ext cx="16684552" cy="2933726"/>
            <a:chOff x="-661357" y="0"/>
            <a:chExt cx="22246069" cy="391163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584712" cy="3394049"/>
            </a:xfrm>
            <a:custGeom>
              <a:avLst/>
              <a:gdLst/>
              <a:ahLst/>
              <a:cxnLst/>
              <a:rect l="l" t="t" r="r" b="b"/>
              <a:pathLst>
                <a:path w="21584712" h="3394049">
                  <a:moveTo>
                    <a:pt x="0" y="0"/>
                  </a:moveTo>
                  <a:lnTo>
                    <a:pt x="21584712" y="0"/>
                  </a:lnTo>
                  <a:lnTo>
                    <a:pt x="21584712" y="3394049"/>
                  </a:lnTo>
                  <a:lnTo>
                    <a:pt x="0" y="33940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-661357" y="508060"/>
              <a:ext cx="22073541" cy="34035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ctr">
                <a:lnSpc>
                  <a:spcPts val="7920"/>
                </a:lnSpc>
              </a:pPr>
              <a:r>
                <a:rPr lang="en-US" sz="5500" b="1" spc="59" dirty="0" err="1">
                  <a:ea typeface="+mn-lt"/>
                  <a:cs typeface="+mn-lt"/>
                </a:rPr>
                <a:t>Apresentação</a:t>
              </a:r>
              <a:r>
                <a:rPr lang="en-US" sz="5500" b="1" spc="59" dirty="0">
                  <a:ea typeface="+mn-lt"/>
                  <a:cs typeface="+mn-lt"/>
                </a:rPr>
                <a:t> das </a:t>
              </a:r>
              <a:r>
                <a:rPr lang="en-US" sz="5500" b="1" spc="59" dirty="0" err="1">
                  <a:ea typeface="+mn-lt"/>
                  <a:cs typeface="+mn-lt"/>
                </a:rPr>
                <a:t>Principais</a:t>
              </a:r>
              <a:r>
                <a:rPr lang="en-US" sz="5500" b="1" spc="59" dirty="0">
                  <a:ea typeface="+mn-lt"/>
                  <a:cs typeface="+mn-lt"/>
                </a:rPr>
                <a:t> </a:t>
              </a:r>
              <a:r>
                <a:rPr lang="en-US" sz="5500" b="1" spc="59" dirty="0" err="1">
                  <a:ea typeface="+mn-lt"/>
                  <a:cs typeface="+mn-lt"/>
                </a:rPr>
                <a:t>Atualizações</a:t>
              </a:r>
              <a:r>
                <a:rPr lang="en-US" sz="5500" b="1" spc="59" dirty="0">
                  <a:ea typeface="+mn-lt"/>
                  <a:cs typeface="+mn-lt"/>
                </a:rPr>
                <a:t> da </a:t>
              </a:r>
              <a:r>
                <a:rPr lang="en-US" sz="5500" b="1" spc="59" dirty="0" err="1">
                  <a:ea typeface="+mn-lt"/>
                  <a:cs typeface="+mn-lt"/>
                </a:rPr>
                <a:t>Programação</a:t>
              </a:r>
              <a:r>
                <a:rPr lang="en-US" sz="5500" b="1" spc="59" dirty="0">
                  <a:ea typeface="+mn-lt"/>
                  <a:cs typeface="+mn-lt"/>
                </a:rPr>
                <a:t> </a:t>
              </a:r>
              <a:r>
                <a:rPr lang="en-US" sz="5500" b="1" spc="59" dirty="0" err="1">
                  <a:ea typeface="+mn-lt"/>
                  <a:cs typeface="+mn-lt"/>
                </a:rPr>
                <a:t>Anual</a:t>
              </a:r>
              <a:r>
                <a:rPr lang="en-US" sz="5500" b="1" spc="59" dirty="0">
                  <a:ea typeface="+mn-lt"/>
                  <a:cs typeface="+mn-lt"/>
                </a:rPr>
                <a:t> de </a:t>
              </a:r>
              <a:r>
                <a:rPr lang="pt-BR" sz="5500" b="1" spc="59" dirty="0">
                  <a:ea typeface="+mn-lt"/>
                  <a:cs typeface="+mn-lt"/>
                </a:rPr>
                <a:t>Financiamento</a:t>
              </a:r>
              <a:r>
                <a:rPr lang="en-US" sz="5500" b="1" spc="59" dirty="0">
                  <a:ea typeface="+mn-lt"/>
                  <a:cs typeface="+mn-lt"/>
                </a:rPr>
                <a:t> do FCO 2026</a:t>
              </a:r>
              <a:r>
                <a:rPr lang="en-US" sz="6600" spc="59" dirty="0">
                  <a:ea typeface="+mn-lt"/>
                  <a:cs typeface="+mn-lt"/>
                </a:rPr>
                <a:t> </a:t>
              </a:r>
              <a:endParaRPr lang="en-US" sz="6600" spc="59" dirty="0">
                <a:latin typeface="Calibri"/>
                <a:ea typeface="Calibri"/>
                <a:cs typeface="Calibri"/>
              </a:endParaRPr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554189" y="0"/>
            <a:ext cx="18288000" cy="10287000"/>
            <a:chOff x="0" y="0"/>
            <a:chExt cx="24384000" cy="137160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0" name="Freeform 10"/>
          <p:cNvSpPr/>
          <p:nvPr/>
        </p:nvSpPr>
        <p:spPr>
          <a:xfrm>
            <a:off x="5124799" y="510477"/>
            <a:ext cx="6458073" cy="3304381"/>
          </a:xfrm>
          <a:custGeom>
            <a:avLst/>
            <a:gdLst/>
            <a:ahLst/>
            <a:cxnLst/>
            <a:rect l="l" t="t" r="r" b="b"/>
            <a:pathLst>
              <a:path w="6458073" h="3304381">
                <a:moveTo>
                  <a:pt x="0" y="0"/>
                </a:moveTo>
                <a:lnTo>
                  <a:pt x="6458073" y="0"/>
                </a:lnTo>
                <a:lnTo>
                  <a:pt x="6458073" y="3304380"/>
                </a:lnTo>
                <a:lnTo>
                  <a:pt x="0" y="3304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2" name="TextBox 12"/>
          <p:cNvSpPr txBox="1"/>
          <p:nvPr/>
        </p:nvSpPr>
        <p:spPr>
          <a:xfrm>
            <a:off x="3077407" y="8912481"/>
            <a:ext cx="10537300" cy="11804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759"/>
              </a:lnSpc>
            </a:pPr>
            <a:r>
              <a:rPr lang="en-US" sz="3399" dirty="0" err="1">
                <a:latin typeface="Open Sans"/>
                <a:ea typeface="Open Sans"/>
                <a:cs typeface="Open Sans"/>
                <a:sym typeface="Open Sans"/>
              </a:rPr>
              <a:t>Novembro</a:t>
            </a:r>
            <a:r>
              <a:rPr lang="en-US" sz="3399" dirty="0">
                <a:latin typeface="Open Sans"/>
                <a:ea typeface="Open Sans"/>
                <a:cs typeface="Open Sans"/>
                <a:sym typeface="Open Sans"/>
              </a:rPr>
              <a:t> de 2025</a:t>
            </a:r>
          </a:p>
          <a:p>
            <a:pPr algn="ctr">
              <a:lnSpc>
                <a:spcPts val="4759"/>
              </a:lnSpc>
            </a:pPr>
            <a:endParaRPr lang="en-US" sz="3399" dirty="0">
              <a:solidFill>
                <a:srgbClr val="160C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F3A12D2-EE0D-0718-F45F-E219EB1535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7CB1B0C-CEA6-08CF-4BF1-BC6670FAD87D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5CA6D48-7321-4929-45EE-CDF486C9D804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A31D76AE-AAFE-617C-0CC5-C8E381A51E3A}"/>
              </a:ext>
            </a:extLst>
          </p:cNvPr>
          <p:cNvGrpSpPr/>
          <p:nvPr/>
        </p:nvGrpSpPr>
        <p:grpSpPr>
          <a:xfrm>
            <a:off x="-3885196" y="859910"/>
            <a:ext cx="10892032" cy="2441761"/>
            <a:chOff x="0" y="0"/>
            <a:chExt cx="9380072" cy="210281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61E81AA-7C2B-A7AD-D52E-A3AD8FE6DB2E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D5355C32-F44A-DB78-9A74-E262EC52E415}"/>
                </a:ext>
              </a:extLst>
            </p:cNvPr>
            <p:cNvSpPr txBox="1"/>
            <p:nvPr/>
          </p:nvSpPr>
          <p:spPr>
            <a:xfrm>
              <a:off x="916510" y="5243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Alterações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131D3963-0222-ED11-64A3-CA0EA31B6864}"/>
              </a:ext>
            </a:extLst>
          </p:cNvPr>
          <p:cNvGrpSpPr/>
          <p:nvPr/>
        </p:nvGrpSpPr>
        <p:grpSpPr>
          <a:xfrm>
            <a:off x="1034291" y="1461517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0E236A3B-609D-54B0-BFA0-628B241461BC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1B0F56C-9D02-E92F-9A7A-B0E2B3EAD133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EB244EC-0969-0868-EDC9-9BA26955EF05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E348B310-575F-864C-527D-89768157BD06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00A25057-EDAF-B659-AA55-BDB23AC24C16}"/>
              </a:ext>
            </a:extLst>
          </p:cNvPr>
          <p:cNvSpPr txBox="1"/>
          <p:nvPr/>
        </p:nvSpPr>
        <p:spPr>
          <a:xfrm>
            <a:off x="12804991" y="2224797"/>
            <a:ext cx="4448718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OCB</a:t>
            </a:r>
          </a:p>
          <a:p>
            <a:r>
              <a:rPr lang="pt-BR" sz="2000" dirty="0">
                <a:latin typeface="TT Rounds Condensed" panose="020B0604020202020204" charset="0"/>
              </a:rPr>
              <a:t>Secretaria-Executiva do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 sugeriu inclusão de redação.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A5075681-9A2C-4AC7-8067-1309CA7DCFE0}"/>
              </a:ext>
            </a:extLst>
          </p:cNvPr>
          <p:cNvSpPr txBox="1"/>
          <p:nvPr/>
        </p:nvSpPr>
        <p:spPr>
          <a:xfrm>
            <a:off x="12984590" y="5028539"/>
            <a:ext cx="4617610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Inclusão de texto esclarecendo que o limite de </a:t>
            </a:r>
            <a:r>
              <a:rPr lang="pt-BR" sz="2000" b="1" dirty="0">
                <a:latin typeface="TT Rounds Condensed" panose="020B0604020202020204" charset="0"/>
              </a:rPr>
              <a:t>R$ 20 milhões por tomador</a:t>
            </a:r>
            <a:r>
              <a:rPr lang="pt-BR" sz="2000" dirty="0">
                <a:latin typeface="TT Rounds Condensed" panose="020B0604020202020204" charset="0"/>
              </a:rPr>
              <a:t> também se aplica às operações realizadas </a:t>
            </a:r>
            <a:r>
              <a:rPr lang="pt-BR" sz="2000" b="1" dirty="0">
                <a:latin typeface="TT Rounds Condensed" panose="020B0604020202020204" charset="0"/>
              </a:rPr>
              <a:t>via repasse por instituições financeiras</a:t>
            </a:r>
            <a:r>
              <a:rPr lang="pt-BR" sz="2000" dirty="0">
                <a:latin typeface="TT Rounds Condensed" panose="020B0604020202020204" charset="0"/>
              </a:rPr>
              <a:t>.</a:t>
            </a: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O mesmo esclarecimento foi replicado no </a:t>
            </a:r>
            <a:r>
              <a:rPr lang="pt-BR" sz="2000" b="1" dirty="0">
                <a:latin typeface="TT Rounds Condensed" panose="020B0604020202020204" charset="0"/>
              </a:rPr>
              <a:t>Título X (Programas de Repasse)</a:t>
            </a:r>
            <a:r>
              <a:rPr lang="pt-BR" sz="2000" dirty="0">
                <a:latin typeface="TT Rounds Condensed" panose="020B0604020202020204" charset="0"/>
              </a:rPr>
              <a:t>, com referência cruzada ao item principal do Título III, garantindo alinhamento entre os textos e evitado interpretações divergentes.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8B6B2FFE-2843-F9C4-0202-417B5305A85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316200" y="4804361"/>
            <a:ext cx="914400" cy="914400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986F55E-046B-961F-01FF-A8427F5E3D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05321" y="2044816"/>
            <a:ext cx="11054409" cy="7039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24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EADCB2-E9DE-1284-D4E5-F02946D63D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FD11AC4-642A-8BE5-F73C-82572AAEE9C9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0F3185E-5E7C-13FA-0CAF-35D9501FCD09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5F1D573-EDE7-B7B9-5E69-A98E8B4F4A2B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DA3E755-72E7-8FA2-379B-59ED666A1DE7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E4FDF3D-90CF-898A-6869-75B867D6C2AE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7405526-C68C-671C-ADC7-569B98D6EBAC}"/>
              </a:ext>
            </a:extLst>
          </p:cNvPr>
          <p:cNvGrpSpPr/>
          <p:nvPr/>
        </p:nvGrpSpPr>
        <p:grpSpPr>
          <a:xfrm>
            <a:off x="-1080440" y="1638300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5D86F67-FB1D-005A-8090-238A49F02B6C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CBBF1349-C598-2DDB-BD53-1D9C92673A2A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0F45B4F3-BC93-DBB1-A5E9-41407FDB4CB4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E5D3469-2CE9-77BA-C7E2-C67FAC013E02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4" name="Imagem 13" descr="Diagrama&#10;&#10;O conteúdo gerado por IA pode estar incorreto.">
            <a:extLst>
              <a:ext uri="{FF2B5EF4-FFF2-40B4-BE49-F238E27FC236}">
                <a16:creationId xmlns:a16="http://schemas.microsoft.com/office/drawing/2014/main" id="{08121AFE-3874-46BA-271A-AFBD32EA64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19000"/>
                    </a14:imgEffect>
                    <a14:imgEffect>
                      <a14:brightnessContrast brigh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4447898" y="4924515"/>
            <a:ext cx="3361246" cy="2739065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610362E7-BE86-5FA0-6645-D1068902CDF4}"/>
              </a:ext>
            </a:extLst>
          </p:cNvPr>
          <p:cNvSpPr txBox="1"/>
          <p:nvPr/>
        </p:nvSpPr>
        <p:spPr>
          <a:xfrm>
            <a:off x="14449245" y="4259293"/>
            <a:ext cx="9144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latin typeface="TT Rounds Condensed"/>
              </a:rPr>
              <a:t>Continua na próxima página!</a:t>
            </a:r>
          </a:p>
          <a:p>
            <a:pPr algn="ctr"/>
            <a:endParaRPr lang="pt-BR"/>
          </a:p>
        </p:txBody>
      </p:sp>
      <p:pic>
        <p:nvPicPr>
          <p:cNvPr id="12" name="Imagem 11" descr="Texto&#10;&#10;O conteúdo gerado por IA pode estar incorreto.">
            <a:extLst>
              <a:ext uri="{FF2B5EF4-FFF2-40B4-BE49-F238E27FC236}">
                <a16:creationId xmlns:a16="http://schemas.microsoft.com/office/drawing/2014/main" id="{7703C4DF-A1B7-0D3F-E9D2-5E74A536EE0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91189" y="1860416"/>
            <a:ext cx="10854367" cy="80396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5172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7401D9-A477-971C-1092-EC956B20F8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9F42805-442B-5FB7-9429-76193F5B502A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D46140E-49B7-98C3-A3CA-C7B05CD43BD9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BCD5BA7-A5C9-3504-54C3-9CA2CD08DCCF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64F508C-084C-B35A-867E-E87C2436C292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15E7BAC-CC3B-252E-996E-BF3E2415A480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4C58121D-E453-5675-47EB-08E90AE1A58A}"/>
              </a:ext>
            </a:extLst>
          </p:cNvPr>
          <p:cNvGrpSpPr/>
          <p:nvPr/>
        </p:nvGrpSpPr>
        <p:grpSpPr>
          <a:xfrm>
            <a:off x="-486875" y="1842157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F5F8AE1-38DB-23D7-95B4-76A4C8097A12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3E3B9865-9910-477B-B593-92348D8FF3A6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FC306A3E-2380-7B9B-1942-AC1403EEE362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7622401-6545-D58F-3CD2-525657DE08FB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3" name="Imagem 12" descr="Diagrama&#10;&#10;O conteúdo gerado por IA pode estar incorreto.">
            <a:extLst>
              <a:ext uri="{FF2B5EF4-FFF2-40B4-BE49-F238E27FC236}">
                <a16:creationId xmlns:a16="http://schemas.microsoft.com/office/drawing/2014/main" id="{E3E7CDD4-A7D6-1361-9646-75B3F59331F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5399" y="4645197"/>
            <a:ext cx="2908359" cy="2286179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2D9E82-C4FB-AA38-7279-3D6084F90A8B}"/>
              </a:ext>
            </a:extLst>
          </p:cNvPr>
          <p:cNvSpPr txBox="1"/>
          <p:nvPr/>
        </p:nvSpPr>
        <p:spPr>
          <a:xfrm>
            <a:off x="14616577" y="3972959"/>
            <a:ext cx="9144000" cy="6771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pt-BR" sz="2000" dirty="0">
                <a:latin typeface="TT Rounds Condensed"/>
              </a:rPr>
              <a:t>Continua na próxima página!</a:t>
            </a:r>
          </a:p>
          <a:p>
            <a:pPr algn="ctr"/>
            <a:endParaRPr lang="pt-BR"/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A999800-D279-B199-C651-88CB0D4F0B9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73396" y="3172342"/>
            <a:ext cx="11862412" cy="5209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70852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9349EDD-6BB8-4BEC-39CC-F04C7CD71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3F549B5-4ED6-7E3B-DE1F-35C8BC39D315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661D5FF-4A96-DBD4-94FC-6DA4C85BF040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207DD477-A4C1-B00B-251A-E79DCE9F42AE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41987341-5D33-59B1-0459-2F9F7EFD62D1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F0BAE51-1C4C-1154-BFCC-03305BABCA31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0D79E3A6-E2BF-B576-9038-5E80AE7E9B07}"/>
              </a:ext>
            </a:extLst>
          </p:cNvPr>
          <p:cNvGrpSpPr/>
          <p:nvPr/>
        </p:nvGrpSpPr>
        <p:grpSpPr>
          <a:xfrm>
            <a:off x="-1080440" y="1638300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918FEFE3-F28D-370A-4121-1FEBBDF88904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A9887E7C-0240-19B0-8E5D-2B203E46ABE9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6909B7F-D1D9-2459-4788-0809CE402230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29E423D-4B54-C001-7EDA-81B2CA9E5F51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4F1BB8A8-4915-C0BC-662C-14D2E9DBC011}"/>
              </a:ext>
            </a:extLst>
          </p:cNvPr>
          <p:cNvSpPr txBox="1"/>
          <p:nvPr/>
        </p:nvSpPr>
        <p:spPr>
          <a:xfrm>
            <a:off x="14081401" y="2562325"/>
            <a:ext cx="309527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SECRETARIA-EXECUTIVA DO CONDEL/SUDECO.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371231D2-FE0D-FD47-77FA-79C5D4952A8A}"/>
              </a:ext>
            </a:extLst>
          </p:cNvPr>
          <p:cNvSpPr txBox="1"/>
          <p:nvPr/>
        </p:nvSpPr>
        <p:spPr>
          <a:xfrm>
            <a:off x="14075791" y="3737951"/>
            <a:ext cx="3400276" cy="3847207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/>
              </a:rPr>
              <a:t>Inserção das condições do PNMPO Segmento Rural – AGROAMIGO, de forma a ampliar o alcance do Programa, promovendo a inclusão de seu público-alvo e tornando suas condições de acesso mais claras e adequadas às necessidades dos beneficiários.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B314192B-CD1F-9F2F-FCC8-E04A8E24085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81327" y="3591871"/>
            <a:ext cx="914400" cy="914400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D87F592D-4586-8D13-A995-1591FBB3875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4501813" y="7577138"/>
            <a:ext cx="2962275" cy="2314575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7258B669-6618-B392-EE1C-65B2F97B57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85379" y="2562570"/>
            <a:ext cx="12599050" cy="5478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7067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031C8B-ACB5-37B7-77D1-5CAC932A0B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EA665B6C-C16A-D3E8-C112-412F2B996213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0F375A3-6329-C1DE-2B19-E6124D7AA4E8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3596A1E-A318-F095-1E78-FE8527204B6F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B39FA43C-A755-A58B-C6E3-F53913AADF6C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87638A9-5A79-2105-57D4-D70280E3E0C6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7A2675AF-B36D-9B22-B45E-D38035808451}"/>
              </a:ext>
            </a:extLst>
          </p:cNvPr>
          <p:cNvGrpSpPr/>
          <p:nvPr/>
        </p:nvGrpSpPr>
        <p:grpSpPr>
          <a:xfrm>
            <a:off x="-1080440" y="1638300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BCD7EB8C-D6D1-D816-929B-19BE09A3BC5B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6D40AE6B-03F1-9DAF-123C-E8E9CC759460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E6318EF5-FA29-F804-EE3F-954506A4FBE6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F584CB1B-4EDC-ADF0-94A9-ABCFB50486B5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4" name="Imagem 13">
            <a:extLst>
              <a:ext uri="{FF2B5EF4-FFF2-40B4-BE49-F238E27FC236}">
                <a16:creationId xmlns:a16="http://schemas.microsoft.com/office/drawing/2014/main" id="{57DA9F5F-3A33-8907-FDEF-2525A22419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95400" y="2433275"/>
            <a:ext cx="12722671" cy="5420450"/>
          </a:xfrm>
          <a:prstGeom prst="rect">
            <a:avLst/>
          </a:prstGeom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D953AA95-5C35-58BE-3ACF-5EA4949ABFD0}"/>
              </a:ext>
            </a:extLst>
          </p:cNvPr>
          <p:cNvSpPr txBox="1"/>
          <p:nvPr/>
        </p:nvSpPr>
        <p:spPr>
          <a:xfrm>
            <a:off x="14100451" y="2581375"/>
            <a:ext cx="4159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Estado de Goiás.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B49DB59E-168D-0284-CE75-E01C9CF1AC21}"/>
              </a:ext>
            </a:extLst>
          </p:cNvPr>
          <p:cNvSpPr txBox="1"/>
          <p:nvPr/>
        </p:nvSpPr>
        <p:spPr>
          <a:xfrm>
            <a:off x="14018641" y="4195151"/>
            <a:ext cx="3800326" cy="38472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Haverá maior detalhamento dos investimentos fixos e semifixos, exigindo a descrição da quantidade, dimensões e características dos itens financiados (incluindo ano de fabricação e condição de uso), o que tornará as propostas mais claras, reduzindo devoluções por falta de informação.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2FEBA9CC-B2B5-A6CC-30B8-FACD9BA7F75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6281327" y="3915721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5098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A3EED8-7CB0-4E91-D9B8-88FF8BEBB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FEB6A098-4A8A-5ED9-0F86-5C102873B808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A2C04AD6-BE8B-1F94-3623-31B4F2F892E6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F1D7B7C6-0F93-FEA6-CDAE-422E8AE071E3}"/>
              </a:ext>
            </a:extLst>
          </p:cNvPr>
          <p:cNvGrpSpPr/>
          <p:nvPr/>
        </p:nvGrpSpPr>
        <p:grpSpPr>
          <a:xfrm>
            <a:off x="-3885196" y="848849"/>
            <a:ext cx="11032465" cy="2380874"/>
            <a:chOff x="0" y="-9526"/>
            <a:chExt cx="9501011" cy="205037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E0A09ED2-3B30-1861-5139-BAD39F4F66E4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6C4A148-A744-DF5D-48EF-BDE0FEFDB178}"/>
                </a:ext>
              </a:extLst>
            </p:cNvPr>
            <p:cNvSpPr txBox="1"/>
            <p:nvPr/>
          </p:nvSpPr>
          <p:spPr>
            <a:xfrm>
              <a:off x="1037449" y="-952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320DF131-0461-1F2A-0180-3959CCA52B0B}"/>
              </a:ext>
            </a:extLst>
          </p:cNvPr>
          <p:cNvGrpSpPr/>
          <p:nvPr/>
        </p:nvGrpSpPr>
        <p:grpSpPr>
          <a:xfrm>
            <a:off x="-1080440" y="1638300"/>
            <a:ext cx="18899407" cy="7378749"/>
            <a:chOff x="-1725044" y="-12731"/>
            <a:chExt cx="16275916" cy="6354480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A197241B-9EB1-74C7-DF18-43FED94628FC}"/>
                </a:ext>
              </a:extLst>
            </p:cNvPr>
            <p:cNvSpPr/>
            <p:nvPr/>
          </p:nvSpPr>
          <p:spPr>
            <a:xfrm>
              <a:off x="-1725044" y="-12731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5201A54-4420-7B40-B933-5A7D831F1DFE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6F56028-3A2B-44C1-E730-ED9179B96168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76203B7-048D-93BB-142F-1F0EE18BAE8D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909A8FC4-F63E-042F-BC8D-9CCB99C342C3}"/>
              </a:ext>
            </a:extLst>
          </p:cNvPr>
          <p:cNvSpPr txBox="1"/>
          <p:nvPr/>
        </p:nvSpPr>
        <p:spPr>
          <a:xfrm>
            <a:off x="14100451" y="2581375"/>
            <a:ext cx="4159524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MIDR.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4AC509E8-A9EB-C845-9E9B-40BCBEEB3E6F}"/>
              </a:ext>
            </a:extLst>
          </p:cNvPr>
          <p:cNvSpPr txBox="1"/>
          <p:nvPr/>
        </p:nvSpPr>
        <p:spPr>
          <a:xfrm>
            <a:off x="14018641" y="4195151"/>
            <a:ext cx="3800326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Atualização da tipologia dos municípios, em razão da publicação da nova versão da Política Nacional de Desenvolvimento Regional – PNDR III (2025), prevista para entrar em vigor em janeiro de 2026. 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02BD1ADF-31D8-38C0-99BB-073E02AB60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281327" y="3915721"/>
            <a:ext cx="914400" cy="914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30CC66ED-B6B6-431E-1B5D-757C83BF7E4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16821" y="2136904"/>
            <a:ext cx="12776295" cy="6105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820879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/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/>
          <p:cNvGrpSpPr/>
          <p:nvPr/>
        </p:nvGrpSpPr>
        <p:grpSpPr>
          <a:xfrm>
            <a:off x="621879" y="859910"/>
            <a:ext cx="9827791" cy="2369812"/>
            <a:chOff x="0" y="0"/>
            <a:chExt cx="8463562" cy="204085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-9525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6239"/>
                </a:lnSpc>
              </a:pPr>
              <a:r>
                <a:rPr lang="en-US" sz="5199" spc="48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IV - Encerramento</a:t>
              </a:r>
            </a:p>
            <a:p>
              <a:pPr algn="l">
                <a:lnSpc>
                  <a:spcPts val="6239"/>
                </a:lnSpc>
              </a:pPr>
              <a:endParaRPr lang="en-US" sz="5199" spc="48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2537882" y="1444224"/>
            <a:ext cx="16896306" cy="5458966"/>
            <a:chOff x="0" y="0"/>
            <a:chExt cx="14550872" cy="470118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4550872" cy="4701189"/>
            </a:xfrm>
            <a:custGeom>
              <a:avLst/>
              <a:gdLst/>
              <a:ahLst/>
              <a:cxnLst/>
              <a:rect l="l" t="t" r="r" b="b"/>
              <a:pathLst>
                <a:path w="14550872" h="4701189">
                  <a:moveTo>
                    <a:pt x="0" y="0"/>
                  </a:moveTo>
                  <a:lnTo>
                    <a:pt x="14550872" y="0"/>
                  </a:lnTo>
                  <a:lnTo>
                    <a:pt x="14550872" y="4701189"/>
                  </a:lnTo>
                  <a:lnTo>
                    <a:pt x="0" y="470118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9525"/>
              <a:ext cx="14550872" cy="471071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l">
                <a:lnSpc>
                  <a:spcPts val="5039"/>
                </a:lnSpc>
              </a:pPr>
              <a:endParaRPr dirty="0"/>
            </a:p>
            <a:p>
              <a:pPr algn="l">
                <a:lnSpc>
                  <a:spcPts val="5039"/>
                </a:lnSpc>
              </a:pPr>
              <a:endParaRPr dirty="0"/>
            </a:p>
            <a:p>
              <a:pPr algn="l">
                <a:lnSpc>
                  <a:spcPts val="5039"/>
                </a:lnSpc>
              </a:pPr>
              <a:r>
                <a:rPr lang="en-US" sz="4199" spc="37" dirty="0" err="1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Muito</a:t>
              </a:r>
              <a: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4199" spc="37" dirty="0" err="1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obrigado</a:t>
              </a:r>
              <a: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!</a:t>
              </a:r>
            </a:p>
            <a:p>
              <a:pPr algn="l">
                <a:lnSpc>
                  <a:spcPts val="503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3480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just">
                <a:lnSpc>
                  <a:spcPts val="371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just">
                <a:lnSpc>
                  <a:spcPts val="407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503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5039"/>
                </a:lnSpc>
              </a:pPr>
              <a:endParaRPr lang="en-US" sz="4199" spc="37" dirty="0">
                <a:solidFill>
                  <a:srgbClr val="000000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/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2" name="Freeform 12"/>
          <p:cNvSpPr/>
          <p:nvPr/>
        </p:nvSpPr>
        <p:spPr>
          <a:xfrm>
            <a:off x="10631829" y="5830721"/>
            <a:ext cx="6458073" cy="3304381"/>
          </a:xfrm>
          <a:custGeom>
            <a:avLst/>
            <a:gdLst/>
            <a:ahLst/>
            <a:cxnLst/>
            <a:rect l="l" t="t" r="r" b="b"/>
            <a:pathLst>
              <a:path w="6458073" h="3304381">
                <a:moveTo>
                  <a:pt x="0" y="0"/>
                </a:moveTo>
                <a:lnTo>
                  <a:pt x="6458073" y="0"/>
                </a:lnTo>
                <a:lnTo>
                  <a:pt x="6458073" y="3304380"/>
                </a:lnTo>
                <a:lnTo>
                  <a:pt x="0" y="330438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4944755-6F87-91F0-3062-A3A965616E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4E68FE6-A79C-6E99-6A82-D2E967C1DDE8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1B0DA84-0C50-ED58-A958-7526D0203B7D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89263F7B-0951-1DF9-A30F-2FF5557EBF1C}"/>
              </a:ext>
            </a:extLst>
          </p:cNvPr>
          <p:cNvGrpSpPr/>
          <p:nvPr/>
        </p:nvGrpSpPr>
        <p:grpSpPr>
          <a:xfrm>
            <a:off x="-3885196" y="859910"/>
            <a:ext cx="10886052" cy="2386284"/>
            <a:chOff x="0" y="0"/>
            <a:chExt cx="9374922" cy="2055035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FDD901BD-81C8-5A2A-5600-42F3AF5C9964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71B7AF2A-71FF-2D3D-7820-D4BD808CB72E}"/>
                </a:ext>
              </a:extLst>
            </p:cNvPr>
            <p:cNvSpPr txBox="1"/>
            <p:nvPr/>
          </p:nvSpPr>
          <p:spPr>
            <a:xfrm>
              <a:off x="911360" y="4660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Programação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FCO 2026</a:t>
              </a: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FAB847DC-A2E4-3034-7D8D-6822F226D551}"/>
              </a:ext>
            </a:extLst>
          </p:cNvPr>
          <p:cNvGrpSpPr/>
          <p:nvPr/>
        </p:nvGrpSpPr>
        <p:grpSpPr>
          <a:xfrm>
            <a:off x="990600" y="2335430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FBE8785-86C7-B23C-CAE1-6197EA004001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73726B3-3E65-F9B4-FC81-45D3CB14F278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2AC23EBC-8E73-CD25-8E57-AE02C920819E}"/>
              </a:ext>
            </a:extLst>
          </p:cNvPr>
          <p:cNvGrpSpPr/>
          <p:nvPr/>
        </p:nvGrpSpPr>
        <p:grpSpPr>
          <a:xfrm rot="20815">
            <a:off x="575433" y="1644232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5CF5B9E-B3BD-3AC3-9233-CD618390BC80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E171C76E-B49D-DB21-547A-56791249AF01}"/>
              </a:ext>
            </a:extLst>
          </p:cNvPr>
          <p:cNvSpPr txBox="1"/>
          <p:nvPr/>
        </p:nvSpPr>
        <p:spPr>
          <a:xfrm>
            <a:off x="783901" y="2130284"/>
            <a:ext cx="16513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TT Rounds Condensed" panose="020B0604020202020204" charset="0"/>
              </a:rPr>
              <a:t>NÚMEROS FCO 2026</a:t>
            </a:r>
            <a:endParaRPr lang="pt-BR" sz="4000" dirty="0">
              <a:latin typeface="TT Rounds Condensed" panose="020B060402020202020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62A46C80-111E-E02C-43E2-02C1327F310A}"/>
              </a:ext>
            </a:extLst>
          </p:cNvPr>
          <p:cNvSpPr txBox="1"/>
          <p:nvPr/>
        </p:nvSpPr>
        <p:spPr>
          <a:xfrm>
            <a:off x="1435604" y="2992633"/>
            <a:ext cx="16513499" cy="32521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Total de recursos estimados para o exercício: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R$ 14,6 bilhões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Aplicação direta pelo Banco do Brasil: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R$ 10,7 bilhões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Repasse aos Bancos Cooperativos: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R$ 1,5 bilhão (10%)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Repasse demais Instituições: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R$ 780,8 milhões (5%)</a:t>
            </a:r>
          </a:p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Recursos destinados ao PNMPO: </a:t>
            </a:r>
            <a:r>
              <a:rPr lang="pt-BR" sz="2800" b="1" dirty="0">
                <a:solidFill>
                  <a:srgbClr val="00B050"/>
                </a:solidFill>
                <a:latin typeface="TT Rounds Condensed" panose="020B0604020202020204" charset="0"/>
              </a:rPr>
              <a:t>R$ 1,5 bilhão (10%)</a:t>
            </a: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440B9EE9-6337-D2D4-CB65-861919C6FCC7}"/>
              </a:ext>
            </a:extLst>
          </p:cNvPr>
          <p:cNvSpPr/>
          <p:nvPr/>
        </p:nvSpPr>
        <p:spPr>
          <a:xfrm>
            <a:off x="928403" y="3158539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FCC39850-3A64-3580-2BD0-4C6F98D48E7D}"/>
              </a:ext>
            </a:extLst>
          </p:cNvPr>
          <p:cNvSpPr/>
          <p:nvPr/>
        </p:nvSpPr>
        <p:spPr>
          <a:xfrm>
            <a:off x="930874" y="3814532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6" name="Freeform 16">
            <a:extLst>
              <a:ext uri="{FF2B5EF4-FFF2-40B4-BE49-F238E27FC236}">
                <a16:creationId xmlns:a16="http://schemas.microsoft.com/office/drawing/2014/main" id="{C0EB97B8-27A5-640E-BAF2-ACFE8C002C38}"/>
              </a:ext>
            </a:extLst>
          </p:cNvPr>
          <p:cNvSpPr/>
          <p:nvPr/>
        </p:nvSpPr>
        <p:spPr>
          <a:xfrm>
            <a:off x="909103" y="4509586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7" name="Freeform 17">
            <a:extLst>
              <a:ext uri="{FF2B5EF4-FFF2-40B4-BE49-F238E27FC236}">
                <a16:creationId xmlns:a16="http://schemas.microsoft.com/office/drawing/2014/main" id="{C9D27E55-2045-C503-777B-6E97E848FBD4}"/>
              </a:ext>
            </a:extLst>
          </p:cNvPr>
          <p:cNvSpPr/>
          <p:nvPr/>
        </p:nvSpPr>
        <p:spPr>
          <a:xfrm>
            <a:off x="936819" y="5114303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8" name="Freeform 16">
            <a:extLst>
              <a:ext uri="{FF2B5EF4-FFF2-40B4-BE49-F238E27FC236}">
                <a16:creationId xmlns:a16="http://schemas.microsoft.com/office/drawing/2014/main" id="{5004A707-12AE-6D38-4592-6AFF56DC83BB}"/>
              </a:ext>
            </a:extLst>
          </p:cNvPr>
          <p:cNvSpPr/>
          <p:nvPr/>
        </p:nvSpPr>
        <p:spPr>
          <a:xfrm>
            <a:off x="936819" y="5690426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9" name="Freeform 17">
            <a:extLst>
              <a:ext uri="{FF2B5EF4-FFF2-40B4-BE49-F238E27FC236}">
                <a16:creationId xmlns:a16="http://schemas.microsoft.com/office/drawing/2014/main" id="{5D96E215-2D23-1382-A40D-6ACFAD18EDAA}"/>
              </a:ext>
            </a:extLst>
          </p:cNvPr>
          <p:cNvSpPr/>
          <p:nvPr/>
        </p:nvSpPr>
        <p:spPr>
          <a:xfrm>
            <a:off x="10709140" y="4366067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graphicFrame>
        <p:nvGraphicFramePr>
          <p:cNvPr id="22" name="Gráfico 21">
            <a:extLst>
              <a:ext uri="{FF2B5EF4-FFF2-40B4-BE49-F238E27FC236}">
                <a16:creationId xmlns:a16="http://schemas.microsoft.com/office/drawing/2014/main" id="{30934F0C-FFBA-87B7-E614-72F2BE52435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85021306"/>
              </p:ext>
            </p:extLst>
          </p:nvPr>
        </p:nvGraphicFramePr>
        <p:xfrm>
          <a:off x="10987336" y="5030697"/>
          <a:ext cx="6880832" cy="51309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9"/>
          </a:graphicData>
        </a:graphic>
      </p:graphicFrame>
      <p:sp>
        <p:nvSpPr>
          <p:cNvPr id="23" name="CaixaDeTexto 22">
            <a:extLst>
              <a:ext uri="{FF2B5EF4-FFF2-40B4-BE49-F238E27FC236}">
                <a16:creationId xmlns:a16="http://schemas.microsoft.com/office/drawing/2014/main" id="{1E4D252F-89A9-845A-58DB-67BEAB1E6F5C}"/>
              </a:ext>
            </a:extLst>
          </p:cNvPr>
          <p:cNvSpPr txBox="1"/>
          <p:nvPr/>
        </p:nvSpPr>
        <p:spPr>
          <a:xfrm>
            <a:off x="11176135" y="4205885"/>
            <a:ext cx="6880832" cy="66684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>
                <a:latin typeface="TT Rounds Condensed" panose="020B0604020202020204" charset="0"/>
              </a:rPr>
              <a:t>Percentual de distribuição entre as </a:t>
            </a:r>
            <a:r>
              <a:rPr lang="pt-BR" sz="2800" dirty="0" err="1">
                <a:latin typeface="TT Rounds Condensed" panose="020B0604020202020204" charset="0"/>
              </a:rPr>
              <a:t>UFs</a:t>
            </a:r>
            <a:r>
              <a:rPr lang="pt-BR" sz="2800" dirty="0">
                <a:latin typeface="TT Rounds Condensed" panose="020B060402020202020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8584293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6FA5EEB-27DE-ACF9-D65E-F1736E8581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3CCC0CE-56B6-26F3-3463-836353FF0225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794589FB-FB14-3A08-E926-FF048581E148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DC7E6A3-819F-6143-D6A5-64AEA9E625E4}"/>
              </a:ext>
            </a:extLst>
          </p:cNvPr>
          <p:cNvGrpSpPr/>
          <p:nvPr/>
        </p:nvGrpSpPr>
        <p:grpSpPr>
          <a:xfrm>
            <a:off x="-3885196" y="669204"/>
            <a:ext cx="10899462" cy="2560518"/>
            <a:chOff x="0" y="-164233"/>
            <a:chExt cx="9386470" cy="2205083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69158F9-33B4-5D8A-4513-E25C0DB2C8C8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F38B0AFC-4942-18FF-57E1-ECEA3DCC8FE2}"/>
                </a:ext>
              </a:extLst>
            </p:cNvPr>
            <p:cNvSpPr txBox="1"/>
            <p:nvPr/>
          </p:nvSpPr>
          <p:spPr>
            <a:xfrm>
              <a:off x="922908" y="-164233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Programação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FCO 2026</a:t>
              </a: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8550712-7092-E8B7-561F-6C46C2845F56}"/>
              </a:ext>
            </a:extLst>
          </p:cNvPr>
          <p:cNvGrpSpPr/>
          <p:nvPr/>
        </p:nvGrpSpPr>
        <p:grpSpPr>
          <a:xfrm>
            <a:off x="990600" y="2044817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EC52A7CE-CB67-17B4-59FC-2EC3CCBDECCF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FC4E0EA-0195-4F24-CE36-954B35635AC1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5121502F-5DA6-75C7-9497-5B17F823797C}"/>
              </a:ext>
            </a:extLst>
          </p:cNvPr>
          <p:cNvGrpSpPr/>
          <p:nvPr/>
        </p:nvGrpSpPr>
        <p:grpSpPr>
          <a:xfrm rot="20815">
            <a:off x="575433" y="1644232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BC7CCD26-EC74-0DE5-03B9-14188130C0BF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3" name="CaixaDeTexto 12">
            <a:extLst>
              <a:ext uri="{FF2B5EF4-FFF2-40B4-BE49-F238E27FC236}">
                <a16:creationId xmlns:a16="http://schemas.microsoft.com/office/drawing/2014/main" id="{5099561E-2B5F-522E-28BC-ABFCA50F602B}"/>
              </a:ext>
            </a:extLst>
          </p:cNvPr>
          <p:cNvSpPr txBox="1"/>
          <p:nvPr/>
        </p:nvSpPr>
        <p:spPr>
          <a:xfrm>
            <a:off x="575365" y="2145299"/>
            <a:ext cx="165134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4000" b="1" dirty="0">
                <a:latin typeface="TT Rounds Condensed" panose="020B0604020202020204" charset="0"/>
              </a:rPr>
              <a:t>METAS FCO 2026</a:t>
            </a:r>
            <a:endParaRPr lang="pt-BR" sz="4000" dirty="0">
              <a:latin typeface="TT Rounds Condensed" panose="020B0604020202020204" charset="0"/>
            </a:endParaRPr>
          </a:p>
        </p:txBody>
      </p:sp>
      <p:sp>
        <p:nvSpPr>
          <p:cNvPr id="14" name="CaixaDeTexto 13">
            <a:extLst>
              <a:ext uri="{FF2B5EF4-FFF2-40B4-BE49-F238E27FC236}">
                <a16:creationId xmlns:a16="http://schemas.microsoft.com/office/drawing/2014/main" id="{94FF2BDC-648F-D6CF-9A11-8E3347184735}"/>
              </a:ext>
            </a:extLst>
          </p:cNvPr>
          <p:cNvSpPr txBox="1"/>
          <p:nvPr/>
        </p:nvSpPr>
        <p:spPr>
          <a:xfrm>
            <a:off x="838200" y="2844114"/>
            <a:ext cx="10974154" cy="13170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dirty="0"/>
              <a:t>No mínimo, </a:t>
            </a:r>
            <a:r>
              <a:rPr lang="pt-BR" sz="2800" b="1" dirty="0"/>
              <a:t>60%</a:t>
            </a:r>
            <a:r>
              <a:rPr lang="pt-BR" sz="2800" dirty="0"/>
              <a:t> dos recursos deverão ser aplicados aos pequenos tomadores.</a:t>
            </a:r>
            <a:endParaRPr lang="pt-BR" sz="2800" b="1" dirty="0">
              <a:latin typeface="TT Rounds Condensed" panose="020B0604020202020204" charset="0"/>
            </a:endParaRPr>
          </a:p>
        </p:txBody>
      </p:sp>
      <p:sp>
        <p:nvSpPr>
          <p:cNvPr id="12" name="Freeform 16">
            <a:extLst>
              <a:ext uri="{FF2B5EF4-FFF2-40B4-BE49-F238E27FC236}">
                <a16:creationId xmlns:a16="http://schemas.microsoft.com/office/drawing/2014/main" id="{DC91F9A7-60DC-A342-69B7-66373865B295}"/>
              </a:ext>
            </a:extLst>
          </p:cNvPr>
          <p:cNvSpPr/>
          <p:nvPr/>
        </p:nvSpPr>
        <p:spPr>
          <a:xfrm>
            <a:off x="336525" y="3024270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15" name="Freeform 17">
            <a:extLst>
              <a:ext uri="{FF2B5EF4-FFF2-40B4-BE49-F238E27FC236}">
                <a16:creationId xmlns:a16="http://schemas.microsoft.com/office/drawing/2014/main" id="{6CB601F1-774B-61DB-7645-EA38FEA75893}"/>
              </a:ext>
            </a:extLst>
          </p:cNvPr>
          <p:cNvSpPr/>
          <p:nvPr/>
        </p:nvSpPr>
        <p:spPr>
          <a:xfrm>
            <a:off x="352136" y="4792905"/>
            <a:ext cx="446458" cy="455056"/>
          </a:xfrm>
          <a:custGeom>
            <a:avLst/>
            <a:gdLst/>
            <a:ahLst/>
            <a:cxnLst/>
            <a:rect l="l" t="t" r="r" b="b"/>
            <a:pathLst>
              <a:path w="446458" h="455055">
                <a:moveTo>
                  <a:pt x="0" y="0"/>
                </a:moveTo>
                <a:lnTo>
                  <a:pt x="446458" y="0"/>
                </a:lnTo>
                <a:lnTo>
                  <a:pt x="446458" y="455056"/>
                </a:lnTo>
                <a:lnTo>
                  <a:pt x="0" y="45505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pt-BR"/>
          </a:p>
        </p:txBody>
      </p:sp>
      <p:pic>
        <p:nvPicPr>
          <p:cNvPr id="17" name="Imagem 16" descr="Desenho de personagem de desenho animado&#10;&#10;O conteúdo gerado por IA pode estar incorreto.">
            <a:extLst>
              <a:ext uri="{FF2B5EF4-FFF2-40B4-BE49-F238E27FC236}">
                <a16:creationId xmlns:a16="http://schemas.microsoft.com/office/drawing/2014/main" id="{C33AA919-D67D-DF72-5A13-EB4B6CEF6E6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04361" y="2522026"/>
            <a:ext cx="4648200" cy="4648200"/>
          </a:xfrm>
          <a:prstGeom prst="rect">
            <a:avLst/>
          </a:prstGeom>
        </p:spPr>
      </p:pic>
      <p:sp>
        <p:nvSpPr>
          <p:cNvPr id="18" name="CaixaDeTexto 17">
            <a:extLst>
              <a:ext uri="{FF2B5EF4-FFF2-40B4-BE49-F238E27FC236}">
                <a16:creationId xmlns:a16="http://schemas.microsoft.com/office/drawing/2014/main" id="{5E60F4C4-D5AD-830B-95D9-53E73C2BB3DE}"/>
              </a:ext>
            </a:extLst>
          </p:cNvPr>
          <p:cNvSpPr txBox="1"/>
          <p:nvPr/>
        </p:nvSpPr>
        <p:spPr>
          <a:xfrm>
            <a:off x="838199" y="4588248"/>
            <a:ext cx="10974155" cy="1963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2800" b="1" dirty="0">
                <a:latin typeface="TT Rounds Condensed" panose="020B0604020202020204" charset="0"/>
              </a:rPr>
              <a:t>51% dos recursos (R$ 7,5 bilhões)</a:t>
            </a:r>
            <a:r>
              <a:rPr lang="pt-BR" sz="2800" dirty="0">
                <a:latin typeface="TT Rounds Condensed" panose="020B0604020202020204" charset="0"/>
              </a:rPr>
              <a:t> foram reservados para os Municípios integrantes das microrregiões classificadas pela tipologia da PNDR como média renda, independentemente de seu dinamismo - Espaço Prioritário.</a:t>
            </a:r>
          </a:p>
        </p:txBody>
      </p:sp>
    </p:spTree>
    <p:extLst>
      <p:ext uri="{BB962C8B-B14F-4D97-AF65-F5344CB8AC3E}">
        <p14:creationId xmlns:p14="http://schemas.microsoft.com/office/powerpoint/2010/main" val="12503193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8FCF27-225D-E54C-21A9-157610AB80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AA671C5F-EF07-3543-CE77-445C4FC0D7F5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3365D2B-F5BC-8FFD-F250-DDA78737B3D1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73BAAB6-6A78-FEFB-88D8-81E74787EBBC}"/>
              </a:ext>
            </a:extLst>
          </p:cNvPr>
          <p:cNvGrpSpPr/>
          <p:nvPr/>
        </p:nvGrpSpPr>
        <p:grpSpPr>
          <a:xfrm>
            <a:off x="-3885196" y="725529"/>
            <a:ext cx="10893588" cy="2504193"/>
            <a:chOff x="0" y="-115727"/>
            <a:chExt cx="9381412" cy="21565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0017A726-45E1-B3E6-F917-9702DC6B564C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44DDBAAD-8542-A276-47D0-B59B95969986}"/>
                </a:ext>
              </a:extLst>
            </p:cNvPr>
            <p:cNvSpPr txBox="1"/>
            <p:nvPr/>
          </p:nvSpPr>
          <p:spPr>
            <a:xfrm>
              <a:off x="917850" y="-115727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58250E16-F798-7DE4-03FD-53DA09B248E7}"/>
              </a:ext>
            </a:extLst>
          </p:cNvPr>
          <p:cNvGrpSpPr/>
          <p:nvPr/>
        </p:nvGrpSpPr>
        <p:grpSpPr>
          <a:xfrm>
            <a:off x="52306" y="2281453"/>
            <a:ext cx="16896306" cy="7375026"/>
            <a:chOff x="0" y="-9525"/>
            <a:chExt cx="14550872" cy="635127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C21FB544-117B-F76A-F305-F49A86325E6B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5B3F9145-2D6C-F807-A436-93292B5638A6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75479CB-C094-BBD1-4FD0-5CC3AA8EF271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ED71E03-6F0A-26C5-0EEE-82C2B3302D2F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6E26F434-ECAC-3106-AB20-0E9CC5F3C995}"/>
              </a:ext>
            </a:extLst>
          </p:cNvPr>
          <p:cNvSpPr txBox="1"/>
          <p:nvPr/>
        </p:nvSpPr>
        <p:spPr>
          <a:xfrm>
            <a:off x="11203370" y="5380136"/>
            <a:ext cx="5176582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Prioridades setoriais atualizadas de acordo com o estabelecido na Resolução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 nº 165/2025 - Diretrizes e Prioridades, alterada pela Resolução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 nº 170/2025.</a:t>
            </a:r>
          </a:p>
        </p:txBody>
      </p:sp>
      <p:pic>
        <p:nvPicPr>
          <p:cNvPr id="16" name="Gráfico 15" descr="Transferência com preenchimento sólido">
            <a:extLst>
              <a:ext uri="{FF2B5EF4-FFF2-40B4-BE49-F238E27FC236}">
                <a16:creationId xmlns:a16="http://schemas.microsoft.com/office/drawing/2014/main" id="{24FF35D1-2120-2F53-E4FB-D376ACB44B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549484" y="5054566"/>
            <a:ext cx="914400" cy="914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7DFE90FA-0F1C-0DE7-963F-68C261C2D509}"/>
              </a:ext>
            </a:extLst>
          </p:cNvPr>
          <p:cNvSpPr txBox="1"/>
          <p:nvPr/>
        </p:nvSpPr>
        <p:spPr>
          <a:xfrm>
            <a:off x="11203370" y="2292513"/>
            <a:ext cx="4570030" cy="1692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Resolução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 nº 165/2025 - Diretrizes e Prioridades, alterada pela Resolução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 nº 170/2025.</a:t>
            </a:r>
          </a:p>
        </p:txBody>
      </p:sp>
      <p:pic>
        <p:nvPicPr>
          <p:cNvPr id="18" name="Imagem 17" descr="Texto&#10;&#10;O conteúdo gerado por IA pode estar incorreto.">
            <a:extLst>
              <a:ext uri="{FF2B5EF4-FFF2-40B4-BE49-F238E27FC236}">
                <a16:creationId xmlns:a16="http://schemas.microsoft.com/office/drawing/2014/main" id="{1D3E2617-D437-27BD-B86E-E9B94BE2C59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6007" y="1946954"/>
            <a:ext cx="8253175" cy="7651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9584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37A192-B6DF-AE59-73CB-F15238639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Imagem 16" descr="Ícone&#10;&#10;O conteúdo gerado por IA pode estar incorreto.">
            <a:extLst>
              <a:ext uri="{FF2B5EF4-FFF2-40B4-BE49-F238E27FC236}">
                <a16:creationId xmlns:a16="http://schemas.microsoft.com/office/drawing/2014/main" id="{A9D2F6DB-DE09-05B1-31F8-88921DF5EB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600" y="7288340"/>
            <a:ext cx="2951605" cy="2951605"/>
          </a:xfrm>
          <a:prstGeom prst="rect">
            <a:avLst/>
          </a:prstGeom>
        </p:spPr>
      </p:pic>
      <p:sp>
        <p:nvSpPr>
          <p:cNvPr id="2" name="Freeform 2">
            <a:extLst>
              <a:ext uri="{FF2B5EF4-FFF2-40B4-BE49-F238E27FC236}">
                <a16:creationId xmlns:a16="http://schemas.microsoft.com/office/drawing/2014/main" id="{3B6DA090-A4DF-D1E2-39DC-397741FEEA2F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08E9CFAA-0A8A-63EF-C8EE-CA0658755227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D725233-B299-C66E-8115-37AE77F93929}"/>
              </a:ext>
            </a:extLst>
          </p:cNvPr>
          <p:cNvGrpSpPr/>
          <p:nvPr/>
        </p:nvGrpSpPr>
        <p:grpSpPr>
          <a:xfrm>
            <a:off x="-3885196" y="725529"/>
            <a:ext cx="10893588" cy="2504193"/>
            <a:chOff x="0" y="-115727"/>
            <a:chExt cx="9381412" cy="215657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2927E97A-C0A7-F2A7-3971-47543239AE61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B10AB327-477F-E8AA-B005-D60566A427ED}"/>
                </a:ext>
              </a:extLst>
            </p:cNvPr>
            <p:cNvSpPr txBox="1"/>
            <p:nvPr/>
          </p:nvSpPr>
          <p:spPr>
            <a:xfrm>
              <a:off x="917850" y="-115727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EF4015BA-15FC-0363-00C7-B163A1DFE61A}"/>
              </a:ext>
            </a:extLst>
          </p:cNvPr>
          <p:cNvGrpSpPr/>
          <p:nvPr/>
        </p:nvGrpSpPr>
        <p:grpSpPr>
          <a:xfrm>
            <a:off x="52306" y="2281453"/>
            <a:ext cx="16896306" cy="7375026"/>
            <a:chOff x="0" y="-9525"/>
            <a:chExt cx="14550872" cy="6351274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52F5C588-2786-4EBA-20C3-7ABC7B8C3420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985BBA4F-7606-F8E5-9A9F-ABC2A5D9A9AE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64A80488-CF1E-27A6-C850-B8037091131A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315F31D5-4700-D873-C96D-E5C2E50E1C8E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51068273-EB13-58EB-B77D-FECD22BBA489}"/>
              </a:ext>
            </a:extLst>
          </p:cNvPr>
          <p:cNvSpPr txBox="1"/>
          <p:nvPr/>
        </p:nvSpPr>
        <p:spPr>
          <a:xfrm>
            <a:off x="11123105" y="4455057"/>
            <a:ext cx="5176582" cy="32316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Houve a inclusão de um prazo para formalização de contrato de repasse, respeitando a realidade operacional, reduzindo o risco de descumprimento de prazos e garantindo que o planejamento anual seja executado de forma eficiente e segura, sem comprometer a participação das cooperativas de crédito no processo.</a:t>
            </a:r>
          </a:p>
        </p:txBody>
      </p:sp>
      <p:pic>
        <p:nvPicPr>
          <p:cNvPr id="16" name="Gráfico 15" descr="Transferência com preenchimento sólido">
            <a:extLst>
              <a:ext uri="{FF2B5EF4-FFF2-40B4-BE49-F238E27FC236}">
                <a16:creationId xmlns:a16="http://schemas.microsoft.com/office/drawing/2014/main" id="{2A0036AA-130F-3ABB-D6CE-135C03E2222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3511799" y="4229100"/>
            <a:ext cx="914400" cy="914400"/>
          </a:xfrm>
          <a:prstGeom prst="rect">
            <a:avLst/>
          </a:prstGeom>
        </p:spPr>
      </p:pic>
      <p:sp>
        <p:nvSpPr>
          <p:cNvPr id="12" name="CaixaDeTexto 11">
            <a:extLst>
              <a:ext uri="{FF2B5EF4-FFF2-40B4-BE49-F238E27FC236}">
                <a16:creationId xmlns:a16="http://schemas.microsoft.com/office/drawing/2014/main" id="{F45453BD-B59D-3B97-649E-ADD80D52AAF7}"/>
              </a:ext>
            </a:extLst>
          </p:cNvPr>
          <p:cNvSpPr txBox="1"/>
          <p:nvPr/>
        </p:nvSpPr>
        <p:spPr>
          <a:xfrm>
            <a:off x="11203370" y="2292513"/>
            <a:ext cx="4570030" cy="20005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OCB.</a:t>
            </a: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BB sugeriu redação alternativa.</a:t>
            </a:r>
          </a:p>
          <a:p>
            <a:r>
              <a:rPr lang="pt-BR" sz="2000" dirty="0">
                <a:latin typeface="TT Rounds Condensed" panose="020B0604020202020204" charset="0"/>
              </a:rPr>
              <a:t>Secretaria-Executiva do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 sugeriu ajuste redacional.</a:t>
            </a:r>
          </a:p>
        </p:txBody>
      </p:sp>
      <p:pic>
        <p:nvPicPr>
          <p:cNvPr id="14" name="Imagem 13" descr="Texto&#10;&#10;O conteúdo gerado por IA pode estar incorreto.">
            <a:extLst>
              <a:ext uri="{FF2B5EF4-FFF2-40B4-BE49-F238E27FC236}">
                <a16:creationId xmlns:a16="http://schemas.microsoft.com/office/drawing/2014/main" id="{921C761C-B10F-626E-730A-9F4C91F0D00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499" y="2032107"/>
            <a:ext cx="9094205" cy="7375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608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40635F-7920-1128-2167-73E2CEE83C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3BF6F803-3091-0128-1771-8A7047D01836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E4F4DE6-6E00-8182-06F6-444D743EAD61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0D4A64BE-A2EC-AB62-7C2A-8E0EBF932697}"/>
              </a:ext>
            </a:extLst>
          </p:cNvPr>
          <p:cNvGrpSpPr/>
          <p:nvPr/>
        </p:nvGrpSpPr>
        <p:grpSpPr>
          <a:xfrm>
            <a:off x="-3885196" y="859910"/>
            <a:ext cx="10878854" cy="2413962"/>
            <a:chOff x="0" y="0"/>
            <a:chExt cx="9368723" cy="207887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547766A6-F524-9751-EF07-C450FDCFEB82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BF60A79-7D6E-780D-45AC-7B4D473A7477}"/>
                </a:ext>
              </a:extLst>
            </p:cNvPr>
            <p:cNvSpPr txBox="1"/>
            <p:nvPr/>
          </p:nvSpPr>
          <p:spPr>
            <a:xfrm>
              <a:off x="905161" y="2849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CF52B208-E80B-B1B9-D30D-C2845FBC80F3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2C6FDD53-A433-E9CD-43D4-A1CD15E0A7EE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2648FB21-99FD-2575-1923-D33AB157A61F}"/>
              </a:ext>
            </a:extLst>
          </p:cNvPr>
          <p:cNvSpPr txBox="1"/>
          <p:nvPr/>
        </p:nvSpPr>
        <p:spPr>
          <a:xfrm>
            <a:off x="12772914" y="4672881"/>
            <a:ext cx="4159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Veículos para transporte funerário passarão a ser financiados pelo FCO.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A1F75F82-B641-68FE-F517-ECE5F2AC1D2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119677" y="4398340"/>
            <a:ext cx="914400" cy="9144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079F7425-BAA7-9B36-BCFE-6981B43CC3E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9086" y="2083436"/>
            <a:ext cx="10639314" cy="7096166"/>
          </a:xfrm>
          <a:prstGeom prst="rect">
            <a:avLst/>
          </a:prstGeom>
        </p:spPr>
      </p:pic>
      <p:sp>
        <p:nvSpPr>
          <p:cNvPr id="9" name="CaixaDeTexto 8">
            <a:extLst>
              <a:ext uri="{FF2B5EF4-FFF2-40B4-BE49-F238E27FC236}">
                <a16:creationId xmlns:a16="http://schemas.microsoft.com/office/drawing/2014/main" id="{BAAC2F78-B47A-8993-AC47-2BEC332D4C85}"/>
              </a:ext>
            </a:extLst>
          </p:cNvPr>
          <p:cNvSpPr txBox="1"/>
          <p:nvPr/>
        </p:nvSpPr>
        <p:spPr>
          <a:xfrm>
            <a:off x="12797724" y="2718766"/>
            <a:ext cx="4159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SEMADESC/MS.</a:t>
            </a: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BB sugeriu redação alternativa.</a:t>
            </a:r>
          </a:p>
        </p:txBody>
      </p:sp>
      <p:pic>
        <p:nvPicPr>
          <p:cNvPr id="18" name="Imagem 17" descr="Logotipo&#10;&#10;O conteúdo gerado por IA pode estar incorreto.">
            <a:extLst>
              <a:ext uri="{FF2B5EF4-FFF2-40B4-BE49-F238E27FC236}">
                <a16:creationId xmlns:a16="http://schemas.microsoft.com/office/drawing/2014/main" id="{078E4880-4DCA-47B4-01C4-5DAC4F2D435F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03580" y="6060736"/>
            <a:ext cx="4748101" cy="3007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484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357C6-C68F-243E-BF2F-D0EBA46EEB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8D4535-124E-B9AC-A81E-D85709A2E0F5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6FCF40FC-4801-E9C3-753C-BDEF3925E41F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7C1D29C5-E602-5550-421F-B61DF7C42E9A}"/>
              </a:ext>
            </a:extLst>
          </p:cNvPr>
          <p:cNvGrpSpPr/>
          <p:nvPr/>
        </p:nvGrpSpPr>
        <p:grpSpPr>
          <a:xfrm>
            <a:off x="-3925074" y="467594"/>
            <a:ext cx="10963488" cy="2406106"/>
            <a:chOff x="0" y="0"/>
            <a:chExt cx="9441609" cy="2072106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1692F7CE-A572-5AF2-EC1F-0C1D834CDD41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8F1A14DA-35A9-0E66-82CF-3254FD268F6A}"/>
                </a:ext>
              </a:extLst>
            </p:cNvPr>
            <p:cNvSpPr txBox="1"/>
            <p:nvPr/>
          </p:nvSpPr>
          <p:spPr>
            <a:xfrm>
              <a:off x="978047" y="21731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A65A7067-857F-AE04-F2F7-0318932138E1}"/>
              </a:ext>
            </a:extLst>
          </p:cNvPr>
          <p:cNvGrpSpPr/>
          <p:nvPr/>
        </p:nvGrpSpPr>
        <p:grpSpPr>
          <a:xfrm>
            <a:off x="-2888838" y="2242703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8965FE7B-F9DE-8DCC-1169-ACFA4C26653B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45E584CA-301D-1E8A-E4AF-2987735434E5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br>
                <a:rPr lang="en-US" sz="4199" spc="37" dirty="0">
                  <a:solidFill>
                    <a:srgbClr val="000000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</a:b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A7BB746-CB66-6403-D88A-D336772B606D}"/>
              </a:ext>
            </a:extLst>
          </p:cNvPr>
          <p:cNvGrpSpPr/>
          <p:nvPr/>
        </p:nvGrpSpPr>
        <p:grpSpPr>
          <a:xfrm rot="20815">
            <a:off x="621946" y="1317470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18978E9-CE9F-07EE-AB2A-70065E1B8ECE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BF8A97F9-BAE0-A4C7-3D83-D0921FA407C9}"/>
              </a:ext>
            </a:extLst>
          </p:cNvPr>
          <p:cNvSpPr txBox="1"/>
          <p:nvPr/>
        </p:nvSpPr>
        <p:spPr>
          <a:xfrm>
            <a:off x="13676714" y="4176180"/>
            <a:ext cx="380032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Para o setor rural, será permitido novo financiamento de caminhões, após 12 meses da operação anterior, sem a necessidade de quitação total do financiamento;</a:t>
            </a:r>
          </a:p>
        </p:txBody>
      </p:sp>
      <p:pic>
        <p:nvPicPr>
          <p:cNvPr id="16" name="Gráfico 15" descr="Transferência com preenchimento sólido">
            <a:extLst>
              <a:ext uri="{FF2B5EF4-FFF2-40B4-BE49-F238E27FC236}">
                <a16:creationId xmlns:a16="http://schemas.microsoft.com/office/drawing/2014/main" id="{7F797589-68E3-EC56-43DF-8050EFC117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6034212" y="3888540"/>
            <a:ext cx="914400" cy="914400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112B54CE-441B-6BAD-8898-8C66B554376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24519" y="1975459"/>
            <a:ext cx="11471085" cy="7261123"/>
          </a:xfrm>
          <a:prstGeom prst="rect">
            <a:avLst/>
          </a:prstGeom>
        </p:spPr>
      </p:pic>
      <p:sp>
        <p:nvSpPr>
          <p:cNvPr id="17" name="CaixaDeTexto 16">
            <a:extLst>
              <a:ext uri="{FF2B5EF4-FFF2-40B4-BE49-F238E27FC236}">
                <a16:creationId xmlns:a16="http://schemas.microsoft.com/office/drawing/2014/main" id="{429FB0CD-0337-4DEF-A91D-8D799CBE9239}"/>
              </a:ext>
            </a:extLst>
          </p:cNvPr>
          <p:cNvSpPr txBox="1"/>
          <p:nvPr/>
        </p:nvSpPr>
        <p:spPr>
          <a:xfrm>
            <a:off x="13767654" y="2242703"/>
            <a:ext cx="4159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r>
              <a:rPr lang="pt-BR" sz="2000" dirty="0">
                <a:latin typeface="TT Rounds Condensed" panose="020B0604020202020204" charset="0"/>
              </a:rPr>
              <a:t>Secretaria-Executiva do </a:t>
            </a:r>
            <a:r>
              <a:rPr lang="pt-BR" sz="2000" dirty="0" err="1">
                <a:latin typeface="TT Rounds Condensed" panose="020B0604020202020204" charset="0"/>
              </a:rPr>
              <a:t>Condel</a:t>
            </a:r>
            <a:r>
              <a:rPr lang="pt-BR" sz="2000" dirty="0">
                <a:latin typeface="TT Rounds Condensed" panose="020B0604020202020204" charset="0"/>
              </a:rPr>
              <a:t>/Sudeco.</a:t>
            </a:r>
          </a:p>
        </p:txBody>
      </p:sp>
      <p:pic>
        <p:nvPicPr>
          <p:cNvPr id="19" name="Imagem 18" descr="Desenho preto e branco&#10;&#10;O conteúdo gerado por IA pode estar incorreto.">
            <a:extLst>
              <a:ext uri="{FF2B5EF4-FFF2-40B4-BE49-F238E27FC236}">
                <a16:creationId xmlns:a16="http://schemas.microsoft.com/office/drawing/2014/main" id="{CD1231C2-D02D-A0EA-E813-2B56C3326F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2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81307">
            <a:off x="4118762" y="6262053"/>
            <a:ext cx="3691703" cy="3691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169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C1D6926-DE55-97D8-EB5F-A8F1119BF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536FCCB-8745-12D5-EEDB-5B0B1711CB27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DBAA9F84-1D95-FDC0-B660-8025E14AACD1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3C89F3D1-FBA2-2E83-7A1A-CFDCBBD0B243}"/>
              </a:ext>
            </a:extLst>
          </p:cNvPr>
          <p:cNvGrpSpPr/>
          <p:nvPr/>
        </p:nvGrpSpPr>
        <p:grpSpPr>
          <a:xfrm>
            <a:off x="-3635699" y="847720"/>
            <a:ext cx="10692002" cy="2443010"/>
            <a:chOff x="214864" y="-10498"/>
            <a:chExt cx="9207808" cy="2103887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CCDFD424-E7FC-4617-4688-2B4FAD610CCB}"/>
                </a:ext>
              </a:extLst>
            </p:cNvPr>
            <p:cNvSpPr/>
            <p:nvPr/>
          </p:nvSpPr>
          <p:spPr>
            <a:xfrm>
              <a:off x="214864" y="-10498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39B82BF6-B760-842A-5DB4-FD0A00CCAFD8}"/>
                </a:ext>
              </a:extLst>
            </p:cNvPr>
            <p:cNvSpPr txBox="1"/>
            <p:nvPr/>
          </p:nvSpPr>
          <p:spPr>
            <a:xfrm>
              <a:off x="959110" y="43014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Propostas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B8D63F54-F086-45CC-4205-E3DE82018BAC}"/>
              </a:ext>
            </a:extLst>
          </p:cNvPr>
          <p:cNvGrpSpPr/>
          <p:nvPr/>
        </p:nvGrpSpPr>
        <p:grpSpPr>
          <a:xfrm>
            <a:off x="936301" y="2044817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46D60C04-B5BB-C1AA-DD65-9725FE21613A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B76D70FD-5972-EB47-A4F0-C02BAE904BD6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B377D2EA-45DE-F26E-3E4E-D524C0C59364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8B24E3A6-0475-8108-99C6-110B30206CEC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pic>
        <p:nvPicPr>
          <p:cNvPr id="13" name="Imagem 12">
            <a:extLst>
              <a:ext uri="{FF2B5EF4-FFF2-40B4-BE49-F238E27FC236}">
                <a16:creationId xmlns:a16="http://schemas.microsoft.com/office/drawing/2014/main" id="{9CD694B8-312C-1AED-52D4-D234C5DC5D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86000" y="2036020"/>
            <a:ext cx="10762582" cy="7831879"/>
          </a:xfrm>
          <a:prstGeom prst="rect">
            <a:avLst/>
          </a:prstGeom>
        </p:spPr>
      </p:pic>
      <p:sp>
        <p:nvSpPr>
          <p:cNvPr id="16" name="CaixaDeTexto 15">
            <a:extLst>
              <a:ext uri="{FF2B5EF4-FFF2-40B4-BE49-F238E27FC236}">
                <a16:creationId xmlns:a16="http://schemas.microsoft.com/office/drawing/2014/main" id="{99D15AE2-61C2-A548-76FB-8852E6C134CC}"/>
              </a:ext>
            </a:extLst>
          </p:cNvPr>
          <p:cNvSpPr txBox="1"/>
          <p:nvPr/>
        </p:nvSpPr>
        <p:spPr>
          <a:xfrm>
            <a:off x="13192175" y="2219099"/>
            <a:ext cx="4159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Estado de Goiás.</a:t>
            </a: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BB sugeriu redação alternativa.</a:t>
            </a:r>
          </a:p>
        </p:txBody>
      </p:sp>
      <p:sp>
        <p:nvSpPr>
          <p:cNvPr id="17" name="CaixaDeTexto 16">
            <a:extLst>
              <a:ext uri="{FF2B5EF4-FFF2-40B4-BE49-F238E27FC236}">
                <a16:creationId xmlns:a16="http://schemas.microsoft.com/office/drawing/2014/main" id="{2351A38F-B0A2-CD18-241C-EEA64ADFB328}"/>
              </a:ext>
            </a:extLst>
          </p:cNvPr>
          <p:cNvSpPr txBox="1"/>
          <p:nvPr/>
        </p:nvSpPr>
        <p:spPr>
          <a:xfrm>
            <a:off x="13192175" y="3854205"/>
            <a:ext cx="3800326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Além de máquinas agrícolas, serão financiadas outras máquinas destinadas à atividade agropecuária (como retroescavadeiras, pás-carregadeiras, motoniveladoras </a:t>
            </a:r>
            <a:r>
              <a:rPr lang="pt-BR" sz="2000" dirty="0" err="1">
                <a:latin typeface="TT Rounds Condensed" panose="020B0604020202020204" charset="0"/>
              </a:rPr>
              <a:t>etc</a:t>
            </a:r>
            <a:r>
              <a:rPr lang="pt-BR" sz="2000" dirty="0">
                <a:latin typeface="TT Rounds Condensed" panose="020B0604020202020204" charset="0"/>
              </a:rPr>
              <a:t>), de uso frequente em atividades agropecuárias, bem como será exigida a apresentação de Declaração de Valor Atual de Mercado para bens usados, ampliando a transparência e a segurança na avaliação dos financiamentos.</a:t>
            </a:r>
          </a:p>
        </p:txBody>
      </p:sp>
      <p:pic>
        <p:nvPicPr>
          <p:cNvPr id="18" name="Gráfico 17" descr="Transferência com preenchimento sólido">
            <a:extLst>
              <a:ext uri="{FF2B5EF4-FFF2-40B4-BE49-F238E27FC236}">
                <a16:creationId xmlns:a16="http://schemas.microsoft.com/office/drawing/2014/main" id="{FABD7F2D-54B5-F291-A479-F1C07A73ED7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5544800" y="3647362"/>
            <a:ext cx="914400" cy="914400"/>
          </a:xfrm>
          <a:prstGeom prst="rect">
            <a:avLst/>
          </a:prstGeom>
        </p:spPr>
      </p:pic>
      <p:pic>
        <p:nvPicPr>
          <p:cNvPr id="20" name="Imagem 19" descr="Ícone&#10;&#10;O conteúdo gerado por IA pode estar incorreto.">
            <a:extLst>
              <a:ext uri="{FF2B5EF4-FFF2-40B4-BE49-F238E27FC236}">
                <a16:creationId xmlns:a16="http://schemas.microsoft.com/office/drawing/2014/main" id="{9E6CDA5E-34C3-973C-9999-5A6331261D47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alphaModFix amt="1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43397">
            <a:off x="247808" y="3709078"/>
            <a:ext cx="3447134" cy="3447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677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5F84E5-7769-E7A1-45B4-AD50616FFF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4097BB8A-AF8C-AADC-A734-01BE0BF02CC6}"/>
              </a:ext>
            </a:extLst>
          </p:cNvPr>
          <p:cNvSpPr/>
          <p:nvPr/>
        </p:nvSpPr>
        <p:spPr>
          <a:xfrm rot="-10800000">
            <a:off x="0" y="8242183"/>
            <a:ext cx="2711122" cy="2032233"/>
          </a:xfrm>
          <a:custGeom>
            <a:avLst/>
            <a:gdLst/>
            <a:ahLst/>
            <a:cxnLst/>
            <a:rect l="l" t="t" r="r" b="b"/>
            <a:pathLst>
              <a:path w="2711122" h="2032233">
                <a:moveTo>
                  <a:pt x="0" y="0"/>
                </a:moveTo>
                <a:lnTo>
                  <a:pt x="2711122" y="0"/>
                </a:lnTo>
                <a:lnTo>
                  <a:pt x="2711122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50A7C9A3-BF08-B9CD-E748-AFAD9D6364D7}"/>
              </a:ext>
            </a:extLst>
          </p:cNvPr>
          <p:cNvSpPr/>
          <p:nvPr/>
        </p:nvSpPr>
        <p:spPr>
          <a:xfrm>
            <a:off x="15576877" y="12584"/>
            <a:ext cx="2711123" cy="2032233"/>
          </a:xfrm>
          <a:custGeom>
            <a:avLst/>
            <a:gdLst/>
            <a:ahLst/>
            <a:cxnLst/>
            <a:rect l="l" t="t" r="r" b="b"/>
            <a:pathLst>
              <a:path w="2711123" h="2032233">
                <a:moveTo>
                  <a:pt x="0" y="0"/>
                </a:moveTo>
                <a:lnTo>
                  <a:pt x="2711123" y="0"/>
                </a:lnTo>
                <a:lnTo>
                  <a:pt x="2711123" y="2032233"/>
                </a:lnTo>
                <a:lnTo>
                  <a:pt x="0" y="203223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 t="-85" b="-85"/>
            </a:stretch>
          </a:blipFill>
        </p:spPr>
        <p:txBody>
          <a:bodyPr/>
          <a:lstStyle/>
          <a:p>
            <a:endParaRPr lang="pt-BR"/>
          </a:p>
        </p:txBody>
      </p:sp>
      <p:grpSp>
        <p:nvGrpSpPr>
          <p:cNvPr id="4" name="Group 4">
            <a:extLst>
              <a:ext uri="{FF2B5EF4-FFF2-40B4-BE49-F238E27FC236}">
                <a16:creationId xmlns:a16="http://schemas.microsoft.com/office/drawing/2014/main" id="{5D9B27B9-C3F1-06F3-C74A-04CCEB2085EB}"/>
              </a:ext>
            </a:extLst>
          </p:cNvPr>
          <p:cNvGrpSpPr/>
          <p:nvPr/>
        </p:nvGrpSpPr>
        <p:grpSpPr>
          <a:xfrm>
            <a:off x="-3885196" y="859910"/>
            <a:ext cx="10892032" cy="2441761"/>
            <a:chOff x="0" y="0"/>
            <a:chExt cx="9380072" cy="2102811"/>
          </a:xfrm>
        </p:grpSpPr>
        <p:sp>
          <p:nvSpPr>
            <p:cNvPr id="5" name="Freeform 5">
              <a:extLst>
                <a:ext uri="{FF2B5EF4-FFF2-40B4-BE49-F238E27FC236}">
                  <a16:creationId xmlns:a16="http://schemas.microsoft.com/office/drawing/2014/main" id="{3D4B398E-1313-1121-98BE-81163699725C}"/>
                </a:ext>
              </a:extLst>
            </p:cNvPr>
            <p:cNvSpPr/>
            <p:nvPr/>
          </p:nvSpPr>
          <p:spPr>
            <a:xfrm>
              <a:off x="0" y="0"/>
              <a:ext cx="8463562" cy="2040850"/>
            </a:xfrm>
            <a:custGeom>
              <a:avLst/>
              <a:gdLst/>
              <a:ahLst/>
              <a:cxnLst/>
              <a:rect l="l" t="t" r="r" b="b"/>
              <a:pathLst>
                <a:path w="8463562" h="2040850">
                  <a:moveTo>
                    <a:pt x="0" y="0"/>
                  </a:moveTo>
                  <a:lnTo>
                    <a:pt x="8463562" y="0"/>
                  </a:lnTo>
                  <a:lnTo>
                    <a:pt x="8463562" y="2040850"/>
                  </a:lnTo>
                  <a:lnTo>
                    <a:pt x="0" y="2040850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6" name="TextBox 6">
              <a:extLst>
                <a:ext uri="{FF2B5EF4-FFF2-40B4-BE49-F238E27FC236}">
                  <a16:creationId xmlns:a16="http://schemas.microsoft.com/office/drawing/2014/main" id="{5C5D50C5-152B-1A0D-9CEF-D632AF8B9021}"/>
                </a:ext>
              </a:extLst>
            </p:cNvPr>
            <p:cNvSpPr txBox="1"/>
            <p:nvPr/>
          </p:nvSpPr>
          <p:spPr>
            <a:xfrm>
              <a:off x="916510" y="52436"/>
              <a:ext cx="8463562" cy="2050375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 algn="r">
                <a:lnSpc>
                  <a:spcPts val="6239"/>
                </a:lnSpc>
              </a:pP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Alterações</a:t>
              </a:r>
              <a:r>
                <a:rPr lang="en-US" sz="5199" spc="48" dirty="0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 </a:t>
              </a:r>
              <a:r>
                <a:rPr lang="en-US" sz="5199" spc="48" dirty="0" err="1">
                  <a:solidFill>
                    <a:srgbClr val="595959"/>
                  </a:solidFill>
                  <a:latin typeface="TT Rounds Condensed"/>
                  <a:ea typeface="TT Rounds Condensed"/>
                  <a:cs typeface="TT Rounds Condensed"/>
                  <a:sym typeface="TT Rounds Condensed"/>
                </a:rPr>
                <a:t>Acatadas</a:t>
              </a: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  <a:p>
              <a:pPr algn="l">
                <a:lnSpc>
                  <a:spcPts val="6239"/>
                </a:lnSpc>
              </a:pPr>
              <a:endParaRPr lang="en-US" sz="5199" spc="48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7" name="Group 7">
            <a:extLst>
              <a:ext uri="{FF2B5EF4-FFF2-40B4-BE49-F238E27FC236}">
                <a16:creationId xmlns:a16="http://schemas.microsoft.com/office/drawing/2014/main" id="{89883EDD-7619-26F1-0FEF-5EB3A2D1487F}"/>
              </a:ext>
            </a:extLst>
          </p:cNvPr>
          <p:cNvGrpSpPr/>
          <p:nvPr/>
        </p:nvGrpSpPr>
        <p:grpSpPr>
          <a:xfrm>
            <a:off x="1034291" y="1461517"/>
            <a:ext cx="16896306" cy="7363966"/>
            <a:chOff x="0" y="0"/>
            <a:chExt cx="14550872" cy="6341749"/>
          </a:xfrm>
        </p:grpSpPr>
        <p:sp>
          <p:nvSpPr>
            <p:cNvPr id="8" name="Freeform 8">
              <a:extLst>
                <a:ext uri="{FF2B5EF4-FFF2-40B4-BE49-F238E27FC236}">
                  <a16:creationId xmlns:a16="http://schemas.microsoft.com/office/drawing/2014/main" id="{3A903570-7A08-5FF9-B706-45D28AF9E0A6}"/>
                </a:ext>
              </a:extLst>
            </p:cNvPr>
            <p:cNvSpPr/>
            <p:nvPr/>
          </p:nvSpPr>
          <p:spPr>
            <a:xfrm>
              <a:off x="0" y="0"/>
              <a:ext cx="14550872" cy="6341749"/>
            </a:xfrm>
            <a:custGeom>
              <a:avLst/>
              <a:gdLst/>
              <a:ahLst/>
              <a:cxnLst/>
              <a:rect l="l" t="t" r="r" b="b"/>
              <a:pathLst>
                <a:path w="14550872" h="6341749">
                  <a:moveTo>
                    <a:pt x="0" y="0"/>
                  </a:moveTo>
                  <a:lnTo>
                    <a:pt x="14550872" y="0"/>
                  </a:lnTo>
                  <a:lnTo>
                    <a:pt x="14550872" y="6341749"/>
                  </a:lnTo>
                  <a:lnTo>
                    <a:pt x="0" y="63417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</p:spPr>
          <p:txBody>
            <a:bodyPr/>
            <a:lstStyle/>
            <a:p>
              <a:endParaRPr lang="pt-BR"/>
            </a:p>
          </p:txBody>
        </p:sp>
        <p:sp>
          <p:nvSpPr>
            <p:cNvPr id="9" name="TextBox 9">
              <a:extLst>
                <a:ext uri="{FF2B5EF4-FFF2-40B4-BE49-F238E27FC236}">
                  <a16:creationId xmlns:a16="http://schemas.microsoft.com/office/drawing/2014/main" id="{0447C1D6-E30A-51D3-7866-05DF5C3A48F8}"/>
                </a:ext>
              </a:extLst>
            </p:cNvPr>
            <p:cNvSpPr txBox="1"/>
            <p:nvPr/>
          </p:nvSpPr>
          <p:spPr>
            <a:xfrm>
              <a:off x="0" y="-9525"/>
              <a:ext cx="14550872" cy="6351274"/>
            </a:xfrm>
            <a:prstGeom prst="rect">
              <a:avLst/>
            </a:prstGeom>
          </p:spPr>
          <p:txBody>
            <a:bodyPr lIns="0" tIns="0" rIns="0" bIns="0" rtlCol="0" anchor="t"/>
            <a:lstStyle/>
            <a:p>
              <a:pPr>
                <a:lnSpc>
                  <a:spcPts val="5039"/>
                </a:lnSpc>
              </a:pPr>
              <a:endParaRPr lang="en-US" sz="3699" spc="33" dirty="0">
                <a:solidFill>
                  <a:srgbClr val="595959"/>
                </a:solidFill>
                <a:latin typeface="TT Rounds Condensed"/>
                <a:ea typeface="TT Rounds Condensed"/>
                <a:cs typeface="TT Rounds Condensed"/>
                <a:sym typeface="TT Rounds Condensed"/>
              </a:endParaRPr>
            </a:p>
          </p:txBody>
        </p:sp>
      </p:grpSp>
      <p:grpSp>
        <p:nvGrpSpPr>
          <p:cNvPr id="10" name="Group 10">
            <a:extLst>
              <a:ext uri="{FF2B5EF4-FFF2-40B4-BE49-F238E27FC236}">
                <a16:creationId xmlns:a16="http://schemas.microsoft.com/office/drawing/2014/main" id="{D8FAD453-E3DA-6F1F-4D7B-279F2DC2DA76}"/>
              </a:ext>
            </a:extLst>
          </p:cNvPr>
          <p:cNvGrpSpPr/>
          <p:nvPr/>
        </p:nvGrpSpPr>
        <p:grpSpPr>
          <a:xfrm rot="20815">
            <a:off x="621945" y="1785876"/>
            <a:ext cx="8521988" cy="47799"/>
            <a:chOff x="0" y="0"/>
            <a:chExt cx="11321256" cy="63500"/>
          </a:xfrm>
        </p:grpSpPr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D1E7102B-4E9D-ACF3-DE4E-3F8C6DF3315A}"/>
                </a:ext>
              </a:extLst>
            </p:cNvPr>
            <p:cNvSpPr/>
            <p:nvPr/>
          </p:nvSpPr>
          <p:spPr>
            <a:xfrm>
              <a:off x="0" y="0"/>
              <a:ext cx="11321288" cy="63500"/>
            </a:xfrm>
            <a:custGeom>
              <a:avLst/>
              <a:gdLst/>
              <a:ahLst/>
              <a:cxnLst/>
              <a:rect l="l" t="t" r="r" b="b"/>
              <a:pathLst>
                <a:path w="11321288" h="63500">
                  <a:moveTo>
                    <a:pt x="19050" y="0"/>
                  </a:moveTo>
                  <a:lnTo>
                    <a:pt x="11302238" y="0"/>
                  </a:lnTo>
                  <a:cubicBezTo>
                    <a:pt x="11312779" y="0"/>
                    <a:pt x="11321288" y="14182"/>
                    <a:pt x="11321288" y="31750"/>
                  </a:cubicBezTo>
                  <a:cubicBezTo>
                    <a:pt x="11321288" y="49318"/>
                    <a:pt x="11312779" y="63500"/>
                    <a:pt x="11302238" y="63500"/>
                  </a:cubicBezTo>
                  <a:lnTo>
                    <a:pt x="19050" y="63500"/>
                  </a:lnTo>
                  <a:cubicBezTo>
                    <a:pt x="8509" y="63500"/>
                    <a:pt x="0" y="49318"/>
                    <a:pt x="0" y="31750"/>
                  </a:cubicBezTo>
                  <a:cubicBezTo>
                    <a:pt x="0" y="14182"/>
                    <a:pt x="8509" y="0"/>
                    <a:pt x="19050" y="0"/>
                  </a:cubicBezTo>
                  <a:close/>
                </a:path>
              </a:pathLst>
            </a:custGeom>
            <a:solidFill>
              <a:srgbClr val="160C69"/>
            </a:solidFill>
          </p:spPr>
          <p:txBody>
            <a:bodyPr/>
            <a:lstStyle/>
            <a:p>
              <a:endParaRPr lang="pt-BR"/>
            </a:p>
          </p:txBody>
        </p:sp>
      </p:grp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D70E967C-B15D-B8F1-3B48-3E279E796A8C}"/>
              </a:ext>
            </a:extLst>
          </p:cNvPr>
          <p:cNvSpPr txBox="1"/>
          <p:nvPr/>
        </p:nvSpPr>
        <p:spPr>
          <a:xfrm>
            <a:off x="13117133" y="2231972"/>
            <a:ext cx="4159524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QUEM PROPÔS?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Banco do Brasil.</a:t>
            </a:r>
          </a:p>
          <a:p>
            <a:pPr algn="just"/>
            <a:r>
              <a:rPr lang="pt-BR" sz="2000" dirty="0">
                <a:latin typeface="TT Rounds Condensed" panose="020B0604020202020204" charset="0"/>
              </a:rPr>
              <a:t>MIDR.</a:t>
            </a:r>
          </a:p>
        </p:txBody>
      </p:sp>
      <p:sp>
        <p:nvSpPr>
          <p:cNvPr id="16" name="CaixaDeTexto 15">
            <a:extLst>
              <a:ext uri="{FF2B5EF4-FFF2-40B4-BE49-F238E27FC236}">
                <a16:creationId xmlns:a16="http://schemas.microsoft.com/office/drawing/2014/main" id="{2A89010F-C7A6-79B1-0DD9-BB5A58D694B5}"/>
              </a:ext>
            </a:extLst>
          </p:cNvPr>
          <p:cNvSpPr txBox="1"/>
          <p:nvPr/>
        </p:nvSpPr>
        <p:spPr>
          <a:xfrm>
            <a:off x="13132112" y="3856084"/>
            <a:ext cx="3800326" cy="5693866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just"/>
            <a:r>
              <a:rPr lang="pt-BR" sz="2200" b="1" dirty="0">
                <a:solidFill>
                  <a:srgbClr val="FF0000"/>
                </a:solidFill>
                <a:latin typeface="TT Rounds Condensed" panose="020B0604020202020204" charset="0"/>
              </a:rPr>
              <a:t>O QUE ALTEROU?</a:t>
            </a:r>
          </a:p>
          <a:p>
            <a:pPr algn="just"/>
            <a:endParaRPr lang="pt-BR" sz="2200" b="1" dirty="0">
              <a:latin typeface="TT Rounds Condensed" panose="020B060402020202020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T Rounds Condensed" panose="020B0604020202020204" charset="0"/>
              </a:rPr>
              <a:t>Adequação à LDO 2025, eliminando exceções à verificação de similar nacional e garantindo alinhamento legal e uniformidade na execução do FCO.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pt-BR" sz="2000" dirty="0">
                <a:latin typeface="TT Rounds Condensed"/>
              </a:rPr>
              <a:t>Para o financiamento de bens importados, incluiu-se também a possibilidade de consulta à Lista de Bens sem Similar Nacional (LESSIN/MDIC) para comprovação da inexistência de similar nacional, ampliando as formas de verificação e alinhando o texto às normas vigentes do comércio exterior.</a:t>
            </a:r>
          </a:p>
        </p:txBody>
      </p:sp>
      <p:pic>
        <p:nvPicPr>
          <p:cNvPr id="17" name="Gráfico 16" descr="Transferência com preenchimento sólido">
            <a:extLst>
              <a:ext uri="{FF2B5EF4-FFF2-40B4-BE49-F238E27FC236}">
                <a16:creationId xmlns:a16="http://schemas.microsoft.com/office/drawing/2014/main" id="{14612417-BFF0-C39F-795B-7AB17AAFCA9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468600" y="3560828"/>
            <a:ext cx="914400" cy="914400"/>
          </a:xfrm>
          <a:prstGeom prst="rect">
            <a:avLst/>
          </a:prstGeom>
        </p:spPr>
      </p:pic>
      <p:pic>
        <p:nvPicPr>
          <p:cNvPr id="14" name="Imagem 13" descr="Texto&#10;&#10;O conteúdo gerado por IA pode estar incorreto.">
            <a:extLst>
              <a:ext uri="{FF2B5EF4-FFF2-40B4-BE49-F238E27FC236}">
                <a16:creationId xmlns:a16="http://schemas.microsoft.com/office/drawing/2014/main" id="{FEDF654C-82F4-2DC9-3CC7-A9B096610EF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788" y="1910317"/>
            <a:ext cx="8276037" cy="830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80893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A6A07DE6E1B49B49A6BF600B30138797" ma:contentTypeVersion="4" ma:contentTypeDescription="Crie um novo documento." ma:contentTypeScope="" ma:versionID="52f7b6c4149b4f5f863cbedd179e3997">
  <xsd:schema xmlns:xsd="http://www.w3.org/2001/XMLSchema" xmlns:xs="http://www.w3.org/2001/XMLSchema" xmlns:p="http://schemas.microsoft.com/office/2006/metadata/properties" xmlns:ns2="19add818-624d-45f1-a11d-84dc96a2e85e" targetNamespace="http://schemas.microsoft.com/office/2006/metadata/properties" ma:root="true" ma:fieldsID="ee0a190991c47f924f3cd60898f78757" ns2:_="">
    <xsd:import namespace="19add818-624d-45f1-a11d-84dc96a2e85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add818-624d-45f1-a11d-84dc96a2e85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85D1CD2-FCBA-4483-8173-D376F7C918FB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0E09293F-DB53-44F0-B7F0-E88EE72FAF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add818-624d-45f1-a11d-84dc96a2e85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4B7C34E-CFDB-4C4A-AD93-960BE2B153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2447</TotalTime>
  <Words>1218</Words>
  <Application>Microsoft Office PowerPoint</Application>
  <PresentationFormat>Personalizar</PresentationFormat>
  <Paragraphs>149</Paragraphs>
  <Slides>16</Slides>
  <Notes>15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16</vt:i4>
      </vt:variant>
    </vt:vector>
  </HeadingPairs>
  <TitlesOfParts>
    <vt:vector size="21" baseType="lpstr">
      <vt:lpstr>Open Sans</vt:lpstr>
      <vt:lpstr>TT Rounds Condensed</vt:lpstr>
      <vt:lpstr>Calibri</vt:lpstr>
      <vt:lpstr>Arial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3 - MAR_2024 - Apresentação Balanço radar MIDR Sudeco 1.pptx.pptx</dc:title>
  <dc:creator>Áurea Ítala Santos Portela</dc:creator>
  <cp:lastModifiedBy>Fernando Mantovani Marciano</cp:lastModifiedBy>
  <cp:revision>152</cp:revision>
  <dcterms:created xsi:type="dcterms:W3CDTF">2006-08-16T00:00:00Z</dcterms:created>
  <dcterms:modified xsi:type="dcterms:W3CDTF">2025-11-11T18:58:34Z</dcterms:modified>
  <dc:identifier>DAGfAfjcofY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0x010100A6A07DE6E1B49B49A6BF600B30138797</vt:lpwstr>
  </property>
</Properties>
</file>