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1" r:id="rId5"/>
  </p:sldMasterIdLst>
  <p:sldIdLst>
    <p:sldId id="256" r:id="rId6"/>
    <p:sldId id="265" r:id="rId7"/>
    <p:sldId id="308" r:id="rId8"/>
    <p:sldId id="309" r:id="rId9"/>
    <p:sldId id="311" r:id="rId10"/>
    <p:sldId id="312" r:id="rId11"/>
    <p:sldId id="307" r:id="rId12"/>
  </p:sldIdLst>
  <p:sldSz cx="18288000" cy="10287000"/>
  <p:notesSz cx="6858000" cy="9144000"/>
  <p:embeddedFontLst>
    <p:embeddedFont>
      <p:font typeface="Open Sans 1 Bold" panose="020B0604020202020204" charset="0"/>
      <p:regular r:id="rId13"/>
    </p:embeddedFont>
    <p:embeddedFont>
      <p:font typeface="TT Rounds Condensed" panose="020B0604020202020204" charset="0"/>
      <p:regular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9FE84-CCC2-19F7-3E7D-C148EF482CE3}" v="1" dt="2025-12-01T17:32:04.007"/>
    <p1510:client id="{6EA8051C-68AC-368E-629B-E0F2C992B0B6}" v="24" dt="2025-12-01T17:02:36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tenantanon#d50556e5-d53a-4e90-b80a-e8f0160727c8::" providerId="AD" clId="Web-{1599FE84-CCC2-19F7-3E7D-C148EF482CE3}"/>
    <pc:docChg chg="modSld">
      <pc:chgData name="Usuário Convidado" userId="S::urn:spo:tenantanon#d50556e5-d53a-4e90-b80a-e8f0160727c8::" providerId="AD" clId="Web-{1599FE84-CCC2-19F7-3E7D-C148EF482CE3}" dt="2025-12-01T17:32:04.007" v="0" actId="1076"/>
      <pc:docMkLst>
        <pc:docMk/>
      </pc:docMkLst>
      <pc:sldChg chg="modSp">
        <pc:chgData name="Usuário Convidado" userId="S::urn:spo:tenantanon#d50556e5-d53a-4e90-b80a-e8f0160727c8::" providerId="AD" clId="Web-{1599FE84-CCC2-19F7-3E7D-C148EF482CE3}" dt="2025-12-01T17:32:04.007" v="0" actId="1076"/>
        <pc:sldMkLst>
          <pc:docMk/>
          <pc:sldMk cId="3661226388" sldId="309"/>
        </pc:sldMkLst>
        <pc:picChg chg="mod">
          <ac:chgData name="Usuário Convidado" userId="S::urn:spo:tenantanon#d50556e5-d53a-4e90-b80a-e8f0160727c8::" providerId="AD" clId="Web-{1599FE84-CCC2-19F7-3E7D-C148EF482CE3}" dt="2025-12-01T17:32:04.007" v="0" actId="1076"/>
          <ac:picMkLst>
            <pc:docMk/>
            <pc:sldMk cId="3661226388" sldId="309"/>
            <ac:picMk id="2" creationId="{5B20CA0C-7570-556A-CB23-E069701FEB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jpe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7.sv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0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27098" y="-270524"/>
            <a:ext cx="19172600" cy="10828048"/>
            <a:chOff x="0" y="0"/>
            <a:chExt cx="24511000" cy="13843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2402439" cy="13716000"/>
            </a:xfrm>
            <a:custGeom>
              <a:avLst/>
              <a:gdLst/>
              <a:ahLst/>
              <a:cxnLst/>
              <a:rect l="l" t="t" r="r" b="b"/>
              <a:pathLst>
                <a:path w="12402439" h="13716000">
                  <a:moveTo>
                    <a:pt x="0" y="0"/>
                  </a:moveTo>
                  <a:lnTo>
                    <a:pt x="0" y="13716000"/>
                  </a:lnTo>
                  <a:lnTo>
                    <a:pt x="12402439" y="13716000"/>
                  </a:lnTo>
                  <a:lnTo>
                    <a:pt x="4244975" y="0"/>
                  </a:lnTo>
                  <a:close/>
                </a:path>
              </a:pathLst>
            </a:custGeom>
            <a:solidFill>
              <a:srgbClr val="FFD00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304907" y="4578096"/>
              <a:ext cx="6879209" cy="9201404"/>
            </a:xfrm>
            <a:custGeom>
              <a:avLst/>
              <a:gdLst/>
              <a:ahLst/>
              <a:cxnLst/>
              <a:rect l="l" t="t" r="r" b="b"/>
              <a:pathLst>
                <a:path w="6879208" h="9201404">
                  <a:moveTo>
                    <a:pt x="0" y="9201404"/>
                  </a:moveTo>
                  <a:lnTo>
                    <a:pt x="6879208" y="9201404"/>
                  </a:lnTo>
                  <a:lnTo>
                    <a:pt x="6879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304907" y="10145903"/>
              <a:ext cx="2161160" cy="3633597"/>
            </a:xfrm>
            <a:custGeom>
              <a:avLst/>
              <a:gdLst/>
              <a:ahLst/>
              <a:cxnLst/>
              <a:rect l="l" t="t" r="r" b="b"/>
              <a:pathLst>
                <a:path w="2161160" h="3633597">
                  <a:moveTo>
                    <a:pt x="0" y="3633597"/>
                  </a:moveTo>
                  <a:lnTo>
                    <a:pt x="2161159" y="3633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184115" y="63500"/>
              <a:ext cx="7263385" cy="2814066"/>
            </a:xfrm>
            <a:custGeom>
              <a:avLst/>
              <a:gdLst/>
              <a:ahLst/>
              <a:cxnLst/>
              <a:rect l="l" t="t" r="r" b="b"/>
              <a:pathLst>
                <a:path w="7263385" h="2814066">
                  <a:moveTo>
                    <a:pt x="0" y="2814066"/>
                  </a:moveTo>
                  <a:lnTo>
                    <a:pt x="7263385" y="2814066"/>
                  </a:lnTo>
                  <a:lnTo>
                    <a:pt x="7263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84115" y="2877566"/>
              <a:ext cx="7263385" cy="10901934"/>
            </a:xfrm>
            <a:custGeom>
              <a:avLst/>
              <a:gdLst/>
              <a:ahLst/>
              <a:cxnLst/>
              <a:rect l="l" t="t" r="r" b="b"/>
              <a:pathLst>
                <a:path w="7263385" h="10901934">
                  <a:moveTo>
                    <a:pt x="0" y="0"/>
                  </a:moveTo>
                  <a:lnTo>
                    <a:pt x="0" y="10901934"/>
                  </a:lnTo>
                  <a:lnTo>
                    <a:pt x="7263385" y="10901934"/>
                  </a:lnTo>
                  <a:lnTo>
                    <a:pt x="7263385" y="2088896"/>
                  </a:lnTo>
                  <a:lnTo>
                    <a:pt x="7263385" y="2088896"/>
                  </a:lnTo>
                  <a:cubicBezTo>
                    <a:pt x="6043170" y="802386"/>
                    <a:pt x="4317366" y="0"/>
                    <a:pt x="2404111" y="0"/>
                  </a:cubicBezTo>
                  <a:close/>
                </a:path>
              </a:pathLst>
            </a:custGeom>
            <a:solidFill>
              <a:srgbClr val="FFD00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307701" y="63500"/>
              <a:ext cx="6876416" cy="4514596"/>
            </a:xfrm>
            <a:custGeom>
              <a:avLst/>
              <a:gdLst/>
              <a:ahLst/>
              <a:cxnLst/>
              <a:rect l="l" t="t" r="r" b="b"/>
              <a:pathLst>
                <a:path w="6876415" h="4514596">
                  <a:moveTo>
                    <a:pt x="0" y="0"/>
                  </a:moveTo>
                  <a:cubicBezTo>
                    <a:pt x="85344" y="2507742"/>
                    <a:pt x="2145284" y="4514596"/>
                    <a:pt x="4673854" y="4514596"/>
                  </a:cubicBezTo>
                  <a:lnTo>
                    <a:pt x="6876416" y="4514596"/>
                  </a:lnTo>
                  <a:lnTo>
                    <a:pt x="6876416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63500" y="8592566"/>
              <a:ext cx="8631682" cy="5186934"/>
            </a:xfrm>
            <a:custGeom>
              <a:avLst/>
              <a:gdLst/>
              <a:ahLst/>
              <a:cxnLst/>
              <a:rect l="l" t="t" r="r" b="b"/>
              <a:pathLst>
                <a:path w="8631682" h="5186934">
                  <a:moveTo>
                    <a:pt x="1367155" y="0"/>
                  </a:moveTo>
                  <a:cubicBezTo>
                    <a:pt x="900557" y="0"/>
                    <a:pt x="443738" y="41657"/>
                    <a:pt x="0" y="121412"/>
                  </a:cubicBezTo>
                  <a:lnTo>
                    <a:pt x="0" y="121412"/>
                  </a:lnTo>
                  <a:lnTo>
                    <a:pt x="0" y="5186934"/>
                  </a:lnTo>
                  <a:lnTo>
                    <a:pt x="8631682" y="5186934"/>
                  </a:lnTo>
                  <a:cubicBezTo>
                    <a:pt x="7597394" y="2169160"/>
                    <a:pt x="4735576" y="0"/>
                    <a:pt x="1367155" y="0"/>
                  </a:cubicBezTo>
                  <a:close/>
                </a:path>
              </a:pathLst>
            </a:custGeom>
            <a:solidFill>
              <a:srgbClr val="415AA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64514" y="11819636"/>
              <a:ext cx="3923919" cy="38100"/>
            </a:xfrm>
            <a:custGeom>
              <a:avLst/>
              <a:gdLst/>
              <a:ahLst/>
              <a:cxnLst/>
              <a:rect l="l" t="t" r="r" b="b"/>
              <a:pathLst>
                <a:path w="3923919" h="38100">
                  <a:moveTo>
                    <a:pt x="3923919" y="38100"/>
                  </a:moveTo>
                  <a:lnTo>
                    <a:pt x="0" y="38100"/>
                  </a:lnTo>
                  <a:lnTo>
                    <a:pt x="0" y="0"/>
                  </a:lnTo>
                  <a:lnTo>
                    <a:pt x="3923919" y="0"/>
                  </a:lnTo>
                  <a:close/>
                </a:path>
              </a:pathLst>
            </a:custGeom>
            <a:solidFill>
              <a:srgbClr val="FA0201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491822" y="9547579"/>
            <a:ext cx="114257" cy="31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 spc="7">
                <a:solidFill>
                  <a:srgbClr val="090F1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1</a:t>
            </a:r>
          </a:p>
        </p:txBody>
      </p:sp>
      <p:sp>
        <p:nvSpPr>
          <p:cNvPr id="12" name="Freeform 12"/>
          <p:cNvSpPr/>
          <p:nvPr/>
        </p:nvSpPr>
        <p:spPr>
          <a:xfrm>
            <a:off x="-624840" y="3843575"/>
            <a:ext cx="19173820" cy="8985893"/>
          </a:xfrm>
          <a:custGeom>
            <a:avLst/>
            <a:gdLst/>
            <a:ahLst/>
            <a:cxnLst/>
            <a:rect l="l" t="t" r="r" b="b"/>
            <a:pathLst>
              <a:path w="18335620" h="8056253">
                <a:moveTo>
                  <a:pt x="0" y="0"/>
                </a:moveTo>
                <a:lnTo>
                  <a:pt x="18335620" y="0"/>
                </a:lnTo>
                <a:lnTo>
                  <a:pt x="18335620" y="8056253"/>
                </a:lnTo>
                <a:lnTo>
                  <a:pt x="0" y="8056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908" t="-3724" r="-439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-577428" y="3772683"/>
            <a:ext cx="19162524" cy="621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16"/>
              </a:lnSpc>
            </a:pPr>
            <a:endParaRPr lang="pt-BR" sz="3500" b="1">
              <a:solidFill>
                <a:srgbClr val="242424"/>
              </a:solidFill>
              <a:latin typeface="TT Rounds Condensed"/>
              <a:ea typeface="+mn-lt"/>
              <a:cs typeface="+mn-lt"/>
            </a:endParaRPr>
          </a:p>
          <a:p>
            <a:pPr algn="ctr">
              <a:lnSpc>
                <a:spcPts val="9716"/>
              </a:lnSpc>
            </a:pPr>
            <a:r>
              <a:rPr lang="pt-BR" sz="4500" b="1">
                <a:solidFill>
                  <a:srgbClr val="242424"/>
                </a:solidFill>
                <a:latin typeface="TT Rounds Condensed"/>
                <a:ea typeface="+mn-lt"/>
                <a:cs typeface="+mn-lt"/>
              </a:rPr>
              <a:t>PARECER CONJUNTO CONDEL/SUDECO/</a:t>
            </a:r>
            <a:r>
              <a:rPr lang="pt-BR" sz="4500" b="1" err="1">
                <a:solidFill>
                  <a:srgbClr val="242424"/>
                </a:solidFill>
                <a:latin typeface="TT Rounds Condensed"/>
                <a:ea typeface="+mn-lt"/>
                <a:cs typeface="+mn-lt"/>
              </a:rPr>
              <a:t>MIDR</a:t>
            </a:r>
            <a:r>
              <a:rPr lang="pt-BR" sz="4500" b="1">
                <a:solidFill>
                  <a:srgbClr val="242424"/>
                </a:solidFill>
                <a:latin typeface="TT Rounds Condensed"/>
                <a:ea typeface="+mn-lt"/>
                <a:cs typeface="+mn-lt"/>
              </a:rPr>
              <a:t> N.º 01/2025</a:t>
            </a:r>
          </a:p>
          <a:p>
            <a:pPr algn="ctr">
              <a:lnSpc>
                <a:spcPts val="9716"/>
              </a:lnSpc>
            </a:pPr>
            <a:endParaRPr lang="pt-BR" sz="4500" b="1">
              <a:solidFill>
                <a:srgbClr val="242424"/>
              </a:solidFill>
              <a:latin typeface="TT Rounds Condensed"/>
              <a:ea typeface="+mn-lt"/>
              <a:cs typeface="+mn-lt"/>
            </a:endParaRPr>
          </a:p>
          <a:p>
            <a:pPr algn="ctr">
              <a:lnSpc>
                <a:spcPts val="9716"/>
              </a:lnSpc>
            </a:pPr>
            <a:br>
              <a:rPr lang="en-US" sz="3500" b="1">
                <a:solidFill>
                  <a:srgbClr val="242424"/>
                </a:solidFill>
                <a:latin typeface="TT Rounds Condensed"/>
                <a:ea typeface="+mn-lt"/>
                <a:cs typeface="+mn-lt"/>
              </a:rPr>
            </a:br>
            <a:endParaRPr lang="en-US" sz="3500" b="1">
              <a:solidFill>
                <a:srgbClr val="242424"/>
              </a:solidFill>
              <a:latin typeface="TT Rounds Condensed"/>
              <a:ea typeface="+mn-lt"/>
              <a:cs typeface="+mn-lt"/>
              <a:sym typeface="TT Rounds Condensed"/>
            </a:endParaRPr>
          </a:p>
        </p:txBody>
      </p:sp>
      <p:sp>
        <p:nvSpPr>
          <p:cNvPr id="15" name="Freeform 15" descr="Logotipo  Descrição gerada automaticamente"/>
          <p:cNvSpPr/>
          <p:nvPr/>
        </p:nvSpPr>
        <p:spPr>
          <a:xfrm>
            <a:off x="9580365" y="9284239"/>
            <a:ext cx="2576394" cy="1131036"/>
          </a:xfrm>
          <a:custGeom>
            <a:avLst/>
            <a:gdLst/>
            <a:ahLst/>
            <a:cxnLst/>
            <a:rect l="l" t="t" r="r" b="b"/>
            <a:pathLst>
              <a:path w="2576394" h="1131036">
                <a:moveTo>
                  <a:pt x="0" y="0"/>
                </a:moveTo>
                <a:lnTo>
                  <a:pt x="2576394" y="0"/>
                </a:lnTo>
                <a:lnTo>
                  <a:pt x="2576394" y="1131036"/>
                </a:lnTo>
                <a:lnTo>
                  <a:pt x="0" y="11310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4248"/>
              </p:ext>
            </p:extLst>
          </p:nvPr>
        </p:nvGraphicFramePr>
        <p:xfrm>
          <a:off x="-340596" y="6196101"/>
          <a:ext cx="19555259" cy="2497030"/>
        </p:xfrm>
        <a:graphic>
          <a:graphicData uri="http://schemas.openxmlformats.org/drawingml/2006/table">
            <a:tbl>
              <a:tblPr/>
              <a:tblGrid>
                <a:gridCol w="1579493">
                  <a:extLst>
                    <a:ext uri="{9D8B030D-6E8A-4147-A177-3AD203B41FA5}">
                      <a16:colId xmlns:a16="http://schemas.microsoft.com/office/drawing/2014/main" val="2682255099"/>
                    </a:ext>
                  </a:extLst>
                </a:gridCol>
                <a:gridCol w="17975766">
                  <a:extLst>
                    <a:ext uri="{9D8B030D-6E8A-4147-A177-3AD203B41FA5}">
                      <a16:colId xmlns:a16="http://schemas.microsoft.com/office/drawing/2014/main" val="288183063"/>
                    </a:ext>
                  </a:extLst>
                </a:gridCol>
              </a:tblGrid>
              <a:tr h="2497030"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500">
                          <a:effectLst/>
                          <a:latin typeface="Times-New-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3000" b="0" kern="1200">
                          <a:solidFill>
                            <a:srgbClr val="242424"/>
                          </a:solidFill>
                          <a:latin typeface="TT Rounds Condensed" panose="020B0604020202020204" charset="0"/>
                          <a:ea typeface="+mn-lt"/>
                          <a:cs typeface="+mn-lt"/>
                        </a:rPr>
                        <a:t>Avaliação do Relatório Circunstanciado sobre as Atividades Desenvolvidas e os Resultados Obtidos, </a:t>
                      </a:r>
                    </a:p>
                    <a:p>
                      <a:pPr marL="76200" marR="762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3000" b="0" kern="1200">
                          <a:solidFill>
                            <a:srgbClr val="242424"/>
                          </a:solidFill>
                          <a:latin typeface="TT Rounds Condensed" panose="020B0604020202020204" charset="0"/>
                          <a:ea typeface="+mn-lt"/>
                          <a:cs typeface="+mn-lt"/>
                        </a:rPr>
                        <a:t>referente à aplicação dos recursos do </a:t>
                      </a:r>
                      <a:r>
                        <a:rPr lang="pt-BR" sz="3000" b="0" kern="1200" err="1">
                          <a:solidFill>
                            <a:srgbClr val="242424"/>
                          </a:solidFill>
                          <a:latin typeface="TT Rounds Condensed" panose="020B0604020202020204" charset="0"/>
                          <a:ea typeface="+mn-lt"/>
                          <a:cs typeface="+mn-lt"/>
                        </a:rPr>
                        <a:t>FCO</a:t>
                      </a:r>
                      <a:r>
                        <a:rPr lang="pt-BR" sz="3000" b="0" kern="1200">
                          <a:solidFill>
                            <a:srgbClr val="242424"/>
                          </a:solidFill>
                          <a:latin typeface="TT Rounds Condensed" panose="020B0604020202020204" charset="0"/>
                          <a:ea typeface="+mn-lt"/>
                          <a:cs typeface="+mn-lt"/>
                        </a:rPr>
                        <a:t> no exercício de 2024, elaborado </a:t>
                      </a:r>
                      <a:r>
                        <a:rPr lang="pt-BR" sz="3000" b="0">
                          <a:effectLst/>
                          <a:latin typeface="TT Rounds Condensed" panose="020B0604020202020204" charset="0"/>
                        </a:rPr>
                        <a:t>pelo Banco do </a:t>
                      </a:r>
                      <a:r>
                        <a:rPr lang="pt-BR" sz="3000" b="0" kern="1200">
                          <a:solidFill>
                            <a:srgbClr val="242424"/>
                          </a:solidFill>
                          <a:latin typeface="TT Rounds Condensed" panose="020B0604020202020204" charset="0"/>
                          <a:ea typeface="+mn-lt"/>
                          <a:cs typeface="+mn-lt"/>
                        </a:rPr>
                        <a:t>Brasil S.A.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47769"/>
                  </a:ext>
                </a:extLst>
              </a:tr>
            </a:tbl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A06825F6-B00D-EDCD-57DD-169B0DBE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620" y="9473711"/>
            <a:ext cx="2590067" cy="7326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567682" y="14370262"/>
            <a:ext cx="9269293" cy="1683474"/>
          </a:xfrm>
          <a:custGeom>
            <a:avLst/>
            <a:gdLst/>
            <a:ahLst/>
            <a:cxnLst/>
            <a:rect l="l" t="t" r="r" b="b"/>
            <a:pathLst>
              <a:path w="3678069" h="2910272">
                <a:moveTo>
                  <a:pt x="0" y="0"/>
                </a:moveTo>
                <a:lnTo>
                  <a:pt x="3678069" y="0"/>
                </a:lnTo>
                <a:lnTo>
                  <a:pt x="3678069" y="2910272"/>
                </a:lnTo>
                <a:lnTo>
                  <a:pt x="0" y="2910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0" y="0"/>
            <a:ext cx="741472" cy="10287000"/>
          </a:xfrm>
          <a:custGeom>
            <a:avLst/>
            <a:gdLst/>
            <a:ahLst/>
            <a:cxnLst/>
            <a:rect l="l" t="t" r="r" b="b"/>
            <a:pathLst>
              <a:path w="741472" h="10287000">
                <a:moveTo>
                  <a:pt x="0" y="0"/>
                </a:moveTo>
                <a:lnTo>
                  <a:pt x="741472" y="0"/>
                </a:lnTo>
                <a:lnTo>
                  <a:pt x="741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366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TextBox 48"/>
          <p:cNvSpPr txBox="1"/>
          <p:nvPr/>
        </p:nvSpPr>
        <p:spPr>
          <a:xfrm>
            <a:off x="-3469736" y="631487"/>
            <a:ext cx="166078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7"/>
              </a:lnSpc>
              <a:spcBef>
                <a:spcPct val="0"/>
              </a:spcBef>
            </a:pPr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Aplicações</a:t>
            </a:r>
            <a:r>
              <a:rPr lang="en-US" sz="3405" u="sng" spc="3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em</a:t>
            </a:r>
            <a:r>
              <a:rPr lang="en-US" sz="3405" u="sng" spc="3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2024 </a:t>
            </a:r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pelo</a:t>
            </a:r>
            <a:r>
              <a:rPr lang="en-US" sz="3405" u="sng" spc="3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FCO</a:t>
            </a:r>
            <a:endParaRPr lang="en-US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49" name="Freeform 49"/>
          <p:cNvSpPr/>
          <p:nvPr/>
        </p:nvSpPr>
        <p:spPr>
          <a:xfrm rot="5400000">
            <a:off x="-875068" y="4577135"/>
            <a:ext cx="1637068" cy="1637068"/>
          </a:xfrm>
          <a:custGeom>
            <a:avLst/>
            <a:gdLst/>
            <a:ahLst/>
            <a:cxnLst/>
            <a:rect l="l" t="t" r="r" b="b"/>
            <a:pathLst>
              <a:path w="1637067" h="1637067">
                <a:moveTo>
                  <a:pt x="0" y="0"/>
                </a:moveTo>
                <a:lnTo>
                  <a:pt x="1637068" y="0"/>
                </a:lnTo>
                <a:lnTo>
                  <a:pt x="1637068" y="1637068"/>
                </a:lnTo>
                <a:lnTo>
                  <a:pt x="0" y="163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 descr="Logotipo  Descrição gerada automaticamente"/>
          <p:cNvSpPr/>
          <p:nvPr/>
        </p:nvSpPr>
        <p:spPr>
          <a:xfrm>
            <a:off x="16227354" y="9380952"/>
            <a:ext cx="2063891" cy="906048"/>
          </a:xfrm>
          <a:custGeom>
            <a:avLst/>
            <a:gdLst/>
            <a:ahLst/>
            <a:cxnLst/>
            <a:rect l="l" t="t" r="r" b="b"/>
            <a:pathLst>
              <a:path w="2063891" h="906048">
                <a:moveTo>
                  <a:pt x="0" y="0"/>
                </a:moveTo>
                <a:lnTo>
                  <a:pt x="2063892" y="0"/>
                </a:lnTo>
                <a:lnTo>
                  <a:pt x="2063892" y="906048"/>
                </a:lnTo>
                <a:lnTo>
                  <a:pt x="0" y="906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041745" y="1438827"/>
            <a:ext cx="15621786" cy="47295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Foram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 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aplicados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R$ 12,5 bi.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Execução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acima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do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previsto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e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inadimplência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baixa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(0,3%).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Destaque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para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pequenos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empreendedores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(76%).</a:t>
            </a:r>
          </a:p>
          <a:p>
            <a:pPr marL="571500" indent="-571500">
              <a:spcBef>
                <a:spcPts val="180"/>
              </a:spcBef>
              <a:spcAft>
                <a:spcPts val="180"/>
              </a:spcAft>
              <a:buFont typeface="Wingdings" panose="05000000000000000000" pitchFamily="2" charset="2"/>
              <a:buChar char="Ø"/>
            </a:pPr>
            <a:endParaRPr lang="en-US" sz="3600" b="1" kern="100" dirty="0">
              <a:latin typeface="TT Rounds Condensed"/>
              <a:ea typeface="Aptos" panose="020B0004020202020204" pitchFamily="34" charset="0"/>
              <a:cs typeface="Times New Roman"/>
            </a:endParaRPr>
          </a:p>
          <a:p>
            <a:pPr>
              <a:spcBef>
                <a:spcPts val="180"/>
              </a:spcBef>
              <a:spcAft>
                <a:spcPts val="180"/>
              </a:spcAft>
            </a:pP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    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Crescimento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do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segmento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empresarial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(+37%).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CBC96345-F022-2DAC-971E-BE63887CFDF3}"/>
              </a:ext>
            </a:extLst>
          </p:cNvPr>
          <p:cNvSpPr/>
          <p:nvPr/>
        </p:nvSpPr>
        <p:spPr>
          <a:xfrm>
            <a:off x="2041745" y="1505899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CBC96345-F022-2DAC-971E-BE63887CFDF3}"/>
              </a:ext>
            </a:extLst>
          </p:cNvPr>
          <p:cNvSpPr/>
          <p:nvPr/>
        </p:nvSpPr>
        <p:spPr>
          <a:xfrm>
            <a:off x="2072104" y="3793010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092A0619-C37B-83E6-DD20-837E63535A90}"/>
              </a:ext>
            </a:extLst>
          </p:cNvPr>
          <p:cNvSpPr/>
          <p:nvPr/>
        </p:nvSpPr>
        <p:spPr>
          <a:xfrm>
            <a:off x="2041745" y="2626251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671896C-2E8D-673A-E8FE-37F0ACBD8049}"/>
              </a:ext>
            </a:extLst>
          </p:cNvPr>
          <p:cNvSpPr txBox="1"/>
          <p:nvPr/>
        </p:nvSpPr>
        <p:spPr>
          <a:xfrm>
            <a:off x="2523226" y="5768915"/>
            <a:ext cx="9144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kern="100">
                <a:latin typeface="TT Rounds Condensed"/>
                <a:cs typeface="Times New Roman"/>
              </a:rPr>
              <a:t>Cobertura total: 466 municípios + DF (100%).</a:t>
            </a:r>
            <a:endParaRPr lang="pt-BR" sz="3600" b="1" kern="100">
              <a:latin typeface="TT Rounds Condensed"/>
              <a:cs typeface="Times New Roman"/>
            </a:endParaRPr>
          </a:p>
          <a:p>
            <a:pPr algn="ctr"/>
            <a:endParaRPr lang="pt-BR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2EA01114-B49F-A2D1-F3A4-11E7E0C78064}"/>
              </a:ext>
            </a:extLst>
          </p:cNvPr>
          <p:cNvSpPr/>
          <p:nvPr/>
        </p:nvSpPr>
        <p:spPr>
          <a:xfrm>
            <a:off x="2041745" y="4912251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" name="Imagem 6" descr="Região Centro-Oeste: Estados, população e características">
            <a:extLst>
              <a:ext uri="{FF2B5EF4-FFF2-40B4-BE49-F238E27FC236}">
                <a16:creationId xmlns:a16="http://schemas.microsoft.com/office/drawing/2014/main" id="{FCAFF409-EECF-A343-4150-D95AA9FC5A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38706" y="5167092"/>
            <a:ext cx="4822631" cy="386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8353D855-51C0-E8A8-7D22-EA0D115AA863}"/>
              </a:ext>
            </a:extLst>
          </p:cNvPr>
          <p:cNvSpPr/>
          <p:nvPr/>
        </p:nvSpPr>
        <p:spPr>
          <a:xfrm>
            <a:off x="2028972" y="5755519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7"/>
          <p:cNvSpPr/>
          <p:nvPr/>
        </p:nvSpPr>
        <p:spPr>
          <a:xfrm>
            <a:off x="0" y="0"/>
            <a:ext cx="741472" cy="10287000"/>
          </a:xfrm>
          <a:custGeom>
            <a:avLst/>
            <a:gdLst/>
            <a:ahLst/>
            <a:cxnLst/>
            <a:rect l="l" t="t" r="r" b="b"/>
            <a:pathLst>
              <a:path w="741472" h="10287000">
                <a:moveTo>
                  <a:pt x="0" y="0"/>
                </a:moveTo>
                <a:lnTo>
                  <a:pt x="741472" y="0"/>
                </a:lnTo>
                <a:lnTo>
                  <a:pt x="741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366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TextBox 48"/>
          <p:cNvSpPr txBox="1"/>
          <p:nvPr/>
        </p:nvSpPr>
        <p:spPr>
          <a:xfrm>
            <a:off x="-4428741" y="780013"/>
            <a:ext cx="166078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87"/>
              </a:lnSpc>
              <a:spcBef>
                <a:spcPct val="0"/>
              </a:spcBef>
            </a:pPr>
            <a:r>
              <a:rPr lang="en-US" sz="3405" u="sng" spc="3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Panorama </a:t>
            </a:r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Financeiro</a:t>
            </a:r>
            <a:endParaRPr lang="en-US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49" name="Freeform 49"/>
          <p:cNvSpPr/>
          <p:nvPr/>
        </p:nvSpPr>
        <p:spPr>
          <a:xfrm rot="5400000">
            <a:off x="-875068" y="4577135"/>
            <a:ext cx="1637068" cy="1637068"/>
          </a:xfrm>
          <a:custGeom>
            <a:avLst/>
            <a:gdLst/>
            <a:ahLst/>
            <a:cxnLst/>
            <a:rect l="l" t="t" r="r" b="b"/>
            <a:pathLst>
              <a:path w="1637067" h="1637067">
                <a:moveTo>
                  <a:pt x="0" y="0"/>
                </a:moveTo>
                <a:lnTo>
                  <a:pt x="1637068" y="0"/>
                </a:lnTo>
                <a:lnTo>
                  <a:pt x="1637068" y="1637068"/>
                </a:lnTo>
                <a:lnTo>
                  <a:pt x="0" y="163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 descr="Logotipo  Descrição gerada automaticamente"/>
          <p:cNvSpPr/>
          <p:nvPr/>
        </p:nvSpPr>
        <p:spPr>
          <a:xfrm>
            <a:off x="16227354" y="9380952"/>
            <a:ext cx="2063891" cy="906048"/>
          </a:xfrm>
          <a:custGeom>
            <a:avLst/>
            <a:gdLst/>
            <a:ahLst/>
            <a:cxnLst/>
            <a:rect l="l" t="t" r="r" b="b"/>
            <a:pathLst>
              <a:path w="2063891" h="906048">
                <a:moveTo>
                  <a:pt x="0" y="0"/>
                </a:moveTo>
                <a:lnTo>
                  <a:pt x="2063892" y="0"/>
                </a:lnTo>
                <a:lnTo>
                  <a:pt x="2063892" y="906048"/>
                </a:lnTo>
                <a:lnTo>
                  <a:pt x="0" y="906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465901" y="2408499"/>
            <a:ext cx="15621786" cy="467820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"/>
              </a:spcBef>
              <a:spcAft>
                <a:spcPts val="180"/>
              </a:spcAft>
            </a:pP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Operações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27.294 (+18,6%) | Ticket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médio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R$ 457 mil (+3,6%).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 dirty="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"/>
              </a:spcBef>
              <a:spcAft>
                <a:spcPts val="180"/>
              </a:spcAft>
            </a:pP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Orçamento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realizado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101,9% da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previsão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b="1" kern="100" dirty="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"/>
              </a:spcBef>
              <a:spcAft>
                <a:spcPts val="180"/>
              </a:spcAft>
            </a:pPr>
            <a:r>
              <a:rPr lang="en-US" sz="3600" b="1" u="sng" kern="100" dirty="0">
                <a:solidFill>
                  <a:srgbClr val="1218FA"/>
                </a:solidFill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  <a:t>Fonte de </a:t>
            </a:r>
            <a:r>
              <a:rPr lang="en-US" sz="3600" b="1" u="sng" kern="100" dirty="0" err="1">
                <a:solidFill>
                  <a:srgbClr val="1218FA"/>
                </a:solidFill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  <a:t>Recursos</a:t>
            </a:r>
            <a:r>
              <a:rPr lang="en-US" sz="3600" b="1" u="sng" kern="100" dirty="0">
                <a:solidFill>
                  <a:srgbClr val="1218FA"/>
                </a:solidFill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  <a:t> : R$ 16,5 bi.</a:t>
            </a:r>
            <a:endParaRPr lang="pt-BR" sz="3600" b="1" u="sng" kern="100" dirty="0">
              <a:solidFill>
                <a:srgbClr val="1218FA"/>
              </a:solidFill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"/>
              </a:spcBef>
              <a:spcAft>
                <a:spcPts val="180"/>
              </a:spcAft>
            </a:pP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                    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Retornos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R$ 10,4 bi.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Recursos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STN: R$ 5,3 bi.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Outros: R$ 0,8 bi.</a:t>
            </a:r>
            <a:endParaRPr lang="pt-BR" sz="3600" b="1" kern="100" dirty="0">
              <a:latin typeface="TT Rounds Condensed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CBC96345-F022-2DAC-971E-BE63887CFDF3}"/>
              </a:ext>
            </a:extLst>
          </p:cNvPr>
          <p:cNvSpPr/>
          <p:nvPr/>
        </p:nvSpPr>
        <p:spPr>
          <a:xfrm>
            <a:off x="2019443" y="2535609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CBC96345-F022-2DAC-971E-BE63887CFDF3}"/>
              </a:ext>
            </a:extLst>
          </p:cNvPr>
          <p:cNvSpPr/>
          <p:nvPr/>
        </p:nvSpPr>
        <p:spPr>
          <a:xfrm>
            <a:off x="2028236" y="4753322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092A0619-C37B-83E6-DD20-837E63535A90}"/>
              </a:ext>
            </a:extLst>
          </p:cNvPr>
          <p:cNvSpPr/>
          <p:nvPr/>
        </p:nvSpPr>
        <p:spPr>
          <a:xfrm>
            <a:off x="2019443" y="3651261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0"/>
          <a:srcRect l="7861" r="3065"/>
          <a:stretch/>
        </p:blipFill>
        <p:spPr>
          <a:xfrm>
            <a:off x="10697806" y="3644265"/>
            <a:ext cx="6556917" cy="43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412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7"/>
          <p:cNvSpPr/>
          <p:nvPr/>
        </p:nvSpPr>
        <p:spPr>
          <a:xfrm>
            <a:off x="0" y="0"/>
            <a:ext cx="741472" cy="10287000"/>
          </a:xfrm>
          <a:custGeom>
            <a:avLst/>
            <a:gdLst/>
            <a:ahLst/>
            <a:cxnLst/>
            <a:rect l="l" t="t" r="r" b="b"/>
            <a:pathLst>
              <a:path w="741472" h="10287000">
                <a:moveTo>
                  <a:pt x="0" y="0"/>
                </a:moveTo>
                <a:lnTo>
                  <a:pt x="741472" y="0"/>
                </a:lnTo>
                <a:lnTo>
                  <a:pt x="741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366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TextBox 48"/>
          <p:cNvSpPr txBox="1"/>
          <p:nvPr/>
        </p:nvSpPr>
        <p:spPr>
          <a:xfrm>
            <a:off x="2032805" y="854199"/>
            <a:ext cx="16607868" cy="52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Setores</a:t>
            </a:r>
            <a:r>
              <a:rPr lang="en-US" sz="3405" u="sng" spc="3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 e </a:t>
            </a:r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Evolução</a:t>
            </a:r>
            <a:endParaRPr lang="pt-BR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</p:txBody>
      </p:sp>
      <p:sp>
        <p:nvSpPr>
          <p:cNvPr id="49" name="Freeform 49"/>
          <p:cNvSpPr/>
          <p:nvPr/>
        </p:nvSpPr>
        <p:spPr>
          <a:xfrm rot="5400000">
            <a:off x="-875068" y="4577135"/>
            <a:ext cx="1637068" cy="1637068"/>
          </a:xfrm>
          <a:custGeom>
            <a:avLst/>
            <a:gdLst/>
            <a:ahLst/>
            <a:cxnLst/>
            <a:rect l="l" t="t" r="r" b="b"/>
            <a:pathLst>
              <a:path w="1637067" h="1637067">
                <a:moveTo>
                  <a:pt x="0" y="0"/>
                </a:moveTo>
                <a:lnTo>
                  <a:pt x="1637068" y="0"/>
                </a:lnTo>
                <a:lnTo>
                  <a:pt x="1637068" y="1637068"/>
                </a:lnTo>
                <a:lnTo>
                  <a:pt x="0" y="163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 descr="Logotipo  Descrição gerada automaticamente"/>
          <p:cNvSpPr/>
          <p:nvPr/>
        </p:nvSpPr>
        <p:spPr>
          <a:xfrm>
            <a:off x="16227354" y="9380952"/>
            <a:ext cx="2063891" cy="906048"/>
          </a:xfrm>
          <a:custGeom>
            <a:avLst/>
            <a:gdLst/>
            <a:ahLst/>
            <a:cxnLst/>
            <a:rect l="l" t="t" r="r" b="b"/>
            <a:pathLst>
              <a:path w="2063891" h="906048">
                <a:moveTo>
                  <a:pt x="0" y="0"/>
                </a:moveTo>
                <a:lnTo>
                  <a:pt x="2063892" y="0"/>
                </a:lnTo>
                <a:lnTo>
                  <a:pt x="2063892" y="906048"/>
                </a:lnTo>
                <a:lnTo>
                  <a:pt x="0" y="906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496260" y="1702864"/>
            <a:ext cx="15621786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5B20CA0C-7570-556A-CB23-E069701FE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643" y="2897333"/>
            <a:ext cx="7572375" cy="5257800"/>
          </a:xfrm>
          <a:prstGeom prst="rect">
            <a:avLst/>
          </a:prstGeom>
        </p:spPr>
      </p:pic>
      <p:pic>
        <p:nvPicPr>
          <p:cNvPr id="3" name="Imagem 2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4DAA1143-C853-C1B2-D586-ACEE01B8C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6077" y="2773392"/>
            <a:ext cx="75723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263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7"/>
          <p:cNvSpPr/>
          <p:nvPr/>
        </p:nvSpPr>
        <p:spPr>
          <a:xfrm>
            <a:off x="0" y="0"/>
            <a:ext cx="741472" cy="10287000"/>
          </a:xfrm>
          <a:custGeom>
            <a:avLst/>
            <a:gdLst/>
            <a:ahLst/>
            <a:cxnLst/>
            <a:rect l="l" t="t" r="r" b="b"/>
            <a:pathLst>
              <a:path w="741472" h="10287000">
                <a:moveTo>
                  <a:pt x="0" y="0"/>
                </a:moveTo>
                <a:lnTo>
                  <a:pt x="741472" y="0"/>
                </a:lnTo>
                <a:lnTo>
                  <a:pt x="741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366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TextBox 48"/>
          <p:cNvSpPr txBox="1"/>
          <p:nvPr/>
        </p:nvSpPr>
        <p:spPr>
          <a:xfrm>
            <a:off x="2032805" y="854199"/>
            <a:ext cx="16607868" cy="1601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Inclusão</a:t>
            </a:r>
            <a:r>
              <a:rPr lang="en-US" sz="3405" u="sng" spc="3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 e Porte dos </a:t>
            </a:r>
            <a:r>
              <a:rPr lang="en-US" sz="3405" u="sng" spc="31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Beneficiários</a:t>
            </a:r>
            <a:endParaRPr lang="pt-BR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  <a:p>
            <a:endParaRPr lang="pt-BR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  <a:p>
            <a:endParaRPr lang="pt-BR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</p:txBody>
      </p:sp>
      <p:sp>
        <p:nvSpPr>
          <p:cNvPr id="49" name="Freeform 49"/>
          <p:cNvSpPr/>
          <p:nvPr/>
        </p:nvSpPr>
        <p:spPr>
          <a:xfrm rot="5400000">
            <a:off x="-875068" y="4577135"/>
            <a:ext cx="1637068" cy="1637068"/>
          </a:xfrm>
          <a:custGeom>
            <a:avLst/>
            <a:gdLst/>
            <a:ahLst/>
            <a:cxnLst/>
            <a:rect l="l" t="t" r="r" b="b"/>
            <a:pathLst>
              <a:path w="1637067" h="1637067">
                <a:moveTo>
                  <a:pt x="0" y="0"/>
                </a:moveTo>
                <a:lnTo>
                  <a:pt x="1637068" y="0"/>
                </a:lnTo>
                <a:lnTo>
                  <a:pt x="1637068" y="1637068"/>
                </a:lnTo>
                <a:lnTo>
                  <a:pt x="0" y="163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 descr="Logotipo  Descrição gerada automaticamente"/>
          <p:cNvSpPr/>
          <p:nvPr/>
        </p:nvSpPr>
        <p:spPr>
          <a:xfrm>
            <a:off x="16227354" y="9380952"/>
            <a:ext cx="2063891" cy="906048"/>
          </a:xfrm>
          <a:custGeom>
            <a:avLst/>
            <a:gdLst/>
            <a:ahLst/>
            <a:cxnLst/>
            <a:rect l="l" t="t" r="r" b="b"/>
            <a:pathLst>
              <a:path w="2063891" h="906048">
                <a:moveTo>
                  <a:pt x="0" y="0"/>
                </a:moveTo>
                <a:lnTo>
                  <a:pt x="2063892" y="0"/>
                </a:lnTo>
                <a:lnTo>
                  <a:pt x="2063892" y="906048"/>
                </a:lnTo>
                <a:lnTo>
                  <a:pt x="0" y="906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496260" y="1702864"/>
            <a:ext cx="15621786" cy="23596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ts val="180"/>
              </a:spcBef>
              <a:spcAft>
                <a:spcPts val="180"/>
              </a:spcAft>
            </a:pP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Menor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porte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R$ 9,5 bi (76,2%) | Meta: 60% ✅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80"/>
              </a:spcBef>
              <a:spcAft>
                <a:spcPts val="180"/>
              </a:spcAft>
            </a:pP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Novos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beneficiários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8.771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operações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| R$ 3,4 bi (27,3%) | Meta: 20% ✅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CBC96345-F022-2DAC-971E-BE63887CFDF3}"/>
              </a:ext>
            </a:extLst>
          </p:cNvPr>
          <p:cNvSpPr/>
          <p:nvPr/>
        </p:nvSpPr>
        <p:spPr>
          <a:xfrm>
            <a:off x="2019443" y="1777324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092A0619-C37B-83E6-DD20-837E63535A90}"/>
              </a:ext>
            </a:extLst>
          </p:cNvPr>
          <p:cNvSpPr/>
          <p:nvPr/>
        </p:nvSpPr>
        <p:spPr>
          <a:xfrm>
            <a:off x="2019443" y="2897676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146" name="Picture 2" descr="PubliEditorial - MEIs mostram alta satisfação e otimismo com o próprio  negóc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48" y="4347909"/>
            <a:ext cx="6145651" cy="42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654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7"/>
          <p:cNvSpPr/>
          <p:nvPr/>
        </p:nvSpPr>
        <p:spPr>
          <a:xfrm>
            <a:off x="0" y="0"/>
            <a:ext cx="741472" cy="10287000"/>
          </a:xfrm>
          <a:custGeom>
            <a:avLst/>
            <a:gdLst/>
            <a:ahLst/>
            <a:cxnLst/>
            <a:rect l="l" t="t" r="r" b="b"/>
            <a:pathLst>
              <a:path w="741472" h="10287000">
                <a:moveTo>
                  <a:pt x="0" y="0"/>
                </a:moveTo>
                <a:lnTo>
                  <a:pt x="741472" y="0"/>
                </a:lnTo>
                <a:lnTo>
                  <a:pt x="741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366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TextBox 48"/>
          <p:cNvSpPr txBox="1"/>
          <p:nvPr/>
        </p:nvSpPr>
        <p:spPr>
          <a:xfrm>
            <a:off x="2032805" y="854199"/>
            <a:ext cx="16607868" cy="2125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400" u="sng" spc="31" dirty="0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Linhas</a:t>
            </a:r>
            <a:r>
              <a:rPr lang="en-US" sz="3400" u="sng" spc="31" dirty="0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 </a:t>
            </a:r>
            <a:r>
              <a:rPr lang="en-US" sz="3400" u="sng" spc="31" dirty="0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Especiais</a:t>
            </a:r>
            <a:r>
              <a:rPr lang="en-US" sz="3400" u="sng" spc="31" dirty="0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 e </a:t>
            </a:r>
            <a:r>
              <a:rPr lang="en-US" sz="3400" u="sng" spc="31" dirty="0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Condições</a:t>
            </a:r>
            <a:r>
              <a:rPr lang="en-US" sz="3400" u="sng" spc="31" dirty="0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 </a:t>
            </a:r>
            <a:r>
              <a:rPr lang="en-US" sz="3400" u="sng" spc="31" dirty="0" err="1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</a:rPr>
              <a:t>Diferenciadas</a:t>
            </a:r>
            <a:endParaRPr lang="pt-BR" sz="3400" u="sng" spc="31" dirty="0" err="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  <a:p>
            <a:endParaRPr lang="pt-BR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  <a:p>
            <a:endParaRPr lang="pt-BR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  <a:p>
            <a:endParaRPr lang="pt-BR" sz="3405" u="sng" spc="31">
              <a:solidFill>
                <a:srgbClr val="262626"/>
              </a:solidFill>
              <a:latin typeface="TT Rounds Condensed"/>
              <a:ea typeface="TT Rounds Condensed"/>
              <a:cs typeface="TT Rounds Condensed"/>
            </a:endParaRPr>
          </a:p>
        </p:txBody>
      </p:sp>
      <p:sp>
        <p:nvSpPr>
          <p:cNvPr id="49" name="Freeform 49"/>
          <p:cNvSpPr/>
          <p:nvPr/>
        </p:nvSpPr>
        <p:spPr>
          <a:xfrm rot="5400000">
            <a:off x="-875068" y="4577135"/>
            <a:ext cx="1637068" cy="1637068"/>
          </a:xfrm>
          <a:custGeom>
            <a:avLst/>
            <a:gdLst/>
            <a:ahLst/>
            <a:cxnLst/>
            <a:rect l="l" t="t" r="r" b="b"/>
            <a:pathLst>
              <a:path w="1637067" h="1637067">
                <a:moveTo>
                  <a:pt x="0" y="0"/>
                </a:moveTo>
                <a:lnTo>
                  <a:pt x="1637068" y="0"/>
                </a:lnTo>
                <a:lnTo>
                  <a:pt x="1637068" y="1637068"/>
                </a:lnTo>
                <a:lnTo>
                  <a:pt x="0" y="163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 descr="Logotipo  Descrição gerada automaticamente"/>
          <p:cNvSpPr/>
          <p:nvPr/>
        </p:nvSpPr>
        <p:spPr>
          <a:xfrm>
            <a:off x="16227354" y="9380952"/>
            <a:ext cx="2063891" cy="906048"/>
          </a:xfrm>
          <a:custGeom>
            <a:avLst/>
            <a:gdLst/>
            <a:ahLst/>
            <a:cxnLst/>
            <a:rect l="l" t="t" r="r" b="b"/>
            <a:pathLst>
              <a:path w="2063891" h="906048">
                <a:moveTo>
                  <a:pt x="0" y="0"/>
                </a:moveTo>
                <a:lnTo>
                  <a:pt x="2063892" y="0"/>
                </a:lnTo>
                <a:lnTo>
                  <a:pt x="2063892" y="906048"/>
                </a:lnTo>
                <a:lnTo>
                  <a:pt x="0" y="906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39392" y="2004789"/>
            <a:ext cx="15621786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FCO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Mulheres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R$ 1,9 bi | 4.458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mulheres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| +410%.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FCO Verde: R$ 1,1 bi | 968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operações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| +119%.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Irrigação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: R$ 133,2 mi | 44 </a:t>
            </a:r>
            <a:r>
              <a:rPr lang="en-US" sz="3600" b="1" kern="100" dirty="0" err="1">
                <a:latin typeface="TT Rounds Condensed"/>
                <a:ea typeface="Aptos" panose="020B0004020202020204" pitchFamily="34" charset="0"/>
                <a:cs typeface="Times New Roman"/>
              </a:rPr>
              <a:t>operações</a:t>
            </a:r>
            <a: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/>
              </a:rPr>
              <a:t> (+317%).</a:t>
            </a: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600" b="1" kern="100" dirty="0">
                <a:latin typeface="TT Rounds Condensed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600" b="1" kern="100">
              <a:latin typeface="TT Rounds Condensed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Freeform 16">
            <a:extLst>
              <a:ext uri="{FF2B5EF4-FFF2-40B4-BE49-F238E27FC236}">
                <a16:creationId xmlns:a16="http://schemas.microsoft.com/office/drawing/2014/main" id="{CBC96345-F022-2DAC-971E-BE63887CFDF3}"/>
              </a:ext>
            </a:extLst>
          </p:cNvPr>
          <p:cNvSpPr/>
          <p:nvPr/>
        </p:nvSpPr>
        <p:spPr>
          <a:xfrm>
            <a:off x="2019443" y="2079249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CBC96345-F022-2DAC-971E-BE63887CFDF3}"/>
              </a:ext>
            </a:extLst>
          </p:cNvPr>
          <p:cNvSpPr/>
          <p:nvPr/>
        </p:nvSpPr>
        <p:spPr>
          <a:xfrm>
            <a:off x="2049802" y="4366360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17">
            <a:extLst>
              <a:ext uri="{FF2B5EF4-FFF2-40B4-BE49-F238E27FC236}">
                <a16:creationId xmlns:a16="http://schemas.microsoft.com/office/drawing/2014/main" id="{092A0619-C37B-83E6-DD20-837E63535A90}"/>
              </a:ext>
            </a:extLst>
          </p:cNvPr>
          <p:cNvSpPr/>
          <p:nvPr/>
        </p:nvSpPr>
        <p:spPr>
          <a:xfrm>
            <a:off x="2019443" y="3199601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7113" y="5673082"/>
            <a:ext cx="6074249" cy="39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584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02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27098" y="-270524"/>
            <a:ext cx="19172600" cy="10828048"/>
            <a:chOff x="0" y="0"/>
            <a:chExt cx="24511000" cy="13843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2402439" cy="13716000"/>
            </a:xfrm>
            <a:custGeom>
              <a:avLst/>
              <a:gdLst/>
              <a:ahLst/>
              <a:cxnLst/>
              <a:rect l="l" t="t" r="r" b="b"/>
              <a:pathLst>
                <a:path w="12402439" h="13716000">
                  <a:moveTo>
                    <a:pt x="0" y="0"/>
                  </a:moveTo>
                  <a:lnTo>
                    <a:pt x="0" y="13716000"/>
                  </a:lnTo>
                  <a:lnTo>
                    <a:pt x="12402439" y="13716000"/>
                  </a:lnTo>
                  <a:lnTo>
                    <a:pt x="4244975" y="0"/>
                  </a:lnTo>
                  <a:close/>
                </a:path>
              </a:pathLst>
            </a:custGeom>
            <a:solidFill>
              <a:srgbClr val="FFD007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10304907" y="4578096"/>
              <a:ext cx="6879209" cy="9201404"/>
            </a:xfrm>
            <a:custGeom>
              <a:avLst/>
              <a:gdLst/>
              <a:ahLst/>
              <a:cxnLst/>
              <a:rect l="l" t="t" r="r" b="b"/>
              <a:pathLst>
                <a:path w="6879208" h="9201404">
                  <a:moveTo>
                    <a:pt x="0" y="9201404"/>
                  </a:moveTo>
                  <a:lnTo>
                    <a:pt x="6879208" y="9201404"/>
                  </a:lnTo>
                  <a:lnTo>
                    <a:pt x="6879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304907" y="10145903"/>
              <a:ext cx="2161160" cy="3633597"/>
            </a:xfrm>
            <a:custGeom>
              <a:avLst/>
              <a:gdLst/>
              <a:ahLst/>
              <a:cxnLst/>
              <a:rect l="l" t="t" r="r" b="b"/>
              <a:pathLst>
                <a:path w="2161160" h="3633597">
                  <a:moveTo>
                    <a:pt x="0" y="3633597"/>
                  </a:moveTo>
                  <a:lnTo>
                    <a:pt x="2161159" y="3633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184115" y="63500"/>
              <a:ext cx="7263385" cy="2814066"/>
            </a:xfrm>
            <a:custGeom>
              <a:avLst/>
              <a:gdLst/>
              <a:ahLst/>
              <a:cxnLst/>
              <a:rect l="l" t="t" r="r" b="b"/>
              <a:pathLst>
                <a:path w="7263385" h="2814066">
                  <a:moveTo>
                    <a:pt x="0" y="2814066"/>
                  </a:moveTo>
                  <a:lnTo>
                    <a:pt x="7263385" y="2814066"/>
                  </a:lnTo>
                  <a:lnTo>
                    <a:pt x="7263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84115" y="2877566"/>
              <a:ext cx="7263385" cy="10901934"/>
            </a:xfrm>
            <a:custGeom>
              <a:avLst/>
              <a:gdLst/>
              <a:ahLst/>
              <a:cxnLst/>
              <a:rect l="l" t="t" r="r" b="b"/>
              <a:pathLst>
                <a:path w="7263385" h="10901934">
                  <a:moveTo>
                    <a:pt x="0" y="0"/>
                  </a:moveTo>
                  <a:lnTo>
                    <a:pt x="0" y="10901934"/>
                  </a:lnTo>
                  <a:lnTo>
                    <a:pt x="7263385" y="10901934"/>
                  </a:lnTo>
                  <a:lnTo>
                    <a:pt x="7263385" y="2088896"/>
                  </a:lnTo>
                  <a:lnTo>
                    <a:pt x="7263385" y="2088896"/>
                  </a:lnTo>
                  <a:cubicBezTo>
                    <a:pt x="6043170" y="802386"/>
                    <a:pt x="4317366" y="0"/>
                    <a:pt x="2404111" y="0"/>
                  </a:cubicBezTo>
                  <a:close/>
                </a:path>
              </a:pathLst>
            </a:custGeom>
            <a:solidFill>
              <a:srgbClr val="FFD007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307701" y="63500"/>
              <a:ext cx="6876416" cy="4514596"/>
            </a:xfrm>
            <a:custGeom>
              <a:avLst/>
              <a:gdLst/>
              <a:ahLst/>
              <a:cxnLst/>
              <a:rect l="l" t="t" r="r" b="b"/>
              <a:pathLst>
                <a:path w="6876415" h="4514596">
                  <a:moveTo>
                    <a:pt x="0" y="0"/>
                  </a:moveTo>
                  <a:cubicBezTo>
                    <a:pt x="85344" y="2507742"/>
                    <a:pt x="2145284" y="4514596"/>
                    <a:pt x="4673854" y="4514596"/>
                  </a:cubicBezTo>
                  <a:lnTo>
                    <a:pt x="6876416" y="4514596"/>
                  </a:lnTo>
                  <a:lnTo>
                    <a:pt x="6876416" y="0"/>
                  </a:lnTo>
                  <a:close/>
                </a:path>
              </a:pathLst>
            </a:custGeom>
            <a:solidFill>
              <a:srgbClr val="43B649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63500" y="8592566"/>
              <a:ext cx="8631682" cy="5186934"/>
            </a:xfrm>
            <a:custGeom>
              <a:avLst/>
              <a:gdLst/>
              <a:ahLst/>
              <a:cxnLst/>
              <a:rect l="l" t="t" r="r" b="b"/>
              <a:pathLst>
                <a:path w="8631682" h="5186934">
                  <a:moveTo>
                    <a:pt x="1367155" y="0"/>
                  </a:moveTo>
                  <a:cubicBezTo>
                    <a:pt x="900557" y="0"/>
                    <a:pt x="443738" y="41657"/>
                    <a:pt x="0" y="121412"/>
                  </a:cubicBezTo>
                  <a:lnTo>
                    <a:pt x="0" y="121412"/>
                  </a:lnTo>
                  <a:lnTo>
                    <a:pt x="0" y="5186934"/>
                  </a:lnTo>
                  <a:lnTo>
                    <a:pt x="8631682" y="5186934"/>
                  </a:lnTo>
                  <a:cubicBezTo>
                    <a:pt x="7597394" y="2169160"/>
                    <a:pt x="4735576" y="0"/>
                    <a:pt x="1367155" y="0"/>
                  </a:cubicBezTo>
                  <a:close/>
                </a:path>
              </a:pathLst>
            </a:custGeom>
            <a:solidFill>
              <a:srgbClr val="415AA9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64514" y="11819636"/>
              <a:ext cx="3923919" cy="38100"/>
            </a:xfrm>
            <a:custGeom>
              <a:avLst/>
              <a:gdLst/>
              <a:ahLst/>
              <a:cxnLst/>
              <a:rect l="l" t="t" r="r" b="b"/>
              <a:pathLst>
                <a:path w="3923919" h="38100">
                  <a:moveTo>
                    <a:pt x="3923919" y="38100"/>
                  </a:moveTo>
                  <a:lnTo>
                    <a:pt x="0" y="38100"/>
                  </a:lnTo>
                  <a:lnTo>
                    <a:pt x="0" y="0"/>
                  </a:lnTo>
                  <a:lnTo>
                    <a:pt x="3923919" y="0"/>
                  </a:lnTo>
                  <a:close/>
                </a:path>
              </a:pathLst>
            </a:custGeom>
            <a:solidFill>
              <a:srgbClr val="FA0201"/>
            </a:solidFill>
          </p:spPr>
          <p:txBody>
            <a:bodyPr/>
            <a:lstStyle>
              <a:defPPr>
                <a:defRPr lang="en-US"/>
              </a:defPPr>
            </a:lstStyle>
            <a:p>
              <a:endParaRPr lang="pt-B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491822" y="9547579"/>
            <a:ext cx="114257" cy="31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</a:lstStyle>
          <a:p>
            <a:pPr algn="l">
              <a:lnSpc>
                <a:spcPts val="2520"/>
              </a:lnSpc>
            </a:pPr>
            <a:r>
              <a:rPr lang="en-US" sz="1800" b="1" spc="7">
                <a:solidFill>
                  <a:srgbClr val="090F1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1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4649065"/>
            <a:ext cx="18335620" cy="8056253"/>
          </a:xfrm>
          <a:custGeom>
            <a:avLst/>
            <a:gdLst/>
            <a:ahLst/>
            <a:cxnLst/>
            <a:rect l="l" t="t" r="r" b="b"/>
            <a:pathLst>
              <a:path w="18335620" h="8056253">
                <a:moveTo>
                  <a:pt x="0" y="0"/>
                </a:moveTo>
                <a:lnTo>
                  <a:pt x="18335620" y="0"/>
                </a:lnTo>
                <a:lnTo>
                  <a:pt x="18335620" y="8056253"/>
                </a:lnTo>
                <a:lnTo>
                  <a:pt x="0" y="8056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908" t="-3724" r="-43908"/>
            </a:stretch>
          </a:blipFill>
        </p:spPr>
        <p:txBody>
          <a:bodyPr/>
          <a:lstStyle>
            <a:defPPr>
              <a:defRPr lang="en-US"/>
            </a:defPPr>
          </a:lstStyle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1460197" y="5843468"/>
            <a:ext cx="15367606" cy="100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</a:lstStyle>
          <a:p>
            <a:pPr algn="ctr">
              <a:lnSpc>
                <a:spcPts val="7883"/>
              </a:lnSpc>
            </a:pPr>
            <a:r>
              <a:rPr lang="en-US" sz="6500" dirty="0">
                <a:solidFill>
                  <a:srgbClr val="262626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OBRIGADA PELA ATENÇÃO!</a:t>
            </a:r>
          </a:p>
        </p:txBody>
      </p:sp>
      <p:sp>
        <p:nvSpPr>
          <p:cNvPr id="15" name="Freeform 15" descr="Logotipo  Descrição gerada automaticamente"/>
          <p:cNvSpPr/>
          <p:nvPr/>
        </p:nvSpPr>
        <p:spPr>
          <a:xfrm>
            <a:off x="9359237" y="7693634"/>
            <a:ext cx="3564163" cy="1564666"/>
          </a:xfrm>
          <a:custGeom>
            <a:avLst/>
            <a:gdLst/>
            <a:ahLst/>
            <a:cxnLst/>
            <a:rect l="l" t="t" r="r" b="b"/>
            <a:pathLst>
              <a:path w="3564163" h="1564666">
                <a:moveTo>
                  <a:pt x="0" y="0"/>
                </a:moveTo>
                <a:lnTo>
                  <a:pt x="3564164" y="0"/>
                </a:lnTo>
                <a:lnTo>
                  <a:pt x="3564164" y="1564666"/>
                </a:lnTo>
                <a:lnTo>
                  <a:pt x="0" y="1564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</a:lstStyle>
          <a:p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CF8A41F-88DC-C3A3-B9F4-D2F479D21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621" y="7861788"/>
            <a:ext cx="4128720" cy="123092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A07DE6E1B49B49A6BF600B30138797" ma:contentTypeVersion="4" ma:contentTypeDescription="Crie um novo documento." ma:contentTypeScope="" ma:versionID="3044322dccfa7f57ab2a649cbc029d0d">
  <xsd:schema xmlns:xsd="http://www.w3.org/2001/XMLSchema" xmlns:xs="http://www.w3.org/2001/XMLSchema" xmlns:p="http://schemas.microsoft.com/office/2006/metadata/properties" xmlns:ns2="19add818-624d-45f1-a11d-84dc96a2e85e" targetNamespace="http://schemas.microsoft.com/office/2006/metadata/properties" ma:root="true" ma:fieldsID="ac0acf44eb3ca8a2919fe90b7059bca2" ns2:_="">
    <xsd:import namespace="19add818-624d-45f1-a11d-84dc96a2e8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dd818-624d-45f1-a11d-84dc96a2e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82E9B5-7DBE-43EB-9156-657C16ED9F53}">
  <ds:schemaRefs>
    <ds:schemaRef ds:uri="19add818-624d-45f1-a11d-84dc96a2e8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D80AA3-3FA7-4DD0-9BA3-C4E3300EA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dd818-624d-45f1-a11d-84dc96a2e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0828C7-0872-4DF1-8916-81E7321713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Personalizar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GABINETE</dc:title>
  <dc:creator>Mariany Guimaraes de Souza</dc:creator>
  <cp:lastModifiedBy>Carlos Henrique de Araújo Filho</cp:lastModifiedBy>
  <cp:revision>106</cp:revision>
  <dcterms:created xsi:type="dcterms:W3CDTF">2006-08-16T00:00:00Z</dcterms:created>
  <dcterms:modified xsi:type="dcterms:W3CDTF">2025-12-01T17:32:04Z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0x010100A6A07DE6E1B49B49A6BF600B30138797</vt:lpwstr>
  </property>
  <property fmtid="{D5CDD505-2E9C-101B-9397-08002B2CF9AE}" pid="3" name="MediaServiceImageTags">
    <vt:lpwstr/>
  </property>
</Properties>
</file>