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Google Shape;356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Google Shape;357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0" name="Google Shape;360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39" name="Google Shape;439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1.7.2013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‹#›</a:t>
            </a:r>
            <a:endParaRPr/>
          </a:p>
        </p:txBody>
      </p:sp>
      <p:sp>
        <p:nvSpPr>
          <p:cNvPr id="441" name="Google Shape;441;p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MPO assim propôs, tendo como objetivo prioritário a redução dos custos de transporte dos produtos regionais até os principais mercados domésticos e internacionais.</a:t>
            </a:r>
            <a:endParaRPr/>
          </a:p>
        </p:txBody>
      </p:sp>
      <p:sp>
        <p:nvSpPr>
          <p:cNvPr id="456" name="Google Shape;456;p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MPO assim propôs, tendo como objetivo prioritário a redução dos custos de transporte dos produtos regionais até os principais mercados domésticos e internacionais.</a:t>
            </a:r>
            <a:endParaRPr/>
          </a:p>
        </p:txBody>
      </p:sp>
      <p:sp>
        <p:nvSpPr>
          <p:cNvPr id="484" name="Google Shape;484;p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p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 propostas de alterações </a:t>
            </a:r>
            <a:r>
              <a:rPr lang="pt-BR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facilitam a interpretação do texto quanto ao tratamento de bens importados nos casos em que não houver similar nacional, permitindo maior clareza a aplicação das regras pelas instituições financeiras.</a:t>
            </a:r>
            <a:endParaRPr/>
          </a:p>
        </p:txBody>
      </p:sp>
      <p:sp>
        <p:nvSpPr>
          <p:cNvPr id="502" name="Google Shape;502;p4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Google Shape;520;p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Quanto à alínea "p", a proposta garantirá maior viabilidade financeira aos empreendedores quilombolas, uma vez que permitirá que o pagamento das parcelas de juros dos financiamentos ocorram após a estabilização financeira do empreendimento. O público quilombola é vulnerável economicamente, necessitando de tratamento diferenciado a fim de possibilitar o acesso ao crédito.</a:t>
            </a:r>
            <a:endParaRPr/>
          </a:p>
        </p:txBody>
      </p:sp>
      <p:sp>
        <p:nvSpPr>
          <p:cNvPr id="521" name="Google Shape;521;p5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p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objetivo é esclarecer os portes a serem atendidos pelas condições diferenciadas, facilitando sua aplicação pelas instituições financeiras.</a:t>
            </a:r>
            <a:endParaRPr/>
          </a:p>
        </p:txBody>
      </p:sp>
      <p:sp>
        <p:nvSpPr>
          <p:cNvPr id="539" name="Google Shape;539;p6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p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objetivo é esclarecer os portes a serem atendidos pelas condições diferenciadas, facilitando sua aplicação pelas instituições financeiras.</a:t>
            </a:r>
            <a:endParaRPr/>
          </a:p>
        </p:txBody>
      </p:sp>
      <p:sp>
        <p:nvSpPr>
          <p:cNvPr id="559" name="Google Shape;559;p7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p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objetivo é esclarecer os portes a serem atendidos pelas condições diferenciadas, facilitando sua aplicação pelas instituições financeiras.</a:t>
            </a:r>
            <a:endParaRPr/>
          </a:p>
        </p:txBody>
      </p:sp>
      <p:sp>
        <p:nvSpPr>
          <p:cNvPr id="576" name="Google Shape;576;p8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objetivo é esclarecer os portes a serem atendidos pelas condições diferenciadas, facilitando sua aplicação pelas instituições financeiras.</a:t>
            </a:r>
            <a:endParaRPr/>
          </a:p>
        </p:txBody>
      </p:sp>
      <p:sp>
        <p:nvSpPr>
          <p:cNvPr id="592" name="Google Shape;592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11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7" name="Google Shape;42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2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3" name="Google Shape;43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4" name="Google Shape;37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" name="Google Shape;38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2" name="Google Shape;39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3" name="Google Shape;39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9" name="Google Shape;39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0" name="Google Shape;40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1" name="Google Shape;40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2" name="Google Shape;40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3" name="Google Shape;413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14" name="Google Shape;41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0" name="Google Shape;420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21" name="Google Shape;42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3" name="Google Shape;363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Google Shape;364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13"/>
          <p:cNvGrpSpPr/>
          <p:nvPr/>
        </p:nvGrpSpPr>
        <p:grpSpPr>
          <a:xfrm>
            <a:off x="12915900" y="9534525"/>
            <a:ext cx="4114800" cy="547688"/>
            <a:chOff x="0" y="0"/>
            <a:chExt cx="5486400" cy="730251"/>
          </a:xfrm>
        </p:grpSpPr>
        <p:sp>
          <p:nvSpPr>
            <p:cNvPr id="445" name="Google Shape;445;p13"/>
            <p:cNvSpPr/>
            <p:nvPr/>
          </p:nvSpPr>
          <p:spPr>
            <a:xfrm>
              <a:off x="0" y="0"/>
              <a:ext cx="5486400" cy="730251"/>
            </a:xfrm>
            <a:custGeom>
              <a:avLst/>
              <a:gdLst/>
              <a:ahLst/>
              <a:cxnLst/>
              <a:rect l="l" t="t" r="r" b="b"/>
              <a:pathLst>
                <a:path w="5486400" h="730251" extrusionOk="0">
                  <a:moveTo>
                    <a:pt x="0" y="0"/>
                  </a:moveTo>
                  <a:lnTo>
                    <a:pt x="5486400" y="0"/>
                  </a:lnTo>
                  <a:lnTo>
                    <a:pt x="5486400" y="730251"/>
                  </a:lnTo>
                  <a:lnTo>
                    <a:pt x="0" y="73025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3"/>
            <p:cNvSpPr txBox="1"/>
            <p:nvPr/>
          </p:nvSpPr>
          <p:spPr>
            <a:xfrm>
              <a:off x="0" y="0"/>
              <a:ext cx="5486400" cy="73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rgbClr val="898989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47" name="Google Shape;447;p13"/>
          <p:cNvGrpSpPr/>
          <p:nvPr/>
        </p:nvGrpSpPr>
        <p:grpSpPr>
          <a:xfrm>
            <a:off x="1365655" y="4544856"/>
            <a:ext cx="16188534" cy="2552680"/>
            <a:chOff x="0" y="-9525"/>
            <a:chExt cx="21584713" cy="3403574"/>
          </a:xfrm>
        </p:grpSpPr>
        <p:sp>
          <p:nvSpPr>
            <p:cNvPr id="448" name="Google Shape;448;p13"/>
            <p:cNvSpPr/>
            <p:nvPr/>
          </p:nvSpPr>
          <p:spPr>
            <a:xfrm>
              <a:off x="0" y="0"/>
              <a:ext cx="21584712" cy="3394049"/>
            </a:xfrm>
            <a:custGeom>
              <a:avLst/>
              <a:gdLst/>
              <a:ahLst/>
              <a:cxnLst/>
              <a:rect l="l" t="t" r="r" b="b"/>
              <a:pathLst>
                <a:path w="21584712" h="3394049" extrusionOk="0">
                  <a:moveTo>
                    <a:pt x="0" y="0"/>
                  </a:moveTo>
                  <a:lnTo>
                    <a:pt x="21584712" y="0"/>
                  </a:lnTo>
                  <a:lnTo>
                    <a:pt x="21584712" y="3394049"/>
                  </a:lnTo>
                  <a:lnTo>
                    <a:pt x="0" y="33940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3"/>
            <p:cNvSpPr txBox="1"/>
            <p:nvPr/>
          </p:nvSpPr>
          <p:spPr>
            <a:xfrm>
              <a:off x="0" y="-9525"/>
              <a:ext cx="21584700" cy="3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6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Principais Atualizações da Programação do FCO para 2026</a:t>
              </a:r>
              <a:endParaRPr sz="6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50" name="Google Shape;450;p13"/>
          <p:cNvSpPr/>
          <p:nvPr/>
        </p:nvSpPr>
        <p:spPr>
          <a:xfrm>
            <a:off x="17554189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3"/>
          <p:cNvSpPr/>
          <p:nvPr/>
        </p:nvSpPr>
        <p:spPr>
          <a:xfrm>
            <a:off x="5124799" y="510477"/>
            <a:ext cx="6458073" cy="3304381"/>
          </a:xfrm>
          <a:custGeom>
            <a:avLst/>
            <a:gdLst/>
            <a:ahLst/>
            <a:cxnLst/>
            <a:rect l="l" t="t" r="r" b="b"/>
            <a:pathLst>
              <a:path w="6458073" h="3304381" extrusionOk="0">
                <a:moveTo>
                  <a:pt x="0" y="0"/>
                </a:moveTo>
                <a:lnTo>
                  <a:pt x="6458073" y="0"/>
                </a:lnTo>
                <a:lnTo>
                  <a:pt x="6458073" y="3304380"/>
                </a:lnTo>
                <a:lnTo>
                  <a:pt x="0" y="3304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3"/>
          <p:cNvSpPr txBox="1"/>
          <p:nvPr/>
        </p:nvSpPr>
        <p:spPr>
          <a:xfrm>
            <a:off x="3875350" y="7769481"/>
            <a:ext cx="10537200" cy="11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Dezembro de 2025</a:t>
            </a:r>
            <a:endParaRPr/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>
              <a:solidFill>
                <a:srgbClr val="160C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5"/>
          <p:cNvSpPr/>
          <p:nvPr/>
        </p:nvSpPr>
        <p:spPr>
          <a:xfrm rot="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 extrusionOk="0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9" b="-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25"/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 extrusionOk="0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9" b="-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5" name="Google Shape;665;p25"/>
          <p:cNvGrpSpPr/>
          <p:nvPr/>
        </p:nvGrpSpPr>
        <p:grpSpPr>
          <a:xfrm>
            <a:off x="621879" y="848850"/>
            <a:ext cx="9827932" cy="2381041"/>
            <a:chOff x="0" y="-9525"/>
            <a:chExt cx="8463600" cy="2050500"/>
          </a:xfrm>
        </p:grpSpPr>
        <p:sp>
          <p:nvSpPr>
            <p:cNvPr id="666" name="Google Shape;666;p25"/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 extrusionOk="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25"/>
            <p:cNvSpPr txBox="1"/>
            <p:nvPr/>
          </p:nvSpPr>
          <p:spPr>
            <a:xfrm>
              <a:off x="0" y="-9525"/>
              <a:ext cx="8463600" cy="20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199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IV - Encerramento</a:t>
              </a:r>
              <a:endParaRPr/>
            </a:p>
            <a:p>
              <a:pPr marL="0" marR="0" lvl="0" indent="0" algn="l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19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8" name="Google Shape;668;p25"/>
          <p:cNvGrpSpPr/>
          <p:nvPr/>
        </p:nvGrpSpPr>
        <p:grpSpPr>
          <a:xfrm>
            <a:off x="2537882" y="1433164"/>
            <a:ext cx="16896505" cy="5470081"/>
            <a:chOff x="0" y="-9525"/>
            <a:chExt cx="14550900" cy="4710714"/>
          </a:xfrm>
        </p:grpSpPr>
        <p:sp>
          <p:nvSpPr>
            <p:cNvPr id="669" name="Google Shape;669;p25"/>
            <p:cNvSpPr/>
            <p:nvPr/>
          </p:nvSpPr>
          <p:spPr>
            <a:xfrm>
              <a:off x="0" y="0"/>
              <a:ext cx="14550872" cy="4701189"/>
            </a:xfrm>
            <a:custGeom>
              <a:avLst/>
              <a:gdLst/>
              <a:ahLst/>
              <a:cxnLst/>
              <a:rect l="l" t="t" r="r" b="b"/>
              <a:pathLst>
                <a:path w="14550872" h="4701189" extrusionOk="0">
                  <a:moveTo>
                    <a:pt x="0" y="0"/>
                  </a:moveTo>
                  <a:lnTo>
                    <a:pt x="14550872" y="0"/>
                  </a:lnTo>
                  <a:lnTo>
                    <a:pt x="14550872" y="4701189"/>
                  </a:lnTo>
                  <a:lnTo>
                    <a:pt x="0" y="47011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25"/>
            <p:cNvSpPr txBox="1"/>
            <p:nvPr/>
          </p:nvSpPr>
          <p:spPr>
            <a:xfrm>
              <a:off x="0" y="-9525"/>
              <a:ext cx="14550900" cy="47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27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27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1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Muito obrigado!</a:t>
              </a:r>
              <a:endParaRPr/>
            </a:p>
            <a:p>
              <a:pPr marL="0" marR="0" lvl="0" indent="0" algn="l" rtl="0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1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8287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1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885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1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9714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1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1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1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1" name="Google Shape;671;p25"/>
          <p:cNvSpPr/>
          <p:nvPr/>
        </p:nvSpPr>
        <p:spPr>
          <a:xfrm rot="22842">
            <a:off x="621915" y="1788380"/>
            <a:ext cx="8519457" cy="47785"/>
          </a:xfrm>
          <a:custGeom>
            <a:avLst/>
            <a:gdLst/>
            <a:ahLst/>
            <a:cxnLst/>
            <a:rect l="l" t="t" r="r" b="b"/>
            <a:pathLst>
              <a:path w="11321288" h="63500" extrusionOk="0">
                <a:moveTo>
                  <a:pt x="19050" y="0"/>
                </a:moveTo>
                <a:lnTo>
                  <a:pt x="11302238" y="0"/>
                </a:lnTo>
                <a:cubicBezTo>
                  <a:pt x="11312779" y="0"/>
                  <a:pt x="11321288" y="14182"/>
                  <a:pt x="11321288" y="31750"/>
                </a:cubicBezTo>
                <a:cubicBezTo>
                  <a:pt x="11321288" y="49318"/>
                  <a:pt x="11312779" y="63500"/>
                  <a:pt x="11302238" y="63500"/>
                </a:cubicBezTo>
                <a:lnTo>
                  <a:pt x="19050" y="63500"/>
                </a:lnTo>
                <a:cubicBezTo>
                  <a:pt x="8509" y="63500"/>
                  <a:pt x="0" y="49318"/>
                  <a:pt x="0" y="31750"/>
                </a:cubicBezTo>
                <a:cubicBezTo>
                  <a:pt x="0" y="14182"/>
                  <a:pt x="8509" y="0"/>
                  <a:pt x="19050" y="0"/>
                </a:cubicBezTo>
                <a:close/>
              </a:path>
            </a:pathLst>
          </a:custGeom>
          <a:solidFill>
            <a:srgbClr val="160C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25"/>
          <p:cNvSpPr/>
          <p:nvPr/>
        </p:nvSpPr>
        <p:spPr>
          <a:xfrm>
            <a:off x="10631829" y="5830721"/>
            <a:ext cx="6458073" cy="3304381"/>
          </a:xfrm>
          <a:custGeom>
            <a:avLst/>
            <a:gdLst/>
            <a:ahLst/>
            <a:cxnLst/>
            <a:rect l="l" t="t" r="r" b="b"/>
            <a:pathLst>
              <a:path w="6458073" h="3304381" extrusionOk="0">
                <a:moveTo>
                  <a:pt x="0" y="0"/>
                </a:moveTo>
                <a:lnTo>
                  <a:pt x="6458073" y="0"/>
                </a:lnTo>
                <a:lnTo>
                  <a:pt x="6458073" y="3304380"/>
                </a:lnTo>
                <a:lnTo>
                  <a:pt x="0" y="3304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4"/>
          <p:cNvSpPr/>
          <p:nvPr/>
        </p:nvSpPr>
        <p:spPr>
          <a:xfrm rot="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 extrusionOk="0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9" b="-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4"/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 extrusionOk="0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9" b="-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0" name="Google Shape;460;p14"/>
          <p:cNvGrpSpPr/>
          <p:nvPr/>
        </p:nvGrpSpPr>
        <p:grpSpPr>
          <a:xfrm>
            <a:off x="-3885196" y="793315"/>
            <a:ext cx="11807018" cy="2436430"/>
            <a:chOff x="0" y="-57350"/>
            <a:chExt cx="10167945" cy="2098200"/>
          </a:xfrm>
        </p:grpSpPr>
        <p:sp>
          <p:nvSpPr>
            <p:cNvPr id="461" name="Google Shape;461;p14"/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 extrusionOk="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4"/>
            <p:cNvSpPr txBox="1"/>
            <p:nvPr/>
          </p:nvSpPr>
          <p:spPr>
            <a:xfrm>
              <a:off x="1704345" y="-57350"/>
              <a:ext cx="8463600" cy="20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199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  Orçamento FCO 2026</a:t>
              </a:r>
              <a:endParaRPr/>
            </a:p>
            <a:p>
              <a:pPr marL="0" marR="0" lvl="0" indent="0" algn="l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19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3" name="Google Shape;463;p14"/>
          <p:cNvGrpSpPr/>
          <p:nvPr/>
        </p:nvGrpSpPr>
        <p:grpSpPr>
          <a:xfrm>
            <a:off x="936819" y="2243331"/>
            <a:ext cx="16896505" cy="7375130"/>
            <a:chOff x="0" y="-9525"/>
            <a:chExt cx="14550900" cy="6351300"/>
          </a:xfrm>
        </p:grpSpPr>
        <p:sp>
          <p:nvSpPr>
            <p:cNvPr id="464" name="Google Shape;464;p14"/>
            <p:cNvSpPr/>
            <p:nvPr/>
          </p:nvSpPr>
          <p:spPr>
            <a:xfrm>
              <a:off x="0" y="0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 extrusionOk="0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4"/>
            <p:cNvSpPr txBox="1"/>
            <p:nvPr/>
          </p:nvSpPr>
          <p:spPr>
            <a:xfrm>
              <a:off x="0" y="-9525"/>
              <a:ext cx="14550900" cy="6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pt-BR" sz="41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369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14"/>
          <p:cNvSpPr/>
          <p:nvPr/>
        </p:nvSpPr>
        <p:spPr>
          <a:xfrm rot="22842">
            <a:off x="575403" y="1646736"/>
            <a:ext cx="8519457" cy="47785"/>
          </a:xfrm>
          <a:custGeom>
            <a:avLst/>
            <a:gdLst/>
            <a:ahLst/>
            <a:cxnLst/>
            <a:rect l="l" t="t" r="r" b="b"/>
            <a:pathLst>
              <a:path w="11321288" h="63500" extrusionOk="0">
                <a:moveTo>
                  <a:pt x="19050" y="0"/>
                </a:moveTo>
                <a:lnTo>
                  <a:pt x="11302238" y="0"/>
                </a:lnTo>
                <a:cubicBezTo>
                  <a:pt x="11312779" y="0"/>
                  <a:pt x="11321288" y="14182"/>
                  <a:pt x="11321288" y="31750"/>
                </a:cubicBezTo>
                <a:cubicBezTo>
                  <a:pt x="11321288" y="49318"/>
                  <a:pt x="11312779" y="63500"/>
                  <a:pt x="11302238" y="63500"/>
                </a:cubicBezTo>
                <a:lnTo>
                  <a:pt x="19050" y="63500"/>
                </a:lnTo>
                <a:cubicBezTo>
                  <a:pt x="8509" y="63500"/>
                  <a:pt x="0" y="49318"/>
                  <a:pt x="0" y="31750"/>
                </a:cubicBezTo>
                <a:cubicBezTo>
                  <a:pt x="0" y="14182"/>
                  <a:pt x="8509" y="0"/>
                  <a:pt x="19050" y="0"/>
                </a:cubicBezTo>
                <a:close/>
              </a:path>
            </a:pathLst>
          </a:custGeom>
          <a:solidFill>
            <a:srgbClr val="160C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847E31E-754A-0F48-C5C7-D6ECCBFE8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658193"/>
              </p:ext>
            </p:extLst>
          </p:nvPr>
        </p:nvGraphicFramePr>
        <p:xfrm>
          <a:off x="936786" y="1882200"/>
          <a:ext cx="10971597" cy="665011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373324">
                  <a:extLst>
                    <a:ext uri="{9D8B030D-6E8A-4147-A177-3AD203B41FA5}">
                      <a16:colId xmlns:a16="http://schemas.microsoft.com/office/drawing/2014/main" val="4264218061"/>
                    </a:ext>
                  </a:extLst>
                </a:gridCol>
                <a:gridCol w="2852232">
                  <a:extLst>
                    <a:ext uri="{9D8B030D-6E8A-4147-A177-3AD203B41FA5}">
                      <a16:colId xmlns:a16="http://schemas.microsoft.com/office/drawing/2014/main" val="1238698683"/>
                    </a:ext>
                  </a:extLst>
                </a:gridCol>
                <a:gridCol w="3262067">
                  <a:extLst>
                    <a:ext uri="{9D8B030D-6E8A-4147-A177-3AD203B41FA5}">
                      <a16:colId xmlns:a16="http://schemas.microsoft.com/office/drawing/2014/main" val="3521826678"/>
                    </a:ext>
                  </a:extLst>
                </a:gridCol>
                <a:gridCol w="1483974">
                  <a:extLst>
                    <a:ext uri="{9D8B030D-6E8A-4147-A177-3AD203B41FA5}">
                      <a16:colId xmlns:a16="http://schemas.microsoft.com/office/drawing/2014/main" val="2228745474"/>
                    </a:ext>
                  </a:extLst>
                </a:gridCol>
              </a:tblGrid>
              <a:tr h="4060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u="none" strike="noStrike">
                          <a:effectLst/>
                        </a:rPr>
                        <a:t>Recursos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u="none" strike="noStrike">
                          <a:effectLst/>
                        </a:rPr>
                        <a:t>2025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u="none" strike="noStrike">
                          <a:effectLst/>
                        </a:rPr>
                        <a:t>2026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u="none" strike="noStrike">
                          <a:effectLst/>
                        </a:rPr>
                        <a:t>% de incremento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extLst>
                  <a:ext uri="{0D108BD9-81ED-4DB2-BD59-A6C34878D82A}">
                    <a16:rowId xmlns:a16="http://schemas.microsoft.com/office/drawing/2014/main" val="2845308536"/>
                  </a:ext>
                </a:extLst>
              </a:tr>
              <a:tr h="2837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1" u="none" strike="noStrike">
                          <a:effectLst/>
                        </a:rPr>
                        <a:t>1. Fonte de Recursos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u="none" strike="noStrike">
                          <a:effectLst/>
                        </a:rPr>
                        <a:t>17.076.596.054,00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u="none" strike="noStrike">
                          <a:effectLst/>
                        </a:rPr>
                        <a:t>19.751.090.635,00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u="none" strike="noStrike">
                          <a:effectLst/>
                        </a:rPr>
                        <a:t>15,66%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extLst>
                  <a:ext uri="{0D108BD9-81ED-4DB2-BD59-A6C34878D82A}">
                    <a16:rowId xmlns:a16="http://schemas.microsoft.com/office/drawing/2014/main" val="3286844129"/>
                  </a:ext>
                </a:extLst>
              </a:tr>
              <a:tr h="43588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1.1 Disponibilidade prevista ao final do exercício anterior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442.271.840,00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641.881.317,00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45,12%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extLst>
                  <a:ext uri="{0D108BD9-81ED-4DB2-BD59-A6C34878D82A}">
                    <a16:rowId xmlns:a16="http://schemas.microsoft.com/office/drawing/2014/main" val="1509318700"/>
                  </a:ext>
                </a:extLst>
              </a:tr>
              <a:tr h="43588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 1.2 Repasse de Recursos Originários da STN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5.532.671.842,00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6.193.025.916,00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11,93%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extLst>
                  <a:ext uri="{0D108BD9-81ED-4DB2-BD59-A6C34878D82A}">
                    <a16:rowId xmlns:a16="http://schemas.microsoft.com/office/drawing/2014/main" val="301027197"/>
                  </a:ext>
                </a:extLst>
              </a:tr>
              <a:tr h="43588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1.3 Remuneração das Disponibilidades do Fundo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159.603.594,00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274.907.072,00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72,22%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extLst>
                  <a:ext uri="{0D108BD9-81ED-4DB2-BD59-A6C34878D82A}">
                    <a16:rowId xmlns:a16="http://schemas.microsoft.com/office/drawing/2014/main" val="569287502"/>
                  </a:ext>
                </a:extLst>
              </a:tr>
              <a:tr h="32741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1.4 Retorno de Financiamentos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10.657.858.516,00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12.288.727.837,00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15,30%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extLst>
                  <a:ext uri="{0D108BD9-81ED-4DB2-BD59-A6C34878D82A}">
                    <a16:rowId xmlns:a16="http://schemas.microsoft.com/office/drawing/2014/main" val="4294864882"/>
                  </a:ext>
                </a:extLst>
              </a:tr>
              <a:tr h="5832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1.5 Retorno ao Fundo de Valores Relativo aos Riscos Assumidos pelo Banco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284.190.263,00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352.548.493,00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24,04%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extLst>
                  <a:ext uri="{0D108BD9-81ED-4DB2-BD59-A6C34878D82A}">
                    <a16:rowId xmlns:a16="http://schemas.microsoft.com/office/drawing/2014/main" val="702642604"/>
                  </a:ext>
                </a:extLst>
              </a:tr>
              <a:tr h="43588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1.6 Outras Modalidades de Ingressos de Recursos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extLst>
                  <a:ext uri="{0D108BD9-81ED-4DB2-BD59-A6C34878D82A}">
                    <a16:rowId xmlns:a16="http://schemas.microsoft.com/office/drawing/2014/main" val="2849936187"/>
                  </a:ext>
                </a:extLst>
              </a:tr>
              <a:tr h="2837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1" u="none" strike="noStrike">
                          <a:effectLst/>
                        </a:rPr>
                        <a:t>2. Saídas de Recursos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u="none" strike="noStrike">
                          <a:effectLst/>
                        </a:rPr>
                        <a:t>3.531.354.709,00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u="none" strike="noStrike">
                          <a:effectLst/>
                        </a:rPr>
                        <a:t>3.853.805.464,00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u="none" strike="noStrike">
                          <a:effectLst/>
                        </a:rPr>
                        <a:t>9,13%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extLst>
                  <a:ext uri="{0D108BD9-81ED-4DB2-BD59-A6C34878D82A}">
                    <a16:rowId xmlns:a16="http://schemas.microsoft.com/office/drawing/2014/main" val="3291090270"/>
                  </a:ext>
                </a:extLst>
              </a:tr>
              <a:tr h="3492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1" u="none" strike="noStrike">
                          <a:effectLst/>
                        </a:rPr>
                        <a:t>3. Disponibilidade Prévia (1 - 2)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u="none" strike="noStrike">
                          <a:effectLst/>
                        </a:rPr>
                        <a:t>13.545.241.345,00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u="none" strike="noStrike">
                          <a:effectLst/>
                        </a:rPr>
                        <a:t>15.897.285.171,00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u="none" strike="noStrike">
                          <a:effectLst/>
                        </a:rPr>
                        <a:t>17,36%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extLst>
                  <a:ext uri="{0D108BD9-81ED-4DB2-BD59-A6C34878D82A}">
                    <a16:rowId xmlns:a16="http://schemas.microsoft.com/office/drawing/2014/main" val="2900511159"/>
                  </a:ext>
                </a:extLst>
              </a:tr>
              <a:tr h="43588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4. Saldo a Liberar de Exercícios Anteriores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1.088.610.847,00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1.280.000.000,00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17,59%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extLst>
                  <a:ext uri="{0D108BD9-81ED-4DB2-BD59-A6C34878D82A}">
                    <a16:rowId xmlns:a16="http://schemas.microsoft.com/office/drawing/2014/main" val="1018821442"/>
                  </a:ext>
                </a:extLst>
              </a:tr>
              <a:tr h="30559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1" u="none" strike="noStrike">
                          <a:effectLst/>
                          <a:highlight>
                            <a:srgbClr val="FFFF00"/>
                          </a:highlight>
                        </a:rPr>
                        <a:t>5. Disponibilidade Total (3 - 4)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u="none" strike="noStrike">
                          <a:effectLst/>
                          <a:highlight>
                            <a:srgbClr val="FFFF00"/>
                          </a:highlight>
                        </a:rPr>
                        <a:t>12.456.630.499,00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u="none" strike="noStrike">
                          <a:effectLst/>
                          <a:highlight>
                            <a:srgbClr val="FFFF00"/>
                          </a:highlight>
                        </a:rPr>
                        <a:t>14.617.285.171,00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u="none" strike="noStrike">
                          <a:effectLst/>
                          <a:highlight>
                            <a:srgbClr val="FFFF00"/>
                          </a:highlight>
                        </a:rPr>
                        <a:t>17,34%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extLst>
                  <a:ext uri="{0D108BD9-81ED-4DB2-BD59-A6C34878D82A}">
                    <a16:rowId xmlns:a16="http://schemas.microsoft.com/office/drawing/2014/main" val="2752904653"/>
                  </a:ext>
                </a:extLst>
              </a:tr>
              <a:tr h="2837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6. Reserva de Recursos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3.114.157.625,00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3.654.321.293,00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17,34%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extLst>
                  <a:ext uri="{0D108BD9-81ED-4DB2-BD59-A6C34878D82A}">
                    <a16:rowId xmlns:a16="http://schemas.microsoft.com/office/drawing/2014/main" val="1227361943"/>
                  </a:ext>
                </a:extLst>
              </a:tr>
              <a:tr h="77612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6.1. Estimativa de 10% para repasse aos bancos cooperativos e às confederações de cooperativas de crédito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1.245.663.050,00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1.461.728.517,00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17,34%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extLst>
                  <a:ext uri="{0D108BD9-81ED-4DB2-BD59-A6C34878D82A}">
                    <a16:rowId xmlns:a16="http://schemas.microsoft.com/office/drawing/2014/main" val="685911167"/>
                  </a:ext>
                </a:extLst>
              </a:tr>
              <a:tr h="43588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6.2. Estimativa de 5% para repasse às demais instituições operadoras.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622.831.525,00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730.864.259,00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17,34%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extLst>
                  <a:ext uri="{0D108BD9-81ED-4DB2-BD59-A6C34878D82A}">
                    <a16:rowId xmlns:a16="http://schemas.microsoft.com/office/drawing/2014/main" val="901007369"/>
                  </a:ext>
                </a:extLst>
              </a:tr>
              <a:tr h="43588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u="none" strike="noStrike">
                          <a:effectLst/>
                          <a:highlight>
                            <a:srgbClr val="FFFF00"/>
                          </a:highlight>
                        </a:rPr>
                        <a:t>6.3 Estimativa de 10% para repasse no âmbito do PNMPO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  <a:highlight>
                            <a:srgbClr val="FFFF00"/>
                          </a:highlight>
                        </a:rPr>
                        <a:t>1.245.663.050,00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  <a:highlight>
                            <a:srgbClr val="FFFF00"/>
                          </a:highlight>
                        </a:rPr>
                        <a:t>1.461.728.517,00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>
                          <a:effectLst/>
                          <a:highlight>
                            <a:srgbClr val="FFFF00"/>
                          </a:highlight>
                        </a:rPr>
                        <a:t>17,34%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-New-Roman"/>
                      </a:endParaRPr>
                    </a:p>
                  </a:txBody>
                  <a:tcPr marL="4266" marR="4266" marT="4266" marB="0" anchor="ctr"/>
                </a:tc>
                <a:extLst>
                  <a:ext uri="{0D108BD9-81ED-4DB2-BD59-A6C34878D82A}">
                    <a16:rowId xmlns:a16="http://schemas.microsoft.com/office/drawing/2014/main" val="1125710637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73578F84-8FD0-041F-C008-E5C2C607D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6398" y="3229745"/>
            <a:ext cx="5886910" cy="405771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7E75010-2D12-2F77-CCB6-3AA045247D3F}"/>
              </a:ext>
            </a:extLst>
          </p:cNvPr>
          <p:cNvSpPr txBox="1"/>
          <p:nvPr/>
        </p:nvSpPr>
        <p:spPr>
          <a:xfrm>
            <a:off x="13840691" y="4585855"/>
            <a:ext cx="910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R$4,3 bi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6DAFD63-5641-1891-CCD5-C2CBC412906B}"/>
              </a:ext>
            </a:extLst>
          </p:cNvPr>
          <p:cNvSpPr txBox="1"/>
          <p:nvPr/>
        </p:nvSpPr>
        <p:spPr>
          <a:xfrm>
            <a:off x="15121582" y="5500255"/>
            <a:ext cx="910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R$4,3 bi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D08DEF1-B9B4-0CED-2509-96C9B029AC24}"/>
              </a:ext>
            </a:extLst>
          </p:cNvPr>
          <p:cNvSpPr txBox="1"/>
          <p:nvPr/>
        </p:nvSpPr>
        <p:spPr>
          <a:xfrm>
            <a:off x="14003162" y="6249742"/>
            <a:ext cx="910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R$3,1 bi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5803C33-3A0D-3392-921A-57EB13712D64}"/>
              </a:ext>
            </a:extLst>
          </p:cNvPr>
          <p:cNvSpPr txBox="1"/>
          <p:nvPr/>
        </p:nvSpPr>
        <p:spPr>
          <a:xfrm>
            <a:off x="16477143" y="5558468"/>
            <a:ext cx="910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accent1"/>
                </a:solidFill>
              </a:rPr>
              <a:t>R$1,3 bi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67309BC4-250C-C7C4-CF2A-7D2C93EC6E03}"/>
              </a:ext>
            </a:extLst>
          </p:cNvPr>
          <p:cNvCxnSpPr>
            <a:cxnSpLocks/>
          </p:cNvCxnSpPr>
          <p:nvPr/>
        </p:nvCxnSpPr>
        <p:spPr>
          <a:xfrm flipH="1" flipV="1">
            <a:off x="16070186" y="5405461"/>
            <a:ext cx="487093" cy="178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5"/>
          <p:cNvSpPr/>
          <p:nvPr/>
        </p:nvSpPr>
        <p:spPr>
          <a:xfrm rot="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 extrusionOk="0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9" b="-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5"/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 extrusionOk="0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9" b="-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8" name="Google Shape;488;p15"/>
          <p:cNvGrpSpPr/>
          <p:nvPr/>
        </p:nvGrpSpPr>
        <p:grpSpPr>
          <a:xfrm>
            <a:off x="-3885196" y="859910"/>
            <a:ext cx="10886204" cy="2386452"/>
            <a:chOff x="0" y="0"/>
            <a:chExt cx="9374960" cy="2055160"/>
          </a:xfrm>
        </p:grpSpPr>
        <p:sp>
          <p:nvSpPr>
            <p:cNvPr id="489" name="Google Shape;489;p15"/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 extrusionOk="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5"/>
            <p:cNvSpPr txBox="1"/>
            <p:nvPr/>
          </p:nvSpPr>
          <p:spPr>
            <a:xfrm>
              <a:off x="911360" y="4660"/>
              <a:ext cx="8463600" cy="20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199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Programação FCO 2026</a:t>
              </a:r>
              <a:endParaRPr/>
            </a:p>
            <a:p>
              <a:pPr marL="0" marR="0" lvl="0" indent="0" algn="l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19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5"/>
          <p:cNvGrpSpPr/>
          <p:nvPr/>
        </p:nvGrpSpPr>
        <p:grpSpPr>
          <a:xfrm>
            <a:off x="936819" y="2243331"/>
            <a:ext cx="16896505" cy="7375130"/>
            <a:chOff x="0" y="-9525"/>
            <a:chExt cx="14550900" cy="6351300"/>
          </a:xfrm>
        </p:grpSpPr>
        <p:sp>
          <p:nvSpPr>
            <p:cNvPr id="492" name="Google Shape;492;p15"/>
            <p:cNvSpPr/>
            <p:nvPr/>
          </p:nvSpPr>
          <p:spPr>
            <a:xfrm>
              <a:off x="0" y="0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 extrusionOk="0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5"/>
            <p:cNvSpPr txBox="1"/>
            <p:nvPr/>
          </p:nvSpPr>
          <p:spPr>
            <a:xfrm>
              <a:off x="0" y="-9525"/>
              <a:ext cx="14550900" cy="6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pt-BR" sz="41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369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4" name="Google Shape;494;p15"/>
          <p:cNvSpPr/>
          <p:nvPr/>
        </p:nvSpPr>
        <p:spPr>
          <a:xfrm rot="22842">
            <a:off x="575403" y="1646736"/>
            <a:ext cx="8519457" cy="47785"/>
          </a:xfrm>
          <a:custGeom>
            <a:avLst/>
            <a:gdLst/>
            <a:ahLst/>
            <a:cxnLst/>
            <a:rect l="l" t="t" r="r" b="b"/>
            <a:pathLst>
              <a:path w="11321288" h="63500" extrusionOk="0">
                <a:moveTo>
                  <a:pt x="19050" y="0"/>
                </a:moveTo>
                <a:lnTo>
                  <a:pt x="11302238" y="0"/>
                </a:lnTo>
                <a:cubicBezTo>
                  <a:pt x="11312779" y="0"/>
                  <a:pt x="11321288" y="14182"/>
                  <a:pt x="11321288" y="31750"/>
                </a:cubicBezTo>
                <a:cubicBezTo>
                  <a:pt x="11321288" y="49318"/>
                  <a:pt x="11312779" y="63500"/>
                  <a:pt x="11302238" y="63500"/>
                </a:cubicBezTo>
                <a:lnTo>
                  <a:pt x="19050" y="63500"/>
                </a:lnTo>
                <a:cubicBezTo>
                  <a:pt x="8509" y="63500"/>
                  <a:pt x="0" y="49318"/>
                  <a:pt x="0" y="31750"/>
                </a:cubicBezTo>
                <a:cubicBezTo>
                  <a:pt x="0" y="14182"/>
                  <a:pt x="8509" y="0"/>
                  <a:pt x="19050" y="0"/>
                </a:cubicBezTo>
                <a:close/>
              </a:path>
            </a:pathLst>
          </a:custGeom>
          <a:solidFill>
            <a:srgbClr val="160C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5"/>
          <p:cNvSpPr txBox="1"/>
          <p:nvPr/>
        </p:nvSpPr>
        <p:spPr>
          <a:xfrm>
            <a:off x="783901" y="2130284"/>
            <a:ext cx="16513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PNMPO 2026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5"/>
          <p:cNvSpPr txBox="1"/>
          <p:nvPr/>
        </p:nvSpPr>
        <p:spPr>
          <a:xfrm>
            <a:off x="1435604" y="2992633"/>
            <a:ext cx="16513500" cy="3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recursos destinados ao PNMPO em 2026 somam aproximadamente </a:t>
            </a:r>
            <a:r>
              <a:rPr lang="pt-BR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R$ 1,5 bilhão</a:t>
            </a: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Desse total: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serão destinados ao PNMPO Urbano;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serão destinados ao PNMPO Rural.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5"/>
          <p:cNvSpPr/>
          <p:nvPr/>
        </p:nvSpPr>
        <p:spPr>
          <a:xfrm>
            <a:off x="928403" y="3158539"/>
            <a:ext cx="446458" cy="455055"/>
          </a:xfrm>
          <a:custGeom>
            <a:avLst/>
            <a:gdLst/>
            <a:ahLst/>
            <a:cxnLst/>
            <a:rect l="l" t="t" r="r" b="b"/>
            <a:pathLst>
              <a:path w="446458" h="455055" extrusionOk="0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8" name="Google Shape;49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5966" y="5925401"/>
            <a:ext cx="14656067" cy="270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6"/>
          <p:cNvSpPr/>
          <p:nvPr/>
        </p:nvSpPr>
        <p:spPr>
          <a:xfrm rot="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 extrusionOk="0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9" b="-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16"/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 extrusionOk="0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9" b="-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6" name="Google Shape;506;p16"/>
          <p:cNvGrpSpPr/>
          <p:nvPr/>
        </p:nvGrpSpPr>
        <p:grpSpPr>
          <a:xfrm>
            <a:off x="-3925074" y="467594"/>
            <a:ext cx="10963640" cy="2406275"/>
            <a:chOff x="0" y="0"/>
            <a:chExt cx="9441647" cy="2072231"/>
          </a:xfrm>
        </p:grpSpPr>
        <p:sp>
          <p:nvSpPr>
            <p:cNvPr id="507" name="Google Shape;507;p16"/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 extrusionOk="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6"/>
            <p:cNvSpPr txBox="1"/>
            <p:nvPr/>
          </p:nvSpPr>
          <p:spPr>
            <a:xfrm>
              <a:off x="978047" y="21731"/>
              <a:ext cx="8463600" cy="20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199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Principais propostas</a:t>
              </a:r>
              <a:endParaRPr sz="519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9" name="Google Shape;509;p16"/>
          <p:cNvGrpSpPr/>
          <p:nvPr/>
        </p:nvGrpSpPr>
        <p:grpSpPr>
          <a:xfrm>
            <a:off x="-2888838" y="2231643"/>
            <a:ext cx="16896505" cy="7375130"/>
            <a:chOff x="0" y="-9525"/>
            <a:chExt cx="14550900" cy="6351300"/>
          </a:xfrm>
        </p:grpSpPr>
        <p:sp>
          <p:nvSpPr>
            <p:cNvPr id="510" name="Google Shape;510;p16"/>
            <p:cNvSpPr/>
            <p:nvPr/>
          </p:nvSpPr>
          <p:spPr>
            <a:xfrm>
              <a:off x="0" y="0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 extrusionOk="0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6"/>
            <p:cNvSpPr txBox="1"/>
            <p:nvPr/>
          </p:nvSpPr>
          <p:spPr>
            <a:xfrm>
              <a:off x="0" y="-9525"/>
              <a:ext cx="14550900" cy="6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pt-BR" sz="41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369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2" name="Google Shape;512;p16"/>
          <p:cNvSpPr/>
          <p:nvPr/>
        </p:nvSpPr>
        <p:spPr>
          <a:xfrm rot="22842">
            <a:off x="621916" y="1319974"/>
            <a:ext cx="8519457" cy="47785"/>
          </a:xfrm>
          <a:custGeom>
            <a:avLst/>
            <a:gdLst/>
            <a:ahLst/>
            <a:cxnLst/>
            <a:rect l="l" t="t" r="r" b="b"/>
            <a:pathLst>
              <a:path w="11321288" h="63500" extrusionOk="0">
                <a:moveTo>
                  <a:pt x="19050" y="0"/>
                </a:moveTo>
                <a:lnTo>
                  <a:pt x="11302238" y="0"/>
                </a:lnTo>
                <a:cubicBezTo>
                  <a:pt x="11312779" y="0"/>
                  <a:pt x="11321288" y="14182"/>
                  <a:pt x="11321288" y="31750"/>
                </a:cubicBezTo>
                <a:cubicBezTo>
                  <a:pt x="11321288" y="49318"/>
                  <a:pt x="11312779" y="63500"/>
                  <a:pt x="11302238" y="63500"/>
                </a:cubicBezTo>
                <a:lnTo>
                  <a:pt x="19050" y="63500"/>
                </a:lnTo>
                <a:cubicBezTo>
                  <a:pt x="8509" y="63500"/>
                  <a:pt x="0" y="49318"/>
                  <a:pt x="0" y="31750"/>
                </a:cubicBezTo>
                <a:cubicBezTo>
                  <a:pt x="0" y="14182"/>
                  <a:pt x="8509" y="0"/>
                  <a:pt x="19050" y="0"/>
                </a:cubicBezTo>
                <a:close/>
              </a:path>
            </a:pathLst>
          </a:custGeom>
          <a:solidFill>
            <a:srgbClr val="160C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6"/>
          <p:cNvSpPr txBox="1"/>
          <p:nvPr/>
        </p:nvSpPr>
        <p:spPr>
          <a:xfrm>
            <a:off x="13676714" y="4176180"/>
            <a:ext cx="38004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 QUE ALTEROU?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o setor rural, será permitido novo financiamento de caminhões, após 12 meses da operação anterior, sem a necessidade de quitação total do financiamento;</a:t>
            </a:r>
            <a:endParaRPr/>
          </a:p>
        </p:txBody>
      </p:sp>
      <p:pic>
        <p:nvPicPr>
          <p:cNvPr id="514" name="Google Shape;514;p16" descr="Transferência com preenchiment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34212" y="388854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24519" y="1975459"/>
            <a:ext cx="11471084" cy="7261123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16"/>
          <p:cNvSpPr txBox="1"/>
          <p:nvPr/>
        </p:nvSpPr>
        <p:spPr>
          <a:xfrm>
            <a:off x="13767654" y="2242703"/>
            <a:ext cx="41595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QUEM PROPÔS?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Secretaria-Executiva do Condel/Sudeco.</a:t>
            </a:r>
            <a:endParaRPr/>
          </a:p>
        </p:txBody>
      </p:sp>
      <p:pic>
        <p:nvPicPr>
          <p:cNvPr id="517" name="Google Shape;517;p16" descr="Desenho preto e branco&#10;&#10;O conteúdo gerado por IA pode estar incorreto."/>
          <p:cNvPicPr preferRelativeResize="0"/>
          <p:nvPr/>
        </p:nvPicPr>
        <p:blipFill rotWithShape="1">
          <a:blip r:embed="rId6">
            <a:alphaModFix amt="28000"/>
          </a:blip>
          <a:srcRect/>
          <a:stretch/>
        </p:blipFill>
        <p:spPr>
          <a:xfrm rot="-718693">
            <a:off x="4118762" y="6262053"/>
            <a:ext cx="3691704" cy="3691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7"/>
          <p:cNvSpPr/>
          <p:nvPr/>
        </p:nvSpPr>
        <p:spPr>
          <a:xfrm rot="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 extrusionOk="0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9" b="-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 extrusionOk="0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9" b="-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5" name="Google Shape;525;p17"/>
          <p:cNvGrpSpPr/>
          <p:nvPr/>
        </p:nvGrpSpPr>
        <p:grpSpPr>
          <a:xfrm>
            <a:off x="-3885196" y="859910"/>
            <a:ext cx="10892184" cy="2441929"/>
            <a:chOff x="0" y="0"/>
            <a:chExt cx="9380110" cy="2102936"/>
          </a:xfrm>
        </p:grpSpPr>
        <p:sp>
          <p:nvSpPr>
            <p:cNvPr id="526" name="Google Shape;526;p17"/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 extrusionOk="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7"/>
            <p:cNvSpPr txBox="1"/>
            <p:nvPr/>
          </p:nvSpPr>
          <p:spPr>
            <a:xfrm>
              <a:off x="916510" y="52436"/>
              <a:ext cx="8463600" cy="20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199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Alterações Acatadas</a:t>
              </a:r>
              <a:endParaRPr sz="519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19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8" name="Google Shape;528;p17"/>
          <p:cNvGrpSpPr/>
          <p:nvPr/>
        </p:nvGrpSpPr>
        <p:grpSpPr>
          <a:xfrm>
            <a:off x="1034291" y="1450457"/>
            <a:ext cx="16896505" cy="7375130"/>
            <a:chOff x="0" y="-9525"/>
            <a:chExt cx="14550900" cy="6351300"/>
          </a:xfrm>
        </p:grpSpPr>
        <p:sp>
          <p:nvSpPr>
            <p:cNvPr id="529" name="Google Shape;529;p17"/>
            <p:cNvSpPr/>
            <p:nvPr/>
          </p:nvSpPr>
          <p:spPr>
            <a:xfrm>
              <a:off x="0" y="0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 extrusionOk="0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7"/>
            <p:cNvSpPr txBox="1"/>
            <p:nvPr/>
          </p:nvSpPr>
          <p:spPr>
            <a:xfrm>
              <a:off x="0" y="-9525"/>
              <a:ext cx="14550900" cy="6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362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9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17"/>
          <p:cNvSpPr/>
          <p:nvPr/>
        </p:nvSpPr>
        <p:spPr>
          <a:xfrm rot="22842">
            <a:off x="621915" y="1788380"/>
            <a:ext cx="8519457" cy="47785"/>
          </a:xfrm>
          <a:custGeom>
            <a:avLst/>
            <a:gdLst/>
            <a:ahLst/>
            <a:cxnLst/>
            <a:rect l="l" t="t" r="r" b="b"/>
            <a:pathLst>
              <a:path w="11321288" h="63500" extrusionOk="0">
                <a:moveTo>
                  <a:pt x="19050" y="0"/>
                </a:moveTo>
                <a:lnTo>
                  <a:pt x="11302238" y="0"/>
                </a:lnTo>
                <a:cubicBezTo>
                  <a:pt x="11312779" y="0"/>
                  <a:pt x="11321288" y="14182"/>
                  <a:pt x="11321288" y="31750"/>
                </a:cubicBezTo>
                <a:cubicBezTo>
                  <a:pt x="11321288" y="49318"/>
                  <a:pt x="11312779" y="63500"/>
                  <a:pt x="11302238" y="63500"/>
                </a:cubicBezTo>
                <a:lnTo>
                  <a:pt x="19050" y="63500"/>
                </a:lnTo>
                <a:cubicBezTo>
                  <a:pt x="8509" y="63500"/>
                  <a:pt x="0" y="49318"/>
                  <a:pt x="0" y="31750"/>
                </a:cubicBezTo>
                <a:cubicBezTo>
                  <a:pt x="0" y="14182"/>
                  <a:pt x="8509" y="0"/>
                  <a:pt x="19050" y="0"/>
                </a:cubicBezTo>
                <a:close/>
              </a:path>
            </a:pathLst>
          </a:custGeom>
          <a:solidFill>
            <a:srgbClr val="160C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17"/>
          <p:cNvSpPr txBox="1"/>
          <p:nvPr/>
        </p:nvSpPr>
        <p:spPr>
          <a:xfrm>
            <a:off x="13117133" y="2231972"/>
            <a:ext cx="41595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QUEM PROPÔS?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Banco do Brasil.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MIDR.</a:t>
            </a:r>
            <a:endParaRPr/>
          </a:p>
        </p:txBody>
      </p:sp>
      <p:sp>
        <p:nvSpPr>
          <p:cNvPr id="533" name="Google Shape;533;p17"/>
          <p:cNvSpPr txBox="1"/>
          <p:nvPr/>
        </p:nvSpPr>
        <p:spPr>
          <a:xfrm>
            <a:off x="13132112" y="3856084"/>
            <a:ext cx="3800400" cy="6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 QUE ALTEROU?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Adequação à LDO 2025, eliminando exceções à verificação de similar nacional e garantindo alinhamento legal e uniformidade na execução do FCO, conforme Portaria MIDR nº 3.316, de 10.11.2025.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o financiamento de bens importados, incluiu-se também a possibilidade de consulta à Lista de Bens sem Similar Nacional (Lessin/MDIC) para comprovação da inexistência de similar nacional, ampliando as formas de verificação e alinhando o texto às normas vigentes do comércio exterior.</a:t>
            </a:r>
            <a:endParaRPr/>
          </a:p>
        </p:txBody>
      </p:sp>
      <p:pic>
        <p:nvPicPr>
          <p:cNvPr id="534" name="Google Shape;534;p17" descr="Transferência com preenchiment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8600" y="35608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17" descr="Texto&#10;&#10;O conteúdo gerado por IA pode estar incorreto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78788" y="1910317"/>
            <a:ext cx="8276037" cy="8306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8"/>
          <p:cNvSpPr/>
          <p:nvPr/>
        </p:nvSpPr>
        <p:spPr>
          <a:xfrm rot="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 extrusionOk="0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9" b="-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8"/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 extrusionOk="0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9" b="-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3" name="Google Shape;543;p18"/>
          <p:cNvGrpSpPr/>
          <p:nvPr/>
        </p:nvGrpSpPr>
        <p:grpSpPr>
          <a:xfrm>
            <a:off x="-3885196" y="848849"/>
            <a:ext cx="11032618" cy="2381041"/>
            <a:chOff x="0" y="-9526"/>
            <a:chExt cx="9501049" cy="2050500"/>
          </a:xfrm>
        </p:grpSpPr>
        <p:sp>
          <p:nvSpPr>
            <p:cNvPr id="544" name="Google Shape;544;p18"/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 extrusionOk="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8"/>
            <p:cNvSpPr txBox="1"/>
            <p:nvPr/>
          </p:nvSpPr>
          <p:spPr>
            <a:xfrm>
              <a:off x="1037449" y="-9526"/>
              <a:ext cx="8463600" cy="20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199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Propostas Acatadas</a:t>
              </a:r>
              <a:endParaRPr sz="519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19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6" name="Google Shape;546;p18"/>
          <p:cNvGrpSpPr/>
          <p:nvPr/>
        </p:nvGrpSpPr>
        <p:grpSpPr>
          <a:xfrm>
            <a:off x="-1080460" y="1638300"/>
            <a:ext cx="18899626" cy="7378852"/>
            <a:chOff x="-1725044" y="-12731"/>
            <a:chExt cx="16275944" cy="6354506"/>
          </a:xfrm>
        </p:grpSpPr>
        <p:sp>
          <p:nvSpPr>
            <p:cNvPr id="547" name="Google Shape;547;p18"/>
            <p:cNvSpPr/>
            <p:nvPr/>
          </p:nvSpPr>
          <p:spPr>
            <a:xfrm>
              <a:off x="-1725044" y="-12731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 extrusionOk="0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8"/>
            <p:cNvSpPr txBox="1"/>
            <p:nvPr/>
          </p:nvSpPr>
          <p:spPr>
            <a:xfrm>
              <a:off x="0" y="-9525"/>
              <a:ext cx="14550900" cy="6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pt-BR" sz="41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369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9" name="Google Shape;549;p18"/>
          <p:cNvSpPr/>
          <p:nvPr/>
        </p:nvSpPr>
        <p:spPr>
          <a:xfrm rot="22842">
            <a:off x="621915" y="1788380"/>
            <a:ext cx="8519457" cy="47785"/>
          </a:xfrm>
          <a:custGeom>
            <a:avLst/>
            <a:gdLst/>
            <a:ahLst/>
            <a:cxnLst/>
            <a:rect l="l" t="t" r="r" b="b"/>
            <a:pathLst>
              <a:path w="11321288" h="63500" extrusionOk="0">
                <a:moveTo>
                  <a:pt x="19050" y="0"/>
                </a:moveTo>
                <a:lnTo>
                  <a:pt x="11302238" y="0"/>
                </a:lnTo>
                <a:cubicBezTo>
                  <a:pt x="11312779" y="0"/>
                  <a:pt x="11321288" y="14182"/>
                  <a:pt x="11321288" y="31750"/>
                </a:cubicBezTo>
                <a:cubicBezTo>
                  <a:pt x="11321288" y="49318"/>
                  <a:pt x="11312779" y="63500"/>
                  <a:pt x="11302238" y="63500"/>
                </a:cubicBezTo>
                <a:lnTo>
                  <a:pt x="19050" y="63500"/>
                </a:lnTo>
                <a:cubicBezTo>
                  <a:pt x="8509" y="63500"/>
                  <a:pt x="0" y="49318"/>
                  <a:pt x="0" y="31750"/>
                </a:cubicBezTo>
                <a:cubicBezTo>
                  <a:pt x="0" y="14182"/>
                  <a:pt x="8509" y="0"/>
                  <a:pt x="19050" y="0"/>
                </a:cubicBezTo>
                <a:close/>
              </a:path>
            </a:pathLst>
          </a:custGeom>
          <a:solidFill>
            <a:srgbClr val="160C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0" name="Google Shape;550;p18" descr="Diagrama&#10;&#10;O conteúdo gerado por IA pode estar incorreto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46131" y="7632733"/>
            <a:ext cx="3361246" cy="2739065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18"/>
          <p:cNvSpPr txBox="1"/>
          <p:nvPr/>
        </p:nvSpPr>
        <p:spPr>
          <a:xfrm>
            <a:off x="13909603" y="7286582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Continua na próxima página!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2" name="Google Shape;552;p18" descr="Texto&#10;&#10;O conteúdo gerado por IA pode estar incorreto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3364" y="2024919"/>
            <a:ext cx="10374435" cy="8028506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18"/>
          <p:cNvSpPr txBox="1"/>
          <p:nvPr/>
        </p:nvSpPr>
        <p:spPr>
          <a:xfrm>
            <a:off x="13909603" y="2065858"/>
            <a:ext cx="33345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QUEM PROPÔS?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Secretaria-Executiva do Condel/Sudeco.</a:t>
            </a:r>
            <a:endParaRPr/>
          </a:p>
        </p:txBody>
      </p:sp>
      <p:sp>
        <p:nvSpPr>
          <p:cNvPr id="554" name="Google Shape;554;p18"/>
          <p:cNvSpPr txBox="1"/>
          <p:nvPr/>
        </p:nvSpPr>
        <p:spPr>
          <a:xfrm>
            <a:off x="13884623" y="3077907"/>
            <a:ext cx="3400200" cy="3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 QUE ALTEROU?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Inserção das condições do PNMPO Segmento Rural – AGROAMIGO, de forma a ampliar o alcance do Programa, promovendo a inclusão de seu público-alvo e tornando suas condições de acesso mais claras e adequadas às necessidades dos beneficiários.</a:t>
            </a:r>
            <a:endParaRPr/>
          </a:p>
        </p:txBody>
      </p:sp>
      <p:pic>
        <p:nvPicPr>
          <p:cNvPr id="555" name="Google Shape;555;p18" descr="Transferência com preenchimento sólid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671282" y="2875272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9"/>
          <p:cNvSpPr/>
          <p:nvPr/>
        </p:nvSpPr>
        <p:spPr>
          <a:xfrm rot="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 extrusionOk="0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9" b="-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9"/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 extrusionOk="0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9" b="-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3" name="Google Shape;563;p19"/>
          <p:cNvGrpSpPr/>
          <p:nvPr/>
        </p:nvGrpSpPr>
        <p:grpSpPr>
          <a:xfrm>
            <a:off x="-3885196" y="848849"/>
            <a:ext cx="11032618" cy="2381041"/>
            <a:chOff x="0" y="-9526"/>
            <a:chExt cx="9501049" cy="2050500"/>
          </a:xfrm>
        </p:grpSpPr>
        <p:sp>
          <p:nvSpPr>
            <p:cNvPr id="564" name="Google Shape;564;p19"/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 extrusionOk="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9"/>
            <p:cNvSpPr txBox="1"/>
            <p:nvPr/>
          </p:nvSpPr>
          <p:spPr>
            <a:xfrm>
              <a:off x="1037449" y="-9526"/>
              <a:ext cx="8463600" cy="20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199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Propostas Acatadas</a:t>
              </a:r>
              <a:endParaRPr sz="519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19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6" name="Google Shape;566;p19"/>
          <p:cNvGrpSpPr/>
          <p:nvPr/>
        </p:nvGrpSpPr>
        <p:grpSpPr>
          <a:xfrm>
            <a:off x="-486895" y="1842157"/>
            <a:ext cx="18899626" cy="7378852"/>
            <a:chOff x="-1725044" y="-12731"/>
            <a:chExt cx="16275944" cy="6354506"/>
          </a:xfrm>
        </p:grpSpPr>
        <p:sp>
          <p:nvSpPr>
            <p:cNvPr id="567" name="Google Shape;567;p19"/>
            <p:cNvSpPr/>
            <p:nvPr/>
          </p:nvSpPr>
          <p:spPr>
            <a:xfrm>
              <a:off x="-1725044" y="-12731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 extrusionOk="0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9"/>
            <p:cNvSpPr txBox="1"/>
            <p:nvPr/>
          </p:nvSpPr>
          <p:spPr>
            <a:xfrm>
              <a:off x="0" y="-9525"/>
              <a:ext cx="14550900" cy="6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pt-BR" sz="41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369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9" name="Google Shape;569;p19"/>
          <p:cNvSpPr/>
          <p:nvPr/>
        </p:nvSpPr>
        <p:spPr>
          <a:xfrm rot="22842">
            <a:off x="621915" y="1788380"/>
            <a:ext cx="8519457" cy="47785"/>
          </a:xfrm>
          <a:custGeom>
            <a:avLst/>
            <a:gdLst/>
            <a:ahLst/>
            <a:cxnLst/>
            <a:rect l="l" t="t" r="r" b="b"/>
            <a:pathLst>
              <a:path w="11321288" h="63500" extrusionOk="0">
                <a:moveTo>
                  <a:pt x="19050" y="0"/>
                </a:moveTo>
                <a:lnTo>
                  <a:pt x="11302238" y="0"/>
                </a:lnTo>
                <a:cubicBezTo>
                  <a:pt x="11312779" y="0"/>
                  <a:pt x="11321288" y="14182"/>
                  <a:pt x="11321288" y="31750"/>
                </a:cubicBezTo>
                <a:cubicBezTo>
                  <a:pt x="11321288" y="49318"/>
                  <a:pt x="11312779" y="63500"/>
                  <a:pt x="11302238" y="63500"/>
                </a:cubicBezTo>
                <a:lnTo>
                  <a:pt x="19050" y="63500"/>
                </a:lnTo>
                <a:cubicBezTo>
                  <a:pt x="8509" y="63500"/>
                  <a:pt x="0" y="49318"/>
                  <a:pt x="0" y="31750"/>
                </a:cubicBezTo>
                <a:cubicBezTo>
                  <a:pt x="0" y="14182"/>
                  <a:pt x="8509" y="0"/>
                  <a:pt x="19050" y="0"/>
                </a:cubicBezTo>
                <a:close/>
              </a:path>
            </a:pathLst>
          </a:custGeom>
          <a:solidFill>
            <a:srgbClr val="160C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0" name="Google Shape;570;p19" descr="Diagrama&#10;&#10;O conteúdo gerado por IA pode estar incorreto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25399" y="4645197"/>
            <a:ext cx="2908359" cy="2286179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19"/>
          <p:cNvSpPr txBox="1"/>
          <p:nvPr/>
        </p:nvSpPr>
        <p:spPr>
          <a:xfrm>
            <a:off x="14616577" y="3972959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Continua na próxima página!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2" name="Google Shape;57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8591" y="2082316"/>
            <a:ext cx="12266308" cy="6695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"/>
          <p:cNvSpPr/>
          <p:nvPr/>
        </p:nvSpPr>
        <p:spPr>
          <a:xfrm rot="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 extrusionOk="0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9" b="-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0"/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 extrusionOk="0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9" b="-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p20"/>
          <p:cNvGrpSpPr/>
          <p:nvPr/>
        </p:nvGrpSpPr>
        <p:grpSpPr>
          <a:xfrm>
            <a:off x="-3885196" y="848849"/>
            <a:ext cx="11032618" cy="2381041"/>
            <a:chOff x="0" y="-9526"/>
            <a:chExt cx="9501049" cy="2050500"/>
          </a:xfrm>
        </p:grpSpPr>
        <p:sp>
          <p:nvSpPr>
            <p:cNvPr id="581" name="Google Shape;581;p20"/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 extrusionOk="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20"/>
            <p:cNvSpPr txBox="1"/>
            <p:nvPr/>
          </p:nvSpPr>
          <p:spPr>
            <a:xfrm>
              <a:off x="1037449" y="-9526"/>
              <a:ext cx="8463600" cy="20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199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Propostas Acatadas</a:t>
              </a:r>
              <a:endParaRPr sz="519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19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3" name="Google Shape;583;p20"/>
          <p:cNvGrpSpPr/>
          <p:nvPr/>
        </p:nvGrpSpPr>
        <p:grpSpPr>
          <a:xfrm>
            <a:off x="-1080460" y="1638300"/>
            <a:ext cx="18899626" cy="7378852"/>
            <a:chOff x="-1725044" y="-12731"/>
            <a:chExt cx="16275944" cy="6354506"/>
          </a:xfrm>
        </p:grpSpPr>
        <p:sp>
          <p:nvSpPr>
            <p:cNvPr id="584" name="Google Shape;584;p20"/>
            <p:cNvSpPr/>
            <p:nvPr/>
          </p:nvSpPr>
          <p:spPr>
            <a:xfrm>
              <a:off x="-1725044" y="-12731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 extrusionOk="0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20"/>
            <p:cNvSpPr txBox="1"/>
            <p:nvPr/>
          </p:nvSpPr>
          <p:spPr>
            <a:xfrm>
              <a:off x="0" y="-9525"/>
              <a:ext cx="14550900" cy="6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pt-BR" sz="41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369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6" name="Google Shape;586;p20"/>
          <p:cNvSpPr/>
          <p:nvPr/>
        </p:nvSpPr>
        <p:spPr>
          <a:xfrm rot="22842">
            <a:off x="621915" y="1788380"/>
            <a:ext cx="8519457" cy="47785"/>
          </a:xfrm>
          <a:custGeom>
            <a:avLst/>
            <a:gdLst/>
            <a:ahLst/>
            <a:cxnLst/>
            <a:rect l="l" t="t" r="r" b="b"/>
            <a:pathLst>
              <a:path w="11321288" h="63500" extrusionOk="0">
                <a:moveTo>
                  <a:pt x="19050" y="0"/>
                </a:moveTo>
                <a:lnTo>
                  <a:pt x="11302238" y="0"/>
                </a:lnTo>
                <a:cubicBezTo>
                  <a:pt x="11312779" y="0"/>
                  <a:pt x="11321288" y="14182"/>
                  <a:pt x="11321288" y="31750"/>
                </a:cubicBezTo>
                <a:cubicBezTo>
                  <a:pt x="11321288" y="49318"/>
                  <a:pt x="11312779" y="63500"/>
                  <a:pt x="11302238" y="63500"/>
                </a:cubicBezTo>
                <a:lnTo>
                  <a:pt x="19050" y="63500"/>
                </a:lnTo>
                <a:cubicBezTo>
                  <a:pt x="8509" y="63500"/>
                  <a:pt x="0" y="49318"/>
                  <a:pt x="0" y="31750"/>
                </a:cubicBezTo>
                <a:cubicBezTo>
                  <a:pt x="0" y="14182"/>
                  <a:pt x="8509" y="0"/>
                  <a:pt x="19050" y="0"/>
                </a:cubicBezTo>
                <a:close/>
              </a:path>
            </a:pathLst>
          </a:custGeom>
          <a:solidFill>
            <a:srgbClr val="160C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7" name="Google Shape;58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67528" y="4029813"/>
            <a:ext cx="2962275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7470" y="2293926"/>
            <a:ext cx="12206033" cy="57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1"/>
          <p:cNvSpPr/>
          <p:nvPr/>
        </p:nvSpPr>
        <p:spPr>
          <a:xfrm rot="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 extrusionOk="0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9" b="-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21"/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 extrusionOk="0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9" b="-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6" name="Google Shape;596;p21"/>
          <p:cNvGrpSpPr/>
          <p:nvPr/>
        </p:nvGrpSpPr>
        <p:grpSpPr>
          <a:xfrm>
            <a:off x="-3885196" y="848849"/>
            <a:ext cx="11032618" cy="2381041"/>
            <a:chOff x="0" y="-9526"/>
            <a:chExt cx="9501049" cy="2050500"/>
          </a:xfrm>
        </p:grpSpPr>
        <p:sp>
          <p:nvSpPr>
            <p:cNvPr id="597" name="Google Shape;597;p21"/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 extrusionOk="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1"/>
            <p:cNvSpPr txBox="1"/>
            <p:nvPr/>
          </p:nvSpPr>
          <p:spPr>
            <a:xfrm>
              <a:off x="1037449" y="-9526"/>
              <a:ext cx="8463600" cy="20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199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Propostas Acatadas</a:t>
              </a:r>
              <a:endParaRPr sz="519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19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9" name="Google Shape;599;p21"/>
          <p:cNvGrpSpPr/>
          <p:nvPr/>
        </p:nvGrpSpPr>
        <p:grpSpPr>
          <a:xfrm>
            <a:off x="-1080460" y="1638300"/>
            <a:ext cx="18899626" cy="7378852"/>
            <a:chOff x="-1725044" y="-12731"/>
            <a:chExt cx="16275944" cy="6354506"/>
          </a:xfrm>
        </p:grpSpPr>
        <p:sp>
          <p:nvSpPr>
            <p:cNvPr id="600" name="Google Shape;600;p21"/>
            <p:cNvSpPr/>
            <p:nvPr/>
          </p:nvSpPr>
          <p:spPr>
            <a:xfrm>
              <a:off x="-1725044" y="-12731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 extrusionOk="0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21"/>
            <p:cNvSpPr txBox="1"/>
            <p:nvPr/>
          </p:nvSpPr>
          <p:spPr>
            <a:xfrm>
              <a:off x="0" y="-9525"/>
              <a:ext cx="14550900" cy="6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pt-BR" sz="41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369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2" name="Google Shape;602;p21"/>
          <p:cNvSpPr/>
          <p:nvPr/>
        </p:nvSpPr>
        <p:spPr>
          <a:xfrm rot="22842">
            <a:off x="621915" y="1788380"/>
            <a:ext cx="8519457" cy="47785"/>
          </a:xfrm>
          <a:custGeom>
            <a:avLst/>
            <a:gdLst/>
            <a:ahLst/>
            <a:cxnLst/>
            <a:rect l="l" t="t" r="r" b="b"/>
            <a:pathLst>
              <a:path w="11321288" h="63500" extrusionOk="0">
                <a:moveTo>
                  <a:pt x="19050" y="0"/>
                </a:moveTo>
                <a:lnTo>
                  <a:pt x="11302238" y="0"/>
                </a:lnTo>
                <a:cubicBezTo>
                  <a:pt x="11312779" y="0"/>
                  <a:pt x="11321288" y="14182"/>
                  <a:pt x="11321288" y="31750"/>
                </a:cubicBezTo>
                <a:cubicBezTo>
                  <a:pt x="11321288" y="49318"/>
                  <a:pt x="11312779" y="63500"/>
                  <a:pt x="11302238" y="63500"/>
                </a:cubicBezTo>
                <a:lnTo>
                  <a:pt x="19050" y="63500"/>
                </a:lnTo>
                <a:cubicBezTo>
                  <a:pt x="8509" y="63500"/>
                  <a:pt x="0" y="49318"/>
                  <a:pt x="0" y="31750"/>
                </a:cubicBezTo>
                <a:cubicBezTo>
                  <a:pt x="0" y="14182"/>
                  <a:pt x="8509" y="0"/>
                  <a:pt x="19050" y="0"/>
                </a:cubicBezTo>
                <a:close/>
              </a:path>
            </a:pathLst>
          </a:custGeom>
          <a:solidFill>
            <a:srgbClr val="160C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21"/>
          <p:cNvSpPr txBox="1"/>
          <p:nvPr/>
        </p:nvSpPr>
        <p:spPr>
          <a:xfrm>
            <a:off x="14100451" y="2581375"/>
            <a:ext cx="4159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QUEM PROPÔS?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MIDR.</a:t>
            </a:r>
            <a:endParaRPr/>
          </a:p>
        </p:txBody>
      </p:sp>
      <p:sp>
        <p:nvSpPr>
          <p:cNvPr id="604" name="Google Shape;604;p21"/>
          <p:cNvSpPr txBox="1"/>
          <p:nvPr/>
        </p:nvSpPr>
        <p:spPr>
          <a:xfrm>
            <a:off x="14018641" y="4195151"/>
            <a:ext cx="3800400" cy="29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 QUE ALTEROU?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Atualização da tipologia dos municípios, em razão da publicação da nova versão da Política Nacional de Desenvolvimento Regional – PNDR III (2025), prevista para entrar em vigor em janeiro de 2026. </a:t>
            </a:r>
            <a:endParaRPr/>
          </a:p>
        </p:txBody>
      </p:sp>
      <p:pic>
        <p:nvPicPr>
          <p:cNvPr id="605" name="Google Shape;605;p21" descr="Transferência com preenchiment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81327" y="391572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821" y="2136904"/>
            <a:ext cx="12776295" cy="6105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767</Words>
  <Application>Microsoft Office PowerPoint</Application>
  <PresentationFormat>Personalizar</PresentationFormat>
  <Paragraphs>149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Open Sans</vt:lpstr>
      <vt:lpstr>Raleway</vt:lpstr>
      <vt:lpstr>Times-New-Roman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Áurea Ítala Santos Portela</dc:creator>
  <cp:lastModifiedBy>Áurea Ítala Santos Portela</cp:lastModifiedBy>
  <cp:revision>3</cp:revision>
  <dcterms:modified xsi:type="dcterms:W3CDTF">2025-12-01T20:23:42Z</dcterms:modified>
</cp:coreProperties>
</file>