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svg" ContentType="image/svg"/>
  <Override PartName="/ppt/media/image8.svg" ContentType="image/sv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304" r:id="rId6"/>
    <p:sldId id="346" r:id="rId7"/>
    <p:sldId id="333" r:id="rId8"/>
    <p:sldId id="336" r:id="rId9"/>
    <p:sldId id="309" r:id="rId10"/>
    <p:sldId id="344" r:id="rId11"/>
    <p:sldId id="345" r:id="rId12"/>
    <p:sldId id="342" r:id="rId13"/>
    <p:sldId id="347" r:id="rId14"/>
    <p:sldId id="348" r:id="rId15"/>
    <p:sldId id="349" r:id="rId16"/>
    <p:sldId id="279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aleway Bold" panose="020B0604020202020204" charset="0"/>
      <p:regular r:id="rId23"/>
      <p:bold r:id="rId24"/>
    </p:embeddedFont>
    <p:embeddedFont>
      <p:font typeface="TT Rounds Condense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08-4E7C-BAD5-C4CA7B457B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B9-42A2-82D1-65EC4512B88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9-42A2-82D1-65EC4512B88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9-42A2-82D1-65EC4512B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DF</c:v>
                </c:pt>
                <c:pt idx="1">
                  <c:v>MS</c:v>
                </c:pt>
                <c:pt idx="2">
                  <c:v>GO</c:v>
                </c:pt>
                <c:pt idx="3">
                  <c:v>MT</c:v>
                </c:pt>
              </c:strCache>
            </c:strRef>
          </c:cat>
          <c:val>
            <c:numRef>
              <c:f>Planilha1!$B$2:$B$5</c:f>
              <c:numCache>
                <c:formatCode>#,##0.0</c:formatCode>
                <c:ptCount val="4"/>
                <c:pt idx="0">
                  <c:v>1315.6</c:v>
                </c:pt>
                <c:pt idx="1">
                  <c:v>3157.3</c:v>
                </c:pt>
                <c:pt idx="2">
                  <c:v>4341.3</c:v>
                </c:pt>
                <c:pt idx="3">
                  <c:v>4341.3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9-42A2-82D1-65EC4512B8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470E4-0476-7827-823D-63EE125C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12DE4B-EEC6-3154-9267-8D8E93F4B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CD089-957D-1814-5CE8-ACBD02B57B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E14298-5BD6-F396-9C7C-655C51B88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78DB3E-A490-D5CC-319F-BA77F9B13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4EBB7-28B5-29F9-58D1-0D937D7F62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81AE3-28CD-A621-8B00-65B955C60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8420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AF65-0F5F-6622-02B5-5DB241F2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50A946-74B2-5C6B-C196-03D0224BB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FC42C9-8307-ADC0-1F6A-2367A254C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E268C5-69C8-3790-1D09-A5E4833C9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7C96B-B87F-23FE-C62F-3E1D5F2DC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FF41E4-9ECA-8040-D845-F16803D88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20A8BE7-3FE9-7021-ECB1-8E8DA39A4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43C524-5E07-6A09-C42F-077BDBAD3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69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DF9B-548F-192F-D224-60F26E62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49D632-738B-55E3-F90D-5298A8D1E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D4196E-07FC-7B04-F6B5-AA1373A9D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MPO assim propôs, tendo como objetivo prioritário a redução dos custos de transporte dos produtos regionais até os principais mercados domésticos e internacionais.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FBA82-CB48-B65A-A619-515B942B0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2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DEEA-2A15-0BE5-FE0D-963CFA289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C6B7BD-7AD7-C79A-9EA5-024F583A3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24BE29-DB1A-A812-534C-FC930FCA1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MPO assim propôs, tendo como objetivo prioritário a redução dos custos de transporte dos produtos regionais até os principais mercados domésticos e internacionais.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13BBD-4703-3D76-1BA1-BBFF1D101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7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B6AA-1B5A-F569-16E0-A09B9A67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4F3877-7659-E789-B2E1-0FBC7B55E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A9819C-5F3E-F8E5-F58C-F58EF04FF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propostas de alterações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facilitam a interpretação do texto quanto ao tratamento de bens importados nos casos em que não houver similar nacional, permitindo maior clareza a aplicação das regras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1A2479-EE72-2CBA-7C2F-CEE0ADFD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8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1C68-A4F1-F668-C4EE-4CA913F0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455F20-431C-3A1A-8228-A0E50487D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0D3B1D-1D92-B102-AEB9-61A4DDAA9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à alínea "p", a proposta garantirá maior viabilidade financeira aos empreendedores quilombolas, uma vez que permitirá que o pagamento das parcelas de juros dos financiamentos ocorram após a estabilização financeira do empreendimento. O público quilombola é vulnerável economicamente, necessitando de tratamento diferenciado a fim de possibilitar o acesso ao crédito.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F432F3-B068-CAA9-2823-74B5C51FC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8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AB291-C2C0-554C-F73F-D1BFF7068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62D919-98EE-F4F2-AB57-2D2AB3BAE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026838-9DC4-D3B3-A6AA-C7112FB2D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75802A-A530-FD98-BABD-432D7A414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72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3A3E-E449-96B2-6206-B3B2D3A7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587A1D-5A8B-62CE-8943-2F9C3F841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ED1998-6EA5-9A03-A695-8E6D4CC97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5571F-8430-2441-291B-479461373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0724-DB54-04AE-E755-6E335FB3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EBC5DE-BD8B-03A8-919B-ED6E9CCD6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6A2DBB-B179-D60F-C07A-164F34524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BA5C9F-F628-A078-75A1-7D419556A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8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86172-477D-5C9B-D2B4-C24CB3F1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A514F9-1E4B-F03E-9690-4237FE9F5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A51AD0-B2B4-8B7F-FA43-2F9AB1E59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A672FE-13AA-9C1E-36B1-AE8ED1FAB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4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6400" cy="730251"/>
            </a:xfrm>
            <a:custGeom>
              <a:avLst/>
              <a:gdLst/>
              <a:ahLst/>
              <a:cxnLst/>
              <a:rect l="l" t="t" r="r" b="b"/>
              <a:pathLst>
                <a:path w="5486400" h="730251">
                  <a:moveTo>
                    <a:pt x="0" y="0"/>
                  </a:moveTo>
                  <a:lnTo>
                    <a:pt x="5486400" y="0"/>
                  </a:lnTo>
                  <a:lnTo>
                    <a:pt x="5486400" y="730251"/>
                  </a:lnTo>
                  <a:lnTo>
                    <a:pt x="0" y="730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486400" cy="7302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spc="16">
                  <a:solidFill>
                    <a:srgbClr val="89898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65655" y="4552000"/>
            <a:ext cx="16188534" cy="2545537"/>
            <a:chOff x="0" y="0"/>
            <a:chExt cx="21584712" cy="3394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84712" cy="3394049"/>
            </a:xfrm>
            <a:custGeom>
              <a:avLst/>
              <a:gdLst/>
              <a:ahLst/>
              <a:cxnLst/>
              <a:rect l="l" t="t" r="r" b="b"/>
              <a:pathLst>
                <a:path w="21584712" h="3394049">
                  <a:moveTo>
                    <a:pt x="0" y="0"/>
                  </a:moveTo>
                  <a:lnTo>
                    <a:pt x="21584712" y="0"/>
                  </a:lnTo>
                  <a:lnTo>
                    <a:pt x="21584712" y="3394049"/>
                  </a:lnTo>
                  <a:lnTo>
                    <a:pt x="0" y="3394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1584712" cy="34035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 spc="59" dirty="0" err="1">
                  <a:latin typeface="Raleway Bold" panose="020B0604020202020204" charset="0"/>
                  <a:ea typeface="+mn-lt"/>
                  <a:cs typeface="+mn-lt"/>
                </a:rPr>
                <a:t>Principais</a:t>
              </a:r>
              <a:r>
                <a:rPr lang="en-US" sz="6600" b="1" spc="59" dirty="0">
                  <a:latin typeface="Raleway Bold" panose="020B0604020202020204" charset="0"/>
                  <a:ea typeface="+mn-lt"/>
                  <a:cs typeface="+mn-lt"/>
                </a:rPr>
                <a:t> </a:t>
              </a:r>
              <a:r>
                <a:rPr lang="en-US" sz="6600" b="1" spc="59" dirty="0" err="1">
                  <a:latin typeface="Raleway Bold" panose="020B0604020202020204" charset="0"/>
                  <a:ea typeface="+mn-lt"/>
                  <a:cs typeface="+mn-lt"/>
                </a:rPr>
                <a:t>Atualizações</a:t>
              </a:r>
              <a:r>
                <a:rPr lang="en-US" sz="6600" b="1" spc="59" dirty="0">
                  <a:latin typeface="Raleway Bold" panose="020B0604020202020204" charset="0"/>
                  <a:ea typeface="+mn-lt"/>
                  <a:cs typeface="+mn-lt"/>
                </a:rPr>
                <a:t> da </a:t>
              </a:r>
              <a:r>
                <a:rPr lang="en-US" sz="6600" b="1" spc="59" dirty="0" err="1">
                  <a:latin typeface="Raleway Bold"/>
                  <a:ea typeface="Raleway Bold"/>
                  <a:cs typeface="Raleway Bold"/>
                  <a:sym typeface="Raleway Bold"/>
                </a:rPr>
                <a:t>Programação</a:t>
              </a:r>
              <a:r>
                <a:rPr lang="en-US" sz="6600" b="1" spc="59" dirty="0">
                  <a:latin typeface="Raleway Bold"/>
                  <a:ea typeface="Raleway Bold"/>
                  <a:cs typeface="Raleway Bold"/>
                  <a:sym typeface="Raleway Bold"/>
                </a:rPr>
                <a:t> do FCO para 2026</a:t>
              </a:r>
              <a:endParaRPr lang="en-US" sz="6600" b="1" spc="61" dirty="0"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54189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24799" y="510477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3875350" y="7769481"/>
            <a:ext cx="105373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latin typeface="Open Sans"/>
                <a:ea typeface="Open Sans"/>
                <a:cs typeface="Open Sans"/>
                <a:sym typeface="Open Sans"/>
              </a:rPr>
              <a:t>Dezembro </a:t>
            </a:r>
            <a:r>
              <a:rPr lang="en-US" sz="3399" dirty="0">
                <a:latin typeface="Open Sans"/>
                <a:ea typeface="Open Sans"/>
                <a:cs typeface="Open Sans"/>
                <a:sym typeface="Open Sans"/>
              </a:rPr>
              <a:t>de 2025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60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07BE-4591-032E-80F8-6C5B570F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79D591-28BA-4F27-5F20-E6C602C8FF2C}"/>
              </a:ext>
            </a:extLst>
          </p:cNvPr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E49F97-7B58-4FB8-729A-F9B785EC1F89}"/>
                </a:ext>
              </a:extLst>
            </p:cNvPr>
            <p:cNvSpPr/>
            <p:nvPr/>
          </p:nvSpPr>
          <p:spPr>
            <a:xfrm>
              <a:off x="0" y="0"/>
              <a:ext cx="5486400" cy="730251"/>
            </a:xfrm>
            <a:custGeom>
              <a:avLst/>
              <a:gdLst/>
              <a:ahLst/>
              <a:cxnLst/>
              <a:rect l="l" t="t" r="r" b="b"/>
              <a:pathLst>
                <a:path w="5486400" h="730251">
                  <a:moveTo>
                    <a:pt x="0" y="0"/>
                  </a:moveTo>
                  <a:lnTo>
                    <a:pt x="5486400" y="0"/>
                  </a:lnTo>
                  <a:lnTo>
                    <a:pt x="5486400" y="730251"/>
                  </a:lnTo>
                  <a:lnTo>
                    <a:pt x="0" y="730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6E75C63-E3E3-BBEE-970B-648AB60E97B6}"/>
                </a:ext>
              </a:extLst>
            </p:cNvPr>
            <p:cNvSpPr txBox="1"/>
            <p:nvPr/>
          </p:nvSpPr>
          <p:spPr>
            <a:xfrm>
              <a:off x="0" y="0"/>
              <a:ext cx="5486400" cy="7302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spc="16">
                  <a:solidFill>
                    <a:srgbClr val="89898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1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FF6A05F-290F-D007-3898-55AB8016F2D6}"/>
              </a:ext>
            </a:extLst>
          </p:cNvPr>
          <p:cNvGrpSpPr/>
          <p:nvPr/>
        </p:nvGrpSpPr>
        <p:grpSpPr>
          <a:xfrm>
            <a:off x="533400" y="4544856"/>
            <a:ext cx="17020789" cy="2552681"/>
            <a:chOff x="-1109673" y="-9525"/>
            <a:chExt cx="22694385" cy="34035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0C942CC-B194-8B52-5BC1-02FDFEF52757}"/>
                </a:ext>
              </a:extLst>
            </p:cNvPr>
            <p:cNvSpPr/>
            <p:nvPr/>
          </p:nvSpPr>
          <p:spPr>
            <a:xfrm>
              <a:off x="0" y="0"/>
              <a:ext cx="21584712" cy="3394049"/>
            </a:xfrm>
            <a:custGeom>
              <a:avLst/>
              <a:gdLst/>
              <a:ahLst/>
              <a:cxnLst/>
              <a:rect l="l" t="t" r="r" b="b"/>
              <a:pathLst>
                <a:path w="21584712" h="3394049">
                  <a:moveTo>
                    <a:pt x="0" y="0"/>
                  </a:moveTo>
                  <a:lnTo>
                    <a:pt x="21584712" y="0"/>
                  </a:lnTo>
                  <a:lnTo>
                    <a:pt x="21584712" y="3394049"/>
                  </a:lnTo>
                  <a:lnTo>
                    <a:pt x="0" y="3394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1689F01-68D6-A046-AF38-E59FCD633107}"/>
                </a:ext>
              </a:extLst>
            </p:cNvPr>
            <p:cNvSpPr txBox="1"/>
            <p:nvPr/>
          </p:nvSpPr>
          <p:spPr>
            <a:xfrm>
              <a:off x="-1109673" y="-9525"/>
              <a:ext cx="22694385" cy="34035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pt-BR" sz="6000" b="1" spc="59" dirty="0">
                  <a:latin typeface="Raleway Bold" panose="020B0604020202020204" charset="0"/>
                  <a:ea typeface="+mn-lt"/>
                  <a:cs typeface="+mn-lt"/>
                </a:rPr>
                <a:t>FDCO – Proposta de Alteração Normativa</a:t>
              </a:r>
              <a:endParaRPr lang="pt-BR" b="1" spc="59" dirty="0">
                <a:latin typeface="Raleway Bold" panose="020B0604020202020204" charset="0"/>
                <a:ea typeface="+mn-lt"/>
                <a:cs typeface="+mn-lt"/>
              </a:endParaRPr>
            </a:p>
            <a:p>
              <a:pPr algn="ctr">
                <a:lnSpc>
                  <a:spcPts val="4759"/>
                </a:lnSpc>
              </a:pPr>
              <a:endParaRPr lang="pt-BR" sz="4800" dirty="0"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ts val="4759"/>
                </a:lnSpc>
              </a:pPr>
              <a:r>
                <a:rPr lang="pt-BR" sz="5400" b="1" spc="59" dirty="0">
                  <a:latin typeface="Raleway Bold" panose="020B0604020202020204" charset="0"/>
                  <a:ea typeface="+mn-lt"/>
                  <a:cs typeface="+mn-lt"/>
                </a:rPr>
                <a:t>Redefinição do Valor Mínimo dos Projetos </a:t>
              </a:r>
            </a:p>
            <a:p>
              <a:pPr algn="ctr">
                <a:lnSpc>
                  <a:spcPts val="7920"/>
                </a:lnSpc>
              </a:pPr>
              <a:r>
                <a:rPr lang="pt-BR" sz="4800" b="1" spc="59" dirty="0">
                  <a:latin typeface="Raleway Bold" panose="020B0604020202020204" charset="0"/>
                  <a:ea typeface="+mn-lt"/>
                  <a:cs typeface="+mn-lt"/>
                </a:rPr>
                <a:t> </a:t>
              </a:r>
              <a:endParaRPr lang="en-US" sz="4800" b="1" spc="61" dirty="0"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A770800-809C-1200-9E90-C253EB39147E}"/>
              </a:ext>
            </a:extLst>
          </p:cNvPr>
          <p:cNvGrpSpPr/>
          <p:nvPr/>
        </p:nvGrpSpPr>
        <p:grpSpPr>
          <a:xfrm>
            <a:off x="17554189" y="0"/>
            <a:ext cx="18288000" cy="10287000"/>
            <a:chOff x="0" y="0"/>
            <a:chExt cx="24384000" cy="13716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B4E3C15-A117-0D13-0E75-6B2E510C0509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8448209-844C-C511-98F4-89274AFEF986}"/>
              </a:ext>
            </a:extLst>
          </p:cNvPr>
          <p:cNvSpPr/>
          <p:nvPr/>
        </p:nvSpPr>
        <p:spPr>
          <a:xfrm>
            <a:off x="5124799" y="510477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88DF91-359F-541B-4E69-D334E3CAC76D}"/>
              </a:ext>
            </a:extLst>
          </p:cNvPr>
          <p:cNvSpPr txBox="1"/>
          <p:nvPr/>
        </p:nvSpPr>
        <p:spPr>
          <a:xfrm>
            <a:off x="3875350" y="8359714"/>
            <a:ext cx="105373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latin typeface="Open Sans"/>
                <a:ea typeface="Open Sans"/>
                <a:cs typeface="Open Sans"/>
                <a:sym typeface="Open Sans"/>
              </a:rPr>
              <a:t>Dezembro</a:t>
            </a:r>
            <a:r>
              <a:rPr lang="en-US" sz="3399" dirty="0">
                <a:latin typeface="Open Sans"/>
                <a:ea typeface="Open Sans"/>
                <a:cs typeface="Open Sans"/>
                <a:sym typeface="Open Sans"/>
              </a:rPr>
              <a:t> de 2025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60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13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F6DE0-620A-C840-C991-FAA74BE17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EED3CC-4479-2E33-083F-38193F3688BD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6839C1-2B1B-8152-569B-29E1A6A7BF2C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8957433-4D1F-A855-1908-D92724666C2D}"/>
              </a:ext>
            </a:extLst>
          </p:cNvPr>
          <p:cNvGrpSpPr/>
          <p:nvPr/>
        </p:nvGrpSpPr>
        <p:grpSpPr>
          <a:xfrm>
            <a:off x="-689369" y="765339"/>
            <a:ext cx="15243569" cy="2380874"/>
            <a:chOff x="0" y="-9526"/>
            <a:chExt cx="10282690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D0826DC-2EC5-5641-12C8-5BE0DE711987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96B2B97-023C-7737-BE12-1F143A4F55C9}"/>
                </a:ext>
              </a:extLst>
            </p:cNvPr>
            <p:cNvSpPr txBox="1"/>
            <p:nvPr/>
          </p:nvSpPr>
          <p:spPr>
            <a:xfrm>
              <a:off x="1037449" y="-9526"/>
              <a:ext cx="9245241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pt-BR" sz="4400" spc="48" dirty="0">
                  <a:solidFill>
                    <a:srgbClr val="595959"/>
                  </a:solidFill>
                  <a:latin typeface="TT Rounds Condensed"/>
                </a:rPr>
                <a:t> Proposta - Redução do valor mínimo dos projetos do FDCO</a:t>
              </a:r>
              <a:endParaRPr lang="en-US" sz="4400" spc="48" dirty="0">
                <a:solidFill>
                  <a:srgbClr val="595959"/>
                </a:solidFill>
                <a:latin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EE30D82-2A22-5729-AB38-954ED8894599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F50E5D5-5385-4474-CA1E-13FB1A184002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2C1A035-C9FC-D24F-58C8-C7E77436BD9F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CB98B6E-BED0-9967-AE7A-C7DBAD853322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3AE45B5-FEA3-09A0-1B9E-8B9F49248BBE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841810-99D8-F00D-64CE-E87FB0380014}"/>
              </a:ext>
            </a:extLst>
          </p:cNvPr>
          <p:cNvSpPr txBox="1"/>
          <p:nvPr/>
        </p:nvSpPr>
        <p:spPr>
          <a:xfrm>
            <a:off x="14100451" y="2581375"/>
            <a:ext cx="34255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Estado de Goiás / Secretaria da Retomada.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CC1A0E-BB3E-11A7-9B53-64286AEE88E2}"/>
              </a:ext>
            </a:extLst>
          </p:cNvPr>
          <p:cNvSpPr txBox="1"/>
          <p:nvPr/>
        </p:nvSpPr>
        <p:spPr>
          <a:xfrm>
            <a:off x="14018641" y="4195151"/>
            <a:ext cx="36597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Reduz o valor mínimo dos projetos apoiados pelo FDCO de R$ 20 milhões para R$ 10 milhões, unifica critérios ao extinguir excepcionalidades e revoga a Resolução nº 135/2022.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ACC885F8-7909-6A54-5F55-499D57D3A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1327" y="3915721"/>
            <a:ext cx="914400" cy="9144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6985186-103D-F6F2-3039-9980682E7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245" y="1955776"/>
            <a:ext cx="12344155" cy="67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F5779-AD3C-9B7B-FC26-58CF5213A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1703F4-0263-6FBD-F0EF-1A0DEA5BC942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4ACC9AB-6DC6-9376-B0A7-D01A73D6627F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A724975-E631-4439-0C58-AF97F61DBEB6}"/>
              </a:ext>
            </a:extLst>
          </p:cNvPr>
          <p:cNvGrpSpPr/>
          <p:nvPr/>
        </p:nvGrpSpPr>
        <p:grpSpPr>
          <a:xfrm>
            <a:off x="-1752600" y="739110"/>
            <a:ext cx="15973278" cy="2380874"/>
            <a:chOff x="0" y="-9526"/>
            <a:chExt cx="10774922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0885F04-9D2E-76EB-461A-0F31914EA8C6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8289302-60D5-C7A5-071F-58EF78C12424}"/>
                </a:ext>
              </a:extLst>
            </p:cNvPr>
            <p:cNvSpPr txBox="1"/>
            <p:nvPr/>
          </p:nvSpPr>
          <p:spPr>
            <a:xfrm>
              <a:off x="1037449" y="-9526"/>
              <a:ext cx="9737473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pt-BR" sz="4400" spc="48" dirty="0">
                  <a:solidFill>
                    <a:srgbClr val="595959"/>
                  </a:solidFill>
                  <a:latin typeface="TT Rounds Condensed"/>
                </a:rPr>
                <a:t> Proposta – Atualização Normativa – Parcela de 1,5% (P,D&amp;I) </a:t>
              </a:r>
              <a:endParaRPr lang="en-US" sz="4400" spc="48" dirty="0">
                <a:solidFill>
                  <a:srgbClr val="595959"/>
                </a:solidFill>
                <a:latin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4F7C4A3-A8E1-783C-877B-764081964941}"/>
              </a:ext>
            </a:extLst>
          </p:cNvPr>
          <p:cNvGrpSpPr/>
          <p:nvPr/>
        </p:nvGrpSpPr>
        <p:grpSpPr>
          <a:xfrm>
            <a:off x="0" y="1179528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C14984A-FA18-57AC-2413-0A766391EE4F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F867F7D-0060-19BF-6FF0-1C7C3BA5ECCF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6ED1093-056F-6157-DF34-41A23533CBCC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F9343C2-1962-42C3-6D38-91AE62B1B03F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AD7290-7542-FD39-64A6-499EF2F0DD38}"/>
              </a:ext>
            </a:extLst>
          </p:cNvPr>
          <p:cNvSpPr txBox="1"/>
          <p:nvPr/>
        </p:nvSpPr>
        <p:spPr>
          <a:xfrm>
            <a:off x="15576877" y="2499091"/>
            <a:ext cx="24828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MIDR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33E8EA-834B-9796-5D08-E9704EBBB424}"/>
              </a:ext>
            </a:extLst>
          </p:cNvPr>
          <p:cNvSpPr txBox="1"/>
          <p:nvPr/>
        </p:nvSpPr>
        <p:spPr>
          <a:xfrm>
            <a:off x="2043975" y="2090268"/>
            <a:ext cx="11700853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TT Rounds Condensed" panose="020B0604020202020204" charset="0"/>
              </a:rPr>
              <a:t>Aprova Resolução Condel/Sudeco nº 178, de 02 de dezembro de 2025</a:t>
            </a:r>
          </a:p>
          <a:p>
            <a:pPr algn="just"/>
            <a:endParaRPr lang="pt-BR" sz="2200" b="1" dirty="0">
              <a:solidFill>
                <a:srgbClr val="FF0000"/>
              </a:solidFill>
              <a:latin typeface="TT Rounds Condensed" panose="020B0604020202020204" charset="0"/>
            </a:endParaRP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Atualiza as regras de aplicação da parcela de 1,5% do FDCO para Pesquisa, Desenvolvimento, inovação e Tecnologia.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Revoga as Resoluções Condel/Sudeco nº 124 e nº 125/2022.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Alinha o normativo às orientações técnicas e jurídicas do MIDR e da CONJUR.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Harmoniza procedimentos com Sudam.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Delimita o escopo da Resolução às diretrizes, critérios de priorização, seleção e acompanhamento dos projetos apoiados.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Aspectos operacionais e de execução financeira ficarão a cargo de regulamentação posterior da Sudeco.</a:t>
            </a:r>
          </a:p>
          <a:p>
            <a:pPr algn="just"/>
            <a:endParaRPr lang="pt-BR" sz="3200" dirty="0"/>
          </a:p>
          <a:p>
            <a:pPr algn="just"/>
            <a:endParaRPr lang="pt-BR" sz="2000" dirty="0">
              <a:latin typeface="TT Rounds Condensed" panose="020B0604020202020204" charset="0"/>
            </a:endParaRPr>
          </a:p>
          <a:p>
            <a:pPr algn="just"/>
            <a:endParaRPr lang="pt-BR" sz="2000" dirty="0">
              <a:latin typeface="TT Rounds Condensed" panose="020B0604020202020204" charset="0"/>
            </a:endParaRPr>
          </a:p>
          <a:p>
            <a:pPr algn="just"/>
            <a:endParaRPr lang="pt-BR" sz="2000" dirty="0">
              <a:latin typeface="TT Rounds Condensed" panose="020B0604020202020204" charset="0"/>
            </a:endParaRPr>
          </a:p>
          <a:p>
            <a:pPr algn="just"/>
            <a:endParaRPr lang="pt-BR" sz="2000" dirty="0">
              <a:latin typeface="TT Rounds Condensed" panose="020B0604020202020204" charset="0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47C2FB12-1EFE-4342-74F5-FF3F68E858A5}"/>
              </a:ext>
            </a:extLst>
          </p:cNvPr>
          <p:cNvSpPr/>
          <p:nvPr/>
        </p:nvSpPr>
        <p:spPr>
          <a:xfrm>
            <a:off x="1568125" y="2208772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95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621879" y="859910"/>
            <a:ext cx="9827791" cy="2369812"/>
            <a:chOff x="0" y="0"/>
            <a:chExt cx="8463562" cy="20408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239"/>
                </a:lnSpc>
              </a:pPr>
              <a:r>
                <a:rPr lang="en-US" sz="5199" spc="48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IV - Encerramento</a:t>
              </a:r>
            </a:p>
            <a:p>
              <a:pPr algn="l">
                <a:lnSpc>
                  <a:spcPts val="6239"/>
                </a:lnSpc>
              </a:pPr>
              <a:endParaRPr lang="en-US" sz="5199" spc="48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882" y="1444224"/>
            <a:ext cx="16896306" cy="5458966"/>
            <a:chOff x="0" y="0"/>
            <a:chExt cx="14550872" cy="4701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50872" cy="4701189"/>
            </a:xfrm>
            <a:custGeom>
              <a:avLst/>
              <a:gdLst/>
              <a:ahLst/>
              <a:cxnLst/>
              <a:rect l="l" t="t" r="r" b="b"/>
              <a:pathLst>
                <a:path w="14550872" h="4701189">
                  <a:moveTo>
                    <a:pt x="0" y="0"/>
                  </a:moveTo>
                  <a:lnTo>
                    <a:pt x="14550872" y="0"/>
                  </a:lnTo>
                  <a:lnTo>
                    <a:pt x="14550872" y="4701189"/>
                  </a:lnTo>
                  <a:lnTo>
                    <a:pt x="0" y="4701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4550872" cy="47107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39"/>
                </a:lnSpc>
              </a:pPr>
              <a:endParaRPr dirty="0"/>
            </a:p>
            <a:p>
              <a:pPr algn="l">
                <a:lnSpc>
                  <a:spcPts val="5039"/>
                </a:lnSpc>
              </a:pPr>
              <a:endParaRPr dirty="0"/>
            </a:p>
            <a:p>
              <a:pPr algn="l">
                <a:lnSpc>
                  <a:spcPts val="5039"/>
                </a:lnSpc>
              </a:pPr>
              <a:r>
                <a:rPr lang="en-US" sz="4199" spc="37" dirty="0" err="1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Muito</a:t>
              </a:r>
              <a: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4199" spc="37" dirty="0" err="1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obrigada</a:t>
              </a:r>
              <a: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!</a:t>
              </a: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3480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371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407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631829" y="5830721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4755-6F87-91F0-3062-A3A96561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E68FE6-A79C-6E99-6A82-D2E967C1DDE8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1B0DA84-0C50-ED58-A958-7526D0203B7D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9263F7B-0951-1DF9-A30F-2FF5557EBF1C}"/>
              </a:ext>
            </a:extLst>
          </p:cNvPr>
          <p:cNvGrpSpPr/>
          <p:nvPr/>
        </p:nvGrpSpPr>
        <p:grpSpPr>
          <a:xfrm>
            <a:off x="-3885196" y="859910"/>
            <a:ext cx="10886052" cy="2386284"/>
            <a:chOff x="0" y="0"/>
            <a:chExt cx="9374922" cy="205503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D901BD-81C8-5A2A-5600-42F3AF5C9964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1B7AF2A-71FF-2D3D-7820-D4BD808CB72E}"/>
                </a:ext>
              </a:extLst>
            </p:cNvPr>
            <p:cNvSpPr txBox="1"/>
            <p:nvPr/>
          </p:nvSpPr>
          <p:spPr>
            <a:xfrm>
              <a:off x="911360" y="4660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Programação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FCO 2026</a:t>
              </a: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AB847DC-A2E4-3034-7D8D-6822F226D551}"/>
              </a:ext>
            </a:extLst>
          </p:cNvPr>
          <p:cNvGrpSpPr/>
          <p:nvPr/>
        </p:nvGrpSpPr>
        <p:grpSpPr>
          <a:xfrm>
            <a:off x="936819" y="2254391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BE8785-86C7-B23C-CAE1-6197EA004001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73726B3-3E65-F9B4-FC81-45D3CB14F278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AC23EBC-8E73-CD25-8E57-AE02C920819E}"/>
              </a:ext>
            </a:extLst>
          </p:cNvPr>
          <p:cNvGrpSpPr/>
          <p:nvPr/>
        </p:nvGrpSpPr>
        <p:grpSpPr>
          <a:xfrm rot="20815">
            <a:off x="575433" y="1644232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5CF5B9E-B3BD-3AC3-9233-CD618390BC80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71C76E-B49D-DB21-547A-56791249AF01}"/>
              </a:ext>
            </a:extLst>
          </p:cNvPr>
          <p:cNvSpPr txBox="1"/>
          <p:nvPr/>
        </p:nvSpPr>
        <p:spPr>
          <a:xfrm>
            <a:off x="783901" y="2130284"/>
            <a:ext cx="16513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T Rounds Condensed" panose="020B0604020202020204" charset="0"/>
              </a:rPr>
              <a:t>NÚMEROS FCO 2026</a:t>
            </a:r>
            <a:endParaRPr lang="pt-BR" sz="4000" dirty="0">
              <a:latin typeface="TT Rounds Condensed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A46C80-111E-E02C-43E2-02C1327F310A}"/>
              </a:ext>
            </a:extLst>
          </p:cNvPr>
          <p:cNvSpPr txBox="1"/>
          <p:nvPr/>
        </p:nvSpPr>
        <p:spPr>
          <a:xfrm>
            <a:off x="1435604" y="2992633"/>
            <a:ext cx="1651349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Fonte de recursos: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R$ 19,8 bilhões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Total de recursos disponíveis para o exercício: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R$ 14,6 bilhões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Aplicação direta pelo Banco do Brasil: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R$ 10,7 bilhões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Repasse aos Bancos Cooperativos: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R$ 1,5 bilhão (10%)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Repasse demais Instituições: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R$ 780,8 milhões (5%)</a:t>
            </a: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40B9EE9-6337-D2D4-CB65-861919C6FCC7}"/>
              </a:ext>
            </a:extLst>
          </p:cNvPr>
          <p:cNvSpPr/>
          <p:nvPr/>
        </p:nvSpPr>
        <p:spPr>
          <a:xfrm>
            <a:off x="928403" y="315853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FCC39850-3A64-3580-2BD0-4C6F98D48E7D}"/>
              </a:ext>
            </a:extLst>
          </p:cNvPr>
          <p:cNvSpPr/>
          <p:nvPr/>
        </p:nvSpPr>
        <p:spPr>
          <a:xfrm>
            <a:off x="930874" y="3814532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0EB97B8-27A5-640E-BAF2-ACFE8C002C38}"/>
              </a:ext>
            </a:extLst>
          </p:cNvPr>
          <p:cNvSpPr/>
          <p:nvPr/>
        </p:nvSpPr>
        <p:spPr>
          <a:xfrm>
            <a:off x="909103" y="4509586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9D27E55-2045-C503-777B-6E97E848FBD4}"/>
              </a:ext>
            </a:extLst>
          </p:cNvPr>
          <p:cNvSpPr/>
          <p:nvPr/>
        </p:nvSpPr>
        <p:spPr>
          <a:xfrm>
            <a:off x="936819" y="5114303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004A707-12AE-6D38-4592-6AFF56DC83BB}"/>
              </a:ext>
            </a:extLst>
          </p:cNvPr>
          <p:cNvSpPr/>
          <p:nvPr/>
        </p:nvSpPr>
        <p:spPr>
          <a:xfrm>
            <a:off x="936819" y="5690426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5D96E215-2D23-1382-A40D-6ACFAD18EDAA}"/>
              </a:ext>
            </a:extLst>
          </p:cNvPr>
          <p:cNvSpPr/>
          <p:nvPr/>
        </p:nvSpPr>
        <p:spPr>
          <a:xfrm>
            <a:off x="10408152" y="2825940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30934F0C-FFBA-87B7-E614-72F2BE524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503685"/>
              </p:ext>
            </p:extLst>
          </p:nvPr>
        </p:nvGraphicFramePr>
        <p:xfrm>
          <a:off x="9753600" y="3390900"/>
          <a:ext cx="8114568" cy="677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1E4D252F-89A9-845A-58DB-67BEAB1E6F5C}"/>
              </a:ext>
            </a:extLst>
          </p:cNvPr>
          <p:cNvSpPr txBox="1"/>
          <p:nvPr/>
        </p:nvSpPr>
        <p:spPr>
          <a:xfrm>
            <a:off x="10915353" y="2590031"/>
            <a:ext cx="6880832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Distribuição de recursos entre as </a:t>
            </a:r>
            <a:r>
              <a:rPr lang="pt-BR" sz="2800" dirty="0" err="1">
                <a:latin typeface="TT Rounds Condensed" panose="020B0604020202020204" charset="0"/>
              </a:rPr>
              <a:t>UFs</a:t>
            </a:r>
            <a:r>
              <a:rPr lang="pt-BR" sz="2800" dirty="0">
                <a:latin typeface="TT Rounds Condensed" panose="020B0604020202020204" charset="0"/>
              </a:rPr>
              <a:t>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55E0EE-E3DA-D832-587B-3230C6A49D4E}"/>
              </a:ext>
            </a:extLst>
          </p:cNvPr>
          <p:cNvSpPr txBox="1"/>
          <p:nvPr/>
        </p:nvSpPr>
        <p:spPr>
          <a:xfrm>
            <a:off x="13727658" y="4196064"/>
            <a:ext cx="186373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+mj-lt"/>
              </a:rPr>
              <a:t>R$ 1,3 bilhão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E3B3F6-32F5-AF0D-6948-AF6186202831}"/>
              </a:ext>
            </a:extLst>
          </p:cNvPr>
          <p:cNvSpPr txBox="1"/>
          <p:nvPr/>
        </p:nvSpPr>
        <p:spPr>
          <a:xfrm>
            <a:off x="11658600" y="5930844"/>
            <a:ext cx="18288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+mj-lt"/>
              </a:rPr>
              <a:t>R$ 4,3 bilhões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92F113E-DEE9-5B5C-BA88-E46921E8F9B0}"/>
              </a:ext>
            </a:extLst>
          </p:cNvPr>
          <p:cNvSpPr txBox="1"/>
          <p:nvPr/>
        </p:nvSpPr>
        <p:spPr>
          <a:xfrm>
            <a:off x="12919067" y="8301075"/>
            <a:ext cx="186373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+mj-lt"/>
              </a:rPr>
              <a:t>R$ 4,3 bilhões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F788D43-A9CE-B4AC-8542-3D19FDC5CBD9}"/>
              </a:ext>
            </a:extLst>
          </p:cNvPr>
          <p:cNvSpPr txBox="1"/>
          <p:nvPr/>
        </p:nvSpPr>
        <p:spPr>
          <a:xfrm>
            <a:off x="14782800" y="6520104"/>
            <a:ext cx="186373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+mj-lt"/>
              </a:rPr>
              <a:t>R$ 3,2 bilhões</a:t>
            </a:r>
          </a:p>
        </p:txBody>
      </p:sp>
    </p:spTree>
    <p:extLst>
      <p:ext uri="{BB962C8B-B14F-4D97-AF65-F5344CB8AC3E}">
        <p14:creationId xmlns:p14="http://schemas.microsoft.com/office/powerpoint/2010/main" val="385842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4A430-0224-6D97-C43E-363C50F2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5661AB-0549-94A6-7D06-342EF8E292E7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857FC8-F908-33CF-E765-EA84D22379F8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A637C66-10AF-2C4C-643A-70DE4E32BAF7}"/>
              </a:ext>
            </a:extLst>
          </p:cNvPr>
          <p:cNvGrpSpPr/>
          <p:nvPr/>
        </p:nvGrpSpPr>
        <p:grpSpPr>
          <a:xfrm>
            <a:off x="-3885196" y="859910"/>
            <a:ext cx="10886052" cy="2386284"/>
            <a:chOff x="0" y="0"/>
            <a:chExt cx="9374922" cy="205503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809E4F-8804-E294-2432-74C4609DABB7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392B81E-8021-A8F2-DB2E-CE198E7995AF}"/>
                </a:ext>
              </a:extLst>
            </p:cNvPr>
            <p:cNvSpPr txBox="1"/>
            <p:nvPr/>
          </p:nvSpPr>
          <p:spPr>
            <a:xfrm>
              <a:off x="911360" y="4660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Programação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FCO 2026</a:t>
              </a: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CF63637-3530-A87F-F669-00432CA4FF79}"/>
              </a:ext>
            </a:extLst>
          </p:cNvPr>
          <p:cNvGrpSpPr/>
          <p:nvPr/>
        </p:nvGrpSpPr>
        <p:grpSpPr>
          <a:xfrm>
            <a:off x="936819" y="2254391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1F2CDA1-6BBF-E11A-ADCD-01C089296123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F5903C0-7728-E2DE-27C3-55ECE8F0AF4D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0296A1-A2B1-780A-B626-6C0424CED764}"/>
              </a:ext>
            </a:extLst>
          </p:cNvPr>
          <p:cNvGrpSpPr/>
          <p:nvPr/>
        </p:nvGrpSpPr>
        <p:grpSpPr>
          <a:xfrm rot="20815">
            <a:off x="575433" y="1644232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F891D-2FD4-346D-C897-1AFEDCC503FC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BE423CB-3FF8-A1B5-9CD2-8DFCC4E297AD}"/>
              </a:ext>
            </a:extLst>
          </p:cNvPr>
          <p:cNvSpPr txBox="1"/>
          <p:nvPr/>
        </p:nvSpPr>
        <p:spPr>
          <a:xfrm>
            <a:off x="783901" y="2130284"/>
            <a:ext cx="16513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T Rounds Condensed" panose="020B0604020202020204" charset="0"/>
              </a:rPr>
              <a:t>PNMPO 2026</a:t>
            </a:r>
            <a:endParaRPr lang="pt-BR" sz="4000" dirty="0">
              <a:latin typeface="TT Rounds Condensed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FC955B-C45D-FB1B-E3CA-4BE66F10B0FC}"/>
              </a:ext>
            </a:extLst>
          </p:cNvPr>
          <p:cNvSpPr txBox="1"/>
          <p:nvPr/>
        </p:nvSpPr>
        <p:spPr>
          <a:xfrm>
            <a:off x="1435604" y="2992633"/>
            <a:ext cx="1651349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Os recursos destinados ao PNMPO em 2026 somam aproximadamente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R$ 1,5 bilhão</a:t>
            </a:r>
            <a:r>
              <a:rPr lang="pt-BR" sz="2800" dirty="0">
                <a:latin typeface="TT Rounds Condensed" panose="020B060402020202020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Desse total: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latin typeface="TT Rounds Condensed" panose="020B0604020202020204" charset="0"/>
              </a:rPr>
              <a:t>30%</a:t>
            </a:r>
            <a:r>
              <a:rPr lang="pt-BR" sz="2800" dirty="0">
                <a:latin typeface="TT Rounds Condensed" panose="020B0604020202020204" charset="0"/>
              </a:rPr>
              <a:t> serão destinados ao PNMPO Urbano;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latin typeface="TT Rounds Condensed" panose="020B0604020202020204" charset="0"/>
              </a:rPr>
              <a:t>70%</a:t>
            </a:r>
            <a:r>
              <a:rPr lang="pt-BR" sz="2800" dirty="0">
                <a:latin typeface="TT Rounds Condensed" panose="020B0604020202020204" charset="0"/>
              </a:rPr>
              <a:t> serão destinados ao PNMPO Rural.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TT Rounds Condensed" panose="020B0604020202020204" charset="0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8720805F-ADD8-5B06-2B42-F77157988118}"/>
              </a:ext>
            </a:extLst>
          </p:cNvPr>
          <p:cNvSpPr/>
          <p:nvPr/>
        </p:nvSpPr>
        <p:spPr>
          <a:xfrm>
            <a:off x="928403" y="315853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3F925A95-F857-9641-F19C-3BC443DE2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966" y="5925401"/>
            <a:ext cx="14656067" cy="27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57C6-C68F-243E-BF2F-D0EBA46E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8D4535-124E-B9AC-A81E-D85709A2E0F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FCF40FC-4801-E9C3-753C-BDEF3925E41F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C1D29C5-E602-5550-421F-B61DF7C42E9A}"/>
              </a:ext>
            </a:extLst>
          </p:cNvPr>
          <p:cNvGrpSpPr/>
          <p:nvPr/>
        </p:nvGrpSpPr>
        <p:grpSpPr>
          <a:xfrm>
            <a:off x="-3925074" y="467594"/>
            <a:ext cx="10963488" cy="2406106"/>
            <a:chOff x="0" y="0"/>
            <a:chExt cx="9441609" cy="207210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692F7CE-A572-5AF2-EC1F-0C1D834CDD41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F1A14DA-35A9-0E66-82CF-3254FD268F6A}"/>
                </a:ext>
              </a:extLst>
            </p:cNvPr>
            <p:cNvSpPr txBox="1"/>
            <p:nvPr/>
          </p:nvSpPr>
          <p:spPr>
            <a:xfrm>
              <a:off x="978047" y="21731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Principais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65A7067-857F-AE04-F2F7-0318932138E1}"/>
              </a:ext>
            </a:extLst>
          </p:cNvPr>
          <p:cNvGrpSpPr/>
          <p:nvPr/>
        </p:nvGrpSpPr>
        <p:grpSpPr>
          <a:xfrm>
            <a:off x="-2888838" y="2242703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965FE7B-F9DE-8DCC-1169-ACFA4C26653B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5E584CA-301D-1E8A-E4AF-2987735434E5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A7BB746-CB66-6403-D88A-D336772B606D}"/>
              </a:ext>
            </a:extLst>
          </p:cNvPr>
          <p:cNvGrpSpPr/>
          <p:nvPr/>
        </p:nvGrpSpPr>
        <p:grpSpPr>
          <a:xfrm rot="20815">
            <a:off x="621946" y="1317470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8978E9-CE9F-07EE-AB2A-70065E1B8ECE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8A97F9-BAE0-A4C7-3D83-D0921FA407C9}"/>
              </a:ext>
            </a:extLst>
          </p:cNvPr>
          <p:cNvSpPr txBox="1"/>
          <p:nvPr/>
        </p:nvSpPr>
        <p:spPr>
          <a:xfrm>
            <a:off x="13676714" y="4176180"/>
            <a:ext cx="38003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Para o setor rural, será permitido novo financiamento de caminhões, após 12 meses da operação anterior, sem a necessidade de quitação total do financiamento;</a:t>
            </a:r>
          </a:p>
        </p:txBody>
      </p:sp>
      <p:pic>
        <p:nvPicPr>
          <p:cNvPr id="16" name="Gráfico 15" descr="Transferência com preenchimento sólido">
            <a:extLst>
              <a:ext uri="{FF2B5EF4-FFF2-40B4-BE49-F238E27FC236}">
                <a16:creationId xmlns:a16="http://schemas.microsoft.com/office/drawing/2014/main" id="{7F797589-68E3-EC56-43DF-8050EFC11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34212" y="3888540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12B54CE-441B-6BAD-8898-8C66B5543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519" y="1975459"/>
            <a:ext cx="11471085" cy="726112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29FB0CD-0337-4DEF-A91D-8D799CBE9239}"/>
              </a:ext>
            </a:extLst>
          </p:cNvPr>
          <p:cNvSpPr txBox="1"/>
          <p:nvPr/>
        </p:nvSpPr>
        <p:spPr>
          <a:xfrm>
            <a:off x="13767654" y="2242703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r>
              <a:rPr lang="pt-BR" sz="2000" dirty="0">
                <a:latin typeface="TT Rounds Condensed" panose="020B0604020202020204" charset="0"/>
              </a:rPr>
              <a:t>Secretaria-Executiva do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/Sudeco.</a:t>
            </a:r>
          </a:p>
        </p:txBody>
      </p:sp>
      <p:pic>
        <p:nvPicPr>
          <p:cNvPr id="19" name="Imagem 18" descr="Desenho preto e branco&#10;&#10;O conteúdo gerado por IA pode estar incorreto.">
            <a:extLst>
              <a:ext uri="{FF2B5EF4-FFF2-40B4-BE49-F238E27FC236}">
                <a16:creationId xmlns:a16="http://schemas.microsoft.com/office/drawing/2014/main" id="{CD1231C2-D02D-A0EA-E813-2B56C3326F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307">
            <a:off x="4118762" y="6262053"/>
            <a:ext cx="3691703" cy="36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84E5-7769-E7A1-45B4-AD50616F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97BB8A-AF8C-AADC-A734-01BE0BF02CC6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0A7C9A3-BF08-B9CD-E748-AFAD9D6364D7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D9B27B9-C3F1-06F3-C74A-04CCEB2085EB}"/>
              </a:ext>
            </a:extLst>
          </p:cNvPr>
          <p:cNvGrpSpPr/>
          <p:nvPr/>
        </p:nvGrpSpPr>
        <p:grpSpPr>
          <a:xfrm>
            <a:off x="-3885196" y="859910"/>
            <a:ext cx="10892032" cy="2441761"/>
            <a:chOff x="0" y="0"/>
            <a:chExt cx="9380072" cy="210281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4B398E-1313-1121-98BE-81163699725C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C5D50C5-152B-1A0D-9CEF-D632AF8B9021}"/>
                </a:ext>
              </a:extLst>
            </p:cNvPr>
            <p:cNvSpPr txBox="1"/>
            <p:nvPr/>
          </p:nvSpPr>
          <p:spPr>
            <a:xfrm>
              <a:off x="916510" y="5243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Alterações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9883EDD-7619-26F1-0FEF-5EB3A2D1487F}"/>
              </a:ext>
            </a:extLst>
          </p:cNvPr>
          <p:cNvGrpSpPr/>
          <p:nvPr/>
        </p:nvGrpSpPr>
        <p:grpSpPr>
          <a:xfrm>
            <a:off x="1034291" y="1461517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A903570-7A08-5FF9-B706-45D28AF9E0A6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447C1D6-E30A-51D3-7866-05DF5C3A48F8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8FAD453-E3DA-6F1F-4D7B-279F2DC2DA76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E7102B-4E9D-ACF3-DE4E-3F8C6DF3315A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70E967C-B15D-B8F1-3B48-3E279E796A8C}"/>
              </a:ext>
            </a:extLst>
          </p:cNvPr>
          <p:cNvSpPr txBox="1"/>
          <p:nvPr/>
        </p:nvSpPr>
        <p:spPr>
          <a:xfrm>
            <a:off x="13117133" y="2231972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Banco do Brasil.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MIDR.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A89010F-C7A6-79B1-0DD9-BB5A58D694B5}"/>
              </a:ext>
            </a:extLst>
          </p:cNvPr>
          <p:cNvSpPr txBox="1"/>
          <p:nvPr/>
        </p:nvSpPr>
        <p:spPr>
          <a:xfrm>
            <a:off x="13132112" y="3856084"/>
            <a:ext cx="3800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T Rounds Condensed" panose="020B0604020202020204" charset="0"/>
              </a:rPr>
              <a:t>Adequação à LDO 2025, eliminando exceções à verificação de similar nacional e garantindo alinhamento legal e uniformidade na execução do FCO, conforme Portaria MIDR nº 3.316, de 10.11.2025.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T Rounds Condensed" panose="020B0604020202020204" charset="0"/>
              </a:rPr>
              <a:t>Para o financiamento de bens importados, incluiu-se também a possibilidade de consulta à Lista de Bens sem Similar Nacional (</a:t>
            </a:r>
            <a:r>
              <a:rPr lang="pt-BR" sz="2000" dirty="0" err="1">
                <a:latin typeface="TT Rounds Condensed" panose="020B0604020202020204" charset="0"/>
              </a:rPr>
              <a:t>Lessin</a:t>
            </a:r>
            <a:r>
              <a:rPr lang="pt-BR" sz="2000" dirty="0">
                <a:latin typeface="TT Rounds Condensed" panose="020B0604020202020204" charset="0"/>
              </a:rPr>
              <a:t>/MDIC) para comprovação da inexistência de similar nacional, ampliando as formas de verificação e alinhando o texto às normas vigentes do comércio exterior.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14612417-BFF0-C39F-795B-7AB17AAFC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68600" y="3560828"/>
            <a:ext cx="914400" cy="914400"/>
          </a:xfrm>
          <a:prstGeom prst="rect">
            <a:avLst/>
          </a:prstGeom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FEDF654C-82F4-2DC9-3CC7-A9B096610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88" y="1910317"/>
            <a:ext cx="8276037" cy="83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DCB2-E9DE-1284-D4E5-F02946D6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D11AC4-642A-8BE5-F73C-82572AAEE9C9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0F3185E-5E7C-13FA-0CAF-35D9501FCD09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5F1D573-EDE7-B7B9-5E69-A98E8B4F4A2B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A3E755-72E7-8FA2-379B-59ED666A1DE7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E4FDF3D-90CF-898A-6869-75B867D6C2AE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7405526-C68C-671C-ADC7-569B98D6EBAC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5D86F67-FB1D-005A-8090-238A49F02B6C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BBF1349-C598-2DDB-BD53-1D9C92673A2A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F45B4F3-BC93-DBB1-A5E9-41407FDB4CB4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E5D3469-2CE9-77BA-C7E2-C67FAC013E02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4" name="Imagem 13" descr="Diagrama&#10;&#10;O conteúdo gerado por IA pode estar incorreto.">
            <a:extLst>
              <a:ext uri="{FF2B5EF4-FFF2-40B4-BE49-F238E27FC236}">
                <a16:creationId xmlns:a16="http://schemas.microsoft.com/office/drawing/2014/main" id="{08121AFE-3874-46BA-271A-AFBD32EA6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19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6131" y="7632733"/>
            <a:ext cx="3361246" cy="273906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10362E7-BE86-5FA0-6645-D1068902CDF4}"/>
              </a:ext>
            </a:extLst>
          </p:cNvPr>
          <p:cNvSpPr txBox="1"/>
          <p:nvPr/>
        </p:nvSpPr>
        <p:spPr>
          <a:xfrm>
            <a:off x="13909603" y="7286582"/>
            <a:ext cx="9144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latin typeface="TT Rounds Condensed"/>
              </a:rPr>
              <a:t>Continua na próxima página!</a:t>
            </a:r>
          </a:p>
          <a:p>
            <a:pPr algn="ctr"/>
            <a:endParaRPr lang="pt-BR" dirty="0"/>
          </a:p>
        </p:txBody>
      </p:sp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id="{5C19FBA6-1EB7-8EE5-DCE6-4CC5A164F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64" y="2024919"/>
            <a:ext cx="10374436" cy="80285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A96CF2-0A88-F545-B40C-5200D9DA55D5}"/>
              </a:ext>
            </a:extLst>
          </p:cNvPr>
          <p:cNvSpPr txBox="1"/>
          <p:nvPr/>
        </p:nvSpPr>
        <p:spPr>
          <a:xfrm>
            <a:off x="13909603" y="2065858"/>
            <a:ext cx="333454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r>
              <a:rPr lang="pt-BR" sz="2000" dirty="0">
                <a:latin typeface="TT Rounds Condensed" panose="020B0604020202020204" charset="0"/>
              </a:rPr>
              <a:t>Secretaria-Executiva do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6BEA3E-43F1-6219-2EC6-FAAD2EB0F813}"/>
              </a:ext>
            </a:extLst>
          </p:cNvPr>
          <p:cNvSpPr txBox="1"/>
          <p:nvPr/>
        </p:nvSpPr>
        <p:spPr>
          <a:xfrm>
            <a:off x="13884623" y="3077907"/>
            <a:ext cx="3400276" cy="3847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/>
              </a:rPr>
              <a:t>Inserção das condições do PNMPO Segmento Rural – AGROAMIGO, de forma a ampliar o alcance do Programa, promovendo a inclusão de seu público-alvo e tornando suas condições de acesso mais claras e adequadas às necessidades dos beneficiários.</a:t>
            </a:r>
          </a:p>
        </p:txBody>
      </p:sp>
      <p:pic>
        <p:nvPicPr>
          <p:cNvPr id="18" name="Gráfico 17" descr="Transferência com preenchimento sólido">
            <a:extLst>
              <a:ext uri="{FF2B5EF4-FFF2-40B4-BE49-F238E27FC236}">
                <a16:creationId xmlns:a16="http://schemas.microsoft.com/office/drawing/2014/main" id="{C6D9BED3-9B8D-7F64-DB51-CF73BA214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71282" y="2875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01D9-A477-971C-1092-EC956B20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F42805-442B-5FB7-9429-76193F5B502A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D46140E-49B7-98C3-A3CA-C7B05CD43BD9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BCD5BA7-A5C9-3504-54C3-9CA2CD08DCCF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64F508C-084C-B35A-867E-E87C2436C292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15E7BAC-CC3B-252E-996E-BF3E2415A480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C58121D-E453-5675-47EB-08E90AE1A58A}"/>
              </a:ext>
            </a:extLst>
          </p:cNvPr>
          <p:cNvGrpSpPr/>
          <p:nvPr/>
        </p:nvGrpSpPr>
        <p:grpSpPr>
          <a:xfrm>
            <a:off x="-486875" y="1842157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5F8AE1-38DB-23D7-95B4-76A4C8097A12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3B9865-9910-477B-B593-92348D8FF3A6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C306A3E-2380-7B9B-1942-AC1403EEE362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7622401-6545-D58F-3CD2-525657DE08FB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3" name="Imagem 12" descr="Diagrama&#10;&#10;O conteúdo gerado por IA pode estar incorreto.">
            <a:extLst>
              <a:ext uri="{FF2B5EF4-FFF2-40B4-BE49-F238E27FC236}">
                <a16:creationId xmlns:a16="http://schemas.microsoft.com/office/drawing/2014/main" id="{E3E7CDD4-A7D6-1361-9646-75B3F593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5399" y="4645197"/>
            <a:ext cx="2908359" cy="228617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2D9E82-C4FB-AA38-7279-3D6084F90A8B}"/>
              </a:ext>
            </a:extLst>
          </p:cNvPr>
          <p:cNvSpPr txBox="1"/>
          <p:nvPr/>
        </p:nvSpPr>
        <p:spPr>
          <a:xfrm>
            <a:off x="14616577" y="3972959"/>
            <a:ext cx="9144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latin typeface="TT Rounds Condensed"/>
              </a:rPr>
              <a:t>Continua na próxima página!</a:t>
            </a:r>
          </a:p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E365CB1-A0CC-4B14-0EF0-1969D38DF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591" y="2082316"/>
            <a:ext cx="12266308" cy="66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9EDD-6BB8-4BEC-39CC-F04C7CD7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F549B5-4ED6-7E3B-DE1F-35C8BC39D31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61D5FF-4A96-DBD4-94FC-6DA4C85BF040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07DD477-A4C1-B00B-251A-E79DCE9F42AE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1987341-5D33-59B1-0459-2F9F7EFD62D1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F0BAE51-1C4C-1154-BFCC-03305BABCA31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D79E3A6-E2BF-B576-9038-5E80AE7E9B07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8FEFE3-F28D-370A-4121-1FEBBDF88904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9887E7C-0240-19B0-8E5D-2B203E46ABE9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6909B7F-D1D9-2459-4788-0809CE402230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9E423D-4B54-C001-7EDA-81B2CA9E5F51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D87F592D-4586-8D13-A995-1591FBB38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7528" y="4029813"/>
            <a:ext cx="2962275" cy="23145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0BB7166-1013-AE71-D0E7-220F4BD2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70" y="2293926"/>
            <a:ext cx="12206031" cy="57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3EED8-7CB0-4E91-D9B8-88FF8BEB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B6A098-4A8A-5ED9-0F86-5C102873B808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C04AD6-BE8B-1F94-3623-31B4F2F892E6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1D7B7C6-0F93-FEA6-CDAE-422E8AE071E3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0A09ED2-3B30-1861-5139-BAD39F4F66E4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6C4A148-A744-DF5D-48EF-BDE0FEFDB178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0DF131-0461-1F2A-0180-3959CCA52B0B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97241B-9EB1-74C7-DF18-43FED94628FC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5201A54-4420-7B40-B933-5A7D831F1DFE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6F56028-3A2B-44C1-E730-ED9179B96168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76203B7-048D-93BB-142F-1F0EE18BAE8D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9A8FC4-F63E-042F-BC8D-9CCB99C342C3}"/>
              </a:ext>
            </a:extLst>
          </p:cNvPr>
          <p:cNvSpPr txBox="1"/>
          <p:nvPr/>
        </p:nvSpPr>
        <p:spPr>
          <a:xfrm>
            <a:off x="14100451" y="2581375"/>
            <a:ext cx="4159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MIDR.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C509E8-A9EB-C845-9E9B-40BCBEEB3E6F}"/>
              </a:ext>
            </a:extLst>
          </p:cNvPr>
          <p:cNvSpPr txBox="1"/>
          <p:nvPr/>
        </p:nvSpPr>
        <p:spPr>
          <a:xfrm>
            <a:off x="14018641" y="4195151"/>
            <a:ext cx="38003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Atualização da tipologia dos municípios, em razão da publicação da nova versão da Política Nacional de Desenvolvimento Regional – PNDR III (2025), prevista para entrar em vigor em janeiro de 2026. 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02BD1ADF-31D8-38C0-99BB-073E02AB6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1327" y="3915721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CC66ED-B6B6-431E-1B5D-757C83BF7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21" y="2136904"/>
            <a:ext cx="12776295" cy="61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A07DE6E1B49B49A6BF600B30138797" ma:contentTypeVersion="4" ma:contentTypeDescription="Crie um novo documento." ma:contentTypeScope="" ma:versionID="3044322dccfa7f57ab2a649cbc029d0d">
  <xsd:schema xmlns:xsd="http://www.w3.org/2001/XMLSchema" xmlns:xs="http://www.w3.org/2001/XMLSchema" xmlns:p="http://schemas.microsoft.com/office/2006/metadata/properties" xmlns:ns2="19add818-624d-45f1-a11d-84dc96a2e85e" targetNamespace="http://schemas.microsoft.com/office/2006/metadata/properties" ma:root="true" ma:fieldsID="ac0acf44eb3ca8a2919fe90b7059bca2" ns2:_="">
    <xsd:import namespace="19add818-624d-45f1-a11d-84dc96a2e8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d818-624d-45f1-a11d-84dc96a2e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CEA59A-FFCB-4CC4-8DBD-A086C144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dd818-624d-45f1-a11d-84dc96a2e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43659B-B738-4385-AB2A-37CAA928D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59C6D-E3FD-48FB-BDE2-83C0FAEB3F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882</Words>
  <Application>Microsoft Office PowerPoint</Application>
  <PresentationFormat>Personalizar</PresentationFormat>
  <Paragraphs>139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TT Rounds Condensed</vt:lpstr>
      <vt:lpstr>Calibri</vt:lpstr>
      <vt:lpstr>Open Sans</vt:lpstr>
      <vt:lpstr>Wingdings</vt:lpstr>
      <vt:lpstr>Arial</vt:lpstr>
      <vt:lpstr>Raleway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MAR_2024 - Apresentação Balanço radar MIDR Sudeco 1.pptx.pptx</dc:title>
  <dc:creator>Áurea Ítala Santos Portela</dc:creator>
  <cp:lastModifiedBy>Raquel Porto Santori</cp:lastModifiedBy>
  <cp:revision>118</cp:revision>
  <dcterms:created xsi:type="dcterms:W3CDTF">2006-08-16T00:00:00Z</dcterms:created>
  <dcterms:modified xsi:type="dcterms:W3CDTF">2025-11-28T17:58:08Z</dcterms:modified>
  <dc:identifier>DAGfAfjcofY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0x010100A6A07DE6E1B49B49A6BF600B30138797</vt:lpwstr>
  </property>
</Properties>
</file>