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8288000" cy="10287000"/>
  <p:notesSz cx="18288000" cy="10287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37"/>
    <a:srgbClr val="012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474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0E810-85EE-4565-A49A-09B95A479AC5}" type="datetimeFigureOut">
              <a:rPr lang="pt-BR" smtClean="0"/>
              <a:t>03/05/2022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94838-4A74-4297-936D-B9F7C0A085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466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094838-4A74-4297-936D-B9F7C0A08504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143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28700" y="2780002"/>
            <a:ext cx="9629775" cy="85725"/>
          </a:xfrm>
          <a:custGeom>
            <a:avLst/>
            <a:gdLst/>
            <a:ahLst/>
            <a:cxnLst/>
            <a:rect l="l" t="t" r="r" b="b"/>
            <a:pathLst>
              <a:path w="9629775" h="85725">
                <a:moveTo>
                  <a:pt x="9629774" y="85724"/>
                </a:moveTo>
                <a:lnTo>
                  <a:pt x="0" y="85724"/>
                </a:lnTo>
                <a:lnTo>
                  <a:pt x="0" y="0"/>
                </a:lnTo>
                <a:lnTo>
                  <a:pt x="9629774" y="0"/>
                </a:lnTo>
                <a:lnTo>
                  <a:pt x="9629774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16000" y="958945"/>
            <a:ext cx="16256000" cy="1579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120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16000" y="1956735"/>
            <a:ext cx="6756400" cy="6784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35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144678" y="3533347"/>
            <a:ext cx="8051165" cy="6284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6000" y="1013332"/>
            <a:ext cx="318897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6000" y="1706501"/>
            <a:ext cx="16256000" cy="34531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5291435" cy="10034270"/>
            <a:chOff x="0" y="0"/>
            <a:chExt cx="15291435" cy="1003427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8648700" cy="9899015"/>
            </a:xfrm>
            <a:custGeom>
              <a:avLst/>
              <a:gdLst/>
              <a:ahLst/>
              <a:cxnLst/>
              <a:rect l="l" t="t" r="r" b="b"/>
              <a:pathLst>
                <a:path w="8648700" h="9899015">
                  <a:moveTo>
                    <a:pt x="402164" y="9898617"/>
                  </a:moveTo>
                  <a:lnTo>
                    <a:pt x="0" y="9563580"/>
                  </a:lnTo>
                  <a:lnTo>
                    <a:pt x="0" y="0"/>
                  </a:lnTo>
                  <a:lnTo>
                    <a:pt x="8648555" y="0"/>
                  </a:lnTo>
                  <a:lnTo>
                    <a:pt x="402164" y="9898617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8371205" cy="10034270"/>
            </a:xfrm>
            <a:custGeom>
              <a:avLst/>
              <a:gdLst/>
              <a:ahLst/>
              <a:cxnLst/>
              <a:rect l="l" t="t" r="r" b="b"/>
              <a:pathLst>
                <a:path w="8371205" h="10034270">
                  <a:moveTo>
                    <a:pt x="11639" y="10034162"/>
                  </a:moveTo>
                  <a:lnTo>
                    <a:pt x="0" y="10024465"/>
                  </a:lnTo>
                  <a:lnTo>
                    <a:pt x="0" y="0"/>
                  </a:lnTo>
                  <a:lnTo>
                    <a:pt x="8370950" y="0"/>
                  </a:lnTo>
                  <a:lnTo>
                    <a:pt x="11639" y="10034162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6903" y="657115"/>
              <a:ext cx="5467349" cy="203834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70725" y="4005681"/>
              <a:ext cx="14720569" cy="739775"/>
            </a:xfrm>
            <a:custGeom>
              <a:avLst/>
              <a:gdLst/>
              <a:ahLst/>
              <a:cxnLst/>
              <a:rect l="l" t="t" r="r" b="b"/>
              <a:pathLst>
                <a:path w="14720569" h="739775">
                  <a:moveTo>
                    <a:pt x="3619500" y="0"/>
                  </a:moveTo>
                  <a:lnTo>
                    <a:pt x="0" y="0"/>
                  </a:lnTo>
                  <a:lnTo>
                    <a:pt x="0" y="85725"/>
                  </a:lnTo>
                  <a:lnTo>
                    <a:pt x="3619500" y="85725"/>
                  </a:lnTo>
                  <a:lnTo>
                    <a:pt x="3619500" y="0"/>
                  </a:lnTo>
                  <a:close/>
                </a:path>
                <a:path w="14720569" h="739775">
                  <a:moveTo>
                    <a:pt x="14720507" y="653656"/>
                  </a:moveTo>
                  <a:lnTo>
                    <a:pt x="6890956" y="653656"/>
                  </a:lnTo>
                  <a:lnTo>
                    <a:pt x="6890956" y="739381"/>
                  </a:lnTo>
                  <a:lnTo>
                    <a:pt x="14720507" y="739381"/>
                  </a:lnTo>
                  <a:lnTo>
                    <a:pt x="14720507" y="653656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448984" y="2419665"/>
            <a:ext cx="5411470" cy="2182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150" b="1" spc="-910" dirty="0">
                <a:solidFill>
                  <a:srgbClr val="012074"/>
                </a:solidFill>
                <a:latin typeface="Verdana"/>
                <a:cs typeface="Verdana"/>
              </a:rPr>
              <a:t>T</a:t>
            </a:r>
            <a:r>
              <a:rPr sz="14150" b="1" spc="-585" dirty="0">
                <a:solidFill>
                  <a:srgbClr val="012074"/>
                </a:solidFill>
                <a:latin typeface="Verdana"/>
                <a:cs typeface="Verdana"/>
              </a:rPr>
              <a:t>í</a:t>
            </a:r>
            <a:r>
              <a:rPr sz="14150" b="1" spc="-300" dirty="0">
                <a:solidFill>
                  <a:srgbClr val="012074"/>
                </a:solidFill>
                <a:latin typeface="Verdana"/>
                <a:cs typeface="Verdana"/>
              </a:rPr>
              <a:t>t</a:t>
            </a:r>
            <a:r>
              <a:rPr sz="14150" b="1" spc="-365" dirty="0">
                <a:solidFill>
                  <a:srgbClr val="012074"/>
                </a:solidFill>
                <a:latin typeface="Verdana"/>
                <a:cs typeface="Verdana"/>
              </a:rPr>
              <a:t>u</a:t>
            </a:r>
            <a:r>
              <a:rPr sz="14150" b="1" spc="-585" dirty="0">
                <a:solidFill>
                  <a:srgbClr val="012074"/>
                </a:solidFill>
                <a:latin typeface="Verdana"/>
                <a:cs typeface="Verdana"/>
              </a:rPr>
              <a:t>l</a:t>
            </a:r>
            <a:r>
              <a:rPr sz="14150" b="1" spc="-450" dirty="0">
                <a:solidFill>
                  <a:srgbClr val="012074"/>
                </a:solidFill>
                <a:latin typeface="Verdana"/>
                <a:cs typeface="Verdana"/>
              </a:rPr>
              <a:t>o</a:t>
            </a:r>
            <a:endParaRPr sz="1415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48984" y="5724596"/>
            <a:ext cx="3489325" cy="657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150" spc="215" dirty="0">
                <a:solidFill>
                  <a:srgbClr val="312682"/>
                </a:solidFill>
                <a:latin typeface="Verdana"/>
                <a:cs typeface="Verdana"/>
              </a:rPr>
              <a:t>A</a:t>
            </a:r>
            <a:r>
              <a:rPr sz="4150" spc="245" dirty="0">
                <a:solidFill>
                  <a:srgbClr val="312682"/>
                </a:solidFill>
                <a:latin typeface="Verdana"/>
                <a:cs typeface="Verdana"/>
              </a:rPr>
              <a:t>u</a:t>
            </a:r>
            <a:r>
              <a:rPr sz="4150" spc="125" dirty="0">
                <a:solidFill>
                  <a:srgbClr val="312682"/>
                </a:solidFill>
                <a:latin typeface="Verdana"/>
                <a:cs typeface="Verdana"/>
              </a:rPr>
              <a:t>t</a:t>
            </a:r>
            <a:r>
              <a:rPr sz="4150" spc="160" dirty="0">
                <a:solidFill>
                  <a:srgbClr val="312682"/>
                </a:solidFill>
                <a:latin typeface="Verdana"/>
                <a:cs typeface="Verdana"/>
              </a:rPr>
              <a:t>o</a:t>
            </a:r>
            <a:r>
              <a:rPr sz="4150" spc="-110" dirty="0">
                <a:solidFill>
                  <a:srgbClr val="312682"/>
                </a:solidFill>
                <a:latin typeface="Verdana"/>
                <a:cs typeface="Verdana"/>
              </a:rPr>
              <a:t>r</a:t>
            </a:r>
            <a:r>
              <a:rPr sz="4150" spc="-210" dirty="0">
                <a:solidFill>
                  <a:srgbClr val="312682"/>
                </a:solidFill>
                <a:latin typeface="Verdana"/>
                <a:cs typeface="Verdana"/>
              </a:rPr>
              <a:t> </a:t>
            </a:r>
            <a:r>
              <a:rPr sz="4150" spc="-500" dirty="0">
                <a:solidFill>
                  <a:srgbClr val="312682"/>
                </a:solidFill>
                <a:latin typeface="Verdana"/>
                <a:cs typeface="Verdana"/>
              </a:rPr>
              <a:t>/</a:t>
            </a:r>
            <a:r>
              <a:rPr sz="4150" spc="-210" dirty="0">
                <a:solidFill>
                  <a:srgbClr val="312682"/>
                </a:solidFill>
                <a:latin typeface="Verdana"/>
                <a:cs typeface="Verdana"/>
              </a:rPr>
              <a:t> S</a:t>
            </a:r>
            <a:r>
              <a:rPr sz="4150" spc="110" dirty="0">
                <a:solidFill>
                  <a:srgbClr val="312682"/>
                </a:solidFill>
                <a:latin typeface="Verdana"/>
                <a:cs typeface="Verdana"/>
              </a:rPr>
              <a:t>e</a:t>
            </a:r>
            <a:r>
              <a:rPr sz="4150" spc="125" dirty="0">
                <a:solidFill>
                  <a:srgbClr val="312682"/>
                </a:solidFill>
                <a:latin typeface="Verdana"/>
                <a:cs typeface="Verdana"/>
              </a:rPr>
              <a:t>t</a:t>
            </a:r>
            <a:r>
              <a:rPr sz="4150" spc="160" dirty="0">
                <a:solidFill>
                  <a:srgbClr val="312682"/>
                </a:solidFill>
                <a:latin typeface="Verdana"/>
                <a:cs typeface="Verdana"/>
              </a:rPr>
              <a:t>o</a:t>
            </a:r>
            <a:r>
              <a:rPr sz="4150" spc="-110" dirty="0">
                <a:solidFill>
                  <a:srgbClr val="312682"/>
                </a:solidFill>
                <a:latin typeface="Verdana"/>
                <a:cs typeface="Verdana"/>
              </a:rPr>
              <a:t>r</a:t>
            </a:r>
            <a:endParaRPr sz="415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440014" y="8687529"/>
            <a:ext cx="14629765" cy="1247775"/>
            <a:chOff x="2440014" y="8687529"/>
            <a:chExt cx="14629765" cy="1247775"/>
          </a:xfrm>
        </p:grpSpPr>
        <p:sp>
          <p:nvSpPr>
            <p:cNvPr id="10" name="object 10"/>
            <p:cNvSpPr/>
            <p:nvPr/>
          </p:nvSpPr>
          <p:spPr>
            <a:xfrm>
              <a:off x="2630512" y="8878036"/>
              <a:ext cx="14439265" cy="1057275"/>
            </a:xfrm>
            <a:custGeom>
              <a:avLst/>
              <a:gdLst/>
              <a:ahLst/>
              <a:cxnLst/>
              <a:rect l="l" t="t" r="r" b="b"/>
              <a:pathLst>
                <a:path w="14439265" h="1057275">
                  <a:moveTo>
                    <a:pt x="14439252" y="0"/>
                  </a:moveTo>
                  <a:lnTo>
                    <a:pt x="0" y="0"/>
                  </a:lnTo>
                  <a:lnTo>
                    <a:pt x="0" y="866775"/>
                  </a:lnTo>
                  <a:lnTo>
                    <a:pt x="0" y="1057275"/>
                  </a:lnTo>
                  <a:lnTo>
                    <a:pt x="14439252" y="1057275"/>
                  </a:lnTo>
                  <a:lnTo>
                    <a:pt x="14439252" y="866775"/>
                  </a:lnTo>
                  <a:lnTo>
                    <a:pt x="14439252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440014" y="8687529"/>
              <a:ext cx="14439265" cy="1057275"/>
            </a:xfrm>
            <a:custGeom>
              <a:avLst/>
              <a:gdLst/>
              <a:ahLst/>
              <a:cxnLst/>
              <a:rect l="l" t="t" r="r" b="b"/>
              <a:pathLst>
                <a:path w="14439265" h="1057275">
                  <a:moveTo>
                    <a:pt x="14439254" y="1057275"/>
                  </a:moveTo>
                  <a:lnTo>
                    <a:pt x="0" y="1057275"/>
                  </a:lnTo>
                  <a:lnTo>
                    <a:pt x="0" y="0"/>
                  </a:lnTo>
                  <a:lnTo>
                    <a:pt x="14439254" y="0"/>
                  </a:lnTo>
                  <a:lnTo>
                    <a:pt x="14439254" y="1057275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630514" y="8878029"/>
            <a:ext cx="14248765" cy="86677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50"/>
              </a:spcBef>
            </a:pPr>
            <a:r>
              <a:rPr sz="4050" b="1" spc="-85" dirty="0">
                <a:solidFill>
                  <a:srgbClr val="FFFFFF"/>
                </a:solidFill>
                <a:latin typeface="Tahoma"/>
                <a:cs typeface="Tahoma"/>
              </a:rPr>
              <a:t>Superintendência</a:t>
            </a:r>
            <a:r>
              <a:rPr sz="4050" b="1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050" b="1" spc="-80" dirty="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r>
              <a:rPr sz="4050" b="1" spc="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050" b="1" spc="-100" dirty="0">
                <a:solidFill>
                  <a:srgbClr val="FFFFFF"/>
                </a:solidFill>
                <a:latin typeface="Tahoma"/>
                <a:cs typeface="Tahoma"/>
              </a:rPr>
              <a:t>Desenvolvimento</a:t>
            </a:r>
            <a:r>
              <a:rPr sz="4050" b="1" spc="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050" b="1" spc="-80" dirty="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r>
              <a:rPr sz="4050" b="1" spc="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050" b="1" spc="-60" dirty="0">
                <a:solidFill>
                  <a:srgbClr val="FFFFFF"/>
                </a:solidFill>
                <a:latin typeface="Tahoma"/>
                <a:cs typeface="Tahoma"/>
              </a:rPr>
              <a:t>Centro-Oeste</a:t>
            </a:r>
            <a:endParaRPr sz="405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8028" y="3256627"/>
            <a:ext cx="2903855" cy="657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150" spc="380" dirty="0">
                <a:solidFill>
                  <a:srgbClr val="FFFFFF"/>
                </a:solidFill>
                <a:latin typeface="Tahoma"/>
                <a:cs typeface="Tahoma"/>
              </a:rPr>
              <a:t>Mês</a:t>
            </a:r>
            <a:r>
              <a:rPr sz="415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150" spc="-215" dirty="0">
                <a:solidFill>
                  <a:srgbClr val="FFFFFF"/>
                </a:solidFill>
                <a:latin typeface="Tahoma"/>
                <a:cs typeface="Tahoma"/>
              </a:rPr>
              <a:t>/</a:t>
            </a:r>
            <a:r>
              <a:rPr sz="41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150" spc="340" dirty="0">
                <a:solidFill>
                  <a:srgbClr val="FFFFFF"/>
                </a:solidFill>
                <a:latin typeface="Tahoma"/>
                <a:cs typeface="Tahoma"/>
              </a:rPr>
              <a:t>2022</a:t>
            </a:r>
            <a:endParaRPr sz="41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739325"/>
            <a:ext cx="10803890" cy="4647170"/>
          </a:xfrm>
          <a:prstGeom prst="rect">
            <a:avLst/>
          </a:prstGeom>
        </p:spPr>
        <p:txBody>
          <a:bodyPr vert="horz" wrap="square" lIns="0" tIns="370205" rIns="0" bIns="0" rtlCol="0">
            <a:spAutoFit/>
          </a:bodyPr>
          <a:lstStyle/>
          <a:p>
            <a:pPr marL="12700" marR="5080">
              <a:lnSpc>
                <a:spcPct val="74700"/>
              </a:lnSpc>
              <a:spcBef>
                <a:spcPts val="2915"/>
              </a:spcBef>
            </a:pPr>
            <a:r>
              <a:rPr sz="9200" dirty="0">
                <a:latin typeface="Montserrat SemiBold" panose="00000700000000000000" pitchFamily="2" charset="0"/>
                <a:cs typeface="Arial MT"/>
              </a:rPr>
              <a:t>SAIBA OS ESTÁGIOS DA  JORNADA DO CLIENTE  COM</a:t>
            </a:r>
          </a:p>
        </p:txBody>
      </p:sp>
      <p:sp>
        <p:nvSpPr>
          <p:cNvPr id="3" name="object 3"/>
          <p:cNvSpPr/>
          <p:nvPr/>
        </p:nvSpPr>
        <p:spPr>
          <a:xfrm>
            <a:off x="1028687" y="6736295"/>
            <a:ext cx="15821025" cy="2524125"/>
          </a:xfrm>
          <a:custGeom>
            <a:avLst/>
            <a:gdLst/>
            <a:ahLst/>
            <a:cxnLst/>
            <a:rect l="l" t="t" r="r" b="b"/>
            <a:pathLst>
              <a:path w="15821025" h="2524125">
                <a:moveTo>
                  <a:pt x="15821025" y="0"/>
                </a:moveTo>
                <a:lnTo>
                  <a:pt x="0" y="0"/>
                </a:lnTo>
                <a:lnTo>
                  <a:pt x="0" y="2324557"/>
                </a:lnTo>
                <a:lnTo>
                  <a:pt x="0" y="2524125"/>
                </a:lnTo>
                <a:lnTo>
                  <a:pt x="15821025" y="2524125"/>
                </a:lnTo>
                <a:lnTo>
                  <a:pt x="15821025" y="2324557"/>
                </a:lnTo>
                <a:lnTo>
                  <a:pt x="15821025" y="0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29810" y="7290837"/>
            <a:ext cx="2484990" cy="12612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100"/>
              </a:spcBef>
            </a:pPr>
            <a:r>
              <a:rPr sz="3600" spc="30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Funil </a:t>
            </a:r>
            <a:r>
              <a:rPr sz="3600" spc="15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de </a:t>
            </a:r>
            <a:r>
              <a:rPr sz="3600" spc="20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 </a:t>
            </a:r>
            <a:r>
              <a:rPr sz="3600" spc="-15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M</a:t>
            </a:r>
            <a:r>
              <a:rPr sz="3600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a</a:t>
            </a:r>
            <a:r>
              <a:rPr sz="3600" spc="85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r</a:t>
            </a:r>
            <a:r>
              <a:rPr sz="3600" spc="10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k</a:t>
            </a:r>
            <a:r>
              <a:rPr sz="3600" spc="-35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e</a:t>
            </a:r>
            <a:r>
              <a:rPr sz="3600" spc="35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ti</a:t>
            </a:r>
            <a:r>
              <a:rPr sz="3600" spc="-5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n</a:t>
            </a:r>
            <a:r>
              <a:rPr sz="3600" spc="70" dirty="0">
                <a:solidFill>
                  <a:srgbClr val="FFFFFF"/>
                </a:solidFill>
                <a:latin typeface="Montserrat SemiBold" panose="00000700000000000000" pitchFamily="2" charset="0"/>
                <a:cs typeface="Tahoma"/>
              </a:rPr>
              <a:t>g</a:t>
            </a:r>
            <a:endParaRPr sz="3600" dirty="0">
              <a:latin typeface="Montserrat SemiBold" panose="00000700000000000000" pitchFamily="2" charset="0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57179" y="6336696"/>
            <a:ext cx="12906375" cy="2724150"/>
          </a:xfrm>
          <a:custGeom>
            <a:avLst/>
            <a:gdLst/>
            <a:ahLst/>
            <a:cxnLst/>
            <a:rect l="l" t="t" r="r" b="b"/>
            <a:pathLst>
              <a:path w="12906375" h="2724150">
                <a:moveTo>
                  <a:pt x="12906373" y="2724149"/>
                </a:moveTo>
                <a:lnTo>
                  <a:pt x="0" y="2724149"/>
                </a:lnTo>
                <a:lnTo>
                  <a:pt x="0" y="0"/>
                </a:lnTo>
                <a:lnTo>
                  <a:pt x="12906373" y="0"/>
                </a:lnTo>
                <a:lnTo>
                  <a:pt x="12906373" y="27241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57179" y="6736288"/>
            <a:ext cx="12906375" cy="232473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628015" marR="659765">
              <a:lnSpc>
                <a:spcPct val="118000"/>
              </a:lnSpc>
              <a:spcBef>
                <a:spcPts val="175"/>
              </a:spcBef>
            </a:pPr>
            <a:r>
              <a:rPr lang="pt-BR" sz="2000" spc="30" dirty="0">
                <a:latin typeface="Tahoma"/>
                <a:cs typeface="Tahoma"/>
              </a:rPr>
              <a:t>Um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25" dirty="0">
                <a:latin typeface="Tahoma"/>
                <a:cs typeface="Tahoma"/>
              </a:rPr>
              <a:t>Funil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de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Marketing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0" dirty="0">
                <a:latin typeface="Tahoma"/>
                <a:cs typeface="Tahoma"/>
              </a:rPr>
              <a:t>mapeia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45" dirty="0">
                <a:latin typeface="Tahoma"/>
                <a:cs typeface="Tahoma"/>
              </a:rPr>
              <a:t>as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atividades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de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5" dirty="0">
                <a:latin typeface="Tahoma"/>
                <a:cs typeface="Tahoma"/>
              </a:rPr>
              <a:t>marketing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da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5" dirty="0">
                <a:latin typeface="Tahoma"/>
                <a:cs typeface="Tahoma"/>
              </a:rPr>
              <a:t>sua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empresa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dirty="0">
                <a:latin typeface="Tahoma"/>
                <a:cs typeface="Tahoma"/>
              </a:rPr>
              <a:t>em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35" dirty="0">
                <a:latin typeface="Tahoma"/>
                <a:cs typeface="Tahoma"/>
              </a:rPr>
              <a:t>cada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0" dirty="0">
                <a:latin typeface="Tahoma"/>
                <a:cs typeface="Tahoma"/>
              </a:rPr>
              <a:t>fase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da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5" dirty="0">
                <a:latin typeface="Tahoma"/>
                <a:cs typeface="Tahoma"/>
              </a:rPr>
              <a:t>jornada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40" dirty="0">
                <a:latin typeface="Tahoma"/>
                <a:cs typeface="Tahoma"/>
              </a:rPr>
              <a:t>do </a:t>
            </a:r>
            <a:r>
              <a:rPr lang="pt-BR" sz="2000" spc="-610" dirty="0">
                <a:latin typeface="Tahoma"/>
                <a:cs typeface="Tahoma"/>
              </a:rPr>
              <a:t> </a:t>
            </a:r>
            <a:r>
              <a:rPr lang="pt-BR" sz="2000" spc="10" dirty="0">
                <a:latin typeface="Tahoma"/>
                <a:cs typeface="Tahoma"/>
              </a:rPr>
              <a:t>cliente.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Começa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5" dirty="0">
                <a:latin typeface="Tahoma"/>
                <a:cs typeface="Tahoma"/>
              </a:rPr>
              <a:t>com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55" dirty="0">
                <a:latin typeface="Tahoma"/>
                <a:cs typeface="Tahoma"/>
              </a:rPr>
              <a:t>o</a:t>
            </a:r>
            <a:r>
              <a:rPr lang="pt-BR" sz="2000" spc="-110" dirty="0">
                <a:latin typeface="Tahoma"/>
                <a:cs typeface="Tahoma"/>
              </a:rPr>
              <a:t> </a:t>
            </a:r>
            <a:r>
              <a:rPr lang="pt-BR" sz="2000" spc="40" dirty="0">
                <a:latin typeface="Tahoma"/>
                <a:cs typeface="Tahoma"/>
              </a:rPr>
              <a:t>processo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de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5" dirty="0">
                <a:latin typeface="Tahoma"/>
                <a:cs typeface="Tahoma"/>
              </a:rPr>
              <a:t>tornar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5" dirty="0">
                <a:latin typeface="Tahoma"/>
                <a:cs typeface="Tahoma"/>
              </a:rPr>
              <a:t>seu</a:t>
            </a:r>
            <a:r>
              <a:rPr lang="pt-BR" sz="2000" spc="-110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público-alvo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consciente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da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5" dirty="0">
                <a:latin typeface="Tahoma"/>
                <a:cs typeface="Tahoma"/>
              </a:rPr>
              <a:t>sua</a:t>
            </a:r>
            <a:r>
              <a:rPr lang="pt-BR" sz="2000" spc="-110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solução,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depois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5" dirty="0">
                <a:latin typeface="Tahoma"/>
                <a:cs typeface="Tahoma"/>
              </a:rPr>
              <a:t>guiá-los </a:t>
            </a:r>
            <a:r>
              <a:rPr lang="pt-BR" sz="2000" spc="-610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através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de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10" dirty="0">
                <a:latin typeface="Tahoma"/>
                <a:cs typeface="Tahoma"/>
              </a:rPr>
              <a:t>um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40" dirty="0">
                <a:latin typeface="Tahoma"/>
                <a:cs typeface="Tahoma"/>
              </a:rPr>
              <a:t>processo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de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avaliação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5" dirty="0">
                <a:latin typeface="Tahoma"/>
                <a:cs typeface="Tahoma"/>
              </a:rPr>
              <a:t>e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5" dirty="0">
                <a:latin typeface="Tahoma"/>
                <a:cs typeface="Tahoma"/>
              </a:rPr>
              <a:t>finalmente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levá-los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5" dirty="0">
                <a:latin typeface="Tahoma"/>
                <a:cs typeface="Tahoma"/>
              </a:rPr>
              <a:t>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0" dirty="0">
                <a:latin typeface="Tahoma"/>
                <a:cs typeface="Tahoma"/>
              </a:rPr>
              <a:t>fazer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0" dirty="0">
                <a:latin typeface="Tahoma"/>
                <a:cs typeface="Tahoma"/>
              </a:rPr>
              <a:t>uma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5" dirty="0">
                <a:latin typeface="Tahoma"/>
                <a:cs typeface="Tahoma"/>
              </a:rPr>
              <a:t>compra.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-70" dirty="0">
                <a:latin typeface="Tahoma"/>
                <a:cs typeface="Tahoma"/>
              </a:rPr>
              <a:t>O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5" dirty="0">
                <a:latin typeface="Tahoma"/>
                <a:cs typeface="Tahoma"/>
              </a:rPr>
              <a:t>objetivo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5" dirty="0">
                <a:latin typeface="Tahoma"/>
                <a:cs typeface="Tahoma"/>
              </a:rPr>
              <a:t>é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45" dirty="0">
                <a:latin typeface="Tahoma"/>
                <a:cs typeface="Tahoma"/>
              </a:rPr>
              <a:t>criar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0" dirty="0">
                <a:latin typeface="Tahoma"/>
                <a:cs typeface="Tahoma"/>
              </a:rPr>
              <a:t>um </a:t>
            </a:r>
            <a:r>
              <a:rPr lang="pt-BR" sz="2000" spc="15" dirty="0">
                <a:latin typeface="Tahoma"/>
                <a:cs typeface="Tahoma"/>
              </a:rPr>
              <a:t> </a:t>
            </a:r>
            <a:r>
              <a:rPr lang="pt-BR" sz="2000" spc="25" dirty="0">
                <a:latin typeface="Tahoma"/>
                <a:cs typeface="Tahoma"/>
              </a:rPr>
              <a:t>sistema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15" dirty="0">
                <a:latin typeface="Tahoma"/>
                <a:cs typeface="Tahoma"/>
              </a:rPr>
              <a:t>que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5" dirty="0">
                <a:latin typeface="Tahoma"/>
                <a:cs typeface="Tahoma"/>
              </a:rPr>
              <a:t>é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15" dirty="0">
                <a:latin typeface="Tahoma"/>
                <a:cs typeface="Tahoma"/>
              </a:rPr>
              <a:t>mensurável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dirty="0">
                <a:latin typeface="Tahoma"/>
                <a:cs typeface="Tahoma"/>
              </a:rPr>
              <a:t>em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40" dirty="0">
                <a:latin typeface="Tahoma"/>
                <a:cs typeface="Tahoma"/>
              </a:rPr>
              <a:t>todos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45" dirty="0">
                <a:latin typeface="Tahoma"/>
                <a:cs typeface="Tahoma"/>
              </a:rPr>
              <a:t>as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25" dirty="0">
                <a:latin typeface="Tahoma"/>
                <a:cs typeface="Tahoma"/>
              </a:rPr>
              <a:t>etapas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da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dirty="0">
                <a:latin typeface="Tahoma"/>
                <a:cs typeface="Tahoma"/>
              </a:rPr>
              <a:t>jornada.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40" dirty="0">
                <a:latin typeface="Tahoma"/>
                <a:cs typeface="Tahoma"/>
              </a:rPr>
              <a:t>Use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55" dirty="0">
                <a:latin typeface="Tahoma"/>
                <a:cs typeface="Tahoma"/>
              </a:rPr>
              <a:t>o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quadro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dirty="0">
                <a:latin typeface="Tahoma"/>
                <a:cs typeface="Tahoma"/>
              </a:rPr>
              <a:t>em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35" dirty="0">
                <a:latin typeface="Tahoma"/>
                <a:cs typeface="Tahoma"/>
              </a:rPr>
              <a:t>branco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na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próxima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página </a:t>
            </a:r>
            <a:r>
              <a:rPr lang="pt-BR" sz="2000" spc="-610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para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30" dirty="0">
                <a:latin typeface="Tahoma"/>
                <a:cs typeface="Tahoma"/>
              </a:rPr>
              <a:t>começar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35" dirty="0">
                <a:latin typeface="Tahoma"/>
                <a:cs typeface="Tahoma"/>
              </a:rPr>
              <a:t>a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preencher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25" dirty="0">
                <a:latin typeface="Tahoma"/>
                <a:cs typeface="Tahoma"/>
              </a:rPr>
              <a:t>seu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40" dirty="0">
                <a:latin typeface="Tahoma"/>
                <a:cs typeface="Tahoma"/>
              </a:rPr>
              <a:t>próprio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10" dirty="0">
                <a:latin typeface="Tahoma"/>
                <a:cs typeface="Tahoma"/>
              </a:rPr>
              <a:t>funil</a:t>
            </a:r>
            <a:r>
              <a:rPr lang="pt-BR" sz="2000" spc="-114" dirty="0">
                <a:latin typeface="Tahoma"/>
                <a:cs typeface="Tahoma"/>
              </a:rPr>
              <a:t> </a:t>
            </a:r>
            <a:r>
              <a:rPr lang="pt-BR" sz="2000" spc="20" dirty="0">
                <a:latin typeface="Tahoma"/>
                <a:cs typeface="Tahoma"/>
              </a:rPr>
              <a:t>de</a:t>
            </a:r>
            <a:r>
              <a:rPr lang="pt-BR" sz="2000" spc="-120" dirty="0">
                <a:latin typeface="Tahoma"/>
                <a:cs typeface="Tahoma"/>
              </a:rPr>
              <a:t> </a:t>
            </a:r>
            <a:r>
              <a:rPr lang="pt-BR" sz="2000" spc="5" dirty="0">
                <a:latin typeface="Tahoma"/>
                <a:cs typeface="Tahoma"/>
              </a:rPr>
              <a:t>marketing.</a:t>
            </a:r>
            <a:endParaRPr lang="pt-BR" sz="2000" dirty="0">
              <a:latin typeface="Tahoma"/>
              <a:cs typeface="Tahoma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1091237" y="5288369"/>
            <a:ext cx="7191375" cy="85725"/>
          </a:xfrm>
          <a:custGeom>
            <a:avLst/>
            <a:gdLst/>
            <a:ahLst/>
            <a:cxnLst/>
            <a:rect l="l" t="t" r="r" b="b"/>
            <a:pathLst>
              <a:path w="7191375" h="85725">
                <a:moveTo>
                  <a:pt x="7191374" y="85724"/>
                </a:moveTo>
                <a:lnTo>
                  <a:pt x="0" y="85724"/>
                </a:lnTo>
                <a:lnTo>
                  <a:pt x="0" y="0"/>
                </a:lnTo>
                <a:lnTo>
                  <a:pt x="7191374" y="0"/>
                </a:lnTo>
                <a:lnTo>
                  <a:pt x="7191374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28700" y="1633108"/>
            <a:ext cx="16221075" cy="2526665"/>
            <a:chOff x="1028700" y="1633108"/>
            <a:chExt cx="16221075" cy="2526665"/>
          </a:xfrm>
        </p:grpSpPr>
        <p:sp>
          <p:nvSpPr>
            <p:cNvPr id="3" name="object 3"/>
            <p:cNvSpPr/>
            <p:nvPr/>
          </p:nvSpPr>
          <p:spPr>
            <a:xfrm>
              <a:off x="1247571" y="1778278"/>
              <a:ext cx="16002000" cy="2381250"/>
            </a:xfrm>
            <a:custGeom>
              <a:avLst/>
              <a:gdLst/>
              <a:ahLst/>
              <a:cxnLst/>
              <a:rect l="l" t="t" r="r" b="b"/>
              <a:pathLst>
                <a:path w="16002000" h="2381250">
                  <a:moveTo>
                    <a:pt x="16002000" y="0"/>
                  </a:moveTo>
                  <a:lnTo>
                    <a:pt x="0" y="0"/>
                  </a:lnTo>
                  <a:lnTo>
                    <a:pt x="0" y="2245614"/>
                  </a:lnTo>
                  <a:lnTo>
                    <a:pt x="0" y="2381250"/>
                  </a:lnTo>
                  <a:lnTo>
                    <a:pt x="16002000" y="2381250"/>
                  </a:lnTo>
                  <a:lnTo>
                    <a:pt x="16002000" y="2245614"/>
                  </a:lnTo>
                  <a:lnTo>
                    <a:pt x="16002000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28700" y="1633108"/>
              <a:ext cx="11134725" cy="2390775"/>
            </a:xfrm>
            <a:custGeom>
              <a:avLst/>
              <a:gdLst/>
              <a:ahLst/>
              <a:cxnLst/>
              <a:rect l="l" t="t" r="r" b="b"/>
              <a:pathLst>
                <a:path w="11134725" h="2390775">
                  <a:moveTo>
                    <a:pt x="11134724" y="2390774"/>
                  </a:moveTo>
                  <a:lnTo>
                    <a:pt x="0" y="2390774"/>
                  </a:lnTo>
                  <a:lnTo>
                    <a:pt x="0" y="0"/>
                  </a:lnTo>
                  <a:lnTo>
                    <a:pt x="11134724" y="0"/>
                  </a:lnTo>
                  <a:lnTo>
                    <a:pt x="11134724" y="2390774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1039069" y="7150036"/>
            <a:ext cx="16221075" cy="2526665"/>
            <a:chOff x="1039069" y="7150036"/>
            <a:chExt cx="16221075" cy="2526665"/>
          </a:xfrm>
        </p:grpSpPr>
        <p:sp>
          <p:nvSpPr>
            <p:cNvPr id="6" name="object 6"/>
            <p:cNvSpPr/>
            <p:nvPr/>
          </p:nvSpPr>
          <p:spPr>
            <a:xfrm>
              <a:off x="1257935" y="7295197"/>
              <a:ext cx="16002000" cy="2381250"/>
            </a:xfrm>
            <a:custGeom>
              <a:avLst/>
              <a:gdLst/>
              <a:ahLst/>
              <a:cxnLst/>
              <a:rect l="l" t="t" r="r" b="b"/>
              <a:pathLst>
                <a:path w="16002000" h="2381250">
                  <a:moveTo>
                    <a:pt x="16002000" y="0"/>
                  </a:moveTo>
                  <a:lnTo>
                    <a:pt x="0" y="0"/>
                  </a:lnTo>
                  <a:lnTo>
                    <a:pt x="0" y="2245614"/>
                  </a:lnTo>
                  <a:lnTo>
                    <a:pt x="0" y="2381250"/>
                  </a:lnTo>
                  <a:lnTo>
                    <a:pt x="16002000" y="2381250"/>
                  </a:lnTo>
                  <a:lnTo>
                    <a:pt x="16002000" y="2245614"/>
                  </a:lnTo>
                  <a:lnTo>
                    <a:pt x="16002000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39069" y="7150036"/>
              <a:ext cx="11134725" cy="2390775"/>
            </a:xfrm>
            <a:custGeom>
              <a:avLst/>
              <a:gdLst/>
              <a:ahLst/>
              <a:cxnLst/>
              <a:rect l="l" t="t" r="r" b="b"/>
              <a:pathLst>
                <a:path w="11134725" h="2390775">
                  <a:moveTo>
                    <a:pt x="11134724" y="2390774"/>
                  </a:moveTo>
                  <a:lnTo>
                    <a:pt x="0" y="2390774"/>
                  </a:lnTo>
                  <a:lnTo>
                    <a:pt x="0" y="0"/>
                  </a:lnTo>
                  <a:lnTo>
                    <a:pt x="11134724" y="0"/>
                  </a:lnTo>
                  <a:lnTo>
                    <a:pt x="11134724" y="2390774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039069" y="4393644"/>
            <a:ext cx="16221075" cy="2526665"/>
            <a:chOff x="1039069" y="4393644"/>
            <a:chExt cx="16221075" cy="2526665"/>
          </a:xfrm>
        </p:grpSpPr>
        <p:sp>
          <p:nvSpPr>
            <p:cNvPr id="9" name="object 9"/>
            <p:cNvSpPr/>
            <p:nvPr/>
          </p:nvSpPr>
          <p:spPr>
            <a:xfrm>
              <a:off x="1257935" y="4538814"/>
              <a:ext cx="16002000" cy="2381250"/>
            </a:xfrm>
            <a:custGeom>
              <a:avLst/>
              <a:gdLst/>
              <a:ahLst/>
              <a:cxnLst/>
              <a:rect l="l" t="t" r="r" b="b"/>
              <a:pathLst>
                <a:path w="16002000" h="2381250">
                  <a:moveTo>
                    <a:pt x="16002000" y="0"/>
                  </a:moveTo>
                  <a:lnTo>
                    <a:pt x="0" y="0"/>
                  </a:lnTo>
                  <a:lnTo>
                    <a:pt x="0" y="2245614"/>
                  </a:lnTo>
                  <a:lnTo>
                    <a:pt x="0" y="2381250"/>
                  </a:lnTo>
                  <a:lnTo>
                    <a:pt x="16002000" y="2381250"/>
                  </a:lnTo>
                  <a:lnTo>
                    <a:pt x="16002000" y="2245614"/>
                  </a:lnTo>
                  <a:lnTo>
                    <a:pt x="16002000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39069" y="4393644"/>
              <a:ext cx="11134725" cy="2390775"/>
            </a:xfrm>
            <a:custGeom>
              <a:avLst/>
              <a:gdLst/>
              <a:ahLst/>
              <a:cxnLst/>
              <a:rect l="l" t="t" r="r" b="b"/>
              <a:pathLst>
                <a:path w="11134725" h="2390775">
                  <a:moveTo>
                    <a:pt x="11134724" y="2390774"/>
                  </a:moveTo>
                  <a:lnTo>
                    <a:pt x="0" y="2390774"/>
                  </a:lnTo>
                  <a:lnTo>
                    <a:pt x="0" y="0"/>
                  </a:lnTo>
                  <a:lnTo>
                    <a:pt x="11134724" y="0"/>
                  </a:lnTo>
                  <a:lnTo>
                    <a:pt x="11134724" y="2390774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028700" y="1778269"/>
            <a:ext cx="11134725" cy="1705787"/>
          </a:xfrm>
          <a:prstGeom prst="rect">
            <a:avLst/>
          </a:prstGeom>
        </p:spPr>
        <p:txBody>
          <a:bodyPr vert="horz" wrap="square" lIns="0" tIns="255904" rIns="0" bIns="0" rtlCol="0">
            <a:spAutoFit/>
          </a:bodyPr>
          <a:lstStyle/>
          <a:p>
            <a:pPr marL="606425">
              <a:lnSpc>
                <a:spcPct val="100000"/>
              </a:lnSpc>
              <a:spcBef>
                <a:spcPts val="2014"/>
              </a:spcBef>
            </a:pPr>
            <a:r>
              <a:rPr lang="pt-BR" sz="370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lang="pt-BR" sz="2850" dirty="0">
              <a:latin typeface="Microsoft Sans Serif"/>
              <a:cs typeface="Microsoft Sans Serif"/>
            </a:endParaRPr>
          </a:p>
          <a:p>
            <a:pPr marL="606425" marR="828675">
              <a:lnSpc>
                <a:spcPct val="116100"/>
              </a:lnSpc>
              <a:spcBef>
                <a:spcPts val="1340"/>
              </a:spcBef>
            </a:pPr>
            <a:r>
              <a:rPr sz="2100" spc="35" dirty="0" err="1">
                <a:solidFill>
                  <a:srgbClr val="FFFFFF"/>
                </a:solidFill>
                <a:latin typeface="Tahoma"/>
                <a:cs typeface="Tahoma"/>
              </a:rPr>
              <a:t>Atividades</a:t>
            </a:r>
            <a:r>
              <a:rPr sz="21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21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0" dirty="0">
                <a:solidFill>
                  <a:srgbClr val="FFFFFF"/>
                </a:solidFill>
                <a:latin typeface="Tahoma"/>
                <a:cs typeface="Tahoma"/>
              </a:rPr>
              <a:t>facilitam</a:t>
            </a:r>
            <a:r>
              <a:rPr sz="21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1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5" dirty="0">
                <a:solidFill>
                  <a:srgbClr val="FFFFFF"/>
                </a:solidFill>
                <a:latin typeface="Tahoma"/>
                <a:cs typeface="Tahoma"/>
              </a:rPr>
              <a:t>conscientização.</a:t>
            </a:r>
            <a:r>
              <a:rPr sz="21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5" dirty="0">
                <a:solidFill>
                  <a:srgbClr val="FFFFFF"/>
                </a:solidFill>
                <a:latin typeface="Tahoma"/>
                <a:cs typeface="Tahoma"/>
              </a:rPr>
              <a:t>Torne</a:t>
            </a:r>
            <a:r>
              <a:rPr sz="21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0" dirty="0">
                <a:solidFill>
                  <a:srgbClr val="FFFFFF"/>
                </a:solidFill>
                <a:latin typeface="Tahoma"/>
                <a:cs typeface="Tahoma"/>
              </a:rPr>
              <a:t>seu</a:t>
            </a:r>
            <a:r>
              <a:rPr sz="21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5" dirty="0">
                <a:solidFill>
                  <a:srgbClr val="FFFFFF"/>
                </a:solidFill>
                <a:latin typeface="Tahoma"/>
                <a:cs typeface="Tahoma"/>
              </a:rPr>
              <a:t>público-alvo</a:t>
            </a:r>
            <a:r>
              <a:rPr sz="21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consciente</a:t>
            </a:r>
            <a:r>
              <a:rPr sz="21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do </a:t>
            </a:r>
            <a:r>
              <a:rPr sz="2100" spc="-6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5" dirty="0">
                <a:solidFill>
                  <a:srgbClr val="FFFFFF"/>
                </a:solidFill>
                <a:latin typeface="Tahoma"/>
                <a:cs typeface="Tahoma"/>
              </a:rPr>
              <a:t>problema</a:t>
            </a:r>
            <a:r>
              <a:rPr sz="21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0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5" dirty="0">
                <a:solidFill>
                  <a:srgbClr val="FFFFFF"/>
                </a:solidFill>
                <a:latin typeface="Tahoma"/>
                <a:cs typeface="Tahoma"/>
              </a:rPr>
              <a:t>está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5" dirty="0">
                <a:solidFill>
                  <a:srgbClr val="FFFFFF"/>
                </a:solidFill>
                <a:latin typeface="Tahoma"/>
                <a:cs typeface="Tahoma"/>
              </a:rPr>
              <a:t>enfrentando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0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5" dirty="0">
                <a:solidFill>
                  <a:srgbClr val="FFFFFF"/>
                </a:solidFill>
                <a:latin typeface="Tahoma"/>
                <a:cs typeface="Tahoma"/>
              </a:rPr>
              <a:t>soluciona.</a:t>
            </a:r>
            <a:endParaRPr sz="2100" dirty="0">
              <a:latin typeface="Tahoma"/>
              <a:cs typeface="Tahoma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826496" y="2400371"/>
            <a:ext cx="89308" cy="89308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826496" y="2743865"/>
            <a:ext cx="89308" cy="89308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826496" y="3087360"/>
            <a:ext cx="89308" cy="89308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826496" y="3430854"/>
            <a:ext cx="89308" cy="89308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13037497" y="2230790"/>
            <a:ext cx="3713479" cy="13995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8600"/>
              </a:lnSpc>
              <a:spcBef>
                <a:spcPts val="90"/>
              </a:spcBef>
            </a:pPr>
            <a:r>
              <a:rPr sz="1900" spc="65" dirty="0">
                <a:solidFill>
                  <a:srgbClr val="FFFFFF"/>
                </a:solidFill>
                <a:latin typeface="Tahoma"/>
                <a:cs typeface="Tahoma"/>
              </a:rPr>
              <a:t>Post</a:t>
            </a:r>
            <a:r>
              <a:rPr sz="19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2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9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FFFFFF"/>
                </a:solidFill>
                <a:latin typeface="Tahoma"/>
                <a:cs typeface="Tahoma"/>
              </a:rPr>
              <a:t>anúncios</a:t>
            </a:r>
            <a:r>
              <a:rPr sz="19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50" dirty="0">
                <a:solidFill>
                  <a:srgbClr val="FFFFFF"/>
                </a:solidFill>
                <a:latin typeface="Tahoma"/>
                <a:cs typeface="Tahoma"/>
              </a:rPr>
              <a:t>para</a:t>
            </a:r>
            <a:r>
              <a:rPr sz="19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40" dirty="0">
                <a:solidFill>
                  <a:srgbClr val="FFFFFF"/>
                </a:solidFill>
                <a:latin typeface="Tahoma"/>
                <a:cs typeface="Tahoma"/>
              </a:rPr>
              <a:t>mídia</a:t>
            </a:r>
            <a:r>
              <a:rPr sz="19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60" dirty="0">
                <a:solidFill>
                  <a:srgbClr val="FFFFFF"/>
                </a:solidFill>
                <a:latin typeface="Tahoma"/>
                <a:cs typeface="Tahoma"/>
              </a:rPr>
              <a:t>social </a:t>
            </a:r>
            <a:r>
              <a:rPr sz="1900" spc="-5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35" dirty="0">
                <a:solidFill>
                  <a:srgbClr val="FFFFFF"/>
                </a:solidFill>
                <a:latin typeface="Tahoma"/>
                <a:cs typeface="Tahoma"/>
              </a:rPr>
              <a:t>Email</a:t>
            </a:r>
            <a:r>
              <a:rPr sz="19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40" dirty="0">
                <a:solidFill>
                  <a:srgbClr val="FFFFFF"/>
                </a:solidFill>
                <a:latin typeface="Tahoma"/>
                <a:cs typeface="Tahoma"/>
              </a:rPr>
              <a:t>Marketing</a:t>
            </a:r>
            <a:endParaRPr sz="1900">
              <a:latin typeface="Tahoma"/>
              <a:cs typeface="Tahoma"/>
            </a:endParaRPr>
          </a:p>
          <a:p>
            <a:pPr marL="12700" marR="1624965">
              <a:lnSpc>
                <a:spcPct val="118600"/>
              </a:lnSpc>
            </a:pPr>
            <a:r>
              <a:rPr sz="1900" spc="20" dirty="0">
                <a:solidFill>
                  <a:srgbClr val="FFFFFF"/>
                </a:solidFill>
                <a:latin typeface="Tahoma"/>
                <a:cs typeface="Tahoma"/>
              </a:rPr>
              <a:t>V</a:t>
            </a:r>
            <a:r>
              <a:rPr sz="1900" spc="45" dirty="0">
                <a:solidFill>
                  <a:srgbClr val="FFFFFF"/>
                </a:solidFill>
                <a:latin typeface="Tahoma"/>
                <a:cs typeface="Tahoma"/>
              </a:rPr>
              <a:t>í</a:t>
            </a:r>
            <a:r>
              <a:rPr sz="1900" spc="55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1900" spc="1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900" spc="6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90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00" spc="65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1900" spc="7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900" spc="5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900" spc="15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1900" spc="5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900" spc="9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900" spc="4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900" spc="5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900" spc="35" dirty="0">
                <a:solidFill>
                  <a:srgbClr val="FFFFFF"/>
                </a:solidFill>
                <a:latin typeface="Tahoma"/>
                <a:cs typeface="Tahoma"/>
              </a:rPr>
              <a:t>na</a:t>
            </a:r>
            <a:r>
              <a:rPr sz="1900" spc="80" dirty="0">
                <a:solidFill>
                  <a:srgbClr val="FFFFFF"/>
                </a:solidFill>
                <a:latin typeface="Tahoma"/>
                <a:cs typeface="Tahoma"/>
              </a:rPr>
              <a:t>l  </a:t>
            </a:r>
            <a:r>
              <a:rPr sz="1900" spc="40" dirty="0">
                <a:solidFill>
                  <a:srgbClr val="FFFFFF"/>
                </a:solidFill>
                <a:latin typeface="Tahoma"/>
                <a:cs typeface="Tahoma"/>
              </a:rPr>
              <a:t>Imprensa</a:t>
            </a:r>
            <a:endParaRPr sz="19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39069" y="7295197"/>
            <a:ext cx="11134725" cy="1705787"/>
          </a:xfrm>
          <a:prstGeom prst="rect">
            <a:avLst/>
          </a:prstGeom>
        </p:spPr>
        <p:txBody>
          <a:bodyPr vert="horz" wrap="square" lIns="0" tIns="255904" rIns="0" bIns="0" rtlCol="0">
            <a:spAutoFit/>
          </a:bodyPr>
          <a:lstStyle/>
          <a:p>
            <a:pPr marL="606425">
              <a:lnSpc>
                <a:spcPct val="100000"/>
              </a:lnSpc>
              <a:spcBef>
                <a:spcPts val="2014"/>
              </a:spcBef>
            </a:pPr>
            <a:r>
              <a:rPr lang="pt-BR" sz="370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lang="pt-BR" sz="2850" dirty="0">
              <a:latin typeface="Microsoft Sans Serif"/>
              <a:cs typeface="Microsoft Sans Serif"/>
            </a:endParaRPr>
          </a:p>
          <a:p>
            <a:pPr marL="606425" marR="1231265">
              <a:lnSpc>
                <a:spcPct val="116100"/>
              </a:lnSpc>
              <a:spcBef>
                <a:spcPts val="1340"/>
              </a:spcBef>
            </a:pPr>
            <a:r>
              <a:rPr sz="2100" spc="35" dirty="0" err="1">
                <a:solidFill>
                  <a:srgbClr val="FFFFFF"/>
                </a:solidFill>
                <a:latin typeface="Tahoma"/>
                <a:cs typeface="Tahoma"/>
              </a:rPr>
              <a:t>Atividades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21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0" dirty="0">
                <a:solidFill>
                  <a:srgbClr val="FFFFFF"/>
                </a:solidFill>
                <a:latin typeface="Tahoma"/>
                <a:cs typeface="Tahoma"/>
              </a:rPr>
              <a:t>facilitam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1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0" dirty="0">
                <a:solidFill>
                  <a:srgbClr val="FFFFFF"/>
                </a:solidFill>
                <a:latin typeface="Tahoma"/>
                <a:cs typeface="Tahoma"/>
              </a:rPr>
              <a:t>conversão.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15" dirty="0">
                <a:solidFill>
                  <a:srgbClr val="FFFFFF"/>
                </a:solidFill>
                <a:latin typeface="Tahoma"/>
                <a:cs typeface="Tahoma"/>
              </a:rPr>
              <a:t>Oriente</a:t>
            </a:r>
            <a:r>
              <a:rPr sz="21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60" dirty="0">
                <a:solidFill>
                  <a:srgbClr val="FFFFFF"/>
                </a:solidFill>
                <a:latin typeface="Tahoma"/>
                <a:cs typeface="Tahoma"/>
              </a:rPr>
              <a:t>os</a:t>
            </a:r>
            <a:r>
              <a:rPr sz="21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leads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1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fazer</a:t>
            </a:r>
            <a:r>
              <a:rPr sz="210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10" dirty="0">
                <a:solidFill>
                  <a:srgbClr val="FFFFFF"/>
                </a:solidFill>
                <a:latin typeface="Tahoma"/>
                <a:cs typeface="Tahoma"/>
              </a:rPr>
              <a:t>uma</a:t>
            </a:r>
            <a:r>
              <a:rPr sz="21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5" dirty="0">
                <a:solidFill>
                  <a:srgbClr val="FFFFFF"/>
                </a:solidFill>
                <a:latin typeface="Tahoma"/>
                <a:cs typeface="Tahoma"/>
              </a:rPr>
              <a:t>decisão</a:t>
            </a:r>
            <a:r>
              <a:rPr sz="21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2100" spc="-6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compra</a:t>
            </a:r>
            <a:r>
              <a:rPr sz="210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5" dirty="0">
                <a:solidFill>
                  <a:srgbClr val="FFFFFF"/>
                </a:solidFill>
                <a:latin typeface="Tahoma"/>
                <a:cs typeface="Tahoma"/>
              </a:rPr>
              <a:t>informada</a:t>
            </a:r>
            <a:endParaRPr sz="2100" dirty="0">
              <a:latin typeface="Tahoma"/>
              <a:cs typeface="Tahoma"/>
            </a:endParaRPr>
          </a:p>
        </p:txBody>
      </p:sp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833367" y="7879508"/>
            <a:ext cx="96178" cy="96178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33367" y="8257351"/>
            <a:ext cx="96178" cy="96178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33367" y="8635196"/>
            <a:ext cx="96178" cy="96178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833367" y="9013039"/>
            <a:ext cx="96178" cy="96178"/>
          </a:xfrm>
          <a:prstGeom prst="rect">
            <a:avLst/>
          </a:prstGeom>
        </p:spPr>
      </p:pic>
      <p:sp>
        <p:nvSpPr>
          <p:cNvPr id="23" name="object 23"/>
          <p:cNvSpPr txBox="1"/>
          <p:nvPr/>
        </p:nvSpPr>
        <p:spPr>
          <a:xfrm>
            <a:off x="13064225" y="7686569"/>
            <a:ext cx="2731135" cy="1537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75360">
              <a:lnSpc>
                <a:spcPct val="118100"/>
              </a:lnSpc>
              <a:spcBef>
                <a:spcPts val="100"/>
              </a:spcBef>
            </a:pPr>
            <a:r>
              <a:rPr sz="2100" spc="-105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2100" spc="-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100" spc="-15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2100" spc="1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2100" spc="7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2100" spc="6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100" spc="80" dirty="0">
                <a:solidFill>
                  <a:srgbClr val="FFFFFF"/>
                </a:solidFill>
                <a:latin typeface="Tahoma"/>
                <a:cs typeface="Tahoma"/>
              </a:rPr>
              <a:t>ç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ã</a:t>
            </a:r>
            <a:r>
              <a:rPr sz="2100" spc="30" dirty="0">
                <a:solidFill>
                  <a:srgbClr val="FFFFFF"/>
                </a:solidFill>
                <a:latin typeface="Tahoma"/>
                <a:cs typeface="Tahoma"/>
              </a:rPr>
              <a:t>o  Feedback</a:t>
            </a:r>
            <a:endParaRPr sz="2100">
              <a:latin typeface="Tahoma"/>
              <a:cs typeface="Tahoma"/>
            </a:endParaRPr>
          </a:p>
          <a:p>
            <a:pPr marL="12700" marR="5080">
              <a:lnSpc>
                <a:spcPct val="118100"/>
              </a:lnSpc>
            </a:pP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Histórias 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2100" spc="50" dirty="0">
                <a:solidFill>
                  <a:srgbClr val="FFFFFF"/>
                </a:solidFill>
                <a:latin typeface="Tahoma"/>
                <a:cs typeface="Tahoma"/>
              </a:rPr>
              <a:t>sucesso </a:t>
            </a:r>
            <a:r>
              <a:rPr sz="2100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Folhas</a:t>
            </a:r>
            <a:r>
              <a:rPr sz="21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2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100" spc="-1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40" dirty="0">
                <a:solidFill>
                  <a:srgbClr val="FFFFFF"/>
                </a:solidFill>
                <a:latin typeface="Tahoma"/>
                <a:cs typeface="Tahoma"/>
              </a:rPr>
              <a:t>comparação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39069" y="4686300"/>
            <a:ext cx="11134725" cy="1124026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606425">
              <a:lnSpc>
                <a:spcPct val="100000"/>
              </a:lnSpc>
              <a:spcBef>
                <a:spcPts val="2014"/>
              </a:spcBef>
            </a:pPr>
            <a:r>
              <a:rPr lang="pt-BR" sz="370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lang="pt-BR" sz="2850" dirty="0">
              <a:latin typeface="Microsoft Sans Serif"/>
              <a:cs typeface="Microsoft Sans Serif"/>
            </a:endParaRPr>
          </a:p>
          <a:p>
            <a:pPr marL="606425">
              <a:lnSpc>
                <a:spcPct val="100000"/>
              </a:lnSpc>
              <a:spcBef>
                <a:spcPts val="1850"/>
              </a:spcBef>
            </a:pPr>
            <a:r>
              <a:rPr lang="pt-BR" sz="2000" spc="25" dirty="0">
                <a:solidFill>
                  <a:srgbClr val="FFFFFF"/>
                </a:solidFill>
                <a:latin typeface="Tahoma"/>
                <a:cs typeface="Tahoma"/>
              </a:rPr>
              <a:t>Atividades</a:t>
            </a:r>
            <a:r>
              <a:rPr lang="pt-BR" sz="20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1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lang="pt-BR" sz="20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20" dirty="0">
                <a:solidFill>
                  <a:srgbClr val="FFFFFF"/>
                </a:solidFill>
                <a:latin typeface="Tahoma"/>
                <a:cs typeface="Tahoma"/>
              </a:rPr>
              <a:t>facilitam</a:t>
            </a:r>
            <a:r>
              <a:rPr lang="pt-BR" sz="20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lang="pt-BR" sz="20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15" dirty="0">
                <a:solidFill>
                  <a:srgbClr val="FFFFFF"/>
                </a:solidFill>
                <a:latin typeface="Tahoma"/>
                <a:cs typeface="Tahoma"/>
              </a:rPr>
              <a:t>avaliação.</a:t>
            </a:r>
            <a:r>
              <a:rPr lang="pt-BR" sz="20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25" dirty="0">
                <a:solidFill>
                  <a:srgbClr val="FFFFFF"/>
                </a:solidFill>
                <a:latin typeface="Tahoma"/>
                <a:cs typeface="Tahoma"/>
              </a:rPr>
              <a:t>Converta</a:t>
            </a:r>
            <a:r>
              <a:rPr lang="pt-BR" sz="20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20" dirty="0">
                <a:solidFill>
                  <a:srgbClr val="FFFFFF"/>
                </a:solidFill>
                <a:latin typeface="Tahoma"/>
                <a:cs typeface="Tahoma"/>
              </a:rPr>
              <a:t>aqueles</a:t>
            </a:r>
            <a:r>
              <a:rPr lang="pt-BR" sz="20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1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lang="pt-BR" sz="20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25" dirty="0">
                <a:solidFill>
                  <a:srgbClr val="FFFFFF"/>
                </a:solidFill>
                <a:latin typeface="Tahoma"/>
                <a:cs typeface="Tahoma"/>
              </a:rPr>
              <a:t>estão</a:t>
            </a:r>
            <a:r>
              <a:rPr lang="pt-BR" sz="20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35" dirty="0">
                <a:solidFill>
                  <a:srgbClr val="FFFFFF"/>
                </a:solidFill>
                <a:latin typeface="Tahoma"/>
                <a:cs typeface="Tahoma"/>
              </a:rPr>
              <a:t>conscientes</a:t>
            </a:r>
            <a:r>
              <a:rPr lang="pt-BR" sz="200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-15" dirty="0">
                <a:solidFill>
                  <a:srgbClr val="FFFFFF"/>
                </a:solidFill>
                <a:latin typeface="Tahoma"/>
                <a:cs typeface="Tahoma"/>
              </a:rPr>
              <a:t>em</a:t>
            </a:r>
            <a:r>
              <a:rPr lang="pt-BR" sz="200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000" spc="30" dirty="0">
                <a:solidFill>
                  <a:srgbClr val="FFFFFF"/>
                </a:solidFill>
                <a:latin typeface="Tahoma"/>
                <a:cs typeface="Tahoma"/>
              </a:rPr>
              <a:t>leads</a:t>
            </a:r>
            <a:endParaRPr lang="pt-BR" sz="2000" dirty="0">
              <a:latin typeface="Tahoma"/>
              <a:cs typeface="Tahoma"/>
            </a:endParaRPr>
          </a:p>
        </p:txBody>
      </p:sp>
      <p:pic>
        <p:nvPicPr>
          <p:cNvPr id="25" name="object 2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43736" y="5123115"/>
            <a:ext cx="96178" cy="96178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43736" y="5500959"/>
            <a:ext cx="96178" cy="96178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43736" y="5878803"/>
            <a:ext cx="96178" cy="96178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43736" y="6256647"/>
            <a:ext cx="96178" cy="96178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13074595" y="4930177"/>
            <a:ext cx="2197100" cy="1537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8100"/>
              </a:lnSpc>
              <a:spcBef>
                <a:spcPts val="100"/>
              </a:spcBef>
            </a:pPr>
            <a:r>
              <a:rPr sz="2100" spc="25" dirty="0">
                <a:solidFill>
                  <a:srgbClr val="FFFFFF"/>
                </a:solidFill>
                <a:latin typeface="Tahoma"/>
                <a:cs typeface="Tahoma"/>
              </a:rPr>
              <a:t>Descontos </a:t>
            </a:r>
            <a:r>
              <a:rPr sz="2100" spc="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10" dirty="0">
                <a:solidFill>
                  <a:srgbClr val="FFFFFF"/>
                </a:solidFill>
                <a:latin typeface="Tahoma"/>
                <a:cs typeface="Tahoma"/>
              </a:rPr>
              <a:t>Ofertas</a:t>
            </a:r>
            <a:r>
              <a:rPr sz="21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30" dirty="0">
                <a:solidFill>
                  <a:srgbClr val="FFFFFF"/>
                </a:solidFill>
                <a:latin typeface="Tahoma"/>
                <a:cs typeface="Tahoma"/>
              </a:rPr>
              <a:t>exclusivas </a:t>
            </a:r>
            <a:r>
              <a:rPr sz="2100" spc="-6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15" dirty="0">
                <a:solidFill>
                  <a:srgbClr val="FFFFFF"/>
                </a:solidFill>
                <a:latin typeface="Tahoma"/>
                <a:cs typeface="Tahoma"/>
              </a:rPr>
              <a:t>Teste </a:t>
            </a:r>
            <a:r>
              <a:rPr sz="2100" spc="45" dirty="0">
                <a:solidFill>
                  <a:srgbClr val="FFFFFF"/>
                </a:solidFill>
                <a:latin typeface="Tahoma"/>
                <a:cs typeface="Tahoma"/>
              </a:rPr>
              <a:t>grátis </a:t>
            </a:r>
            <a:r>
              <a:rPr sz="2100" spc="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100" spc="10" dirty="0">
                <a:solidFill>
                  <a:srgbClr val="FFFFFF"/>
                </a:solidFill>
                <a:latin typeface="Tahoma"/>
                <a:cs typeface="Tahoma"/>
              </a:rPr>
              <a:t>Evento</a:t>
            </a:r>
            <a:endParaRPr sz="21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28700" y="6336696"/>
            <a:ext cx="16231235" cy="2924175"/>
            <a:chOff x="1028700" y="6336696"/>
            <a:chExt cx="16231235" cy="2924175"/>
          </a:xfrm>
        </p:grpSpPr>
        <p:sp>
          <p:nvSpPr>
            <p:cNvPr id="3" name="object 3"/>
            <p:cNvSpPr/>
            <p:nvPr/>
          </p:nvSpPr>
          <p:spPr>
            <a:xfrm>
              <a:off x="1028687" y="6736282"/>
              <a:ext cx="15821025" cy="2524125"/>
            </a:xfrm>
            <a:custGeom>
              <a:avLst/>
              <a:gdLst/>
              <a:ahLst/>
              <a:cxnLst/>
              <a:rect l="l" t="t" r="r" b="b"/>
              <a:pathLst>
                <a:path w="15821025" h="2524125">
                  <a:moveTo>
                    <a:pt x="15821025" y="0"/>
                  </a:moveTo>
                  <a:lnTo>
                    <a:pt x="0" y="0"/>
                  </a:lnTo>
                  <a:lnTo>
                    <a:pt x="0" y="2324570"/>
                  </a:lnTo>
                  <a:lnTo>
                    <a:pt x="0" y="2524125"/>
                  </a:lnTo>
                  <a:lnTo>
                    <a:pt x="15821025" y="2524125"/>
                  </a:lnTo>
                  <a:lnTo>
                    <a:pt x="15821025" y="2324570"/>
                  </a:lnTo>
                  <a:lnTo>
                    <a:pt x="15821025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19700" y="6336696"/>
              <a:ext cx="16040100" cy="2724150"/>
            </a:xfrm>
            <a:custGeom>
              <a:avLst/>
              <a:gdLst/>
              <a:ahLst/>
              <a:cxnLst/>
              <a:rect l="l" t="t" r="r" b="b"/>
              <a:pathLst>
                <a:path w="16040100" h="2724150">
                  <a:moveTo>
                    <a:pt x="16040098" y="2724149"/>
                  </a:moveTo>
                  <a:lnTo>
                    <a:pt x="0" y="2724149"/>
                  </a:lnTo>
                  <a:lnTo>
                    <a:pt x="0" y="0"/>
                  </a:lnTo>
                  <a:lnTo>
                    <a:pt x="16040098" y="0"/>
                  </a:lnTo>
                  <a:lnTo>
                    <a:pt x="16040098" y="2724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016000" y="1524471"/>
            <a:ext cx="12395200" cy="381662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0265"/>
              </a:lnSpc>
              <a:spcBef>
                <a:spcPts val="105"/>
              </a:spcBef>
            </a:pPr>
            <a:r>
              <a:rPr sz="98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DECLARE MISSÃO</a:t>
            </a:r>
            <a:r>
              <a:rPr sz="7550" dirty="0">
                <a:solidFill>
                  <a:srgbClr val="FFFFFF"/>
                </a:solidFill>
                <a:latin typeface="Montserrat SemiBold" panose="00000700000000000000" pitchFamily="2" charset="0"/>
                <a:cs typeface="Microsoft Sans Serif"/>
              </a:rPr>
              <a:t>,</a:t>
            </a:r>
            <a:endParaRPr sz="7550" dirty="0">
              <a:latin typeface="Montserrat SemiBold" panose="00000700000000000000" pitchFamily="2" charset="0"/>
              <a:cs typeface="Microsoft Sans Serif"/>
            </a:endParaRPr>
          </a:p>
          <a:p>
            <a:pPr marL="12700" marR="5080">
              <a:lnSpc>
                <a:spcPct val="74600"/>
              </a:lnSpc>
              <a:spcBef>
                <a:spcPts val="1495"/>
              </a:spcBef>
            </a:pPr>
            <a:r>
              <a:rPr sz="98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VISÃO E VALORES DA  SUA EMPRESA</a:t>
            </a:r>
            <a:endParaRPr sz="9800" dirty="0">
              <a:latin typeface="Montserrat SemiBold" panose="00000700000000000000" pitchFamily="2" charset="0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19700" y="6736281"/>
            <a:ext cx="16040100" cy="232473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637540" marR="874394">
              <a:lnSpc>
                <a:spcPct val="118000"/>
              </a:lnSpc>
              <a:spcBef>
                <a:spcPts val="175"/>
              </a:spcBef>
            </a:pPr>
            <a:r>
              <a:rPr sz="2000" spc="-70" dirty="0">
                <a:latin typeface="Tahoma"/>
                <a:cs typeface="Tahoma"/>
              </a:rPr>
              <a:t>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Product-Market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fit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é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um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conceito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cunhado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45" dirty="0">
                <a:latin typeface="Tahoma"/>
                <a:cs typeface="Tahoma"/>
              </a:rPr>
              <a:t>por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40" dirty="0">
                <a:latin typeface="Tahoma"/>
                <a:cs typeface="Tahoma"/>
              </a:rPr>
              <a:t>Marc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Andreessen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se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refere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sua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start-up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estar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em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um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bom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mercado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com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um </a:t>
            </a:r>
            <a:r>
              <a:rPr sz="2000" spc="15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produto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que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pode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satisfazer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esse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mercado.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Encontrar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Product-Market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fit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é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diferença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entre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lutar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para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encontrar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clientes</a:t>
            </a:r>
            <a:r>
              <a:rPr sz="2000" spc="-105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fazer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com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que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eles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batam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à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sua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porta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atrás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de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seu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produto.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Esta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estrutura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vai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te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ajudar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identificar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55" dirty="0">
                <a:latin typeface="Tahoma"/>
                <a:cs typeface="Tahoma"/>
              </a:rPr>
              <a:t>o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público-alvo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40" dirty="0">
                <a:latin typeface="Tahoma"/>
                <a:cs typeface="Tahoma"/>
              </a:rPr>
              <a:t>suas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carências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 </a:t>
            </a:r>
            <a:r>
              <a:rPr sz="2000" spc="2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testar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mudar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40" dirty="0">
                <a:latin typeface="Tahoma"/>
                <a:cs typeface="Tahoma"/>
              </a:rPr>
              <a:t>suas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principais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hipóteses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de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mercado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para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conquistar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55" dirty="0">
                <a:latin typeface="Tahoma"/>
                <a:cs typeface="Tahoma"/>
              </a:rPr>
              <a:t>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Product-Market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fit.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40" dirty="0">
                <a:latin typeface="Tahoma"/>
                <a:cs typeface="Tahoma"/>
              </a:rPr>
              <a:t>Use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55" dirty="0">
                <a:latin typeface="Tahoma"/>
                <a:cs typeface="Tahoma"/>
              </a:rPr>
              <a:t>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quadro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em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branco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na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próxima </a:t>
            </a:r>
            <a:r>
              <a:rPr sz="2000" spc="25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página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para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começar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preencher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sua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pirâmide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de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Product-Market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fit.</a:t>
            </a:r>
            <a:endParaRPr sz="2000" dirty="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1028700" y="5261121"/>
            <a:ext cx="8172450" cy="85725"/>
          </a:xfrm>
          <a:custGeom>
            <a:avLst/>
            <a:gdLst/>
            <a:ahLst/>
            <a:cxnLst/>
            <a:rect l="l" t="t" r="r" b="b"/>
            <a:pathLst>
              <a:path w="8172450" h="85725">
                <a:moveTo>
                  <a:pt x="8172449" y="85724"/>
                </a:moveTo>
                <a:lnTo>
                  <a:pt x="0" y="85724"/>
                </a:lnTo>
                <a:lnTo>
                  <a:pt x="0" y="0"/>
                </a:lnTo>
                <a:lnTo>
                  <a:pt x="8172449" y="0"/>
                </a:lnTo>
                <a:lnTo>
                  <a:pt x="81724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028700" y="3689580"/>
            <a:ext cx="5022215" cy="5565140"/>
            <a:chOff x="1028700" y="3689580"/>
            <a:chExt cx="5022215" cy="5565140"/>
          </a:xfrm>
        </p:grpSpPr>
        <p:sp>
          <p:nvSpPr>
            <p:cNvPr id="4" name="object 4"/>
            <p:cNvSpPr/>
            <p:nvPr/>
          </p:nvSpPr>
          <p:spPr>
            <a:xfrm>
              <a:off x="1173848" y="3853751"/>
              <a:ext cx="4876800" cy="5400675"/>
            </a:xfrm>
            <a:custGeom>
              <a:avLst/>
              <a:gdLst/>
              <a:ahLst/>
              <a:cxnLst/>
              <a:rect l="l" t="t" r="r" b="b"/>
              <a:pathLst>
                <a:path w="4876800" h="5400675">
                  <a:moveTo>
                    <a:pt x="4876800" y="0"/>
                  </a:moveTo>
                  <a:lnTo>
                    <a:pt x="0" y="0"/>
                  </a:lnTo>
                  <a:lnTo>
                    <a:pt x="0" y="5255565"/>
                  </a:lnTo>
                  <a:lnTo>
                    <a:pt x="0" y="5400675"/>
                  </a:lnTo>
                  <a:lnTo>
                    <a:pt x="4876800" y="5400675"/>
                  </a:lnTo>
                  <a:lnTo>
                    <a:pt x="4876800" y="5255565"/>
                  </a:lnTo>
                  <a:lnTo>
                    <a:pt x="4876800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28700" y="3689580"/>
              <a:ext cx="4876800" cy="5419725"/>
            </a:xfrm>
            <a:custGeom>
              <a:avLst/>
              <a:gdLst/>
              <a:ahLst/>
              <a:cxnLst/>
              <a:rect l="l" t="t" r="r" b="b"/>
              <a:pathLst>
                <a:path w="4876800" h="5419725">
                  <a:moveTo>
                    <a:pt x="4876799" y="5419724"/>
                  </a:moveTo>
                  <a:lnTo>
                    <a:pt x="0" y="5419724"/>
                  </a:lnTo>
                  <a:lnTo>
                    <a:pt x="0" y="0"/>
                  </a:lnTo>
                  <a:lnTo>
                    <a:pt x="4876799" y="0"/>
                  </a:lnTo>
                  <a:lnTo>
                    <a:pt x="4876799" y="5419724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4839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sz="7350" dirty="0">
                <a:solidFill>
                  <a:srgbClr val="012074"/>
                </a:solidFill>
                <a:latin typeface="Montserrat SemiBold" panose="00000700000000000000" pitchFamily="2" charset="0"/>
                <a:cs typeface="Arial MT"/>
              </a:rPr>
              <a:t>Texto</a:t>
            </a:r>
            <a:endParaRPr sz="7350" dirty="0">
              <a:latin typeface="Montserrat SemiBold" panose="00000700000000000000" pitchFamily="2" charset="0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28700" y="3853743"/>
            <a:ext cx="4876800" cy="3815083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6000" spc="-215" dirty="0">
                <a:solidFill>
                  <a:schemeClr val="bg1"/>
                </a:solidFill>
                <a:latin typeface="Arial MT"/>
                <a:cs typeface="Arial MT"/>
              </a:rPr>
              <a:t>Texto</a:t>
            </a:r>
            <a:endParaRPr lang="pt-BR" sz="60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521970" marR="733425">
              <a:lnSpc>
                <a:spcPct val="116799"/>
              </a:lnSpc>
              <a:spcBef>
                <a:spcPts val="2490"/>
              </a:spcBef>
            </a:pPr>
            <a:r>
              <a:rPr lang="pt-BR" sz="2300" spc="45" dirty="0">
                <a:solidFill>
                  <a:srgbClr val="FFFFFF"/>
                </a:solidFill>
                <a:latin typeface="Tahoma"/>
                <a:cs typeface="Tahoma"/>
              </a:rPr>
              <a:t>Missão </a:t>
            </a:r>
            <a:r>
              <a:rPr lang="pt-BR" sz="2300" dirty="0">
                <a:solidFill>
                  <a:srgbClr val="FFFFFF"/>
                </a:solidFill>
                <a:latin typeface="Tahoma"/>
                <a:cs typeface="Tahoma"/>
              </a:rPr>
              <a:t>é </a:t>
            </a:r>
            <a:r>
              <a:rPr lang="pt-BR" sz="2300" spc="25" dirty="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lang="pt-BR" sz="2300" spc="35" dirty="0">
                <a:solidFill>
                  <a:srgbClr val="FFFFFF"/>
                </a:solidFill>
                <a:latin typeface="Tahoma"/>
                <a:cs typeface="Tahoma"/>
              </a:rPr>
              <a:t>razão </a:t>
            </a:r>
            <a:r>
              <a:rPr lang="pt-BR" sz="2300" spc="30" dirty="0">
                <a:solidFill>
                  <a:srgbClr val="FFFFFF"/>
                </a:solidFill>
                <a:latin typeface="Tahoma"/>
                <a:cs typeface="Tahoma"/>
              </a:rPr>
              <a:t>pela </a:t>
            </a:r>
            <a:r>
              <a:rPr lang="pt-BR" sz="2300" spc="35" dirty="0">
                <a:solidFill>
                  <a:srgbClr val="FFFFFF"/>
                </a:solidFill>
                <a:latin typeface="Tahoma"/>
                <a:cs typeface="Tahoma"/>
              </a:rPr>
              <a:t>qual </a:t>
            </a:r>
            <a:r>
              <a:rPr lang="pt-BR" sz="2300" spc="-7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40" dirty="0">
                <a:solidFill>
                  <a:srgbClr val="FFFFFF"/>
                </a:solidFill>
                <a:latin typeface="Tahoma"/>
                <a:cs typeface="Tahoma"/>
              </a:rPr>
              <a:t>sua </a:t>
            </a:r>
            <a:r>
              <a:rPr lang="pt-BR" sz="2300" spc="30" dirty="0">
                <a:solidFill>
                  <a:srgbClr val="FFFFFF"/>
                </a:solidFill>
                <a:latin typeface="Tahoma"/>
                <a:cs typeface="Tahoma"/>
              </a:rPr>
              <a:t>empresa </a:t>
            </a:r>
            <a:r>
              <a:rPr lang="pt-BR" sz="2300" spc="10" dirty="0">
                <a:solidFill>
                  <a:srgbClr val="FFFFFF"/>
                </a:solidFill>
                <a:latin typeface="Tahoma"/>
                <a:cs typeface="Tahoma"/>
              </a:rPr>
              <a:t>existe. </a:t>
            </a:r>
            <a:r>
              <a:rPr lang="pt-BR" sz="2300" dirty="0">
                <a:solidFill>
                  <a:srgbClr val="FFFFFF"/>
                </a:solidFill>
                <a:latin typeface="Tahoma"/>
                <a:cs typeface="Tahoma"/>
              </a:rPr>
              <a:t>É </a:t>
            </a:r>
            <a:r>
              <a:rPr lang="pt-BR" sz="2300" spc="50" dirty="0">
                <a:solidFill>
                  <a:srgbClr val="FFFFFF"/>
                </a:solidFill>
                <a:latin typeface="Tahoma"/>
                <a:cs typeface="Tahoma"/>
              </a:rPr>
              <a:t>o </a:t>
            </a:r>
            <a:r>
              <a:rPr lang="pt-BR" sz="2300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15" dirty="0">
                <a:solidFill>
                  <a:srgbClr val="FFFFFF"/>
                </a:solidFill>
                <a:latin typeface="Tahoma"/>
                <a:cs typeface="Tahoma"/>
              </a:rPr>
              <a:t>efeito </a:t>
            </a:r>
            <a:r>
              <a:rPr lang="pt-BR" sz="2300" spc="25" dirty="0">
                <a:solidFill>
                  <a:srgbClr val="FFFFFF"/>
                </a:solidFill>
                <a:latin typeface="Tahoma"/>
                <a:cs typeface="Tahoma"/>
              </a:rPr>
              <a:t>visível </a:t>
            </a:r>
            <a:r>
              <a:rPr lang="pt-BR" sz="2300" dirty="0">
                <a:solidFill>
                  <a:srgbClr val="FFFFFF"/>
                </a:solidFill>
                <a:latin typeface="Tahoma"/>
                <a:cs typeface="Tahoma"/>
              </a:rPr>
              <a:t>e </a:t>
            </a:r>
            <a:r>
              <a:rPr lang="pt-BR" sz="2300" spc="25" dirty="0">
                <a:solidFill>
                  <a:srgbClr val="FFFFFF"/>
                </a:solidFill>
                <a:latin typeface="Tahoma"/>
                <a:cs typeface="Tahoma"/>
              </a:rPr>
              <a:t>tangível </a:t>
            </a:r>
            <a:r>
              <a:rPr lang="pt-BR" sz="2300" spc="20" dirty="0">
                <a:solidFill>
                  <a:srgbClr val="FFFFFF"/>
                </a:solidFill>
                <a:latin typeface="Tahoma"/>
                <a:cs typeface="Tahoma"/>
              </a:rPr>
              <a:t>que </a:t>
            </a:r>
            <a:r>
              <a:rPr lang="pt-BR" sz="2300" spc="-7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30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lang="pt-BR" sz="230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35" dirty="0">
                <a:solidFill>
                  <a:srgbClr val="FFFFFF"/>
                </a:solidFill>
                <a:latin typeface="Tahoma"/>
                <a:cs typeface="Tahoma"/>
              </a:rPr>
              <a:t>quer</a:t>
            </a:r>
            <a:r>
              <a:rPr lang="pt-BR" sz="230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2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lang="pt-BR" sz="230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40" dirty="0">
                <a:solidFill>
                  <a:srgbClr val="FFFFFF"/>
                </a:solidFill>
                <a:latin typeface="Tahoma"/>
                <a:cs typeface="Tahoma"/>
              </a:rPr>
              <a:t>sua</a:t>
            </a:r>
            <a:r>
              <a:rPr lang="pt-BR" sz="230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30" dirty="0">
                <a:solidFill>
                  <a:srgbClr val="FFFFFF"/>
                </a:solidFill>
                <a:latin typeface="Tahoma"/>
                <a:cs typeface="Tahoma"/>
              </a:rPr>
              <a:t>empresa </a:t>
            </a:r>
            <a:r>
              <a:rPr lang="pt-BR" sz="2300" spc="-7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50" dirty="0">
                <a:solidFill>
                  <a:srgbClr val="FFFFFF"/>
                </a:solidFill>
                <a:latin typeface="Tahoma"/>
                <a:cs typeface="Tahoma"/>
              </a:rPr>
              <a:t>crie </a:t>
            </a:r>
            <a:r>
              <a:rPr lang="pt-BR" sz="2300" spc="40" dirty="0">
                <a:solidFill>
                  <a:srgbClr val="FFFFFF"/>
                </a:solidFill>
                <a:latin typeface="Tahoma"/>
                <a:cs typeface="Tahoma"/>
              </a:rPr>
              <a:t>para </a:t>
            </a:r>
            <a:r>
              <a:rPr lang="pt-BR" sz="2300" spc="45" dirty="0">
                <a:solidFill>
                  <a:srgbClr val="FFFFFF"/>
                </a:solidFill>
                <a:latin typeface="Tahoma"/>
                <a:cs typeface="Tahoma"/>
              </a:rPr>
              <a:t>seus </a:t>
            </a:r>
            <a:r>
              <a:rPr lang="pt-BR" sz="2300" spc="40" dirty="0">
                <a:solidFill>
                  <a:srgbClr val="FFFFFF"/>
                </a:solidFill>
                <a:latin typeface="Tahoma"/>
                <a:cs typeface="Tahoma"/>
              </a:rPr>
              <a:t>clientes </a:t>
            </a:r>
            <a:r>
              <a:rPr lang="pt-BR" sz="2300" dirty="0">
                <a:solidFill>
                  <a:srgbClr val="FFFFFF"/>
                </a:solidFill>
                <a:latin typeface="Tahoma"/>
                <a:cs typeface="Tahoma"/>
              </a:rPr>
              <a:t>e </a:t>
            </a:r>
            <a:r>
              <a:rPr lang="pt-BR" sz="2300" spc="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40" dirty="0">
                <a:solidFill>
                  <a:srgbClr val="FFFFFF"/>
                </a:solidFill>
                <a:latin typeface="Tahoma"/>
                <a:cs typeface="Tahoma"/>
              </a:rPr>
              <a:t>para</a:t>
            </a:r>
            <a:r>
              <a:rPr lang="pt-BR" sz="23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lang="pt-BR" sz="23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2300" spc="5" dirty="0">
                <a:solidFill>
                  <a:srgbClr val="FFFFFF"/>
                </a:solidFill>
                <a:latin typeface="Tahoma"/>
                <a:cs typeface="Tahoma"/>
              </a:rPr>
              <a:t>mundo.</a:t>
            </a:r>
            <a:endParaRPr lang="pt-BR" sz="2300" dirty="0">
              <a:latin typeface="Tahoma"/>
              <a:cs typeface="Tahom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632640" y="3689580"/>
            <a:ext cx="5022215" cy="5565140"/>
            <a:chOff x="6632640" y="3689580"/>
            <a:chExt cx="5022215" cy="5565140"/>
          </a:xfrm>
        </p:grpSpPr>
        <p:sp>
          <p:nvSpPr>
            <p:cNvPr id="9" name="object 9"/>
            <p:cNvSpPr/>
            <p:nvPr/>
          </p:nvSpPr>
          <p:spPr>
            <a:xfrm>
              <a:off x="6777786" y="3853751"/>
              <a:ext cx="4876800" cy="5400675"/>
            </a:xfrm>
            <a:custGeom>
              <a:avLst/>
              <a:gdLst/>
              <a:ahLst/>
              <a:cxnLst/>
              <a:rect l="l" t="t" r="r" b="b"/>
              <a:pathLst>
                <a:path w="4876800" h="5400675">
                  <a:moveTo>
                    <a:pt x="4876800" y="0"/>
                  </a:moveTo>
                  <a:lnTo>
                    <a:pt x="0" y="0"/>
                  </a:lnTo>
                  <a:lnTo>
                    <a:pt x="0" y="5255565"/>
                  </a:lnTo>
                  <a:lnTo>
                    <a:pt x="0" y="5400675"/>
                  </a:lnTo>
                  <a:lnTo>
                    <a:pt x="4876800" y="5400675"/>
                  </a:lnTo>
                  <a:lnTo>
                    <a:pt x="4876800" y="5255565"/>
                  </a:lnTo>
                  <a:lnTo>
                    <a:pt x="4876800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632640" y="3689580"/>
              <a:ext cx="4876800" cy="5419725"/>
            </a:xfrm>
            <a:custGeom>
              <a:avLst/>
              <a:gdLst/>
              <a:ahLst/>
              <a:cxnLst/>
              <a:rect l="l" t="t" r="r" b="b"/>
              <a:pathLst>
                <a:path w="4876800" h="5419725">
                  <a:moveTo>
                    <a:pt x="4876799" y="5419724"/>
                  </a:moveTo>
                  <a:lnTo>
                    <a:pt x="0" y="5419724"/>
                  </a:lnTo>
                  <a:lnTo>
                    <a:pt x="0" y="0"/>
                  </a:lnTo>
                  <a:lnTo>
                    <a:pt x="4876799" y="0"/>
                  </a:lnTo>
                  <a:lnTo>
                    <a:pt x="4876799" y="5419724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632640" y="3853743"/>
            <a:ext cx="4876800" cy="3763210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5400" spc="-215" dirty="0">
                <a:solidFill>
                  <a:schemeClr val="bg1"/>
                </a:solidFill>
                <a:latin typeface="Arial MT"/>
                <a:cs typeface="Arial MT"/>
              </a:rPr>
              <a:t>Texto</a:t>
            </a:r>
            <a:endParaRPr lang="pt-BR" sz="54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521970" marR="531495">
              <a:lnSpc>
                <a:spcPct val="117000"/>
              </a:lnSpc>
              <a:spcBef>
                <a:spcPts val="2420"/>
              </a:spcBef>
            </a:pPr>
            <a:r>
              <a:rPr sz="2350" spc="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35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35" dirty="0">
                <a:solidFill>
                  <a:srgbClr val="FFFFFF"/>
                </a:solidFill>
                <a:latin typeface="Tahoma"/>
                <a:cs typeface="Tahoma"/>
              </a:rPr>
              <a:t>visão</a:t>
            </a:r>
            <a:r>
              <a:rPr sz="235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5" dirty="0">
                <a:solidFill>
                  <a:srgbClr val="FFFFFF"/>
                </a:solidFill>
                <a:latin typeface="Tahoma"/>
                <a:cs typeface="Tahoma"/>
              </a:rPr>
              <a:t>é</a:t>
            </a:r>
            <a:r>
              <a:rPr sz="235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45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sz="235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5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235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60" dirty="0">
                <a:solidFill>
                  <a:srgbClr val="FFFFFF"/>
                </a:solidFill>
                <a:latin typeface="Tahoma"/>
                <a:cs typeface="Tahoma"/>
              </a:rPr>
              <a:t>sucesso</a:t>
            </a:r>
            <a:r>
              <a:rPr sz="235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45" dirty="0">
                <a:solidFill>
                  <a:srgbClr val="FFFFFF"/>
                </a:solidFill>
                <a:latin typeface="Tahoma"/>
                <a:cs typeface="Tahoma"/>
              </a:rPr>
              <a:t>se </a:t>
            </a:r>
            <a:r>
              <a:rPr sz="2350" spc="-7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40" dirty="0">
                <a:solidFill>
                  <a:srgbClr val="FFFFFF"/>
                </a:solidFill>
                <a:latin typeface="Tahoma"/>
                <a:cs typeface="Tahoma"/>
              </a:rPr>
              <a:t>parece </a:t>
            </a:r>
            <a:r>
              <a:rPr sz="2350" spc="45" dirty="0">
                <a:solidFill>
                  <a:srgbClr val="FFFFFF"/>
                </a:solidFill>
                <a:latin typeface="Tahoma"/>
                <a:cs typeface="Tahoma"/>
              </a:rPr>
              <a:t>para sua </a:t>
            </a:r>
            <a:r>
              <a:rPr sz="2350" spc="15" dirty="0">
                <a:solidFill>
                  <a:srgbClr val="FFFFFF"/>
                </a:solidFill>
                <a:latin typeface="Tahoma"/>
                <a:cs typeface="Tahoma"/>
              </a:rPr>
              <a:t>empresa. </a:t>
            </a:r>
            <a:r>
              <a:rPr sz="2350" spc="5" dirty="0">
                <a:solidFill>
                  <a:srgbClr val="FFFFFF"/>
                </a:solidFill>
                <a:latin typeface="Tahoma"/>
                <a:cs typeface="Tahoma"/>
              </a:rPr>
              <a:t>É </a:t>
            </a:r>
            <a:r>
              <a:rPr sz="2350" spc="-7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50" dirty="0">
                <a:solidFill>
                  <a:srgbClr val="FFFFFF"/>
                </a:solidFill>
                <a:latin typeface="Tahoma"/>
                <a:cs typeface="Tahoma"/>
              </a:rPr>
              <a:t>o </a:t>
            </a:r>
            <a:r>
              <a:rPr sz="2350" spc="20" dirty="0">
                <a:solidFill>
                  <a:srgbClr val="FFFFFF"/>
                </a:solidFill>
                <a:latin typeface="Tahoma"/>
                <a:cs typeface="Tahoma"/>
              </a:rPr>
              <a:t>que </a:t>
            </a:r>
            <a:r>
              <a:rPr sz="2350" spc="45" dirty="0">
                <a:solidFill>
                  <a:srgbClr val="FFFFFF"/>
                </a:solidFill>
                <a:latin typeface="Tahoma"/>
                <a:cs typeface="Tahoma"/>
              </a:rPr>
              <a:t>sua </a:t>
            </a:r>
            <a:r>
              <a:rPr sz="2350" spc="30" dirty="0">
                <a:solidFill>
                  <a:srgbClr val="FFFFFF"/>
                </a:solidFill>
                <a:latin typeface="Tahoma"/>
                <a:cs typeface="Tahoma"/>
              </a:rPr>
              <a:t>empresa </a:t>
            </a:r>
            <a:r>
              <a:rPr sz="2350" spc="50" dirty="0">
                <a:solidFill>
                  <a:srgbClr val="FFFFFF"/>
                </a:solidFill>
                <a:latin typeface="Tahoma"/>
                <a:cs typeface="Tahoma"/>
              </a:rPr>
              <a:t>aspira </a:t>
            </a:r>
            <a:r>
              <a:rPr sz="2350" spc="55" dirty="0">
                <a:solidFill>
                  <a:srgbClr val="FFFFFF"/>
                </a:solidFill>
                <a:latin typeface="Tahoma"/>
                <a:cs typeface="Tahoma"/>
              </a:rPr>
              <a:t> ser </a:t>
            </a:r>
            <a:r>
              <a:rPr sz="2350" spc="35" dirty="0">
                <a:solidFill>
                  <a:srgbClr val="FFFFFF"/>
                </a:solidFill>
                <a:latin typeface="Tahoma"/>
                <a:cs typeface="Tahoma"/>
              </a:rPr>
              <a:t>no </a:t>
            </a:r>
            <a:r>
              <a:rPr sz="2350" spc="15" dirty="0">
                <a:solidFill>
                  <a:srgbClr val="FFFFFF"/>
                </a:solidFill>
                <a:latin typeface="Tahoma"/>
                <a:cs typeface="Tahoma"/>
              </a:rPr>
              <a:t>futuro. </a:t>
            </a:r>
            <a:r>
              <a:rPr sz="2350" spc="5" dirty="0">
                <a:solidFill>
                  <a:srgbClr val="FFFFFF"/>
                </a:solidFill>
                <a:latin typeface="Tahoma"/>
                <a:cs typeface="Tahoma"/>
              </a:rPr>
              <a:t>É </a:t>
            </a:r>
            <a:r>
              <a:rPr sz="2350" spc="45" dirty="0">
                <a:solidFill>
                  <a:srgbClr val="FFFFFF"/>
                </a:solidFill>
                <a:latin typeface="Tahoma"/>
                <a:cs typeface="Tahoma"/>
              </a:rPr>
              <a:t>como </a:t>
            </a:r>
            <a:r>
              <a:rPr sz="2350" spc="50" dirty="0">
                <a:solidFill>
                  <a:srgbClr val="FFFFFF"/>
                </a:solidFill>
                <a:latin typeface="Tahoma"/>
                <a:cs typeface="Tahoma"/>
              </a:rPr>
              <a:t>o </a:t>
            </a:r>
            <a:r>
              <a:rPr sz="2350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25" dirty="0">
                <a:solidFill>
                  <a:srgbClr val="FFFFFF"/>
                </a:solidFill>
                <a:latin typeface="Tahoma"/>
                <a:cs typeface="Tahoma"/>
              </a:rPr>
              <a:t>mundo </a:t>
            </a:r>
            <a:r>
              <a:rPr sz="2350" spc="20" dirty="0">
                <a:solidFill>
                  <a:srgbClr val="FFFFFF"/>
                </a:solidFill>
                <a:latin typeface="Tahoma"/>
                <a:cs typeface="Tahoma"/>
              </a:rPr>
              <a:t>vai </a:t>
            </a:r>
            <a:r>
              <a:rPr sz="2350" spc="45" dirty="0">
                <a:solidFill>
                  <a:srgbClr val="FFFFFF"/>
                </a:solidFill>
                <a:latin typeface="Tahoma"/>
                <a:cs typeface="Tahoma"/>
              </a:rPr>
              <a:t>se parecer </a:t>
            </a:r>
            <a:r>
              <a:rPr sz="2350" spc="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35" dirty="0">
                <a:solidFill>
                  <a:srgbClr val="FFFFFF"/>
                </a:solidFill>
                <a:latin typeface="Tahoma"/>
                <a:cs typeface="Tahoma"/>
              </a:rPr>
              <a:t>quando</a:t>
            </a:r>
            <a:r>
              <a:rPr sz="235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50" dirty="0">
                <a:solidFill>
                  <a:srgbClr val="FFFFFF"/>
                </a:solidFill>
                <a:latin typeface="Tahoma"/>
                <a:cs typeface="Tahoma"/>
              </a:rPr>
              <a:t>cumprir</a:t>
            </a:r>
            <a:r>
              <a:rPr sz="235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45" dirty="0">
                <a:solidFill>
                  <a:srgbClr val="FFFFFF"/>
                </a:solidFill>
                <a:latin typeface="Tahoma"/>
                <a:cs typeface="Tahoma"/>
              </a:rPr>
              <a:t>sua</a:t>
            </a:r>
            <a:r>
              <a:rPr sz="235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50" spc="25" dirty="0">
                <a:solidFill>
                  <a:srgbClr val="FFFFFF"/>
                </a:solidFill>
                <a:latin typeface="Tahoma"/>
                <a:cs typeface="Tahoma"/>
              </a:rPr>
              <a:t>missão.</a:t>
            </a:r>
            <a:endParaRPr sz="2350" dirty="0"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2236581" y="3689580"/>
            <a:ext cx="5022215" cy="5565140"/>
            <a:chOff x="12236581" y="3689580"/>
            <a:chExt cx="5022215" cy="5565140"/>
          </a:xfrm>
        </p:grpSpPr>
        <p:sp>
          <p:nvSpPr>
            <p:cNvPr id="13" name="object 13"/>
            <p:cNvSpPr/>
            <p:nvPr/>
          </p:nvSpPr>
          <p:spPr>
            <a:xfrm>
              <a:off x="12381725" y="3853751"/>
              <a:ext cx="4876800" cy="5400675"/>
            </a:xfrm>
            <a:custGeom>
              <a:avLst/>
              <a:gdLst/>
              <a:ahLst/>
              <a:cxnLst/>
              <a:rect l="l" t="t" r="r" b="b"/>
              <a:pathLst>
                <a:path w="4876800" h="5400675">
                  <a:moveTo>
                    <a:pt x="4876800" y="0"/>
                  </a:moveTo>
                  <a:lnTo>
                    <a:pt x="0" y="0"/>
                  </a:lnTo>
                  <a:lnTo>
                    <a:pt x="0" y="5255565"/>
                  </a:lnTo>
                  <a:lnTo>
                    <a:pt x="0" y="5400675"/>
                  </a:lnTo>
                  <a:lnTo>
                    <a:pt x="4876800" y="5400675"/>
                  </a:lnTo>
                  <a:lnTo>
                    <a:pt x="4876800" y="5255565"/>
                  </a:lnTo>
                  <a:lnTo>
                    <a:pt x="4876800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236581" y="3689580"/>
              <a:ext cx="4876800" cy="5419725"/>
            </a:xfrm>
            <a:custGeom>
              <a:avLst/>
              <a:gdLst/>
              <a:ahLst/>
              <a:cxnLst/>
              <a:rect l="l" t="t" r="r" b="b"/>
              <a:pathLst>
                <a:path w="4876800" h="5419725">
                  <a:moveTo>
                    <a:pt x="4876799" y="5419724"/>
                  </a:moveTo>
                  <a:lnTo>
                    <a:pt x="0" y="5419724"/>
                  </a:lnTo>
                  <a:lnTo>
                    <a:pt x="0" y="0"/>
                  </a:lnTo>
                  <a:lnTo>
                    <a:pt x="4876799" y="0"/>
                  </a:lnTo>
                  <a:lnTo>
                    <a:pt x="4876799" y="5419724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2236581" y="3853743"/>
            <a:ext cx="4876800" cy="3308663"/>
          </a:xfrm>
          <a:prstGeom prst="rect">
            <a:avLst/>
          </a:prstGeom>
        </p:spPr>
        <p:txBody>
          <a:bodyPr vert="horz" wrap="square" lIns="0" tIns="12827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5400" spc="-215" dirty="0">
                <a:solidFill>
                  <a:schemeClr val="bg1"/>
                </a:solidFill>
                <a:latin typeface="Arial MT"/>
                <a:cs typeface="Arial MT"/>
              </a:rPr>
              <a:t>Texto</a:t>
            </a:r>
            <a:endParaRPr lang="pt-BR" sz="5400" dirty="0">
              <a:solidFill>
                <a:schemeClr val="bg1"/>
              </a:solidFill>
              <a:latin typeface="Arial MT"/>
              <a:cs typeface="Arial MT"/>
            </a:endParaRPr>
          </a:p>
          <a:p>
            <a:pPr marL="521970" marR="687070">
              <a:lnSpc>
                <a:spcPct val="116799"/>
              </a:lnSpc>
              <a:spcBef>
                <a:spcPts val="2490"/>
              </a:spcBef>
            </a:pPr>
            <a:r>
              <a:rPr sz="2300" spc="40" dirty="0">
                <a:solidFill>
                  <a:srgbClr val="FFFFFF"/>
                </a:solidFill>
                <a:latin typeface="Tahoma"/>
                <a:cs typeface="Tahoma"/>
              </a:rPr>
              <a:t>Estes </a:t>
            </a:r>
            <a:r>
              <a:rPr sz="2300" spc="50" dirty="0">
                <a:solidFill>
                  <a:srgbClr val="FFFFFF"/>
                </a:solidFill>
                <a:latin typeface="Tahoma"/>
                <a:cs typeface="Tahoma"/>
              </a:rPr>
              <a:t>são </a:t>
            </a:r>
            <a:r>
              <a:rPr sz="2300" spc="65" dirty="0">
                <a:solidFill>
                  <a:srgbClr val="FFFFFF"/>
                </a:solidFill>
                <a:latin typeface="Tahoma"/>
                <a:cs typeface="Tahoma"/>
              </a:rPr>
              <a:t>os </a:t>
            </a:r>
            <a:r>
              <a:rPr sz="2300" spc="50" dirty="0">
                <a:solidFill>
                  <a:srgbClr val="FFFFFF"/>
                </a:solidFill>
                <a:latin typeface="Tahoma"/>
                <a:cs typeface="Tahoma"/>
              </a:rPr>
              <a:t>princípios </a:t>
            </a:r>
            <a:r>
              <a:rPr sz="2300" spc="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spc="40" dirty="0">
                <a:solidFill>
                  <a:srgbClr val="FFFFFF"/>
                </a:solidFill>
                <a:latin typeface="Tahoma"/>
                <a:cs typeface="Tahoma"/>
              </a:rPr>
              <a:t>orientadores </a:t>
            </a:r>
            <a:r>
              <a:rPr sz="2300" spc="20" dirty="0">
                <a:solidFill>
                  <a:srgbClr val="FFFFFF"/>
                </a:solidFill>
                <a:latin typeface="Tahoma"/>
                <a:cs typeface="Tahoma"/>
              </a:rPr>
              <a:t>que </a:t>
            </a:r>
            <a:r>
              <a:rPr sz="2300" spc="15" dirty="0">
                <a:solidFill>
                  <a:srgbClr val="FFFFFF"/>
                </a:solidFill>
                <a:latin typeface="Tahoma"/>
                <a:cs typeface="Tahoma"/>
              </a:rPr>
              <a:t>vão </a:t>
            </a:r>
            <a:r>
              <a:rPr sz="230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spc="30" dirty="0">
                <a:solidFill>
                  <a:srgbClr val="FFFFFF"/>
                </a:solidFill>
                <a:latin typeface="Tahoma"/>
                <a:cs typeface="Tahoma"/>
              </a:rPr>
              <a:t>influenciar </a:t>
            </a:r>
            <a:r>
              <a:rPr sz="2300" spc="50" dirty="0">
                <a:solidFill>
                  <a:srgbClr val="FFFFFF"/>
                </a:solidFill>
                <a:latin typeface="Tahoma"/>
                <a:cs typeface="Tahoma"/>
              </a:rPr>
              <a:t>suas </a:t>
            </a:r>
            <a:r>
              <a:rPr sz="2300" spc="45" dirty="0">
                <a:solidFill>
                  <a:srgbClr val="FFFFFF"/>
                </a:solidFill>
                <a:latin typeface="Tahoma"/>
                <a:cs typeface="Tahoma"/>
              </a:rPr>
              <a:t>ações </a:t>
            </a:r>
            <a:r>
              <a:rPr sz="2300" spc="40" dirty="0">
                <a:solidFill>
                  <a:srgbClr val="FFFFFF"/>
                </a:solidFill>
                <a:latin typeface="Tahoma"/>
                <a:cs typeface="Tahoma"/>
              </a:rPr>
              <a:t>para </a:t>
            </a:r>
            <a:r>
              <a:rPr sz="2300" spc="-7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spc="45" dirty="0">
                <a:solidFill>
                  <a:srgbClr val="FFFFFF"/>
                </a:solidFill>
                <a:latin typeface="Tahoma"/>
                <a:cs typeface="Tahoma"/>
              </a:rPr>
              <a:t>cumprir</a:t>
            </a:r>
            <a:r>
              <a:rPr sz="23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spc="2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23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spc="40" dirty="0">
                <a:solidFill>
                  <a:srgbClr val="FFFFFF"/>
                </a:solidFill>
                <a:latin typeface="Tahoma"/>
                <a:cs typeface="Tahoma"/>
              </a:rPr>
              <a:t>missão</a:t>
            </a:r>
            <a:r>
              <a:rPr sz="230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3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spc="35" dirty="0">
                <a:solidFill>
                  <a:srgbClr val="FFFFFF"/>
                </a:solidFill>
                <a:latin typeface="Tahoma"/>
                <a:cs typeface="Tahoma"/>
              </a:rPr>
              <a:t>visão</a:t>
            </a:r>
            <a:r>
              <a:rPr sz="23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spc="35" dirty="0">
                <a:solidFill>
                  <a:srgbClr val="FFFFFF"/>
                </a:solidFill>
                <a:latin typeface="Tahoma"/>
                <a:cs typeface="Tahoma"/>
              </a:rPr>
              <a:t>da </a:t>
            </a:r>
            <a:r>
              <a:rPr sz="2300" spc="-7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spc="40" dirty="0">
                <a:solidFill>
                  <a:srgbClr val="FFFFFF"/>
                </a:solidFill>
                <a:latin typeface="Tahoma"/>
                <a:cs typeface="Tahoma"/>
              </a:rPr>
              <a:t>sua</a:t>
            </a:r>
            <a:r>
              <a:rPr sz="230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300" spc="15" dirty="0">
                <a:solidFill>
                  <a:srgbClr val="FFFFFF"/>
                </a:solidFill>
                <a:latin typeface="Tahoma"/>
                <a:cs typeface="Tahoma"/>
              </a:rPr>
              <a:t>empresa.</a:t>
            </a:r>
            <a:endParaRPr sz="2300" dirty="0">
              <a:latin typeface="Tahoma"/>
              <a:cs typeface="Taho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74269" y="1290696"/>
            <a:ext cx="3686175" cy="3865245"/>
            <a:chOff x="1274269" y="1290696"/>
            <a:chExt cx="3686175" cy="3865245"/>
          </a:xfrm>
        </p:grpSpPr>
        <p:sp>
          <p:nvSpPr>
            <p:cNvPr id="4" name="object 4"/>
            <p:cNvSpPr/>
            <p:nvPr/>
          </p:nvSpPr>
          <p:spPr>
            <a:xfrm>
              <a:off x="1407426" y="1440661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5" y="0"/>
                  </a:moveTo>
                  <a:lnTo>
                    <a:pt x="0" y="0"/>
                  </a:lnTo>
                  <a:lnTo>
                    <a:pt x="0" y="3564788"/>
                  </a:lnTo>
                  <a:lnTo>
                    <a:pt x="0" y="3714750"/>
                  </a:lnTo>
                  <a:lnTo>
                    <a:pt x="3552825" y="3714750"/>
                  </a:lnTo>
                  <a:lnTo>
                    <a:pt x="3552825" y="3564788"/>
                  </a:lnTo>
                  <a:lnTo>
                    <a:pt x="3552825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74269" y="1290696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4" y="3714749"/>
                  </a:moveTo>
                  <a:lnTo>
                    <a:pt x="0" y="3714749"/>
                  </a:lnTo>
                  <a:lnTo>
                    <a:pt x="0" y="0"/>
                  </a:lnTo>
                  <a:lnTo>
                    <a:pt x="3552824" y="0"/>
                  </a:lnTo>
                  <a:lnTo>
                    <a:pt x="3552824" y="3714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274269" y="1440656"/>
            <a:ext cx="3552825" cy="51937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3050" spc="-215" dirty="0">
                <a:latin typeface="Arial MT"/>
                <a:cs typeface="Arial MT"/>
              </a:rPr>
              <a:t>Texto</a:t>
            </a:r>
            <a:endParaRPr sz="3050" dirty="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697699" y="2171700"/>
            <a:ext cx="2112301" cy="16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20200"/>
              </a:lnSpc>
              <a:spcBef>
                <a:spcPts val="95"/>
              </a:spcBef>
            </a:pPr>
            <a:r>
              <a:rPr lang="pt-BR" sz="1800" spc="45" dirty="0" err="1">
                <a:latin typeface="Tahoma"/>
                <a:cs typeface="Tahoma"/>
              </a:rPr>
              <a:t>Lorem</a:t>
            </a:r>
            <a:r>
              <a:rPr lang="pt-BR" sz="1800" spc="45" dirty="0">
                <a:latin typeface="Tahoma"/>
                <a:cs typeface="Tahoma"/>
              </a:rPr>
              <a:t> ipsum </a:t>
            </a:r>
            <a:r>
              <a:rPr lang="pt-BR" sz="1800" spc="45" dirty="0" err="1">
                <a:latin typeface="Tahoma"/>
                <a:cs typeface="Tahoma"/>
              </a:rPr>
              <a:t>dolor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sit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amet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consectetuer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adipiscing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elit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sed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diam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nonummy</a:t>
            </a:r>
            <a:endParaRPr sz="1800" dirty="0">
              <a:latin typeface="Tahoma"/>
              <a:cs typeface="Tahoma"/>
            </a:endParaRPr>
          </a:p>
        </p:txBody>
      </p:sp>
      <p:pic>
        <p:nvPicPr>
          <p:cNvPr id="31" name="object 3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grpSp>
        <p:nvGrpSpPr>
          <p:cNvPr id="66" name="object 3">
            <a:extLst>
              <a:ext uri="{FF2B5EF4-FFF2-40B4-BE49-F238E27FC236}">
                <a16:creationId xmlns:a16="http://schemas.microsoft.com/office/drawing/2014/main" id="{A0A4D55B-8E06-410D-8CAE-3CA92F5C0698}"/>
              </a:ext>
            </a:extLst>
          </p:cNvPr>
          <p:cNvGrpSpPr/>
          <p:nvPr/>
        </p:nvGrpSpPr>
        <p:grpSpPr>
          <a:xfrm>
            <a:off x="5133983" y="1470659"/>
            <a:ext cx="3686175" cy="3865245"/>
            <a:chOff x="1274269" y="1290696"/>
            <a:chExt cx="3686175" cy="3865245"/>
          </a:xfrm>
        </p:grpSpPr>
        <p:sp>
          <p:nvSpPr>
            <p:cNvPr id="67" name="object 4">
              <a:extLst>
                <a:ext uri="{FF2B5EF4-FFF2-40B4-BE49-F238E27FC236}">
                  <a16:creationId xmlns:a16="http://schemas.microsoft.com/office/drawing/2014/main" id="{840BD45E-F9C5-409D-B85C-C536344C4DCB}"/>
                </a:ext>
              </a:extLst>
            </p:cNvPr>
            <p:cNvSpPr/>
            <p:nvPr/>
          </p:nvSpPr>
          <p:spPr>
            <a:xfrm>
              <a:off x="1407426" y="1440661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5" y="0"/>
                  </a:moveTo>
                  <a:lnTo>
                    <a:pt x="0" y="0"/>
                  </a:lnTo>
                  <a:lnTo>
                    <a:pt x="0" y="3564788"/>
                  </a:lnTo>
                  <a:lnTo>
                    <a:pt x="0" y="3714750"/>
                  </a:lnTo>
                  <a:lnTo>
                    <a:pt x="3552825" y="3714750"/>
                  </a:lnTo>
                  <a:lnTo>
                    <a:pt x="3552825" y="3564788"/>
                  </a:lnTo>
                  <a:lnTo>
                    <a:pt x="3552825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5">
              <a:extLst>
                <a:ext uri="{FF2B5EF4-FFF2-40B4-BE49-F238E27FC236}">
                  <a16:creationId xmlns:a16="http://schemas.microsoft.com/office/drawing/2014/main" id="{B0A4033D-C2D9-4B36-81DC-7B63B28EF661}"/>
                </a:ext>
              </a:extLst>
            </p:cNvPr>
            <p:cNvSpPr/>
            <p:nvPr/>
          </p:nvSpPr>
          <p:spPr>
            <a:xfrm>
              <a:off x="1274269" y="1290696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4" y="3714749"/>
                  </a:moveTo>
                  <a:lnTo>
                    <a:pt x="0" y="3714749"/>
                  </a:lnTo>
                  <a:lnTo>
                    <a:pt x="0" y="0"/>
                  </a:lnTo>
                  <a:lnTo>
                    <a:pt x="3552824" y="0"/>
                  </a:lnTo>
                  <a:lnTo>
                    <a:pt x="3552824" y="3714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21">
            <a:extLst>
              <a:ext uri="{FF2B5EF4-FFF2-40B4-BE49-F238E27FC236}">
                <a16:creationId xmlns:a16="http://schemas.microsoft.com/office/drawing/2014/main" id="{688DD7F9-EEB5-4F1F-9364-35633D8D8921}"/>
              </a:ext>
            </a:extLst>
          </p:cNvPr>
          <p:cNvSpPr txBox="1"/>
          <p:nvPr/>
        </p:nvSpPr>
        <p:spPr>
          <a:xfrm>
            <a:off x="5133983" y="1620619"/>
            <a:ext cx="3552825" cy="51937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3050" spc="-215" dirty="0">
                <a:latin typeface="Arial MT"/>
                <a:cs typeface="Arial MT"/>
              </a:rPr>
              <a:t>Texto</a:t>
            </a:r>
            <a:endParaRPr sz="3050" dirty="0">
              <a:latin typeface="Arial MT"/>
              <a:cs typeface="Arial MT"/>
            </a:endParaRPr>
          </a:p>
        </p:txBody>
      </p:sp>
      <p:sp>
        <p:nvSpPr>
          <p:cNvPr id="70" name="object 26">
            <a:extLst>
              <a:ext uri="{FF2B5EF4-FFF2-40B4-BE49-F238E27FC236}">
                <a16:creationId xmlns:a16="http://schemas.microsoft.com/office/drawing/2014/main" id="{3C6E2025-F5D3-419B-B966-3FAC15BE959A}"/>
              </a:ext>
            </a:extLst>
          </p:cNvPr>
          <p:cNvSpPr txBox="1"/>
          <p:nvPr/>
        </p:nvSpPr>
        <p:spPr>
          <a:xfrm>
            <a:off x="5557413" y="2351663"/>
            <a:ext cx="2112301" cy="16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20200"/>
              </a:lnSpc>
              <a:spcBef>
                <a:spcPts val="95"/>
              </a:spcBef>
            </a:pPr>
            <a:r>
              <a:rPr lang="pt-BR" sz="1800" spc="45" dirty="0" err="1">
                <a:latin typeface="Tahoma"/>
                <a:cs typeface="Tahoma"/>
              </a:rPr>
              <a:t>Lorem</a:t>
            </a:r>
            <a:r>
              <a:rPr lang="pt-BR" sz="1800" spc="45" dirty="0">
                <a:latin typeface="Tahoma"/>
                <a:cs typeface="Tahoma"/>
              </a:rPr>
              <a:t> ipsum </a:t>
            </a:r>
            <a:r>
              <a:rPr lang="pt-BR" sz="1800" spc="45" dirty="0" err="1">
                <a:latin typeface="Tahoma"/>
                <a:cs typeface="Tahoma"/>
              </a:rPr>
              <a:t>dolor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sit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amet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consectetuer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adipiscing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elit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sed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diam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nonummy</a:t>
            </a:r>
            <a:endParaRPr lang="pt-BR" sz="1800" dirty="0">
              <a:latin typeface="Tahoma"/>
              <a:cs typeface="Tahoma"/>
            </a:endParaRPr>
          </a:p>
        </p:txBody>
      </p:sp>
      <p:grpSp>
        <p:nvGrpSpPr>
          <p:cNvPr id="96" name="object 3">
            <a:extLst>
              <a:ext uri="{FF2B5EF4-FFF2-40B4-BE49-F238E27FC236}">
                <a16:creationId xmlns:a16="http://schemas.microsoft.com/office/drawing/2014/main" id="{CFE45446-FA2C-47B3-A5C5-54E15EDDA100}"/>
              </a:ext>
            </a:extLst>
          </p:cNvPr>
          <p:cNvGrpSpPr/>
          <p:nvPr/>
        </p:nvGrpSpPr>
        <p:grpSpPr>
          <a:xfrm>
            <a:off x="9010599" y="1648611"/>
            <a:ext cx="3686175" cy="3865245"/>
            <a:chOff x="1274269" y="1290696"/>
            <a:chExt cx="3686175" cy="3865245"/>
          </a:xfrm>
        </p:grpSpPr>
        <p:sp>
          <p:nvSpPr>
            <p:cNvPr id="97" name="object 4">
              <a:extLst>
                <a:ext uri="{FF2B5EF4-FFF2-40B4-BE49-F238E27FC236}">
                  <a16:creationId xmlns:a16="http://schemas.microsoft.com/office/drawing/2014/main" id="{AB67C893-CAAF-41A5-B12B-5FC3347BA00B}"/>
                </a:ext>
              </a:extLst>
            </p:cNvPr>
            <p:cNvSpPr/>
            <p:nvPr/>
          </p:nvSpPr>
          <p:spPr>
            <a:xfrm>
              <a:off x="1407426" y="1440661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5" y="0"/>
                  </a:moveTo>
                  <a:lnTo>
                    <a:pt x="0" y="0"/>
                  </a:lnTo>
                  <a:lnTo>
                    <a:pt x="0" y="3564788"/>
                  </a:lnTo>
                  <a:lnTo>
                    <a:pt x="0" y="3714750"/>
                  </a:lnTo>
                  <a:lnTo>
                    <a:pt x="3552825" y="3714750"/>
                  </a:lnTo>
                  <a:lnTo>
                    <a:pt x="3552825" y="3564788"/>
                  </a:lnTo>
                  <a:lnTo>
                    <a:pt x="3552825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5">
              <a:extLst>
                <a:ext uri="{FF2B5EF4-FFF2-40B4-BE49-F238E27FC236}">
                  <a16:creationId xmlns:a16="http://schemas.microsoft.com/office/drawing/2014/main" id="{DAECDA27-FA11-4314-8991-FD228D23D20C}"/>
                </a:ext>
              </a:extLst>
            </p:cNvPr>
            <p:cNvSpPr/>
            <p:nvPr/>
          </p:nvSpPr>
          <p:spPr>
            <a:xfrm>
              <a:off x="1274269" y="1290696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4" y="3714749"/>
                  </a:moveTo>
                  <a:lnTo>
                    <a:pt x="0" y="3714749"/>
                  </a:lnTo>
                  <a:lnTo>
                    <a:pt x="0" y="0"/>
                  </a:lnTo>
                  <a:lnTo>
                    <a:pt x="3552824" y="0"/>
                  </a:lnTo>
                  <a:lnTo>
                    <a:pt x="3552824" y="3714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9" name="object 21">
            <a:extLst>
              <a:ext uri="{FF2B5EF4-FFF2-40B4-BE49-F238E27FC236}">
                <a16:creationId xmlns:a16="http://schemas.microsoft.com/office/drawing/2014/main" id="{5C7F3AB5-D6E0-434E-931B-BCB8A90AE22F}"/>
              </a:ext>
            </a:extLst>
          </p:cNvPr>
          <p:cNvSpPr txBox="1"/>
          <p:nvPr/>
        </p:nvSpPr>
        <p:spPr>
          <a:xfrm>
            <a:off x="9010599" y="1798571"/>
            <a:ext cx="3552825" cy="51937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3050" spc="-215" dirty="0">
                <a:latin typeface="Arial MT"/>
                <a:cs typeface="Arial MT"/>
              </a:rPr>
              <a:t>Texto</a:t>
            </a:r>
            <a:endParaRPr sz="3050" dirty="0">
              <a:latin typeface="Arial MT"/>
              <a:cs typeface="Arial MT"/>
            </a:endParaRPr>
          </a:p>
        </p:txBody>
      </p:sp>
      <p:sp>
        <p:nvSpPr>
          <p:cNvPr id="100" name="object 26">
            <a:extLst>
              <a:ext uri="{FF2B5EF4-FFF2-40B4-BE49-F238E27FC236}">
                <a16:creationId xmlns:a16="http://schemas.microsoft.com/office/drawing/2014/main" id="{7EC92BCA-AEEF-42B1-84D2-4002DF54BD6A}"/>
              </a:ext>
            </a:extLst>
          </p:cNvPr>
          <p:cNvSpPr txBox="1"/>
          <p:nvPr/>
        </p:nvSpPr>
        <p:spPr>
          <a:xfrm>
            <a:off x="9434029" y="2529615"/>
            <a:ext cx="2112301" cy="16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20200"/>
              </a:lnSpc>
              <a:spcBef>
                <a:spcPts val="95"/>
              </a:spcBef>
            </a:pPr>
            <a:r>
              <a:rPr lang="pt-BR" sz="1800" spc="45" dirty="0" err="1">
                <a:latin typeface="Tahoma"/>
                <a:cs typeface="Tahoma"/>
              </a:rPr>
              <a:t>Lorem</a:t>
            </a:r>
            <a:r>
              <a:rPr lang="pt-BR" sz="1800" spc="45" dirty="0">
                <a:latin typeface="Tahoma"/>
                <a:cs typeface="Tahoma"/>
              </a:rPr>
              <a:t> ipsum </a:t>
            </a:r>
            <a:r>
              <a:rPr lang="pt-BR" sz="1800" spc="45" dirty="0" err="1">
                <a:latin typeface="Tahoma"/>
                <a:cs typeface="Tahoma"/>
              </a:rPr>
              <a:t>dolor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sit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amet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consectetuer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adipiscing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elit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sed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diam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nonummy</a:t>
            </a:r>
            <a:endParaRPr lang="pt-BR" sz="1800" dirty="0">
              <a:latin typeface="Tahoma"/>
              <a:cs typeface="Tahoma"/>
            </a:endParaRPr>
          </a:p>
        </p:txBody>
      </p:sp>
      <p:grpSp>
        <p:nvGrpSpPr>
          <p:cNvPr id="106" name="object 3">
            <a:extLst>
              <a:ext uri="{FF2B5EF4-FFF2-40B4-BE49-F238E27FC236}">
                <a16:creationId xmlns:a16="http://schemas.microsoft.com/office/drawing/2014/main" id="{33D2B3FA-E450-499E-9ADC-899362DBAEB5}"/>
              </a:ext>
            </a:extLst>
          </p:cNvPr>
          <p:cNvGrpSpPr/>
          <p:nvPr/>
        </p:nvGrpSpPr>
        <p:grpSpPr>
          <a:xfrm>
            <a:off x="12893443" y="1838491"/>
            <a:ext cx="3686175" cy="3865245"/>
            <a:chOff x="1274269" y="1290696"/>
            <a:chExt cx="3686175" cy="3865245"/>
          </a:xfrm>
        </p:grpSpPr>
        <p:sp>
          <p:nvSpPr>
            <p:cNvPr id="107" name="object 4">
              <a:extLst>
                <a:ext uri="{FF2B5EF4-FFF2-40B4-BE49-F238E27FC236}">
                  <a16:creationId xmlns:a16="http://schemas.microsoft.com/office/drawing/2014/main" id="{FC9F7C0B-7DBE-49F4-B795-567BD2ADFE73}"/>
                </a:ext>
              </a:extLst>
            </p:cNvPr>
            <p:cNvSpPr/>
            <p:nvPr/>
          </p:nvSpPr>
          <p:spPr>
            <a:xfrm>
              <a:off x="1407426" y="1440661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5" y="0"/>
                  </a:moveTo>
                  <a:lnTo>
                    <a:pt x="0" y="0"/>
                  </a:lnTo>
                  <a:lnTo>
                    <a:pt x="0" y="3564788"/>
                  </a:lnTo>
                  <a:lnTo>
                    <a:pt x="0" y="3714750"/>
                  </a:lnTo>
                  <a:lnTo>
                    <a:pt x="3552825" y="3714750"/>
                  </a:lnTo>
                  <a:lnTo>
                    <a:pt x="3552825" y="3564788"/>
                  </a:lnTo>
                  <a:lnTo>
                    <a:pt x="3552825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5">
              <a:extLst>
                <a:ext uri="{FF2B5EF4-FFF2-40B4-BE49-F238E27FC236}">
                  <a16:creationId xmlns:a16="http://schemas.microsoft.com/office/drawing/2014/main" id="{A750C702-C09F-4BF9-8834-F40A110282B1}"/>
                </a:ext>
              </a:extLst>
            </p:cNvPr>
            <p:cNvSpPr/>
            <p:nvPr/>
          </p:nvSpPr>
          <p:spPr>
            <a:xfrm>
              <a:off x="1274269" y="1290696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4" y="3714749"/>
                  </a:moveTo>
                  <a:lnTo>
                    <a:pt x="0" y="3714749"/>
                  </a:lnTo>
                  <a:lnTo>
                    <a:pt x="0" y="0"/>
                  </a:lnTo>
                  <a:lnTo>
                    <a:pt x="3552824" y="0"/>
                  </a:lnTo>
                  <a:lnTo>
                    <a:pt x="3552824" y="3714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9" name="object 21">
            <a:extLst>
              <a:ext uri="{FF2B5EF4-FFF2-40B4-BE49-F238E27FC236}">
                <a16:creationId xmlns:a16="http://schemas.microsoft.com/office/drawing/2014/main" id="{651863C3-2DA2-4924-BF33-D9A482683296}"/>
              </a:ext>
            </a:extLst>
          </p:cNvPr>
          <p:cNvSpPr txBox="1"/>
          <p:nvPr/>
        </p:nvSpPr>
        <p:spPr>
          <a:xfrm>
            <a:off x="12893443" y="1988451"/>
            <a:ext cx="3552825" cy="51937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3050" spc="-215" dirty="0">
                <a:latin typeface="Arial MT"/>
                <a:cs typeface="Arial MT"/>
              </a:rPr>
              <a:t>Texto</a:t>
            </a:r>
            <a:endParaRPr sz="3050" dirty="0">
              <a:latin typeface="Arial MT"/>
              <a:cs typeface="Arial MT"/>
            </a:endParaRPr>
          </a:p>
        </p:txBody>
      </p:sp>
      <p:sp>
        <p:nvSpPr>
          <p:cNvPr id="110" name="object 26">
            <a:extLst>
              <a:ext uri="{FF2B5EF4-FFF2-40B4-BE49-F238E27FC236}">
                <a16:creationId xmlns:a16="http://schemas.microsoft.com/office/drawing/2014/main" id="{82709EC7-1B79-4B70-9995-953CB2F5B93A}"/>
              </a:ext>
            </a:extLst>
          </p:cNvPr>
          <p:cNvSpPr txBox="1"/>
          <p:nvPr/>
        </p:nvSpPr>
        <p:spPr>
          <a:xfrm>
            <a:off x="13316873" y="2719495"/>
            <a:ext cx="2112301" cy="16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20200"/>
              </a:lnSpc>
              <a:spcBef>
                <a:spcPts val="95"/>
              </a:spcBef>
            </a:pPr>
            <a:r>
              <a:rPr lang="pt-BR" sz="1800" spc="45" dirty="0" err="1">
                <a:latin typeface="Tahoma"/>
                <a:cs typeface="Tahoma"/>
              </a:rPr>
              <a:t>Lorem</a:t>
            </a:r>
            <a:r>
              <a:rPr lang="pt-BR" sz="1800" spc="45" dirty="0">
                <a:latin typeface="Tahoma"/>
                <a:cs typeface="Tahoma"/>
              </a:rPr>
              <a:t> ipsum </a:t>
            </a:r>
            <a:r>
              <a:rPr lang="pt-BR" sz="1800" spc="45" dirty="0" err="1">
                <a:latin typeface="Tahoma"/>
                <a:cs typeface="Tahoma"/>
              </a:rPr>
              <a:t>dolor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sit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amet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consectetuer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adipiscing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elit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sed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diam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nonummy</a:t>
            </a:r>
            <a:endParaRPr lang="pt-BR" sz="1800" dirty="0">
              <a:latin typeface="Tahoma"/>
              <a:cs typeface="Tahoma"/>
            </a:endParaRPr>
          </a:p>
        </p:txBody>
      </p:sp>
      <p:grpSp>
        <p:nvGrpSpPr>
          <p:cNvPr id="116" name="object 3">
            <a:extLst>
              <a:ext uri="{FF2B5EF4-FFF2-40B4-BE49-F238E27FC236}">
                <a16:creationId xmlns:a16="http://schemas.microsoft.com/office/drawing/2014/main" id="{B2E9A493-8180-4EB8-A869-19F9341511CF}"/>
              </a:ext>
            </a:extLst>
          </p:cNvPr>
          <p:cNvGrpSpPr/>
          <p:nvPr/>
        </p:nvGrpSpPr>
        <p:grpSpPr>
          <a:xfrm>
            <a:off x="1282347" y="5323328"/>
            <a:ext cx="3686175" cy="3865245"/>
            <a:chOff x="1274269" y="1290696"/>
            <a:chExt cx="3686175" cy="3865245"/>
          </a:xfrm>
        </p:grpSpPr>
        <p:sp>
          <p:nvSpPr>
            <p:cNvPr id="117" name="object 4">
              <a:extLst>
                <a:ext uri="{FF2B5EF4-FFF2-40B4-BE49-F238E27FC236}">
                  <a16:creationId xmlns:a16="http://schemas.microsoft.com/office/drawing/2014/main" id="{00E51310-FCCF-474F-BD2F-93ADD33A1139}"/>
                </a:ext>
              </a:extLst>
            </p:cNvPr>
            <p:cNvSpPr/>
            <p:nvPr/>
          </p:nvSpPr>
          <p:spPr>
            <a:xfrm>
              <a:off x="1407426" y="1440661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5" y="0"/>
                  </a:moveTo>
                  <a:lnTo>
                    <a:pt x="0" y="0"/>
                  </a:lnTo>
                  <a:lnTo>
                    <a:pt x="0" y="3564788"/>
                  </a:lnTo>
                  <a:lnTo>
                    <a:pt x="0" y="3714750"/>
                  </a:lnTo>
                  <a:lnTo>
                    <a:pt x="3552825" y="3714750"/>
                  </a:lnTo>
                  <a:lnTo>
                    <a:pt x="3552825" y="3564788"/>
                  </a:lnTo>
                  <a:lnTo>
                    <a:pt x="3552825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5">
              <a:extLst>
                <a:ext uri="{FF2B5EF4-FFF2-40B4-BE49-F238E27FC236}">
                  <a16:creationId xmlns:a16="http://schemas.microsoft.com/office/drawing/2014/main" id="{D8275415-62D3-433A-A3F4-BB7B73EC2328}"/>
                </a:ext>
              </a:extLst>
            </p:cNvPr>
            <p:cNvSpPr/>
            <p:nvPr/>
          </p:nvSpPr>
          <p:spPr>
            <a:xfrm>
              <a:off x="1274269" y="1290696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4" y="3714749"/>
                  </a:moveTo>
                  <a:lnTo>
                    <a:pt x="0" y="3714749"/>
                  </a:lnTo>
                  <a:lnTo>
                    <a:pt x="0" y="0"/>
                  </a:lnTo>
                  <a:lnTo>
                    <a:pt x="3552824" y="0"/>
                  </a:lnTo>
                  <a:lnTo>
                    <a:pt x="3552824" y="3714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9" name="object 21">
            <a:extLst>
              <a:ext uri="{FF2B5EF4-FFF2-40B4-BE49-F238E27FC236}">
                <a16:creationId xmlns:a16="http://schemas.microsoft.com/office/drawing/2014/main" id="{82BE84B7-1C9B-4253-AE8A-8CF138BAAFC4}"/>
              </a:ext>
            </a:extLst>
          </p:cNvPr>
          <p:cNvSpPr txBox="1"/>
          <p:nvPr/>
        </p:nvSpPr>
        <p:spPr>
          <a:xfrm>
            <a:off x="1282347" y="5473288"/>
            <a:ext cx="3552825" cy="51937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3050" spc="-215" dirty="0">
                <a:latin typeface="Arial MT"/>
                <a:cs typeface="Arial MT"/>
              </a:rPr>
              <a:t>Texto</a:t>
            </a:r>
            <a:endParaRPr sz="3050" dirty="0">
              <a:latin typeface="Arial MT"/>
              <a:cs typeface="Arial MT"/>
            </a:endParaRPr>
          </a:p>
        </p:txBody>
      </p:sp>
      <p:sp>
        <p:nvSpPr>
          <p:cNvPr id="120" name="object 26">
            <a:extLst>
              <a:ext uri="{FF2B5EF4-FFF2-40B4-BE49-F238E27FC236}">
                <a16:creationId xmlns:a16="http://schemas.microsoft.com/office/drawing/2014/main" id="{3B2BA2AA-988A-414A-B73C-562D29D0A943}"/>
              </a:ext>
            </a:extLst>
          </p:cNvPr>
          <p:cNvSpPr txBox="1"/>
          <p:nvPr/>
        </p:nvSpPr>
        <p:spPr>
          <a:xfrm>
            <a:off x="1705777" y="6204332"/>
            <a:ext cx="2112301" cy="16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20200"/>
              </a:lnSpc>
              <a:spcBef>
                <a:spcPts val="95"/>
              </a:spcBef>
            </a:pPr>
            <a:r>
              <a:rPr lang="pt-BR" sz="1800" spc="45" dirty="0" err="1">
                <a:latin typeface="Tahoma"/>
                <a:cs typeface="Tahoma"/>
              </a:rPr>
              <a:t>Lorem</a:t>
            </a:r>
            <a:r>
              <a:rPr lang="pt-BR" sz="1800" spc="45" dirty="0">
                <a:latin typeface="Tahoma"/>
                <a:cs typeface="Tahoma"/>
              </a:rPr>
              <a:t> ipsum </a:t>
            </a:r>
            <a:r>
              <a:rPr lang="pt-BR" sz="1800" spc="45" dirty="0" err="1">
                <a:latin typeface="Tahoma"/>
                <a:cs typeface="Tahoma"/>
              </a:rPr>
              <a:t>dolor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sit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amet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consectetuer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adipiscing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elit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sed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diam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nonummy</a:t>
            </a:r>
            <a:endParaRPr lang="pt-BR" sz="1800" dirty="0">
              <a:latin typeface="Tahoma"/>
              <a:cs typeface="Tahoma"/>
            </a:endParaRPr>
          </a:p>
        </p:txBody>
      </p:sp>
      <p:grpSp>
        <p:nvGrpSpPr>
          <p:cNvPr id="126" name="object 3">
            <a:extLst>
              <a:ext uri="{FF2B5EF4-FFF2-40B4-BE49-F238E27FC236}">
                <a16:creationId xmlns:a16="http://schemas.microsoft.com/office/drawing/2014/main" id="{0CD4FA2C-07CA-4843-8F2D-45182DC89903}"/>
              </a:ext>
            </a:extLst>
          </p:cNvPr>
          <p:cNvGrpSpPr/>
          <p:nvPr/>
        </p:nvGrpSpPr>
        <p:grpSpPr>
          <a:xfrm>
            <a:off x="5133983" y="5513326"/>
            <a:ext cx="3686175" cy="3865245"/>
            <a:chOff x="1274269" y="1290696"/>
            <a:chExt cx="3686175" cy="3865245"/>
          </a:xfrm>
        </p:grpSpPr>
        <p:sp>
          <p:nvSpPr>
            <p:cNvPr id="127" name="object 4">
              <a:extLst>
                <a:ext uri="{FF2B5EF4-FFF2-40B4-BE49-F238E27FC236}">
                  <a16:creationId xmlns:a16="http://schemas.microsoft.com/office/drawing/2014/main" id="{859EFF44-0AA8-4C8C-9986-152A9DBC791F}"/>
                </a:ext>
              </a:extLst>
            </p:cNvPr>
            <p:cNvSpPr/>
            <p:nvPr/>
          </p:nvSpPr>
          <p:spPr>
            <a:xfrm>
              <a:off x="1407426" y="1440661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5" y="0"/>
                  </a:moveTo>
                  <a:lnTo>
                    <a:pt x="0" y="0"/>
                  </a:lnTo>
                  <a:lnTo>
                    <a:pt x="0" y="3564788"/>
                  </a:lnTo>
                  <a:lnTo>
                    <a:pt x="0" y="3714750"/>
                  </a:lnTo>
                  <a:lnTo>
                    <a:pt x="3552825" y="3714750"/>
                  </a:lnTo>
                  <a:lnTo>
                    <a:pt x="3552825" y="3564788"/>
                  </a:lnTo>
                  <a:lnTo>
                    <a:pt x="3552825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5">
              <a:extLst>
                <a:ext uri="{FF2B5EF4-FFF2-40B4-BE49-F238E27FC236}">
                  <a16:creationId xmlns:a16="http://schemas.microsoft.com/office/drawing/2014/main" id="{384D2D37-5D24-4F6B-8B7A-CCB64ECA6343}"/>
                </a:ext>
              </a:extLst>
            </p:cNvPr>
            <p:cNvSpPr/>
            <p:nvPr/>
          </p:nvSpPr>
          <p:spPr>
            <a:xfrm>
              <a:off x="1274269" y="1290696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4" y="3714749"/>
                  </a:moveTo>
                  <a:lnTo>
                    <a:pt x="0" y="3714749"/>
                  </a:lnTo>
                  <a:lnTo>
                    <a:pt x="0" y="0"/>
                  </a:lnTo>
                  <a:lnTo>
                    <a:pt x="3552824" y="0"/>
                  </a:lnTo>
                  <a:lnTo>
                    <a:pt x="3552824" y="3714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9" name="object 21">
            <a:extLst>
              <a:ext uri="{FF2B5EF4-FFF2-40B4-BE49-F238E27FC236}">
                <a16:creationId xmlns:a16="http://schemas.microsoft.com/office/drawing/2014/main" id="{04B46926-4A4B-4817-B240-9355F83A21F4}"/>
              </a:ext>
            </a:extLst>
          </p:cNvPr>
          <p:cNvSpPr txBox="1"/>
          <p:nvPr/>
        </p:nvSpPr>
        <p:spPr>
          <a:xfrm>
            <a:off x="5133983" y="5663286"/>
            <a:ext cx="3552825" cy="51937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3050" spc="-215" dirty="0">
                <a:latin typeface="Arial MT"/>
                <a:cs typeface="Arial MT"/>
              </a:rPr>
              <a:t>Texto</a:t>
            </a:r>
            <a:endParaRPr sz="3050" dirty="0">
              <a:latin typeface="Arial MT"/>
              <a:cs typeface="Arial MT"/>
            </a:endParaRPr>
          </a:p>
        </p:txBody>
      </p:sp>
      <p:sp>
        <p:nvSpPr>
          <p:cNvPr id="130" name="object 26">
            <a:extLst>
              <a:ext uri="{FF2B5EF4-FFF2-40B4-BE49-F238E27FC236}">
                <a16:creationId xmlns:a16="http://schemas.microsoft.com/office/drawing/2014/main" id="{D69B6DD4-6DC0-4E4F-AAB9-224FC26B26DD}"/>
              </a:ext>
            </a:extLst>
          </p:cNvPr>
          <p:cNvSpPr txBox="1"/>
          <p:nvPr/>
        </p:nvSpPr>
        <p:spPr>
          <a:xfrm>
            <a:off x="5557413" y="6394330"/>
            <a:ext cx="2112301" cy="16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20200"/>
              </a:lnSpc>
              <a:spcBef>
                <a:spcPts val="95"/>
              </a:spcBef>
            </a:pPr>
            <a:r>
              <a:rPr lang="pt-BR" sz="1800" spc="45" dirty="0" err="1">
                <a:latin typeface="Tahoma"/>
                <a:cs typeface="Tahoma"/>
              </a:rPr>
              <a:t>Lorem</a:t>
            </a:r>
            <a:r>
              <a:rPr lang="pt-BR" sz="1800" spc="45" dirty="0">
                <a:latin typeface="Tahoma"/>
                <a:cs typeface="Tahoma"/>
              </a:rPr>
              <a:t> ipsum </a:t>
            </a:r>
            <a:r>
              <a:rPr lang="pt-BR" sz="1800" spc="45" dirty="0" err="1">
                <a:latin typeface="Tahoma"/>
                <a:cs typeface="Tahoma"/>
              </a:rPr>
              <a:t>dolor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sit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amet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consectetuer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adipiscing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elit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sed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diam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nonummy</a:t>
            </a:r>
            <a:endParaRPr lang="pt-BR" sz="1800" dirty="0">
              <a:latin typeface="Tahoma"/>
              <a:cs typeface="Tahoma"/>
            </a:endParaRPr>
          </a:p>
        </p:txBody>
      </p:sp>
      <p:grpSp>
        <p:nvGrpSpPr>
          <p:cNvPr id="136" name="object 3">
            <a:extLst>
              <a:ext uri="{FF2B5EF4-FFF2-40B4-BE49-F238E27FC236}">
                <a16:creationId xmlns:a16="http://schemas.microsoft.com/office/drawing/2014/main" id="{3A7D2F3C-D92E-44CE-9538-CC195923E1C3}"/>
              </a:ext>
            </a:extLst>
          </p:cNvPr>
          <p:cNvGrpSpPr/>
          <p:nvPr/>
        </p:nvGrpSpPr>
        <p:grpSpPr>
          <a:xfrm>
            <a:off x="9010406" y="5684531"/>
            <a:ext cx="3686175" cy="3865245"/>
            <a:chOff x="1274269" y="1290696"/>
            <a:chExt cx="3686175" cy="3865245"/>
          </a:xfrm>
        </p:grpSpPr>
        <p:sp>
          <p:nvSpPr>
            <p:cNvPr id="137" name="object 4">
              <a:extLst>
                <a:ext uri="{FF2B5EF4-FFF2-40B4-BE49-F238E27FC236}">
                  <a16:creationId xmlns:a16="http://schemas.microsoft.com/office/drawing/2014/main" id="{32E81B0D-ACBD-492A-BCC2-5C9226E17355}"/>
                </a:ext>
              </a:extLst>
            </p:cNvPr>
            <p:cNvSpPr/>
            <p:nvPr/>
          </p:nvSpPr>
          <p:spPr>
            <a:xfrm>
              <a:off x="1407426" y="1440661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5" y="0"/>
                  </a:moveTo>
                  <a:lnTo>
                    <a:pt x="0" y="0"/>
                  </a:lnTo>
                  <a:lnTo>
                    <a:pt x="0" y="3564788"/>
                  </a:lnTo>
                  <a:lnTo>
                    <a:pt x="0" y="3714750"/>
                  </a:lnTo>
                  <a:lnTo>
                    <a:pt x="3552825" y="3714750"/>
                  </a:lnTo>
                  <a:lnTo>
                    <a:pt x="3552825" y="3564788"/>
                  </a:lnTo>
                  <a:lnTo>
                    <a:pt x="3552825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5">
              <a:extLst>
                <a:ext uri="{FF2B5EF4-FFF2-40B4-BE49-F238E27FC236}">
                  <a16:creationId xmlns:a16="http://schemas.microsoft.com/office/drawing/2014/main" id="{1CA27FC7-3E57-4611-9F62-EA278FE12B6D}"/>
                </a:ext>
              </a:extLst>
            </p:cNvPr>
            <p:cNvSpPr/>
            <p:nvPr/>
          </p:nvSpPr>
          <p:spPr>
            <a:xfrm>
              <a:off x="1274269" y="1290696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4" y="3714749"/>
                  </a:moveTo>
                  <a:lnTo>
                    <a:pt x="0" y="3714749"/>
                  </a:lnTo>
                  <a:lnTo>
                    <a:pt x="0" y="0"/>
                  </a:lnTo>
                  <a:lnTo>
                    <a:pt x="3552824" y="0"/>
                  </a:lnTo>
                  <a:lnTo>
                    <a:pt x="3552824" y="3714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9" name="object 21">
            <a:extLst>
              <a:ext uri="{FF2B5EF4-FFF2-40B4-BE49-F238E27FC236}">
                <a16:creationId xmlns:a16="http://schemas.microsoft.com/office/drawing/2014/main" id="{BC613BDE-62FF-4F94-B455-538A712AA053}"/>
              </a:ext>
            </a:extLst>
          </p:cNvPr>
          <p:cNvSpPr txBox="1"/>
          <p:nvPr/>
        </p:nvSpPr>
        <p:spPr>
          <a:xfrm>
            <a:off x="9010406" y="5834491"/>
            <a:ext cx="3552825" cy="51937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3050" spc="-215" dirty="0">
                <a:latin typeface="Arial MT"/>
                <a:cs typeface="Arial MT"/>
              </a:rPr>
              <a:t>Texto</a:t>
            </a:r>
            <a:endParaRPr sz="3050" dirty="0">
              <a:latin typeface="Arial MT"/>
              <a:cs typeface="Arial MT"/>
            </a:endParaRPr>
          </a:p>
        </p:txBody>
      </p:sp>
      <p:sp>
        <p:nvSpPr>
          <p:cNvPr id="140" name="object 26">
            <a:extLst>
              <a:ext uri="{FF2B5EF4-FFF2-40B4-BE49-F238E27FC236}">
                <a16:creationId xmlns:a16="http://schemas.microsoft.com/office/drawing/2014/main" id="{C9428C79-1F2B-459B-9004-34EDC7F987F4}"/>
              </a:ext>
            </a:extLst>
          </p:cNvPr>
          <p:cNvSpPr txBox="1"/>
          <p:nvPr/>
        </p:nvSpPr>
        <p:spPr>
          <a:xfrm>
            <a:off x="9433836" y="6565535"/>
            <a:ext cx="2112301" cy="16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20200"/>
              </a:lnSpc>
              <a:spcBef>
                <a:spcPts val="95"/>
              </a:spcBef>
            </a:pPr>
            <a:r>
              <a:rPr lang="pt-BR" sz="1800" spc="45" dirty="0" err="1">
                <a:latin typeface="Tahoma"/>
                <a:cs typeface="Tahoma"/>
              </a:rPr>
              <a:t>Lorem</a:t>
            </a:r>
            <a:r>
              <a:rPr lang="pt-BR" sz="1800" spc="45" dirty="0">
                <a:latin typeface="Tahoma"/>
                <a:cs typeface="Tahoma"/>
              </a:rPr>
              <a:t> ipsum </a:t>
            </a:r>
            <a:r>
              <a:rPr lang="pt-BR" sz="1800" spc="45" dirty="0" err="1">
                <a:latin typeface="Tahoma"/>
                <a:cs typeface="Tahoma"/>
              </a:rPr>
              <a:t>dolor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sit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amet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consectetuer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adipiscing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elit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sed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diam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nonummy</a:t>
            </a:r>
            <a:endParaRPr lang="pt-BR" sz="1800" dirty="0">
              <a:latin typeface="Tahoma"/>
              <a:cs typeface="Tahoma"/>
            </a:endParaRPr>
          </a:p>
        </p:txBody>
      </p:sp>
      <p:grpSp>
        <p:nvGrpSpPr>
          <p:cNvPr id="146" name="object 3">
            <a:extLst>
              <a:ext uri="{FF2B5EF4-FFF2-40B4-BE49-F238E27FC236}">
                <a16:creationId xmlns:a16="http://schemas.microsoft.com/office/drawing/2014/main" id="{4F5C8BB8-C6E3-411B-AD5E-6F7E1E0209DD}"/>
              </a:ext>
            </a:extLst>
          </p:cNvPr>
          <p:cNvGrpSpPr/>
          <p:nvPr/>
        </p:nvGrpSpPr>
        <p:grpSpPr>
          <a:xfrm>
            <a:off x="12887518" y="5874412"/>
            <a:ext cx="3686175" cy="3865245"/>
            <a:chOff x="1274269" y="1290696"/>
            <a:chExt cx="3686175" cy="3865245"/>
          </a:xfrm>
        </p:grpSpPr>
        <p:sp>
          <p:nvSpPr>
            <p:cNvPr id="147" name="object 4">
              <a:extLst>
                <a:ext uri="{FF2B5EF4-FFF2-40B4-BE49-F238E27FC236}">
                  <a16:creationId xmlns:a16="http://schemas.microsoft.com/office/drawing/2014/main" id="{A706117A-880A-42D0-B01A-26280796A9C9}"/>
                </a:ext>
              </a:extLst>
            </p:cNvPr>
            <p:cNvSpPr/>
            <p:nvPr/>
          </p:nvSpPr>
          <p:spPr>
            <a:xfrm>
              <a:off x="1407426" y="1440661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5" y="0"/>
                  </a:moveTo>
                  <a:lnTo>
                    <a:pt x="0" y="0"/>
                  </a:lnTo>
                  <a:lnTo>
                    <a:pt x="0" y="3564788"/>
                  </a:lnTo>
                  <a:lnTo>
                    <a:pt x="0" y="3714750"/>
                  </a:lnTo>
                  <a:lnTo>
                    <a:pt x="3552825" y="3714750"/>
                  </a:lnTo>
                  <a:lnTo>
                    <a:pt x="3552825" y="3564788"/>
                  </a:lnTo>
                  <a:lnTo>
                    <a:pt x="3552825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5">
              <a:extLst>
                <a:ext uri="{FF2B5EF4-FFF2-40B4-BE49-F238E27FC236}">
                  <a16:creationId xmlns:a16="http://schemas.microsoft.com/office/drawing/2014/main" id="{16C5DBE9-D172-4B86-9CCA-7CC08FE073A4}"/>
                </a:ext>
              </a:extLst>
            </p:cNvPr>
            <p:cNvSpPr/>
            <p:nvPr/>
          </p:nvSpPr>
          <p:spPr>
            <a:xfrm>
              <a:off x="1274269" y="1290696"/>
              <a:ext cx="3552825" cy="3714750"/>
            </a:xfrm>
            <a:custGeom>
              <a:avLst/>
              <a:gdLst/>
              <a:ahLst/>
              <a:cxnLst/>
              <a:rect l="l" t="t" r="r" b="b"/>
              <a:pathLst>
                <a:path w="3552825" h="3714750">
                  <a:moveTo>
                    <a:pt x="3552824" y="3714749"/>
                  </a:moveTo>
                  <a:lnTo>
                    <a:pt x="0" y="3714749"/>
                  </a:lnTo>
                  <a:lnTo>
                    <a:pt x="0" y="0"/>
                  </a:lnTo>
                  <a:lnTo>
                    <a:pt x="3552824" y="0"/>
                  </a:lnTo>
                  <a:lnTo>
                    <a:pt x="3552824" y="37147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9" name="object 21">
            <a:extLst>
              <a:ext uri="{FF2B5EF4-FFF2-40B4-BE49-F238E27FC236}">
                <a16:creationId xmlns:a16="http://schemas.microsoft.com/office/drawing/2014/main" id="{B5DB3419-4FE6-48B7-B76B-2BC537D062C8}"/>
              </a:ext>
            </a:extLst>
          </p:cNvPr>
          <p:cNvSpPr txBox="1"/>
          <p:nvPr/>
        </p:nvSpPr>
        <p:spPr>
          <a:xfrm>
            <a:off x="12887518" y="6024372"/>
            <a:ext cx="3552825" cy="51937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390"/>
              </a:spcBef>
            </a:pPr>
            <a:r>
              <a:rPr lang="pt-BR" sz="3050" spc="-215" dirty="0">
                <a:latin typeface="Arial MT"/>
                <a:cs typeface="Arial MT"/>
              </a:rPr>
              <a:t>Texto</a:t>
            </a:r>
            <a:endParaRPr sz="3050" dirty="0">
              <a:latin typeface="Arial MT"/>
              <a:cs typeface="Arial MT"/>
            </a:endParaRPr>
          </a:p>
        </p:txBody>
      </p:sp>
      <p:sp>
        <p:nvSpPr>
          <p:cNvPr id="150" name="object 26">
            <a:extLst>
              <a:ext uri="{FF2B5EF4-FFF2-40B4-BE49-F238E27FC236}">
                <a16:creationId xmlns:a16="http://schemas.microsoft.com/office/drawing/2014/main" id="{597E0E77-E936-499A-BFCB-F456396DDC04}"/>
              </a:ext>
            </a:extLst>
          </p:cNvPr>
          <p:cNvSpPr txBox="1"/>
          <p:nvPr/>
        </p:nvSpPr>
        <p:spPr>
          <a:xfrm>
            <a:off x="13310948" y="6755416"/>
            <a:ext cx="2112301" cy="1638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20200"/>
              </a:lnSpc>
              <a:spcBef>
                <a:spcPts val="95"/>
              </a:spcBef>
            </a:pPr>
            <a:r>
              <a:rPr lang="pt-BR" sz="1800" spc="45" dirty="0" err="1">
                <a:latin typeface="Tahoma"/>
                <a:cs typeface="Tahoma"/>
              </a:rPr>
              <a:t>Lorem</a:t>
            </a:r>
            <a:r>
              <a:rPr lang="pt-BR" sz="1800" spc="45" dirty="0">
                <a:latin typeface="Tahoma"/>
                <a:cs typeface="Tahoma"/>
              </a:rPr>
              <a:t> ipsum </a:t>
            </a:r>
            <a:r>
              <a:rPr lang="pt-BR" sz="1800" spc="45" dirty="0" err="1">
                <a:latin typeface="Tahoma"/>
                <a:cs typeface="Tahoma"/>
              </a:rPr>
              <a:t>dolor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sit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amet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consectetuer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adipiscing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elit</a:t>
            </a:r>
            <a:r>
              <a:rPr lang="pt-BR" sz="1800" spc="45" dirty="0">
                <a:latin typeface="Tahoma"/>
                <a:cs typeface="Tahoma"/>
              </a:rPr>
              <a:t>, </a:t>
            </a:r>
            <a:r>
              <a:rPr lang="pt-BR" sz="1800" spc="45" dirty="0" err="1">
                <a:latin typeface="Tahoma"/>
                <a:cs typeface="Tahoma"/>
              </a:rPr>
              <a:t>sed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diam</a:t>
            </a:r>
            <a:r>
              <a:rPr lang="pt-BR" sz="1800" spc="45" dirty="0">
                <a:latin typeface="Tahoma"/>
                <a:cs typeface="Tahoma"/>
              </a:rPr>
              <a:t> </a:t>
            </a:r>
            <a:r>
              <a:rPr lang="pt-BR" sz="1800" spc="45" dirty="0" err="1">
                <a:latin typeface="Tahoma"/>
                <a:cs typeface="Tahoma"/>
              </a:rPr>
              <a:t>nonummy</a:t>
            </a:r>
            <a:endParaRPr lang="pt-BR" sz="1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7176313"/>
            <a:ext cx="18288000" cy="3110865"/>
            <a:chOff x="0" y="7176313"/>
            <a:chExt cx="18288000" cy="3110865"/>
          </a:xfrm>
        </p:grpSpPr>
        <p:sp>
          <p:nvSpPr>
            <p:cNvPr id="3" name="object 3"/>
            <p:cNvSpPr/>
            <p:nvPr/>
          </p:nvSpPr>
          <p:spPr>
            <a:xfrm>
              <a:off x="0" y="8886764"/>
              <a:ext cx="18288000" cy="1400810"/>
            </a:xfrm>
            <a:custGeom>
              <a:avLst/>
              <a:gdLst/>
              <a:ahLst/>
              <a:cxnLst/>
              <a:rect l="l" t="t" r="r" b="b"/>
              <a:pathLst>
                <a:path w="18288000" h="1400809">
                  <a:moveTo>
                    <a:pt x="0" y="1400234"/>
                  </a:moveTo>
                  <a:lnTo>
                    <a:pt x="18287998" y="1400234"/>
                  </a:lnTo>
                  <a:lnTo>
                    <a:pt x="18287998" y="0"/>
                  </a:lnTo>
                  <a:lnTo>
                    <a:pt x="0" y="0"/>
                  </a:lnTo>
                  <a:lnTo>
                    <a:pt x="0" y="1400234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" y="7496114"/>
              <a:ext cx="18288000" cy="1390650"/>
            </a:xfrm>
            <a:custGeom>
              <a:avLst/>
              <a:gdLst/>
              <a:ahLst/>
              <a:cxnLst/>
              <a:rect l="l" t="t" r="r" b="b"/>
              <a:pathLst>
                <a:path w="18288000" h="1390650">
                  <a:moveTo>
                    <a:pt x="0" y="1390649"/>
                  </a:moveTo>
                  <a:lnTo>
                    <a:pt x="0" y="0"/>
                  </a:lnTo>
                  <a:lnTo>
                    <a:pt x="18287998" y="0"/>
                  </a:lnTo>
                  <a:lnTo>
                    <a:pt x="18287998" y="1390649"/>
                  </a:lnTo>
                  <a:lnTo>
                    <a:pt x="0" y="1390649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9811" y="7176313"/>
              <a:ext cx="13706474" cy="202882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73650" y="9141618"/>
              <a:ext cx="8143874" cy="87629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016000" y="958945"/>
            <a:ext cx="6333490" cy="1579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200" b="1" spc="-90" dirty="0">
                <a:solidFill>
                  <a:srgbClr val="312682"/>
                </a:solidFill>
                <a:latin typeface="Verdana"/>
                <a:cs typeface="Verdana"/>
              </a:rPr>
              <a:t>O</a:t>
            </a:r>
            <a:r>
              <a:rPr sz="10200" b="1" spc="-140" dirty="0">
                <a:solidFill>
                  <a:srgbClr val="312682"/>
                </a:solidFill>
                <a:latin typeface="Verdana"/>
                <a:cs typeface="Verdana"/>
              </a:rPr>
              <a:t>b</a:t>
            </a:r>
            <a:r>
              <a:rPr sz="10200" b="1" spc="-795" dirty="0">
                <a:solidFill>
                  <a:srgbClr val="312682"/>
                </a:solidFill>
                <a:latin typeface="Verdana"/>
                <a:cs typeface="Verdana"/>
              </a:rPr>
              <a:t>r</a:t>
            </a:r>
            <a:r>
              <a:rPr sz="10200" b="1" spc="-545" dirty="0">
                <a:solidFill>
                  <a:srgbClr val="312682"/>
                </a:solidFill>
                <a:latin typeface="Verdana"/>
                <a:cs typeface="Verdana"/>
              </a:rPr>
              <a:t>i</a:t>
            </a:r>
            <a:r>
              <a:rPr sz="10200" b="1" spc="-60" dirty="0">
                <a:solidFill>
                  <a:srgbClr val="312682"/>
                </a:solidFill>
                <a:latin typeface="Verdana"/>
                <a:cs typeface="Verdana"/>
              </a:rPr>
              <a:t>g</a:t>
            </a:r>
            <a:r>
              <a:rPr sz="10200" b="1" spc="-630" dirty="0">
                <a:solidFill>
                  <a:srgbClr val="312682"/>
                </a:solidFill>
                <a:latin typeface="Verdana"/>
                <a:cs typeface="Verdana"/>
              </a:rPr>
              <a:t>a</a:t>
            </a:r>
            <a:r>
              <a:rPr sz="10200" b="1" spc="-130" dirty="0">
                <a:solidFill>
                  <a:srgbClr val="312682"/>
                </a:solidFill>
                <a:latin typeface="Verdana"/>
                <a:cs typeface="Verdana"/>
              </a:rPr>
              <a:t>d</a:t>
            </a:r>
            <a:r>
              <a:rPr sz="10200" b="1" spc="-425" dirty="0">
                <a:solidFill>
                  <a:srgbClr val="312682"/>
                </a:solidFill>
                <a:latin typeface="Verdana"/>
                <a:cs typeface="Verdana"/>
              </a:rPr>
              <a:t>o</a:t>
            </a:r>
            <a:endParaRPr sz="102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6000" y="4771993"/>
            <a:ext cx="383730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280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N</a:t>
            </a:r>
            <a:r>
              <a:rPr sz="4400" spc="80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o</a:t>
            </a:r>
            <a:r>
              <a:rPr sz="4400" spc="380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m</a:t>
            </a:r>
            <a:r>
              <a:rPr sz="4400" spc="35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e</a:t>
            </a:r>
            <a:r>
              <a:rPr sz="4400" spc="-395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 </a:t>
            </a:r>
            <a:r>
              <a:rPr sz="4400" spc="-525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/</a:t>
            </a:r>
            <a:r>
              <a:rPr sz="4400" spc="-395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 </a:t>
            </a:r>
            <a:r>
              <a:rPr sz="4400" spc="155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E</a:t>
            </a:r>
            <a:r>
              <a:rPr sz="4400" spc="380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m</a:t>
            </a:r>
            <a:r>
              <a:rPr sz="4400" spc="-55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a</a:t>
            </a:r>
            <a:r>
              <a:rPr sz="4400" spc="-30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i</a:t>
            </a:r>
            <a:r>
              <a:rPr sz="4400" spc="-25" dirty="0">
                <a:solidFill>
                  <a:srgbClr val="312682"/>
                </a:solidFill>
                <a:latin typeface="Arial MT"/>
                <a:cs typeface="Arial" panose="020B0604020202020204" pitchFamily="34" charset="0"/>
              </a:rPr>
              <a:t>l</a:t>
            </a:r>
            <a:endParaRPr sz="4400" dirty="0">
              <a:latin typeface="Arial MT"/>
              <a:cs typeface="Arial" panose="020B0604020202020204" pitchFamily="34" charset="0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7176301"/>
            <a:ext cx="18288000" cy="3110865"/>
            <a:chOff x="0" y="7176301"/>
            <a:chExt cx="18288000" cy="3110865"/>
          </a:xfrm>
        </p:grpSpPr>
        <p:sp>
          <p:nvSpPr>
            <p:cNvPr id="3" name="object 3"/>
            <p:cNvSpPr/>
            <p:nvPr/>
          </p:nvSpPr>
          <p:spPr>
            <a:xfrm>
              <a:off x="2" y="7496115"/>
              <a:ext cx="18288000" cy="1376680"/>
            </a:xfrm>
            <a:custGeom>
              <a:avLst/>
              <a:gdLst/>
              <a:ahLst/>
              <a:cxnLst/>
              <a:rect l="l" t="t" r="r" b="b"/>
              <a:pathLst>
                <a:path w="18288000" h="1376679">
                  <a:moveTo>
                    <a:pt x="0" y="1376350"/>
                  </a:moveTo>
                  <a:lnTo>
                    <a:pt x="18287998" y="1376350"/>
                  </a:lnTo>
                  <a:lnTo>
                    <a:pt x="18287998" y="0"/>
                  </a:lnTo>
                  <a:lnTo>
                    <a:pt x="0" y="0"/>
                  </a:lnTo>
                  <a:lnTo>
                    <a:pt x="0" y="137635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9811" y="7176301"/>
              <a:ext cx="13706474" cy="202882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8872465"/>
              <a:ext cx="18288000" cy="1414780"/>
            </a:xfrm>
            <a:custGeom>
              <a:avLst/>
              <a:gdLst/>
              <a:ahLst/>
              <a:cxnLst/>
              <a:rect l="l" t="t" r="r" b="b"/>
              <a:pathLst>
                <a:path w="18288000" h="1414779">
                  <a:moveTo>
                    <a:pt x="0" y="1414533"/>
                  </a:moveTo>
                  <a:lnTo>
                    <a:pt x="0" y="0"/>
                  </a:lnTo>
                  <a:lnTo>
                    <a:pt x="18287998" y="0"/>
                  </a:lnTo>
                  <a:lnTo>
                    <a:pt x="18287998" y="1414533"/>
                  </a:lnTo>
                  <a:lnTo>
                    <a:pt x="0" y="1414533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73650" y="9141618"/>
              <a:ext cx="8143874" cy="87629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016000" y="958945"/>
            <a:ext cx="6333490" cy="1579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200" b="1" spc="-90" dirty="0">
                <a:solidFill>
                  <a:srgbClr val="312682"/>
                </a:solidFill>
                <a:latin typeface="Verdana"/>
                <a:cs typeface="Verdana"/>
              </a:rPr>
              <a:t>O</a:t>
            </a:r>
            <a:r>
              <a:rPr sz="10200" b="1" spc="-140" dirty="0">
                <a:solidFill>
                  <a:srgbClr val="312682"/>
                </a:solidFill>
                <a:latin typeface="Verdana"/>
                <a:cs typeface="Verdana"/>
              </a:rPr>
              <a:t>b</a:t>
            </a:r>
            <a:r>
              <a:rPr sz="10200" b="1" spc="-795" dirty="0">
                <a:solidFill>
                  <a:srgbClr val="312682"/>
                </a:solidFill>
                <a:latin typeface="Verdana"/>
                <a:cs typeface="Verdana"/>
              </a:rPr>
              <a:t>r</a:t>
            </a:r>
            <a:r>
              <a:rPr sz="10200" b="1" spc="-545" dirty="0">
                <a:solidFill>
                  <a:srgbClr val="312682"/>
                </a:solidFill>
                <a:latin typeface="Verdana"/>
                <a:cs typeface="Verdana"/>
              </a:rPr>
              <a:t>i</a:t>
            </a:r>
            <a:r>
              <a:rPr sz="10200" b="1" spc="-60" dirty="0">
                <a:solidFill>
                  <a:srgbClr val="312682"/>
                </a:solidFill>
                <a:latin typeface="Verdana"/>
                <a:cs typeface="Verdana"/>
              </a:rPr>
              <a:t>g</a:t>
            </a:r>
            <a:r>
              <a:rPr sz="10200" b="1" spc="-630" dirty="0">
                <a:solidFill>
                  <a:srgbClr val="312682"/>
                </a:solidFill>
                <a:latin typeface="Verdana"/>
                <a:cs typeface="Verdana"/>
              </a:rPr>
              <a:t>a</a:t>
            </a:r>
            <a:r>
              <a:rPr sz="10200" b="1" spc="-130" dirty="0">
                <a:solidFill>
                  <a:srgbClr val="312682"/>
                </a:solidFill>
                <a:latin typeface="Verdana"/>
                <a:cs typeface="Verdana"/>
              </a:rPr>
              <a:t>d</a:t>
            </a:r>
            <a:r>
              <a:rPr sz="10200" b="1" spc="-425" dirty="0">
                <a:solidFill>
                  <a:srgbClr val="312682"/>
                </a:solidFill>
                <a:latin typeface="Verdana"/>
                <a:cs typeface="Verdana"/>
              </a:rPr>
              <a:t>o</a:t>
            </a:r>
            <a:endParaRPr sz="102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6000" y="4771993"/>
            <a:ext cx="383730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280" dirty="0">
                <a:solidFill>
                  <a:srgbClr val="312682"/>
                </a:solidFill>
                <a:latin typeface="Arial MT"/>
                <a:cs typeface="Verdana"/>
              </a:rPr>
              <a:t>N</a:t>
            </a:r>
            <a:r>
              <a:rPr sz="4400" spc="80" dirty="0">
                <a:solidFill>
                  <a:srgbClr val="312682"/>
                </a:solidFill>
                <a:latin typeface="Arial MT"/>
                <a:cs typeface="Verdana"/>
              </a:rPr>
              <a:t>o</a:t>
            </a:r>
            <a:r>
              <a:rPr sz="4400" spc="380" dirty="0">
                <a:solidFill>
                  <a:srgbClr val="312682"/>
                </a:solidFill>
                <a:latin typeface="Arial MT"/>
                <a:cs typeface="Verdana"/>
              </a:rPr>
              <a:t>m</a:t>
            </a:r>
            <a:r>
              <a:rPr sz="4400" spc="35" dirty="0">
                <a:solidFill>
                  <a:srgbClr val="312682"/>
                </a:solidFill>
                <a:latin typeface="Arial MT"/>
                <a:cs typeface="Verdana"/>
              </a:rPr>
              <a:t>e</a:t>
            </a:r>
            <a:r>
              <a:rPr sz="4400" spc="-395" dirty="0">
                <a:solidFill>
                  <a:srgbClr val="312682"/>
                </a:solidFill>
                <a:latin typeface="Arial MT"/>
                <a:cs typeface="Verdana"/>
              </a:rPr>
              <a:t> </a:t>
            </a:r>
            <a:r>
              <a:rPr sz="4400" spc="-525" dirty="0">
                <a:solidFill>
                  <a:srgbClr val="312682"/>
                </a:solidFill>
                <a:latin typeface="Arial MT"/>
                <a:cs typeface="Verdana"/>
              </a:rPr>
              <a:t>/</a:t>
            </a:r>
            <a:r>
              <a:rPr sz="4400" spc="-395" dirty="0">
                <a:solidFill>
                  <a:srgbClr val="312682"/>
                </a:solidFill>
                <a:latin typeface="Arial MT"/>
                <a:cs typeface="Verdana"/>
              </a:rPr>
              <a:t> </a:t>
            </a:r>
            <a:r>
              <a:rPr sz="4400" spc="155" dirty="0">
                <a:solidFill>
                  <a:srgbClr val="312682"/>
                </a:solidFill>
                <a:latin typeface="Arial MT"/>
                <a:cs typeface="Verdana"/>
              </a:rPr>
              <a:t>E</a:t>
            </a:r>
            <a:r>
              <a:rPr sz="4400" spc="380" dirty="0">
                <a:solidFill>
                  <a:srgbClr val="312682"/>
                </a:solidFill>
                <a:latin typeface="Arial MT"/>
                <a:cs typeface="Verdana"/>
              </a:rPr>
              <a:t>m</a:t>
            </a:r>
            <a:r>
              <a:rPr sz="4400" spc="-55" dirty="0">
                <a:solidFill>
                  <a:srgbClr val="312682"/>
                </a:solidFill>
                <a:latin typeface="Arial MT"/>
                <a:cs typeface="Verdana"/>
              </a:rPr>
              <a:t>a</a:t>
            </a:r>
            <a:r>
              <a:rPr sz="4400" spc="-30" dirty="0">
                <a:solidFill>
                  <a:srgbClr val="312682"/>
                </a:solidFill>
                <a:latin typeface="Arial MT"/>
                <a:cs typeface="Verdana"/>
              </a:rPr>
              <a:t>i</a:t>
            </a:r>
            <a:r>
              <a:rPr sz="4400" spc="-25" dirty="0">
                <a:solidFill>
                  <a:srgbClr val="312682"/>
                </a:solidFill>
                <a:latin typeface="Arial MT"/>
                <a:cs typeface="Verdana"/>
              </a:rPr>
              <a:t>l</a:t>
            </a:r>
            <a:endParaRPr sz="4400" dirty="0">
              <a:latin typeface="Arial MT"/>
              <a:cs typeface="Verdana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28700" y="1028700"/>
            <a:ext cx="16230600" cy="8232775"/>
            <a:chOff x="1028700" y="1028700"/>
            <a:chExt cx="16230600" cy="8232775"/>
          </a:xfrm>
        </p:grpSpPr>
        <p:sp>
          <p:nvSpPr>
            <p:cNvPr id="3" name="object 3"/>
            <p:cNvSpPr/>
            <p:nvPr/>
          </p:nvSpPr>
          <p:spPr>
            <a:xfrm>
              <a:off x="1332928" y="2241371"/>
              <a:ext cx="15925800" cy="7019925"/>
            </a:xfrm>
            <a:custGeom>
              <a:avLst/>
              <a:gdLst/>
              <a:ahLst/>
              <a:cxnLst/>
              <a:rect l="l" t="t" r="r" b="b"/>
              <a:pathLst>
                <a:path w="15925800" h="7019925">
                  <a:moveTo>
                    <a:pt x="15925800" y="0"/>
                  </a:moveTo>
                  <a:lnTo>
                    <a:pt x="0" y="0"/>
                  </a:lnTo>
                  <a:lnTo>
                    <a:pt x="0" y="6807390"/>
                  </a:lnTo>
                  <a:lnTo>
                    <a:pt x="0" y="7019925"/>
                  </a:lnTo>
                  <a:lnTo>
                    <a:pt x="15925800" y="7019925"/>
                  </a:lnTo>
                  <a:lnTo>
                    <a:pt x="15925800" y="6807390"/>
                  </a:lnTo>
                  <a:lnTo>
                    <a:pt x="15925800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28700" y="1028700"/>
              <a:ext cx="10753725" cy="8020050"/>
            </a:xfrm>
            <a:custGeom>
              <a:avLst/>
              <a:gdLst/>
              <a:ahLst/>
              <a:cxnLst/>
              <a:rect l="l" t="t" r="r" b="b"/>
              <a:pathLst>
                <a:path w="10753725" h="8020050">
                  <a:moveTo>
                    <a:pt x="10753724" y="8020049"/>
                  </a:moveTo>
                  <a:lnTo>
                    <a:pt x="0" y="8020049"/>
                  </a:lnTo>
                  <a:lnTo>
                    <a:pt x="0" y="0"/>
                  </a:lnTo>
                  <a:lnTo>
                    <a:pt x="10753724" y="0"/>
                  </a:lnTo>
                  <a:lnTo>
                    <a:pt x="10753724" y="8020049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863792" y="1698900"/>
            <a:ext cx="9089390" cy="6076920"/>
          </a:xfrm>
          <a:prstGeom prst="rect">
            <a:avLst/>
          </a:prstGeom>
        </p:spPr>
        <p:txBody>
          <a:bodyPr vert="horz" wrap="square" lIns="0" tIns="504825" rIns="0" bIns="0" rtlCol="0">
            <a:spAutoFit/>
          </a:bodyPr>
          <a:lstStyle/>
          <a:p>
            <a:pPr marL="12700" marR="5080">
              <a:lnSpc>
                <a:spcPct val="75100"/>
              </a:lnSpc>
              <a:spcBef>
                <a:spcPts val="3975"/>
              </a:spcBef>
            </a:pPr>
            <a:r>
              <a:rPr sz="96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UM PLANO DE  NEGÓCIOS  COM O LEAN  CANVAS</a:t>
            </a:r>
            <a:endParaRPr sz="9600" dirty="0">
              <a:latin typeface="Montserrat SemiBold" panose="00000700000000000000" pitchFamily="2" charset="0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69112" y="3377464"/>
            <a:ext cx="4230370" cy="4628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100"/>
              </a:lnSpc>
              <a:spcBef>
                <a:spcPts val="95"/>
              </a:spcBef>
            </a:pPr>
            <a:r>
              <a:rPr sz="2150" spc="-90" dirty="0">
                <a:solidFill>
                  <a:srgbClr val="F5F5F5"/>
                </a:solidFill>
                <a:latin typeface="Tahoma"/>
                <a:cs typeface="Tahoma"/>
              </a:rPr>
              <a:t>O</a:t>
            </a:r>
            <a:r>
              <a:rPr sz="2150" spc="-13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-5" dirty="0">
                <a:solidFill>
                  <a:srgbClr val="F5F5F5"/>
                </a:solidFill>
                <a:latin typeface="Tahoma"/>
                <a:cs typeface="Tahoma"/>
              </a:rPr>
              <a:t>L</a:t>
            </a:r>
            <a:r>
              <a:rPr sz="2150" spc="-20" dirty="0">
                <a:solidFill>
                  <a:srgbClr val="F5F5F5"/>
                </a:solidFill>
                <a:latin typeface="Tahoma"/>
                <a:cs typeface="Tahoma"/>
              </a:rPr>
              <a:t>e</a:t>
            </a:r>
            <a:r>
              <a:rPr sz="2150" dirty="0">
                <a:solidFill>
                  <a:srgbClr val="F5F5F5"/>
                </a:solidFill>
                <a:latin typeface="Tahoma"/>
                <a:cs typeface="Tahoma"/>
              </a:rPr>
              <a:t>a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n</a:t>
            </a:r>
            <a:r>
              <a:rPr sz="2150" spc="-13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70" dirty="0">
                <a:solidFill>
                  <a:srgbClr val="F5F5F5"/>
                </a:solidFill>
                <a:latin typeface="Tahoma"/>
                <a:cs typeface="Tahoma"/>
              </a:rPr>
              <a:t>C</a:t>
            </a:r>
            <a:r>
              <a:rPr sz="2150" dirty="0">
                <a:solidFill>
                  <a:srgbClr val="F5F5F5"/>
                </a:solidFill>
                <a:latin typeface="Tahoma"/>
                <a:cs typeface="Tahoma"/>
              </a:rPr>
              <a:t>a</a:t>
            </a:r>
            <a:r>
              <a:rPr sz="2150" spc="-5" dirty="0">
                <a:solidFill>
                  <a:srgbClr val="F5F5F5"/>
                </a:solidFill>
                <a:latin typeface="Tahoma"/>
                <a:cs typeface="Tahoma"/>
              </a:rPr>
              <a:t>n</a:t>
            </a:r>
            <a:r>
              <a:rPr sz="2150" spc="-40" dirty="0">
                <a:solidFill>
                  <a:srgbClr val="F5F5F5"/>
                </a:solidFill>
                <a:latin typeface="Tahoma"/>
                <a:cs typeface="Tahoma"/>
              </a:rPr>
              <a:t>v</a:t>
            </a:r>
            <a:r>
              <a:rPr sz="2150" dirty="0">
                <a:solidFill>
                  <a:srgbClr val="F5F5F5"/>
                </a:solidFill>
                <a:latin typeface="Tahoma"/>
                <a:cs typeface="Tahoma"/>
              </a:rPr>
              <a:t>a</a:t>
            </a:r>
            <a:r>
              <a:rPr sz="2150" spc="80" dirty="0">
                <a:solidFill>
                  <a:srgbClr val="F5F5F5"/>
                </a:solidFill>
                <a:latin typeface="Tahoma"/>
                <a:cs typeface="Tahoma"/>
              </a:rPr>
              <a:t>s</a:t>
            </a:r>
            <a:r>
              <a:rPr sz="2150" spc="-13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5" dirty="0">
                <a:solidFill>
                  <a:srgbClr val="F5F5F5"/>
                </a:solidFill>
                <a:latin typeface="Tahoma"/>
                <a:cs typeface="Tahoma"/>
              </a:rPr>
              <a:t>é</a:t>
            </a:r>
            <a:r>
              <a:rPr sz="2150" spc="-13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-5" dirty="0">
                <a:solidFill>
                  <a:srgbClr val="F5F5F5"/>
                </a:solidFill>
                <a:latin typeface="Tahoma"/>
                <a:cs typeface="Tahoma"/>
              </a:rPr>
              <a:t>um</a:t>
            </a:r>
            <a:r>
              <a:rPr sz="2150" spc="-13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-30" dirty="0">
                <a:solidFill>
                  <a:srgbClr val="F5F5F5"/>
                </a:solidFill>
                <a:latin typeface="Tahoma"/>
                <a:cs typeface="Tahoma"/>
              </a:rPr>
              <a:t>m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o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d</a:t>
            </a:r>
            <a:r>
              <a:rPr sz="2150" spc="-20" dirty="0">
                <a:solidFill>
                  <a:srgbClr val="F5F5F5"/>
                </a:solidFill>
                <a:latin typeface="Tahoma"/>
                <a:cs typeface="Tahoma"/>
              </a:rPr>
              <a:t>e</a:t>
            </a:r>
            <a:r>
              <a:rPr sz="2150" spc="35" dirty="0">
                <a:solidFill>
                  <a:srgbClr val="F5F5F5"/>
                </a:solidFill>
                <a:latin typeface="Tahoma"/>
                <a:cs typeface="Tahoma"/>
              </a:rPr>
              <a:t>l</a:t>
            </a:r>
            <a:r>
              <a:rPr sz="2150" spc="50" dirty="0">
                <a:solidFill>
                  <a:srgbClr val="F5F5F5"/>
                </a:solidFill>
                <a:latin typeface="Tahoma"/>
                <a:cs typeface="Tahoma"/>
              </a:rPr>
              <a:t>o</a:t>
            </a:r>
            <a:r>
              <a:rPr sz="2150" spc="-13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d</a:t>
            </a:r>
            <a:r>
              <a:rPr sz="2150" dirty="0">
                <a:solidFill>
                  <a:srgbClr val="F5F5F5"/>
                </a:solidFill>
                <a:latin typeface="Tahoma"/>
                <a:cs typeface="Tahoma"/>
              </a:rPr>
              <a:t>e 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plano </a:t>
            </a:r>
            <a:r>
              <a:rPr sz="2150" spc="10" dirty="0">
                <a:solidFill>
                  <a:srgbClr val="F5F5F5"/>
                </a:solidFill>
                <a:latin typeface="Tahoma"/>
                <a:cs typeface="Tahoma"/>
              </a:rPr>
              <a:t>de 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negócios </a:t>
            </a:r>
            <a:r>
              <a:rPr sz="2150" spc="10" dirty="0">
                <a:solidFill>
                  <a:srgbClr val="F5F5F5"/>
                </a:solidFill>
                <a:latin typeface="Tahoma"/>
                <a:cs typeface="Tahoma"/>
              </a:rPr>
              <a:t>de </a:t>
            </a:r>
            <a:r>
              <a:rPr sz="2150" spc="-5" dirty="0">
                <a:solidFill>
                  <a:srgbClr val="F5F5F5"/>
                </a:solidFill>
                <a:latin typeface="Tahoma"/>
                <a:cs typeface="Tahoma"/>
              </a:rPr>
              <a:t>uma </a:t>
            </a:r>
            <a:r>
              <a:rPr sz="2150" dirty="0">
                <a:solidFill>
                  <a:srgbClr val="F5F5F5"/>
                </a:solidFill>
                <a:latin typeface="Tahoma"/>
                <a:cs typeface="Tahoma"/>
              </a:rPr>
              <a:t>página, </a:t>
            </a:r>
            <a:r>
              <a:rPr sz="2150" spc="-66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35" dirty="0">
                <a:solidFill>
                  <a:srgbClr val="F5F5F5"/>
                </a:solidFill>
                <a:latin typeface="Tahoma"/>
                <a:cs typeface="Tahoma"/>
              </a:rPr>
              <a:t>criado </a:t>
            </a:r>
            <a:r>
              <a:rPr sz="2150" spc="40" dirty="0">
                <a:solidFill>
                  <a:srgbClr val="F5F5F5"/>
                </a:solidFill>
                <a:latin typeface="Tahoma"/>
                <a:cs typeface="Tahoma"/>
              </a:rPr>
              <a:t>por Ash </a:t>
            </a:r>
            <a:r>
              <a:rPr sz="2150" spc="-5" dirty="0">
                <a:solidFill>
                  <a:srgbClr val="F5F5F5"/>
                </a:solidFill>
                <a:latin typeface="Tahoma"/>
                <a:cs typeface="Tahoma"/>
              </a:rPr>
              <a:t>Maurya. </a:t>
            </a:r>
            <a:r>
              <a:rPr sz="2150" spc="30" dirty="0">
                <a:solidFill>
                  <a:srgbClr val="F5F5F5"/>
                </a:solidFill>
                <a:latin typeface="Tahoma"/>
                <a:cs typeface="Tahoma"/>
              </a:rPr>
              <a:t>Foi </a:t>
            </a:r>
            <a:r>
              <a:rPr sz="2150" spc="3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10" dirty="0">
                <a:solidFill>
                  <a:srgbClr val="F5F5F5"/>
                </a:solidFill>
                <a:latin typeface="Tahoma"/>
                <a:cs typeface="Tahoma"/>
              </a:rPr>
              <a:t>projetado 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para </a:t>
            </a:r>
            <a:r>
              <a:rPr sz="2150" spc="45" dirty="0">
                <a:solidFill>
                  <a:srgbClr val="F5F5F5"/>
                </a:solidFill>
                <a:latin typeface="Tahoma"/>
                <a:cs typeface="Tahoma"/>
              </a:rPr>
              <a:t>criar </a:t>
            </a:r>
            <a:r>
              <a:rPr sz="2150" spc="-5" dirty="0">
                <a:solidFill>
                  <a:srgbClr val="F5F5F5"/>
                </a:solidFill>
                <a:latin typeface="Tahoma"/>
                <a:cs typeface="Tahoma"/>
              </a:rPr>
              <a:t>um </a:t>
            </a:r>
            <a:r>
              <a:rPr sz="215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15" dirty="0">
                <a:solidFill>
                  <a:srgbClr val="F5F5F5"/>
                </a:solidFill>
                <a:latin typeface="Tahoma"/>
                <a:cs typeface="Tahoma"/>
              </a:rPr>
              <a:t>instantâneo 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da sua </a:t>
            </a:r>
            <a:r>
              <a:rPr sz="2150" spc="15" dirty="0">
                <a:solidFill>
                  <a:srgbClr val="F5F5F5"/>
                </a:solidFill>
                <a:latin typeface="Tahoma"/>
                <a:cs typeface="Tahoma"/>
              </a:rPr>
              <a:t>ideia </a:t>
            </a:r>
            <a:r>
              <a:rPr sz="2150" spc="10" dirty="0">
                <a:solidFill>
                  <a:srgbClr val="F5F5F5"/>
                </a:solidFill>
                <a:latin typeface="Tahoma"/>
                <a:cs typeface="Tahoma"/>
              </a:rPr>
              <a:t>de </a:t>
            </a:r>
            <a:r>
              <a:rPr sz="2150" spc="1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10" dirty="0">
                <a:solidFill>
                  <a:srgbClr val="F5F5F5"/>
                </a:solidFill>
                <a:latin typeface="Tahoma"/>
                <a:cs typeface="Tahoma"/>
              </a:rPr>
              <a:t>negócios, 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destilar a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essência </a:t>
            </a:r>
            <a:r>
              <a:rPr sz="2150" spc="35" dirty="0">
                <a:solidFill>
                  <a:srgbClr val="F5F5F5"/>
                </a:solidFill>
                <a:latin typeface="Tahoma"/>
                <a:cs typeface="Tahoma"/>
              </a:rPr>
              <a:t>do </a:t>
            </a:r>
            <a:r>
              <a:rPr sz="2150" spc="4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seu 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produto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ou </a:t>
            </a:r>
            <a:r>
              <a:rPr sz="2150" spc="10" dirty="0">
                <a:solidFill>
                  <a:srgbClr val="F5F5F5"/>
                </a:solidFill>
                <a:latin typeface="Tahoma"/>
                <a:cs typeface="Tahoma"/>
              </a:rPr>
              <a:t>serviço,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dividindo- </a:t>
            </a:r>
            <a:r>
              <a:rPr sz="2150" spc="-66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50" dirty="0">
                <a:solidFill>
                  <a:srgbClr val="F5F5F5"/>
                </a:solidFill>
                <a:latin typeface="Tahoma"/>
                <a:cs typeface="Tahoma"/>
              </a:rPr>
              <a:t>o </a:t>
            </a:r>
            <a:r>
              <a:rPr sz="2150" spc="-15" dirty="0">
                <a:solidFill>
                  <a:srgbClr val="F5F5F5"/>
                </a:solidFill>
                <a:latin typeface="Tahoma"/>
                <a:cs typeface="Tahoma"/>
              </a:rPr>
              <a:t>em 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partes </a:t>
            </a:r>
            <a:r>
              <a:rPr sz="2150" spc="5" dirty="0">
                <a:solidFill>
                  <a:srgbClr val="F5F5F5"/>
                </a:solidFill>
                <a:latin typeface="Tahoma"/>
                <a:cs typeface="Tahoma"/>
              </a:rPr>
              <a:t>importantes.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Confira 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-5" dirty="0">
                <a:solidFill>
                  <a:srgbClr val="F5F5F5"/>
                </a:solidFill>
                <a:latin typeface="Tahoma"/>
                <a:cs typeface="Tahoma"/>
              </a:rPr>
              <a:t>um </a:t>
            </a:r>
            <a:r>
              <a:rPr sz="2150" dirty="0">
                <a:solidFill>
                  <a:srgbClr val="F5F5F5"/>
                </a:solidFill>
                <a:latin typeface="Tahoma"/>
                <a:cs typeface="Tahoma"/>
              </a:rPr>
              <a:t>exemplo </a:t>
            </a:r>
            <a:r>
              <a:rPr sz="2150" spc="30" dirty="0">
                <a:solidFill>
                  <a:srgbClr val="F5F5F5"/>
                </a:solidFill>
                <a:latin typeface="Tahoma"/>
                <a:cs typeface="Tahoma"/>
              </a:rPr>
              <a:t>concluído </a:t>
            </a:r>
            <a:r>
              <a:rPr sz="2150" spc="10" dirty="0">
                <a:solidFill>
                  <a:srgbClr val="F5F5F5"/>
                </a:solidFill>
                <a:latin typeface="Tahoma"/>
                <a:cs typeface="Tahoma"/>
              </a:rPr>
              <a:t>na próxima </a:t>
            </a:r>
            <a:r>
              <a:rPr sz="2150" spc="-66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15" dirty="0">
                <a:solidFill>
                  <a:srgbClr val="F5F5F5"/>
                </a:solidFill>
                <a:latin typeface="Tahoma"/>
                <a:cs typeface="Tahoma"/>
              </a:rPr>
              <a:t>página</a:t>
            </a:r>
            <a:r>
              <a:rPr sz="2150" spc="-14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5" dirty="0">
                <a:solidFill>
                  <a:srgbClr val="F5F5F5"/>
                </a:solidFill>
                <a:latin typeface="Tahoma"/>
                <a:cs typeface="Tahoma"/>
              </a:rPr>
              <a:t>e</a:t>
            </a:r>
            <a:r>
              <a:rPr sz="2150" spc="-14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depois</a:t>
            </a:r>
            <a:r>
              <a:rPr sz="2150" spc="-14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5" dirty="0">
                <a:solidFill>
                  <a:srgbClr val="F5F5F5"/>
                </a:solidFill>
                <a:latin typeface="Tahoma"/>
                <a:cs typeface="Tahoma"/>
              </a:rPr>
              <a:t>tente</a:t>
            </a:r>
            <a:r>
              <a:rPr sz="2150" spc="-14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15" dirty="0">
                <a:solidFill>
                  <a:srgbClr val="F5F5F5"/>
                </a:solidFill>
                <a:latin typeface="Tahoma"/>
                <a:cs typeface="Tahoma"/>
              </a:rPr>
              <a:t>preencher</a:t>
            </a:r>
            <a:r>
              <a:rPr sz="2150" spc="-14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50" dirty="0">
                <a:solidFill>
                  <a:srgbClr val="F5F5F5"/>
                </a:solidFill>
                <a:latin typeface="Tahoma"/>
                <a:cs typeface="Tahoma"/>
              </a:rPr>
              <a:t>o </a:t>
            </a:r>
            <a:r>
              <a:rPr sz="2150" spc="5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dirty="0">
                <a:solidFill>
                  <a:srgbClr val="F5F5F5"/>
                </a:solidFill>
                <a:latin typeface="Tahoma"/>
                <a:cs typeface="Tahoma"/>
              </a:rPr>
              <a:t>Lean</a:t>
            </a:r>
            <a:r>
              <a:rPr sz="2150" spc="-14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Canvas</a:t>
            </a:r>
            <a:r>
              <a:rPr sz="2150" spc="-14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-15" dirty="0">
                <a:solidFill>
                  <a:srgbClr val="F5F5F5"/>
                </a:solidFill>
                <a:latin typeface="Tahoma"/>
                <a:cs typeface="Tahoma"/>
              </a:rPr>
              <a:t>em</a:t>
            </a:r>
            <a:r>
              <a:rPr sz="2150" spc="-14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10" dirty="0">
                <a:solidFill>
                  <a:srgbClr val="F5F5F5"/>
                </a:solidFill>
                <a:latin typeface="Tahoma"/>
                <a:cs typeface="Tahoma"/>
              </a:rPr>
              <a:t>branco,</a:t>
            </a:r>
            <a:r>
              <a:rPr sz="2150" spc="-14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10" dirty="0">
                <a:solidFill>
                  <a:srgbClr val="F5F5F5"/>
                </a:solidFill>
                <a:latin typeface="Tahoma"/>
                <a:cs typeface="Tahoma"/>
              </a:rPr>
              <a:t>na</a:t>
            </a:r>
            <a:r>
              <a:rPr sz="2150" spc="-14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15" dirty="0">
                <a:solidFill>
                  <a:srgbClr val="F5F5F5"/>
                </a:solidFill>
                <a:latin typeface="Tahoma"/>
                <a:cs typeface="Tahoma"/>
              </a:rPr>
              <a:t>página </a:t>
            </a:r>
            <a:r>
              <a:rPr sz="2150" spc="-660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dirty="0">
                <a:solidFill>
                  <a:srgbClr val="F5F5F5"/>
                </a:solidFill>
                <a:latin typeface="Tahoma"/>
                <a:cs typeface="Tahoma"/>
              </a:rPr>
              <a:t>seguinte,</a:t>
            </a:r>
            <a:r>
              <a:rPr sz="2150" spc="-14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25" dirty="0">
                <a:solidFill>
                  <a:srgbClr val="F5F5F5"/>
                </a:solidFill>
                <a:latin typeface="Tahoma"/>
                <a:cs typeface="Tahoma"/>
              </a:rPr>
              <a:t>para</a:t>
            </a:r>
            <a:r>
              <a:rPr sz="2150" spc="-14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seu</a:t>
            </a:r>
            <a:r>
              <a:rPr sz="2150" spc="-14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35" dirty="0">
                <a:solidFill>
                  <a:srgbClr val="F5F5F5"/>
                </a:solidFill>
                <a:latin typeface="Tahoma"/>
                <a:cs typeface="Tahoma"/>
              </a:rPr>
              <a:t>próprio</a:t>
            </a:r>
            <a:r>
              <a:rPr sz="2150" spc="-145" dirty="0">
                <a:solidFill>
                  <a:srgbClr val="F5F5F5"/>
                </a:solidFill>
                <a:latin typeface="Tahoma"/>
                <a:cs typeface="Tahoma"/>
              </a:rPr>
              <a:t> </a:t>
            </a:r>
            <a:r>
              <a:rPr sz="2150" spc="20" dirty="0">
                <a:solidFill>
                  <a:srgbClr val="F5F5F5"/>
                </a:solidFill>
                <a:latin typeface="Tahoma"/>
                <a:cs typeface="Tahoma"/>
              </a:rPr>
              <a:t>negócio</a:t>
            </a:r>
            <a:endParaRPr sz="2150" dirty="0">
              <a:latin typeface="Tahoma"/>
              <a:cs typeface="Tahom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876492" y="114300"/>
            <a:ext cx="15995650" cy="7653020"/>
            <a:chOff x="1876492" y="483928"/>
            <a:chExt cx="15995650" cy="765302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347409" y="483928"/>
              <a:ext cx="2524124" cy="94297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876492" y="8051197"/>
              <a:ext cx="6143625" cy="85725"/>
            </a:xfrm>
            <a:custGeom>
              <a:avLst/>
              <a:gdLst/>
              <a:ahLst/>
              <a:cxnLst/>
              <a:rect l="l" t="t" r="r" b="b"/>
              <a:pathLst>
                <a:path w="6143625" h="85725">
                  <a:moveTo>
                    <a:pt x="6143624" y="85724"/>
                  </a:moveTo>
                  <a:lnTo>
                    <a:pt x="0" y="85724"/>
                  </a:lnTo>
                  <a:lnTo>
                    <a:pt x="0" y="0"/>
                  </a:lnTo>
                  <a:lnTo>
                    <a:pt x="6143624" y="0"/>
                  </a:lnTo>
                  <a:lnTo>
                    <a:pt x="6143624" y="85724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120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78C8C433-9D8D-403E-9737-AFBF61965D25}"/>
              </a:ext>
            </a:extLst>
          </p:cNvPr>
          <p:cNvSpPr/>
          <p:nvPr/>
        </p:nvSpPr>
        <p:spPr>
          <a:xfrm>
            <a:off x="210552" y="216723"/>
            <a:ext cx="3419468" cy="75775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7D19B208-536C-441B-92C0-F0AE7E39DDD1}"/>
              </a:ext>
            </a:extLst>
          </p:cNvPr>
          <p:cNvSpPr/>
          <p:nvPr/>
        </p:nvSpPr>
        <p:spPr>
          <a:xfrm>
            <a:off x="3821641" y="4075131"/>
            <a:ext cx="3419468" cy="371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C7524F71-B229-4144-8810-7A52531B6735}"/>
              </a:ext>
            </a:extLst>
          </p:cNvPr>
          <p:cNvSpPr/>
          <p:nvPr/>
        </p:nvSpPr>
        <p:spPr>
          <a:xfrm>
            <a:off x="3821641" y="216723"/>
            <a:ext cx="3419468" cy="3668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BB0D72D4-506E-4E90-BD9B-E3FC3C078FFC}"/>
              </a:ext>
            </a:extLst>
          </p:cNvPr>
          <p:cNvSpPr/>
          <p:nvPr/>
        </p:nvSpPr>
        <p:spPr>
          <a:xfrm>
            <a:off x="7432763" y="216723"/>
            <a:ext cx="3419468" cy="75735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A960064C-767A-463B-8C5C-6044C605CDE0}"/>
              </a:ext>
            </a:extLst>
          </p:cNvPr>
          <p:cNvSpPr/>
          <p:nvPr/>
        </p:nvSpPr>
        <p:spPr>
          <a:xfrm>
            <a:off x="11043842" y="4075131"/>
            <a:ext cx="3419468" cy="371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77663EF7-535F-411B-961B-9680A55C56FA}"/>
              </a:ext>
            </a:extLst>
          </p:cNvPr>
          <p:cNvSpPr/>
          <p:nvPr/>
        </p:nvSpPr>
        <p:spPr>
          <a:xfrm>
            <a:off x="11043842" y="216723"/>
            <a:ext cx="3419468" cy="36687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5E25841C-E58E-4D80-A97B-698ED8E27E16}"/>
              </a:ext>
            </a:extLst>
          </p:cNvPr>
          <p:cNvSpPr/>
          <p:nvPr/>
        </p:nvSpPr>
        <p:spPr>
          <a:xfrm>
            <a:off x="14654976" y="1852817"/>
            <a:ext cx="3419468" cy="5935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DB7EE26C-871B-4174-A3F6-86BE2D203E93}"/>
              </a:ext>
            </a:extLst>
          </p:cNvPr>
          <p:cNvSpPr/>
          <p:nvPr/>
        </p:nvSpPr>
        <p:spPr>
          <a:xfrm>
            <a:off x="206152" y="7983732"/>
            <a:ext cx="8811505" cy="1965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39915847-9943-46D8-BF5B-18E5B39EC847}"/>
              </a:ext>
            </a:extLst>
          </p:cNvPr>
          <p:cNvSpPr/>
          <p:nvPr/>
        </p:nvSpPr>
        <p:spPr>
          <a:xfrm>
            <a:off x="9223809" y="7984700"/>
            <a:ext cx="8848620" cy="1965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object 3"/>
          <p:cNvSpPr txBox="1"/>
          <p:nvPr/>
        </p:nvSpPr>
        <p:spPr>
          <a:xfrm>
            <a:off x="3821664" y="216723"/>
            <a:ext cx="3419475" cy="3387594"/>
          </a:xfrm>
          <a:prstGeom prst="rect">
            <a:avLst/>
          </a:prstGeom>
          <a:noFill/>
        </p:spPr>
        <p:txBody>
          <a:bodyPr vert="horz" wrap="square" lIns="0" tIns="182245" rIns="0" bIns="0" rtlCol="0">
            <a:spAutoFit/>
          </a:bodyPr>
          <a:lstStyle/>
          <a:p>
            <a:pPr marL="351155">
              <a:spcBef>
                <a:spcPts val="1435"/>
              </a:spcBef>
            </a:pPr>
            <a:r>
              <a:rPr lang="pt-BR" sz="2800" dirty="0">
                <a:latin typeface="Arial MT"/>
                <a:cs typeface="Arial MT"/>
              </a:rPr>
              <a:t>Texto</a:t>
            </a:r>
          </a:p>
          <a:p>
            <a:pPr marL="351155" marR="415925">
              <a:lnSpc>
                <a:spcPct val="118300"/>
              </a:lnSpc>
              <a:spcBef>
                <a:spcPts val="1000"/>
              </a:spcBef>
            </a:pPr>
            <a:r>
              <a:rPr sz="1600" spc="30" dirty="0">
                <a:latin typeface="Tahoma"/>
                <a:cs typeface="Tahoma"/>
              </a:rPr>
              <a:t>Como </a:t>
            </a:r>
            <a:r>
              <a:rPr sz="1600" spc="25" dirty="0">
                <a:latin typeface="Tahoma"/>
                <a:cs typeface="Tahoma"/>
              </a:rPr>
              <a:t>resolver estes 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problemas? </a:t>
            </a:r>
            <a:r>
              <a:rPr sz="1600" spc="20" dirty="0">
                <a:latin typeface="Tahoma"/>
                <a:cs typeface="Tahoma"/>
              </a:rPr>
              <a:t>Escreva </a:t>
            </a:r>
            <a:r>
              <a:rPr sz="1600" spc="5" dirty="0" err="1">
                <a:latin typeface="Tahoma"/>
                <a:cs typeface="Tahoma"/>
              </a:rPr>
              <a:t>uma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10" dirty="0">
                <a:latin typeface="Tahoma"/>
                <a:cs typeface="Tahoma"/>
              </a:rPr>
              <a:t> </a:t>
            </a:r>
            <a:endParaRPr lang="pt-BR" sz="1600" spc="10" dirty="0">
              <a:latin typeface="Tahoma"/>
              <a:cs typeface="Tahoma"/>
            </a:endParaRPr>
          </a:p>
          <a:p>
            <a:pPr marL="351155" marR="415925">
              <a:lnSpc>
                <a:spcPct val="118300"/>
              </a:lnSpc>
              <a:spcBef>
                <a:spcPts val="1000"/>
              </a:spcBef>
            </a:pPr>
            <a:endParaRPr lang="pt-BR" sz="1600" spc="10" dirty="0">
              <a:latin typeface="Tahoma"/>
              <a:cs typeface="Tahoma"/>
            </a:endParaRPr>
          </a:p>
          <a:p>
            <a:pPr marL="351155" marR="415925">
              <a:lnSpc>
                <a:spcPct val="118300"/>
              </a:lnSpc>
              <a:spcBef>
                <a:spcPts val="1000"/>
              </a:spcBef>
            </a:pPr>
            <a:endParaRPr lang="pt-BR" sz="1600" spc="10" dirty="0">
              <a:latin typeface="Tahoma"/>
              <a:cs typeface="Tahoma"/>
            </a:endParaRPr>
          </a:p>
          <a:p>
            <a:pPr marL="351155" marR="415925">
              <a:lnSpc>
                <a:spcPct val="118300"/>
              </a:lnSpc>
              <a:spcBef>
                <a:spcPts val="1000"/>
              </a:spcBef>
            </a:pPr>
            <a:endParaRPr lang="pt-BR" sz="1600" spc="10" dirty="0">
              <a:latin typeface="Tahoma"/>
              <a:cs typeface="Tahoma"/>
            </a:endParaRPr>
          </a:p>
          <a:p>
            <a:pPr marL="351155" marR="415925">
              <a:lnSpc>
                <a:spcPct val="118300"/>
              </a:lnSpc>
              <a:spcBef>
                <a:spcPts val="1000"/>
              </a:spcBef>
            </a:pPr>
            <a:endParaRPr lang="pt-BR" sz="1600" spc="10" dirty="0">
              <a:latin typeface="Tahoma"/>
              <a:cs typeface="Tahoma"/>
            </a:endParaRPr>
          </a:p>
          <a:p>
            <a:pPr marL="351155" marR="415925">
              <a:lnSpc>
                <a:spcPct val="118300"/>
              </a:lnSpc>
              <a:spcBef>
                <a:spcPts val="1000"/>
              </a:spcBef>
            </a:pPr>
            <a:endParaRPr lang="pt-BR" sz="1600" spc="1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43871" y="216723"/>
            <a:ext cx="3419475" cy="1271310"/>
          </a:xfrm>
          <a:prstGeom prst="rect">
            <a:avLst/>
          </a:prstGeom>
          <a:noFill/>
        </p:spPr>
        <p:txBody>
          <a:bodyPr vert="horz" wrap="square" lIns="0" tIns="195580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400" dirty="0">
                <a:latin typeface="Arial MT"/>
                <a:cs typeface="Arial MT"/>
              </a:rPr>
              <a:t>Texto</a:t>
            </a:r>
          </a:p>
          <a:p>
            <a:pPr marL="351155" marR="388620">
              <a:lnSpc>
                <a:spcPct val="118300"/>
              </a:lnSpc>
              <a:spcBef>
                <a:spcPts val="1210"/>
              </a:spcBef>
            </a:pPr>
            <a:r>
              <a:rPr sz="1600" spc="-70" dirty="0">
                <a:latin typeface="Tahoma"/>
                <a:cs typeface="Tahoma"/>
              </a:rPr>
              <a:t>O </a:t>
            </a:r>
            <a:r>
              <a:rPr sz="1600" spc="25" dirty="0">
                <a:latin typeface="Tahoma"/>
                <a:cs typeface="Tahoma"/>
              </a:rPr>
              <a:t>q</a:t>
            </a:r>
            <a:r>
              <a:rPr sz="1600" spc="10" dirty="0">
                <a:latin typeface="Tahoma"/>
                <a:cs typeface="Tahoma"/>
              </a:rPr>
              <a:t>u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t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55" dirty="0">
                <a:latin typeface="Tahoma"/>
                <a:cs typeface="Tahoma"/>
              </a:rPr>
              <a:t>s</a:t>
            </a:r>
            <a:r>
              <a:rPr sz="1600" spc="-5" dirty="0">
                <a:latin typeface="Tahoma"/>
                <a:cs typeface="Tahoma"/>
              </a:rPr>
              <a:t>e</a:t>
            </a:r>
            <a:r>
              <a:rPr sz="1600" spc="25" dirty="0">
                <a:latin typeface="Tahoma"/>
                <a:cs typeface="Tahoma"/>
              </a:rPr>
              <a:t>p</a:t>
            </a:r>
            <a:r>
              <a:rPr sz="1600" spc="10" dirty="0">
                <a:latin typeface="Tahoma"/>
                <a:cs typeface="Tahoma"/>
              </a:rPr>
              <a:t>a</a:t>
            </a:r>
            <a:r>
              <a:rPr sz="1600" spc="50" dirty="0">
                <a:latin typeface="Tahoma"/>
                <a:cs typeface="Tahoma"/>
              </a:rPr>
              <a:t>r</a:t>
            </a:r>
            <a:r>
              <a:rPr sz="1600" spc="15" dirty="0">
                <a:latin typeface="Tahoma"/>
                <a:cs typeface="Tahoma"/>
              </a:rPr>
              <a:t>a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d</a:t>
            </a:r>
            <a:r>
              <a:rPr sz="1600" spc="30" dirty="0">
                <a:latin typeface="Tahoma"/>
                <a:cs typeface="Tahoma"/>
              </a:rPr>
              <a:t>o</a:t>
            </a:r>
            <a:r>
              <a:rPr sz="1600" spc="45" dirty="0">
                <a:latin typeface="Tahoma"/>
                <a:cs typeface="Tahoma"/>
              </a:rPr>
              <a:t>s  </a:t>
            </a:r>
            <a:r>
              <a:rPr sz="1600" spc="60" dirty="0">
                <a:latin typeface="Tahoma"/>
                <a:cs typeface="Tahoma"/>
              </a:rPr>
              <a:t>c</a:t>
            </a:r>
            <a:r>
              <a:rPr sz="1600" spc="30" dirty="0">
                <a:latin typeface="Tahoma"/>
                <a:cs typeface="Tahoma"/>
              </a:rPr>
              <a:t>o</a:t>
            </a:r>
            <a:r>
              <a:rPr sz="1600" spc="10" dirty="0">
                <a:latin typeface="Tahoma"/>
                <a:cs typeface="Tahoma"/>
              </a:rPr>
              <a:t>n</a:t>
            </a:r>
            <a:r>
              <a:rPr sz="1600" spc="60" dirty="0">
                <a:latin typeface="Tahoma"/>
                <a:cs typeface="Tahoma"/>
              </a:rPr>
              <a:t>c</a:t>
            </a:r>
            <a:r>
              <a:rPr sz="1600" spc="30" dirty="0">
                <a:latin typeface="Tahoma"/>
                <a:cs typeface="Tahoma"/>
              </a:rPr>
              <a:t>o</a:t>
            </a:r>
            <a:r>
              <a:rPr sz="1600" spc="50" dirty="0">
                <a:latin typeface="Tahoma"/>
                <a:cs typeface="Tahoma"/>
              </a:rPr>
              <a:t>rr</a:t>
            </a:r>
            <a:r>
              <a:rPr sz="1600" spc="-5" dirty="0">
                <a:latin typeface="Tahoma"/>
                <a:cs typeface="Tahoma"/>
              </a:rPr>
              <a:t>e</a:t>
            </a:r>
            <a:r>
              <a:rPr sz="1600" spc="10" dirty="0">
                <a:latin typeface="Tahoma"/>
                <a:cs typeface="Tahoma"/>
              </a:rPr>
              <a:t>n</a:t>
            </a:r>
            <a:r>
              <a:rPr sz="1600" spc="25" dirty="0">
                <a:latin typeface="Tahoma"/>
                <a:cs typeface="Tahoma"/>
              </a:rPr>
              <a:t>t</a:t>
            </a:r>
            <a:r>
              <a:rPr sz="1600" spc="-5" dirty="0">
                <a:latin typeface="Tahoma"/>
                <a:cs typeface="Tahoma"/>
              </a:rPr>
              <a:t>e</a:t>
            </a:r>
            <a:r>
              <a:rPr sz="1600" spc="55" dirty="0">
                <a:latin typeface="Tahoma"/>
                <a:cs typeface="Tahoma"/>
              </a:rPr>
              <a:t>s</a:t>
            </a:r>
            <a:r>
              <a:rPr sz="1600" spc="60" dirty="0">
                <a:latin typeface="Tahoma"/>
                <a:cs typeface="Tahoma"/>
              </a:rPr>
              <a:t>?</a:t>
            </a:r>
            <a:r>
              <a:rPr sz="1600" spc="-70" dirty="0">
                <a:latin typeface="Tahoma"/>
                <a:cs typeface="Tahoma"/>
              </a:rPr>
              <a:t> O </a:t>
            </a:r>
            <a:r>
              <a:rPr sz="1600" spc="25" dirty="0">
                <a:latin typeface="Tahoma"/>
                <a:cs typeface="Tahoma"/>
              </a:rPr>
              <a:t>q</a:t>
            </a:r>
            <a:r>
              <a:rPr sz="1600" spc="10" dirty="0">
                <a:latin typeface="Tahoma"/>
                <a:cs typeface="Tahoma"/>
              </a:rPr>
              <a:t>u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25" dirty="0" err="1">
                <a:latin typeface="Tahoma"/>
                <a:cs typeface="Tahoma"/>
              </a:rPr>
              <a:t>t</a:t>
            </a:r>
            <a:r>
              <a:rPr sz="1600" dirty="0" err="1">
                <a:latin typeface="Tahoma"/>
                <a:cs typeface="Tahoma"/>
              </a:rPr>
              <a:t>e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25" dirty="0" err="1">
                <a:latin typeface="Tahoma"/>
                <a:cs typeface="Tahoma"/>
              </a:rPr>
              <a:t>d</a:t>
            </a:r>
            <a:r>
              <a:rPr sz="1600" spc="-5" dirty="0" err="1">
                <a:latin typeface="Tahoma"/>
                <a:cs typeface="Tahoma"/>
              </a:rPr>
              <a:t>e</a:t>
            </a:r>
            <a:r>
              <a:rPr sz="1600" spc="25" dirty="0" err="1">
                <a:latin typeface="Tahoma"/>
                <a:cs typeface="Tahoma"/>
              </a:rPr>
              <a:t>i</a:t>
            </a:r>
            <a:r>
              <a:rPr sz="1600" spc="-10" dirty="0" err="1">
                <a:latin typeface="Tahoma"/>
                <a:cs typeface="Tahoma"/>
              </a:rPr>
              <a:t>x</a:t>
            </a:r>
            <a:r>
              <a:rPr sz="1600" spc="10" dirty="0" err="1">
                <a:latin typeface="Tahoma"/>
                <a:cs typeface="Tahoma"/>
              </a:rPr>
              <a:t>a</a:t>
            </a:r>
            <a:endParaRPr lang="pt-BR" sz="1600" spc="1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0552" y="216745"/>
            <a:ext cx="3419475" cy="7577524"/>
          </a:xfrm>
          <a:prstGeom prst="rect">
            <a:avLst/>
          </a:prstGeom>
          <a:noFill/>
        </p:spPr>
        <p:txBody>
          <a:bodyPr vert="horz" wrap="square" lIns="0" tIns="182245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800" dirty="0">
                <a:latin typeface="Arial MT"/>
                <a:cs typeface="Arial MT"/>
              </a:rPr>
              <a:t>Texto</a:t>
            </a:r>
            <a:endParaRPr sz="2800" dirty="0">
              <a:latin typeface="Arial MT"/>
              <a:cs typeface="Arial MT"/>
            </a:endParaRPr>
          </a:p>
          <a:p>
            <a:pPr marL="351155" marR="425450">
              <a:lnSpc>
                <a:spcPct val="118300"/>
              </a:lnSpc>
              <a:spcBef>
                <a:spcPts val="1000"/>
              </a:spcBef>
            </a:pPr>
            <a:r>
              <a:rPr sz="1600" spc="5" dirty="0">
                <a:latin typeface="Tahoma"/>
                <a:cs typeface="Tahoma"/>
              </a:rPr>
              <a:t>Quais </a:t>
            </a:r>
            <a:r>
              <a:rPr sz="1600" spc="25" dirty="0">
                <a:latin typeface="Tahoma"/>
                <a:cs typeface="Tahoma"/>
              </a:rPr>
              <a:t>problemas </a:t>
            </a:r>
            <a:r>
              <a:rPr sz="1600" spc="35" dirty="0">
                <a:latin typeface="Tahoma"/>
                <a:cs typeface="Tahoma"/>
              </a:rPr>
              <a:t>as </a:t>
            </a:r>
            <a:r>
              <a:rPr sz="1600" spc="30" dirty="0">
                <a:latin typeface="Tahoma"/>
                <a:cs typeface="Tahoma"/>
              </a:rPr>
              <a:t>pessoas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estão </a:t>
            </a:r>
            <a:r>
              <a:rPr sz="1600" spc="15" dirty="0">
                <a:latin typeface="Tahoma"/>
                <a:cs typeface="Tahoma"/>
              </a:rPr>
              <a:t>enfrentando? </a:t>
            </a:r>
            <a:r>
              <a:rPr sz="1600" spc="25" dirty="0">
                <a:latin typeface="Tahoma"/>
                <a:cs typeface="Tahoma"/>
              </a:rPr>
              <a:t>Liste 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suas</a:t>
            </a:r>
            <a:r>
              <a:rPr sz="1600" spc="-85" dirty="0">
                <a:latin typeface="Tahoma"/>
                <a:cs typeface="Tahoma"/>
              </a:rPr>
              <a:t> </a:t>
            </a:r>
            <a:r>
              <a:rPr sz="1600" spc="50" dirty="0">
                <a:latin typeface="Tahoma"/>
                <a:cs typeface="Tahoma"/>
              </a:rPr>
              <a:t>3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principais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frustrações</a:t>
            </a:r>
            <a:endParaRPr sz="16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1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1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1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1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1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1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00" dirty="0">
              <a:latin typeface="Tahoma"/>
              <a:cs typeface="Tahoma"/>
            </a:endParaRPr>
          </a:p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800" dirty="0">
                <a:latin typeface="Arial MT"/>
                <a:cs typeface="Arial MT"/>
              </a:rPr>
              <a:t>Texto</a:t>
            </a:r>
          </a:p>
          <a:p>
            <a:pPr marL="351155" marR="471805">
              <a:lnSpc>
                <a:spcPct val="117900"/>
              </a:lnSpc>
              <a:spcBef>
                <a:spcPts val="969"/>
              </a:spcBef>
            </a:pPr>
            <a:r>
              <a:rPr sz="1300" spc="40" dirty="0">
                <a:latin typeface="Tahoma"/>
                <a:cs typeface="Tahoma"/>
              </a:rPr>
              <a:t>Como </a:t>
            </a:r>
            <a:r>
              <a:rPr sz="1300" spc="35" dirty="0">
                <a:latin typeface="Tahoma"/>
                <a:cs typeface="Tahoma"/>
              </a:rPr>
              <a:t>estes problemas </a:t>
            </a:r>
            <a:r>
              <a:rPr sz="1300" spc="40" dirty="0">
                <a:latin typeface="Tahoma"/>
                <a:cs typeface="Tahoma"/>
              </a:rPr>
              <a:t>são </a:t>
            </a:r>
            <a:r>
              <a:rPr sz="1300" spc="45" dirty="0">
                <a:latin typeface="Tahoma"/>
                <a:cs typeface="Tahoma"/>
              </a:rPr>
              <a:t> </a:t>
            </a:r>
            <a:r>
              <a:rPr sz="1300" spc="35" dirty="0">
                <a:latin typeface="Tahoma"/>
                <a:cs typeface="Tahoma"/>
              </a:rPr>
              <a:t>resolvidos</a:t>
            </a:r>
            <a:r>
              <a:rPr sz="1300" spc="-55" dirty="0">
                <a:latin typeface="Tahoma"/>
                <a:cs typeface="Tahoma"/>
              </a:rPr>
              <a:t> </a:t>
            </a:r>
            <a:r>
              <a:rPr sz="1300" spc="20" dirty="0">
                <a:latin typeface="Tahoma"/>
                <a:cs typeface="Tahoma"/>
              </a:rPr>
              <a:t>hoje?</a:t>
            </a:r>
            <a:r>
              <a:rPr sz="1300" spc="-55" dirty="0">
                <a:latin typeface="Tahoma"/>
                <a:cs typeface="Tahoma"/>
              </a:rPr>
              <a:t> </a:t>
            </a:r>
            <a:r>
              <a:rPr sz="1300" spc="40" dirty="0">
                <a:latin typeface="Tahoma"/>
                <a:cs typeface="Tahoma"/>
              </a:rPr>
              <a:t>Isso</a:t>
            </a:r>
            <a:r>
              <a:rPr sz="1300" spc="-50" dirty="0">
                <a:latin typeface="Tahoma"/>
                <a:cs typeface="Tahoma"/>
              </a:rPr>
              <a:t> </a:t>
            </a:r>
            <a:r>
              <a:rPr sz="1300" spc="30" dirty="0">
                <a:latin typeface="Tahoma"/>
                <a:cs typeface="Tahoma"/>
              </a:rPr>
              <a:t>pode</a:t>
            </a:r>
            <a:r>
              <a:rPr sz="1300" spc="-55" dirty="0">
                <a:latin typeface="Tahoma"/>
                <a:cs typeface="Tahoma"/>
              </a:rPr>
              <a:t> </a:t>
            </a:r>
            <a:r>
              <a:rPr sz="1300" spc="40" dirty="0">
                <a:latin typeface="Tahoma"/>
                <a:cs typeface="Tahoma"/>
              </a:rPr>
              <a:t>ser</a:t>
            </a:r>
            <a:r>
              <a:rPr sz="1300" spc="-55" dirty="0">
                <a:latin typeface="Tahoma"/>
                <a:cs typeface="Tahoma"/>
              </a:rPr>
              <a:t> </a:t>
            </a:r>
            <a:r>
              <a:rPr sz="1300" spc="20" dirty="0">
                <a:latin typeface="Tahoma"/>
                <a:cs typeface="Tahoma"/>
              </a:rPr>
              <a:t>um </a:t>
            </a:r>
            <a:r>
              <a:rPr sz="1300" spc="-390" dirty="0">
                <a:latin typeface="Tahoma"/>
                <a:cs typeface="Tahoma"/>
              </a:rPr>
              <a:t> </a:t>
            </a:r>
            <a:r>
              <a:rPr sz="1300" spc="35" dirty="0">
                <a:latin typeface="Tahoma"/>
                <a:cs typeface="Tahoma"/>
              </a:rPr>
              <a:t>concorrente direto ao </a:t>
            </a:r>
            <a:r>
              <a:rPr sz="1300" spc="25" dirty="0">
                <a:latin typeface="Tahoma"/>
                <a:cs typeface="Tahoma"/>
              </a:rPr>
              <a:t>que </a:t>
            </a:r>
            <a:r>
              <a:rPr sz="1300" spc="30" dirty="0">
                <a:latin typeface="Tahoma"/>
                <a:cs typeface="Tahoma"/>
              </a:rPr>
              <a:t>você </a:t>
            </a:r>
            <a:r>
              <a:rPr sz="1300" spc="35" dirty="0">
                <a:latin typeface="Tahoma"/>
                <a:cs typeface="Tahoma"/>
              </a:rPr>
              <a:t> </a:t>
            </a:r>
            <a:r>
              <a:rPr sz="1300" spc="30" dirty="0">
                <a:latin typeface="Tahoma"/>
                <a:cs typeface="Tahoma"/>
              </a:rPr>
              <a:t>está </a:t>
            </a:r>
            <a:r>
              <a:rPr sz="1300" spc="25" dirty="0">
                <a:latin typeface="Tahoma"/>
                <a:cs typeface="Tahoma"/>
              </a:rPr>
              <a:t>oferecendo </a:t>
            </a:r>
            <a:r>
              <a:rPr sz="1300" spc="30" dirty="0">
                <a:latin typeface="Tahoma"/>
                <a:cs typeface="Tahoma"/>
              </a:rPr>
              <a:t>ou maneiras </a:t>
            </a:r>
            <a:r>
              <a:rPr sz="1300" spc="35" dirty="0">
                <a:latin typeface="Tahoma"/>
                <a:cs typeface="Tahoma"/>
              </a:rPr>
              <a:t> </a:t>
            </a:r>
            <a:r>
              <a:rPr sz="1300" spc="25" dirty="0">
                <a:latin typeface="Tahoma"/>
                <a:cs typeface="Tahoma"/>
              </a:rPr>
              <a:t>existentes que </a:t>
            </a:r>
            <a:r>
              <a:rPr sz="1300" spc="40" dirty="0">
                <a:latin typeface="Tahoma"/>
                <a:cs typeface="Tahoma"/>
              </a:rPr>
              <a:t>as pessoas </a:t>
            </a:r>
            <a:r>
              <a:rPr sz="1300" spc="35" dirty="0">
                <a:latin typeface="Tahoma"/>
                <a:cs typeface="Tahoma"/>
              </a:rPr>
              <a:t>estão </a:t>
            </a: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35" dirty="0">
                <a:latin typeface="Tahoma"/>
                <a:cs typeface="Tahoma"/>
              </a:rPr>
              <a:t>usando para lidar </a:t>
            </a:r>
            <a:r>
              <a:rPr sz="1300" spc="40" dirty="0">
                <a:latin typeface="Tahoma"/>
                <a:cs typeface="Tahoma"/>
              </a:rPr>
              <a:t>com </a:t>
            </a:r>
            <a:r>
              <a:rPr sz="1300" spc="35" dirty="0" err="1">
                <a:latin typeface="Tahoma"/>
                <a:cs typeface="Tahoma"/>
              </a:rPr>
              <a:t>seus</a:t>
            </a:r>
            <a:r>
              <a:rPr sz="1300" spc="35" dirty="0">
                <a:latin typeface="Tahoma"/>
                <a:cs typeface="Tahoma"/>
              </a:rPr>
              <a:t> </a:t>
            </a:r>
            <a:endParaRPr lang="pt-BR" sz="1300" spc="35" dirty="0">
              <a:latin typeface="Tahoma"/>
              <a:cs typeface="Tahoma"/>
            </a:endParaRPr>
          </a:p>
          <a:p>
            <a:pPr marL="351155" marR="471805">
              <a:lnSpc>
                <a:spcPct val="117900"/>
              </a:lnSpc>
              <a:spcBef>
                <a:spcPts val="969"/>
              </a:spcBef>
            </a:pPr>
            <a:endParaRPr lang="pt-BR" sz="1300" spc="35" dirty="0">
              <a:latin typeface="Tahoma"/>
              <a:cs typeface="Tahoma"/>
            </a:endParaRPr>
          </a:p>
          <a:p>
            <a:pPr marL="351155" marR="471805">
              <a:lnSpc>
                <a:spcPct val="117900"/>
              </a:lnSpc>
              <a:spcBef>
                <a:spcPts val="969"/>
              </a:spcBef>
            </a:pPr>
            <a:endParaRPr lang="pt-BR" sz="1300" spc="35" dirty="0">
              <a:latin typeface="Tahoma"/>
              <a:cs typeface="Tahoma"/>
            </a:endParaRPr>
          </a:p>
          <a:p>
            <a:pPr marL="351155" marR="471805">
              <a:lnSpc>
                <a:spcPct val="117900"/>
              </a:lnSpc>
              <a:spcBef>
                <a:spcPts val="969"/>
              </a:spcBef>
            </a:pPr>
            <a:endParaRPr lang="pt-BR" sz="1300" spc="35" dirty="0">
              <a:latin typeface="Tahoma"/>
              <a:cs typeface="Tahoma"/>
            </a:endParaRPr>
          </a:p>
          <a:p>
            <a:pPr marL="351155" marR="471805">
              <a:lnSpc>
                <a:spcPct val="117900"/>
              </a:lnSpc>
              <a:spcBef>
                <a:spcPts val="969"/>
              </a:spcBef>
            </a:pPr>
            <a:r>
              <a:rPr sz="1300" spc="40" dirty="0">
                <a:latin typeface="Tahoma"/>
                <a:cs typeface="Tahoma"/>
              </a:rPr>
              <a:t> </a:t>
            </a:r>
            <a:r>
              <a:rPr sz="1300" spc="25" dirty="0">
                <a:latin typeface="Tahoma"/>
                <a:cs typeface="Tahoma"/>
              </a:rPr>
              <a:t>problemas.</a:t>
            </a:r>
            <a:endParaRPr sz="1300" dirty="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21656" y="4075131"/>
            <a:ext cx="3419475" cy="160774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36854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800" dirty="0">
                <a:latin typeface="Arial MT"/>
                <a:cs typeface="Arial MT"/>
              </a:rPr>
              <a:t>Texto</a:t>
            </a:r>
          </a:p>
          <a:p>
            <a:pPr marL="351155" marR="410209">
              <a:lnSpc>
                <a:spcPct val="117200"/>
              </a:lnSpc>
              <a:spcBef>
                <a:spcPts val="990"/>
              </a:spcBef>
            </a:pPr>
            <a:r>
              <a:rPr sz="1500" spc="20" dirty="0">
                <a:latin typeface="Tahoma"/>
                <a:cs typeface="Tahoma"/>
              </a:rPr>
              <a:t>Como</a:t>
            </a:r>
            <a:r>
              <a:rPr sz="1500" spc="-80" dirty="0">
                <a:latin typeface="Tahoma"/>
                <a:cs typeface="Tahoma"/>
              </a:rPr>
              <a:t> </a:t>
            </a:r>
            <a:r>
              <a:rPr sz="1500" spc="10" dirty="0">
                <a:latin typeface="Tahoma"/>
                <a:cs typeface="Tahoma"/>
              </a:rPr>
              <a:t>você</a:t>
            </a:r>
            <a:r>
              <a:rPr sz="1500" spc="-75" dirty="0">
                <a:latin typeface="Tahoma"/>
                <a:cs typeface="Tahoma"/>
              </a:rPr>
              <a:t> </a:t>
            </a:r>
            <a:r>
              <a:rPr sz="1500" spc="25" dirty="0">
                <a:latin typeface="Tahoma"/>
                <a:cs typeface="Tahoma"/>
              </a:rPr>
              <a:t>irá</a:t>
            </a:r>
            <a:r>
              <a:rPr sz="1500" spc="-75" dirty="0">
                <a:latin typeface="Tahoma"/>
                <a:cs typeface="Tahoma"/>
              </a:rPr>
              <a:t> </a:t>
            </a:r>
            <a:r>
              <a:rPr sz="1500" spc="10" dirty="0">
                <a:latin typeface="Tahoma"/>
                <a:cs typeface="Tahoma"/>
              </a:rPr>
              <a:t>medir</a:t>
            </a:r>
            <a:r>
              <a:rPr sz="1500" spc="-75" dirty="0">
                <a:latin typeface="Tahoma"/>
                <a:cs typeface="Tahoma"/>
              </a:rPr>
              <a:t> </a:t>
            </a:r>
            <a:r>
              <a:rPr sz="1500" spc="25" dirty="0">
                <a:latin typeface="Tahoma"/>
                <a:cs typeface="Tahoma"/>
              </a:rPr>
              <a:t>o</a:t>
            </a:r>
            <a:r>
              <a:rPr sz="1500" spc="-80" dirty="0">
                <a:latin typeface="Tahoma"/>
                <a:cs typeface="Tahoma"/>
              </a:rPr>
              <a:t> </a:t>
            </a:r>
            <a:r>
              <a:rPr sz="1500" spc="30" dirty="0">
                <a:latin typeface="Tahoma"/>
                <a:cs typeface="Tahoma"/>
              </a:rPr>
              <a:t>sucesso </a:t>
            </a:r>
            <a:r>
              <a:rPr sz="1500" spc="-450" dirty="0">
                <a:latin typeface="Tahoma"/>
                <a:cs typeface="Tahoma"/>
              </a:rPr>
              <a:t> </a:t>
            </a:r>
            <a:r>
              <a:rPr sz="1500" spc="20" dirty="0">
                <a:latin typeface="Tahoma"/>
                <a:cs typeface="Tahoma"/>
              </a:rPr>
              <a:t>do</a:t>
            </a:r>
            <a:r>
              <a:rPr sz="1500" spc="-75" dirty="0">
                <a:latin typeface="Tahoma"/>
                <a:cs typeface="Tahoma"/>
              </a:rPr>
              <a:t> </a:t>
            </a:r>
            <a:r>
              <a:rPr sz="1500" spc="15" dirty="0">
                <a:latin typeface="Tahoma"/>
                <a:cs typeface="Tahoma"/>
              </a:rPr>
              <a:t>seu</a:t>
            </a:r>
            <a:r>
              <a:rPr sz="1500" spc="-75" dirty="0">
                <a:latin typeface="Tahoma"/>
                <a:cs typeface="Tahoma"/>
              </a:rPr>
              <a:t> </a:t>
            </a:r>
            <a:r>
              <a:rPr sz="1500" spc="20" dirty="0">
                <a:latin typeface="Tahoma"/>
                <a:cs typeface="Tahoma"/>
              </a:rPr>
              <a:t>produto</a:t>
            </a:r>
            <a:r>
              <a:rPr sz="1500" spc="-70" dirty="0">
                <a:latin typeface="Tahoma"/>
                <a:cs typeface="Tahoma"/>
              </a:rPr>
              <a:t> </a:t>
            </a:r>
            <a:r>
              <a:rPr sz="1500" spc="15" dirty="0">
                <a:latin typeface="Tahoma"/>
                <a:cs typeface="Tahoma"/>
              </a:rPr>
              <a:t>ou</a:t>
            </a:r>
            <a:r>
              <a:rPr sz="1500" spc="-75" dirty="0">
                <a:latin typeface="Tahoma"/>
                <a:cs typeface="Tahoma"/>
              </a:rPr>
              <a:t> </a:t>
            </a:r>
            <a:r>
              <a:rPr sz="1500" spc="25" dirty="0">
                <a:latin typeface="Tahoma"/>
                <a:cs typeface="Tahoma"/>
              </a:rPr>
              <a:t>serviço?</a:t>
            </a:r>
            <a:endParaRPr sz="1500" dirty="0">
              <a:latin typeface="Tahoma"/>
              <a:cs typeface="Tahoma"/>
            </a:endParaRPr>
          </a:p>
          <a:p>
            <a:pPr marL="351155">
              <a:lnSpc>
                <a:spcPct val="100000"/>
              </a:lnSpc>
              <a:spcBef>
                <a:spcPts val="310"/>
              </a:spcBef>
            </a:pPr>
            <a:r>
              <a:rPr sz="1500" spc="15" dirty="0">
                <a:latin typeface="Tahoma"/>
                <a:cs typeface="Tahoma"/>
              </a:rPr>
              <a:t>Liste</a:t>
            </a:r>
            <a:r>
              <a:rPr sz="1500" spc="-80" dirty="0">
                <a:latin typeface="Tahoma"/>
                <a:cs typeface="Tahoma"/>
              </a:rPr>
              <a:t> </a:t>
            </a:r>
            <a:r>
              <a:rPr sz="1500" spc="30" dirty="0">
                <a:latin typeface="Tahoma"/>
                <a:cs typeface="Tahoma"/>
              </a:rPr>
              <a:t>as</a:t>
            </a:r>
            <a:r>
              <a:rPr sz="1500" spc="-75" dirty="0">
                <a:latin typeface="Tahoma"/>
                <a:cs typeface="Tahoma"/>
              </a:rPr>
              <a:t> </a:t>
            </a:r>
            <a:r>
              <a:rPr sz="1500" spc="20" dirty="0">
                <a:latin typeface="Tahoma"/>
                <a:cs typeface="Tahoma"/>
              </a:rPr>
              <a:t>métricas</a:t>
            </a:r>
            <a:r>
              <a:rPr sz="1500" spc="-75" dirty="0">
                <a:latin typeface="Tahoma"/>
                <a:cs typeface="Tahoma"/>
              </a:rPr>
              <a:t> </a:t>
            </a:r>
            <a:r>
              <a:rPr sz="1500" spc="10" dirty="0">
                <a:latin typeface="Tahoma"/>
                <a:cs typeface="Tahoma"/>
              </a:rPr>
              <a:t>importantes.</a:t>
            </a:r>
            <a:endParaRPr sz="1500" dirty="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32760" y="216745"/>
            <a:ext cx="3419475" cy="7803931"/>
          </a:xfrm>
          <a:prstGeom prst="rect">
            <a:avLst/>
          </a:prstGeom>
          <a:noFill/>
        </p:spPr>
        <p:txBody>
          <a:bodyPr vert="horz" wrap="square" lIns="0" tIns="195580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400" dirty="0">
                <a:latin typeface="Arial MT"/>
                <a:cs typeface="Arial MT"/>
              </a:rPr>
              <a:t>Texto</a:t>
            </a:r>
          </a:p>
          <a:p>
            <a:pPr marL="351790" marR="465455">
              <a:lnSpc>
                <a:spcPct val="118300"/>
              </a:lnSpc>
              <a:spcBef>
                <a:spcPts val="5"/>
              </a:spcBef>
            </a:pPr>
            <a:endParaRPr lang="pt-BR" sz="3400" dirty="0">
              <a:latin typeface="Arial MT"/>
              <a:cs typeface="Tahoma"/>
            </a:endParaRPr>
          </a:p>
          <a:p>
            <a:pPr marL="351790" marR="465455">
              <a:lnSpc>
                <a:spcPct val="118300"/>
              </a:lnSpc>
              <a:spcBef>
                <a:spcPts val="5"/>
              </a:spcBef>
            </a:pPr>
            <a:r>
              <a:rPr sz="1600" spc="30" dirty="0">
                <a:latin typeface="Tahoma"/>
                <a:cs typeface="Tahoma"/>
              </a:rPr>
              <a:t>Como </a:t>
            </a:r>
            <a:r>
              <a:rPr sz="1600" spc="15" dirty="0">
                <a:latin typeface="Tahoma"/>
                <a:cs typeface="Tahoma"/>
              </a:rPr>
              <a:t>você </a:t>
            </a:r>
            <a:r>
              <a:rPr sz="1600" spc="10" dirty="0">
                <a:latin typeface="Tahoma"/>
                <a:cs typeface="Tahoma"/>
              </a:rPr>
              <a:t>vai </a:t>
            </a:r>
            <a:r>
              <a:rPr sz="1600" spc="25" dirty="0">
                <a:latin typeface="Tahoma"/>
                <a:cs typeface="Tahoma"/>
              </a:rPr>
              <a:t>transformar 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um </a:t>
            </a:r>
            <a:r>
              <a:rPr sz="1600" spc="20" dirty="0">
                <a:latin typeface="Tahoma"/>
                <a:cs typeface="Tahoma"/>
              </a:rPr>
              <a:t>visitante desinformado 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em </a:t>
            </a:r>
            <a:r>
              <a:rPr sz="1600" dirty="0">
                <a:latin typeface="Tahoma"/>
                <a:cs typeface="Tahoma"/>
              </a:rPr>
              <a:t>um </a:t>
            </a:r>
            <a:r>
              <a:rPr sz="1600" spc="20" dirty="0">
                <a:latin typeface="Tahoma"/>
                <a:cs typeface="Tahoma"/>
              </a:rPr>
              <a:t>cliente </a:t>
            </a:r>
            <a:r>
              <a:rPr sz="1600" spc="30" dirty="0">
                <a:latin typeface="Tahoma"/>
                <a:cs typeface="Tahoma"/>
              </a:rPr>
              <a:t>interessado?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Crie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5" dirty="0">
                <a:latin typeface="Tahoma"/>
                <a:cs typeface="Tahoma"/>
              </a:rPr>
              <a:t>uma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10" dirty="0">
                <a:latin typeface="Tahoma"/>
                <a:cs typeface="Tahoma"/>
              </a:rPr>
              <a:t>mensagem</a:t>
            </a:r>
            <a:r>
              <a:rPr sz="1600" spc="-85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de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5" dirty="0">
                <a:latin typeface="Tahoma"/>
                <a:cs typeface="Tahoma"/>
              </a:rPr>
              <a:t>uma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5" dirty="0">
                <a:latin typeface="Tahoma"/>
                <a:cs typeface="Tahoma"/>
              </a:rPr>
              <a:t>linha, </a:t>
            </a:r>
            <a:r>
              <a:rPr sz="1600" spc="35" dirty="0">
                <a:latin typeface="Tahoma"/>
                <a:cs typeface="Tahoma"/>
              </a:rPr>
              <a:t>clara </a:t>
            </a:r>
            <a:r>
              <a:rPr sz="1600" dirty="0">
                <a:latin typeface="Tahoma"/>
                <a:cs typeface="Tahoma"/>
              </a:rPr>
              <a:t>e </a:t>
            </a:r>
            <a:r>
              <a:rPr sz="1600" spc="10" dirty="0">
                <a:latin typeface="Tahoma"/>
                <a:cs typeface="Tahoma"/>
              </a:rPr>
              <a:t>convincente, </a:t>
            </a:r>
            <a:r>
              <a:rPr sz="1600" spc="15" dirty="0">
                <a:latin typeface="Tahoma"/>
                <a:cs typeface="Tahoma"/>
              </a:rPr>
              <a:t> </a:t>
            </a:r>
            <a:r>
              <a:rPr sz="1600" spc="10" dirty="0">
                <a:latin typeface="Tahoma"/>
                <a:cs typeface="Tahoma"/>
              </a:rPr>
              <a:t>que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você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quer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transmitir.</a:t>
            </a:r>
            <a:endParaRPr sz="16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1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100" dirty="0">
              <a:latin typeface="Tahoma"/>
              <a:cs typeface="Tahoma"/>
            </a:endParaRPr>
          </a:p>
          <a:p>
            <a:pPr marL="351155">
              <a:lnSpc>
                <a:spcPct val="100000"/>
              </a:lnSpc>
              <a:spcBef>
                <a:spcPts val="1435"/>
              </a:spcBef>
            </a:pPr>
            <a:endParaRPr lang="pt-BR" sz="2350" dirty="0">
              <a:latin typeface="Tahoma"/>
              <a:cs typeface="Tahoma"/>
            </a:endParaRPr>
          </a:p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400" dirty="0">
                <a:latin typeface="Arial MT"/>
                <a:cs typeface="Arial MT"/>
              </a:rPr>
              <a:t>Texto</a:t>
            </a:r>
          </a:p>
          <a:p>
            <a:pPr marL="351155" marR="375920">
              <a:lnSpc>
                <a:spcPct val="118300"/>
              </a:lnSpc>
              <a:spcBef>
                <a:spcPts val="1145"/>
              </a:spcBef>
            </a:pPr>
            <a:r>
              <a:rPr sz="1600" spc="30" dirty="0">
                <a:latin typeface="Tahoma"/>
                <a:cs typeface="Tahoma"/>
              </a:rPr>
              <a:t>Como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seu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produto</a:t>
            </a:r>
            <a:r>
              <a:rPr sz="1600" spc="-8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ou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serviço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se </a:t>
            </a:r>
            <a:r>
              <a:rPr sz="1600" spc="15" dirty="0">
                <a:latin typeface="Tahoma"/>
                <a:cs typeface="Tahoma"/>
              </a:rPr>
              <a:t>encaixa </a:t>
            </a:r>
            <a:r>
              <a:rPr sz="1600" spc="20" dirty="0">
                <a:latin typeface="Tahoma"/>
                <a:cs typeface="Tahoma"/>
              </a:rPr>
              <a:t>no grande 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10" dirty="0">
                <a:latin typeface="Tahoma"/>
                <a:cs typeface="Tahoma"/>
              </a:rPr>
              <a:t>esquema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das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40" dirty="0" err="1">
                <a:latin typeface="Tahoma"/>
                <a:cs typeface="Tahoma"/>
              </a:rPr>
              <a:t>coisas</a:t>
            </a:r>
            <a:r>
              <a:rPr sz="1600" spc="40" dirty="0">
                <a:latin typeface="Tahoma"/>
                <a:cs typeface="Tahoma"/>
              </a:rPr>
              <a:t>?</a:t>
            </a:r>
            <a:endParaRPr lang="pt-BR" sz="1600" spc="40" dirty="0">
              <a:latin typeface="Tahoma"/>
              <a:cs typeface="Tahoma"/>
            </a:endParaRPr>
          </a:p>
          <a:p>
            <a:pPr marL="351155" marR="375920">
              <a:lnSpc>
                <a:spcPct val="118300"/>
              </a:lnSpc>
              <a:spcBef>
                <a:spcPts val="1145"/>
              </a:spcBef>
            </a:pPr>
            <a:endParaRPr lang="pt-BR" sz="1600" spc="40" dirty="0">
              <a:latin typeface="Tahoma"/>
              <a:cs typeface="Tahoma"/>
            </a:endParaRPr>
          </a:p>
          <a:p>
            <a:pPr marL="351155" marR="375920">
              <a:lnSpc>
                <a:spcPct val="118300"/>
              </a:lnSpc>
              <a:spcBef>
                <a:spcPts val="1145"/>
              </a:spcBef>
            </a:pPr>
            <a:endParaRPr lang="pt-BR" sz="1600" spc="40" dirty="0">
              <a:latin typeface="Tahoma"/>
              <a:cs typeface="Tahoma"/>
            </a:endParaRPr>
          </a:p>
          <a:p>
            <a:pPr marL="351155" marR="375920">
              <a:lnSpc>
                <a:spcPct val="118300"/>
              </a:lnSpc>
              <a:spcBef>
                <a:spcPts val="1145"/>
              </a:spcBef>
            </a:pPr>
            <a:endParaRPr lang="pt-BR" sz="1600" spc="40" dirty="0">
              <a:latin typeface="Tahoma"/>
              <a:cs typeface="Tahoma"/>
            </a:endParaRPr>
          </a:p>
          <a:p>
            <a:pPr marL="351155" marR="375920">
              <a:lnSpc>
                <a:spcPct val="118300"/>
              </a:lnSpc>
              <a:spcBef>
                <a:spcPts val="1145"/>
              </a:spcBef>
            </a:pPr>
            <a:endParaRPr lang="pt-BR" sz="1600" spc="40" dirty="0">
              <a:latin typeface="Tahoma"/>
              <a:cs typeface="Tahoma"/>
            </a:endParaRPr>
          </a:p>
          <a:p>
            <a:pPr marL="351155" marR="375920">
              <a:lnSpc>
                <a:spcPct val="118300"/>
              </a:lnSpc>
              <a:spcBef>
                <a:spcPts val="1145"/>
              </a:spcBef>
            </a:pPr>
            <a:endParaRPr sz="1600" dirty="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43864" y="4075131"/>
            <a:ext cx="3419475" cy="2146292"/>
          </a:xfrm>
          <a:prstGeom prst="rect">
            <a:avLst/>
          </a:prstGeom>
          <a:noFill/>
        </p:spPr>
        <p:txBody>
          <a:bodyPr vert="horz" wrap="square" lIns="0" tIns="236854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800" dirty="0">
                <a:latin typeface="Arial MT"/>
                <a:cs typeface="Arial MT"/>
              </a:rPr>
              <a:t>Texto</a:t>
            </a:r>
          </a:p>
          <a:p>
            <a:pPr marL="351155" marR="414020">
              <a:lnSpc>
                <a:spcPct val="120200"/>
              </a:lnSpc>
              <a:spcBef>
                <a:spcPts val="1025"/>
              </a:spcBef>
            </a:pPr>
            <a:r>
              <a:rPr sz="1350" spc="45" dirty="0">
                <a:latin typeface="Tahoma"/>
                <a:cs typeface="Tahoma"/>
              </a:rPr>
              <a:t>Como </a:t>
            </a:r>
            <a:r>
              <a:rPr sz="1350" spc="30" dirty="0">
                <a:latin typeface="Tahoma"/>
                <a:cs typeface="Tahoma"/>
              </a:rPr>
              <a:t>você </a:t>
            </a:r>
            <a:r>
              <a:rPr sz="1350" spc="20" dirty="0">
                <a:latin typeface="Tahoma"/>
                <a:cs typeface="Tahoma"/>
              </a:rPr>
              <a:t>vai </a:t>
            </a:r>
            <a:r>
              <a:rPr sz="1350" spc="40" dirty="0">
                <a:latin typeface="Tahoma"/>
                <a:cs typeface="Tahoma"/>
              </a:rPr>
              <a:t>alcançar seus </a:t>
            </a:r>
            <a:r>
              <a:rPr sz="1350" spc="45" dirty="0">
                <a:latin typeface="Tahoma"/>
                <a:cs typeface="Tahoma"/>
              </a:rPr>
              <a:t> </a:t>
            </a:r>
            <a:r>
              <a:rPr sz="1350" spc="40" dirty="0">
                <a:latin typeface="Tahoma"/>
                <a:cs typeface="Tahoma"/>
              </a:rPr>
              <a:t>consumidores </a:t>
            </a:r>
            <a:r>
              <a:rPr sz="1350" spc="35" dirty="0">
                <a:latin typeface="Tahoma"/>
                <a:cs typeface="Tahoma"/>
              </a:rPr>
              <a:t>alvo? </a:t>
            </a:r>
            <a:r>
              <a:rPr sz="1350" spc="30" dirty="0">
                <a:latin typeface="Tahoma"/>
                <a:cs typeface="Tahoma"/>
              </a:rPr>
              <a:t>Marketing </a:t>
            </a:r>
            <a:r>
              <a:rPr sz="1350" spc="35" dirty="0">
                <a:latin typeface="Tahoma"/>
                <a:cs typeface="Tahoma"/>
              </a:rPr>
              <a:t> </a:t>
            </a:r>
            <a:r>
              <a:rPr sz="1350" spc="25" dirty="0">
                <a:latin typeface="Tahoma"/>
                <a:cs typeface="Tahoma"/>
              </a:rPr>
              <a:t>direto, </a:t>
            </a:r>
            <a:r>
              <a:rPr sz="1350" spc="30" dirty="0">
                <a:latin typeface="Tahoma"/>
                <a:cs typeface="Tahoma"/>
              </a:rPr>
              <a:t>mídia social, anúncios, </a:t>
            </a:r>
            <a:r>
              <a:rPr sz="1350" spc="35" dirty="0">
                <a:latin typeface="Tahoma"/>
                <a:cs typeface="Tahoma"/>
              </a:rPr>
              <a:t> </a:t>
            </a:r>
            <a:r>
              <a:rPr sz="1350" spc="40" dirty="0">
                <a:latin typeface="Tahoma"/>
                <a:cs typeface="Tahoma"/>
              </a:rPr>
              <a:t>parcerias </a:t>
            </a:r>
            <a:r>
              <a:rPr sz="1350" spc="195" dirty="0">
                <a:latin typeface="Tahoma"/>
                <a:cs typeface="Tahoma"/>
              </a:rPr>
              <a:t>— </a:t>
            </a:r>
            <a:r>
              <a:rPr sz="1350" spc="30" dirty="0" err="1">
                <a:latin typeface="Tahoma"/>
                <a:cs typeface="Tahoma"/>
              </a:rPr>
              <a:t>identificar</a:t>
            </a:r>
            <a:r>
              <a:rPr sz="1350" spc="30" dirty="0">
                <a:latin typeface="Tahoma"/>
                <a:cs typeface="Tahoma"/>
              </a:rPr>
              <a:t> </a:t>
            </a:r>
            <a:r>
              <a:rPr sz="1350" spc="45" dirty="0">
                <a:latin typeface="Tahoma"/>
                <a:cs typeface="Tahoma"/>
              </a:rPr>
              <a:t>as</a:t>
            </a:r>
            <a:endParaRPr lang="pt-BR" sz="1350" spc="45" dirty="0">
              <a:latin typeface="Tahoma"/>
              <a:cs typeface="Tahoma"/>
            </a:endParaRPr>
          </a:p>
          <a:p>
            <a:pPr marL="351155" marR="414020">
              <a:lnSpc>
                <a:spcPct val="120200"/>
              </a:lnSpc>
              <a:spcBef>
                <a:spcPts val="1025"/>
              </a:spcBef>
            </a:pPr>
            <a:endParaRPr sz="1350" dirty="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654973" y="1852818"/>
            <a:ext cx="3419475" cy="495815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3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300" dirty="0">
              <a:latin typeface="Times New Roman"/>
              <a:cs typeface="Times New Roman"/>
            </a:endParaRPr>
          </a:p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400" dirty="0">
                <a:latin typeface="Arial MT"/>
                <a:cs typeface="Arial MT"/>
              </a:rPr>
              <a:t>Texto</a:t>
            </a:r>
          </a:p>
          <a:p>
            <a:pPr marL="351155" marR="432434">
              <a:lnSpc>
                <a:spcPct val="117200"/>
              </a:lnSpc>
              <a:spcBef>
                <a:spcPts val="1205"/>
              </a:spcBef>
            </a:pPr>
            <a:r>
              <a:rPr sz="1500" spc="30" dirty="0" err="1">
                <a:latin typeface="Tahoma"/>
                <a:cs typeface="Tahoma"/>
              </a:rPr>
              <a:t>Crie</a:t>
            </a:r>
            <a:r>
              <a:rPr sz="1500" spc="30" dirty="0">
                <a:latin typeface="Tahoma"/>
                <a:cs typeface="Tahoma"/>
              </a:rPr>
              <a:t> </a:t>
            </a:r>
            <a:r>
              <a:rPr sz="1500" spc="45" dirty="0">
                <a:latin typeface="Tahoma"/>
                <a:cs typeface="Tahoma"/>
              </a:rPr>
              <a:t>3 </a:t>
            </a:r>
            <a:r>
              <a:rPr sz="1500" spc="10" dirty="0">
                <a:latin typeface="Tahoma"/>
                <a:cs typeface="Tahoma"/>
              </a:rPr>
              <a:t>a </a:t>
            </a:r>
            <a:r>
              <a:rPr sz="1500" spc="100" dirty="0">
                <a:latin typeface="Tahoma"/>
                <a:cs typeface="Tahoma"/>
              </a:rPr>
              <a:t>4 </a:t>
            </a:r>
            <a:r>
              <a:rPr sz="1500" spc="20" dirty="0">
                <a:latin typeface="Tahoma"/>
                <a:cs typeface="Tahoma"/>
              </a:rPr>
              <a:t>personas </a:t>
            </a:r>
            <a:r>
              <a:rPr sz="1500" spc="25" dirty="0">
                <a:latin typeface="Tahoma"/>
                <a:cs typeface="Tahoma"/>
              </a:rPr>
              <a:t>das </a:t>
            </a:r>
            <a:r>
              <a:rPr sz="1500" spc="30" dirty="0">
                <a:latin typeface="Tahoma"/>
                <a:cs typeface="Tahoma"/>
              </a:rPr>
              <a:t> </a:t>
            </a:r>
            <a:r>
              <a:rPr sz="1500" spc="25" dirty="0">
                <a:latin typeface="Tahoma"/>
                <a:cs typeface="Tahoma"/>
              </a:rPr>
              <a:t>pessoas</a:t>
            </a:r>
            <a:r>
              <a:rPr sz="1500" spc="-85" dirty="0">
                <a:latin typeface="Tahoma"/>
                <a:cs typeface="Tahoma"/>
              </a:rPr>
              <a:t> </a:t>
            </a:r>
            <a:r>
              <a:rPr sz="1500" spc="5" dirty="0">
                <a:latin typeface="Tahoma"/>
                <a:cs typeface="Tahoma"/>
              </a:rPr>
              <a:t>que</a:t>
            </a:r>
            <a:r>
              <a:rPr sz="1500" spc="-85" dirty="0">
                <a:latin typeface="Tahoma"/>
                <a:cs typeface="Tahoma"/>
              </a:rPr>
              <a:t> </a:t>
            </a:r>
            <a:r>
              <a:rPr sz="1500" spc="10" dirty="0">
                <a:latin typeface="Tahoma"/>
                <a:cs typeface="Tahoma"/>
              </a:rPr>
              <a:t>você</a:t>
            </a:r>
            <a:r>
              <a:rPr sz="1500" spc="-80" dirty="0">
                <a:latin typeface="Tahoma"/>
                <a:cs typeface="Tahoma"/>
              </a:rPr>
              <a:t> </a:t>
            </a:r>
            <a:r>
              <a:rPr sz="1500" spc="15" dirty="0">
                <a:latin typeface="Tahoma"/>
                <a:cs typeface="Tahoma"/>
              </a:rPr>
              <a:t>pode</a:t>
            </a:r>
            <a:r>
              <a:rPr sz="1500" spc="-85" dirty="0">
                <a:latin typeface="Tahoma"/>
                <a:cs typeface="Tahoma"/>
              </a:rPr>
              <a:t> </a:t>
            </a:r>
            <a:r>
              <a:rPr sz="1500" dirty="0">
                <a:latin typeface="Tahoma"/>
                <a:cs typeface="Tahoma"/>
              </a:rPr>
              <a:t>ajudar. </a:t>
            </a:r>
            <a:r>
              <a:rPr sz="1500" spc="-450" dirty="0">
                <a:latin typeface="Tahoma"/>
                <a:cs typeface="Tahoma"/>
              </a:rPr>
              <a:t> </a:t>
            </a:r>
            <a:r>
              <a:rPr sz="1500" spc="15" dirty="0">
                <a:latin typeface="Tahoma"/>
                <a:cs typeface="Tahoma"/>
              </a:rPr>
              <a:t>Visualize </a:t>
            </a:r>
            <a:r>
              <a:rPr sz="1500" spc="30" dirty="0">
                <a:latin typeface="Tahoma"/>
                <a:cs typeface="Tahoma"/>
              </a:rPr>
              <a:t>as </a:t>
            </a:r>
            <a:r>
              <a:rPr sz="1500" spc="25" dirty="0">
                <a:latin typeface="Tahoma"/>
                <a:cs typeface="Tahoma"/>
              </a:rPr>
              <a:t>pessoas </a:t>
            </a:r>
            <a:r>
              <a:rPr sz="1500" spc="5" dirty="0">
                <a:latin typeface="Tahoma"/>
                <a:cs typeface="Tahoma"/>
              </a:rPr>
              <a:t>que </a:t>
            </a:r>
            <a:r>
              <a:rPr sz="1500" spc="15" dirty="0">
                <a:latin typeface="Tahoma"/>
                <a:cs typeface="Tahoma"/>
              </a:rPr>
              <a:t>virão </a:t>
            </a:r>
            <a:r>
              <a:rPr sz="1500" spc="-455" dirty="0">
                <a:latin typeface="Tahoma"/>
                <a:cs typeface="Tahoma"/>
              </a:rPr>
              <a:t> </a:t>
            </a:r>
            <a:r>
              <a:rPr sz="1500" spc="10" dirty="0">
                <a:latin typeface="Tahoma"/>
                <a:cs typeface="Tahoma"/>
              </a:rPr>
              <a:t>até</a:t>
            </a:r>
            <a:r>
              <a:rPr sz="1500" spc="-75" dirty="0">
                <a:latin typeface="Tahoma"/>
                <a:cs typeface="Tahoma"/>
              </a:rPr>
              <a:t> </a:t>
            </a:r>
            <a:r>
              <a:rPr sz="1500" spc="10" dirty="0">
                <a:latin typeface="Tahoma"/>
                <a:cs typeface="Tahoma"/>
              </a:rPr>
              <a:t>você</a:t>
            </a:r>
            <a:r>
              <a:rPr sz="1500" spc="-70" dirty="0">
                <a:latin typeface="Tahoma"/>
                <a:cs typeface="Tahoma"/>
              </a:rPr>
              <a:t> </a:t>
            </a:r>
            <a:r>
              <a:rPr sz="1500" spc="20" dirty="0">
                <a:latin typeface="Tahoma"/>
                <a:cs typeface="Tahoma"/>
              </a:rPr>
              <a:t>buscando</a:t>
            </a:r>
            <a:r>
              <a:rPr sz="1500" spc="-70" dirty="0">
                <a:latin typeface="Tahoma"/>
                <a:cs typeface="Tahoma"/>
              </a:rPr>
              <a:t> </a:t>
            </a:r>
            <a:r>
              <a:rPr sz="1500" spc="15" dirty="0">
                <a:latin typeface="Tahoma"/>
                <a:cs typeface="Tahoma"/>
              </a:rPr>
              <a:t>soluções.</a:t>
            </a:r>
            <a:endParaRPr sz="15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lang="pt-BR"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lang="pt-BR" sz="2000" dirty="0">
              <a:latin typeface="Tahoma"/>
              <a:cs typeface="Tahoma"/>
            </a:endParaRPr>
          </a:p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400" dirty="0">
                <a:latin typeface="Arial MT"/>
                <a:cs typeface="Arial MT"/>
              </a:rPr>
              <a:t>Texto</a:t>
            </a:r>
          </a:p>
          <a:p>
            <a:pPr marL="351155" marR="513080">
              <a:lnSpc>
                <a:spcPct val="118300"/>
              </a:lnSpc>
              <a:spcBef>
                <a:spcPts val="1210"/>
              </a:spcBef>
            </a:pPr>
            <a:r>
              <a:rPr sz="1600" spc="5" dirty="0" err="1">
                <a:latin typeface="Tahoma"/>
                <a:cs typeface="Tahoma"/>
              </a:rPr>
              <a:t>Quais</a:t>
            </a:r>
            <a:r>
              <a:rPr sz="1600" spc="-85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são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as</a:t>
            </a:r>
            <a:r>
              <a:rPr sz="1600" spc="-85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características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específicas </a:t>
            </a:r>
            <a:r>
              <a:rPr sz="1600" spc="35" dirty="0">
                <a:latin typeface="Tahoma"/>
                <a:cs typeface="Tahoma"/>
              </a:rPr>
              <a:t>dos </a:t>
            </a:r>
            <a:r>
              <a:rPr sz="1600" spc="30" dirty="0">
                <a:latin typeface="Tahoma"/>
                <a:cs typeface="Tahoma"/>
              </a:rPr>
              <a:t>seus </a:t>
            </a:r>
            <a:r>
              <a:rPr sz="1600" spc="20" dirty="0">
                <a:latin typeface="Tahoma"/>
                <a:cs typeface="Tahoma"/>
              </a:rPr>
              <a:t>early 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adopters?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0614" y="7983951"/>
            <a:ext cx="8791575" cy="1546449"/>
          </a:xfrm>
          <a:prstGeom prst="rect">
            <a:avLst/>
          </a:prstGeom>
          <a:noFill/>
        </p:spPr>
        <p:txBody>
          <a:bodyPr vert="horz" wrap="square" lIns="0" tIns="144780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800" dirty="0">
                <a:latin typeface="Arial MT"/>
                <a:cs typeface="Arial MT"/>
              </a:rPr>
              <a:t>Texto</a:t>
            </a:r>
          </a:p>
          <a:p>
            <a:pPr marL="351155" marR="440690">
              <a:lnSpc>
                <a:spcPct val="118300"/>
              </a:lnSpc>
              <a:spcBef>
                <a:spcPts val="1000"/>
              </a:spcBef>
            </a:pPr>
            <a:r>
              <a:rPr sz="1600" spc="5" dirty="0" err="1">
                <a:latin typeface="Tahoma"/>
                <a:cs typeface="Tahoma"/>
              </a:rPr>
              <a:t>Quais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45" dirty="0">
                <a:latin typeface="Tahoma"/>
                <a:cs typeface="Tahoma"/>
              </a:rPr>
              <a:t>os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40" dirty="0">
                <a:latin typeface="Tahoma"/>
                <a:cs typeface="Tahoma"/>
              </a:rPr>
              <a:t>custos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fixos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variáveis</a:t>
            </a:r>
            <a:r>
              <a:rPr sz="1600" spc="-60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para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lançar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seu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produto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ou</a:t>
            </a:r>
            <a:r>
              <a:rPr sz="1600" spc="-60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serviço?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Considere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o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custo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-5" dirty="0">
                <a:latin typeface="Tahoma"/>
                <a:cs typeface="Tahoma"/>
              </a:rPr>
              <a:t>em </a:t>
            </a:r>
            <a:r>
              <a:rPr sz="1600" spc="30" dirty="0">
                <a:latin typeface="Tahoma"/>
                <a:cs typeface="Tahoma"/>
              </a:rPr>
              <a:t>cada </a:t>
            </a:r>
            <a:r>
              <a:rPr sz="1600" spc="-5" dirty="0">
                <a:latin typeface="Tahoma"/>
                <a:cs typeface="Tahoma"/>
              </a:rPr>
              <a:t>fase, </a:t>
            </a:r>
            <a:r>
              <a:rPr sz="1600" spc="20" dirty="0">
                <a:latin typeface="Tahoma"/>
                <a:cs typeface="Tahoma"/>
              </a:rPr>
              <a:t>desde </a:t>
            </a:r>
            <a:r>
              <a:rPr sz="1600" spc="15" dirty="0">
                <a:latin typeface="Tahoma"/>
                <a:cs typeface="Tahoma"/>
              </a:rPr>
              <a:t>a </a:t>
            </a:r>
            <a:r>
              <a:rPr sz="1600" spc="35" dirty="0">
                <a:latin typeface="Tahoma"/>
                <a:cs typeface="Tahoma"/>
              </a:rPr>
              <a:t>criação </a:t>
            </a:r>
            <a:r>
              <a:rPr sz="1600" spc="15" dirty="0">
                <a:latin typeface="Tahoma"/>
                <a:cs typeface="Tahoma"/>
              </a:rPr>
              <a:t>de </a:t>
            </a:r>
            <a:r>
              <a:rPr sz="1600" dirty="0">
                <a:latin typeface="Tahoma"/>
                <a:cs typeface="Tahoma"/>
              </a:rPr>
              <a:t>um </a:t>
            </a:r>
            <a:r>
              <a:rPr sz="1600" spc="10" dirty="0">
                <a:latin typeface="Tahoma"/>
                <a:cs typeface="Tahoma"/>
              </a:rPr>
              <a:t>site, </a:t>
            </a:r>
            <a:r>
              <a:rPr sz="1600" spc="30" dirty="0">
                <a:latin typeface="Tahoma"/>
                <a:cs typeface="Tahoma"/>
              </a:rPr>
              <a:t>contratação </a:t>
            </a:r>
            <a:r>
              <a:rPr sz="1600" spc="15" dirty="0">
                <a:latin typeface="Tahoma"/>
                <a:cs typeface="Tahoma"/>
              </a:rPr>
              <a:t>de </a:t>
            </a:r>
            <a:r>
              <a:rPr sz="1600" spc="20" dirty="0">
                <a:latin typeface="Tahoma"/>
                <a:cs typeface="Tahoma"/>
              </a:rPr>
              <a:t>funcionários, produção, </a:t>
            </a:r>
            <a:r>
              <a:rPr sz="1600" spc="25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marketing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trazê-los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aos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consumidores.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233229" y="8002968"/>
            <a:ext cx="8839200" cy="1527213"/>
          </a:xfrm>
          <a:prstGeom prst="rect">
            <a:avLst/>
          </a:prstGeom>
          <a:noFill/>
        </p:spPr>
        <p:txBody>
          <a:bodyPr vert="horz" wrap="square" lIns="0" tIns="125730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1435"/>
              </a:spcBef>
            </a:pPr>
            <a:r>
              <a:rPr lang="pt-BR" sz="2800" dirty="0">
                <a:latin typeface="Arial MT"/>
                <a:cs typeface="Arial MT"/>
              </a:rPr>
              <a:t>Texto</a:t>
            </a:r>
          </a:p>
          <a:p>
            <a:pPr marL="371475" marR="370840">
              <a:lnSpc>
                <a:spcPct val="118300"/>
              </a:lnSpc>
              <a:spcBef>
                <a:spcPts val="1000"/>
              </a:spcBef>
            </a:pPr>
            <a:r>
              <a:rPr lang="pt-BR" sz="1600" spc="5" dirty="0">
                <a:latin typeface="Tahoma"/>
                <a:cs typeface="Tahoma"/>
              </a:rPr>
              <a:t>Q</a:t>
            </a:r>
            <a:r>
              <a:rPr sz="1600" spc="5" dirty="0" err="1">
                <a:latin typeface="Tahoma"/>
                <a:cs typeface="Tahoma"/>
              </a:rPr>
              <a:t>uais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fontes de </a:t>
            </a:r>
            <a:r>
              <a:rPr sz="1600" spc="20" dirty="0">
                <a:latin typeface="Tahoma"/>
                <a:cs typeface="Tahoma"/>
              </a:rPr>
              <a:t>dinheiro </a:t>
            </a:r>
            <a:r>
              <a:rPr sz="1600" spc="10" dirty="0">
                <a:latin typeface="Tahoma"/>
                <a:cs typeface="Tahoma"/>
              </a:rPr>
              <a:t>vão fazer </a:t>
            </a:r>
            <a:r>
              <a:rPr sz="1600" spc="20" dirty="0">
                <a:latin typeface="Tahoma"/>
                <a:cs typeface="Tahoma"/>
              </a:rPr>
              <a:t>seu dinheiro </a:t>
            </a:r>
            <a:r>
              <a:rPr sz="1600" spc="40" dirty="0">
                <a:latin typeface="Tahoma"/>
                <a:cs typeface="Tahoma"/>
              </a:rPr>
              <a:t>crescer? </a:t>
            </a:r>
            <a:r>
              <a:rPr sz="1600" spc="30" dirty="0">
                <a:latin typeface="Tahoma"/>
                <a:cs typeface="Tahoma"/>
              </a:rPr>
              <a:t>Como </a:t>
            </a:r>
            <a:r>
              <a:rPr sz="1600" spc="15" dirty="0">
                <a:latin typeface="Tahoma"/>
                <a:cs typeface="Tahoma"/>
              </a:rPr>
              <a:t>você </a:t>
            </a:r>
            <a:r>
              <a:rPr sz="1600" spc="10" dirty="0">
                <a:latin typeface="Tahoma"/>
                <a:cs typeface="Tahoma"/>
              </a:rPr>
              <a:t>vai </a:t>
            </a:r>
            <a:r>
              <a:rPr sz="1600" spc="25" dirty="0">
                <a:latin typeface="Tahoma"/>
                <a:cs typeface="Tahoma"/>
              </a:rPr>
              <a:t>gerar renda? </a:t>
            </a:r>
            <a:r>
              <a:rPr sz="1600" spc="30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Mostre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um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modelo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de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35" dirty="0">
                <a:latin typeface="Tahoma"/>
                <a:cs typeface="Tahoma"/>
              </a:rPr>
              <a:t>preços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do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seu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produto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ou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serviço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inclua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30" dirty="0">
                <a:latin typeface="Tahoma"/>
                <a:cs typeface="Tahoma"/>
              </a:rPr>
              <a:t>outras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fontes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de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receita </a:t>
            </a:r>
            <a:r>
              <a:rPr sz="1600" spc="-484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como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taxas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de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15" dirty="0">
                <a:latin typeface="Tahoma"/>
                <a:cs typeface="Tahoma"/>
              </a:rPr>
              <a:t>vendas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20" dirty="0">
                <a:latin typeface="Tahoma"/>
                <a:cs typeface="Tahoma"/>
              </a:rPr>
              <a:t>assinatura.</a:t>
            </a:r>
            <a:endParaRPr sz="1600" dirty="0">
              <a:latin typeface="Tahoma"/>
              <a:cs typeface="Tahom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8"/>
            <a:ext cx="2524124" cy="9429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678" y="1415998"/>
            <a:ext cx="7775575" cy="1690370"/>
          </a:xfrm>
          <a:prstGeom prst="rect">
            <a:avLst/>
          </a:prstGeom>
        </p:spPr>
        <p:txBody>
          <a:bodyPr vert="horz" wrap="square" lIns="0" tIns="301625" rIns="0" bIns="0" rtlCol="0">
            <a:spAutoFit/>
          </a:bodyPr>
          <a:lstStyle/>
          <a:p>
            <a:pPr marL="939800" indent="-571500">
              <a:lnSpc>
                <a:spcPct val="100000"/>
              </a:lnSpc>
              <a:spcBef>
                <a:spcPts val="2375"/>
              </a:spcBef>
              <a:buFont typeface="Arial" panose="020B0604020202020204" pitchFamily="34" charset="0"/>
              <a:buChar char="•"/>
            </a:pPr>
            <a:r>
              <a:rPr lang="pt-BR" spc="-130" dirty="0">
                <a:solidFill>
                  <a:srgbClr val="000000"/>
                </a:solidFill>
                <a:latin typeface="Arial MT"/>
                <a:cs typeface="Arial MT"/>
              </a:rPr>
              <a:t>Texto</a:t>
            </a:r>
            <a:endParaRPr lang="pt-BR" sz="2200" dirty="0">
              <a:latin typeface="Arial MT"/>
              <a:cs typeface="Arial MT"/>
            </a:endParaRPr>
          </a:p>
          <a:p>
            <a:pPr marL="12700" marR="5080">
              <a:lnSpc>
                <a:spcPct val="118000"/>
              </a:lnSpc>
              <a:spcBef>
                <a:spcPts val="844"/>
              </a:spcBef>
            </a:pPr>
            <a:r>
              <a:rPr lang="pt-BR" sz="2000" spc="5" dirty="0">
                <a:solidFill>
                  <a:srgbClr val="000000"/>
                </a:solidFill>
              </a:rPr>
              <a:t>Quais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45" dirty="0">
                <a:solidFill>
                  <a:srgbClr val="000000"/>
                </a:solidFill>
              </a:rPr>
              <a:t>as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15" dirty="0">
                <a:solidFill>
                  <a:srgbClr val="000000"/>
                </a:solidFill>
              </a:rPr>
              <a:t>vantagens</a:t>
            </a:r>
            <a:r>
              <a:rPr lang="pt-BR" sz="2000" spc="-114" dirty="0">
                <a:solidFill>
                  <a:srgbClr val="000000"/>
                </a:solidFill>
              </a:rPr>
              <a:t> </a:t>
            </a:r>
            <a:r>
              <a:rPr lang="pt-BR" sz="2000" spc="15" dirty="0">
                <a:solidFill>
                  <a:srgbClr val="000000"/>
                </a:solidFill>
              </a:rPr>
              <a:t>que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35" dirty="0">
                <a:solidFill>
                  <a:srgbClr val="000000"/>
                </a:solidFill>
              </a:rPr>
              <a:t>sua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20" dirty="0">
                <a:solidFill>
                  <a:srgbClr val="000000"/>
                </a:solidFill>
              </a:rPr>
              <a:t>empresa</a:t>
            </a:r>
            <a:r>
              <a:rPr lang="pt-BR" sz="2000" spc="-114" dirty="0">
                <a:solidFill>
                  <a:srgbClr val="000000"/>
                </a:solidFill>
              </a:rPr>
              <a:t> </a:t>
            </a:r>
            <a:r>
              <a:rPr lang="pt-BR" sz="2000" spc="20" dirty="0">
                <a:solidFill>
                  <a:srgbClr val="000000"/>
                </a:solidFill>
              </a:rPr>
              <a:t>tem?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-70" dirty="0">
                <a:solidFill>
                  <a:srgbClr val="000000"/>
                </a:solidFill>
              </a:rPr>
              <a:t>O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15" dirty="0">
                <a:solidFill>
                  <a:srgbClr val="000000"/>
                </a:solidFill>
              </a:rPr>
              <a:t>que</a:t>
            </a:r>
            <a:r>
              <a:rPr lang="pt-BR" sz="2000" spc="-114" dirty="0">
                <a:solidFill>
                  <a:srgbClr val="000000"/>
                </a:solidFill>
              </a:rPr>
              <a:t> </a:t>
            </a:r>
            <a:r>
              <a:rPr lang="pt-BR" sz="2000" spc="20" dirty="0">
                <a:solidFill>
                  <a:srgbClr val="000000"/>
                </a:solidFill>
              </a:rPr>
              <a:t>você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dirty="0">
                <a:solidFill>
                  <a:srgbClr val="000000"/>
                </a:solidFill>
              </a:rPr>
              <a:t>faz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20" dirty="0">
                <a:solidFill>
                  <a:srgbClr val="000000"/>
                </a:solidFill>
              </a:rPr>
              <a:t>melhor</a:t>
            </a:r>
            <a:r>
              <a:rPr lang="pt-BR" sz="2000" spc="-114" dirty="0">
                <a:solidFill>
                  <a:srgbClr val="000000"/>
                </a:solidFill>
              </a:rPr>
              <a:t> </a:t>
            </a:r>
            <a:r>
              <a:rPr lang="pt-BR" sz="2000" spc="40" dirty="0">
                <a:solidFill>
                  <a:srgbClr val="000000"/>
                </a:solidFill>
              </a:rPr>
              <a:t>do </a:t>
            </a:r>
            <a:r>
              <a:rPr lang="pt-BR" sz="2000" spc="-610" dirty="0">
                <a:solidFill>
                  <a:srgbClr val="000000"/>
                </a:solidFill>
              </a:rPr>
              <a:t> </a:t>
            </a:r>
            <a:r>
              <a:rPr lang="pt-BR" sz="2000" spc="15" dirty="0">
                <a:solidFill>
                  <a:srgbClr val="000000"/>
                </a:solidFill>
              </a:rPr>
              <a:t>que</a:t>
            </a:r>
            <a:r>
              <a:rPr lang="pt-BR" sz="2000" spc="-125" dirty="0">
                <a:solidFill>
                  <a:srgbClr val="000000"/>
                </a:solidFill>
              </a:rPr>
              <a:t> </a:t>
            </a:r>
            <a:r>
              <a:rPr lang="pt-BR" sz="2000" spc="15" dirty="0">
                <a:solidFill>
                  <a:srgbClr val="000000"/>
                </a:solidFill>
              </a:rPr>
              <a:t>ninguém?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5" dirty="0">
                <a:solidFill>
                  <a:srgbClr val="000000"/>
                </a:solidFill>
              </a:rPr>
              <a:t>Quais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40" dirty="0">
                <a:solidFill>
                  <a:srgbClr val="000000"/>
                </a:solidFill>
              </a:rPr>
              <a:t>são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35" dirty="0">
                <a:solidFill>
                  <a:srgbClr val="000000"/>
                </a:solidFill>
              </a:rPr>
              <a:t>seus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35" dirty="0">
                <a:solidFill>
                  <a:srgbClr val="000000"/>
                </a:solidFill>
              </a:rPr>
              <a:t>pontos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20" dirty="0">
                <a:solidFill>
                  <a:srgbClr val="000000"/>
                </a:solidFill>
              </a:rPr>
              <a:t>de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5" dirty="0">
                <a:solidFill>
                  <a:srgbClr val="000000"/>
                </a:solidFill>
              </a:rPr>
              <a:t>venda</a:t>
            </a:r>
            <a:r>
              <a:rPr lang="pt-BR" sz="2000" spc="-120" dirty="0">
                <a:solidFill>
                  <a:srgbClr val="000000"/>
                </a:solidFill>
              </a:rPr>
              <a:t> </a:t>
            </a:r>
            <a:r>
              <a:rPr lang="pt-BR" sz="2000" spc="30" dirty="0">
                <a:solidFill>
                  <a:srgbClr val="000000"/>
                </a:solidFill>
              </a:rPr>
              <a:t>exclusivos?</a:t>
            </a:r>
            <a:endParaRPr lang="pt-BR" sz="2000" dirty="0"/>
          </a:p>
        </p:txBody>
      </p:sp>
      <p:grpSp>
        <p:nvGrpSpPr>
          <p:cNvPr id="4" name="object 4"/>
          <p:cNvGrpSpPr/>
          <p:nvPr/>
        </p:nvGrpSpPr>
        <p:grpSpPr>
          <a:xfrm>
            <a:off x="1028700" y="1368534"/>
            <a:ext cx="6438265" cy="8225155"/>
            <a:chOff x="1028700" y="1368534"/>
            <a:chExt cx="6438265" cy="8225155"/>
          </a:xfrm>
        </p:grpSpPr>
        <p:sp>
          <p:nvSpPr>
            <p:cNvPr id="5" name="object 5"/>
            <p:cNvSpPr/>
            <p:nvPr/>
          </p:nvSpPr>
          <p:spPr>
            <a:xfrm>
              <a:off x="1028687" y="1535378"/>
              <a:ext cx="6267450" cy="8058150"/>
            </a:xfrm>
            <a:custGeom>
              <a:avLst/>
              <a:gdLst/>
              <a:ahLst/>
              <a:cxnLst/>
              <a:rect l="l" t="t" r="r" b="b"/>
              <a:pathLst>
                <a:path w="6267450" h="8058150">
                  <a:moveTo>
                    <a:pt x="6267450" y="0"/>
                  </a:moveTo>
                  <a:lnTo>
                    <a:pt x="0" y="0"/>
                  </a:lnTo>
                  <a:lnTo>
                    <a:pt x="0" y="7872260"/>
                  </a:lnTo>
                  <a:lnTo>
                    <a:pt x="0" y="8058150"/>
                  </a:lnTo>
                  <a:lnTo>
                    <a:pt x="6267450" y="8058150"/>
                  </a:lnTo>
                  <a:lnTo>
                    <a:pt x="6267450" y="7872260"/>
                  </a:lnTo>
                  <a:lnTo>
                    <a:pt x="6267450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17943" y="1368534"/>
              <a:ext cx="6248400" cy="8039100"/>
            </a:xfrm>
            <a:custGeom>
              <a:avLst/>
              <a:gdLst/>
              <a:ahLst/>
              <a:cxnLst/>
              <a:rect l="l" t="t" r="r" b="b"/>
              <a:pathLst>
                <a:path w="6248400" h="8039100">
                  <a:moveTo>
                    <a:pt x="6248399" y="8039099"/>
                  </a:moveTo>
                  <a:lnTo>
                    <a:pt x="0" y="8039099"/>
                  </a:lnTo>
                  <a:lnTo>
                    <a:pt x="0" y="0"/>
                  </a:lnTo>
                  <a:lnTo>
                    <a:pt x="6248399" y="0"/>
                  </a:lnTo>
                  <a:lnTo>
                    <a:pt x="6248399" y="8039099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217943" y="1535370"/>
            <a:ext cx="6078220" cy="6749283"/>
          </a:xfrm>
          <a:prstGeom prst="rect">
            <a:avLst/>
          </a:prstGeom>
        </p:spPr>
        <p:txBody>
          <a:bodyPr vert="horz" wrap="square" lIns="0" tIns="709294" rIns="0" bIns="0" rtlCol="0">
            <a:spAutoFit/>
          </a:bodyPr>
          <a:lstStyle/>
          <a:p>
            <a:pPr marL="457834" marR="337820">
              <a:lnSpc>
                <a:spcPct val="75200"/>
              </a:lnSpc>
              <a:spcBef>
                <a:spcPts val="5584"/>
              </a:spcBef>
            </a:pPr>
            <a:r>
              <a:rPr sz="69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ENCONTRE  SUA POSIÇÃO  COMPETITIVA  COM </a:t>
            </a:r>
            <a:endParaRPr lang="pt-BR" sz="6900" dirty="0">
              <a:solidFill>
                <a:srgbClr val="FFFFFF"/>
              </a:solidFill>
              <a:latin typeface="Montserrat SemiBold" panose="00000700000000000000" pitchFamily="2" charset="0"/>
              <a:cs typeface="Arial MT"/>
            </a:endParaRPr>
          </a:p>
          <a:p>
            <a:pPr marL="457834" marR="337820">
              <a:lnSpc>
                <a:spcPct val="75200"/>
              </a:lnSpc>
              <a:spcBef>
                <a:spcPts val="5584"/>
              </a:spcBef>
            </a:pPr>
            <a:r>
              <a:rPr sz="1650" spc="25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650" spc="-3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-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50" spc="-1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50" spc="-5" dirty="0">
                <a:solidFill>
                  <a:srgbClr val="FFFFFF"/>
                </a:solidFill>
                <a:latin typeface="Tahoma"/>
                <a:cs typeface="Tahoma"/>
              </a:rPr>
              <a:t>á</a:t>
            </a:r>
            <a:r>
              <a:rPr sz="1650" spc="2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50" spc="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45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50" spc="-100" dirty="0">
                <a:solidFill>
                  <a:srgbClr val="FFFFFF"/>
                </a:solidFill>
                <a:latin typeface="Tahoma"/>
                <a:cs typeface="Tahoma"/>
              </a:rPr>
              <a:t>W</a:t>
            </a:r>
            <a:r>
              <a:rPr sz="1650" spc="-9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50" spc="-1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-3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1650" spc="-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1650" spc="-2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3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45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650" spc="-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50" spc="-3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650" spc="-10" dirty="0">
                <a:solidFill>
                  <a:srgbClr val="FFFFFF"/>
                </a:solidFill>
                <a:latin typeface="Tahoma"/>
                <a:cs typeface="Tahoma"/>
              </a:rPr>
              <a:t>nh</a:t>
            </a:r>
            <a:r>
              <a:rPr sz="1650" spc="3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50" spc="-1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-2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50" spc="-30" dirty="0">
                <a:solidFill>
                  <a:srgbClr val="FFFFFF"/>
                </a:solidFill>
                <a:latin typeface="Tahoma"/>
                <a:cs typeface="Tahoma"/>
              </a:rPr>
              <a:t>m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p</a:t>
            </a:r>
            <a:r>
              <a:rPr sz="1650" spc="3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650" spc="-2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50" spc="4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-1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a 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direção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seus </a:t>
            </a:r>
            <a:r>
              <a:rPr sz="1650" spc="-5" dirty="0">
                <a:solidFill>
                  <a:srgbClr val="FFFFFF"/>
                </a:solidFill>
                <a:latin typeface="Tahoma"/>
                <a:cs typeface="Tahoma"/>
              </a:rPr>
              <a:t>objetivos,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identificando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pontos 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fortes </a:t>
            </a:r>
            <a:r>
              <a:rPr sz="1650" dirty="0">
                <a:solidFill>
                  <a:srgbClr val="FFFFFF"/>
                </a:solidFill>
                <a:latin typeface="Tahoma"/>
                <a:cs typeface="Tahoma"/>
              </a:rPr>
              <a:t>e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deficiências (atributos internos) </a:t>
            </a:r>
            <a:r>
              <a:rPr sz="1650" dirty="0">
                <a:solidFill>
                  <a:srgbClr val="FFFFFF"/>
                </a:solidFill>
                <a:latin typeface="Tahoma"/>
                <a:cs typeface="Tahoma"/>
              </a:rPr>
              <a:t>e 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oportunidades </a:t>
            </a:r>
            <a:r>
              <a:rPr sz="1650" dirty="0">
                <a:solidFill>
                  <a:srgbClr val="FFFFFF"/>
                </a:solidFill>
                <a:latin typeface="Tahoma"/>
                <a:cs typeface="Tahoma"/>
              </a:rPr>
              <a:t>e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 ameaças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(condições </a:t>
            </a:r>
            <a:r>
              <a:rPr sz="1650" spc="-5" dirty="0">
                <a:solidFill>
                  <a:srgbClr val="FFFFFF"/>
                </a:solidFill>
                <a:latin typeface="Tahoma"/>
                <a:cs typeface="Tahoma"/>
              </a:rPr>
              <a:t>externas). </a:t>
            </a:r>
            <a:r>
              <a:rPr sz="1650" dirty="0">
                <a:solidFill>
                  <a:srgbClr val="FFFFFF"/>
                </a:solidFill>
                <a:latin typeface="Tahoma"/>
                <a:cs typeface="Tahoma"/>
              </a:rPr>
              <a:t>Descubra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sz="1650" spc="20" dirty="0">
                <a:solidFill>
                  <a:srgbClr val="FFFFFF"/>
                </a:solidFill>
                <a:latin typeface="Tahoma"/>
                <a:cs typeface="Tahoma"/>
              </a:rPr>
              <a:t>posição </a:t>
            </a:r>
            <a:r>
              <a:rPr sz="165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competitiva 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da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sua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empresa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com estas 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perguntas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orientadoras.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20" dirty="0">
                <a:solidFill>
                  <a:srgbClr val="FFFFFF"/>
                </a:solidFill>
                <a:latin typeface="Tahoma"/>
                <a:cs typeface="Tahoma"/>
              </a:rPr>
              <a:t>Use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3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quadro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-15" dirty="0">
                <a:solidFill>
                  <a:srgbClr val="FFFFFF"/>
                </a:solidFill>
                <a:latin typeface="Tahoma"/>
                <a:cs typeface="Tahoma"/>
              </a:rPr>
              <a:t>em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20" dirty="0">
                <a:solidFill>
                  <a:srgbClr val="FFFFFF"/>
                </a:solidFill>
                <a:latin typeface="Tahoma"/>
                <a:cs typeface="Tahoma"/>
              </a:rPr>
              <a:t>branco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na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próxima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página </a:t>
            </a:r>
            <a:r>
              <a:rPr sz="1650" spc="-50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para</a:t>
            </a:r>
            <a:r>
              <a:rPr sz="165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começar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5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5" dirty="0">
                <a:solidFill>
                  <a:srgbClr val="FFFFFF"/>
                </a:solidFill>
                <a:latin typeface="Tahoma"/>
                <a:cs typeface="Tahoma"/>
              </a:rPr>
              <a:t>preencher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15" dirty="0">
                <a:solidFill>
                  <a:srgbClr val="FFFFFF"/>
                </a:solidFill>
                <a:latin typeface="Tahoma"/>
                <a:cs typeface="Tahoma"/>
              </a:rPr>
              <a:t>sua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20" dirty="0">
                <a:solidFill>
                  <a:srgbClr val="FFFFFF"/>
                </a:solidFill>
                <a:latin typeface="Tahoma"/>
                <a:cs typeface="Tahoma"/>
              </a:rPr>
              <a:t>própria</a:t>
            </a:r>
            <a:r>
              <a:rPr sz="1650" spc="-1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10" dirty="0">
                <a:solidFill>
                  <a:srgbClr val="FFFFFF"/>
                </a:solidFill>
                <a:latin typeface="Tahoma"/>
                <a:cs typeface="Tahoma"/>
              </a:rPr>
              <a:t>análise</a:t>
            </a:r>
            <a:r>
              <a:rPr sz="1650" spc="-10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50" spc="-45" dirty="0">
                <a:solidFill>
                  <a:srgbClr val="FFFFFF"/>
                </a:solidFill>
                <a:latin typeface="Tahoma"/>
                <a:cs typeface="Tahoma"/>
              </a:rPr>
              <a:t>SWOT.</a:t>
            </a:r>
            <a:endParaRPr sz="1650" dirty="0">
              <a:latin typeface="Tahoma"/>
              <a:cs typeface="Tahom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sz="half" idx="3"/>
          </p:nvPr>
        </p:nvSpPr>
        <p:spPr>
          <a:xfrm>
            <a:off x="9144678" y="3533347"/>
            <a:ext cx="8051165" cy="5931752"/>
          </a:xfrm>
          <a:prstGeom prst="rect">
            <a:avLst/>
          </a:prstGeom>
        </p:spPr>
        <p:txBody>
          <a:bodyPr vert="horz" wrap="square" lIns="0" tIns="301625" rIns="0" bIns="0" rtlCol="0">
            <a:spAutoFit/>
          </a:bodyPr>
          <a:lstStyle/>
          <a:p>
            <a:pPr marL="939800" indent="-571500">
              <a:lnSpc>
                <a:spcPct val="100000"/>
              </a:lnSpc>
              <a:spcBef>
                <a:spcPts val="2375"/>
              </a:spcBef>
              <a:buFont typeface="Arial" panose="020B0604020202020204" pitchFamily="34" charset="0"/>
              <a:buChar char="•"/>
            </a:pPr>
            <a:r>
              <a:rPr lang="pt-BR" spc="-130" dirty="0">
                <a:solidFill>
                  <a:srgbClr val="000000"/>
                </a:solidFill>
                <a:latin typeface="Arial MT"/>
                <a:cs typeface="Arial MT"/>
              </a:rPr>
              <a:t>Texto</a:t>
            </a:r>
          </a:p>
          <a:p>
            <a:pPr marL="368300">
              <a:lnSpc>
                <a:spcPct val="100000"/>
              </a:lnSpc>
              <a:spcBef>
                <a:spcPts val="2375"/>
              </a:spcBef>
            </a:pPr>
            <a:r>
              <a:rPr sz="2000" spc="5" dirty="0" err="1">
                <a:latin typeface="Tahoma"/>
                <a:cs typeface="Tahoma"/>
              </a:rPr>
              <a:t>Quais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áreas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você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pode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melhorar?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-70" dirty="0">
                <a:latin typeface="Tahoma"/>
                <a:cs typeface="Tahoma"/>
              </a:rPr>
              <a:t>O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que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falta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na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sua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empresa?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70" dirty="0">
                <a:latin typeface="Tahoma"/>
                <a:cs typeface="Tahoma"/>
              </a:rPr>
              <a:t>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que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55" dirty="0">
                <a:latin typeface="Tahoma"/>
                <a:cs typeface="Tahoma"/>
              </a:rPr>
              <a:t>os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seus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concorrentes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5" dirty="0">
                <a:latin typeface="Tahoma"/>
                <a:cs typeface="Tahoma"/>
              </a:rPr>
              <a:t>fazem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melhor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que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você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85" dirty="0">
                <a:latin typeface="Tahoma"/>
                <a:cs typeface="Tahoma"/>
              </a:rPr>
              <a:t>?</a:t>
            </a:r>
            <a:endParaRPr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7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 dirty="0">
              <a:latin typeface="Tahoma"/>
              <a:cs typeface="Tahoma"/>
            </a:endParaRPr>
          </a:p>
          <a:p>
            <a:pPr marL="939800" indent="-5715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pc="-130" dirty="0">
                <a:solidFill>
                  <a:srgbClr val="000000"/>
                </a:solidFill>
                <a:latin typeface="Arial MT"/>
                <a:cs typeface="Arial MT"/>
              </a:rPr>
              <a:t>Texto</a:t>
            </a:r>
          </a:p>
          <a:p>
            <a:pPr marL="368300">
              <a:lnSpc>
                <a:spcPct val="100000"/>
              </a:lnSpc>
            </a:pPr>
            <a:r>
              <a:rPr sz="2000" spc="-25" dirty="0">
                <a:latin typeface="Tahoma"/>
                <a:cs typeface="Tahoma"/>
              </a:rPr>
              <a:t>Que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mudanças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na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tecnologia,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políticas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padrões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40" dirty="0">
                <a:latin typeface="Tahoma"/>
                <a:cs typeface="Tahoma"/>
              </a:rPr>
              <a:t>sociais</a:t>
            </a:r>
            <a:r>
              <a:rPr sz="2000" spc="-11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podem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40" dirty="0">
                <a:latin typeface="Tahoma"/>
                <a:cs typeface="Tahoma"/>
              </a:rPr>
              <a:t>ser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uma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oportunidade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de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crescimento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para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empresa?</a:t>
            </a:r>
            <a:endParaRPr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7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00" dirty="0">
              <a:latin typeface="Tahoma"/>
              <a:cs typeface="Tahoma"/>
            </a:endParaRPr>
          </a:p>
          <a:p>
            <a:pPr marL="939800" indent="-5715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pc="-130" dirty="0">
                <a:solidFill>
                  <a:srgbClr val="000000"/>
                </a:solidFill>
                <a:latin typeface="Arial MT"/>
                <a:cs typeface="Arial MT"/>
              </a:rPr>
              <a:t>Texto</a:t>
            </a:r>
          </a:p>
          <a:p>
            <a:pPr marL="368300">
              <a:lnSpc>
                <a:spcPct val="100000"/>
              </a:lnSpc>
            </a:pPr>
            <a:r>
              <a:rPr sz="2000" spc="5" dirty="0" err="1">
                <a:latin typeface="Tahoma"/>
                <a:cs typeface="Tahoma"/>
              </a:rPr>
              <a:t>Quais</a:t>
            </a:r>
            <a:r>
              <a:rPr sz="2000" spc="5" dirty="0">
                <a:latin typeface="Tahoma"/>
                <a:cs typeface="Tahoma"/>
              </a:rPr>
              <a:t> </a:t>
            </a:r>
            <a:r>
              <a:rPr sz="2000" spc="55" dirty="0">
                <a:latin typeface="Tahoma"/>
                <a:cs typeface="Tahoma"/>
              </a:rPr>
              <a:t>os </a:t>
            </a:r>
            <a:r>
              <a:rPr sz="2000" spc="35" dirty="0">
                <a:latin typeface="Tahoma"/>
                <a:cs typeface="Tahoma"/>
              </a:rPr>
              <a:t>obstáculos </a:t>
            </a:r>
            <a:r>
              <a:rPr sz="2000" spc="30" dirty="0">
                <a:latin typeface="Tahoma"/>
                <a:cs typeface="Tahoma"/>
              </a:rPr>
              <a:t>ao crescimento da </a:t>
            </a:r>
            <a:r>
              <a:rPr sz="2000" spc="35" dirty="0">
                <a:latin typeface="Tahoma"/>
                <a:cs typeface="Tahoma"/>
              </a:rPr>
              <a:t>sua </a:t>
            </a:r>
            <a:r>
              <a:rPr sz="2000" spc="25" dirty="0">
                <a:latin typeface="Tahoma"/>
                <a:cs typeface="Tahoma"/>
              </a:rPr>
              <a:t>empresa? </a:t>
            </a:r>
            <a:r>
              <a:rPr sz="2000" spc="-25" dirty="0">
                <a:latin typeface="Tahoma"/>
                <a:cs typeface="Tahoma"/>
              </a:rPr>
              <a:t>Quem </a:t>
            </a:r>
            <a:r>
              <a:rPr sz="2000" spc="40" dirty="0">
                <a:latin typeface="Tahoma"/>
                <a:cs typeface="Tahoma"/>
              </a:rPr>
              <a:t>são </a:t>
            </a:r>
            <a:r>
              <a:rPr sz="2000" spc="35" dirty="0">
                <a:latin typeface="Tahoma"/>
                <a:cs typeface="Tahoma"/>
              </a:rPr>
              <a:t>seus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concorrentes?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Quais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fatores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de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mudança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podem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ameaçar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40" dirty="0">
                <a:latin typeface="Tahoma"/>
                <a:cs typeface="Tahoma"/>
              </a:rPr>
              <a:t>posição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da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sua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empresa?</a:t>
            </a:r>
            <a:endParaRPr sz="2000" dirty="0">
              <a:latin typeface="Tahoma"/>
              <a:cs typeface="Tahom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6"/>
            <a:ext cx="2524124" cy="942974"/>
          </a:xfrm>
          <a:prstGeom prst="rect">
            <a:avLst/>
          </a:prstGeom>
        </p:spPr>
      </p:pic>
      <p:sp>
        <p:nvSpPr>
          <p:cNvPr id="13" name="object 13"/>
          <p:cNvSpPr/>
          <p:nvPr/>
        </p:nvSpPr>
        <p:spPr>
          <a:xfrm>
            <a:off x="1675927" y="6181284"/>
            <a:ext cx="3971925" cy="85725"/>
          </a:xfrm>
          <a:custGeom>
            <a:avLst/>
            <a:gdLst/>
            <a:ahLst/>
            <a:cxnLst/>
            <a:rect l="l" t="t" r="r" b="b"/>
            <a:pathLst>
              <a:path w="3971925" h="85725">
                <a:moveTo>
                  <a:pt x="3971924" y="85724"/>
                </a:moveTo>
                <a:lnTo>
                  <a:pt x="0" y="85724"/>
                </a:lnTo>
                <a:lnTo>
                  <a:pt x="0" y="0"/>
                </a:lnTo>
                <a:lnTo>
                  <a:pt x="3971924" y="0"/>
                </a:lnTo>
                <a:lnTo>
                  <a:pt x="3971924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78C9A789-E516-4417-8A94-95564305CBDE}"/>
              </a:ext>
            </a:extLst>
          </p:cNvPr>
          <p:cNvSpPr/>
          <p:nvPr/>
        </p:nvSpPr>
        <p:spPr>
          <a:xfrm>
            <a:off x="4313039" y="2189612"/>
            <a:ext cx="12944475" cy="1095372"/>
          </a:xfrm>
          <a:prstGeom prst="rect">
            <a:avLst/>
          </a:prstGeom>
          <a:solidFill>
            <a:srgbClr val="008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478C7B7A-57F2-4EC5-867D-10D70900E29B}"/>
              </a:ext>
            </a:extLst>
          </p:cNvPr>
          <p:cNvSpPr/>
          <p:nvPr/>
        </p:nvSpPr>
        <p:spPr>
          <a:xfrm>
            <a:off x="4313039" y="3616088"/>
            <a:ext cx="12944475" cy="1095372"/>
          </a:xfrm>
          <a:prstGeom prst="rect">
            <a:avLst/>
          </a:prstGeom>
          <a:solidFill>
            <a:srgbClr val="008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F82139F0-3025-455D-AEC5-90819A7C9E28}"/>
              </a:ext>
            </a:extLst>
          </p:cNvPr>
          <p:cNvSpPr/>
          <p:nvPr/>
        </p:nvSpPr>
        <p:spPr>
          <a:xfrm>
            <a:off x="4313039" y="5042564"/>
            <a:ext cx="12944475" cy="1095372"/>
          </a:xfrm>
          <a:prstGeom prst="rect">
            <a:avLst/>
          </a:prstGeom>
          <a:solidFill>
            <a:srgbClr val="008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111EA1BA-76DE-49CB-8D6A-A0D7D9748A7B}"/>
              </a:ext>
            </a:extLst>
          </p:cNvPr>
          <p:cNvSpPr/>
          <p:nvPr/>
        </p:nvSpPr>
        <p:spPr>
          <a:xfrm>
            <a:off x="4313039" y="6469034"/>
            <a:ext cx="12944475" cy="1095372"/>
          </a:xfrm>
          <a:prstGeom prst="rect">
            <a:avLst/>
          </a:prstGeom>
          <a:solidFill>
            <a:srgbClr val="008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CAB9E2D5-AD42-4329-9CBE-C8410F101889}"/>
              </a:ext>
            </a:extLst>
          </p:cNvPr>
          <p:cNvSpPr/>
          <p:nvPr/>
        </p:nvSpPr>
        <p:spPr>
          <a:xfrm>
            <a:off x="4313039" y="7895501"/>
            <a:ext cx="12944475" cy="1095372"/>
          </a:xfrm>
          <a:prstGeom prst="rect">
            <a:avLst/>
          </a:prstGeom>
          <a:solidFill>
            <a:srgbClr val="0080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object 3"/>
          <p:cNvSpPr txBox="1"/>
          <p:nvPr/>
        </p:nvSpPr>
        <p:spPr>
          <a:xfrm>
            <a:off x="4317393" y="2189612"/>
            <a:ext cx="11989408" cy="113351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211454" rIns="0" bIns="0" rtlCol="0">
            <a:spAutoFit/>
          </a:bodyPr>
          <a:lstStyle/>
          <a:p>
            <a:pPr marL="441325" marR="1391920">
              <a:lnSpc>
                <a:spcPct val="117900"/>
              </a:lnSpc>
              <a:spcBef>
                <a:spcPts val="1664"/>
              </a:spcBef>
            </a:pPr>
            <a:r>
              <a:rPr lang="pt-BR" sz="1750" spc="-50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1750" spc="-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5" dirty="0">
                <a:solidFill>
                  <a:srgbClr val="FFFFFF"/>
                </a:solidFill>
                <a:latin typeface="Tahoma"/>
                <a:cs typeface="Tahoma"/>
              </a:rPr>
              <a:t>onde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estão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5" dirty="0">
                <a:solidFill>
                  <a:srgbClr val="FFFFFF"/>
                </a:solidFill>
                <a:latin typeface="Tahoma"/>
                <a:cs typeface="Tahoma"/>
              </a:rPr>
              <a:t>vindo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seus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clientes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Tahoma"/>
                <a:cs typeface="Tahoma"/>
              </a:rPr>
              <a:t>em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potencial?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-5" dirty="0">
                <a:solidFill>
                  <a:srgbClr val="FFFFFF"/>
                </a:solidFill>
                <a:latin typeface="Tahoma"/>
                <a:cs typeface="Tahoma"/>
              </a:rPr>
              <a:t>Qual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canal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está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impulsionando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5" dirty="0">
                <a:solidFill>
                  <a:srgbClr val="FFFFFF"/>
                </a:solidFill>
                <a:latin typeface="Tahoma"/>
                <a:cs typeface="Tahoma"/>
              </a:rPr>
              <a:t>tráfego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mais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valioso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para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sua </a:t>
            </a:r>
            <a:r>
              <a:rPr sz="1750" spc="-5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empresa?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-5" dirty="0">
                <a:solidFill>
                  <a:srgbClr val="FFFFFF"/>
                </a:solidFill>
                <a:latin typeface="Tahoma"/>
                <a:cs typeface="Tahoma"/>
              </a:rPr>
              <a:t>Exemplos: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novos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leads,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assinantes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e-mail,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downloads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recursos,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5" dirty="0">
                <a:solidFill>
                  <a:srgbClr val="FFFFFF"/>
                </a:solidFill>
                <a:latin typeface="Tahoma"/>
                <a:cs typeface="Tahoma"/>
              </a:rPr>
              <a:t>chats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suporte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dirty="0">
                <a:solidFill>
                  <a:srgbClr val="FFFFFF"/>
                </a:solidFill>
                <a:latin typeface="Tahoma"/>
                <a:cs typeface="Tahoma"/>
              </a:rPr>
              <a:t>vendas.</a:t>
            </a:r>
            <a:endParaRPr sz="175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17393" y="3616085"/>
            <a:ext cx="12294208" cy="1058560"/>
          </a:xfrm>
          <a:prstGeom prst="rect">
            <a:avLst/>
          </a:prstGeom>
          <a:noFill/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441325" marR="849630">
              <a:lnSpc>
                <a:spcPct val="116700"/>
              </a:lnSpc>
            </a:pPr>
            <a:r>
              <a:rPr lang="pt-BR" sz="1500" spc="45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lang="pt-BR"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40" dirty="0">
                <a:solidFill>
                  <a:srgbClr val="FFFFFF"/>
                </a:solidFill>
                <a:latin typeface="Tahoma"/>
                <a:cs typeface="Tahoma"/>
              </a:rPr>
              <a:t>seus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5" dirty="0">
                <a:solidFill>
                  <a:srgbClr val="FFFFFF"/>
                </a:solidFill>
                <a:latin typeface="Tahoma"/>
                <a:cs typeface="Tahoma"/>
              </a:rPr>
              <a:t>clientes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15" dirty="0">
                <a:solidFill>
                  <a:srgbClr val="FFFFFF"/>
                </a:solidFill>
                <a:latin typeface="Tahoma"/>
                <a:cs typeface="Tahoma"/>
              </a:rPr>
              <a:t>em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5" dirty="0">
                <a:solidFill>
                  <a:srgbClr val="FFFFFF"/>
                </a:solidFill>
                <a:latin typeface="Tahoma"/>
                <a:cs typeface="Tahoma"/>
              </a:rPr>
              <a:t>potencial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0" dirty="0">
                <a:solidFill>
                  <a:srgbClr val="FFFFFF"/>
                </a:solidFill>
                <a:latin typeface="Tahoma"/>
                <a:cs typeface="Tahoma"/>
              </a:rPr>
              <a:t>experimentarão</a:t>
            </a:r>
            <a:r>
              <a:rPr lang="pt-BR"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5" dirty="0">
                <a:solidFill>
                  <a:srgbClr val="FFFFFF"/>
                </a:solidFill>
                <a:latin typeface="Tahoma"/>
                <a:cs typeface="Tahoma"/>
              </a:rPr>
              <a:t>seu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40" dirty="0">
                <a:solidFill>
                  <a:srgbClr val="FFFFFF"/>
                </a:solidFill>
                <a:latin typeface="Tahoma"/>
                <a:cs typeface="Tahoma"/>
              </a:rPr>
              <a:t>produto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5" dirty="0">
                <a:solidFill>
                  <a:srgbClr val="FFFFFF"/>
                </a:solidFill>
                <a:latin typeface="Tahoma"/>
                <a:cs typeface="Tahoma"/>
              </a:rPr>
              <a:t>ou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40" dirty="0">
                <a:solidFill>
                  <a:srgbClr val="FFFFFF"/>
                </a:solidFill>
                <a:latin typeface="Tahoma"/>
                <a:cs typeface="Tahoma"/>
              </a:rPr>
              <a:t>serviço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0" dirty="0">
                <a:solidFill>
                  <a:srgbClr val="FFFFFF"/>
                </a:solidFill>
                <a:latin typeface="Tahoma"/>
                <a:cs typeface="Tahoma"/>
              </a:rPr>
              <a:t>pela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5" dirty="0">
                <a:solidFill>
                  <a:srgbClr val="FFFFFF"/>
                </a:solidFill>
                <a:latin typeface="Tahoma"/>
                <a:cs typeface="Tahoma"/>
              </a:rPr>
              <a:t>primeira</a:t>
            </a:r>
            <a:r>
              <a:rPr lang="pt-BR"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25" dirty="0">
                <a:solidFill>
                  <a:srgbClr val="FFFFFF"/>
                </a:solidFill>
                <a:latin typeface="Tahoma"/>
                <a:cs typeface="Tahoma"/>
              </a:rPr>
              <a:t>vez?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45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0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55" dirty="0">
                <a:solidFill>
                  <a:srgbClr val="FFFFFF"/>
                </a:solidFill>
                <a:latin typeface="Tahoma"/>
                <a:cs typeface="Tahoma"/>
              </a:rPr>
              <a:t>os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25" dirty="0">
                <a:solidFill>
                  <a:srgbClr val="FFFFFF"/>
                </a:solidFill>
                <a:latin typeface="Tahoma"/>
                <a:cs typeface="Tahoma"/>
              </a:rPr>
              <a:t>fará</a:t>
            </a:r>
            <a:r>
              <a:rPr lang="pt-BR"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40" dirty="0">
                <a:solidFill>
                  <a:srgbClr val="FFFFFF"/>
                </a:solidFill>
                <a:latin typeface="Tahoma"/>
                <a:cs typeface="Tahoma"/>
              </a:rPr>
              <a:t>perceber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4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lang="pt-BR" sz="1500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0" dirty="0">
                <a:solidFill>
                  <a:srgbClr val="FFFFFF"/>
                </a:solidFill>
                <a:latin typeface="Tahoma"/>
                <a:cs typeface="Tahoma"/>
              </a:rPr>
              <a:t>verdadeiro </a:t>
            </a:r>
            <a:r>
              <a:rPr lang="pt-BR" sz="1500" spc="-4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lang="pt-BR" sz="1500" spc="35" dirty="0">
                <a:solidFill>
                  <a:srgbClr val="FFFFFF"/>
                </a:solidFill>
                <a:latin typeface="Tahoma"/>
                <a:cs typeface="Tahoma"/>
              </a:rPr>
              <a:t>valor</a:t>
            </a:r>
            <a:r>
              <a:rPr lang="pt-BR"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45" dirty="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5" dirty="0">
                <a:solidFill>
                  <a:srgbClr val="FFFFFF"/>
                </a:solidFill>
                <a:latin typeface="Tahoma"/>
                <a:cs typeface="Tahoma"/>
              </a:rPr>
              <a:t>seu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40" dirty="0">
                <a:solidFill>
                  <a:srgbClr val="FFFFFF"/>
                </a:solidFill>
                <a:latin typeface="Tahoma"/>
                <a:cs typeface="Tahoma"/>
              </a:rPr>
              <a:t>produto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5" dirty="0">
                <a:solidFill>
                  <a:srgbClr val="FFFFFF"/>
                </a:solidFill>
                <a:latin typeface="Tahoma"/>
                <a:cs typeface="Tahoma"/>
              </a:rPr>
              <a:t>ou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45" dirty="0">
                <a:solidFill>
                  <a:srgbClr val="FFFFFF"/>
                </a:solidFill>
                <a:latin typeface="Tahoma"/>
                <a:cs typeface="Tahoma"/>
              </a:rPr>
              <a:t>serviço?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10" dirty="0">
                <a:solidFill>
                  <a:srgbClr val="FFFFFF"/>
                </a:solidFill>
                <a:latin typeface="Tahoma"/>
                <a:cs typeface="Tahoma"/>
              </a:rPr>
              <a:t>Exemplos: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0" dirty="0">
                <a:solidFill>
                  <a:srgbClr val="FFFFFF"/>
                </a:solidFill>
                <a:latin typeface="Tahoma"/>
                <a:cs typeface="Tahoma"/>
              </a:rPr>
              <a:t>novas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45" dirty="0">
                <a:solidFill>
                  <a:srgbClr val="FFFFFF"/>
                </a:solidFill>
                <a:latin typeface="Tahoma"/>
                <a:cs typeface="Tahoma"/>
              </a:rPr>
              <a:t>inscrições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20" dirty="0">
                <a:solidFill>
                  <a:srgbClr val="FFFFFF"/>
                </a:solidFill>
                <a:latin typeface="Tahoma"/>
                <a:cs typeface="Tahoma"/>
              </a:rPr>
              <a:t>teste,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0" dirty="0">
                <a:solidFill>
                  <a:srgbClr val="FFFFFF"/>
                </a:solidFill>
                <a:latin typeface="Tahoma"/>
                <a:cs typeface="Tahoma"/>
              </a:rPr>
              <a:t>vendas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0" dirty="0">
                <a:solidFill>
                  <a:srgbClr val="FFFFFF"/>
                </a:solidFill>
                <a:latin typeface="Tahoma"/>
                <a:cs typeface="Tahoma"/>
              </a:rPr>
              <a:t>produto,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5" dirty="0">
                <a:solidFill>
                  <a:srgbClr val="FFFFFF"/>
                </a:solidFill>
                <a:latin typeface="Tahoma"/>
                <a:cs typeface="Tahoma"/>
              </a:rPr>
              <a:t>ativação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45" dirty="0">
                <a:solidFill>
                  <a:srgbClr val="FFFFFF"/>
                </a:solidFill>
                <a:latin typeface="Tahoma"/>
                <a:cs typeface="Tahoma"/>
              </a:rPr>
              <a:t>após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4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0" dirty="0">
                <a:solidFill>
                  <a:srgbClr val="FFFFFF"/>
                </a:solidFill>
                <a:latin typeface="Tahoma"/>
                <a:cs typeface="Tahoma"/>
              </a:rPr>
              <a:t>download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45" dirty="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r>
              <a:rPr sz="15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500" spc="30" dirty="0">
                <a:solidFill>
                  <a:srgbClr val="FFFFFF"/>
                </a:solidFill>
                <a:latin typeface="Tahoma"/>
                <a:cs typeface="Tahoma"/>
              </a:rPr>
              <a:t>aplicativo.</a:t>
            </a:r>
            <a:endParaRPr sz="1500" dirty="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17392" y="5042561"/>
            <a:ext cx="12294209" cy="815735"/>
          </a:xfrm>
          <a:prstGeom prst="rect">
            <a:avLst/>
          </a:prstGeom>
          <a:noFill/>
        </p:spPr>
        <p:txBody>
          <a:bodyPr vert="horz" wrap="square" lIns="0" tIns="211454" rIns="0" bIns="0" rtlCol="0">
            <a:spAutoFit/>
          </a:bodyPr>
          <a:lstStyle/>
          <a:p>
            <a:pPr marL="441325" marR="690245">
              <a:lnSpc>
                <a:spcPct val="117900"/>
              </a:lnSpc>
              <a:spcBef>
                <a:spcPts val="1664"/>
              </a:spcBef>
            </a:pP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Quantos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40" dirty="0">
                <a:solidFill>
                  <a:srgbClr val="FFFFFF"/>
                </a:solidFill>
                <a:latin typeface="Tahoma"/>
                <a:cs typeface="Tahoma"/>
              </a:rPr>
              <a:t>dos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seus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clientes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5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está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retendo?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40" dirty="0">
                <a:solidFill>
                  <a:srgbClr val="FFFFFF"/>
                </a:solidFill>
                <a:latin typeface="Tahoma"/>
                <a:cs typeface="Tahoma"/>
              </a:rPr>
              <a:t>Por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5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está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perdendo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45" dirty="0">
                <a:solidFill>
                  <a:srgbClr val="FFFFFF"/>
                </a:solidFill>
                <a:latin typeface="Tahoma"/>
                <a:cs typeface="Tahoma"/>
              </a:rPr>
              <a:t>os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40" dirty="0">
                <a:solidFill>
                  <a:srgbClr val="FFFFFF"/>
                </a:solidFill>
                <a:latin typeface="Tahoma"/>
                <a:cs typeface="Tahoma"/>
              </a:rPr>
              <a:t>outros?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-5" dirty="0">
                <a:solidFill>
                  <a:srgbClr val="FFFFFF"/>
                </a:solidFill>
                <a:latin typeface="Tahoma"/>
                <a:cs typeface="Tahoma"/>
              </a:rPr>
              <a:t>Exemplos: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taxa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aquisição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40" dirty="0">
                <a:solidFill>
                  <a:srgbClr val="FFFFFF"/>
                </a:solidFill>
                <a:latin typeface="Tahoma"/>
                <a:cs typeface="Tahoma"/>
              </a:rPr>
              <a:t>dos </a:t>
            </a:r>
            <a:r>
              <a:rPr sz="1750" spc="-5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clientes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ou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taxa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perda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clientes</a:t>
            </a:r>
            <a:endParaRPr sz="1750" dirty="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7393" y="6469031"/>
            <a:ext cx="12446608" cy="815735"/>
          </a:xfrm>
          <a:prstGeom prst="rect">
            <a:avLst/>
          </a:prstGeom>
          <a:noFill/>
        </p:spPr>
        <p:txBody>
          <a:bodyPr vert="horz" wrap="square" lIns="0" tIns="211454" rIns="0" bIns="0" rtlCol="0">
            <a:spAutoFit/>
          </a:bodyPr>
          <a:lstStyle/>
          <a:p>
            <a:pPr marL="441325" marR="569595">
              <a:lnSpc>
                <a:spcPct val="117900"/>
              </a:lnSpc>
              <a:spcBef>
                <a:spcPts val="1664"/>
              </a:spcBef>
            </a:pP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5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pode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aumentar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receita?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-5" dirty="0">
                <a:solidFill>
                  <a:srgbClr val="FFFFFF"/>
                </a:solidFill>
                <a:latin typeface="Tahoma"/>
                <a:cs typeface="Tahoma"/>
              </a:rPr>
              <a:t>Qual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dirty="0">
                <a:solidFill>
                  <a:srgbClr val="FFFFFF"/>
                </a:solidFill>
                <a:latin typeface="Tahoma"/>
                <a:cs typeface="Tahoma"/>
              </a:rPr>
              <a:t>é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seu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plano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monetização?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-5" dirty="0">
                <a:solidFill>
                  <a:srgbClr val="FFFFFF"/>
                </a:solidFill>
                <a:latin typeface="Tahoma"/>
                <a:cs typeface="Tahoma"/>
              </a:rPr>
              <a:t>Exemplos: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40" dirty="0">
                <a:solidFill>
                  <a:srgbClr val="FFFFFF"/>
                </a:solidFill>
                <a:latin typeface="Tahoma"/>
                <a:cs typeface="Tahoma"/>
              </a:rPr>
              <a:t>custo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aquisição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cliente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valor </a:t>
            </a:r>
            <a:r>
              <a:rPr sz="1750" spc="-5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tempo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5" dirty="0">
                <a:solidFill>
                  <a:srgbClr val="FFFFFF"/>
                </a:solidFill>
                <a:latin typeface="Tahoma"/>
                <a:cs typeface="Tahoma"/>
              </a:rPr>
              <a:t>vida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cliente.</a:t>
            </a:r>
            <a:endParaRPr sz="1750" dirty="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17392" y="7895501"/>
            <a:ext cx="12294209" cy="815735"/>
          </a:xfrm>
          <a:prstGeom prst="rect">
            <a:avLst/>
          </a:prstGeom>
          <a:noFill/>
        </p:spPr>
        <p:txBody>
          <a:bodyPr vert="horz" wrap="square" lIns="0" tIns="211454" rIns="0" bIns="0" rtlCol="0">
            <a:spAutoFit/>
          </a:bodyPr>
          <a:lstStyle/>
          <a:p>
            <a:pPr marL="441325" marR="1113155">
              <a:lnSpc>
                <a:spcPct val="117900"/>
              </a:lnSpc>
              <a:spcBef>
                <a:spcPts val="1664"/>
              </a:spcBef>
            </a:pP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5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pode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transformar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seus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clientes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Tahoma"/>
                <a:cs typeface="Tahoma"/>
              </a:rPr>
              <a:t>em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defensores?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-5" dirty="0">
                <a:solidFill>
                  <a:srgbClr val="FFFFFF"/>
                </a:solidFill>
                <a:latin typeface="Tahoma"/>
                <a:cs typeface="Tahoma"/>
              </a:rPr>
              <a:t>Qual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dirty="0">
                <a:solidFill>
                  <a:srgbClr val="FFFFFF"/>
                </a:solidFill>
                <a:latin typeface="Tahoma"/>
                <a:cs typeface="Tahoma"/>
              </a:rPr>
              <a:t>é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seu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40" dirty="0">
                <a:solidFill>
                  <a:srgbClr val="FFFFFF"/>
                </a:solidFill>
                <a:latin typeface="Tahoma"/>
                <a:cs typeface="Tahoma"/>
              </a:rPr>
              <a:t>processo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sistemático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para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gerar</a:t>
            </a:r>
            <a:r>
              <a:rPr sz="175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indicações </a:t>
            </a:r>
            <a:r>
              <a:rPr sz="1750" spc="-5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0" dirty="0">
                <a:solidFill>
                  <a:srgbClr val="FFFFFF"/>
                </a:solidFill>
                <a:latin typeface="Tahoma"/>
                <a:cs typeface="Tahoma"/>
              </a:rPr>
              <a:t>consistentemente?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-5" dirty="0">
                <a:solidFill>
                  <a:srgbClr val="FFFFFF"/>
                </a:solidFill>
                <a:latin typeface="Tahoma"/>
                <a:cs typeface="Tahoma"/>
              </a:rPr>
              <a:t>Exemplos: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10" dirty="0">
                <a:solidFill>
                  <a:srgbClr val="FFFFFF"/>
                </a:solidFill>
                <a:latin typeface="Tahoma"/>
                <a:cs typeface="Tahoma"/>
              </a:rPr>
              <a:t>Net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Promoter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Score,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indicações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750" spc="-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30" dirty="0">
                <a:solidFill>
                  <a:srgbClr val="FFFFFF"/>
                </a:solidFill>
                <a:latin typeface="Tahoma"/>
                <a:cs typeface="Tahoma"/>
              </a:rPr>
              <a:t>ações</a:t>
            </a:r>
            <a:r>
              <a:rPr sz="1750" spc="-8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750" spc="25" dirty="0" err="1">
                <a:solidFill>
                  <a:srgbClr val="FFFFFF"/>
                </a:solidFill>
                <a:latin typeface="Tahoma"/>
                <a:cs typeface="Tahoma"/>
              </a:rPr>
              <a:t>sociais</a:t>
            </a:r>
            <a:r>
              <a:rPr sz="1750" spc="25" dirty="0">
                <a:solidFill>
                  <a:srgbClr val="FFFFFF"/>
                </a:solidFill>
                <a:latin typeface="Tahoma"/>
                <a:cs typeface="Tahoma"/>
              </a:rPr>
              <a:t>.</a:t>
            </a:r>
            <a:endParaRPr lang="pt-BR" sz="1750" spc="25" dirty="0">
              <a:solidFill>
                <a:srgbClr val="FFFFFF"/>
              </a:solidFill>
              <a:latin typeface="Tahoma"/>
              <a:cs typeface="Tahom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32"/>
            <a:ext cx="2524124" cy="942974"/>
          </a:xfrm>
          <a:prstGeom prst="rect">
            <a:avLst/>
          </a:prstGeom>
        </p:spPr>
      </p:pic>
      <p:sp>
        <p:nvSpPr>
          <p:cNvPr id="16" name="Retângulo 15">
            <a:extLst>
              <a:ext uri="{FF2B5EF4-FFF2-40B4-BE49-F238E27FC236}">
                <a16:creationId xmlns:a16="http://schemas.microsoft.com/office/drawing/2014/main" id="{EBB75A2C-24AD-424D-9C4A-9362DA904B52}"/>
              </a:ext>
            </a:extLst>
          </p:cNvPr>
          <p:cNvSpPr/>
          <p:nvPr/>
        </p:nvSpPr>
        <p:spPr>
          <a:xfrm>
            <a:off x="1030486" y="2189612"/>
            <a:ext cx="3286906" cy="1095372"/>
          </a:xfrm>
          <a:prstGeom prst="rect">
            <a:avLst/>
          </a:prstGeom>
          <a:solidFill>
            <a:srgbClr val="012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2"/>
              </a:solidFill>
            </a:endParaRPr>
          </a:p>
        </p:txBody>
      </p:sp>
      <p:sp>
        <p:nvSpPr>
          <p:cNvPr id="21" name="object 5">
            <a:extLst>
              <a:ext uri="{FF2B5EF4-FFF2-40B4-BE49-F238E27FC236}">
                <a16:creationId xmlns:a16="http://schemas.microsoft.com/office/drawing/2014/main" id="{B40DF537-C9F4-4DBD-8B10-763935E810AA}"/>
              </a:ext>
            </a:extLst>
          </p:cNvPr>
          <p:cNvSpPr txBox="1"/>
          <p:nvPr/>
        </p:nvSpPr>
        <p:spPr>
          <a:xfrm>
            <a:off x="1030485" y="2095500"/>
            <a:ext cx="3282553" cy="935449"/>
          </a:xfrm>
          <a:prstGeom prst="rect">
            <a:avLst/>
          </a:prstGeom>
        </p:spPr>
        <p:txBody>
          <a:bodyPr vert="horz" wrap="square" lIns="0" tIns="504825" rIns="0" bIns="0" rtlCol="0" anchor="ctr">
            <a:spAutoFit/>
          </a:bodyPr>
          <a:lstStyle/>
          <a:p>
            <a:pPr marL="12700" marR="5080" algn="ctr">
              <a:lnSpc>
                <a:spcPct val="75100"/>
              </a:lnSpc>
              <a:spcBef>
                <a:spcPts val="3975"/>
              </a:spcBef>
            </a:pPr>
            <a:r>
              <a:rPr lang="pt-BR" sz="36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Texto</a:t>
            </a:r>
            <a:endParaRPr sz="3600" dirty="0">
              <a:latin typeface="Montserrat SemiBold" panose="00000700000000000000" pitchFamily="2" charset="0"/>
              <a:cs typeface="Arial MT"/>
            </a:endParaRP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F8BE3FD9-C5DE-415A-B4C6-739D50FB3A79}"/>
              </a:ext>
            </a:extLst>
          </p:cNvPr>
          <p:cNvSpPr/>
          <p:nvPr/>
        </p:nvSpPr>
        <p:spPr>
          <a:xfrm>
            <a:off x="1030485" y="3616088"/>
            <a:ext cx="3286906" cy="1095372"/>
          </a:xfrm>
          <a:prstGeom prst="rect">
            <a:avLst/>
          </a:prstGeom>
          <a:solidFill>
            <a:srgbClr val="012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2"/>
              </a:solidFill>
            </a:endParaRPr>
          </a:p>
        </p:txBody>
      </p:sp>
      <p:sp>
        <p:nvSpPr>
          <p:cNvPr id="28" name="object 5">
            <a:extLst>
              <a:ext uri="{FF2B5EF4-FFF2-40B4-BE49-F238E27FC236}">
                <a16:creationId xmlns:a16="http://schemas.microsoft.com/office/drawing/2014/main" id="{6641563E-E0E4-41C6-B091-71796A4D79E1}"/>
              </a:ext>
            </a:extLst>
          </p:cNvPr>
          <p:cNvSpPr txBox="1"/>
          <p:nvPr/>
        </p:nvSpPr>
        <p:spPr>
          <a:xfrm>
            <a:off x="1030484" y="3521976"/>
            <a:ext cx="3282553" cy="935449"/>
          </a:xfrm>
          <a:prstGeom prst="rect">
            <a:avLst/>
          </a:prstGeom>
        </p:spPr>
        <p:txBody>
          <a:bodyPr vert="horz" wrap="square" lIns="0" tIns="504825" rIns="0" bIns="0" rtlCol="0" anchor="ctr">
            <a:spAutoFit/>
          </a:bodyPr>
          <a:lstStyle/>
          <a:p>
            <a:pPr marL="12700" marR="5080" algn="ctr">
              <a:lnSpc>
                <a:spcPct val="75100"/>
              </a:lnSpc>
              <a:spcBef>
                <a:spcPts val="3975"/>
              </a:spcBef>
            </a:pPr>
            <a:r>
              <a:rPr lang="pt-BR" sz="36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Texto</a:t>
            </a:r>
            <a:endParaRPr sz="3600" dirty="0">
              <a:latin typeface="Montserrat SemiBold" panose="00000700000000000000" pitchFamily="2" charset="0"/>
              <a:cs typeface="Arial MT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282414FD-A9CC-4A62-BD86-E16F0C506F2C}"/>
              </a:ext>
            </a:extLst>
          </p:cNvPr>
          <p:cNvSpPr/>
          <p:nvPr/>
        </p:nvSpPr>
        <p:spPr>
          <a:xfrm>
            <a:off x="1028309" y="5042555"/>
            <a:ext cx="3286906" cy="1095372"/>
          </a:xfrm>
          <a:prstGeom prst="rect">
            <a:avLst/>
          </a:prstGeom>
          <a:solidFill>
            <a:srgbClr val="012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2"/>
              </a:solidFill>
            </a:endParaRPr>
          </a:p>
        </p:txBody>
      </p:sp>
      <p:sp>
        <p:nvSpPr>
          <p:cNvPr id="30" name="object 5">
            <a:extLst>
              <a:ext uri="{FF2B5EF4-FFF2-40B4-BE49-F238E27FC236}">
                <a16:creationId xmlns:a16="http://schemas.microsoft.com/office/drawing/2014/main" id="{E81A4E46-6966-4AEC-A054-D4D605CA740F}"/>
              </a:ext>
            </a:extLst>
          </p:cNvPr>
          <p:cNvSpPr txBox="1"/>
          <p:nvPr/>
        </p:nvSpPr>
        <p:spPr>
          <a:xfrm>
            <a:off x="1028308" y="4948443"/>
            <a:ext cx="3282553" cy="935449"/>
          </a:xfrm>
          <a:prstGeom prst="rect">
            <a:avLst/>
          </a:prstGeom>
        </p:spPr>
        <p:txBody>
          <a:bodyPr vert="horz" wrap="square" lIns="0" tIns="504825" rIns="0" bIns="0" rtlCol="0" anchor="ctr">
            <a:spAutoFit/>
          </a:bodyPr>
          <a:lstStyle/>
          <a:p>
            <a:pPr marL="12700" marR="5080" algn="ctr">
              <a:lnSpc>
                <a:spcPct val="75100"/>
              </a:lnSpc>
              <a:spcBef>
                <a:spcPts val="3975"/>
              </a:spcBef>
            </a:pPr>
            <a:r>
              <a:rPr lang="pt-BR" sz="36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Texto</a:t>
            </a:r>
            <a:endParaRPr sz="3600" dirty="0">
              <a:latin typeface="Montserrat SemiBold" panose="00000700000000000000" pitchFamily="2" charset="0"/>
              <a:cs typeface="Arial MT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A20687EE-BF48-4CF1-8F38-03BA79E42FFA}"/>
              </a:ext>
            </a:extLst>
          </p:cNvPr>
          <p:cNvSpPr/>
          <p:nvPr/>
        </p:nvSpPr>
        <p:spPr>
          <a:xfrm>
            <a:off x="1025722" y="6469034"/>
            <a:ext cx="3286906" cy="1095372"/>
          </a:xfrm>
          <a:prstGeom prst="rect">
            <a:avLst/>
          </a:prstGeom>
          <a:solidFill>
            <a:srgbClr val="012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2"/>
              </a:solidFill>
            </a:endParaRPr>
          </a:p>
        </p:txBody>
      </p:sp>
      <p:sp>
        <p:nvSpPr>
          <p:cNvPr id="32" name="object 5">
            <a:extLst>
              <a:ext uri="{FF2B5EF4-FFF2-40B4-BE49-F238E27FC236}">
                <a16:creationId xmlns:a16="http://schemas.microsoft.com/office/drawing/2014/main" id="{A31DB8CB-CE1B-4FD1-B41A-D50410DCC4A4}"/>
              </a:ext>
            </a:extLst>
          </p:cNvPr>
          <p:cNvSpPr txBox="1"/>
          <p:nvPr/>
        </p:nvSpPr>
        <p:spPr>
          <a:xfrm>
            <a:off x="1025721" y="6374922"/>
            <a:ext cx="3282553" cy="935449"/>
          </a:xfrm>
          <a:prstGeom prst="rect">
            <a:avLst/>
          </a:prstGeom>
        </p:spPr>
        <p:txBody>
          <a:bodyPr vert="horz" wrap="square" lIns="0" tIns="504825" rIns="0" bIns="0" rtlCol="0" anchor="ctr">
            <a:spAutoFit/>
          </a:bodyPr>
          <a:lstStyle/>
          <a:p>
            <a:pPr marL="12700" marR="5080" algn="ctr">
              <a:lnSpc>
                <a:spcPct val="75100"/>
              </a:lnSpc>
              <a:spcBef>
                <a:spcPts val="3975"/>
              </a:spcBef>
            </a:pPr>
            <a:r>
              <a:rPr lang="pt-BR" sz="36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Texto</a:t>
            </a:r>
            <a:endParaRPr sz="3600" dirty="0">
              <a:latin typeface="Montserrat SemiBold" panose="00000700000000000000" pitchFamily="2" charset="0"/>
              <a:cs typeface="Arial MT"/>
            </a:endParaRPr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1E828606-0711-432F-B410-416FAEE425C7}"/>
              </a:ext>
            </a:extLst>
          </p:cNvPr>
          <p:cNvSpPr/>
          <p:nvPr/>
        </p:nvSpPr>
        <p:spPr>
          <a:xfrm>
            <a:off x="1028309" y="7895501"/>
            <a:ext cx="3286906" cy="1095372"/>
          </a:xfrm>
          <a:prstGeom prst="rect">
            <a:avLst/>
          </a:prstGeom>
          <a:solidFill>
            <a:srgbClr val="012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2"/>
              </a:solidFill>
            </a:endParaRPr>
          </a:p>
        </p:txBody>
      </p:sp>
      <p:sp>
        <p:nvSpPr>
          <p:cNvPr id="36" name="object 5">
            <a:extLst>
              <a:ext uri="{FF2B5EF4-FFF2-40B4-BE49-F238E27FC236}">
                <a16:creationId xmlns:a16="http://schemas.microsoft.com/office/drawing/2014/main" id="{2727742C-A1BD-49D3-A49B-D627C87F8533}"/>
              </a:ext>
            </a:extLst>
          </p:cNvPr>
          <p:cNvSpPr txBox="1"/>
          <p:nvPr/>
        </p:nvSpPr>
        <p:spPr>
          <a:xfrm>
            <a:off x="1028308" y="7801389"/>
            <a:ext cx="3282553" cy="935449"/>
          </a:xfrm>
          <a:prstGeom prst="rect">
            <a:avLst/>
          </a:prstGeom>
        </p:spPr>
        <p:txBody>
          <a:bodyPr vert="horz" wrap="square" lIns="0" tIns="504825" rIns="0" bIns="0" rtlCol="0" anchor="ctr">
            <a:spAutoFit/>
          </a:bodyPr>
          <a:lstStyle/>
          <a:p>
            <a:pPr marL="12700" marR="5080" algn="ctr">
              <a:lnSpc>
                <a:spcPct val="75100"/>
              </a:lnSpc>
              <a:spcBef>
                <a:spcPts val="3975"/>
              </a:spcBef>
            </a:pPr>
            <a:r>
              <a:rPr lang="pt-BR" sz="36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Texto</a:t>
            </a:r>
            <a:endParaRPr sz="3600" dirty="0">
              <a:latin typeface="Montserrat SemiBold" panose="00000700000000000000" pitchFamily="2" charset="0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6000" y="1485900"/>
            <a:ext cx="11769725" cy="36919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9450"/>
              </a:lnSpc>
              <a:spcBef>
                <a:spcPts val="90"/>
              </a:spcBef>
            </a:pPr>
            <a:r>
              <a:rPr sz="90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POSICIONE SEU PRODUTO</a:t>
            </a:r>
            <a:endParaRPr sz="9000" dirty="0">
              <a:latin typeface="Montserrat SemiBold" panose="00000700000000000000" pitchFamily="2" charset="0"/>
              <a:cs typeface="Arial MT"/>
            </a:endParaRPr>
          </a:p>
          <a:p>
            <a:pPr marL="12700" marR="278130">
              <a:lnSpc>
                <a:spcPct val="75000"/>
              </a:lnSpc>
              <a:spcBef>
                <a:spcPts val="1350"/>
              </a:spcBef>
            </a:pPr>
            <a:r>
              <a:rPr sz="9000" dirty="0">
                <a:solidFill>
                  <a:srgbClr val="FFFFFF"/>
                </a:solidFill>
                <a:latin typeface="Montserrat SemiBold" panose="00000700000000000000" pitchFamily="2" charset="0"/>
                <a:cs typeface="Arial MT"/>
              </a:rPr>
              <a:t>OU SERVIÇO COM</a:t>
            </a:r>
            <a:endParaRPr sz="9000" dirty="0">
              <a:latin typeface="Montserrat SemiBold" panose="00000700000000000000" pitchFamily="2" charset="0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28700" y="6336690"/>
            <a:ext cx="16231235" cy="2924175"/>
            <a:chOff x="1028700" y="6336690"/>
            <a:chExt cx="16231235" cy="2924175"/>
          </a:xfrm>
        </p:grpSpPr>
        <p:sp>
          <p:nvSpPr>
            <p:cNvPr id="5" name="object 5"/>
            <p:cNvSpPr/>
            <p:nvPr/>
          </p:nvSpPr>
          <p:spPr>
            <a:xfrm>
              <a:off x="1028687" y="6736295"/>
              <a:ext cx="15821025" cy="2524125"/>
            </a:xfrm>
            <a:custGeom>
              <a:avLst/>
              <a:gdLst/>
              <a:ahLst/>
              <a:cxnLst/>
              <a:rect l="l" t="t" r="r" b="b"/>
              <a:pathLst>
                <a:path w="15821025" h="2524125">
                  <a:moveTo>
                    <a:pt x="15821025" y="0"/>
                  </a:moveTo>
                  <a:lnTo>
                    <a:pt x="0" y="0"/>
                  </a:lnTo>
                  <a:lnTo>
                    <a:pt x="0" y="2324557"/>
                  </a:lnTo>
                  <a:lnTo>
                    <a:pt x="0" y="2524125"/>
                  </a:lnTo>
                  <a:lnTo>
                    <a:pt x="15821025" y="2524125"/>
                  </a:lnTo>
                  <a:lnTo>
                    <a:pt x="15821025" y="2324557"/>
                  </a:lnTo>
                  <a:lnTo>
                    <a:pt x="15821025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19700" y="6336690"/>
              <a:ext cx="16040100" cy="2724150"/>
            </a:xfrm>
            <a:custGeom>
              <a:avLst/>
              <a:gdLst/>
              <a:ahLst/>
              <a:cxnLst/>
              <a:rect l="l" t="t" r="r" b="b"/>
              <a:pathLst>
                <a:path w="16040100" h="2724150">
                  <a:moveTo>
                    <a:pt x="16040098" y="2724149"/>
                  </a:moveTo>
                  <a:lnTo>
                    <a:pt x="0" y="2724149"/>
                  </a:lnTo>
                  <a:lnTo>
                    <a:pt x="0" y="0"/>
                  </a:lnTo>
                  <a:lnTo>
                    <a:pt x="16040098" y="0"/>
                  </a:lnTo>
                  <a:lnTo>
                    <a:pt x="16040098" y="27241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219700" y="6736288"/>
            <a:ext cx="16040100" cy="2324735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951230" marR="969644">
              <a:lnSpc>
                <a:spcPct val="115900"/>
              </a:lnSpc>
              <a:spcBef>
                <a:spcPts val="1070"/>
              </a:spcBef>
            </a:pPr>
            <a:r>
              <a:rPr sz="2200" spc="-20" dirty="0">
                <a:latin typeface="Tahoma"/>
                <a:cs typeface="Tahoma"/>
              </a:rPr>
              <a:t>Os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80" dirty="0">
                <a:latin typeface="Tahoma"/>
                <a:cs typeface="Tahoma"/>
              </a:rPr>
              <a:t>4Ps</a:t>
            </a:r>
            <a:r>
              <a:rPr sz="2200" spc="-130" dirty="0">
                <a:latin typeface="Tahoma"/>
                <a:cs typeface="Tahoma"/>
              </a:rPr>
              <a:t> </a:t>
            </a:r>
            <a:r>
              <a:rPr sz="2200" spc="30" dirty="0">
                <a:latin typeface="Tahoma"/>
                <a:cs typeface="Tahoma"/>
              </a:rPr>
              <a:t>do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Marketing</a:t>
            </a:r>
            <a:r>
              <a:rPr sz="2200" spc="-130" dirty="0">
                <a:latin typeface="Tahoma"/>
                <a:cs typeface="Tahoma"/>
              </a:rPr>
              <a:t> </a:t>
            </a:r>
            <a:r>
              <a:rPr sz="2200" spc="20" dirty="0">
                <a:latin typeface="Tahoma"/>
                <a:cs typeface="Tahoma"/>
              </a:rPr>
              <a:t>ilustram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25" dirty="0">
                <a:latin typeface="Tahoma"/>
                <a:cs typeface="Tahoma"/>
              </a:rPr>
              <a:t>como</a:t>
            </a:r>
            <a:r>
              <a:rPr sz="2200" spc="-1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produto,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preço,</a:t>
            </a:r>
            <a:r>
              <a:rPr sz="2200" spc="-130" dirty="0">
                <a:latin typeface="Tahoma"/>
                <a:cs typeface="Tahoma"/>
              </a:rPr>
              <a:t> </a:t>
            </a:r>
            <a:r>
              <a:rPr sz="2200" spc="30" dirty="0">
                <a:latin typeface="Tahoma"/>
                <a:cs typeface="Tahoma"/>
              </a:rPr>
              <a:t>praça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e</a:t>
            </a:r>
            <a:r>
              <a:rPr sz="2200" spc="-130" dirty="0">
                <a:latin typeface="Tahoma"/>
                <a:cs typeface="Tahoma"/>
              </a:rPr>
              <a:t> </a:t>
            </a:r>
            <a:r>
              <a:rPr sz="2200" spc="25" dirty="0">
                <a:latin typeface="Tahoma"/>
                <a:cs typeface="Tahoma"/>
              </a:rPr>
              <a:t>promoção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trabalham</a:t>
            </a:r>
            <a:r>
              <a:rPr sz="2200" spc="-130" dirty="0">
                <a:latin typeface="Tahoma"/>
                <a:cs typeface="Tahoma"/>
              </a:rPr>
              <a:t> </a:t>
            </a:r>
            <a:r>
              <a:rPr sz="2200" spc="-20" dirty="0">
                <a:latin typeface="Tahoma"/>
                <a:cs typeface="Tahoma"/>
              </a:rPr>
              <a:t>em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conjunto</a:t>
            </a:r>
            <a:r>
              <a:rPr sz="2200" spc="-13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quando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-10" dirty="0">
                <a:latin typeface="Tahoma"/>
                <a:cs typeface="Tahoma"/>
              </a:rPr>
              <a:t>um</a:t>
            </a:r>
            <a:r>
              <a:rPr sz="2200" spc="-130" dirty="0">
                <a:latin typeface="Tahoma"/>
                <a:cs typeface="Tahoma"/>
              </a:rPr>
              <a:t> </a:t>
            </a:r>
            <a:r>
              <a:rPr sz="2200" spc="25" dirty="0">
                <a:latin typeface="Tahoma"/>
                <a:cs typeface="Tahoma"/>
              </a:rPr>
              <a:t>produto </a:t>
            </a:r>
            <a:r>
              <a:rPr sz="2200" spc="-675" dirty="0">
                <a:latin typeface="Tahoma"/>
                <a:cs typeface="Tahoma"/>
              </a:rPr>
              <a:t> </a:t>
            </a:r>
            <a:r>
              <a:rPr sz="2200" spc="20" dirty="0">
                <a:latin typeface="Tahoma"/>
                <a:cs typeface="Tahoma"/>
              </a:rPr>
              <a:t>ou </a:t>
            </a:r>
            <a:r>
              <a:rPr sz="2200" spc="25" dirty="0">
                <a:latin typeface="Tahoma"/>
                <a:cs typeface="Tahoma"/>
              </a:rPr>
              <a:t>serviço </a:t>
            </a:r>
            <a:r>
              <a:rPr sz="2200" dirty="0">
                <a:latin typeface="Tahoma"/>
                <a:cs typeface="Tahoma"/>
              </a:rPr>
              <a:t>é </a:t>
            </a:r>
            <a:r>
              <a:rPr sz="2200" spc="25" dirty="0">
                <a:latin typeface="Tahoma"/>
                <a:cs typeface="Tahoma"/>
              </a:rPr>
              <a:t>lançado </a:t>
            </a:r>
            <a:r>
              <a:rPr sz="2200" spc="35" dirty="0">
                <a:latin typeface="Tahoma"/>
                <a:cs typeface="Tahoma"/>
              </a:rPr>
              <a:t>aos </a:t>
            </a:r>
            <a:r>
              <a:rPr sz="2200" spc="10" dirty="0">
                <a:latin typeface="Tahoma"/>
                <a:cs typeface="Tahoma"/>
              </a:rPr>
              <a:t>clientes. </a:t>
            </a:r>
            <a:r>
              <a:rPr sz="2200" dirty="0">
                <a:latin typeface="Tahoma"/>
                <a:cs typeface="Tahoma"/>
              </a:rPr>
              <a:t>É </a:t>
            </a:r>
            <a:r>
              <a:rPr sz="2200" spc="35" dirty="0">
                <a:latin typeface="Tahoma"/>
                <a:cs typeface="Tahoma"/>
              </a:rPr>
              <a:t>criado </a:t>
            </a:r>
            <a:r>
              <a:rPr sz="2200" spc="40" dirty="0">
                <a:latin typeface="Tahoma"/>
                <a:cs typeface="Tahoma"/>
              </a:rPr>
              <a:t>por </a:t>
            </a:r>
            <a:r>
              <a:rPr sz="2200" spc="15" dirty="0">
                <a:latin typeface="Tahoma"/>
                <a:cs typeface="Tahoma"/>
              </a:rPr>
              <a:t>Neil </a:t>
            </a:r>
            <a:r>
              <a:rPr sz="2200" spc="20" dirty="0">
                <a:latin typeface="Tahoma"/>
                <a:cs typeface="Tahoma"/>
              </a:rPr>
              <a:t>Borden </a:t>
            </a:r>
            <a:r>
              <a:rPr sz="2200" spc="30" dirty="0">
                <a:latin typeface="Tahoma"/>
                <a:cs typeface="Tahoma"/>
              </a:rPr>
              <a:t>nos </a:t>
            </a:r>
            <a:r>
              <a:rPr sz="2200" spc="25" dirty="0">
                <a:latin typeface="Tahoma"/>
                <a:cs typeface="Tahoma"/>
              </a:rPr>
              <a:t>anos </a:t>
            </a:r>
            <a:r>
              <a:rPr sz="2200" spc="95" dirty="0">
                <a:latin typeface="Tahoma"/>
                <a:cs typeface="Tahoma"/>
              </a:rPr>
              <a:t>1950 </a:t>
            </a:r>
            <a:r>
              <a:rPr sz="2200" spc="25" dirty="0">
                <a:latin typeface="Tahoma"/>
                <a:cs typeface="Tahoma"/>
              </a:rPr>
              <a:t>para </a:t>
            </a:r>
            <a:r>
              <a:rPr sz="2200" spc="15" dirty="0">
                <a:latin typeface="Tahoma"/>
                <a:cs typeface="Tahoma"/>
              </a:rPr>
              <a:t>demonstrar </a:t>
            </a:r>
            <a:r>
              <a:rPr sz="2200" spc="40" dirty="0">
                <a:latin typeface="Tahoma"/>
                <a:cs typeface="Tahoma"/>
              </a:rPr>
              <a:t>as </a:t>
            </a:r>
            <a:r>
              <a:rPr sz="2200" spc="10" dirty="0">
                <a:latin typeface="Tahoma"/>
                <a:cs typeface="Tahoma"/>
              </a:rPr>
              <a:t>maneiras </a:t>
            </a:r>
            <a:r>
              <a:rPr sz="2200" spc="20" dirty="0">
                <a:latin typeface="Tahoma"/>
                <a:cs typeface="Tahoma"/>
              </a:rPr>
              <a:t>pelas </a:t>
            </a:r>
            <a:r>
              <a:rPr sz="2200" spc="25" dirty="0">
                <a:latin typeface="Tahoma"/>
                <a:cs typeface="Tahoma"/>
              </a:rPr>
              <a:t> </a:t>
            </a:r>
            <a:r>
              <a:rPr sz="2200" spc="20" dirty="0">
                <a:latin typeface="Tahoma"/>
                <a:cs typeface="Tahoma"/>
              </a:rPr>
              <a:t>quais </a:t>
            </a:r>
            <a:r>
              <a:rPr sz="2200" spc="15" dirty="0">
                <a:latin typeface="Tahoma"/>
                <a:cs typeface="Tahoma"/>
              </a:rPr>
              <a:t>empresas </a:t>
            </a:r>
            <a:r>
              <a:rPr sz="2200" spc="10" dirty="0">
                <a:latin typeface="Tahoma"/>
                <a:cs typeface="Tahoma"/>
              </a:rPr>
              <a:t>usam </a:t>
            </a:r>
            <a:r>
              <a:rPr sz="2200" spc="25" dirty="0">
                <a:latin typeface="Tahoma"/>
                <a:cs typeface="Tahoma"/>
              </a:rPr>
              <a:t>técnicas </a:t>
            </a:r>
            <a:r>
              <a:rPr sz="2200" spc="10" dirty="0">
                <a:latin typeface="Tahoma"/>
                <a:cs typeface="Tahoma"/>
              </a:rPr>
              <a:t>de </a:t>
            </a:r>
            <a:r>
              <a:rPr sz="2200" spc="20" dirty="0">
                <a:latin typeface="Tahoma"/>
                <a:cs typeface="Tahoma"/>
              </a:rPr>
              <a:t>publicidade </a:t>
            </a:r>
            <a:r>
              <a:rPr sz="2200" dirty="0">
                <a:latin typeface="Tahoma"/>
                <a:cs typeface="Tahoma"/>
              </a:rPr>
              <a:t>e </a:t>
            </a:r>
            <a:r>
              <a:rPr sz="2200" spc="10" dirty="0">
                <a:latin typeface="Tahoma"/>
                <a:cs typeface="Tahoma"/>
              </a:rPr>
              <a:t>marketing </a:t>
            </a:r>
            <a:r>
              <a:rPr sz="2200" spc="25" dirty="0">
                <a:latin typeface="Tahoma"/>
                <a:cs typeface="Tahoma"/>
              </a:rPr>
              <a:t>para </a:t>
            </a:r>
            <a:r>
              <a:rPr sz="2200" spc="15" dirty="0">
                <a:latin typeface="Tahoma"/>
                <a:cs typeface="Tahoma"/>
              </a:rPr>
              <a:t>converter </a:t>
            </a:r>
            <a:r>
              <a:rPr sz="2200" spc="20" dirty="0">
                <a:latin typeface="Tahoma"/>
                <a:cs typeface="Tahoma"/>
              </a:rPr>
              <a:t>potenciais </a:t>
            </a:r>
            <a:r>
              <a:rPr sz="2200" spc="25" dirty="0">
                <a:latin typeface="Tahoma"/>
                <a:cs typeface="Tahoma"/>
              </a:rPr>
              <a:t>compradores </a:t>
            </a:r>
            <a:r>
              <a:rPr sz="2200" spc="-20" dirty="0">
                <a:latin typeface="Tahoma"/>
                <a:cs typeface="Tahoma"/>
              </a:rPr>
              <a:t>em </a:t>
            </a:r>
            <a:r>
              <a:rPr sz="2200" spc="20" dirty="0">
                <a:latin typeface="Tahoma"/>
                <a:cs typeface="Tahoma"/>
              </a:rPr>
              <a:t>clientes </a:t>
            </a:r>
            <a:r>
              <a:rPr sz="2200" spc="25" dirty="0">
                <a:latin typeface="Tahoma"/>
                <a:cs typeface="Tahoma"/>
              </a:rPr>
              <a:t> </a:t>
            </a:r>
            <a:r>
              <a:rPr sz="2200" spc="5" dirty="0">
                <a:latin typeface="Tahoma"/>
                <a:cs typeface="Tahoma"/>
              </a:rPr>
              <a:t>reais.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30" dirty="0">
                <a:latin typeface="Tahoma"/>
                <a:cs typeface="Tahoma"/>
              </a:rPr>
              <a:t>Use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45" dirty="0">
                <a:latin typeface="Tahoma"/>
                <a:cs typeface="Tahoma"/>
              </a:rPr>
              <a:t>o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20" dirty="0">
                <a:latin typeface="Tahoma"/>
                <a:cs typeface="Tahoma"/>
              </a:rPr>
              <a:t>quadro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-20" dirty="0">
                <a:latin typeface="Tahoma"/>
                <a:cs typeface="Tahoma"/>
              </a:rPr>
              <a:t>em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30" dirty="0">
                <a:latin typeface="Tahoma"/>
                <a:cs typeface="Tahoma"/>
              </a:rPr>
              <a:t>branco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na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próxima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página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25" dirty="0">
                <a:latin typeface="Tahoma"/>
                <a:cs typeface="Tahoma"/>
              </a:rPr>
              <a:t>para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25" dirty="0">
                <a:latin typeface="Tahoma"/>
                <a:cs typeface="Tahoma"/>
              </a:rPr>
              <a:t>começar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25" dirty="0">
                <a:latin typeface="Tahoma"/>
                <a:cs typeface="Tahoma"/>
              </a:rPr>
              <a:t>a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15" dirty="0">
                <a:latin typeface="Tahoma"/>
                <a:cs typeface="Tahoma"/>
              </a:rPr>
              <a:t>preencher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25" dirty="0">
                <a:latin typeface="Tahoma"/>
                <a:cs typeface="Tahoma"/>
              </a:rPr>
              <a:t>seus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spc="155" dirty="0">
                <a:latin typeface="Tahoma"/>
                <a:cs typeface="Tahoma"/>
              </a:rPr>
              <a:t>4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55" dirty="0">
                <a:latin typeface="Tahoma"/>
                <a:cs typeface="Tahoma"/>
              </a:rPr>
              <a:t>Ps</a:t>
            </a:r>
            <a:r>
              <a:rPr sz="2200" spc="-140" dirty="0">
                <a:latin typeface="Tahoma"/>
                <a:cs typeface="Tahoma"/>
              </a:rPr>
              <a:t> </a:t>
            </a:r>
            <a:r>
              <a:rPr sz="2200" spc="10" dirty="0">
                <a:latin typeface="Tahoma"/>
                <a:cs typeface="Tahoma"/>
              </a:rPr>
              <a:t>de</a:t>
            </a:r>
            <a:r>
              <a:rPr sz="2200" spc="-135" dirty="0">
                <a:latin typeface="Tahoma"/>
                <a:cs typeface="Tahoma"/>
              </a:rPr>
              <a:t> </a:t>
            </a:r>
            <a:r>
              <a:rPr sz="2200" dirty="0">
                <a:latin typeface="Tahoma"/>
                <a:cs typeface="Tahoma"/>
              </a:rPr>
              <a:t>Marketing.</a:t>
            </a:r>
            <a:endParaRPr sz="220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1028700" y="5200977"/>
            <a:ext cx="8172450" cy="85725"/>
          </a:xfrm>
          <a:custGeom>
            <a:avLst/>
            <a:gdLst/>
            <a:ahLst/>
            <a:cxnLst/>
            <a:rect l="l" t="t" r="r" b="b"/>
            <a:pathLst>
              <a:path w="8172450" h="85725">
                <a:moveTo>
                  <a:pt x="8172449" y="85724"/>
                </a:moveTo>
                <a:lnTo>
                  <a:pt x="0" y="85724"/>
                </a:lnTo>
                <a:lnTo>
                  <a:pt x="0" y="0"/>
                </a:lnTo>
                <a:lnTo>
                  <a:pt x="8172449" y="0"/>
                </a:lnTo>
                <a:lnTo>
                  <a:pt x="81724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028687" y="1425440"/>
            <a:ext cx="7810693" cy="3819392"/>
            <a:chOff x="1028687" y="1425440"/>
            <a:chExt cx="7810693" cy="3819392"/>
          </a:xfrm>
        </p:grpSpPr>
        <p:sp>
          <p:nvSpPr>
            <p:cNvPr id="4" name="object 4"/>
            <p:cNvSpPr/>
            <p:nvPr/>
          </p:nvSpPr>
          <p:spPr>
            <a:xfrm>
              <a:off x="1028687" y="1653907"/>
              <a:ext cx="7610475" cy="3590925"/>
            </a:xfrm>
            <a:custGeom>
              <a:avLst/>
              <a:gdLst/>
              <a:ahLst/>
              <a:cxnLst/>
              <a:rect l="l" t="t" r="r" b="b"/>
              <a:pathLst>
                <a:path w="7610475" h="3590925">
                  <a:moveTo>
                    <a:pt x="7610475" y="0"/>
                  </a:moveTo>
                  <a:lnTo>
                    <a:pt x="0" y="0"/>
                  </a:lnTo>
                  <a:lnTo>
                    <a:pt x="0" y="3410089"/>
                  </a:lnTo>
                  <a:lnTo>
                    <a:pt x="0" y="3590925"/>
                  </a:lnTo>
                  <a:lnTo>
                    <a:pt x="7610475" y="3590925"/>
                  </a:lnTo>
                  <a:lnTo>
                    <a:pt x="7610475" y="3410089"/>
                  </a:lnTo>
                  <a:lnTo>
                    <a:pt x="7610475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753030" y="1425440"/>
              <a:ext cx="5086350" cy="3638550"/>
            </a:xfrm>
            <a:custGeom>
              <a:avLst/>
              <a:gdLst/>
              <a:ahLst/>
              <a:cxnLst/>
              <a:rect l="l" t="t" r="r" b="b"/>
              <a:pathLst>
                <a:path w="5086350" h="3638550">
                  <a:moveTo>
                    <a:pt x="5086349" y="3638549"/>
                  </a:moveTo>
                  <a:lnTo>
                    <a:pt x="0" y="3638549"/>
                  </a:lnTo>
                  <a:lnTo>
                    <a:pt x="0" y="0"/>
                  </a:lnTo>
                  <a:lnTo>
                    <a:pt x="5086349" y="0"/>
                  </a:lnTo>
                  <a:lnTo>
                    <a:pt x="5086349" y="3638549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753029" y="1653897"/>
            <a:ext cx="5086350" cy="3410585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2350">
              <a:latin typeface="Times New Roman"/>
              <a:cs typeface="Times New Roman"/>
            </a:endParaRPr>
          </a:p>
          <a:p>
            <a:pPr marL="412750" marR="636905">
              <a:lnSpc>
                <a:spcPct val="115399"/>
              </a:lnSpc>
            </a:pP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Produto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se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refere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ao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5" dirty="0">
                <a:solidFill>
                  <a:srgbClr val="FFFFFF"/>
                </a:solidFill>
                <a:latin typeface="Tahoma"/>
                <a:cs typeface="Tahoma"/>
              </a:rPr>
              <a:t>bem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ou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serviço </a:t>
            </a:r>
            <a:r>
              <a:rPr sz="1950" spc="-5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que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você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está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oferecendo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aos </a:t>
            </a:r>
            <a:r>
              <a:rPr sz="1950" spc="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clientes. </a:t>
            </a:r>
            <a:r>
              <a:rPr sz="1950" spc="-5" dirty="0">
                <a:solidFill>
                  <a:srgbClr val="FFFFFF"/>
                </a:solidFill>
                <a:latin typeface="Tahoma"/>
                <a:cs typeface="Tahoma"/>
              </a:rPr>
              <a:t>Qual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necessidades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este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produto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satisfaz? 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Quais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frustrações </a:t>
            </a:r>
            <a:r>
              <a:rPr sz="1950" spc="-5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-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950" spc="55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9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950" spc="-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1950" spc="-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950" spc="70" dirty="0">
                <a:solidFill>
                  <a:srgbClr val="FFFFFF"/>
                </a:solidFill>
                <a:latin typeface="Tahoma"/>
                <a:cs typeface="Tahoma"/>
              </a:rPr>
              <a:t>?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O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q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9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1950" spc="60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ã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o 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atraente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aos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clientes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ponto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acreditarem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precisam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tê-lo?</a:t>
            </a:r>
            <a:endParaRPr sz="195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7285" y="2569981"/>
            <a:ext cx="2375743" cy="108555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pt-BR" sz="3700" spc="-1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</a:p>
          <a:p>
            <a:pPr marL="643255" marR="785495" indent="-342900">
              <a:lnSpc>
                <a:spcPts val="2060"/>
              </a:lnSpc>
              <a:spcBef>
                <a:spcPts val="1775"/>
              </a:spcBef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lang="pt-BR" sz="1800" dirty="0">
              <a:latin typeface="Arial MT"/>
              <a:cs typeface="Arial MT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9444123" y="1749147"/>
            <a:ext cx="7811134" cy="3819525"/>
            <a:chOff x="9444123" y="1749147"/>
            <a:chExt cx="7811134" cy="3819525"/>
          </a:xfrm>
        </p:grpSpPr>
        <p:sp>
          <p:nvSpPr>
            <p:cNvPr id="10" name="object 10"/>
            <p:cNvSpPr/>
            <p:nvPr/>
          </p:nvSpPr>
          <p:spPr>
            <a:xfrm>
              <a:off x="9444114" y="1977605"/>
              <a:ext cx="7610475" cy="3590925"/>
            </a:xfrm>
            <a:custGeom>
              <a:avLst/>
              <a:gdLst/>
              <a:ahLst/>
              <a:cxnLst/>
              <a:rect l="l" t="t" r="r" b="b"/>
              <a:pathLst>
                <a:path w="7610475" h="3590925">
                  <a:moveTo>
                    <a:pt x="7610475" y="0"/>
                  </a:moveTo>
                  <a:lnTo>
                    <a:pt x="0" y="0"/>
                  </a:lnTo>
                  <a:lnTo>
                    <a:pt x="0" y="3410102"/>
                  </a:lnTo>
                  <a:lnTo>
                    <a:pt x="0" y="3590925"/>
                  </a:lnTo>
                  <a:lnTo>
                    <a:pt x="7610475" y="3590925"/>
                  </a:lnTo>
                  <a:lnTo>
                    <a:pt x="7610475" y="3410102"/>
                  </a:lnTo>
                  <a:lnTo>
                    <a:pt x="7610475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2168453" y="1749147"/>
              <a:ext cx="5086350" cy="3638550"/>
            </a:xfrm>
            <a:custGeom>
              <a:avLst/>
              <a:gdLst/>
              <a:ahLst/>
              <a:cxnLst/>
              <a:rect l="l" t="t" r="r" b="b"/>
              <a:pathLst>
                <a:path w="5086350" h="3638550">
                  <a:moveTo>
                    <a:pt x="5086349" y="3638549"/>
                  </a:moveTo>
                  <a:lnTo>
                    <a:pt x="0" y="3638549"/>
                  </a:lnTo>
                  <a:lnTo>
                    <a:pt x="0" y="0"/>
                  </a:lnTo>
                  <a:lnTo>
                    <a:pt x="5086349" y="0"/>
                  </a:lnTo>
                  <a:lnTo>
                    <a:pt x="5086349" y="3638549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2168453" y="1977598"/>
            <a:ext cx="5086350" cy="3410585"/>
          </a:xfrm>
          <a:prstGeom prst="rect">
            <a:avLst/>
          </a:prstGeom>
        </p:spPr>
        <p:txBody>
          <a:bodyPr vert="horz" wrap="square" lIns="0" tIns="173990" rIns="0" bIns="0" rtlCol="0">
            <a:spAutoFit/>
          </a:bodyPr>
          <a:lstStyle/>
          <a:p>
            <a:pPr marL="412750" marR="542290">
              <a:lnSpc>
                <a:spcPct val="115399"/>
              </a:lnSpc>
              <a:spcBef>
                <a:spcPts val="1370"/>
              </a:spcBef>
            </a:pP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Preço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dirty="0">
                <a:solidFill>
                  <a:srgbClr val="FFFFFF"/>
                </a:solidFill>
                <a:latin typeface="Tahoma"/>
                <a:cs typeface="Tahoma"/>
              </a:rPr>
              <a:t>é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que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clientes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pagam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5" dirty="0">
                <a:solidFill>
                  <a:srgbClr val="FFFFFF"/>
                </a:solidFill>
                <a:latin typeface="Tahoma"/>
                <a:cs typeface="Tahoma"/>
              </a:rPr>
              <a:t>por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dirty="0">
                <a:solidFill>
                  <a:srgbClr val="FFFFFF"/>
                </a:solidFill>
                <a:latin typeface="Tahoma"/>
                <a:cs typeface="Tahoma"/>
              </a:rPr>
              <a:t>um </a:t>
            </a:r>
            <a:r>
              <a:rPr sz="1950" spc="-5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produto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ou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serviço </a:t>
            </a:r>
            <a:r>
              <a:rPr sz="1950" dirty="0">
                <a:solidFill>
                  <a:srgbClr val="FFFFFF"/>
                </a:solidFill>
                <a:latin typeface="Tahoma"/>
                <a:cs typeface="Tahoma"/>
              </a:rPr>
              <a:t>e 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leva </a:t>
            </a:r>
            <a:r>
              <a:rPr sz="1950" spc="-10" dirty="0">
                <a:solidFill>
                  <a:srgbClr val="FFFFFF"/>
                </a:solidFill>
                <a:latin typeface="Tahoma"/>
                <a:cs typeface="Tahoma"/>
              </a:rPr>
              <a:t>em </a:t>
            </a:r>
            <a:r>
              <a:rPr sz="1950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consideração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5" dirty="0">
                <a:solidFill>
                  <a:srgbClr val="FFFFFF"/>
                </a:solidFill>
                <a:latin typeface="Tahoma"/>
                <a:cs typeface="Tahoma"/>
              </a:rPr>
              <a:t>custo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produção.</a:t>
            </a:r>
            <a:endParaRPr sz="1950">
              <a:latin typeface="Tahoma"/>
              <a:cs typeface="Tahoma"/>
            </a:endParaRPr>
          </a:p>
          <a:p>
            <a:pPr marL="412750" marR="410209">
              <a:lnSpc>
                <a:spcPct val="115399"/>
              </a:lnSpc>
            </a:pPr>
            <a:r>
              <a:rPr sz="1950" spc="-5" dirty="0">
                <a:solidFill>
                  <a:srgbClr val="FFFFFF"/>
                </a:solidFill>
                <a:latin typeface="Tahoma"/>
                <a:cs typeface="Tahoma"/>
              </a:rPr>
              <a:t>Qual </a:t>
            </a:r>
            <a:r>
              <a:rPr sz="1950" dirty="0">
                <a:solidFill>
                  <a:srgbClr val="FFFFFF"/>
                </a:solidFill>
                <a:latin typeface="Tahoma"/>
                <a:cs typeface="Tahoma"/>
              </a:rPr>
              <a:t>é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o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valor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do produto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ou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serviço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para </a:t>
            </a:r>
            <a:r>
              <a:rPr sz="1950" spc="50" dirty="0">
                <a:solidFill>
                  <a:srgbClr val="FFFFFF"/>
                </a:solidFill>
                <a:latin typeface="Tahoma"/>
                <a:cs typeface="Tahoma"/>
              </a:rPr>
              <a:t>os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clientes? </a:t>
            </a:r>
            <a:r>
              <a:rPr sz="1950" spc="-5" dirty="0">
                <a:solidFill>
                  <a:srgbClr val="FFFFFF"/>
                </a:solidFill>
                <a:latin typeface="Tahoma"/>
                <a:cs typeface="Tahoma"/>
              </a:rPr>
              <a:t>Há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pontos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preço </a:t>
            </a:r>
            <a:r>
              <a:rPr sz="1950" spc="-5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estabelecidos para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este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produto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ou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serviço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no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mercado?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este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preço </a:t>
            </a:r>
            <a:r>
              <a:rPr sz="1950" spc="-5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se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compara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com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50" dirty="0">
                <a:solidFill>
                  <a:srgbClr val="FFFFFF"/>
                </a:solidFill>
                <a:latin typeface="Tahoma"/>
                <a:cs typeface="Tahoma"/>
              </a:rPr>
              <a:t>os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concorrentes?</a:t>
            </a:r>
            <a:endParaRPr sz="195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792709" y="2625761"/>
            <a:ext cx="2375743" cy="108555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pt-BR" sz="3700" spc="-235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sz="3700" dirty="0">
              <a:latin typeface="Arial MT"/>
              <a:cs typeface="Arial MT"/>
            </a:endParaRPr>
          </a:p>
          <a:p>
            <a:pPr marL="643255" marR="785495" indent="-342900">
              <a:lnSpc>
                <a:spcPts val="2060"/>
              </a:lnSpc>
              <a:spcBef>
                <a:spcPts val="1775"/>
              </a:spcBef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lang="pt-BR" sz="1800" dirty="0">
              <a:latin typeface="Arial MT"/>
              <a:cs typeface="Arial MT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28700" y="5592853"/>
            <a:ext cx="7811134" cy="3819525"/>
            <a:chOff x="1028700" y="5592853"/>
            <a:chExt cx="7811134" cy="3819525"/>
          </a:xfrm>
        </p:grpSpPr>
        <p:sp>
          <p:nvSpPr>
            <p:cNvPr id="16" name="object 16"/>
            <p:cNvSpPr/>
            <p:nvPr/>
          </p:nvSpPr>
          <p:spPr>
            <a:xfrm>
              <a:off x="1028687" y="5821311"/>
              <a:ext cx="7610475" cy="3590925"/>
            </a:xfrm>
            <a:custGeom>
              <a:avLst/>
              <a:gdLst/>
              <a:ahLst/>
              <a:cxnLst/>
              <a:rect l="l" t="t" r="r" b="b"/>
              <a:pathLst>
                <a:path w="7610475" h="3590925">
                  <a:moveTo>
                    <a:pt x="7610475" y="0"/>
                  </a:moveTo>
                  <a:lnTo>
                    <a:pt x="0" y="0"/>
                  </a:lnTo>
                  <a:lnTo>
                    <a:pt x="0" y="3410102"/>
                  </a:lnTo>
                  <a:lnTo>
                    <a:pt x="0" y="3590925"/>
                  </a:lnTo>
                  <a:lnTo>
                    <a:pt x="7610475" y="3590925"/>
                  </a:lnTo>
                  <a:lnTo>
                    <a:pt x="7610475" y="3410102"/>
                  </a:lnTo>
                  <a:lnTo>
                    <a:pt x="7610475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753030" y="5592853"/>
              <a:ext cx="5086350" cy="3638550"/>
            </a:xfrm>
            <a:custGeom>
              <a:avLst/>
              <a:gdLst/>
              <a:ahLst/>
              <a:cxnLst/>
              <a:rect l="l" t="t" r="r" b="b"/>
              <a:pathLst>
                <a:path w="5086350" h="3638550">
                  <a:moveTo>
                    <a:pt x="5086349" y="3638549"/>
                  </a:moveTo>
                  <a:lnTo>
                    <a:pt x="0" y="3638549"/>
                  </a:lnTo>
                  <a:lnTo>
                    <a:pt x="0" y="0"/>
                  </a:lnTo>
                  <a:lnTo>
                    <a:pt x="5086349" y="0"/>
                  </a:lnTo>
                  <a:lnTo>
                    <a:pt x="5086349" y="3638549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753029" y="5821310"/>
            <a:ext cx="5086350" cy="3410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412750" marR="735965">
              <a:lnSpc>
                <a:spcPct val="115399"/>
              </a:lnSpc>
            </a:pP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Promoção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dirty="0">
                <a:solidFill>
                  <a:srgbClr val="FFFFFF"/>
                </a:solidFill>
                <a:latin typeface="Tahoma"/>
                <a:cs typeface="Tahoma"/>
              </a:rPr>
              <a:t>é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vai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divulgar </a:t>
            </a:r>
            <a:r>
              <a:rPr sz="1950" spc="-5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seu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produto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ou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serviço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aos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seus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clientes-alvo.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Inclui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publicidade,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relações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públicas </a:t>
            </a:r>
            <a:r>
              <a:rPr sz="1950" dirty="0">
                <a:solidFill>
                  <a:srgbClr val="FFFFFF"/>
                </a:solidFill>
                <a:latin typeface="Tahoma"/>
                <a:cs typeface="Tahoma"/>
              </a:rPr>
              <a:t>e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estratégias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promocionais.</a:t>
            </a:r>
            <a:endParaRPr sz="195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77285" y="6193654"/>
            <a:ext cx="2246890" cy="1633139"/>
          </a:xfrm>
          <a:prstGeom prst="rect">
            <a:avLst/>
          </a:prstGeom>
        </p:spPr>
        <p:txBody>
          <a:bodyPr vert="horz" wrap="square" lIns="0" tIns="291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5"/>
              </a:spcBef>
            </a:pPr>
            <a:r>
              <a:rPr lang="pt-BR" sz="3700" spc="-27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sz="3700" dirty="0">
              <a:latin typeface="Arial MT"/>
              <a:cs typeface="Arial MT"/>
            </a:endParaRPr>
          </a:p>
          <a:p>
            <a:pPr marL="643255" marR="785495" indent="-342900">
              <a:lnSpc>
                <a:spcPts val="2060"/>
              </a:lnSpc>
              <a:spcBef>
                <a:spcPts val="1775"/>
              </a:spcBef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lang="pt-BR" sz="1800" dirty="0">
              <a:latin typeface="Arial MT"/>
              <a:cs typeface="Arial MT"/>
            </a:endParaRPr>
          </a:p>
          <a:p>
            <a:pPr marL="309245">
              <a:lnSpc>
                <a:spcPts val="2105"/>
              </a:lnSpc>
            </a:pPr>
            <a:endParaRPr dirty="0">
              <a:latin typeface="Arial MT"/>
              <a:cs typeface="Aria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9444123" y="5916560"/>
            <a:ext cx="7811134" cy="3819525"/>
            <a:chOff x="9444123" y="5916560"/>
            <a:chExt cx="7811134" cy="3819525"/>
          </a:xfrm>
        </p:grpSpPr>
        <p:sp>
          <p:nvSpPr>
            <p:cNvPr id="26" name="object 26"/>
            <p:cNvSpPr/>
            <p:nvPr/>
          </p:nvSpPr>
          <p:spPr>
            <a:xfrm>
              <a:off x="9444114" y="6145021"/>
              <a:ext cx="7610475" cy="3590925"/>
            </a:xfrm>
            <a:custGeom>
              <a:avLst/>
              <a:gdLst/>
              <a:ahLst/>
              <a:cxnLst/>
              <a:rect l="l" t="t" r="r" b="b"/>
              <a:pathLst>
                <a:path w="7610475" h="3590925">
                  <a:moveTo>
                    <a:pt x="7610475" y="0"/>
                  </a:moveTo>
                  <a:lnTo>
                    <a:pt x="0" y="0"/>
                  </a:lnTo>
                  <a:lnTo>
                    <a:pt x="0" y="3410089"/>
                  </a:lnTo>
                  <a:lnTo>
                    <a:pt x="0" y="3590925"/>
                  </a:lnTo>
                  <a:lnTo>
                    <a:pt x="7610475" y="3590925"/>
                  </a:lnTo>
                  <a:lnTo>
                    <a:pt x="7610475" y="3410089"/>
                  </a:lnTo>
                  <a:lnTo>
                    <a:pt x="7610475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2168453" y="5916560"/>
              <a:ext cx="5086350" cy="3638550"/>
            </a:xfrm>
            <a:custGeom>
              <a:avLst/>
              <a:gdLst/>
              <a:ahLst/>
              <a:cxnLst/>
              <a:rect l="l" t="t" r="r" b="b"/>
              <a:pathLst>
                <a:path w="5086350" h="3638550">
                  <a:moveTo>
                    <a:pt x="5086349" y="3638549"/>
                  </a:moveTo>
                  <a:lnTo>
                    <a:pt x="0" y="3638549"/>
                  </a:lnTo>
                  <a:lnTo>
                    <a:pt x="0" y="0"/>
                  </a:lnTo>
                  <a:lnTo>
                    <a:pt x="5086349" y="0"/>
                  </a:lnTo>
                  <a:lnTo>
                    <a:pt x="5086349" y="3638549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2168453" y="6145017"/>
            <a:ext cx="5086350" cy="341058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2450">
              <a:latin typeface="Times New Roman"/>
              <a:cs typeface="Times New Roman"/>
            </a:endParaRPr>
          </a:p>
          <a:p>
            <a:pPr marL="412750" marR="514350">
              <a:lnSpc>
                <a:spcPct val="115399"/>
              </a:lnSpc>
            </a:pP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Local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se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refere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como </a:t>
            </a:r>
            <a:r>
              <a:rPr sz="1950" dirty="0">
                <a:solidFill>
                  <a:srgbClr val="FFFFFF"/>
                </a:solidFill>
                <a:latin typeface="Tahoma"/>
                <a:cs typeface="Tahoma"/>
              </a:rPr>
              <a:t>e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onde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seus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clientes 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vão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buscar 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ver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seu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produto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ou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serviço. </a:t>
            </a:r>
            <a:r>
              <a:rPr sz="1950" spc="-5" dirty="0">
                <a:solidFill>
                  <a:srgbClr val="FFFFFF"/>
                </a:solidFill>
                <a:latin typeface="Tahoma"/>
                <a:cs typeface="Tahoma"/>
              </a:rPr>
              <a:t>Também </a:t>
            </a:r>
            <a:r>
              <a:rPr sz="1950" spc="5" dirty="0">
                <a:solidFill>
                  <a:srgbClr val="FFFFFF"/>
                </a:solidFill>
                <a:latin typeface="Tahoma"/>
                <a:cs typeface="Tahoma"/>
              </a:rPr>
              <a:t>envolve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forma </a:t>
            </a:r>
            <a:r>
              <a:rPr sz="1950" spc="-5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como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você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vai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entregar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produto</a:t>
            </a:r>
            <a:r>
              <a:rPr sz="1950" spc="-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ou </a:t>
            </a:r>
            <a:r>
              <a:rPr sz="1950" spc="-5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serviço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para </a:t>
            </a:r>
            <a:r>
              <a:rPr sz="1950" spc="10" dirty="0">
                <a:solidFill>
                  <a:srgbClr val="FFFFFF"/>
                </a:solidFill>
                <a:latin typeface="Tahoma"/>
                <a:cs typeface="Tahoma"/>
              </a:rPr>
              <a:t>eles.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Será </a:t>
            </a:r>
            <a:r>
              <a:rPr sz="1950" spc="-10" dirty="0">
                <a:solidFill>
                  <a:srgbClr val="FFFFFF"/>
                </a:solidFill>
                <a:latin typeface="Tahoma"/>
                <a:cs typeface="Tahoma"/>
              </a:rPr>
              <a:t>em </a:t>
            </a:r>
            <a:r>
              <a:rPr sz="1950" spc="5" dirty="0">
                <a:solidFill>
                  <a:srgbClr val="FFFFFF"/>
                </a:solidFill>
                <a:latin typeface="Tahoma"/>
                <a:cs typeface="Tahoma"/>
              </a:rPr>
              <a:t>uma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loja </a:t>
            </a:r>
            <a:r>
              <a:rPr sz="1950" spc="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física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25" dirty="0">
                <a:solidFill>
                  <a:srgbClr val="FFFFFF"/>
                </a:solidFill>
                <a:latin typeface="Tahoma"/>
                <a:cs typeface="Tahoma"/>
              </a:rPr>
              <a:t>ou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0" dirty="0">
                <a:solidFill>
                  <a:srgbClr val="FFFFFF"/>
                </a:solidFill>
                <a:latin typeface="Tahoma"/>
                <a:cs typeface="Tahoma"/>
              </a:rPr>
              <a:t>online?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-5" dirty="0">
                <a:solidFill>
                  <a:srgbClr val="FFFFFF"/>
                </a:solidFill>
                <a:latin typeface="Tahoma"/>
                <a:cs typeface="Tahoma"/>
              </a:rPr>
              <a:t>Qual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serão</a:t>
            </a:r>
            <a:r>
              <a:rPr sz="1950" spc="-8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50" dirty="0">
                <a:solidFill>
                  <a:srgbClr val="FFFFFF"/>
                </a:solidFill>
                <a:latin typeface="Tahoma"/>
                <a:cs typeface="Tahoma"/>
              </a:rPr>
              <a:t>os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35" dirty="0">
                <a:solidFill>
                  <a:srgbClr val="FFFFFF"/>
                </a:solidFill>
                <a:latin typeface="Tahoma"/>
                <a:cs typeface="Tahoma"/>
              </a:rPr>
              <a:t>canais </a:t>
            </a:r>
            <a:r>
              <a:rPr sz="1950" spc="-5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1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1950" spc="-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950" spc="40" dirty="0">
                <a:solidFill>
                  <a:srgbClr val="FFFFFF"/>
                </a:solidFill>
                <a:latin typeface="Tahoma"/>
                <a:cs typeface="Tahoma"/>
              </a:rPr>
              <a:t>distribuição?</a:t>
            </a:r>
            <a:endParaRPr sz="1950">
              <a:latin typeface="Tahoma"/>
              <a:cs typeface="Tahom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792708" y="6604517"/>
            <a:ext cx="2246891" cy="1411284"/>
          </a:xfrm>
          <a:prstGeom prst="rect">
            <a:avLst/>
          </a:prstGeom>
        </p:spPr>
        <p:txBody>
          <a:bodyPr vert="horz" wrap="square" lIns="0" tIns="3384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65"/>
              </a:spcBef>
            </a:pPr>
            <a:r>
              <a:rPr lang="pt-BR" sz="3700" spc="-1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lang="pt-BR" sz="3700" dirty="0">
              <a:latin typeface="Arial MT"/>
              <a:cs typeface="Arial MT"/>
            </a:endParaRPr>
          </a:p>
          <a:p>
            <a:pPr marL="643255" marR="785495" indent="-342900">
              <a:lnSpc>
                <a:spcPts val="2060"/>
              </a:lnSpc>
              <a:spcBef>
                <a:spcPts val="1775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FFFFFF"/>
                </a:solidFill>
                <a:latin typeface="Arial MT"/>
                <a:cs typeface="Arial MT"/>
              </a:rPr>
              <a:t>Texto</a:t>
            </a:r>
            <a:endParaRPr lang="pt-BR" sz="2000" dirty="0">
              <a:latin typeface="Arial MT"/>
              <a:cs typeface="Arial MT"/>
            </a:endParaRPr>
          </a:p>
        </p:txBody>
      </p:sp>
      <p:pic>
        <p:nvPicPr>
          <p:cNvPr id="35" name="object 3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1016000" y="1956735"/>
            <a:ext cx="6756400" cy="6875857"/>
          </a:xfrm>
          <a:prstGeom prst="rect">
            <a:avLst/>
          </a:prstGeom>
        </p:spPr>
        <p:txBody>
          <a:bodyPr vert="horz" wrap="square" lIns="0" tIns="370840" rIns="0" bIns="0" rtlCol="0">
            <a:spAutoFit/>
          </a:bodyPr>
          <a:lstStyle/>
          <a:p>
            <a:pPr marL="12700" marR="5080">
              <a:lnSpc>
                <a:spcPct val="74900"/>
              </a:lnSpc>
              <a:spcBef>
                <a:spcPts val="2920"/>
              </a:spcBef>
            </a:pPr>
            <a:r>
              <a:rPr dirty="0">
                <a:latin typeface="Montserrat SemiBold" panose="00000700000000000000" pitchFamily="2" charset="0"/>
              </a:rPr>
              <a:t>ESTABELEÇA  O APELO DO  SEU PRODUTO  COM UMA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558650" y="1914554"/>
            <a:ext cx="7897495" cy="7411720"/>
            <a:chOff x="8558650" y="1914554"/>
            <a:chExt cx="7897495" cy="7411720"/>
          </a:xfrm>
        </p:grpSpPr>
        <p:sp>
          <p:nvSpPr>
            <p:cNvPr id="5" name="object 5"/>
            <p:cNvSpPr/>
            <p:nvPr/>
          </p:nvSpPr>
          <p:spPr>
            <a:xfrm>
              <a:off x="8558644" y="2106243"/>
              <a:ext cx="7667625" cy="7219950"/>
            </a:xfrm>
            <a:custGeom>
              <a:avLst/>
              <a:gdLst/>
              <a:ahLst/>
              <a:cxnLst/>
              <a:rect l="l" t="t" r="r" b="b"/>
              <a:pathLst>
                <a:path w="7667625" h="7219950">
                  <a:moveTo>
                    <a:pt x="7667625" y="0"/>
                  </a:moveTo>
                  <a:lnTo>
                    <a:pt x="0" y="0"/>
                  </a:lnTo>
                  <a:lnTo>
                    <a:pt x="0" y="7018744"/>
                  </a:lnTo>
                  <a:lnTo>
                    <a:pt x="0" y="7219950"/>
                  </a:lnTo>
                  <a:lnTo>
                    <a:pt x="7667625" y="7219950"/>
                  </a:lnTo>
                  <a:lnTo>
                    <a:pt x="7667625" y="7018744"/>
                  </a:lnTo>
                  <a:lnTo>
                    <a:pt x="7667625" y="0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826427" y="1914554"/>
              <a:ext cx="7629525" cy="7210425"/>
            </a:xfrm>
            <a:custGeom>
              <a:avLst/>
              <a:gdLst/>
              <a:ahLst/>
              <a:cxnLst/>
              <a:rect l="l" t="t" r="r" b="b"/>
              <a:pathLst>
                <a:path w="7629525" h="7210425">
                  <a:moveTo>
                    <a:pt x="7629524" y="7210424"/>
                  </a:moveTo>
                  <a:lnTo>
                    <a:pt x="0" y="7210424"/>
                  </a:lnTo>
                  <a:lnTo>
                    <a:pt x="0" y="0"/>
                  </a:lnTo>
                  <a:lnTo>
                    <a:pt x="7629524" y="0"/>
                  </a:lnTo>
                  <a:lnTo>
                    <a:pt x="7629524" y="72104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374262" y="2732213"/>
            <a:ext cx="41338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pc="35" dirty="0">
                <a:solidFill>
                  <a:srgbClr val="000000"/>
                </a:solidFill>
                <a:latin typeface="Montserrat SemiBold" panose="00000700000000000000" pitchFamily="2" charset="0"/>
              </a:rPr>
              <a:t>Texto</a:t>
            </a:r>
            <a:endParaRPr spc="45" dirty="0">
              <a:solidFill>
                <a:srgbClr val="000000"/>
              </a:solidFill>
              <a:latin typeface="Montserrat SemiBold" panose="00000700000000000000" pitchFamily="2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374262" y="3622652"/>
            <a:ext cx="6500495" cy="3980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8000"/>
              </a:lnSpc>
              <a:spcBef>
                <a:spcPts val="95"/>
              </a:spcBef>
            </a:pPr>
            <a:r>
              <a:rPr sz="2000" spc="-70" dirty="0">
                <a:latin typeface="Tahoma"/>
                <a:cs typeface="Tahoma"/>
              </a:rPr>
              <a:t>O </a:t>
            </a:r>
            <a:r>
              <a:rPr sz="2000" spc="30" dirty="0">
                <a:latin typeface="Tahoma"/>
                <a:cs typeface="Tahoma"/>
              </a:rPr>
              <a:t>Product-Market </a:t>
            </a:r>
            <a:r>
              <a:rPr sz="2000" spc="10" dirty="0">
                <a:latin typeface="Tahoma"/>
                <a:cs typeface="Tahoma"/>
              </a:rPr>
              <a:t>fit </a:t>
            </a:r>
            <a:r>
              <a:rPr sz="2000" spc="15" dirty="0">
                <a:latin typeface="Tahoma"/>
                <a:cs typeface="Tahoma"/>
              </a:rPr>
              <a:t>é </a:t>
            </a:r>
            <a:r>
              <a:rPr sz="2000" spc="10" dirty="0">
                <a:latin typeface="Tahoma"/>
                <a:cs typeface="Tahoma"/>
              </a:rPr>
              <a:t>um </a:t>
            </a:r>
            <a:r>
              <a:rPr sz="2000" spc="30" dirty="0">
                <a:latin typeface="Tahoma"/>
                <a:cs typeface="Tahoma"/>
              </a:rPr>
              <a:t>conceito </a:t>
            </a:r>
            <a:r>
              <a:rPr sz="2000" spc="25" dirty="0">
                <a:latin typeface="Tahoma"/>
                <a:cs typeface="Tahoma"/>
              </a:rPr>
              <a:t>cunhado </a:t>
            </a:r>
            <a:r>
              <a:rPr sz="2000" spc="45" dirty="0">
                <a:latin typeface="Tahoma"/>
                <a:cs typeface="Tahoma"/>
              </a:rPr>
              <a:t>por </a:t>
            </a:r>
            <a:r>
              <a:rPr sz="2000" spc="40" dirty="0">
                <a:latin typeface="Tahoma"/>
                <a:cs typeface="Tahoma"/>
              </a:rPr>
              <a:t>Marc </a:t>
            </a:r>
            <a:r>
              <a:rPr sz="2000" spc="45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Andreessen </a:t>
            </a:r>
            <a:r>
              <a:rPr sz="2000" spc="15" dirty="0">
                <a:latin typeface="Tahoma"/>
                <a:cs typeface="Tahoma"/>
              </a:rPr>
              <a:t>e </a:t>
            </a:r>
            <a:r>
              <a:rPr sz="2000" spc="35" dirty="0">
                <a:latin typeface="Tahoma"/>
                <a:cs typeface="Tahoma"/>
              </a:rPr>
              <a:t>se </a:t>
            </a:r>
            <a:r>
              <a:rPr sz="2000" spc="10" dirty="0">
                <a:latin typeface="Tahoma"/>
                <a:cs typeface="Tahoma"/>
              </a:rPr>
              <a:t>refere </a:t>
            </a:r>
            <a:r>
              <a:rPr sz="2000" spc="35" dirty="0">
                <a:latin typeface="Tahoma"/>
                <a:cs typeface="Tahoma"/>
              </a:rPr>
              <a:t>a sua start-up </a:t>
            </a:r>
            <a:r>
              <a:rPr sz="2000" spc="30" dirty="0">
                <a:latin typeface="Tahoma"/>
                <a:cs typeface="Tahoma"/>
              </a:rPr>
              <a:t>estar </a:t>
            </a:r>
            <a:r>
              <a:rPr sz="2000" dirty="0">
                <a:latin typeface="Tahoma"/>
                <a:cs typeface="Tahoma"/>
              </a:rPr>
              <a:t>em </a:t>
            </a:r>
            <a:r>
              <a:rPr sz="2000" spc="10" dirty="0">
                <a:latin typeface="Tahoma"/>
                <a:cs typeface="Tahoma"/>
              </a:rPr>
              <a:t>um </a:t>
            </a:r>
            <a:r>
              <a:rPr sz="2000" spc="20" dirty="0">
                <a:latin typeface="Tahoma"/>
                <a:cs typeface="Tahoma"/>
              </a:rPr>
              <a:t>bom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25" dirty="0">
                <a:latin typeface="Tahoma"/>
                <a:cs typeface="Tahoma"/>
              </a:rPr>
              <a:t>mercado </a:t>
            </a:r>
            <a:r>
              <a:rPr sz="2000" spc="35" dirty="0">
                <a:latin typeface="Tahoma"/>
                <a:cs typeface="Tahoma"/>
              </a:rPr>
              <a:t>com </a:t>
            </a:r>
            <a:r>
              <a:rPr sz="2000" spc="10" dirty="0">
                <a:latin typeface="Tahoma"/>
                <a:cs typeface="Tahoma"/>
              </a:rPr>
              <a:t>um </a:t>
            </a:r>
            <a:r>
              <a:rPr sz="2000" spc="30" dirty="0">
                <a:latin typeface="Tahoma"/>
                <a:cs typeface="Tahoma"/>
              </a:rPr>
              <a:t>produto </a:t>
            </a:r>
            <a:r>
              <a:rPr sz="2000" spc="15" dirty="0">
                <a:latin typeface="Tahoma"/>
                <a:cs typeface="Tahoma"/>
              </a:rPr>
              <a:t>que </a:t>
            </a:r>
            <a:r>
              <a:rPr sz="2000" spc="25" dirty="0">
                <a:latin typeface="Tahoma"/>
                <a:cs typeface="Tahoma"/>
              </a:rPr>
              <a:t>pode </a:t>
            </a:r>
            <a:r>
              <a:rPr sz="2000" spc="20" dirty="0">
                <a:latin typeface="Tahoma"/>
                <a:cs typeface="Tahoma"/>
              </a:rPr>
              <a:t>satisfazer </a:t>
            </a:r>
            <a:r>
              <a:rPr sz="2000" spc="30" dirty="0">
                <a:latin typeface="Tahoma"/>
                <a:cs typeface="Tahoma"/>
              </a:rPr>
              <a:t>esse </a:t>
            </a:r>
            <a:r>
              <a:rPr sz="2000" spc="35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mercado. </a:t>
            </a:r>
            <a:r>
              <a:rPr sz="2000" spc="30" dirty="0">
                <a:latin typeface="Tahoma"/>
                <a:cs typeface="Tahoma"/>
              </a:rPr>
              <a:t>Encontrar Product-Market </a:t>
            </a:r>
            <a:r>
              <a:rPr sz="2000" spc="10" dirty="0">
                <a:latin typeface="Tahoma"/>
                <a:cs typeface="Tahoma"/>
              </a:rPr>
              <a:t>fit </a:t>
            </a:r>
            <a:r>
              <a:rPr sz="2000" spc="15" dirty="0">
                <a:latin typeface="Tahoma"/>
                <a:cs typeface="Tahoma"/>
              </a:rPr>
              <a:t>é </a:t>
            </a:r>
            <a:r>
              <a:rPr sz="2000" spc="35" dirty="0">
                <a:latin typeface="Tahoma"/>
                <a:cs typeface="Tahoma"/>
              </a:rPr>
              <a:t>a </a:t>
            </a:r>
            <a:r>
              <a:rPr sz="2000" spc="15" dirty="0">
                <a:latin typeface="Tahoma"/>
                <a:cs typeface="Tahoma"/>
              </a:rPr>
              <a:t>diferença </a:t>
            </a:r>
            <a:r>
              <a:rPr sz="2000" spc="2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entre </a:t>
            </a:r>
            <a:r>
              <a:rPr sz="2000" spc="30" dirty="0">
                <a:latin typeface="Tahoma"/>
                <a:cs typeface="Tahoma"/>
              </a:rPr>
              <a:t>lutar para encontrar </a:t>
            </a:r>
            <a:r>
              <a:rPr sz="2000" spc="25" dirty="0">
                <a:latin typeface="Tahoma"/>
                <a:cs typeface="Tahoma"/>
              </a:rPr>
              <a:t>clientes </a:t>
            </a:r>
            <a:r>
              <a:rPr sz="2000" spc="15" dirty="0">
                <a:latin typeface="Tahoma"/>
                <a:cs typeface="Tahoma"/>
              </a:rPr>
              <a:t>e </a:t>
            </a:r>
            <a:r>
              <a:rPr sz="2000" spc="10" dirty="0">
                <a:latin typeface="Tahoma"/>
                <a:cs typeface="Tahoma"/>
              </a:rPr>
              <a:t>fazer </a:t>
            </a:r>
            <a:r>
              <a:rPr sz="2000" spc="35" dirty="0">
                <a:latin typeface="Tahoma"/>
                <a:cs typeface="Tahoma"/>
              </a:rPr>
              <a:t>com </a:t>
            </a:r>
            <a:r>
              <a:rPr sz="2000" spc="15" dirty="0">
                <a:latin typeface="Tahoma"/>
                <a:cs typeface="Tahoma"/>
              </a:rPr>
              <a:t>que </a:t>
            </a:r>
            <a:r>
              <a:rPr sz="2000" spc="25" dirty="0">
                <a:latin typeface="Tahoma"/>
                <a:cs typeface="Tahoma"/>
              </a:rPr>
              <a:t>eles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batam </a:t>
            </a:r>
            <a:r>
              <a:rPr sz="2000" spc="35" dirty="0">
                <a:latin typeface="Tahoma"/>
                <a:cs typeface="Tahoma"/>
              </a:rPr>
              <a:t>à sua porta atrás </a:t>
            </a:r>
            <a:r>
              <a:rPr sz="2000" spc="20" dirty="0">
                <a:latin typeface="Tahoma"/>
                <a:cs typeface="Tahoma"/>
              </a:rPr>
              <a:t>de </a:t>
            </a:r>
            <a:r>
              <a:rPr sz="2000" spc="25" dirty="0">
                <a:latin typeface="Tahoma"/>
                <a:cs typeface="Tahoma"/>
              </a:rPr>
              <a:t>seu </a:t>
            </a:r>
            <a:r>
              <a:rPr sz="2000" spc="15" dirty="0">
                <a:latin typeface="Tahoma"/>
                <a:cs typeface="Tahoma"/>
              </a:rPr>
              <a:t>produto. </a:t>
            </a:r>
            <a:r>
              <a:rPr sz="2000" spc="25" dirty="0">
                <a:latin typeface="Tahoma"/>
                <a:cs typeface="Tahoma"/>
              </a:rPr>
              <a:t>Esta estrutura </a:t>
            </a:r>
            <a:r>
              <a:rPr sz="2000" spc="3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vai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te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10" dirty="0">
                <a:latin typeface="Tahoma"/>
                <a:cs typeface="Tahoma"/>
              </a:rPr>
              <a:t>ajudar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a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identificar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55" dirty="0">
                <a:latin typeface="Tahoma"/>
                <a:cs typeface="Tahoma"/>
              </a:rPr>
              <a:t>o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público-alvo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40" dirty="0">
                <a:latin typeface="Tahoma"/>
                <a:cs typeface="Tahoma"/>
              </a:rPr>
              <a:t>suas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carências </a:t>
            </a:r>
            <a:r>
              <a:rPr sz="2000" spc="40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e </a:t>
            </a:r>
            <a:r>
              <a:rPr sz="2000" spc="30" dirty="0">
                <a:latin typeface="Tahoma"/>
                <a:cs typeface="Tahoma"/>
              </a:rPr>
              <a:t>testar </a:t>
            </a:r>
            <a:r>
              <a:rPr sz="2000" spc="15" dirty="0">
                <a:latin typeface="Tahoma"/>
                <a:cs typeface="Tahoma"/>
              </a:rPr>
              <a:t>e </a:t>
            </a:r>
            <a:r>
              <a:rPr sz="2000" spc="20" dirty="0">
                <a:latin typeface="Tahoma"/>
                <a:cs typeface="Tahoma"/>
              </a:rPr>
              <a:t>mudar </a:t>
            </a:r>
            <a:r>
              <a:rPr sz="2000" spc="40" dirty="0">
                <a:latin typeface="Tahoma"/>
                <a:cs typeface="Tahoma"/>
              </a:rPr>
              <a:t>suas </a:t>
            </a:r>
            <a:r>
              <a:rPr sz="2000" spc="35" dirty="0">
                <a:latin typeface="Tahoma"/>
                <a:cs typeface="Tahoma"/>
              </a:rPr>
              <a:t>principais </a:t>
            </a:r>
            <a:r>
              <a:rPr sz="2000" spc="25" dirty="0">
                <a:latin typeface="Tahoma"/>
                <a:cs typeface="Tahoma"/>
              </a:rPr>
              <a:t>hipóteses </a:t>
            </a:r>
            <a:r>
              <a:rPr sz="2000" spc="20" dirty="0">
                <a:latin typeface="Tahoma"/>
                <a:cs typeface="Tahoma"/>
              </a:rPr>
              <a:t>de </a:t>
            </a:r>
            <a:r>
              <a:rPr sz="2000" spc="25" dirty="0">
                <a:latin typeface="Tahoma"/>
                <a:cs typeface="Tahoma"/>
              </a:rPr>
              <a:t>mercado </a:t>
            </a:r>
            <a:r>
              <a:rPr sz="2000" spc="30" dirty="0">
                <a:latin typeface="Tahoma"/>
                <a:cs typeface="Tahoma"/>
              </a:rPr>
              <a:t> para </a:t>
            </a:r>
            <a:r>
              <a:rPr sz="2000" spc="35" dirty="0">
                <a:latin typeface="Tahoma"/>
                <a:cs typeface="Tahoma"/>
              </a:rPr>
              <a:t>conquistar </a:t>
            </a:r>
            <a:r>
              <a:rPr sz="2000" spc="55" dirty="0">
                <a:latin typeface="Tahoma"/>
                <a:cs typeface="Tahoma"/>
              </a:rPr>
              <a:t>o </a:t>
            </a:r>
            <a:r>
              <a:rPr sz="2000" spc="30" dirty="0">
                <a:latin typeface="Tahoma"/>
                <a:cs typeface="Tahoma"/>
              </a:rPr>
              <a:t>Product-Market </a:t>
            </a:r>
            <a:r>
              <a:rPr sz="2000" spc="-15" dirty="0">
                <a:latin typeface="Tahoma"/>
                <a:cs typeface="Tahoma"/>
              </a:rPr>
              <a:t>fit. </a:t>
            </a:r>
            <a:r>
              <a:rPr sz="2000" spc="40" dirty="0">
                <a:latin typeface="Tahoma"/>
                <a:cs typeface="Tahoma"/>
              </a:rPr>
              <a:t>Use </a:t>
            </a:r>
            <a:r>
              <a:rPr sz="2000" spc="55" dirty="0">
                <a:latin typeface="Tahoma"/>
                <a:cs typeface="Tahoma"/>
              </a:rPr>
              <a:t>o </a:t>
            </a:r>
            <a:r>
              <a:rPr sz="2000" spc="30" dirty="0">
                <a:latin typeface="Tahoma"/>
                <a:cs typeface="Tahoma"/>
              </a:rPr>
              <a:t>quadro </a:t>
            </a:r>
            <a:r>
              <a:rPr sz="2000" dirty="0">
                <a:latin typeface="Tahoma"/>
                <a:cs typeface="Tahoma"/>
              </a:rPr>
              <a:t>em </a:t>
            </a:r>
            <a:r>
              <a:rPr sz="2000" spc="5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branco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na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próxima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página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para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começar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a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preencher</a:t>
            </a:r>
            <a:r>
              <a:rPr sz="2000" spc="-114" dirty="0">
                <a:latin typeface="Tahoma"/>
                <a:cs typeface="Tahoma"/>
              </a:rPr>
              <a:t> </a:t>
            </a:r>
            <a:r>
              <a:rPr sz="2000" spc="35" dirty="0">
                <a:latin typeface="Tahoma"/>
                <a:cs typeface="Tahoma"/>
              </a:rPr>
              <a:t>sua </a:t>
            </a:r>
            <a:r>
              <a:rPr sz="2000" spc="-61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pirâmide</a:t>
            </a:r>
            <a:r>
              <a:rPr sz="2000" spc="-125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de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Product-Market</a:t>
            </a:r>
            <a:r>
              <a:rPr sz="2000" spc="-120" dirty="0">
                <a:latin typeface="Tahoma"/>
                <a:cs typeface="Tahoma"/>
              </a:rPr>
              <a:t> </a:t>
            </a:r>
            <a:r>
              <a:rPr sz="2000" spc="-15" dirty="0">
                <a:latin typeface="Tahoma"/>
                <a:cs typeface="Tahoma"/>
              </a:rPr>
              <a:t>fit.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1094833" y="8714231"/>
            <a:ext cx="5210175" cy="85725"/>
          </a:xfrm>
          <a:custGeom>
            <a:avLst/>
            <a:gdLst/>
            <a:ahLst/>
            <a:cxnLst/>
            <a:rect l="l" t="t" r="r" b="b"/>
            <a:pathLst>
              <a:path w="5210175" h="85725">
                <a:moveTo>
                  <a:pt x="5210174" y="85724"/>
                </a:moveTo>
                <a:lnTo>
                  <a:pt x="0" y="85724"/>
                </a:lnTo>
                <a:lnTo>
                  <a:pt x="0" y="0"/>
                </a:lnTo>
                <a:lnTo>
                  <a:pt x="5210174" y="0"/>
                </a:lnTo>
                <a:lnTo>
                  <a:pt x="5210174" y="85724"/>
                </a:lnTo>
                <a:close/>
              </a:path>
            </a:pathLst>
          </a:custGeom>
          <a:solidFill>
            <a:srgbClr val="012074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76553" y="3352679"/>
            <a:ext cx="3209925" cy="1162050"/>
          </a:xfrm>
          <a:custGeom>
            <a:avLst/>
            <a:gdLst/>
            <a:ahLst/>
            <a:cxnLst/>
            <a:rect l="l" t="t" r="r" b="b"/>
            <a:pathLst>
              <a:path w="3209925" h="1162050">
                <a:moveTo>
                  <a:pt x="3209924" y="1162029"/>
                </a:moveTo>
                <a:lnTo>
                  <a:pt x="0" y="1162029"/>
                </a:lnTo>
                <a:lnTo>
                  <a:pt x="673677" y="0"/>
                </a:lnTo>
                <a:lnTo>
                  <a:pt x="2536247" y="0"/>
                </a:lnTo>
                <a:lnTo>
                  <a:pt x="3209924" y="1162029"/>
                </a:lnTo>
                <a:close/>
              </a:path>
            </a:pathLst>
          </a:custGeom>
          <a:solidFill>
            <a:srgbClr val="008037">
              <a:alpha val="348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90965" y="1731246"/>
            <a:ext cx="1779270" cy="1543050"/>
          </a:xfrm>
          <a:custGeom>
            <a:avLst/>
            <a:gdLst/>
            <a:ahLst/>
            <a:cxnLst/>
            <a:rect l="l" t="t" r="r" b="b"/>
            <a:pathLst>
              <a:path w="1779270" h="1543050">
                <a:moveTo>
                  <a:pt x="1779137" y="1543049"/>
                </a:moveTo>
                <a:lnTo>
                  <a:pt x="0" y="1543049"/>
                </a:lnTo>
                <a:lnTo>
                  <a:pt x="889568" y="0"/>
                </a:lnTo>
                <a:lnTo>
                  <a:pt x="1779137" y="1543049"/>
                </a:lnTo>
                <a:close/>
              </a:path>
            </a:pathLst>
          </a:custGeom>
          <a:solidFill>
            <a:srgbClr val="008037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69491" y="4593603"/>
            <a:ext cx="4629150" cy="1162050"/>
          </a:xfrm>
          <a:custGeom>
            <a:avLst/>
            <a:gdLst/>
            <a:ahLst/>
            <a:cxnLst/>
            <a:rect l="l" t="t" r="r" b="b"/>
            <a:pathLst>
              <a:path w="4629150" h="1162050">
                <a:moveTo>
                  <a:pt x="4629147" y="1162050"/>
                </a:moveTo>
                <a:lnTo>
                  <a:pt x="0" y="1162050"/>
                </a:lnTo>
                <a:lnTo>
                  <a:pt x="674474" y="0"/>
                </a:lnTo>
                <a:lnTo>
                  <a:pt x="3954673" y="0"/>
                </a:lnTo>
                <a:lnTo>
                  <a:pt x="4629147" y="1162050"/>
                </a:lnTo>
                <a:close/>
              </a:path>
            </a:pathLst>
          </a:custGeom>
          <a:solidFill>
            <a:srgbClr val="008037">
              <a:alpha val="548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09034" y="7075478"/>
            <a:ext cx="7543800" cy="1162050"/>
          </a:xfrm>
          <a:custGeom>
            <a:avLst/>
            <a:gdLst/>
            <a:ahLst/>
            <a:cxnLst/>
            <a:rect l="l" t="t" r="r" b="b"/>
            <a:pathLst>
              <a:path w="7543800" h="1162050">
                <a:moveTo>
                  <a:pt x="7543784" y="1162050"/>
                </a:moveTo>
                <a:lnTo>
                  <a:pt x="0" y="1162050"/>
                </a:lnTo>
                <a:lnTo>
                  <a:pt x="673672" y="0"/>
                </a:lnTo>
                <a:lnTo>
                  <a:pt x="6870111" y="0"/>
                </a:lnTo>
                <a:lnTo>
                  <a:pt x="7543784" y="1162050"/>
                </a:lnTo>
                <a:close/>
              </a:path>
            </a:pathLst>
          </a:custGeom>
          <a:solidFill>
            <a:srgbClr val="012074">
              <a:alpha val="8470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6464" y="8316420"/>
            <a:ext cx="8991600" cy="1162050"/>
          </a:xfrm>
          <a:custGeom>
            <a:avLst/>
            <a:gdLst/>
            <a:ahLst/>
            <a:cxnLst/>
            <a:rect l="l" t="t" r="r" b="b"/>
            <a:pathLst>
              <a:path w="8991600" h="1162050">
                <a:moveTo>
                  <a:pt x="8991528" y="1162050"/>
                </a:moveTo>
                <a:lnTo>
                  <a:pt x="0" y="1162050"/>
                </a:lnTo>
                <a:lnTo>
                  <a:pt x="676219" y="0"/>
                </a:lnTo>
                <a:lnTo>
                  <a:pt x="8315308" y="0"/>
                </a:lnTo>
                <a:lnTo>
                  <a:pt x="8991528" y="1162050"/>
                </a:lnTo>
                <a:close/>
              </a:path>
            </a:pathLst>
          </a:custGeom>
          <a:solidFill>
            <a:srgbClr val="0120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25852" y="5834545"/>
            <a:ext cx="6115050" cy="1162050"/>
          </a:xfrm>
          <a:custGeom>
            <a:avLst/>
            <a:gdLst/>
            <a:ahLst/>
            <a:cxnLst/>
            <a:rect l="l" t="t" r="r" b="b"/>
            <a:pathLst>
              <a:path w="6115050" h="1162050">
                <a:moveTo>
                  <a:pt x="6115049" y="1162046"/>
                </a:moveTo>
                <a:lnTo>
                  <a:pt x="0" y="1162046"/>
                </a:lnTo>
                <a:lnTo>
                  <a:pt x="674171" y="0"/>
                </a:lnTo>
                <a:lnTo>
                  <a:pt x="5440877" y="0"/>
                </a:lnTo>
                <a:lnTo>
                  <a:pt x="6115049" y="1162046"/>
                </a:lnTo>
                <a:close/>
              </a:path>
            </a:pathLst>
          </a:custGeom>
          <a:solidFill>
            <a:srgbClr val="012074">
              <a:alpha val="6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015963" y="2608925"/>
            <a:ext cx="332105" cy="3721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50" spc="30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2250" spc="5" dirty="0">
                <a:solidFill>
                  <a:srgbClr val="FFFFFF"/>
                </a:solidFill>
                <a:latin typeface="Tahoma"/>
                <a:cs typeface="Tahoma"/>
              </a:rPr>
              <a:t>x</a:t>
            </a:r>
            <a:endParaRPr sz="2250" dirty="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14134" y="3755717"/>
            <a:ext cx="1935480" cy="3644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200" spc="60" dirty="0">
                <a:solidFill>
                  <a:srgbClr val="FFFFFF"/>
                </a:solidFill>
                <a:latin typeface="Tahoma"/>
                <a:cs typeface="Tahoma"/>
              </a:rPr>
              <a:t>Características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07956" y="4999301"/>
            <a:ext cx="2348230" cy="3721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50" spc="60" dirty="0">
                <a:solidFill>
                  <a:srgbClr val="FFFFFF"/>
                </a:solidFill>
                <a:latin typeface="Tahoma"/>
                <a:cs typeface="Tahoma"/>
              </a:rPr>
              <a:t>Proposta</a:t>
            </a:r>
            <a:r>
              <a:rPr sz="225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3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r>
              <a:rPr sz="2250" spc="-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50" dirty="0">
                <a:solidFill>
                  <a:srgbClr val="FFFFFF"/>
                </a:solidFill>
                <a:latin typeface="Tahoma"/>
                <a:cs typeface="Tahoma"/>
              </a:rPr>
              <a:t>Valor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21882" y="6240229"/>
            <a:ext cx="2468880" cy="3721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50" spc="55" dirty="0">
                <a:solidFill>
                  <a:srgbClr val="FFFFFF"/>
                </a:solidFill>
                <a:latin typeface="Tahoma"/>
                <a:cs typeface="Tahoma"/>
              </a:rPr>
              <a:t>Product-Market</a:t>
            </a:r>
            <a:r>
              <a:rPr sz="2250" spc="-1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50" dirty="0">
                <a:solidFill>
                  <a:srgbClr val="FFFFFF"/>
                </a:solidFill>
                <a:latin typeface="Tahoma"/>
                <a:cs typeface="Tahoma"/>
              </a:rPr>
              <a:t>Fit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39979" y="7481170"/>
            <a:ext cx="2913380" cy="3721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50" spc="60" dirty="0">
                <a:solidFill>
                  <a:srgbClr val="FFFFFF"/>
                </a:solidFill>
                <a:latin typeface="Tahoma"/>
                <a:cs typeface="Tahoma"/>
              </a:rPr>
              <a:t>Carências</a:t>
            </a:r>
            <a:r>
              <a:rPr sz="2250" spc="-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55" dirty="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r>
              <a:rPr sz="2250" spc="-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250" spc="50" dirty="0">
                <a:solidFill>
                  <a:srgbClr val="FFFFFF"/>
                </a:solidFill>
                <a:latin typeface="Tahoma"/>
                <a:cs typeface="Tahoma"/>
              </a:rPr>
              <a:t>Mercado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69740" y="8724117"/>
            <a:ext cx="1653539" cy="3721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250" spc="60" dirty="0">
                <a:solidFill>
                  <a:srgbClr val="FFFFFF"/>
                </a:solidFill>
                <a:latin typeface="Tahoma"/>
                <a:cs typeface="Tahoma"/>
              </a:rPr>
              <a:t>Público-Alvo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68437" y="1374335"/>
            <a:ext cx="6927215" cy="954722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0"/>
              </a:spcBef>
              <a:buFont typeface="Arial" panose="020B0604020202020204" pitchFamily="34" charset="0"/>
              <a:buChar char="•"/>
            </a:pPr>
            <a:r>
              <a:rPr lang="pt-BR" sz="2300" spc="-65" dirty="0">
                <a:latin typeface="Arial MT"/>
                <a:cs typeface="Arial MT"/>
              </a:rPr>
              <a:t>Texto</a:t>
            </a:r>
            <a:endParaRPr sz="2300" dirty="0">
              <a:latin typeface="Arial MT"/>
              <a:cs typeface="Arial MT"/>
            </a:endParaRPr>
          </a:p>
          <a:p>
            <a:pPr marL="12700" marR="5080">
              <a:lnSpc>
                <a:spcPct val="120200"/>
              </a:lnSpc>
              <a:spcBef>
                <a:spcPts val="1200"/>
              </a:spcBef>
            </a:pPr>
            <a:r>
              <a:rPr sz="1500" spc="45" dirty="0">
                <a:latin typeface="Tahoma"/>
                <a:cs typeface="Tahoma"/>
              </a:rPr>
              <a:t>Use </a:t>
            </a:r>
            <a:r>
              <a:rPr sz="1500" spc="30" dirty="0">
                <a:latin typeface="Tahoma"/>
                <a:cs typeface="Tahoma"/>
              </a:rPr>
              <a:t>a </a:t>
            </a:r>
            <a:r>
              <a:rPr sz="1500" spc="35" dirty="0">
                <a:latin typeface="Tahoma"/>
                <a:cs typeface="Tahoma"/>
              </a:rPr>
              <a:t>segmentação </a:t>
            </a:r>
            <a:r>
              <a:rPr sz="1500" spc="45" dirty="0">
                <a:latin typeface="Tahoma"/>
                <a:cs typeface="Tahoma"/>
              </a:rPr>
              <a:t>do </a:t>
            </a:r>
            <a:r>
              <a:rPr sz="1500" spc="35" dirty="0">
                <a:latin typeface="Tahoma"/>
                <a:cs typeface="Tahoma"/>
              </a:rPr>
              <a:t>mercado </a:t>
            </a:r>
            <a:r>
              <a:rPr sz="1500" spc="15" dirty="0">
                <a:latin typeface="Tahoma"/>
                <a:cs typeface="Tahoma"/>
              </a:rPr>
              <a:t>e </a:t>
            </a:r>
            <a:r>
              <a:rPr sz="1500" spc="45" dirty="0">
                <a:latin typeface="Tahoma"/>
                <a:cs typeface="Tahoma"/>
              </a:rPr>
              <a:t>crie </a:t>
            </a:r>
            <a:r>
              <a:rPr sz="1500" spc="40" dirty="0">
                <a:latin typeface="Tahoma"/>
                <a:cs typeface="Tahoma"/>
              </a:rPr>
              <a:t>personas para </a:t>
            </a:r>
            <a:r>
              <a:rPr sz="1500" spc="20" dirty="0">
                <a:latin typeface="Tahoma"/>
                <a:cs typeface="Tahoma"/>
              </a:rPr>
              <a:t>fazer um </a:t>
            </a:r>
            <a:r>
              <a:rPr sz="1500" spc="40" dirty="0">
                <a:latin typeface="Tahoma"/>
                <a:cs typeface="Tahoma"/>
              </a:rPr>
              <a:t>retrato </a:t>
            </a:r>
            <a:r>
              <a:rPr sz="1500" spc="45" dirty="0">
                <a:latin typeface="Tahoma"/>
                <a:cs typeface="Tahoma"/>
              </a:rPr>
              <a:t>das </a:t>
            </a:r>
            <a:r>
              <a:rPr sz="1500" spc="50" dirty="0">
                <a:latin typeface="Tahoma"/>
                <a:cs typeface="Tahoma"/>
              </a:rPr>
              <a:t> </a:t>
            </a:r>
            <a:r>
              <a:rPr sz="1500" spc="45" dirty="0">
                <a:latin typeface="Tahoma"/>
                <a:cs typeface="Tahoma"/>
              </a:rPr>
              <a:t>pessoas</a:t>
            </a:r>
            <a:r>
              <a:rPr sz="1500" spc="-60" dirty="0">
                <a:latin typeface="Tahoma"/>
                <a:cs typeface="Tahoma"/>
              </a:rPr>
              <a:t> </a:t>
            </a:r>
            <a:r>
              <a:rPr sz="1500" spc="45" dirty="0">
                <a:latin typeface="Tahoma"/>
                <a:cs typeface="Tahoma"/>
              </a:rPr>
              <a:t>as</a:t>
            </a:r>
            <a:r>
              <a:rPr sz="1500" spc="-60" dirty="0">
                <a:latin typeface="Tahoma"/>
                <a:cs typeface="Tahoma"/>
              </a:rPr>
              <a:t> </a:t>
            </a:r>
            <a:r>
              <a:rPr sz="1500" spc="40" dirty="0">
                <a:latin typeface="Tahoma"/>
                <a:cs typeface="Tahoma"/>
              </a:rPr>
              <a:t>quais</a:t>
            </a:r>
            <a:r>
              <a:rPr sz="1500" spc="-60" dirty="0">
                <a:latin typeface="Tahoma"/>
                <a:cs typeface="Tahoma"/>
              </a:rPr>
              <a:t> </a:t>
            </a:r>
            <a:r>
              <a:rPr sz="1500" spc="30" dirty="0">
                <a:latin typeface="Tahoma"/>
                <a:cs typeface="Tahoma"/>
              </a:rPr>
              <a:t>você</a:t>
            </a:r>
            <a:r>
              <a:rPr sz="1500" spc="-60" dirty="0">
                <a:latin typeface="Tahoma"/>
                <a:cs typeface="Tahoma"/>
              </a:rPr>
              <a:t> </a:t>
            </a:r>
            <a:r>
              <a:rPr sz="1500" spc="35" dirty="0">
                <a:latin typeface="Tahoma"/>
                <a:cs typeface="Tahoma"/>
              </a:rPr>
              <a:t>está</a:t>
            </a:r>
            <a:r>
              <a:rPr sz="1500" spc="-60" dirty="0">
                <a:latin typeface="Tahoma"/>
                <a:cs typeface="Tahoma"/>
              </a:rPr>
              <a:t> </a:t>
            </a:r>
            <a:r>
              <a:rPr sz="1500" spc="40" dirty="0">
                <a:latin typeface="Tahoma"/>
                <a:cs typeface="Tahoma"/>
              </a:rPr>
              <a:t>se</a:t>
            </a:r>
            <a:r>
              <a:rPr sz="1500" spc="-55" dirty="0">
                <a:latin typeface="Tahoma"/>
                <a:cs typeface="Tahoma"/>
              </a:rPr>
              <a:t> </a:t>
            </a:r>
            <a:r>
              <a:rPr sz="1500" spc="30" dirty="0">
                <a:latin typeface="Tahoma"/>
                <a:cs typeface="Tahoma"/>
              </a:rPr>
              <a:t>dirigindo.</a:t>
            </a:r>
            <a:r>
              <a:rPr sz="1500" spc="-60" dirty="0">
                <a:latin typeface="Tahoma"/>
                <a:cs typeface="Tahoma"/>
              </a:rPr>
              <a:t> </a:t>
            </a:r>
            <a:r>
              <a:rPr sz="1500" spc="35" dirty="0">
                <a:latin typeface="Tahoma"/>
                <a:cs typeface="Tahoma"/>
              </a:rPr>
              <a:t>Não</a:t>
            </a:r>
            <a:r>
              <a:rPr sz="1500" spc="-60" dirty="0">
                <a:latin typeface="Tahoma"/>
                <a:cs typeface="Tahoma"/>
              </a:rPr>
              <a:t> </a:t>
            </a:r>
            <a:r>
              <a:rPr sz="1500" spc="45" dirty="0">
                <a:latin typeface="Tahoma"/>
                <a:cs typeface="Tahoma"/>
              </a:rPr>
              <a:t>precisa</a:t>
            </a:r>
            <a:r>
              <a:rPr sz="1500" spc="-60" dirty="0">
                <a:latin typeface="Tahoma"/>
                <a:cs typeface="Tahoma"/>
              </a:rPr>
              <a:t> </a:t>
            </a:r>
            <a:r>
              <a:rPr sz="1500" spc="45" dirty="0">
                <a:latin typeface="Tahoma"/>
                <a:cs typeface="Tahoma"/>
              </a:rPr>
              <a:t>ser</a:t>
            </a:r>
            <a:r>
              <a:rPr sz="1500" spc="-60" dirty="0">
                <a:latin typeface="Tahoma"/>
                <a:cs typeface="Tahoma"/>
              </a:rPr>
              <a:t> </a:t>
            </a:r>
            <a:r>
              <a:rPr sz="1500" spc="35" dirty="0" err="1">
                <a:latin typeface="Tahoma"/>
                <a:cs typeface="Tahoma"/>
              </a:rPr>
              <a:t>preciso</a:t>
            </a:r>
            <a:endParaRPr lang="pt-BR" sz="1500" spc="20" dirty="0">
              <a:latin typeface="Tahoma"/>
              <a:cs typeface="Tahoma"/>
            </a:endParaRPr>
          </a:p>
          <a:p>
            <a:pPr marL="469900" indent="-457200">
              <a:lnSpc>
                <a:spcPct val="100000"/>
              </a:lnSpc>
              <a:spcBef>
                <a:spcPts val="120"/>
              </a:spcBef>
              <a:buFont typeface="+mj-lt"/>
              <a:buAutoNum type="arabicPeriod"/>
            </a:pPr>
            <a:endParaRPr lang="pt-BR" sz="2300" spc="-65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20"/>
              </a:spcBef>
              <a:buFont typeface="Arial" panose="020B0604020202020204" pitchFamily="34" charset="0"/>
              <a:buChar char="•"/>
            </a:pPr>
            <a:r>
              <a:rPr lang="pt-BR" sz="2300" spc="-65" dirty="0">
                <a:latin typeface="Arial MT"/>
                <a:cs typeface="Arial MT"/>
              </a:rPr>
              <a:t>Texto</a:t>
            </a:r>
            <a:endParaRPr lang="pt-BR" sz="2300" dirty="0">
              <a:latin typeface="Arial MT"/>
              <a:cs typeface="Arial MT"/>
            </a:endParaRPr>
          </a:p>
          <a:p>
            <a:pPr marL="12700" marR="5080">
              <a:lnSpc>
                <a:spcPct val="120200"/>
              </a:lnSpc>
              <a:spcBef>
                <a:spcPts val="1200"/>
              </a:spcBef>
            </a:pPr>
            <a:r>
              <a:rPr lang="pt-BR" sz="1500" spc="45" dirty="0">
                <a:latin typeface="Tahoma"/>
                <a:cs typeface="Tahoma"/>
              </a:rPr>
              <a:t>Use </a:t>
            </a:r>
            <a:r>
              <a:rPr lang="pt-BR" sz="1500" spc="30" dirty="0">
                <a:latin typeface="Tahoma"/>
                <a:cs typeface="Tahoma"/>
              </a:rPr>
              <a:t>a </a:t>
            </a:r>
            <a:r>
              <a:rPr lang="pt-BR" sz="1500" spc="35" dirty="0">
                <a:latin typeface="Tahoma"/>
                <a:cs typeface="Tahoma"/>
              </a:rPr>
              <a:t>segmentação </a:t>
            </a:r>
            <a:r>
              <a:rPr lang="pt-BR" sz="1500" spc="45" dirty="0">
                <a:latin typeface="Tahoma"/>
                <a:cs typeface="Tahoma"/>
              </a:rPr>
              <a:t>do </a:t>
            </a:r>
            <a:r>
              <a:rPr lang="pt-BR" sz="1500" spc="35" dirty="0">
                <a:latin typeface="Tahoma"/>
                <a:cs typeface="Tahoma"/>
              </a:rPr>
              <a:t>mercado </a:t>
            </a:r>
            <a:r>
              <a:rPr lang="pt-BR" sz="1500" spc="15" dirty="0">
                <a:latin typeface="Tahoma"/>
                <a:cs typeface="Tahoma"/>
              </a:rPr>
              <a:t>e </a:t>
            </a:r>
            <a:r>
              <a:rPr lang="pt-BR" sz="1500" spc="45" dirty="0">
                <a:latin typeface="Tahoma"/>
                <a:cs typeface="Tahoma"/>
              </a:rPr>
              <a:t>crie </a:t>
            </a:r>
            <a:r>
              <a:rPr lang="pt-BR" sz="1500" spc="40" dirty="0">
                <a:latin typeface="Tahoma"/>
                <a:cs typeface="Tahoma"/>
              </a:rPr>
              <a:t>personas para </a:t>
            </a:r>
            <a:r>
              <a:rPr lang="pt-BR" sz="1500" spc="20" dirty="0">
                <a:latin typeface="Tahoma"/>
                <a:cs typeface="Tahoma"/>
              </a:rPr>
              <a:t>fazer um </a:t>
            </a:r>
            <a:r>
              <a:rPr lang="pt-BR" sz="1500" spc="40" dirty="0">
                <a:latin typeface="Tahoma"/>
                <a:cs typeface="Tahoma"/>
              </a:rPr>
              <a:t>retrato </a:t>
            </a:r>
            <a:r>
              <a:rPr lang="pt-BR" sz="1500" spc="45" dirty="0">
                <a:latin typeface="Tahoma"/>
                <a:cs typeface="Tahoma"/>
              </a:rPr>
              <a:t>das </a:t>
            </a:r>
            <a:r>
              <a:rPr lang="pt-BR" sz="1500" spc="5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pessoas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quais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você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está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se</a:t>
            </a:r>
            <a:r>
              <a:rPr lang="pt-BR" sz="1500" spc="-55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dirigindo.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Não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precisa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ser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preciso</a:t>
            </a:r>
            <a:endParaRPr lang="pt-BR" sz="1500" spc="20" dirty="0">
              <a:latin typeface="Tahoma"/>
              <a:cs typeface="Tahoma"/>
            </a:endParaRPr>
          </a:p>
          <a:p>
            <a:pPr marL="469900" indent="-457200">
              <a:lnSpc>
                <a:spcPct val="100000"/>
              </a:lnSpc>
              <a:spcBef>
                <a:spcPts val="120"/>
              </a:spcBef>
              <a:buFont typeface="+mj-lt"/>
              <a:buAutoNum type="arabicPeriod"/>
            </a:pPr>
            <a:endParaRPr lang="pt-BR" sz="2300" spc="-65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20"/>
              </a:spcBef>
              <a:buFont typeface="Arial" panose="020B0604020202020204" pitchFamily="34" charset="0"/>
              <a:buChar char="•"/>
            </a:pPr>
            <a:r>
              <a:rPr lang="pt-BR" sz="2300" spc="-65" dirty="0">
                <a:latin typeface="Arial MT"/>
                <a:cs typeface="Arial MT"/>
              </a:rPr>
              <a:t>Texto</a:t>
            </a:r>
            <a:endParaRPr lang="pt-BR" sz="2300" dirty="0">
              <a:latin typeface="Arial MT"/>
              <a:cs typeface="Arial MT"/>
            </a:endParaRPr>
          </a:p>
          <a:p>
            <a:pPr marL="12700" marR="5080">
              <a:lnSpc>
                <a:spcPct val="120200"/>
              </a:lnSpc>
              <a:spcBef>
                <a:spcPts val="1200"/>
              </a:spcBef>
            </a:pPr>
            <a:r>
              <a:rPr lang="pt-BR" sz="1500" spc="45" dirty="0">
                <a:latin typeface="Tahoma"/>
                <a:cs typeface="Tahoma"/>
              </a:rPr>
              <a:t>Use </a:t>
            </a:r>
            <a:r>
              <a:rPr lang="pt-BR" sz="1500" spc="30" dirty="0">
                <a:latin typeface="Tahoma"/>
                <a:cs typeface="Tahoma"/>
              </a:rPr>
              <a:t>a </a:t>
            </a:r>
            <a:r>
              <a:rPr lang="pt-BR" sz="1500" spc="35" dirty="0">
                <a:latin typeface="Tahoma"/>
                <a:cs typeface="Tahoma"/>
              </a:rPr>
              <a:t>segmentação </a:t>
            </a:r>
            <a:r>
              <a:rPr lang="pt-BR" sz="1500" spc="45" dirty="0">
                <a:latin typeface="Tahoma"/>
                <a:cs typeface="Tahoma"/>
              </a:rPr>
              <a:t>do </a:t>
            </a:r>
            <a:r>
              <a:rPr lang="pt-BR" sz="1500" spc="35" dirty="0">
                <a:latin typeface="Tahoma"/>
                <a:cs typeface="Tahoma"/>
              </a:rPr>
              <a:t>mercado </a:t>
            </a:r>
            <a:r>
              <a:rPr lang="pt-BR" sz="1500" spc="15" dirty="0">
                <a:latin typeface="Tahoma"/>
                <a:cs typeface="Tahoma"/>
              </a:rPr>
              <a:t>e </a:t>
            </a:r>
            <a:r>
              <a:rPr lang="pt-BR" sz="1500" spc="45" dirty="0">
                <a:latin typeface="Tahoma"/>
                <a:cs typeface="Tahoma"/>
              </a:rPr>
              <a:t>crie </a:t>
            </a:r>
            <a:r>
              <a:rPr lang="pt-BR" sz="1500" spc="40" dirty="0">
                <a:latin typeface="Tahoma"/>
                <a:cs typeface="Tahoma"/>
              </a:rPr>
              <a:t>personas para </a:t>
            </a:r>
            <a:r>
              <a:rPr lang="pt-BR" sz="1500" spc="20" dirty="0">
                <a:latin typeface="Tahoma"/>
                <a:cs typeface="Tahoma"/>
              </a:rPr>
              <a:t>fazer um </a:t>
            </a:r>
            <a:r>
              <a:rPr lang="pt-BR" sz="1500" spc="40" dirty="0">
                <a:latin typeface="Tahoma"/>
                <a:cs typeface="Tahoma"/>
              </a:rPr>
              <a:t>retrato </a:t>
            </a:r>
            <a:r>
              <a:rPr lang="pt-BR" sz="1500" spc="45" dirty="0">
                <a:latin typeface="Tahoma"/>
                <a:cs typeface="Tahoma"/>
              </a:rPr>
              <a:t>das </a:t>
            </a:r>
            <a:r>
              <a:rPr lang="pt-BR" sz="1500" spc="5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pessoas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quais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você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está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se</a:t>
            </a:r>
            <a:r>
              <a:rPr lang="pt-BR" sz="1500" spc="-55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dirigindo.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Não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precisa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ser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preciso</a:t>
            </a:r>
            <a:endParaRPr lang="pt-BR" sz="1500" spc="20" dirty="0">
              <a:latin typeface="Tahoma"/>
              <a:cs typeface="Tahoma"/>
            </a:endParaRPr>
          </a:p>
          <a:p>
            <a:pPr marL="469900" indent="-457200">
              <a:lnSpc>
                <a:spcPct val="100000"/>
              </a:lnSpc>
              <a:spcBef>
                <a:spcPts val="120"/>
              </a:spcBef>
              <a:buFont typeface="+mj-lt"/>
              <a:buAutoNum type="arabicPeriod"/>
            </a:pPr>
            <a:endParaRPr lang="pt-BR" sz="2300" spc="-65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20"/>
              </a:spcBef>
              <a:buFont typeface="Arial" panose="020B0604020202020204" pitchFamily="34" charset="0"/>
              <a:buChar char="•"/>
            </a:pPr>
            <a:r>
              <a:rPr lang="pt-BR" sz="2300" spc="-65" dirty="0">
                <a:latin typeface="Arial MT"/>
                <a:cs typeface="Arial MT"/>
              </a:rPr>
              <a:t>Texto</a:t>
            </a:r>
            <a:endParaRPr lang="pt-BR" sz="2300" dirty="0">
              <a:latin typeface="Arial MT"/>
              <a:cs typeface="Arial MT"/>
            </a:endParaRPr>
          </a:p>
          <a:p>
            <a:pPr marL="12700" marR="5080">
              <a:lnSpc>
                <a:spcPct val="120200"/>
              </a:lnSpc>
              <a:spcBef>
                <a:spcPts val="1200"/>
              </a:spcBef>
            </a:pPr>
            <a:r>
              <a:rPr lang="pt-BR" sz="1500" spc="45" dirty="0">
                <a:latin typeface="Tahoma"/>
                <a:cs typeface="Tahoma"/>
              </a:rPr>
              <a:t>Use </a:t>
            </a:r>
            <a:r>
              <a:rPr lang="pt-BR" sz="1500" spc="30" dirty="0">
                <a:latin typeface="Tahoma"/>
                <a:cs typeface="Tahoma"/>
              </a:rPr>
              <a:t>a </a:t>
            </a:r>
            <a:r>
              <a:rPr lang="pt-BR" sz="1500" spc="35" dirty="0">
                <a:latin typeface="Tahoma"/>
                <a:cs typeface="Tahoma"/>
              </a:rPr>
              <a:t>segmentação </a:t>
            </a:r>
            <a:r>
              <a:rPr lang="pt-BR" sz="1500" spc="45" dirty="0">
                <a:latin typeface="Tahoma"/>
                <a:cs typeface="Tahoma"/>
              </a:rPr>
              <a:t>do </a:t>
            </a:r>
            <a:r>
              <a:rPr lang="pt-BR" sz="1500" spc="35" dirty="0">
                <a:latin typeface="Tahoma"/>
                <a:cs typeface="Tahoma"/>
              </a:rPr>
              <a:t>mercado </a:t>
            </a:r>
            <a:r>
              <a:rPr lang="pt-BR" sz="1500" spc="15" dirty="0">
                <a:latin typeface="Tahoma"/>
                <a:cs typeface="Tahoma"/>
              </a:rPr>
              <a:t>e </a:t>
            </a:r>
            <a:r>
              <a:rPr lang="pt-BR" sz="1500" spc="45" dirty="0">
                <a:latin typeface="Tahoma"/>
                <a:cs typeface="Tahoma"/>
              </a:rPr>
              <a:t>crie </a:t>
            </a:r>
            <a:r>
              <a:rPr lang="pt-BR" sz="1500" spc="40" dirty="0">
                <a:latin typeface="Tahoma"/>
                <a:cs typeface="Tahoma"/>
              </a:rPr>
              <a:t>personas para </a:t>
            </a:r>
            <a:r>
              <a:rPr lang="pt-BR" sz="1500" spc="20" dirty="0">
                <a:latin typeface="Tahoma"/>
                <a:cs typeface="Tahoma"/>
              </a:rPr>
              <a:t>fazer um </a:t>
            </a:r>
            <a:r>
              <a:rPr lang="pt-BR" sz="1500" spc="40" dirty="0">
                <a:latin typeface="Tahoma"/>
                <a:cs typeface="Tahoma"/>
              </a:rPr>
              <a:t>retrato </a:t>
            </a:r>
            <a:r>
              <a:rPr lang="pt-BR" sz="1500" spc="45" dirty="0">
                <a:latin typeface="Tahoma"/>
                <a:cs typeface="Tahoma"/>
              </a:rPr>
              <a:t>das </a:t>
            </a:r>
            <a:r>
              <a:rPr lang="pt-BR" sz="1500" spc="5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pessoas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quais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você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está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se</a:t>
            </a:r>
            <a:r>
              <a:rPr lang="pt-BR" sz="1500" spc="-55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dirigindo.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Não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precisa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ser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preciso</a:t>
            </a:r>
            <a:endParaRPr lang="pt-BR" sz="1500" spc="20" dirty="0">
              <a:latin typeface="Tahoma"/>
              <a:cs typeface="Tahoma"/>
            </a:endParaRPr>
          </a:p>
          <a:p>
            <a:pPr marL="469900" indent="-457200">
              <a:lnSpc>
                <a:spcPct val="100000"/>
              </a:lnSpc>
              <a:spcBef>
                <a:spcPts val="120"/>
              </a:spcBef>
              <a:buFont typeface="+mj-lt"/>
              <a:buAutoNum type="arabicPeriod"/>
            </a:pPr>
            <a:endParaRPr lang="pt-BR" sz="2300" spc="-65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20"/>
              </a:spcBef>
              <a:buFont typeface="Arial" panose="020B0604020202020204" pitchFamily="34" charset="0"/>
              <a:buChar char="•"/>
            </a:pPr>
            <a:r>
              <a:rPr lang="pt-BR" sz="2300" spc="-65" dirty="0">
                <a:latin typeface="Arial MT"/>
                <a:cs typeface="Arial MT"/>
              </a:rPr>
              <a:t>Texto</a:t>
            </a:r>
            <a:endParaRPr lang="pt-BR" sz="2300" dirty="0">
              <a:latin typeface="Arial MT"/>
              <a:cs typeface="Arial MT"/>
            </a:endParaRPr>
          </a:p>
          <a:p>
            <a:pPr marL="12700" marR="5080">
              <a:lnSpc>
                <a:spcPct val="120200"/>
              </a:lnSpc>
              <a:spcBef>
                <a:spcPts val="1200"/>
              </a:spcBef>
            </a:pPr>
            <a:r>
              <a:rPr lang="pt-BR" sz="1500" spc="45" dirty="0">
                <a:latin typeface="Tahoma"/>
                <a:cs typeface="Tahoma"/>
              </a:rPr>
              <a:t>Use </a:t>
            </a:r>
            <a:r>
              <a:rPr lang="pt-BR" sz="1500" spc="30" dirty="0">
                <a:latin typeface="Tahoma"/>
                <a:cs typeface="Tahoma"/>
              </a:rPr>
              <a:t>a </a:t>
            </a:r>
            <a:r>
              <a:rPr lang="pt-BR" sz="1500" spc="35" dirty="0">
                <a:latin typeface="Tahoma"/>
                <a:cs typeface="Tahoma"/>
              </a:rPr>
              <a:t>segmentação </a:t>
            </a:r>
            <a:r>
              <a:rPr lang="pt-BR" sz="1500" spc="45" dirty="0">
                <a:latin typeface="Tahoma"/>
                <a:cs typeface="Tahoma"/>
              </a:rPr>
              <a:t>do </a:t>
            </a:r>
            <a:r>
              <a:rPr lang="pt-BR" sz="1500" spc="35" dirty="0">
                <a:latin typeface="Tahoma"/>
                <a:cs typeface="Tahoma"/>
              </a:rPr>
              <a:t>mercado </a:t>
            </a:r>
            <a:r>
              <a:rPr lang="pt-BR" sz="1500" spc="15" dirty="0">
                <a:latin typeface="Tahoma"/>
                <a:cs typeface="Tahoma"/>
              </a:rPr>
              <a:t>e </a:t>
            </a:r>
            <a:r>
              <a:rPr lang="pt-BR" sz="1500" spc="45" dirty="0">
                <a:latin typeface="Tahoma"/>
                <a:cs typeface="Tahoma"/>
              </a:rPr>
              <a:t>crie </a:t>
            </a:r>
            <a:r>
              <a:rPr lang="pt-BR" sz="1500" spc="40" dirty="0">
                <a:latin typeface="Tahoma"/>
                <a:cs typeface="Tahoma"/>
              </a:rPr>
              <a:t>personas para </a:t>
            </a:r>
            <a:r>
              <a:rPr lang="pt-BR" sz="1500" spc="20" dirty="0">
                <a:latin typeface="Tahoma"/>
                <a:cs typeface="Tahoma"/>
              </a:rPr>
              <a:t>fazer um </a:t>
            </a:r>
            <a:r>
              <a:rPr lang="pt-BR" sz="1500" spc="40" dirty="0">
                <a:latin typeface="Tahoma"/>
                <a:cs typeface="Tahoma"/>
              </a:rPr>
              <a:t>retrato </a:t>
            </a:r>
            <a:r>
              <a:rPr lang="pt-BR" sz="1500" spc="45" dirty="0">
                <a:latin typeface="Tahoma"/>
                <a:cs typeface="Tahoma"/>
              </a:rPr>
              <a:t>das </a:t>
            </a:r>
            <a:r>
              <a:rPr lang="pt-BR" sz="1500" spc="5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pessoas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quais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você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está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se</a:t>
            </a:r>
            <a:r>
              <a:rPr lang="pt-BR" sz="1500" spc="-55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dirigindo.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Não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precisa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ser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preciso</a:t>
            </a:r>
          </a:p>
          <a:p>
            <a:pPr marL="469900" indent="-457200">
              <a:lnSpc>
                <a:spcPct val="100000"/>
              </a:lnSpc>
              <a:spcBef>
                <a:spcPts val="120"/>
              </a:spcBef>
              <a:buFont typeface="+mj-lt"/>
              <a:buAutoNum type="arabicPeriod"/>
            </a:pPr>
            <a:endParaRPr lang="pt-BR" sz="2300" spc="-65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20"/>
              </a:spcBef>
              <a:buFont typeface="Arial" panose="020B0604020202020204" pitchFamily="34" charset="0"/>
              <a:buChar char="•"/>
            </a:pPr>
            <a:r>
              <a:rPr lang="pt-BR" sz="2300" spc="-65" dirty="0">
                <a:latin typeface="Arial MT"/>
                <a:cs typeface="Arial MT"/>
              </a:rPr>
              <a:t>Texto</a:t>
            </a:r>
            <a:endParaRPr lang="pt-BR" sz="2300" dirty="0">
              <a:latin typeface="Arial MT"/>
              <a:cs typeface="Arial MT"/>
            </a:endParaRPr>
          </a:p>
          <a:p>
            <a:pPr marL="12700" marR="5080">
              <a:lnSpc>
                <a:spcPct val="120200"/>
              </a:lnSpc>
              <a:spcBef>
                <a:spcPts val="1200"/>
              </a:spcBef>
            </a:pPr>
            <a:r>
              <a:rPr lang="pt-BR" sz="1500" spc="45" dirty="0">
                <a:latin typeface="Tahoma"/>
                <a:cs typeface="Tahoma"/>
              </a:rPr>
              <a:t>Use </a:t>
            </a:r>
            <a:r>
              <a:rPr lang="pt-BR" sz="1500" spc="30" dirty="0">
                <a:latin typeface="Tahoma"/>
                <a:cs typeface="Tahoma"/>
              </a:rPr>
              <a:t>a </a:t>
            </a:r>
            <a:r>
              <a:rPr lang="pt-BR" sz="1500" spc="35" dirty="0">
                <a:latin typeface="Tahoma"/>
                <a:cs typeface="Tahoma"/>
              </a:rPr>
              <a:t>segmentação </a:t>
            </a:r>
            <a:r>
              <a:rPr lang="pt-BR" sz="1500" spc="45" dirty="0">
                <a:latin typeface="Tahoma"/>
                <a:cs typeface="Tahoma"/>
              </a:rPr>
              <a:t>do </a:t>
            </a:r>
            <a:r>
              <a:rPr lang="pt-BR" sz="1500" spc="35" dirty="0">
                <a:latin typeface="Tahoma"/>
                <a:cs typeface="Tahoma"/>
              </a:rPr>
              <a:t>mercado </a:t>
            </a:r>
            <a:r>
              <a:rPr lang="pt-BR" sz="1500" spc="15" dirty="0">
                <a:latin typeface="Tahoma"/>
                <a:cs typeface="Tahoma"/>
              </a:rPr>
              <a:t>e </a:t>
            </a:r>
            <a:r>
              <a:rPr lang="pt-BR" sz="1500" spc="45" dirty="0">
                <a:latin typeface="Tahoma"/>
                <a:cs typeface="Tahoma"/>
              </a:rPr>
              <a:t>crie </a:t>
            </a:r>
            <a:r>
              <a:rPr lang="pt-BR" sz="1500" spc="40" dirty="0">
                <a:latin typeface="Tahoma"/>
                <a:cs typeface="Tahoma"/>
              </a:rPr>
              <a:t>personas para </a:t>
            </a:r>
            <a:r>
              <a:rPr lang="pt-BR" sz="1500" spc="20" dirty="0">
                <a:latin typeface="Tahoma"/>
                <a:cs typeface="Tahoma"/>
              </a:rPr>
              <a:t>fazer um </a:t>
            </a:r>
            <a:r>
              <a:rPr lang="pt-BR" sz="1500" spc="40" dirty="0">
                <a:latin typeface="Tahoma"/>
                <a:cs typeface="Tahoma"/>
              </a:rPr>
              <a:t>retrato </a:t>
            </a:r>
            <a:r>
              <a:rPr lang="pt-BR" sz="1500" spc="45" dirty="0">
                <a:latin typeface="Tahoma"/>
                <a:cs typeface="Tahoma"/>
              </a:rPr>
              <a:t>das </a:t>
            </a:r>
            <a:r>
              <a:rPr lang="pt-BR" sz="1500" spc="5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pessoas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as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quais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você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está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0" dirty="0">
                <a:latin typeface="Tahoma"/>
                <a:cs typeface="Tahoma"/>
              </a:rPr>
              <a:t>se</a:t>
            </a:r>
            <a:r>
              <a:rPr lang="pt-BR" sz="1500" spc="-55" dirty="0">
                <a:latin typeface="Tahoma"/>
                <a:cs typeface="Tahoma"/>
              </a:rPr>
              <a:t> </a:t>
            </a:r>
            <a:r>
              <a:rPr lang="pt-BR" sz="1500" spc="30" dirty="0">
                <a:latin typeface="Tahoma"/>
                <a:cs typeface="Tahoma"/>
              </a:rPr>
              <a:t>dirigindo.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Não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precisa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45" dirty="0">
                <a:latin typeface="Tahoma"/>
                <a:cs typeface="Tahoma"/>
              </a:rPr>
              <a:t>ser</a:t>
            </a:r>
            <a:r>
              <a:rPr lang="pt-BR" sz="1500" spc="-60" dirty="0">
                <a:latin typeface="Tahoma"/>
                <a:cs typeface="Tahoma"/>
              </a:rPr>
              <a:t> </a:t>
            </a:r>
            <a:r>
              <a:rPr lang="pt-BR" sz="1500" spc="35" dirty="0">
                <a:latin typeface="Tahoma"/>
                <a:cs typeface="Tahoma"/>
              </a:rPr>
              <a:t>preciso</a:t>
            </a:r>
            <a:endParaRPr lang="pt-BR" sz="1500" spc="20" dirty="0">
              <a:latin typeface="Tahoma"/>
              <a:cs typeface="Tahoma"/>
            </a:endParaRPr>
          </a:p>
          <a:p>
            <a:pPr marL="12700" marR="5080">
              <a:lnSpc>
                <a:spcPct val="120200"/>
              </a:lnSpc>
              <a:spcBef>
                <a:spcPts val="1200"/>
              </a:spcBef>
            </a:pPr>
            <a:endParaRPr lang="pt-BR" sz="1500" spc="20" dirty="0">
              <a:latin typeface="Tahoma"/>
              <a:cs typeface="Tahoma"/>
            </a:endParaRPr>
          </a:p>
          <a:p>
            <a:pPr marL="12700" marR="5080">
              <a:lnSpc>
                <a:spcPct val="120200"/>
              </a:lnSpc>
              <a:spcBef>
                <a:spcPts val="1200"/>
              </a:spcBef>
            </a:pPr>
            <a:endParaRPr lang="pt-BR" sz="1500" spc="20" dirty="0">
              <a:latin typeface="Tahoma"/>
              <a:cs typeface="Tahoma"/>
            </a:endParaRPr>
          </a:p>
          <a:p>
            <a:pPr marL="12700" marR="5080">
              <a:lnSpc>
                <a:spcPct val="120200"/>
              </a:lnSpc>
              <a:spcBef>
                <a:spcPts val="1200"/>
              </a:spcBef>
            </a:pPr>
            <a:endParaRPr lang="pt-BR" sz="1500" dirty="0">
              <a:latin typeface="Tahoma"/>
              <a:cs typeface="Tahoma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1720</Words>
  <Application>Microsoft Office PowerPoint</Application>
  <PresentationFormat>Personalizar</PresentationFormat>
  <Paragraphs>174</Paragraphs>
  <Slides>16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5" baseType="lpstr">
      <vt:lpstr>Arial</vt:lpstr>
      <vt:lpstr>Arial MT</vt:lpstr>
      <vt:lpstr>Calibri</vt:lpstr>
      <vt:lpstr>Microsoft Sans Serif</vt:lpstr>
      <vt:lpstr>Montserrat SemiBold</vt:lpstr>
      <vt:lpstr>Tahoma</vt:lpstr>
      <vt:lpstr>Times New Roman</vt:lpstr>
      <vt:lpstr>Verdana</vt:lpstr>
      <vt:lpstr>Office Theme</vt:lpstr>
      <vt:lpstr>Título</vt:lpstr>
      <vt:lpstr>Apresentação do PowerPoint</vt:lpstr>
      <vt:lpstr>Apresentação do PowerPoint</vt:lpstr>
      <vt:lpstr>Texto Quais as vantagens que sua empresa tem? O que você faz melhor do  que ninguém? Quais são seus pontos de venda exclusivos?</vt:lpstr>
      <vt:lpstr>Apresentação do PowerPoint</vt:lpstr>
      <vt:lpstr>Apresentação do PowerPoint</vt:lpstr>
      <vt:lpstr>Apresentação do PowerPoint</vt:lpstr>
      <vt:lpstr>Texto</vt:lpstr>
      <vt:lpstr>Apresentação do PowerPoint</vt:lpstr>
      <vt:lpstr>SAIBA OS ESTÁGIOS DA  JORNADA DO CLIENTE  COM</vt:lpstr>
      <vt:lpstr>Apresentação do PowerPoint</vt:lpstr>
      <vt:lpstr>Apresentação do PowerPoint</vt:lpstr>
      <vt:lpstr>Texto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de Plano de Negócios em Preto e Verde-Azulado Geométrico Tecnologia</dc:title>
  <dc:creator>Sudeco</dc:creator>
  <cp:keywords>DAE_krDyTB0,BAEpc3H-_6E</cp:keywords>
  <cp:lastModifiedBy>Rafael Mendes Pimentel</cp:lastModifiedBy>
  <cp:revision>11</cp:revision>
  <dcterms:created xsi:type="dcterms:W3CDTF">2022-05-03T17:33:00Z</dcterms:created>
  <dcterms:modified xsi:type="dcterms:W3CDTF">2022-05-03T18:58:03Z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2022-05-03T00:00:00Z</vt:filetime>
  </property>
  <property fmtid="{D5CDD505-2E9C-101B-9397-08002B2CF9AE}" pid="3" name="Creator">
    <vt:lpwstr>Canva</vt:lpwstr>
  </property>
  <property fmtid="{D5CDD505-2E9C-101B-9397-08002B2CF9AE}" pid="4" name="LastSaved">
    <vt:filetime>2022-05-03T00:00:00Z</vt:filetime>
  </property>
</Properties>
</file>