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68" r:id="rId3"/>
    <p:sldId id="272" r:id="rId4"/>
    <p:sldId id="309" r:id="rId5"/>
    <p:sldId id="311" r:id="rId6"/>
    <p:sldId id="275" r:id="rId7"/>
    <p:sldId id="315" r:id="rId8"/>
    <p:sldId id="318" r:id="rId9"/>
    <p:sldId id="324" r:id="rId10"/>
    <p:sldId id="322" r:id="rId11"/>
    <p:sldId id="294" r:id="rId12"/>
    <p:sldId id="328" r:id="rId13"/>
    <p:sldId id="330" r:id="rId14"/>
    <p:sldId id="298" r:id="rId15"/>
    <p:sldId id="332" r:id="rId16"/>
    <p:sldId id="300" r:id="rId17"/>
    <p:sldId id="347" r:id="rId18"/>
    <p:sldId id="302" r:id="rId19"/>
    <p:sldId id="304" r:id="rId20"/>
    <p:sldId id="303" r:id="rId21"/>
    <p:sldId id="339" r:id="rId22"/>
    <p:sldId id="299" r:id="rId23"/>
    <p:sldId id="340" r:id="rId24"/>
    <p:sldId id="342" r:id="rId25"/>
    <p:sldId id="343" r:id="rId26"/>
    <p:sldId id="344" r:id="rId27"/>
    <p:sldId id="345" r:id="rId28"/>
    <p:sldId id="346" r:id="rId29"/>
    <p:sldId id="341" r:id="rId30"/>
    <p:sldId id="348" r:id="rId31"/>
    <p:sldId id="350" r:id="rId32"/>
    <p:sldId id="351" r:id="rId33"/>
    <p:sldId id="271" r:id="rId34"/>
  </p:sldIdLst>
  <p:sldSz cx="18288000" cy="10287000"/>
  <p:notesSz cx="9982200" cy="67945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60F355-6EFF-CBA2-CBCA-19BB13672AA9}" v="69" dt="2022-08-31T14:37:15.332"/>
    <p1510:client id="{AB9CF774-7284-457F-8B93-6A4C9AC0382F}" v="483" dt="2022-08-31T15:13:59.928"/>
    <p1510:client id="{B471FC26-D912-9AFA-3020-C6CC0599F458}" v="8" dt="2022-08-31T14:59:08.185"/>
  </p1510:revLst>
</p1510:revInfo>
</file>

<file path=ppt/tableStyles.xml><?xml version="1.0" encoding="utf-8"?>
<a:tblStyleLst xmlns:a="http://schemas.openxmlformats.org/drawingml/2006/main" def="{5C22544A-7EE6-4342-B048-85BDC9FD1C3A}">
  <a:tblStyle styleId="{2D5ABB26-0587-4C30-8999-92F81FD0307C}" styleName="">
    <a:wholeTbl>
      <a:tcTxStyle>
        <a:font>
          <a:latin typeface="+mn-lt"/>
          <a:ea typeface="+mn-ea"/>
          <a:cs typeface="+mn-cs"/>
        </a:font>
        <a:srgbClr val="000000"/>
      </a:tcTxStyle>
      <a:tcStyle>
        <a:tcBdr/>
      </a:tcStyle>
    </a:wholeTbl>
  </a:tblStyle>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4660"/>
  </p:normalViewPr>
  <p:slideViewPr>
    <p:cSldViewPr snapToGrid="0">
      <p:cViewPr varScale="1">
        <p:scale>
          <a:sx n="70" d="100"/>
          <a:sy n="70" d="100"/>
        </p:scale>
        <p:origin x="69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ellen e Silva Vidal de Oliveira" userId="S::suellen.vidal@sudeco.gov.br::70cca6b8-3225-487d-bc95-444ed9765e6d" providerId="AD" clId="Web-{B471FC26-D912-9AFA-3020-C6CC0599F458}"/>
    <pc:docChg chg="modSld">
      <pc:chgData name="Suellen e Silva Vidal de Oliveira" userId="S::suellen.vidal@sudeco.gov.br::70cca6b8-3225-487d-bc95-444ed9765e6d" providerId="AD" clId="Web-{B471FC26-D912-9AFA-3020-C6CC0599F458}" dt="2022-08-31T14:59:08.185" v="3" actId="20577"/>
      <pc:docMkLst>
        <pc:docMk/>
      </pc:docMkLst>
      <pc:sldChg chg="modSp">
        <pc:chgData name="Suellen e Silva Vidal de Oliveira" userId="S::suellen.vidal@sudeco.gov.br::70cca6b8-3225-487d-bc95-444ed9765e6d" providerId="AD" clId="Web-{B471FC26-D912-9AFA-3020-C6CC0599F458}" dt="2022-08-31T14:59:08.185" v="3" actId="20577"/>
        <pc:sldMkLst>
          <pc:docMk/>
          <pc:sldMk cId="2393656636" sldId="339"/>
        </pc:sldMkLst>
        <pc:spChg chg="mod">
          <ac:chgData name="Suellen e Silva Vidal de Oliveira" userId="S::suellen.vidal@sudeco.gov.br::70cca6b8-3225-487d-bc95-444ed9765e6d" providerId="AD" clId="Web-{B471FC26-D912-9AFA-3020-C6CC0599F458}" dt="2022-08-31T14:59:08.185" v="3" actId="20577"/>
          <ac:spMkLst>
            <pc:docMk/>
            <pc:sldMk cId="2393656636" sldId="339"/>
            <ac:spMk id="6" creationId="{529FCE29-44AC-45AB-A37C-A0A3E9CDB3F0}"/>
          </ac:spMkLst>
        </pc:spChg>
      </pc:sldChg>
    </pc:docChg>
  </pc:docChgLst>
  <pc:docChgLst>
    <pc:chgData name="Fabrício Ribeiro Franco" userId="1474f9bf-5c44-4fb2-8770-5f0e495486bf" providerId="ADAL" clId="{AB9CF774-7284-457F-8B93-6A4C9AC0382F}"/>
    <pc:docChg chg="undo custSel addSld delSld modSld sldOrd modNotesMaster">
      <pc:chgData name="Fabrício Ribeiro Franco" userId="1474f9bf-5c44-4fb2-8770-5f0e495486bf" providerId="ADAL" clId="{AB9CF774-7284-457F-8B93-6A4C9AC0382F}" dt="2022-08-31T15:13:44.385" v="1160" actId="20577"/>
      <pc:docMkLst>
        <pc:docMk/>
      </pc:docMkLst>
      <pc:sldChg chg="modSp">
        <pc:chgData name="Fabrício Ribeiro Franco" userId="1474f9bf-5c44-4fb2-8770-5f0e495486bf" providerId="ADAL" clId="{AB9CF774-7284-457F-8B93-6A4C9AC0382F}" dt="2022-08-26T13:06:40.454" v="278" actId="948"/>
        <pc:sldMkLst>
          <pc:docMk/>
          <pc:sldMk cId="0" sldId="268"/>
        </pc:sldMkLst>
        <pc:spChg chg="mod">
          <ac:chgData name="Fabrício Ribeiro Franco" userId="1474f9bf-5c44-4fb2-8770-5f0e495486bf" providerId="ADAL" clId="{AB9CF774-7284-457F-8B93-6A4C9AC0382F}" dt="2022-08-26T13:06:40.454" v="278" actId="948"/>
          <ac:spMkLst>
            <pc:docMk/>
            <pc:sldMk cId="0" sldId="268"/>
            <ac:spMk id="4" creationId="{F2A1164B-A292-4B7C-9E87-19B8185309F4}"/>
          </ac:spMkLst>
        </pc:spChg>
      </pc:sldChg>
      <pc:sldChg chg="modSp">
        <pc:chgData name="Fabrício Ribeiro Franco" userId="1474f9bf-5c44-4fb2-8770-5f0e495486bf" providerId="ADAL" clId="{AB9CF774-7284-457F-8B93-6A4C9AC0382F}" dt="2022-08-31T15:09:34.280" v="1134" actId="20577"/>
        <pc:sldMkLst>
          <pc:docMk/>
          <pc:sldMk cId="0" sldId="272"/>
        </pc:sldMkLst>
        <pc:spChg chg="mod">
          <ac:chgData name="Fabrício Ribeiro Franco" userId="1474f9bf-5c44-4fb2-8770-5f0e495486bf" providerId="ADAL" clId="{AB9CF774-7284-457F-8B93-6A4C9AC0382F}" dt="2022-08-31T15:09:34.280" v="1134" actId="20577"/>
          <ac:spMkLst>
            <pc:docMk/>
            <pc:sldMk cId="0" sldId="272"/>
            <ac:spMk id="6" creationId="{529FCE29-44AC-45AB-A37C-A0A3E9CDB3F0}"/>
          </ac:spMkLst>
        </pc:spChg>
      </pc:sldChg>
      <pc:sldChg chg="modSp">
        <pc:chgData name="Fabrício Ribeiro Franco" userId="1474f9bf-5c44-4fb2-8770-5f0e495486bf" providerId="ADAL" clId="{AB9CF774-7284-457F-8B93-6A4C9AC0382F}" dt="2022-08-31T15:11:29.495" v="1147" actId="20577"/>
        <pc:sldMkLst>
          <pc:docMk/>
          <pc:sldMk cId="0" sldId="275"/>
        </pc:sldMkLst>
        <pc:spChg chg="mod">
          <ac:chgData name="Fabrício Ribeiro Franco" userId="1474f9bf-5c44-4fb2-8770-5f0e495486bf" providerId="ADAL" clId="{AB9CF774-7284-457F-8B93-6A4C9AC0382F}" dt="2022-08-31T15:11:29.495" v="1147" actId="20577"/>
          <ac:spMkLst>
            <pc:docMk/>
            <pc:sldMk cId="0" sldId="275"/>
            <ac:spMk id="6" creationId="{94DBD95B-4EE9-4C9D-9101-9C9EFEDBD722}"/>
          </ac:spMkLst>
        </pc:spChg>
      </pc:sldChg>
      <pc:sldChg chg="modSp">
        <pc:chgData name="Fabrício Ribeiro Franco" userId="1474f9bf-5c44-4fb2-8770-5f0e495486bf" providerId="ADAL" clId="{AB9CF774-7284-457F-8B93-6A4C9AC0382F}" dt="2022-08-29T17:25:43.016" v="616"/>
        <pc:sldMkLst>
          <pc:docMk/>
          <pc:sldMk cId="2683090357" sldId="294"/>
        </pc:sldMkLst>
        <pc:spChg chg="mod">
          <ac:chgData name="Fabrício Ribeiro Franco" userId="1474f9bf-5c44-4fb2-8770-5f0e495486bf" providerId="ADAL" clId="{AB9CF774-7284-457F-8B93-6A4C9AC0382F}" dt="2022-08-29T17:25:43.016" v="616"/>
          <ac:spMkLst>
            <pc:docMk/>
            <pc:sldMk cId="2683090357" sldId="294"/>
            <ac:spMk id="6" creationId="{94DBD95B-4EE9-4C9D-9101-9C9EFEDBD722}"/>
          </ac:spMkLst>
        </pc:spChg>
      </pc:sldChg>
      <pc:sldChg chg="modSp">
        <pc:chgData name="Fabrício Ribeiro Franco" userId="1474f9bf-5c44-4fb2-8770-5f0e495486bf" providerId="ADAL" clId="{AB9CF774-7284-457F-8B93-6A4C9AC0382F}" dt="2022-08-29T17:16:37.855" v="611" actId="20577"/>
        <pc:sldMkLst>
          <pc:docMk/>
          <pc:sldMk cId="3364663025" sldId="298"/>
        </pc:sldMkLst>
        <pc:spChg chg="mod">
          <ac:chgData name="Fabrício Ribeiro Franco" userId="1474f9bf-5c44-4fb2-8770-5f0e495486bf" providerId="ADAL" clId="{AB9CF774-7284-457F-8B93-6A4C9AC0382F}" dt="2022-08-29T17:16:37.855" v="611" actId="20577"/>
          <ac:spMkLst>
            <pc:docMk/>
            <pc:sldMk cId="3364663025" sldId="298"/>
            <ac:spMk id="6" creationId="{94DBD95B-4EE9-4C9D-9101-9C9EFEDBD722}"/>
          </ac:spMkLst>
        </pc:spChg>
      </pc:sldChg>
      <pc:sldChg chg="modSp">
        <pc:chgData name="Fabrício Ribeiro Franco" userId="1474f9bf-5c44-4fb2-8770-5f0e495486bf" providerId="ADAL" clId="{AB9CF774-7284-457F-8B93-6A4C9AC0382F}" dt="2022-08-26T13:12:41.501" v="394" actId="948"/>
        <pc:sldMkLst>
          <pc:docMk/>
          <pc:sldMk cId="987228397" sldId="299"/>
        </pc:sldMkLst>
        <pc:spChg chg="mod">
          <ac:chgData name="Fabrício Ribeiro Franco" userId="1474f9bf-5c44-4fb2-8770-5f0e495486bf" providerId="ADAL" clId="{AB9CF774-7284-457F-8B93-6A4C9AC0382F}" dt="2022-08-26T13:12:41.501" v="394" actId="948"/>
          <ac:spMkLst>
            <pc:docMk/>
            <pc:sldMk cId="987228397" sldId="299"/>
            <ac:spMk id="6" creationId="{94DBD95B-4EE9-4C9D-9101-9C9EFEDBD722}"/>
          </ac:spMkLst>
        </pc:spChg>
      </pc:sldChg>
      <pc:sldChg chg="modSp">
        <pc:chgData name="Fabrício Ribeiro Franco" userId="1474f9bf-5c44-4fb2-8770-5f0e495486bf" providerId="ADAL" clId="{AB9CF774-7284-457F-8B93-6A4C9AC0382F}" dt="2022-08-31T15:13:44.385" v="1160" actId="20577"/>
        <pc:sldMkLst>
          <pc:docMk/>
          <pc:sldMk cId="1196495629" sldId="300"/>
        </pc:sldMkLst>
        <pc:spChg chg="mod">
          <ac:chgData name="Fabrício Ribeiro Franco" userId="1474f9bf-5c44-4fb2-8770-5f0e495486bf" providerId="ADAL" clId="{AB9CF774-7284-457F-8B93-6A4C9AC0382F}" dt="2022-08-31T15:13:44.385" v="1160" actId="20577"/>
          <ac:spMkLst>
            <pc:docMk/>
            <pc:sldMk cId="1196495629" sldId="300"/>
            <ac:spMk id="8" creationId="{4D218C32-1994-4498-91EE-85D8B2446F2C}"/>
          </ac:spMkLst>
        </pc:spChg>
        <pc:graphicFrameChg chg="mod">
          <ac:chgData name="Fabrício Ribeiro Franco" userId="1474f9bf-5c44-4fb2-8770-5f0e495486bf" providerId="ADAL" clId="{AB9CF774-7284-457F-8B93-6A4C9AC0382F}" dt="2022-08-26T13:10:13.147" v="365" actId="1076"/>
          <ac:graphicFrameMkLst>
            <pc:docMk/>
            <pc:sldMk cId="1196495629" sldId="300"/>
            <ac:graphicFrameMk id="9" creationId="{5D7326F9-7757-42A9-A61D-A502A89DE061}"/>
          </ac:graphicFrameMkLst>
        </pc:graphicFrameChg>
      </pc:sldChg>
      <pc:sldChg chg="modSp">
        <pc:chgData name="Fabrício Ribeiro Franco" userId="1474f9bf-5c44-4fb2-8770-5f0e495486bf" providerId="ADAL" clId="{AB9CF774-7284-457F-8B93-6A4C9AC0382F}" dt="2022-08-26T13:11:19.696" v="371" actId="1076"/>
        <pc:sldMkLst>
          <pc:docMk/>
          <pc:sldMk cId="3019061953" sldId="302"/>
        </pc:sldMkLst>
        <pc:spChg chg="mod">
          <ac:chgData name="Fabrício Ribeiro Franco" userId="1474f9bf-5c44-4fb2-8770-5f0e495486bf" providerId="ADAL" clId="{AB9CF774-7284-457F-8B93-6A4C9AC0382F}" dt="2022-08-26T13:11:19.696" v="371" actId="1076"/>
          <ac:spMkLst>
            <pc:docMk/>
            <pc:sldMk cId="3019061953" sldId="302"/>
            <ac:spMk id="4" creationId="{4C743619-8C8B-4D6A-811B-64915FFBCFB2}"/>
          </ac:spMkLst>
        </pc:spChg>
      </pc:sldChg>
      <pc:sldChg chg="modSp">
        <pc:chgData name="Fabrício Ribeiro Franco" userId="1474f9bf-5c44-4fb2-8770-5f0e495486bf" providerId="ADAL" clId="{AB9CF774-7284-457F-8B93-6A4C9AC0382F}" dt="2022-08-26T13:11:53.829" v="374" actId="1076"/>
        <pc:sldMkLst>
          <pc:docMk/>
          <pc:sldMk cId="3878836731" sldId="303"/>
        </pc:sldMkLst>
        <pc:spChg chg="mod">
          <ac:chgData name="Fabrício Ribeiro Franco" userId="1474f9bf-5c44-4fb2-8770-5f0e495486bf" providerId="ADAL" clId="{AB9CF774-7284-457F-8B93-6A4C9AC0382F}" dt="2022-08-26T13:11:53.829" v="374" actId="1076"/>
          <ac:spMkLst>
            <pc:docMk/>
            <pc:sldMk cId="3878836731" sldId="303"/>
            <ac:spMk id="8" creationId="{4D218C32-1994-4498-91EE-85D8B2446F2C}"/>
          </ac:spMkLst>
        </pc:spChg>
      </pc:sldChg>
      <pc:sldChg chg="modSp">
        <pc:chgData name="Fabrício Ribeiro Franco" userId="1474f9bf-5c44-4fb2-8770-5f0e495486bf" providerId="ADAL" clId="{AB9CF774-7284-457F-8B93-6A4C9AC0382F}" dt="2022-08-26T13:11:39.583" v="372" actId="1076"/>
        <pc:sldMkLst>
          <pc:docMk/>
          <pc:sldMk cId="125553271" sldId="304"/>
        </pc:sldMkLst>
        <pc:graphicFrameChg chg="mod">
          <ac:chgData name="Fabrício Ribeiro Franco" userId="1474f9bf-5c44-4fb2-8770-5f0e495486bf" providerId="ADAL" clId="{AB9CF774-7284-457F-8B93-6A4C9AC0382F}" dt="2022-08-26T13:11:39.583" v="372" actId="1076"/>
          <ac:graphicFrameMkLst>
            <pc:docMk/>
            <pc:sldMk cId="125553271" sldId="304"/>
            <ac:graphicFrameMk id="9" creationId="{5D7326F9-7757-42A9-A61D-A502A89DE061}"/>
          </ac:graphicFrameMkLst>
        </pc:graphicFrameChg>
      </pc:sldChg>
      <pc:sldChg chg="modSp modNotes">
        <pc:chgData name="Fabrício Ribeiro Franco" userId="1474f9bf-5c44-4fb2-8770-5f0e495486bf" providerId="ADAL" clId="{AB9CF774-7284-457F-8B93-6A4C9AC0382F}" dt="2022-08-31T11:08:14.593" v="640"/>
        <pc:sldMkLst>
          <pc:docMk/>
          <pc:sldMk cId="1626017298" sldId="309"/>
        </pc:sldMkLst>
        <pc:spChg chg="mod">
          <ac:chgData name="Fabrício Ribeiro Franco" userId="1474f9bf-5c44-4fb2-8770-5f0e495486bf" providerId="ADAL" clId="{AB9CF774-7284-457F-8B93-6A4C9AC0382F}" dt="2022-08-26T13:06:17.627" v="277" actId="948"/>
          <ac:spMkLst>
            <pc:docMk/>
            <pc:sldMk cId="1626017298" sldId="309"/>
            <ac:spMk id="6" creationId="{529FCE29-44AC-45AB-A37C-A0A3E9CDB3F0}"/>
          </ac:spMkLst>
        </pc:spChg>
      </pc:sldChg>
      <pc:sldChg chg="modSp modNotes">
        <pc:chgData name="Fabrício Ribeiro Franco" userId="1474f9bf-5c44-4fb2-8770-5f0e495486bf" providerId="ADAL" clId="{AB9CF774-7284-457F-8B93-6A4C9AC0382F}" dt="2022-08-31T14:47:05.211" v="866" actId="20577"/>
        <pc:sldMkLst>
          <pc:docMk/>
          <pc:sldMk cId="41663321" sldId="311"/>
        </pc:sldMkLst>
        <pc:spChg chg="mod">
          <ac:chgData name="Fabrício Ribeiro Franco" userId="1474f9bf-5c44-4fb2-8770-5f0e495486bf" providerId="ADAL" clId="{AB9CF774-7284-457F-8B93-6A4C9AC0382F}" dt="2022-08-31T14:47:05.211" v="866" actId="20577"/>
          <ac:spMkLst>
            <pc:docMk/>
            <pc:sldMk cId="41663321" sldId="311"/>
            <ac:spMk id="6" creationId="{529FCE29-44AC-45AB-A37C-A0A3E9CDB3F0}"/>
          </ac:spMkLst>
        </pc:spChg>
        <pc:spChg chg="mod">
          <ac:chgData name="Fabrício Ribeiro Franco" userId="1474f9bf-5c44-4fb2-8770-5f0e495486bf" providerId="ADAL" clId="{AB9CF774-7284-457F-8B93-6A4C9AC0382F}" dt="2022-08-26T13:26:22.736" v="466" actId="20577"/>
          <ac:spMkLst>
            <pc:docMk/>
            <pc:sldMk cId="41663321" sldId="311"/>
            <ac:spMk id="8" creationId="{76B829D3-F07F-44FF-BF62-6A4B9160126C}"/>
          </ac:spMkLst>
        </pc:spChg>
      </pc:sldChg>
      <pc:sldChg chg="modSp">
        <pc:chgData name="Fabrício Ribeiro Franco" userId="1474f9bf-5c44-4fb2-8770-5f0e495486bf" providerId="ADAL" clId="{AB9CF774-7284-457F-8B93-6A4C9AC0382F}" dt="2022-08-31T15:12:11.525" v="1148" actId="20577"/>
        <pc:sldMkLst>
          <pc:docMk/>
          <pc:sldMk cId="1330555102" sldId="315"/>
        </pc:sldMkLst>
        <pc:spChg chg="mod">
          <ac:chgData name="Fabrício Ribeiro Franco" userId="1474f9bf-5c44-4fb2-8770-5f0e495486bf" providerId="ADAL" clId="{AB9CF774-7284-457F-8B93-6A4C9AC0382F}" dt="2022-08-31T15:12:11.525" v="1148" actId="20577"/>
          <ac:spMkLst>
            <pc:docMk/>
            <pc:sldMk cId="1330555102" sldId="315"/>
            <ac:spMk id="6" creationId="{94DBD95B-4EE9-4C9D-9101-9C9EFEDBD722}"/>
          </ac:spMkLst>
        </pc:spChg>
      </pc:sldChg>
      <pc:sldChg chg="modSp modNotes">
        <pc:chgData name="Fabrício Ribeiro Franco" userId="1474f9bf-5c44-4fb2-8770-5f0e495486bf" providerId="ADAL" clId="{AB9CF774-7284-457F-8B93-6A4C9AC0382F}" dt="2022-08-31T14:52:42.893" v="956" actId="20577"/>
        <pc:sldMkLst>
          <pc:docMk/>
          <pc:sldMk cId="2029931172" sldId="318"/>
        </pc:sldMkLst>
        <pc:spChg chg="mod">
          <ac:chgData name="Fabrício Ribeiro Franco" userId="1474f9bf-5c44-4fb2-8770-5f0e495486bf" providerId="ADAL" clId="{AB9CF774-7284-457F-8B93-6A4C9AC0382F}" dt="2022-08-31T14:52:42.893" v="956" actId="20577"/>
          <ac:spMkLst>
            <pc:docMk/>
            <pc:sldMk cId="2029931172" sldId="318"/>
            <ac:spMk id="6" creationId="{529FCE29-44AC-45AB-A37C-A0A3E9CDB3F0}"/>
          </ac:spMkLst>
        </pc:spChg>
      </pc:sldChg>
      <pc:sldChg chg="modSp modNotes">
        <pc:chgData name="Fabrício Ribeiro Franco" userId="1474f9bf-5c44-4fb2-8770-5f0e495486bf" providerId="ADAL" clId="{AB9CF774-7284-457F-8B93-6A4C9AC0382F}" dt="2022-08-31T11:08:14.593" v="640"/>
        <pc:sldMkLst>
          <pc:docMk/>
          <pc:sldMk cId="932024111" sldId="322"/>
        </pc:sldMkLst>
        <pc:spChg chg="mod">
          <ac:chgData name="Fabrício Ribeiro Franco" userId="1474f9bf-5c44-4fb2-8770-5f0e495486bf" providerId="ADAL" clId="{AB9CF774-7284-457F-8B93-6A4C9AC0382F}" dt="2022-08-26T13:08:06.275" v="316" actId="14"/>
          <ac:spMkLst>
            <pc:docMk/>
            <pc:sldMk cId="932024111" sldId="322"/>
            <ac:spMk id="6" creationId="{529FCE29-44AC-45AB-A37C-A0A3E9CDB3F0}"/>
          </ac:spMkLst>
        </pc:spChg>
      </pc:sldChg>
      <pc:sldChg chg="modSp modNotes">
        <pc:chgData name="Fabrício Ribeiro Franco" userId="1474f9bf-5c44-4fb2-8770-5f0e495486bf" providerId="ADAL" clId="{AB9CF774-7284-457F-8B93-6A4C9AC0382F}" dt="2022-08-31T11:08:14.593" v="640"/>
        <pc:sldMkLst>
          <pc:docMk/>
          <pc:sldMk cId="2459747954" sldId="324"/>
        </pc:sldMkLst>
        <pc:spChg chg="mod">
          <ac:chgData name="Fabrício Ribeiro Franco" userId="1474f9bf-5c44-4fb2-8770-5f0e495486bf" providerId="ADAL" clId="{AB9CF774-7284-457F-8B93-6A4C9AC0382F}" dt="2022-08-26T13:07:42.921" v="302" actId="14"/>
          <ac:spMkLst>
            <pc:docMk/>
            <pc:sldMk cId="2459747954" sldId="324"/>
            <ac:spMk id="6" creationId="{529FCE29-44AC-45AB-A37C-A0A3E9CDB3F0}"/>
          </ac:spMkLst>
        </pc:spChg>
      </pc:sldChg>
      <pc:sldChg chg="modSp modNotes">
        <pc:chgData name="Fabrício Ribeiro Franco" userId="1474f9bf-5c44-4fb2-8770-5f0e495486bf" providerId="ADAL" clId="{AB9CF774-7284-457F-8B93-6A4C9AC0382F}" dt="2022-08-31T14:55:03.176" v="1048" actId="20577"/>
        <pc:sldMkLst>
          <pc:docMk/>
          <pc:sldMk cId="2578458079" sldId="328"/>
        </pc:sldMkLst>
        <pc:spChg chg="mod">
          <ac:chgData name="Fabrício Ribeiro Franco" userId="1474f9bf-5c44-4fb2-8770-5f0e495486bf" providerId="ADAL" clId="{AB9CF774-7284-457F-8B93-6A4C9AC0382F}" dt="2022-08-31T14:55:03.176" v="1048" actId="20577"/>
          <ac:spMkLst>
            <pc:docMk/>
            <pc:sldMk cId="2578458079" sldId="328"/>
            <ac:spMk id="6" creationId="{529FCE29-44AC-45AB-A37C-A0A3E9CDB3F0}"/>
          </ac:spMkLst>
        </pc:spChg>
        <pc:spChg chg="mod">
          <ac:chgData name="Fabrício Ribeiro Franco" userId="1474f9bf-5c44-4fb2-8770-5f0e495486bf" providerId="ADAL" clId="{AB9CF774-7284-457F-8B93-6A4C9AC0382F}" dt="2022-08-31T12:22:17.168" v="727" actId="20577"/>
          <ac:spMkLst>
            <pc:docMk/>
            <pc:sldMk cId="2578458079" sldId="328"/>
            <ac:spMk id="8" creationId="{76B829D3-F07F-44FF-BF62-6A4B9160126C}"/>
          </ac:spMkLst>
        </pc:spChg>
      </pc:sldChg>
      <pc:sldChg chg="modSp modNotes">
        <pc:chgData name="Fabrício Ribeiro Franco" userId="1474f9bf-5c44-4fb2-8770-5f0e495486bf" providerId="ADAL" clId="{AB9CF774-7284-457F-8B93-6A4C9AC0382F}" dt="2022-08-31T11:08:14.593" v="640"/>
        <pc:sldMkLst>
          <pc:docMk/>
          <pc:sldMk cId="1976055984" sldId="330"/>
        </pc:sldMkLst>
        <pc:spChg chg="mod">
          <ac:chgData name="Fabrício Ribeiro Franco" userId="1474f9bf-5c44-4fb2-8770-5f0e495486bf" providerId="ADAL" clId="{AB9CF774-7284-457F-8B93-6A4C9AC0382F}" dt="2022-08-26T13:09:09.425" v="361" actId="5793"/>
          <ac:spMkLst>
            <pc:docMk/>
            <pc:sldMk cId="1976055984" sldId="330"/>
            <ac:spMk id="6" creationId="{529FCE29-44AC-45AB-A37C-A0A3E9CDB3F0}"/>
          </ac:spMkLst>
        </pc:spChg>
      </pc:sldChg>
      <pc:sldChg chg="modSp">
        <pc:chgData name="Fabrício Ribeiro Franco" userId="1474f9bf-5c44-4fb2-8770-5f0e495486bf" providerId="ADAL" clId="{AB9CF774-7284-457F-8B93-6A4C9AC0382F}" dt="2022-08-31T15:13:17.409" v="1154" actId="20577"/>
        <pc:sldMkLst>
          <pc:docMk/>
          <pc:sldMk cId="1468278614" sldId="332"/>
        </pc:sldMkLst>
        <pc:spChg chg="mod">
          <ac:chgData name="Fabrício Ribeiro Franco" userId="1474f9bf-5c44-4fb2-8770-5f0e495486bf" providerId="ADAL" clId="{AB9CF774-7284-457F-8B93-6A4C9AC0382F}" dt="2022-08-31T15:13:17.409" v="1154" actId="20577"/>
          <ac:spMkLst>
            <pc:docMk/>
            <pc:sldMk cId="1468278614" sldId="332"/>
            <ac:spMk id="11" creationId="{9A538617-E7D5-4E74-8190-D8BB2DDE0740}"/>
          </ac:spMkLst>
        </pc:spChg>
        <pc:graphicFrameChg chg="mod">
          <ac:chgData name="Fabrício Ribeiro Franco" userId="1474f9bf-5c44-4fb2-8770-5f0e495486bf" providerId="ADAL" clId="{AB9CF774-7284-457F-8B93-6A4C9AC0382F}" dt="2022-08-26T12:52:47.481" v="174" actId="1076"/>
          <ac:graphicFrameMkLst>
            <pc:docMk/>
            <pc:sldMk cId="1468278614" sldId="332"/>
            <ac:graphicFrameMk id="9" creationId="{5D7326F9-7757-42A9-A61D-A502A89DE061}"/>
          </ac:graphicFrameMkLst>
        </pc:graphicFrameChg>
      </pc:sldChg>
      <pc:sldChg chg="modSp del">
        <pc:chgData name="Fabrício Ribeiro Franco" userId="1474f9bf-5c44-4fb2-8770-5f0e495486bf" providerId="ADAL" clId="{AB9CF774-7284-457F-8B93-6A4C9AC0382F}" dt="2022-08-29T17:36:02.620" v="617" actId="2696"/>
        <pc:sldMkLst>
          <pc:docMk/>
          <pc:sldMk cId="1200754014" sldId="334"/>
        </pc:sldMkLst>
        <pc:spChg chg="mod">
          <ac:chgData name="Fabrício Ribeiro Franco" userId="1474f9bf-5c44-4fb2-8770-5f0e495486bf" providerId="ADAL" clId="{AB9CF774-7284-457F-8B93-6A4C9AC0382F}" dt="2022-08-26T13:10:42.751" v="369" actId="14"/>
          <ac:spMkLst>
            <pc:docMk/>
            <pc:sldMk cId="1200754014" sldId="334"/>
            <ac:spMk id="6" creationId="{529FCE29-44AC-45AB-A37C-A0A3E9CDB3F0}"/>
          </ac:spMkLst>
        </pc:spChg>
      </pc:sldChg>
      <pc:sldChg chg="modSp del">
        <pc:chgData name="Fabrício Ribeiro Franco" userId="1474f9bf-5c44-4fb2-8770-5f0e495486bf" providerId="ADAL" clId="{AB9CF774-7284-457F-8B93-6A4C9AC0382F}" dt="2022-08-29T17:36:06.560" v="618" actId="2696"/>
        <pc:sldMkLst>
          <pc:docMk/>
          <pc:sldMk cId="2066228581" sldId="336"/>
        </pc:sldMkLst>
        <pc:spChg chg="mod">
          <ac:chgData name="Fabrício Ribeiro Franco" userId="1474f9bf-5c44-4fb2-8770-5f0e495486bf" providerId="ADAL" clId="{AB9CF774-7284-457F-8B93-6A4C9AC0382F}" dt="2022-08-26T13:01:22.860" v="217" actId="20577"/>
          <ac:spMkLst>
            <pc:docMk/>
            <pc:sldMk cId="2066228581" sldId="336"/>
            <ac:spMk id="6" creationId="{529FCE29-44AC-45AB-A37C-A0A3E9CDB3F0}"/>
          </ac:spMkLst>
        </pc:spChg>
      </pc:sldChg>
      <pc:sldChg chg="modSp modNotes">
        <pc:chgData name="Fabrício Ribeiro Franco" userId="1474f9bf-5c44-4fb2-8770-5f0e495486bf" providerId="ADAL" clId="{AB9CF774-7284-457F-8B93-6A4C9AC0382F}" dt="2022-08-31T14:55:56.696" v="1059" actId="20577"/>
        <pc:sldMkLst>
          <pc:docMk/>
          <pc:sldMk cId="2393656636" sldId="339"/>
        </pc:sldMkLst>
        <pc:spChg chg="mod">
          <ac:chgData name="Fabrício Ribeiro Franco" userId="1474f9bf-5c44-4fb2-8770-5f0e495486bf" providerId="ADAL" clId="{AB9CF774-7284-457F-8B93-6A4C9AC0382F}" dt="2022-08-31T14:55:56.696" v="1059" actId="20577"/>
          <ac:spMkLst>
            <pc:docMk/>
            <pc:sldMk cId="2393656636" sldId="339"/>
            <ac:spMk id="6" creationId="{529FCE29-44AC-45AB-A37C-A0A3E9CDB3F0}"/>
          </ac:spMkLst>
        </pc:spChg>
      </pc:sldChg>
      <pc:sldChg chg="modSp modNotes">
        <pc:chgData name="Fabrício Ribeiro Franco" userId="1474f9bf-5c44-4fb2-8770-5f0e495486bf" providerId="ADAL" clId="{AB9CF774-7284-457F-8B93-6A4C9AC0382F}" dt="2022-08-31T14:57:17.269" v="1065" actId="20577"/>
        <pc:sldMkLst>
          <pc:docMk/>
          <pc:sldMk cId="2826075280" sldId="340"/>
        </pc:sldMkLst>
        <pc:spChg chg="mod">
          <ac:chgData name="Fabrício Ribeiro Franco" userId="1474f9bf-5c44-4fb2-8770-5f0e495486bf" providerId="ADAL" clId="{AB9CF774-7284-457F-8B93-6A4C9AC0382F}" dt="2022-08-26T12:50:35.505" v="173" actId="1076"/>
          <ac:spMkLst>
            <pc:docMk/>
            <pc:sldMk cId="2826075280" sldId="340"/>
            <ac:spMk id="8" creationId="{76B829D3-F07F-44FF-BF62-6A4B9160126C}"/>
          </ac:spMkLst>
        </pc:spChg>
        <pc:spChg chg="mod">
          <ac:chgData name="Fabrício Ribeiro Franco" userId="1474f9bf-5c44-4fb2-8770-5f0e495486bf" providerId="ADAL" clId="{AB9CF774-7284-457F-8B93-6A4C9AC0382F}" dt="2022-08-31T14:57:17.269" v="1065" actId="20577"/>
          <ac:spMkLst>
            <pc:docMk/>
            <pc:sldMk cId="2826075280" sldId="340"/>
            <ac:spMk id="10" creationId="{0CBDF1D4-9E94-4693-8D39-B7C1F28ACA26}"/>
          </ac:spMkLst>
        </pc:spChg>
        <pc:graphicFrameChg chg="mod">
          <ac:chgData name="Fabrício Ribeiro Franco" userId="1474f9bf-5c44-4fb2-8770-5f0e495486bf" providerId="ADAL" clId="{AB9CF774-7284-457F-8B93-6A4C9AC0382F}" dt="2022-08-26T13:13:03.601" v="397" actId="1076"/>
          <ac:graphicFrameMkLst>
            <pc:docMk/>
            <pc:sldMk cId="2826075280" sldId="340"/>
            <ac:graphicFrameMk id="9" creationId="{1324E1B3-6C2C-4158-8CD3-B24E93033D6E}"/>
          </ac:graphicFrameMkLst>
        </pc:graphicFrameChg>
      </pc:sldChg>
      <pc:sldChg chg="modSp modNotes">
        <pc:chgData name="Fabrício Ribeiro Franco" userId="1474f9bf-5c44-4fb2-8770-5f0e495486bf" providerId="ADAL" clId="{AB9CF774-7284-457F-8B93-6A4C9AC0382F}" dt="2022-08-31T14:59:10.660" v="1095" actId="20577"/>
        <pc:sldMkLst>
          <pc:docMk/>
          <pc:sldMk cId="3313475468" sldId="341"/>
        </pc:sldMkLst>
        <pc:spChg chg="mod">
          <ac:chgData name="Fabrício Ribeiro Franco" userId="1474f9bf-5c44-4fb2-8770-5f0e495486bf" providerId="ADAL" clId="{AB9CF774-7284-457F-8B93-6A4C9AC0382F}" dt="2022-08-31T14:59:10.660" v="1095" actId="20577"/>
          <ac:spMkLst>
            <pc:docMk/>
            <pc:sldMk cId="3313475468" sldId="341"/>
            <ac:spMk id="6" creationId="{529FCE29-44AC-45AB-A37C-A0A3E9CDB3F0}"/>
          </ac:spMkLst>
        </pc:spChg>
        <pc:spChg chg="mod">
          <ac:chgData name="Fabrício Ribeiro Franco" userId="1474f9bf-5c44-4fb2-8770-5f0e495486bf" providerId="ADAL" clId="{AB9CF774-7284-457F-8B93-6A4C9AC0382F}" dt="2022-08-26T12:50:10.313" v="169" actId="1076"/>
          <ac:spMkLst>
            <pc:docMk/>
            <pc:sldMk cId="3313475468" sldId="341"/>
            <ac:spMk id="8" creationId="{76B829D3-F07F-44FF-BF62-6A4B9160126C}"/>
          </ac:spMkLst>
        </pc:spChg>
      </pc:sldChg>
      <pc:sldChg chg="modSp modNotes">
        <pc:chgData name="Fabrício Ribeiro Franco" userId="1474f9bf-5c44-4fb2-8770-5f0e495486bf" providerId="ADAL" clId="{AB9CF774-7284-457F-8B93-6A4C9AC0382F}" dt="2022-08-31T11:08:14.593" v="640"/>
        <pc:sldMkLst>
          <pc:docMk/>
          <pc:sldMk cId="493937358" sldId="342"/>
        </pc:sldMkLst>
        <pc:spChg chg="mod">
          <ac:chgData name="Fabrício Ribeiro Franco" userId="1474f9bf-5c44-4fb2-8770-5f0e495486bf" providerId="ADAL" clId="{AB9CF774-7284-457F-8B93-6A4C9AC0382F}" dt="2022-08-26T12:50:25.273" v="171" actId="1076"/>
          <ac:spMkLst>
            <pc:docMk/>
            <pc:sldMk cId="493937358" sldId="342"/>
            <ac:spMk id="8" creationId="{76B829D3-F07F-44FF-BF62-6A4B9160126C}"/>
          </ac:spMkLst>
        </pc:spChg>
      </pc:sldChg>
      <pc:sldChg chg="modSp modNotes">
        <pc:chgData name="Fabrício Ribeiro Franco" userId="1474f9bf-5c44-4fb2-8770-5f0e495486bf" providerId="ADAL" clId="{AB9CF774-7284-457F-8B93-6A4C9AC0382F}" dt="2022-08-31T14:57:40.453" v="1071" actId="20577"/>
        <pc:sldMkLst>
          <pc:docMk/>
          <pc:sldMk cId="1046358321" sldId="343"/>
        </pc:sldMkLst>
        <pc:spChg chg="mod">
          <ac:chgData name="Fabrício Ribeiro Franco" userId="1474f9bf-5c44-4fb2-8770-5f0e495486bf" providerId="ADAL" clId="{AB9CF774-7284-457F-8B93-6A4C9AC0382F}" dt="2022-08-26T12:49:36.505" v="162" actId="1076"/>
          <ac:spMkLst>
            <pc:docMk/>
            <pc:sldMk cId="1046358321" sldId="343"/>
            <ac:spMk id="8" creationId="{76B829D3-F07F-44FF-BF62-6A4B9160126C}"/>
          </ac:spMkLst>
        </pc:spChg>
        <pc:spChg chg="mod">
          <ac:chgData name="Fabrício Ribeiro Franco" userId="1474f9bf-5c44-4fb2-8770-5f0e495486bf" providerId="ADAL" clId="{AB9CF774-7284-457F-8B93-6A4C9AC0382F}" dt="2022-08-31T14:57:40.453" v="1071" actId="20577"/>
          <ac:spMkLst>
            <pc:docMk/>
            <pc:sldMk cId="1046358321" sldId="343"/>
            <ac:spMk id="10" creationId="{0CBDF1D4-9E94-4693-8D39-B7C1F28ACA26}"/>
          </ac:spMkLst>
        </pc:spChg>
      </pc:sldChg>
      <pc:sldChg chg="modSp modNotes">
        <pc:chgData name="Fabrício Ribeiro Franco" userId="1474f9bf-5c44-4fb2-8770-5f0e495486bf" providerId="ADAL" clId="{AB9CF774-7284-457F-8B93-6A4C9AC0382F}" dt="2022-08-31T14:58:00.660" v="1077" actId="20577"/>
        <pc:sldMkLst>
          <pc:docMk/>
          <pc:sldMk cId="387655509" sldId="344"/>
        </pc:sldMkLst>
        <pc:spChg chg="mod">
          <ac:chgData name="Fabrício Ribeiro Franco" userId="1474f9bf-5c44-4fb2-8770-5f0e495486bf" providerId="ADAL" clId="{AB9CF774-7284-457F-8B93-6A4C9AC0382F}" dt="2022-08-26T12:49:28.144" v="160" actId="1076"/>
          <ac:spMkLst>
            <pc:docMk/>
            <pc:sldMk cId="387655509" sldId="344"/>
            <ac:spMk id="8" creationId="{76B829D3-F07F-44FF-BF62-6A4B9160126C}"/>
          </ac:spMkLst>
        </pc:spChg>
        <pc:spChg chg="mod">
          <ac:chgData name="Fabrício Ribeiro Franco" userId="1474f9bf-5c44-4fb2-8770-5f0e495486bf" providerId="ADAL" clId="{AB9CF774-7284-457F-8B93-6A4C9AC0382F}" dt="2022-08-31T14:58:00.660" v="1077" actId="20577"/>
          <ac:spMkLst>
            <pc:docMk/>
            <pc:sldMk cId="387655509" sldId="344"/>
            <ac:spMk id="10" creationId="{0CBDF1D4-9E94-4693-8D39-B7C1F28ACA26}"/>
          </ac:spMkLst>
        </pc:spChg>
      </pc:sldChg>
      <pc:sldChg chg="modSp modNotes">
        <pc:chgData name="Fabrício Ribeiro Franco" userId="1474f9bf-5c44-4fb2-8770-5f0e495486bf" providerId="ADAL" clId="{AB9CF774-7284-457F-8B93-6A4C9AC0382F}" dt="2022-08-31T14:58:24.646" v="1078"/>
        <pc:sldMkLst>
          <pc:docMk/>
          <pc:sldMk cId="157698303" sldId="345"/>
        </pc:sldMkLst>
        <pc:spChg chg="mod">
          <ac:chgData name="Fabrício Ribeiro Franco" userId="1474f9bf-5c44-4fb2-8770-5f0e495486bf" providerId="ADAL" clId="{AB9CF774-7284-457F-8B93-6A4C9AC0382F}" dt="2022-08-26T12:49:48.488" v="164" actId="1076"/>
          <ac:spMkLst>
            <pc:docMk/>
            <pc:sldMk cId="157698303" sldId="345"/>
            <ac:spMk id="8" creationId="{76B829D3-F07F-44FF-BF62-6A4B9160126C}"/>
          </ac:spMkLst>
        </pc:spChg>
        <pc:spChg chg="mod">
          <ac:chgData name="Fabrício Ribeiro Franco" userId="1474f9bf-5c44-4fb2-8770-5f0e495486bf" providerId="ADAL" clId="{AB9CF774-7284-457F-8B93-6A4C9AC0382F}" dt="2022-08-31T14:58:24.646" v="1078"/>
          <ac:spMkLst>
            <pc:docMk/>
            <pc:sldMk cId="157698303" sldId="345"/>
            <ac:spMk id="10" creationId="{0CBDF1D4-9E94-4693-8D39-B7C1F28ACA26}"/>
          </ac:spMkLst>
        </pc:spChg>
      </pc:sldChg>
      <pc:sldChg chg="modSp modNotes">
        <pc:chgData name="Fabrício Ribeiro Franco" userId="1474f9bf-5c44-4fb2-8770-5f0e495486bf" providerId="ADAL" clId="{AB9CF774-7284-457F-8B93-6A4C9AC0382F}" dt="2022-08-31T14:58:36.995" v="1081" actId="12"/>
        <pc:sldMkLst>
          <pc:docMk/>
          <pc:sldMk cId="2189422352" sldId="346"/>
        </pc:sldMkLst>
        <pc:spChg chg="mod">
          <ac:chgData name="Fabrício Ribeiro Franco" userId="1474f9bf-5c44-4fb2-8770-5f0e495486bf" providerId="ADAL" clId="{AB9CF774-7284-457F-8B93-6A4C9AC0382F}" dt="2022-08-26T12:50:01.441" v="166" actId="1076"/>
          <ac:spMkLst>
            <pc:docMk/>
            <pc:sldMk cId="2189422352" sldId="346"/>
            <ac:spMk id="8" creationId="{76B829D3-F07F-44FF-BF62-6A4B9160126C}"/>
          </ac:spMkLst>
        </pc:spChg>
        <pc:spChg chg="mod">
          <ac:chgData name="Fabrício Ribeiro Franco" userId="1474f9bf-5c44-4fb2-8770-5f0e495486bf" providerId="ADAL" clId="{AB9CF774-7284-457F-8B93-6A4C9AC0382F}" dt="2022-08-31T14:58:36.995" v="1081" actId="12"/>
          <ac:spMkLst>
            <pc:docMk/>
            <pc:sldMk cId="2189422352" sldId="346"/>
            <ac:spMk id="10" creationId="{0CBDF1D4-9E94-4693-8D39-B7C1F28ACA26}"/>
          </ac:spMkLst>
        </pc:spChg>
      </pc:sldChg>
      <pc:sldChg chg="modNotes">
        <pc:chgData name="Fabrício Ribeiro Franco" userId="1474f9bf-5c44-4fb2-8770-5f0e495486bf" providerId="ADAL" clId="{AB9CF774-7284-457F-8B93-6A4C9AC0382F}" dt="2022-08-31T11:08:14.593" v="640"/>
        <pc:sldMkLst>
          <pc:docMk/>
          <pc:sldMk cId="2249777240" sldId="347"/>
        </pc:sldMkLst>
      </pc:sldChg>
      <pc:sldChg chg="modSp add ord">
        <pc:chgData name="Fabrício Ribeiro Franco" userId="1474f9bf-5c44-4fb2-8770-5f0e495486bf" providerId="ADAL" clId="{AB9CF774-7284-457F-8B93-6A4C9AC0382F}" dt="2022-08-26T13:14:07.241" v="398" actId="948"/>
        <pc:sldMkLst>
          <pc:docMk/>
          <pc:sldMk cId="2037342583" sldId="348"/>
        </pc:sldMkLst>
        <pc:spChg chg="mod">
          <ac:chgData name="Fabrício Ribeiro Franco" userId="1474f9bf-5c44-4fb2-8770-5f0e495486bf" providerId="ADAL" clId="{AB9CF774-7284-457F-8B93-6A4C9AC0382F}" dt="2022-08-26T13:14:07.241" v="398" actId="948"/>
          <ac:spMkLst>
            <pc:docMk/>
            <pc:sldMk cId="2037342583" sldId="348"/>
            <ac:spMk id="6" creationId="{94DBD95B-4EE9-4C9D-9101-9C9EFEDBD722}"/>
          </ac:spMkLst>
        </pc:spChg>
      </pc:sldChg>
      <pc:sldChg chg="modSp add del ord">
        <pc:chgData name="Fabrício Ribeiro Franco" userId="1474f9bf-5c44-4fb2-8770-5f0e495486bf" providerId="ADAL" clId="{AB9CF774-7284-457F-8B93-6A4C9AC0382F}" dt="2022-08-29T17:37:30.422" v="619" actId="2696"/>
        <pc:sldMkLst>
          <pc:docMk/>
          <pc:sldMk cId="3817555894" sldId="349"/>
        </pc:sldMkLst>
        <pc:spChg chg="mod">
          <ac:chgData name="Fabrício Ribeiro Franco" userId="1474f9bf-5c44-4fb2-8770-5f0e495486bf" providerId="ADAL" clId="{AB9CF774-7284-457F-8B93-6A4C9AC0382F}" dt="2022-08-26T13:20:09.944" v="461" actId="20577"/>
          <ac:spMkLst>
            <pc:docMk/>
            <pc:sldMk cId="3817555894" sldId="349"/>
            <ac:spMk id="6" creationId="{529FCE29-44AC-45AB-A37C-A0A3E9CDB3F0}"/>
          </ac:spMkLst>
        </pc:spChg>
        <pc:spChg chg="mod">
          <ac:chgData name="Fabrício Ribeiro Franco" userId="1474f9bf-5c44-4fb2-8770-5f0e495486bf" providerId="ADAL" clId="{AB9CF774-7284-457F-8B93-6A4C9AC0382F}" dt="2022-08-26T12:54:40.674" v="190" actId="14100"/>
          <ac:spMkLst>
            <pc:docMk/>
            <pc:sldMk cId="3817555894" sldId="349"/>
            <ac:spMk id="8" creationId="{76B829D3-F07F-44FF-BF62-6A4B9160126C}"/>
          </ac:spMkLst>
        </pc:spChg>
      </pc:sldChg>
      <pc:sldChg chg="addSp delSp modSp add modNotes">
        <pc:chgData name="Fabrício Ribeiro Franco" userId="1474f9bf-5c44-4fb2-8770-5f0e495486bf" providerId="ADAL" clId="{AB9CF774-7284-457F-8B93-6A4C9AC0382F}" dt="2022-08-31T15:01:33.513" v="1122" actId="207"/>
        <pc:sldMkLst>
          <pc:docMk/>
          <pc:sldMk cId="2422929525" sldId="350"/>
        </pc:sldMkLst>
        <pc:spChg chg="del mod">
          <ac:chgData name="Fabrício Ribeiro Franco" userId="1474f9bf-5c44-4fb2-8770-5f0e495486bf" providerId="ADAL" clId="{AB9CF774-7284-457F-8B93-6A4C9AC0382F}" dt="2022-08-26T13:27:06.888" v="470"/>
          <ac:spMkLst>
            <pc:docMk/>
            <pc:sldMk cId="2422929525" sldId="350"/>
            <ac:spMk id="6" creationId="{529FCE29-44AC-45AB-A37C-A0A3E9CDB3F0}"/>
          </ac:spMkLst>
        </pc:spChg>
        <pc:spChg chg="add mod">
          <ac:chgData name="Fabrício Ribeiro Franco" userId="1474f9bf-5c44-4fb2-8770-5f0e495486bf" providerId="ADAL" clId="{AB9CF774-7284-457F-8B93-6A4C9AC0382F}" dt="2022-08-31T15:01:33.513" v="1122" actId="207"/>
          <ac:spMkLst>
            <pc:docMk/>
            <pc:sldMk cId="2422929525" sldId="350"/>
            <ac:spMk id="9" creationId="{6275EEF4-361D-4D69-BC36-245ACA3CE951}"/>
          </ac:spMkLst>
        </pc:spChg>
      </pc:sldChg>
      <pc:sldChg chg="modSp add ord">
        <pc:chgData name="Fabrício Ribeiro Franco" userId="1474f9bf-5c44-4fb2-8770-5f0e495486bf" providerId="ADAL" clId="{AB9CF774-7284-457F-8B93-6A4C9AC0382F}" dt="2022-08-29T15:02:36.795" v="607" actId="20577"/>
        <pc:sldMkLst>
          <pc:docMk/>
          <pc:sldMk cId="2275754039" sldId="351"/>
        </pc:sldMkLst>
        <pc:spChg chg="mod">
          <ac:chgData name="Fabrício Ribeiro Franco" userId="1474f9bf-5c44-4fb2-8770-5f0e495486bf" providerId="ADAL" clId="{AB9CF774-7284-457F-8B93-6A4C9AC0382F}" dt="2022-08-29T14:44:10.863" v="504" actId="1076"/>
          <ac:spMkLst>
            <pc:docMk/>
            <pc:sldMk cId="2275754039" sldId="351"/>
            <ac:spMk id="2" creationId="{23E3365C-6574-41F1-A64F-20AF33356029}"/>
          </ac:spMkLst>
        </pc:spChg>
        <pc:spChg chg="mod">
          <ac:chgData name="Fabrício Ribeiro Franco" userId="1474f9bf-5c44-4fb2-8770-5f0e495486bf" providerId="ADAL" clId="{AB9CF774-7284-457F-8B93-6A4C9AC0382F}" dt="2022-08-29T14:44:14.945" v="505" actId="1076"/>
          <ac:spMkLst>
            <pc:docMk/>
            <pc:sldMk cId="2275754039" sldId="351"/>
            <ac:spMk id="3" creationId="{081D798E-2217-49DC-9D6F-6D61FC022E97}"/>
          </ac:spMkLst>
        </pc:spChg>
        <pc:spChg chg="mod">
          <ac:chgData name="Fabrício Ribeiro Franco" userId="1474f9bf-5c44-4fb2-8770-5f0e495486bf" providerId="ADAL" clId="{AB9CF774-7284-457F-8B93-6A4C9AC0382F}" dt="2022-08-29T15:02:36.795" v="607" actId="20577"/>
          <ac:spMkLst>
            <pc:docMk/>
            <pc:sldMk cId="2275754039" sldId="351"/>
            <ac:spMk id="6" creationId="{94DBD95B-4EE9-4C9D-9101-9C9EFEDBD722}"/>
          </ac:spMkLst>
        </pc:spChg>
      </pc:sldChg>
      <pc:sldChg chg="add del">
        <pc:chgData name="Fabrício Ribeiro Franco" userId="1474f9bf-5c44-4fb2-8770-5f0e495486bf" providerId="ADAL" clId="{AB9CF774-7284-457F-8B93-6A4C9AC0382F}" dt="2022-08-31T14:49:23.868" v="875"/>
        <pc:sldMkLst>
          <pc:docMk/>
          <pc:sldMk cId="970080373" sldId="352"/>
        </pc:sldMkLst>
      </pc:sldChg>
    </pc:docChg>
  </pc:docChgLst>
  <pc:docChgLst>
    <pc:chgData name="Suellen e Silva Vidal de Oliveira" userId="S::suellen.vidal@sudeco.gov.br::70cca6b8-3225-487d-bc95-444ed9765e6d" providerId="AD" clId="Web-{6A60F355-6EFF-CBA2-CBCA-19BB13672AA9}"/>
    <pc:docChg chg="modSld">
      <pc:chgData name="Suellen e Silva Vidal de Oliveira" userId="S::suellen.vidal@sudeco.gov.br::70cca6b8-3225-487d-bc95-444ed9765e6d" providerId="AD" clId="Web-{6A60F355-6EFF-CBA2-CBCA-19BB13672AA9}" dt="2022-08-31T14:37:15.332" v="33" actId="20577"/>
      <pc:docMkLst>
        <pc:docMk/>
      </pc:docMkLst>
      <pc:sldChg chg="modSp">
        <pc:chgData name="Suellen e Silva Vidal de Oliveira" userId="S::suellen.vidal@sudeco.gov.br::70cca6b8-3225-487d-bc95-444ed9765e6d" providerId="AD" clId="Web-{6A60F355-6EFF-CBA2-CBCA-19BB13672AA9}" dt="2022-08-31T14:37:15.332" v="33" actId="20577"/>
        <pc:sldMkLst>
          <pc:docMk/>
          <pc:sldMk cId="41663321" sldId="311"/>
        </pc:sldMkLst>
        <pc:spChg chg="mod">
          <ac:chgData name="Suellen e Silva Vidal de Oliveira" userId="S::suellen.vidal@sudeco.gov.br::70cca6b8-3225-487d-bc95-444ed9765e6d" providerId="AD" clId="Web-{6A60F355-6EFF-CBA2-CBCA-19BB13672AA9}" dt="2022-08-31T14:37:15.332" v="33" actId="20577"/>
          <ac:spMkLst>
            <pc:docMk/>
            <pc:sldMk cId="41663321" sldId="311"/>
            <ac:spMk id="6" creationId="{529FCE29-44AC-45AB-A37C-A0A3E9CDB3F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F28EFA9C-B615-4CDC-8AB5-13BEF01ED971}"/>
              </a:ext>
            </a:extLst>
          </p:cNvPr>
          <p:cNvSpPr txBox="1">
            <a:spLocks noGrp="1"/>
          </p:cNvSpPr>
          <p:nvPr>
            <p:ph type="hdr" sz="quarter"/>
          </p:nvPr>
        </p:nvSpPr>
        <p:spPr>
          <a:xfrm>
            <a:off x="0" y="0"/>
            <a:ext cx="4325622" cy="340776"/>
          </a:xfrm>
          <a:prstGeom prst="rect">
            <a:avLst/>
          </a:prstGeom>
          <a:noFill/>
          <a:ln>
            <a:noFill/>
          </a:ln>
        </p:spPr>
        <p:txBody>
          <a:bodyPr vert="horz" wrap="square" lIns="53684" tIns="26842" rIns="53684" bIns="26842" anchor="t" anchorCtr="0" compatLnSpc="1">
            <a:noAutofit/>
          </a:bodyPr>
          <a:lstStyle>
            <a:lvl1pPr marL="0" marR="0" lvl="0" indent="0" algn="l" defTabSz="536844" rtl="0" fontAlgn="auto" hangingPunct="1">
              <a:lnSpc>
                <a:spcPct val="100000"/>
              </a:lnSpc>
              <a:spcBef>
                <a:spcPts val="0"/>
              </a:spcBef>
              <a:spcAft>
                <a:spcPts val="0"/>
              </a:spcAft>
              <a:buNone/>
              <a:tabLst/>
              <a:defRPr lang="pt-BR" sz="700" b="0" i="0" u="none" strike="noStrike" kern="1200" cap="none" spc="0" baseline="0">
                <a:solidFill>
                  <a:srgbClr val="000000"/>
                </a:solidFill>
                <a:uFillTx/>
                <a:latin typeface="Calibri"/>
              </a:defRPr>
            </a:lvl1pPr>
          </a:lstStyle>
          <a:p>
            <a:pPr lvl="0"/>
            <a:endParaRPr lang="pt-BR"/>
          </a:p>
        </p:txBody>
      </p:sp>
      <p:sp>
        <p:nvSpPr>
          <p:cNvPr id="3" name="Espaço Reservado para Data 2">
            <a:extLst>
              <a:ext uri="{FF2B5EF4-FFF2-40B4-BE49-F238E27FC236}">
                <a16:creationId xmlns:a16="http://schemas.microsoft.com/office/drawing/2014/main" id="{F5012246-468E-4391-BF4F-C751111F001E}"/>
              </a:ext>
            </a:extLst>
          </p:cNvPr>
          <p:cNvSpPr txBox="1">
            <a:spLocks noGrp="1"/>
          </p:cNvSpPr>
          <p:nvPr>
            <p:ph type="dt" idx="1"/>
          </p:nvPr>
        </p:nvSpPr>
        <p:spPr>
          <a:xfrm>
            <a:off x="5653983" y="0"/>
            <a:ext cx="4325622" cy="340776"/>
          </a:xfrm>
          <a:prstGeom prst="rect">
            <a:avLst/>
          </a:prstGeom>
          <a:noFill/>
          <a:ln>
            <a:noFill/>
          </a:ln>
        </p:spPr>
        <p:txBody>
          <a:bodyPr vert="horz" wrap="square" lIns="53684" tIns="26842" rIns="53684" bIns="26842" anchor="t" anchorCtr="0" compatLnSpc="1">
            <a:noAutofit/>
          </a:bodyPr>
          <a:lstStyle>
            <a:lvl1pPr marL="0" marR="0" lvl="0" indent="0" algn="r" defTabSz="536844" rtl="0" fontAlgn="auto" hangingPunct="1">
              <a:lnSpc>
                <a:spcPct val="100000"/>
              </a:lnSpc>
              <a:spcBef>
                <a:spcPts val="0"/>
              </a:spcBef>
              <a:spcAft>
                <a:spcPts val="0"/>
              </a:spcAft>
              <a:buNone/>
              <a:tabLst/>
              <a:defRPr lang="pt-BR" sz="700" b="0" i="0" u="none" strike="noStrike" kern="1200" cap="none" spc="0" baseline="0">
                <a:solidFill>
                  <a:srgbClr val="000000"/>
                </a:solidFill>
                <a:uFillTx/>
                <a:latin typeface="Calibri"/>
              </a:defRPr>
            </a:lvl1pPr>
          </a:lstStyle>
          <a:p>
            <a:pPr lvl="0"/>
            <a:fld id="{5F726512-D041-4253-ABC9-CCA20530E667}" type="datetime1">
              <a:rPr lang="pt-BR"/>
              <a:pPr lvl="0"/>
              <a:t>31/08/2022</a:t>
            </a:fld>
            <a:endParaRPr lang="pt-BR"/>
          </a:p>
        </p:txBody>
      </p:sp>
      <p:sp>
        <p:nvSpPr>
          <p:cNvPr id="4" name="Espaço Reservado para Imagem de Slide 3">
            <a:extLst>
              <a:ext uri="{FF2B5EF4-FFF2-40B4-BE49-F238E27FC236}">
                <a16:creationId xmlns:a16="http://schemas.microsoft.com/office/drawing/2014/main" id="{5194A413-CA5E-4649-B4DD-8A872DDE71A0}"/>
              </a:ext>
            </a:extLst>
          </p:cNvPr>
          <p:cNvSpPr>
            <a:spLocks noGrp="1" noRot="1" noChangeAspect="1"/>
          </p:cNvSpPr>
          <p:nvPr>
            <p:ph type="sldImg" idx="2"/>
          </p:nvPr>
        </p:nvSpPr>
        <p:spPr>
          <a:xfrm>
            <a:off x="2952750" y="849313"/>
            <a:ext cx="4076700" cy="2293937"/>
          </a:xfrm>
          <a:prstGeom prst="rect">
            <a:avLst/>
          </a:prstGeom>
          <a:noFill/>
          <a:ln w="12701">
            <a:solidFill>
              <a:srgbClr val="000000"/>
            </a:solidFill>
            <a:prstDash val="solid"/>
          </a:ln>
        </p:spPr>
      </p:sp>
      <p:sp>
        <p:nvSpPr>
          <p:cNvPr id="5" name="Espaço Reservado para Anotações 4">
            <a:extLst>
              <a:ext uri="{FF2B5EF4-FFF2-40B4-BE49-F238E27FC236}">
                <a16:creationId xmlns:a16="http://schemas.microsoft.com/office/drawing/2014/main" id="{8A67A742-ED6F-470F-93B1-147CED8F36FB}"/>
              </a:ext>
            </a:extLst>
          </p:cNvPr>
          <p:cNvSpPr txBox="1">
            <a:spLocks noGrp="1"/>
          </p:cNvSpPr>
          <p:nvPr>
            <p:ph type="body" sz="quarter" idx="3"/>
          </p:nvPr>
        </p:nvSpPr>
        <p:spPr>
          <a:xfrm>
            <a:off x="998220" y="3270377"/>
            <a:ext cx="7985760" cy="2674810"/>
          </a:xfrm>
          <a:prstGeom prst="rect">
            <a:avLst/>
          </a:prstGeom>
          <a:noFill/>
          <a:ln>
            <a:noFill/>
          </a:ln>
        </p:spPr>
        <p:txBody>
          <a:bodyPr vert="horz" wrap="square" lIns="53684" tIns="26842" rIns="53684" bIns="26842" anchor="t" anchorCtr="0" compatLnSpc="1">
            <a:no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a:extLst>
              <a:ext uri="{FF2B5EF4-FFF2-40B4-BE49-F238E27FC236}">
                <a16:creationId xmlns:a16="http://schemas.microsoft.com/office/drawing/2014/main" id="{E329B4C4-434D-4158-A4BB-9E95AEED7EA4}"/>
              </a:ext>
            </a:extLst>
          </p:cNvPr>
          <p:cNvSpPr txBox="1">
            <a:spLocks noGrp="1"/>
          </p:cNvSpPr>
          <p:nvPr>
            <p:ph type="ftr" sz="quarter" idx="4"/>
          </p:nvPr>
        </p:nvSpPr>
        <p:spPr>
          <a:xfrm>
            <a:off x="0" y="6453724"/>
            <a:ext cx="4325622" cy="340776"/>
          </a:xfrm>
          <a:prstGeom prst="rect">
            <a:avLst/>
          </a:prstGeom>
          <a:noFill/>
          <a:ln>
            <a:noFill/>
          </a:ln>
        </p:spPr>
        <p:txBody>
          <a:bodyPr vert="horz" wrap="square" lIns="53684" tIns="26842" rIns="53684" bIns="26842" anchor="b" anchorCtr="0" compatLnSpc="1">
            <a:noAutofit/>
          </a:bodyPr>
          <a:lstStyle>
            <a:lvl1pPr marL="0" marR="0" lvl="0" indent="0" algn="l" defTabSz="536844" rtl="0" fontAlgn="auto" hangingPunct="1">
              <a:lnSpc>
                <a:spcPct val="100000"/>
              </a:lnSpc>
              <a:spcBef>
                <a:spcPts val="0"/>
              </a:spcBef>
              <a:spcAft>
                <a:spcPts val="0"/>
              </a:spcAft>
              <a:buNone/>
              <a:tabLst/>
              <a:defRPr lang="pt-BR" sz="700" b="0" i="0" u="none" strike="noStrike" kern="1200" cap="none" spc="0" baseline="0">
                <a:solidFill>
                  <a:srgbClr val="000000"/>
                </a:solidFill>
                <a:uFillTx/>
                <a:latin typeface="Calibri"/>
              </a:defRPr>
            </a:lvl1pPr>
          </a:lstStyle>
          <a:p>
            <a:pPr lvl="0"/>
            <a:endParaRPr lang="pt-BR"/>
          </a:p>
        </p:txBody>
      </p:sp>
      <p:sp>
        <p:nvSpPr>
          <p:cNvPr id="7" name="Espaço Reservado para Número de Slide 6">
            <a:extLst>
              <a:ext uri="{FF2B5EF4-FFF2-40B4-BE49-F238E27FC236}">
                <a16:creationId xmlns:a16="http://schemas.microsoft.com/office/drawing/2014/main" id="{D8D2A528-6016-4B7D-8F46-96C0E57D7271}"/>
              </a:ext>
            </a:extLst>
          </p:cNvPr>
          <p:cNvSpPr txBox="1">
            <a:spLocks noGrp="1"/>
          </p:cNvSpPr>
          <p:nvPr>
            <p:ph type="sldNum" sz="quarter" idx="5"/>
          </p:nvPr>
        </p:nvSpPr>
        <p:spPr>
          <a:xfrm>
            <a:off x="5653983" y="6453724"/>
            <a:ext cx="4325622" cy="340776"/>
          </a:xfrm>
          <a:prstGeom prst="rect">
            <a:avLst/>
          </a:prstGeom>
          <a:noFill/>
          <a:ln>
            <a:noFill/>
          </a:ln>
        </p:spPr>
        <p:txBody>
          <a:bodyPr vert="horz" wrap="square" lIns="53684" tIns="26842" rIns="53684" bIns="26842" anchor="b" anchorCtr="0" compatLnSpc="1">
            <a:noAutofit/>
          </a:bodyPr>
          <a:lstStyle>
            <a:lvl1pPr marL="0" marR="0" lvl="0" indent="0" algn="r" defTabSz="536844" rtl="0" fontAlgn="auto" hangingPunct="1">
              <a:lnSpc>
                <a:spcPct val="100000"/>
              </a:lnSpc>
              <a:spcBef>
                <a:spcPts val="0"/>
              </a:spcBef>
              <a:spcAft>
                <a:spcPts val="0"/>
              </a:spcAft>
              <a:buNone/>
              <a:tabLst/>
              <a:defRPr lang="pt-BR" sz="700" b="0" i="0" u="none" strike="noStrike" kern="1200" cap="none" spc="0" baseline="0">
                <a:solidFill>
                  <a:srgbClr val="000000"/>
                </a:solidFill>
                <a:uFillTx/>
                <a:latin typeface="Calibri"/>
              </a:defRPr>
            </a:lvl1pPr>
          </a:lstStyle>
          <a:p>
            <a:pPr lvl="0"/>
            <a:fld id="{DD58F3EF-8A5C-4184-8557-8C4DF429EEDE}" type="slidenum">
              <a:t>‹nº›</a:t>
            </a:fld>
            <a:endParaRPr lang="pt-BR"/>
          </a:p>
        </p:txBody>
      </p:sp>
    </p:spTree>
    <p:extLst>
      <p:ext uri="{BB962C8B-B14F-4D97-AF65-F5344CB8AC3E}">
        <p14:creationId xmlns:p14="http://schemas.microsoft.com/office/powerpoint/2010/main" val="3674816163"/>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pt-BR"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1</a:t>
            </a:fld>
            <a:endParaRPr lang="pt-BR"/>
          </a:p>
        </p:txBody>
      </p:sp>
    </p:spTree>
    <p:extLst>
      <p:ext uri="{BB962C8B-B14F-4D97-AF65-F5344CB8AC3E}">
        <p14:creationId xmlns:p14="http://schemas.microsoft.com/office/powerpoint/2010/main" val="15351677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10</a:t>
            </a:fld>
            <a:endParaRPr lang="pt-BR"/>
          </a:p>
        </p:txBody>
      </p:sp>
    </p:spTree>
    <p:extLst>
      <p:ext uri="{BB962C8B-B14F-4D97-AF65-F5344CB8AC3E}">
        <p14:creationId xmlns:p14="http://schemas.microsoft.com/office/powerpoint/2010/main" val="1381676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11</a:t>
            </a:fld>
            <a:endParaRPr lang="pt-BR"/>
          </a:p>
        </p:txBody>
      </p:sp>
    </p:spTree>
    <p:extLst>
      <p:ext uri="{BB962C8B-B14F-4D97-AF65-F5344CB8AC3E}">
        <p14:creationId xmlns:p14="http://schemas.microsoft.com/office/powerpoint/2010/main" val="3361260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12</a:t>
            </a:fld>
            <a:endParaRPr lang="pt-BR"/>
          </a:p>
        </p:txBody>
      </p:sp>
    </p:spTree>
    <p:extLst>
      <p:ext uri="{BB962C8B-B14F-4D97-AF65-F5344CB8AC3E}">
        <p14:creationId xmlns:p14="http://schemas.microsoft.com/office/powerpoint/2010/main" val="1221391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13</a:t>
            </a:fld>
            <a:endParaRPr lang="pt-BR"/>
          </a:p>
        </p:txBody>
      </p:sp>
    </p:spTree>
    <p:extLst>
      <p:ext uri="{BB962C8B-B14F-4D97-AF65-F5344CB8AC3E}">
        <p14:creationId xmlns:p14="http://schemas.microsoft.com/office/powerpoint/2010/main" val="16271822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14</a:t>
            </a:fld>
            <a:endParaRPr lang="pt-BR"/>
          </a:p>
        </p:txBody>
      </p:sp>
    </p:spTree>
    <p:extLst>
      <p:ext uri="{BB962C8B-B14F-4D97-AF65-F5344CB8AC3E}">
        <p14:creationId xmlns:p14="http://schemas.microsoft.com/office/powerpoint/2010/main" val="10152780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15</a:t>
            </a:fld>
            <a:endParaRPr lang="pt-BR"/>
          </a:p>
        </p:txBody>
      </p:sp>
    </p:spTree>
    <p:extLst>
      <p:ext uri="{BB962C8B-B14F-4D97-AF65-F5344CB8AC3E}">
        <p14:creationId xmlns:p14="http://schemas.microsoft.com/office/powerpoint/2010/main" val="34867668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16</a:t>
            </a:fld>
            <a:endParaRPr lang="pt-BR"/>
          </a:p>
        </p:txBody>
      </p:sp>
    </p:spTree>
    <p:extLst>
      <p:ext uri="{BB962C8B-B14F-4D97-AF65-F5344CB8AC3E}">
        <p14:creationId xmlns:p14="http://schemas.microsoft.com/office/powerpoint/2010/main" val="33983810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17</a:t>
            </a:fld>
            <a:endParaRPr lang="pt-BR"/>
          </a:p>
        </p:txBody>
      </p:sp>
    </p:spTree>
    <p:extLst>
      <p:ext uri="{BB962C8B-B14F-4D97-AF65-F5344CB8AC3E}">
        <p14:creationId xmlns:p14="http://schemas.microsoft.com/office/powerpoint/2010/main" val="40612858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18</a:t>
            </a:fld>
            <a:endParaRPr lang="pt-BR"/>
          </a:p>
        </p:txBody>
      </p:sp>
    </p:spTree>
    <p:extLst>
      <p:ext uri="{BB962C8B-B14F-4D97-AF65-F5344CB8AC3E}">
        <p14:creationId xmlns:p14="http://schemas.microsoft.com/office/powerpoint/2010/main" val="20671131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19</a:t>
            </a:fld>
            <a:endParaRPr lang="pt-BR"/>
          </a:p>
        </p:txBody>
      </p:sp>
    </p:spTree>
    <p:extLst>
      <p:ext uri="{BB962C8B-B14F-4D97-AF65-F5344CB8AC3E}">
        <p14:creationId xmlns:p14="http://schemas.microsoft.com/office/powerpoint/2010/main" val="1880521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2</a:t>
            </a:fld>
            <a:endParaRPr lang="pt-BR"/>
          </a:p>
        </p:txBody>
      </p:sp>
    </p:spTree>
    <p:extLst>
      <p:ext uri="{BB962C8B-B14F-4D97-AF65-F5344CB8AC3E}">
        <p14:creationId xmlns:p14="http://schemas.microsoft.com/office/powerpoint/2010/main" val="37407914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20</a:t>
            </a:fld>
            <a:endParaRPr lang="pt-BR"/>
          </a:p>
        </p:txBody>
      </p:sp>
    </p:spTree>
    <p:extLst>
      <p:ext uri="{BB962C8B-B14F-4D97-AF65-F5344CB8AC3E}">
        <p14:creationId xmlns:p14="http://schemas.microsoft.com/office/powerpoint/2010/main" val="9887552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21</a:t>
            </a:fld>
            <a:endParaRPr lang="pt-BR"/>
          </a:p>
        </p:txBody>
      </p:sp>
    </p:spTree>
    <p:extLst>
      <p:ext uri="{BB962C8B-B14F-4D97-AF65-F5344CB8AC3E}">
        <p14:creationId xmlns:p14="http://schemas.microsoft.com/office/powerpoint/2010/main" val="36766450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22</a:t>
            </a:fld>
            <a:endParaRPr lang="pt-BR"/>
          </a:p>
        </p:txBody>
      </p:sp>
    </p:spTree>
    <p:extLst>
      <p:ext uri="{BB962C8B-B14F-4D97-AF65-F5344CB8AC3E}">
        <p14:creationId xmlns:p14="http://schemas.microsoft.com/office/powerpoint/2010/main" val="41882242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23</a:t>
            </a:fld>
            <a:endParaRPr lang="pt-BR"/>
          </a:p>
        </p:txBody>
      </p:sp>
    </p:spTree>
    <p:extLst>
      <p:ext uri="{BB962C8B-B14F-4D97-AF65-F5344CB8AC3E}">
        <p14:creationId xmlns:p14="http://schemas.microsoft.com/office/powerpoint/2010/main" val="31474154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24</a:t>
            </a:fld>
            <a:endParaRPr lang="pt-BR"/>
          </a:p>
        </p:txBody>
      </p:sp>
    </p:spTree>
    <p:extLst>
      <p:ext uri="{BB962C8B-B14F-4D97-AF65-F5344CB8AC3E}">
        <p14:creationId xmlns:p14="http://schemas.microsoft.com/office/powerpoint/2010/main" val="28100498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25</a:t>
            </a:fld>
            <a:endParaRPr lang="pt-BR"/>
          </a:p>
        </p:txBody>
      </p:sp>
    </p:spTree>
    <p:extLst>
      <p:ext uri="{BB962C8B-B14F-4D97-AF65-F5344CB8AC3E}">
        <p14:creationId xmlns:p14="http://schemas.microsoft.com/office/powerpoint/2010/main" val="38219520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26</a:t>
            </a:fld>
            <a:endParaRPr lang="pt-BR"/>
          </a:p>
        </p:txBody>
      </p:sp>
    </p:spTree>
    <p:extLst>
      <p:ext uri="{BB962C8B-B14F-4D97-AF65-F5344CB8AC3E}">
        <p14:creationId xmlns:p14="http://schemas.microsoft.com/office/powerpoint/2010/main" val="21940192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27</a:t>
            </a:fld>
            <a:endParaRPr lang="pt-BR"/>
          </a:p>
        </p:txBody>
      </p:sp>
    </p:spTree>
    <p:extLst>
      <p:ext uri="{BB962C8B-B14F-4D97-AF65-F5344CB8AC3E}">
        <p14:creationId xmlns:p14="http://schemas.microsoft.com/office/powerpoint/2010/main" val="20433866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28</a:t>
            </a:fld>
            <a:endParaRPr lang="pt-BR"/>
          </a:p>
        </p:txBody>
      </p:sp>
    </p:spTree>
    <p:extLst>
      <p:ext uri="{BB962C8B-B14F-4D97-AF65-F5344CB8AC3E}">
        <p14:creationId xmlns:p14="http://schemas.microsoft.com/office/powerpoint/2010/main" val="209510726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29</a:t>
            </a:fld>
            <a:endParaRPr lang="pt-BR"/>
          </a:p>
        </p:txBody>
      </p:sp>
    </p:spTree>
    <p:extLst>
      <p:ext uri="{BB962C8B-B14F-4D97-AF65-F5344CB8AC3E}">
        <p14:creationId xmlns:p14="http://schemas.microsoft.com/office/powerpoint/2010/main" val="3261680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3</a:t>
            </a:fld>
            <a:endParaRPr lang="pt-BR"/>
          </a:p>
        </p:txBody>
      </p:sp>
    </p:spTree>
    <p:extLst>
      <p:ext uri="{BB962C8B-B14F-4D97-AF65-F5344CB8AC3E}">
        <p14:creationId xmlns:p14="http://schemas.microsoft.com/office/powerpoint/2010/main" val="31736988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30</a:t>
            </a:fld>
            <a:endParaRPr lang="pt-BR"/>
          </a:p>
        </p:txBody>
      </p:sp>
    </p:spTree>
    <p:extLst>
      <p:ext uri="{BB962C8B-B14F-4D97-AF65-F5344CB8AC3E}">
        <p14:creationId xmlns:p14="http://schemas.microsoft.com/office/powerpoint/2010/main" val="8132427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31</a:t>
            </a:fld>
            <a:endParaRPr lang="pt-BR"/>
          </a:p>
        </p:txBody>
      </p:sp>
    </p:spTree>
    <p:extLst>
      <p:ext uri="{BB962C8B-B14F-4D97-AF65-F5344CB8AC3E}">
        <p14:creationId xmlns:p14="http://schemas.microsoft.com/office/powerpoint/2010/main" val="7683876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32</a:t>
            </a:fld>
            <a:endParaRPr lang="pt-BR"/>
          </a:p>
        </p:txBody>
      </p:sp>
    </p:spTree>
    <p:extLst>
      <p:ext uri="{BB962C8B-B14F-4D97-AF65-F5344CB8AC3E}">
        <p14:creationId xmlns:p14="http://schemas.microsoft.com/office/powerpoint/2010/main" val="25020445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33</a:t>
            </a:fld>
            <a:endParaRPr lang="pt-BR"/>
          </a:p>
        </p:txBody>
      </p:sp>
    </p:spTree>
    <p:extLst>
      <p:ext uri="{BB962C8B-B14F-4D97-AF65-F5344CB8AC3E}">
        <p14:creationId xmlns:p14="http://schemas.microsoft.com/office/powerpoint/2010/main" val="770841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4</a:t>
            </a:fld>
            <a:endParaRPr lang="pt-BR"/>
          </a:p>
        </p:txBody>
      </p:sp>
    </p:spTree>
    <p:extLst>
      <p:ext uri="{BB962C8B-B14F-4D97-AF65-F5344CB8AC3E}">
        <p14:creationId xmlns:p14="http://schemas.microsoft.com/office/powerpoint/2010/main" val="3071584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5</a:t>
            </a:fld>
            <a:endParaRPr lang="pt-BR"/>
          </a:p>
        </p:txBody>
      </p:sp>
    </p:spTree>
    <p:extLst>
      <p:ext uri="{BB962C8B-B14F-4D97-AF65-F5344CB8AC3E}">
        <p14:creationId xmlns:p14="http://schemas.microsoft.com/office/powerpoint/2010/main" val="1909524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6</a:t>
            </a:fld>
            <a:endParaRPr lang="pt-BR"/>
          </a:p>
        </p:txBody>
      </p:sp>
    </p:spTree>
    <p:extLst>
      <p:ext uri="{BB962C8B-B14F-4D97-AF65-F5344CB8AC3E}">
        <p14:creationId xmlns:p14="http://schemas.microsoft.com/office/powerpoint/2010/main" val="3117010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pPr lvl="0"/>
            <a:fld id="{DD58F3EF-8A5C-4184-8557-8C4DF429EEDE}" type="slidenum">
              <a:rPr lang="pt-BR" smtClean="0"/>
              <a:t>7</a:t>
            </a:fld>
            <a:endParaRPr lang="pt-BR"/>
          </a:p>
        </p:txBody>
      </p:sp>
    </p:spTree>
    <p:extLst>
      <p:ext uri="{BB962C8B-B14F-4D97-AF65-F5344CB8AC3E}">
        <p14:creationId xmlns:p14="http://schemas.microsoft.com/office/powerpoint/2010/main" val="24413830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8</a:t>
            </a:fld>
            <a:endParaRPr lang="pt-BR"/>
          </a:p>
        </p:txBody>
      </p:sp>
    </p:spTree>
    <p:extLst>
      <p:ext uri="{BB962C8B-B14F-4D97-AF65-F5344CB8AC3E}">
        <p14:creationId xmlns:p14="http://schemas.microsoft.com/office/powerpoint/2010/main" val="251559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952750" y="849313"/>
            <a:ext cx="4076700" cy="2293937"/>
          </a:xfrm>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lvl="0"/>
            <a:fld id="{DD58F3EF-8A5C-4184-8557-8C4DF429EEDE}" type="slidenum">
              <a:rPr lang="pt-BR" smtClean="0"/>
              <a:t>9</a:t>
            </a:fld>
            <a:endParaRPr lang="pt-BR"/>
          </a:p>
        </p:txBody>
      </p:sp>
    </p:spTree>
    <p:extLst>
      <p:ext uri="{BB962C8B-B14F-4D97-AF65-F5344CB8AC3E}">
        <p14:creationId xmlns:p14="http://schemas.microsoft.com/office/powerpoint/2010/main" val="891922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rgbClr val="FFFFFF"/>
        </a:solidFill>
        <a:effectLst/>
      </p:bgPr>
    </p:bg>
    <p:spTree>
      <p:nvGrpSpPr>
        <p:cNvPr id="1" name=""/>
        <p:cNvGrpSpPr/>
        <p:nvPr/>
      </p:nvGrpSpPr>
      <p:grpSpPr>
        <a:xfrm>
          <a:off x="0" y="0"/>
          <a:ext cx="0" cy="0"/>
          <a:chOff x="0" y="0"/>
          <a:chExt cx="0" cy="0"/>
        </a:xfrm>
      </p:grpSpPr>
      <p:sp>
        <p:nvSpPr>
          <p:cNvPr id="2" name="bg object 16">
            <a:extLst>
              <a:ext uri="{FF2B5EF4-FFF2-40B4-BE49-F238E27FC236}">
                <a16:creationId xmlns:a16="http://schemas.microsoft.com/office/drawing/2014/main" id="{991CC915-C28C-4FAF-83CB-49C70AC657AC}"/>
              </a:ext>
            </a:extLst>
          </p:cNvPr>
          <p:cNvSpPr/>
          <p:nvPr/>
        </p:nvSpPr>
        <p:spPr>
          <a:xfrm>
            <a:off x="1028700" y="2780004"/>
            <a:ext cx="9629774" cy="85725"/>
          </a:xfrm>
          <a:custGeom>
            <a:avLst/>
            <a:gdLst>
              <a:gd name="f0" fmla="val w"/>
              <a:gd name="f1" fmla="val h"/>
              <a:gd name="f2" fmla="val 0"/>
              <a:gd name="f3" fmla="val 9629775"/>
              <a:gd name="f4" fmla="val 85725"/>
              <a:gd name="f5" fmla="val 9629774"/>
              <a:gd name="f6" fmla="val 85724"/>
              <a:gd name="f7" fmla="*/ f0 1 9629775"/>
              <a:gd name="f8" fmla="*/ f1 1 85725"/>
              <a:gd name="f9" fmla="+- f4 0 f2"/>
              <a:gd name="f10" fmla="+- f3 0 f2"/>
              <a:gd name="f11" fmla="*/ f10 1 9629775"/>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9629775"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Holder 2">
            <a:extLst>
              <a:ext uri="{FF2B5EF4-FFF2-40B4-BE49-F238E27FC236}">
                <a16:creationId xmlns:a16="http://schemas.microsoft.com/office/drawing/2014/main" id="{784C118D-BACE-49EB-B78F-A66AA9D68532}"/>
              </a:ext>
            </a:extLst>
          </p:cNvPr>
          <p:cNvSpPr txBox="1">
            <a:spLocks noGrp="1"/>
          </p:cNvSpPr>
          <p:nvPr>
            <p:ph type="title"/>
          </p:nvPr>
        </p:nvSpPr>
        <p:spPr>
          <a:xfrm>
            <a:off x="1015998" y="958949"/>
            <a:ext cx="16256002" cy="1579882"/>
          </a:xfrm>
        </p:spPr>
        <p:txBody>
          <a:bodyPr/>
          <a:lstStyle>
            <a:lvl1pPr>
              <a:defRPr>
                <a:solidFill>
                  <a:srgbClr val="000000"/>
                </a:solidFill>
              </a:defRPr>
            </a:lvl1pPr>
          </a:lstStyle>
          <a:p>
            <a:pPr lvl="0"/>
            <a:endParaRPr lang="pt-BR"/>
          </a:p>
        </p:txBody>
      </p:sp>
      <p:sp>
        <p:nvSpPr>
          <p:cNvPr id="4" name="Holder 3">
            <a:extLst>
              <a:ext uri="{FF2B5EF4-FFF2-40B4-BE49-F238E27FC236}">
                <a16:creationId xmlns:a16="http://schemas.microsoft.com/office/drawing/2014/main" id="{F56838A2-E095-4FF4-8FFE-4C23E2174B8E}"/>
              </a:ext>
            </a:extLst>
          </p:cNvPr>
          <p:cNvSpPr txBox="1">
            <a:spLocks noGrp="1"/>
          </p:cNvSpPr>
          <p:nvPr>
            <p:ph type="subTitle" idx="4294967295"/>
          </p:nvPr>
        </p:nvSpPr>
        <p:spPr>
          <a:xfrm>
            <a:off x="2743200" y="5760720"/>
            <a:ext cx="12801600" cy="2571749"/>
          </a:xfrm>
        </p:spPr>
        <p:txBody>
          <a:bodyPr/>
          <a:lstStyle>
            <a:lvl1pPr>
              <a:defRPr/>
            </a:lvl1pPr>
          </a:lstStyle>
          <a:p>
            <a:pPr lvl="0"/>
            <a:endParaRPr lang="pt-BR"/>
          </a:p>
        </p:txBody>
      </p:sp>
      <p:sp>
        <p:nvSpPr>
          <p:cNvPr id="5" name="Holder 4">
            <a:extLst>
              <a:ext uri="{FF2B5EF4-FFF2-40B4-BE49-F238E27FC236}">
                <a16:creationId xmlns:a16="http://schemas.microsoft.com/office/drawing/2014/main" id="{C8535D84-5338-4EA4-8101-381243455267}"/>
              </a:ext>
            </a:extLst>
          </p:cNvPr>
          <p:cNvSpPr txBox="1">
            <a:spLocks noGrp="1"/>
          </p:cNvSpPr>
          <p:nvPr>
            <p:ph type="ftr" sz="quarter" idx="9"/>
          </p:nvPr>
        </p:nvSpPr>
        <p:spPr/>
        <p:txBody>
          <a:bodyPr/>
          <a:lstStyle>
            <a:lvl1pPr>
              <a:defRPr/>
            </a:lvl1pPr>
          </a:lstStyle>
          <a:p>
            <a:pPr lvl="0"/>
            <a:endParaRPr lang="pt-BR"/>
          </a:p>
        </p:txBody>
      </p:sp>
      <p:sp>
        <p:nvSpPr>
          <p:cNvPr id="6" name="Holder 5">
            <a:extLst>
              <a:ext uri="{FF2B5EF4-FFF2-40B4-BE49-F238E27FC236}">
                <a16:creationId xmlns:a16="http://schemas.microsoft.com/office/drawing/2014/main" id="{45A92263-8F67-4B14-A663-7F6F0E678941}"/>
              </a:ext>
            </a:extLst>
          </p:cNvPr>
          <p:cNvSpPr txBox="1">
            <a:spLocks noGrp="1"/>
          </p:cNvSpPr>
          <p:nvPr>
            <p:ph type="dt" sz="half" idx="7"/>
          </p:nvPr>
        </p:nvSpPr>
        <p:spPr/>
        <p:txBody>
          <a:bodyPr/>
          <a:lstStyle>
            <a:lvl1pPr>
              <a:defRPr/>
            </a:lvl1pPr>
          </a:lstStyle>
          <a:p>
            <a:pPr lvl="0"/>
            <a:fld id="{43ACBB93-0B88-46FB-888E-60FD9777C603}" type="datetime1">
              <a:rPr lang="en-US"/>
              <a:pPr lvl="0"/>
              <a:t>8/31/2022</a:t>
            </a:fld>
            <a:endParaRPr lang="en-US"/>
          </a:p>
        </p:txBody>
      </p:sp>
      <p:sp>
        <p:nvSpPr>
          <p:cNvPr id="7" name="Holder 6">
            <a:extLst>
              <a:ext uri="{FF2B5EF4-FFF2-40B4-BE49-F238E27FC236}">
                <a16:creationId xmlns:a16="http://schemas.microsoft.com/office/drawing/2014/main" id="{8792E86A-53A4-4090-B3C2-6D0ABF16D6B4}"/>
              </a:ext>
            </a:extLst>
          </p:cNvPr>
          <p:cNvSpPr txBox="1">
            <a:spLocks noGrp="1"/>
          </p:cNvSpPr>
          <p:nvPr>
            <p:ph type="sldNum" sz="quarter" idx="8"/>
          </p:nvPr>
        </p:nvSpPr>
        <p:spPr/>
        <p:txBody>
          <a:bodyPr/>
          <a:lstStyle>
            <a:lvl1pPr>
              <a:defRPr/>
            </a:lvl1pPr>
          </a:lstStyle>
          <a:p>
            <a:pPr lvl="0"/>
            <a:fld id="{94B42A66-47C4-4474-9761-99ADC4C74E0A}" type="slidenum">
              <a:t>‹nº›</a:t>
            </a:fld>
            <a:endParaRPr lang="pt-BR"/>
          </a:p>
        </p:txBody>
      </p:sp>
    </p:spTree>
    <p:extLst>
      <p:ext uri="{BB962C8B-B14F-4D97-AF65-F5344CB8AC3E}">
        <p14:creationId xmlns:p14="http://schemas.microsoft.com/office/powerpoint/2010/main" val="818396523"/>
      </p:ext>
    </p:extLst>
  </p:cSld>
  <p:clrMapOvr>
    <a:masterClrMapping/>
  </p:clrMapOvr>
  <p:transition spd="slow">
    <p:wipe/>
  </p:transition>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rgbClr val="FFFFFF"/>
        </a:solidFill>
        <a:effectLst/>
      </p:bgPr>
    </p:bg>
    <p:spTree>
      <p:nvGrpSpPr>
        <p:cNvPr id="1" name=""/>
        <p:cNvGrpSpPr/>
        <p:nvPr/>
      </p:nvGrpSpPr>
      <p:grpSpPr>
        <a:xfrm>
          <a:off x="0" y="0"/>
          <a:ext cx="0" cy="0"/>
          <a:chOff x="0" y="0"/>
          <a:chExt cx="0" cy="0"/>
        </a:xfrm>
      </p:grpSpPr>
      <p:sp>
        <p:nvSpPr>
          <p:cNvPr id="2" name="bg object 16">
            <a:extLst>
              <a:ext uri="{FF2B5EF4-FFF2-40B4-BE49-F238E27FC236}">
                <a16:creationId xmlns:a16="http://schemas.microsoft.com/office/drawing/2014/main" id="{842F0F8F-25FE-4349-BC79-D2DAC9771720}"/>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01207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Holder 2">
            <a:extLst>
              <a:ext uri="{FF2B5EF4-FFF2-40B4-BE49-F238E27FC236}">
                <a16:creationId xmlns:a16="http://schemas.microsoft.com/office/drawing/2014/main" id="{3387FB27-4F3A-4977-93BA-0443732315ED}"/>
              </a:ext>
            </a:extLst>
          </p:cNvPr>
          <p:cNvSpPr txBox="1">
            <a:spLocks noGrp="1"/>
          </p:cNvSpPr>
          <p:nvPr>
            <p:ph type="title"/>
          </p:nvPr>
        </p:nvSpPr>
        <p:spPr/>
        <p:txBody>
          <a:bodyPr/>
          <a:lstStyle>
            <a:lvl1pPr>
              <a:defRPr/>
            </a:lvl1pPr>
          </a:lstStyle>
          <a:p>
            <a:pPr lvl="0"/>
            <a:endParaRPr lang="pt-BR"/>
          </a:p>
        </p:txBody>
      </p:sp>
      <p:sp>
        <p:nvSpPr>
          <p:cNvPr id="4" name="Holder 3">
            <a:extLst>
              <a:ext uri="{FF2B5EF4-FFF2-40B4-BE49-F238E27FC236}">
                <a16:creationId xmlns:a16="http://schemas.microsoft.com/office/drawing/2014/main" id="{CF304A28-AD50-4F74-B109-5D07CBFF7888}"/>
              </a:ext>
            </a:extLst>
          </p:cNvPr>
          <p:cNvSpPr txBox="1">
            <a:spLocks noGrp="1"/>
          </p:cNvSpPr>
          <p:nvPr>
            <p:ph idx="1"/>
          </p:nvPr>
        </p:nvSpPr>
        <p:spPr/>
        <p:txBody>
          <a:bodyPr/>
          <a:lstStyle>
            <a:lvl1pPr>
              <a:defRPr/>
            </a:lvl1pPr>
          </a:lstStyle>
          <a:p>
            <a:pPr lvl="0"/>
            <a:endParaRPr lang="pt-BR"/>
          </a:p>
        </p:txBody>
      </p:sp>
      <p:sp>
        <p:nvSpPr>
          <p:cNvPr id="5" name="Holder 4">
            <a:extLst>
              <a:ext uri="{FF2B5EF4-FFF2-40B4-BE49-F238E27FC236}">
                <a16:creationId xmlns:a16="http://schemas.microsoft.com/office/drawing/2014/main" id="{A170DAE5-F166-4267-9020-C1433B54FDB0}"/>
              </a:ext>
            </a:extLst>
          </p:cNvPr>
          <p:cNvSpPr txBox="1">
            <a:spLocks noGrp="1"/>
          </p:cNvSpPr>
          <p:nvPr>
            <p:ph type="ftr" sz="quarter" idx="9"/>
          </p:nvPr>
        </p:nvSpPr>
        <p:spPr/>
        <p:txBody>
          <a:bodyPr/>
          <a:lstStyle>
            <a:lvl1pPr>
              <a:defRPr/>
            </a:lvl1pPr>
          </a:lstStyle>
          <a:p>
            <a:pPr lvl="0"/>
            <a:endParaRPr lang="pt-BR"/>
          </a:p>
        </p:txBody>
      </p:sp>
      <p:sp>
        <p:nvSpPr>
          <p:cNvPr id="6" name="Holder 5">
            <a:extLst>
              <a:ext uri="{FF2B5EF4-FFF2-40B4-BE49-F238E27FC236}">
                <a16:creationId xmlns:a16="http://schemas.microsoft.com/office/drawing/2014/main" id="{C0FE12B4-A111-4A38-8EC3-30AC2D9B144B}"/>
              </a:ext>
            </a:extLst>
          </p:cNvPr>
          <p:cNvSpPr txBox="1">
            <a:spLocks noGrp="1"/>
          </p:cNvSpPr>
          <p:nvPr>
            <p:ph type="dt" sz="half" idx="7"/>
          </p:nvPr>
        </p:nvSpPr>
        <p:spPr/>
        <p:txBody>
          <a:bodyPr/>
          <a:lstStyle>
            <a:lvl1pPr>
              <a:defRPr/>
            </a:lvl1pPr>
          </a:lstStyle>
          <a:p>
            <a:pPr lvl="0"/>
            <a:fld id="{14914CB7-E5CE-4A73-96C2-2836D0C8D4A6}" type="datetime1">
              <a:rPr lang="en-US"/>
              <a:pPr lvl="0"/>
              <a:t>8/31/2022</a:t>
            </a:fld>
            <a:endParaRPr lang="en-US"/>
          </a:p>
        </p:txBody>
      </p:sp>
      <p:sp>
        <p:nvSpPr>
          <p:cNvPr id="7" name="Holder 6">
            <a:extLst>
              <a:ext uri="{FF2B5EF4-FFF2-40B4-BE49-F238E27FC236}">
                <a16:creationId xmlns:a16="http://schemas.microsoft.com/office/drawing/2014/main" id="{12DAEB7D-C51A-411A-8443-0B0CC0EEB6EA}"/>
              </a:ext>
            </a:extLst>
          </p:cNvPr>
          <p:cNvSpPr txBox="1">
            <a:spLocks noGrp="1"/>
          </p:cNvSpPr>
          <p:nvPr>
            <p:ph type="sldNum" sz="quarter" idx="8"/>
          </p:nvPr>
        </p:nvSpPr>
        <p:spPr/>
        <p:txBody>
          <a:bodyPr/>
          <a:lstStyle>
            <a:lvl1pPr>
              <a:defRPr/>
            </a:lvl1pPr>
          </a:lstStyle>
          <a:p>
            <a:pPr lvl="0"/>
            <a:fld id="{F7137794-3FE3-4A01-BFF7-1F95BDAA92C3}" type="slidenum">
              <a:t>‹nº›</a:t>
            </a:fld>
            <a:endParaRPr lang="pt-BR"/>
          </a:p>
        </p:txBody>
      </p:sp>
    </p:spTree>
    <p:extLst>
      <p:ext uri="{BB962C8B-B14F-4D97-AF65-F5344CB8AC3E}">
        <p14:creationId xmlns:p14="http://schemas.microsoft.com/office/powerpoint/2010/main" val="2981277831"/>
      </p:ext>
    </p:extLst>
  </p:cSld>
  <p:clrMapOvr>
    <a:masterClrMapping/>
  </p:clrMapOvr>
  <p:transition spd="slow">
    <p:wipe/>
  </p:transition>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a:extLst>
              <a:ext uri="{FF2B5EF4-FFF2-40B4-BE49-F238E27FC236}">
                <a16:creationId xmlns:a16="http://schemas.microsoft.com/office/drawing/2014/main" id="{C3DDDFA5-B127-4281-895B-62D0B00C2A17}"/>
              </a:ext>
            </a:extLst>
          </p:cNvPr>
          <p:cNvSpPr txBox="1">
            <a:spLocks noGrp="1"/>
          </p:cNvSpPr>
          <p:nvPr>
            <p:ph type="title"/>
          </p:nvPr>
        </p:nvSpPr>
        <p:spPr/>
        <p:txBody>
          <a:bodyPr/>
          <a:lstStyle>
            <a:lvl1pPr>
              <a:defRPr/>
            </a:lvl1pPr>
          </a:lstStyle>
          <a:p>
            <a:pPr lvl="0"/>
            <a:endParaRPr lang="pt-BR"/>
          </a:p>
        </p:txBody>
      </p:sp>
      <p:sp>
        <p:nvSpPr>
          <p:cNvPr id="3" name="Holder 3">
            <a:extLst>
              <a:ext uri="{FF2B5EF4-FFF2-40B4-BE49-F238E27FC236}">
                <a16:creationId xmlns:a16="http://schemas.microsoft.com/office/drawing/2014/main" id="{F47DA6AA-3170-4C6F-B781-54B481E23E08}"/>
              </a:ext>
            </a:extLst>
          </p:cNvPr>
          <p:cNvSpPr txBox="1">
            <a:spLocks noGrp="1"/>
          </p:cNvSpPr>
          <p:nvPr>
            <p:ph idx="1"/>
          </p:nvPr>
        </p:nvSpPr>
        <p:spPr>
          <a:xfrm>
            <a:off x="1015998" y="1956733"/>
            <a:ext cx="6756401" cy="6784976"/>
          </a:xfrm>
        </p:spPr>
        <p:txBody>
          <a:bodyPr/>
          <a:lstStyle>
            <a:lvl1pPr>
              <a:defRPr sz="9350">
                <a:solidFill>
                  <a:srgbClr val="FFFFFF"/>
                </a:solidFill>
                <a:latin typeface="Arial MT"/>
                <a:cs typeface="Arial MT"/>
              </a:defRPr>
            </a:lvl1pPr>
          </a:lstStyle>
          <a:p>
            <a:pPr lvl="0"/>
            <a:endParaRPr lang="pt-BR"/>
          </a:p>
        </p:txBody>
      </p:sp>
      <p:sp>
        <p:nvSpPr>
          <p:cNvPr id="4" name="Holder 4">
            <a:extLst>
              <a:ext uri="{FF2B5EF4-FFF2-40B4-BE49-F238E27FC236}">
                <a16:creationId xmlns:a16="http://schemas.microsoft.com/office/drawing/2014/main" id="{49BC5A2C-2721-461B-9DCE-DB4D5BAD604B}"/>
              </a:ext>
            </a:extLst>
          </p:cNvPr>
          <p:cNvSpPr txBox="1">
            <a:spLocks noGrp="1"/>
          </p:cNvSpPr>
          <p:nvPr>
            <p:ph idx="4294967295"/>
          </p:nvPr>
        </p:nvSpPr>
        <p:spPr>
          <a:xfrm>
            <a:off x="9144676" y="3533351"/>
            <a:ext cx="8051163" cy="6284598"/>
          </a:xfrm>
        </p:spPr>
        <p:txBody>
          <a:bodyPr/>
          <a:lstStyle>
            <a:lvl1pPr>
              <a:defRPr sz="3600">
                <a:latin typeface="Arial MT"/>
                <a:cs typeface="Arial MT"/>
              </a:defRPr>
            </a:lvl1pPr>
          </a:lstStyle>
          <a:p>
            <a:pPr lvl="0"/>
            <a:endParaRPr lang="pt-BR"/>
          </a:p>
        </p:txBody>
      </p:sp>
      <p:sp>
        <p:nvSpPr>
          <p:cNvPr id="5" name="Holder 5">
            <a:extLst>
              <a:ext uri="{FF2B5EF4-FFF2-40B4-BE49-F238E27FC236}">
                <a16:creationId xmlns:a16="http://schemas.microsoft.com/office/drawing/2014/main" id="{1F89D453-839F-4FCD-BA0E-A3693AEA9A86}"/>
              </a:ext>
            </a:extLst>
          </p:cNvPr>
          <p:cNvSpPr txBox="1">
            <a:spLocks noGrp="1"/>
          </p:cNvSpPr>
          <p:nvPr>
            <p:ph type="ftr" sz="quarter" idx="9"/>
          </p:nvPr>
        </p:nvSpPr>
        <p:spPr/>
        <p:txBody>
          <a:bodyPr/>
          <a:lstStyle>
            <a:lvl1pPr>
              <a:defRPr/>
            </a:lvl1pPr>
          </a:lstStyle>
          <a:p>
            <a:pPr lvl="0"/>
            <a:endParaRPr lang="pt-BR"/>
          </a:p>
        </p:txBody>
      </p:sp>
      <p:sp>
        <p:nvSpPr>
          <p:cNvPr id="6" name="Holder 6">
            <a:extLst>
              <a:ext uri="{FF2B5EF4-FFF2-40B4-BE49-F238E27FC236}">
                <a16:creationId xmlns:a16="http://schemas.microsoft.com/office/drawing/2014/main" id="{01B27E98-412C-4235-9EB6-F64614C347FC}"/>
              </a:ext>
            </a:extLst>
          </p:cNvPr>
          <p:cNvSpPr txBox="1">
            <a:spLocks noGrp="1"/>
          </p:cNvSpPr>
          <p:nvPr>
            <p:ph type="dt" sz="half" idx="7"/>
          </p:nvPr>
        </p:nvSpPr>
        <p:spPr/>
        <p:txBody>
          <a:bodyPr/>
          <a:lstStyle>
            <a:lvl1pPr>
              <a:defRPr/>
            </a:lvl1pPr>
          </a:lstStyle>
          <a:p>
            <a:pPr lvl="0"/>
            <a:fld id="{324A5CA8-FE4B-4CBC-809E-97E7E5D8A033}" type="datetime1">
              <a:rPr lang="en-US"/>
              <a:pPr lvl="0"/>
              <a:t>8/31/2022</a:t>
            </a:fld>
            <a:endParaRPr lang="en-US"/>
          </a:p>
        </p:txBody>
      </p:sp>
      <p:sp>
        <p:nvSpPr>
          <p:cNvPr id="7" name="Holder 7">
            <a:extLst>
              <a:ext uri="{FF2B5EF4-FFF2-40B4-BE49-F238E27FC236}">
                <a16:creationId xmlns:a16="http://schemas.microsoft.com/office/drawing/2014/main" id="{2575C5AA-C81B-4F28-BFF0-867D89AFA997}"/>
              </a:ext>
            </a:extLst>
          </p:cNvPr>
          <p:cNvSpPr txBox="1">
            <a:spLocks noGrp="1"/>
          </p:cNvSpPr>
          <p:nvPr>
            <p:ph type="sldNum" sz="quarter" idx="8"/>
          </p:nvPr>
        </p:nvSpPr>
        <p:spPr/>
        <p:txBody>
          <a:bodyPr/>
          <a:lstStyle>
            <a:lvl1pPr>
              <a:defRPr/>
            </a:lvl1pPr>
          </a:lstStyle>
          <a:p>
            <a:pPr lvl="0"/>
            <a:fld id="{8C58B318-75AC-4897-B620-FE3789F83B0C}" type="slidenum">
              <a:t>‹nº›</a:t>
            </a:fld>
            <a:endParaRPr lang="pt-BR"/>
          </a:p>
        </p:txBody>
      </p:sp>
    </p:spTree>
    <p:extLst>
      <p:ext uri="{BB962C8B-B14F-4D97-AF65-F5344CB8AC3E}">
        <p14:creationId xmlns:p14="http://schemas.microsoft.com/office/powerpoint/2010/main" val="3918522344"/>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a:extLst>
              <a:ext uri="{FF2B5EF4-FFF2-40B4-BE49-F238E27FC236}">
                <a16:creationId xmlns:a16="http://schemas.microsoft.com/office/drawing/2014/main" id="{84DE5308-F317-4A03-9BAA-0BE77943488B}"/>
              </a:ext>
            </a:extLst>
          </p:cNvPr>
          <p:cNvSpPr txBox="1">
            <a:spLocks noGrp="1"/>
          </p:cNvSpPr>
          <p:nvPr>
            <p:ph type="title"/>
          </p:nvPr>
        </p:nvSpPr>
        <p:spPr/>
        <p:txBody>
          <a:bodyPr/>
          <a:lstStyle>
            <a:lvl1pPr>
              <a:defRPr/>
            </a:lvl1pPr>
          </a:lstStyle>
          <a:p>
            <a:pPr lvl="0"/>
            <a:endParaRPr lang="pt-BR"/>
          </a:p>
        </p:txBody>
      </p:sp>
      <p:sp>
        <p:nvSpPr>
          <p:cNvPr id="3" name="Holder 3">
            <a:extLst>
              <a:ext uri="{FF2B5EF4-FFF2-40B4-BE49-F238E27FC236}">
                <a16:creationId xmlns:a16="http://schemas.microsoft.com/office/drawing/2014/main" id="{1696CDE5-A373-4AE3-8987-A133BBDDF53A}"/>
              </a:ext>
            </a:extLst>
          </p:cNvPr>
          <p:cNvSpPr txBox="1">
            <a:spLocks noGrp="1"/>
          </p:cNvSpPr>
          <p:nvPr>
            <p:ph type="ftr" sz="quarter" idx="9"/>
          </p:nvPr>
        </p:nvSpPr>
        <p:spPr/>
        <p:txBody>
          <a:bodyPr/>
          <a:lstStyle>
            <a:lvl1pPr>
              <a:defRPr/>
            </a:lvl1pPr>
          </a:lstStyle>
          <a:p>
            <a:pPr lvl="0"/>
            <a:endParaRPr lang="pt-BR"/>
          </a:p>
        </p:txBody>
      </p:sp>
      <p:sp>
        <p:nvSpPr>
          <p:cNvPr id="4" name="Holder 4">
            <a:extLst>
              <a:ext uri="{FF2B5EF4-FFF2-40B4-BE49-F238E27FC236}">
                <a16:creationId xmlns:a16="http://schemas.microsoft.com/office/drawing/2014/main" id="{5AC5B1C1-87E3-41E3-B138-F09CE89A6957}"/>
              </a:ext>
            </a:extLst>
          </p:cNvPr>
          <p:cNvSpPr txBox="1">
            <a:spLocks noGrp="1"/>
          </p:cNvSpPr>
          <p:nvPr>
            <p:ph type="dt" sz="half" idx="7"/>
          </p:nvPr>
        </p:nvSpPr>
        <p:spPr/>
        <p:txBody>
          <a:bodyPr/>
          <a:lstStyle>
            <a:lvl1pPr>
              <a:defRPr/>
            </a:lvl1pPr>
          </a:lstStyle>
          <a:p>
            <a:pPr lvl="0"/>
            <a:fld id="{D8151D6F-2EEC-4025-8504-69B3344DF854}" type="datetime1">
              <a:rPr lang="en-US"/>
              <a:pPr lvl="0"/>
              <a:t>8/31/2022</a:t>
            </a:fld>
            <a:endParaRPr lang="en-US"/>
          </a:p>
        </p:txBody>
      </p:sp>
      <p:sp>
        <p:nvSpPr>
          <p:cNvPr id="5" name="Holder 5">
            <a:extLst>
              <a:ext uri="{FF2B5EF4-FFF2-40B4-BE49-F238E27FC236}">
                <a16:creationId xmlns:a16="http://schemas.microsoft.com/office/drawing/2014/main" id="{470A7FF4-F5FD-4FB2-8FDF-2BA11CE01F80}"/>
              </a:ext>
            </a:extLst>
          </p:cNvPr>
          <p:cNvSpPr txBox="1">
            <a:spLocks noGrp="1"/>
          </p:cNvSpPr>
          <p:nvPr>
            <p:ph type="sldNum" sz="quarter" idx="8"/>
          </p:nvPr>
        </p:nvSpPr>
        <p:spPr/>
        <p:txBody>
          <a:bodyPr/>
          <a:lstStyle>
            <a:lvl1pPr>
              <a:defRPr/>
            </a:lvl1pPr>
          </a:lstStyle>
          <a:p>
            <a:pPr lvl="0"/>
            <a:fld id="{E024E510-FB93-48E2-8966-8C3A2534F66F}" type="slidenum">
              <a:t>‹nº›</a:t>
            </a:fld>
            <a:endParaRPr lang="pt-BR"/>
          </a:p>
        </p:txBody>
      </p:sp>
    </p:spTree>
    <p:extLst>
      <p:ext uri="{BB962C8B-B14F-4D97-AF65-F5344CB8AC3E}">
        <p14:creationId xmlns:p14="http://schemas.microsoft.com/office/powerpoint/2010/main" val="4013540149"/>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a:extLst>
              <a:ext uri="{FF2B5EF4-FFF2-40B4-BE49-F238E27FC236}">
                <a16:creationId xmlns:a16="http://schemas.microsoft.com/office/drawing/2014/main" id="{49566C80-B76F-47D3-BB06-091C76D776FE}"/>
              </a:ext>
            </a:extLst>
          </p:cNvPr>
          <p:cNvSpPr txBox="1">
            <a:spLocks noGrp="1"/>
          </p:cNvSpPr>
          <p:nvPr>
            <p:ph type="ftr" sz="quarter" idx="9"/>
          </p:nvPr>
        </p:nvSpPr>
        <p:spPr/>
        <p:txBody>
          <a:bodyPr/>
          <a:lstStyle>
            <a:lvl1pPr>
              <a:defRPr/>
            </a:lvl1pPr>
          </a:lstStyle>
          <a:p>
            <a:pPr lvl="0"/>
            <a:endParaRPr lang="pt-BR"/>
          </a:p>
        </p:txBody>
      </p:sp>
      <p:sp>
        <p:nvSpPr>
          <p:cNvPr id="3" name="Holder 3">
            <a:extLst>
              <a:ext uri="{FF2B5EF4-FFF2-40B4-BE49-F238E27FC236}">
                <a16:creationId xmlns:a16="http://schemas.microsoft.com/office/drawing/2014/main" id="{99135CDE-B4AB-42B9-81AB-074EA2BFA9C0}"/>
              </a:ext>
            </a:extLst>
          </p:cNvPr>
          <p:cNvSpPr txBox="1">
            <a:spLocks noGrp="1"/>
          </p:cNvSpPr>
          <p:nvPr>
            <p:ph type="dt" sz="half" idx="7"/>
          </p:nvPr>
        </p:nvSpPr>
        <p:spPr/>
        <p:txBody>
          <a:bodyPr/>
          <a:lstStyle>
            <a:lvl1pPr>
              <a:defRPr/>
            </a:lvl1pPr>
          </a:lstStyle>
          <a:p>
            <a:pPr lvl="0"/>
            <a:fld id="{00E95C0F-D9D5-4DA0-B607-5AD831FB3E87}" type="datetime1">
              <a:rPr lang="en-US"/>
              <a:pPr lvl="0"/>
              <a:t>8/31/2022</a:t>
            </a:fld>
            <a:endParaRPr lang="en-US"/>
          </a:p>
        </p:txBody>
      </p:sp>
      <p:sp>
        <p:nvSpPr>
          <p:cNvPr id="4" name="Holder 4">
            <a:extLst>
              <a:ext uri="{FF2B5EF4-FFF2-40B4-BE49-F238E27FC236}">
                <a16:creationId xmlns:a16="http://schemas.microsoft.com/office/drawing/2014/main" id="{4F41806F-2322-4B58-83CD-552432D001C6}"/>
              </a:ext>
            </a:extLst>
          </p:cNvPr>
          <p:cNvSpPr txBox="1">
            <a:spLocks noGrp="1"/>
          </p:cNvSpPr>
          <p:nvPr>
            <p:ph type="sldNum" sz="quarter" idx="8"/>
          </p:nvPr>
        </p:nvSpPr>
        <p:spPr/>
        <p:txBody>
          <a:bodyPr/>
          <a:lstStyle>
            <a:lvl1pPr>
              <a:defRPr/>
            </a:lvl1pPr>
          </a:lstStyle>
          <a:p>
            <a:pPr lvl="0"/>
            <a:fld id="{7061F0E2-7F51-48D5-A75C-28DED0096953}" type="slidenum">
              <a:t>‹nº›</a:t>
            </a:fld>
            <a:endParaRPr lang="pt-BR"/>
          </a:p>
        </p:txBody>
      </p:sp>
    </p:spTree>
    <p:extLst>
      <p:ext uri="{BB962C8B-B14F-4D97-AF65-F5344CB8AC3E}">
        <p14:creationId xmlns:p14="http://schemas.microsoft.com/office/powerpoint/2010/main" val="4090352722"/>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older 2">
            <a:extLst>
              <a:ext uri="{FF2B5EF4-FFF2-40B4-BE49-F238E27FC236}">
                <a16:creationId xmlns:a16="http://schemas.microsoft.com/office/drawing/2014/main" id="{065A3A70-1E0E-435D-B7D8-861CA5641910}"/>
              </a:ext>
            </a:extLst>
          </p:cNvPr>
          <p:cNvSpPr txBox="1">
            <a:spLocks noGrp="1"/>
          </p:cNvSpPr>
          <p:nvPr>
            <p:ph type="title"/>
          </p:nvPr>
        </p:nvSpPr>
        <p:spPr>
          <a:xfrm>
            <a:off x="1015998" y="1013328"/>
            <a:ext cx="3188970" cy="574042"/>
          </a:xfrm>
          <a:prstGeom prst="rect">
            <a:avLst/>
          </a:prstGeom>
          <a:noFill/>
          <a:ln>
            <a:noFill/>
          </a:ln>
        </p:spPr>
        <p:txBody>
          <a:bodyPr vert="horz" wrap="square" lIns="0" tIns="0" rIns="0" bIns="0" anchor="t" anchorCtr="0" compatLnSpc="1">
            <a:spAutoFit/>
          </a:bodyPr>
          <a:lstStyle/>
          <a:p>
            <a:pPr lvl="0"/>
            <a:endParaRPr lang="pt-BR"/>
          </a:p>
        </p:txBody>
      </p:sp>
      <p:sp>
        <p:nvSpPr>
          <p:cNvPr id="3" name="Holder 3">
            <a:extLst>
              <a:ext uri="{FF2B5EF4-FFF2-40B4-BE49-F238E27FC236}">
                <a16:creationId xmlns:a16="http://schemas.microsoft.com/office/drawing/2014/main" id="{055E72EA-5566-4E99-BB1B-CC60966032CB}"/>
              </a:ext>
            </a:extLst>
          </p:cNvPr>
          <p:cNvSpPr txBox="1">
            <a:spLocks noGrp="1"/>
          </p:cNvSpPr>
          <p:nvPr>
            <p:ph type="body" idx="1"/>
          </p:nvPr>
        </p:nvSpPr>
        <p:spPr>
          <a:xfrm>
            <a:off x="1015998" y="1706499"/>
            <a:ext cx="16256002" cy="3453131"/>
          </a:xfrm>
          <a:prstGeom prst="rect">
            <a:avLst/>
          </a:prstGeom>
          <a:noFill/>
          <a:ln>
            <a:noFill/>
          </a:ln>
        </p:spPr>
        <p:txBody>
          <a:bodyPr vert="horz" wrap="square" lIns="0" tIns="0" rIns="0" bIns="0" anchor="t" anchorCtr="0" compatLnSpc="1">
            <a:sp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Holder 4">
            <a:extLst>
              <a:ext uri="{FF2B5EF4-FFF2-40B4-BE49-F238E27FC236}">
                <a16:creationId xmlns:a16="http://schemas.microsoft.com/office/drawing/2014/main" id="{925AE0D2-F3BD-4ADC-9EAC-C4CCBF5B289E}"/>
              </a:ext>
            </a:extLst>
          </p:cNvPr>
          <p:cNvSpPr txBox="1">
            <a:spLocks noGrp="1"/>
          </p:cNvSpPr>
          <p:nvPr>
            <p:ph type="ftr" sz="quarter" idx="3"/>
          </p:nvPr>
        </p:nvSpPr>
        <p:spPr>
          <a:xfrm>
            <a:off x="6217920" y="9566910"/>
            <a:ext cx="5852160" cy="514350"/>
          </a:xfrm>
          <a:prstGeom prst="rect">
            <a:avLst/>
          </a:prstGeom>
          <a:noFill/>
          <a:ln>
            <a:noFill/>
          </a:ln>
        </p:spPr>
        <p:txBody>
          <a:bodyPr vert="horz" wrap="square" lIns="0" tIns="0" rIns="0" bIns="0" anchor="t" anchorCtr="1" compatLnSpc="1">
            <a:spAutoFit/>
          </a:bodyPr>
          <a:lstStyle>
            <a:lvl1pPr marL="0" marR="0" lvl="0" indent="0" algn="ctr" defTabSz="914400" rtl="0" fontAlgn="auto" hangingPunct="1">
              <a:lnSpc>
                <a:spcPct val="100000"/>
              </a:lnSpc>
              <a:spcBef>
                <a:spcPts val="0"/>
              </a:spcBef>
              <a:spcAft>
                <a:spcPts val="0"/>
              </a:spcAft>
              <a:buNone/>
              <a:tabLst/>
              <a:defRPr lang="pt-BR" sz="1800" b="0" i="0" u="none" strike="noStrike" kern="1200" cap="none" spc="0" baseline="0">
                <a:solidFill>
                  <a:srgbClr val="898989"/>
                </a:solidFill>
                <a:uFillTx/>
                <a:latin typeface="Calibri"/>
              </a:defRPr>
            </a:lvl1pPr>
          </a:lstStyle>
          <a:p>
            <a:pPr lvl="0"/>
            <a:endParaRPr lang="pt-BR"/>
          </a:p>
        </p:txBody>
      </p:sp>
      <p:sp>
        <p:nvSpPr>
          <p:cNvPr id="5" name="Holder 5">
            <a:extLst>
              <a:ext uri="{FF2B5EF4-FFF2-40B4-BE49-F238E27FC236}">
                <a16:creationId xmlns:a16="http://schemas.microsoft.com/office/drawing/2014/main" id="{CB9CA8A3-C1AD-460E-9224-35EAB9DB7C84}"/>
              </a:ext>
            </a:extLst>
          </p:cNvPr>
          <p:cNvSpPr txBox="1">
            <a:spLocks noGrp="1"/>
          </p:cNvSpPr>
          <p:nvPr>
            <p:ph type="dt" sz="half" idx="2"/>
          </p:nvPr>
        </p:nvSpPr>
        <p:spPr>
          <a:xfrm>
            <a:off x="914400" y="9566910"/>
            <a:ext cx="4206240" cy="514350"/>
          </a:xfrm>
          <a:prstGeom prst="rect">
            <a:avLst/>
          </a:prstGeom>
          <a:noFill/>
          <a:ln>
            <a:noFill/>
          </a:ln>
        </p:spPr>
        <p:txBody>
          <a:bodyPr vert="horz" wrap="square" lIns="0" tIns="0" rIns="0" bIns="0" anchor="t" anchorCtr="0" compatLnSpc="1">
            <a:spAutoFit/>
          </a:bodyPr>
          <a:lstStyle>
            <a:lvl1pPr marL="0" marR="0" lvl="0" indent="0" algn="l" defTabSz="914400" rtl="0" fontAlgn="auto" hangingPunct="1">
              <a:lnSpc>
                <a:spcPct val="100000"/>
              </a:lnSpc>
              <a:spcBef>
                <a:spcPts val="0"/>
              </a:spcBef>
              <a:spcAft>
                <a:spcPts val="0"/>
              </a:spcAft>
              <a:buNone/>
              <a:tabLst/>
              <a:defRPr lang="en-US" sz="1800" b="0" i="0" u="none" strike="noStrike" kern="1200" cap="none" spc="0" baseline="0">
                <a:solidFill>
                  <a:srgbClr val="898989"/>
                </a:solidFill>
                <a:uFillTx/>
                <a:latin typeface="Calibri"/>
              </a:defRPr>
            </a:lvl1pPr>
          </a:lstStyle>
          <a:p>
            <a:pPr lvl="0"/>
            <a:fld id="{27DBAC87-6CA5-4333-9216-E85C26D9725A}" type="datetime1">
              <a:rPr lang="en-US"/>
              <a:pPr lvl="0"/>
              <a:t>8/31/2022</a:t>
            </a:fld>
            <a:endParaRPr lang="en-US"/>
          </a:p>
        </p:txBody>
      </p:sp>
      <p:sp>
        <p:nvSpPr>
          <p:cNvPr id="6" name="Holder 6">
            <a:extLst>
              <a:ext uri="{FF2B5EF4-FFF2-40B4-BE49-F238E27FC236}">
                <a16:creationId xmlns:a16="http://schemas.microsoft.com/office/drawing/2014/main" id="{F8A87EE7-D7FA-4EDD-99D9-0AA8C492B52E}"/>
              </a:ext>
            </a:extLst>
          </p:cNvPr>
          <p:cNvSpPr txBox="1">
            <a:spLocks noGrp="1"/>
          </p:cNvSpPr>
          <p:nvPr>
            <p:ph type="sldNum" sz="quarter" idx="4"/>
          </p:nvPr>
        </p:nvSpPr>
        <p:spPr>
          <a:xfrm>
            <a:off x="13167360" y="9566910"/>
            <a:ext cx="4206240" cy="514350"/>
          </a:xfrm>
          <a:prstGeom prst="rect">
            <a:avLst/>
          </a:prstGeom>
          <a:noFill/>
          <a:ln>
            <a:noFill/>
          </a:ln>
        </p:spPr>
        <p:txBody>
          <a:bodyPr vert="horz" wrap="square" lIns="0" tIns="0" rIns="0" bIns="0" anchor="t" anchorCtr="0" compatLnSpc="1">
            <a:spAutoFit/>
          </a:bodyPr>
          <a:lstStyle>
            <a:lvl1pPr marL="0" marR="0" lvl="0" indent="0" algn="r" defTabSz="914400" rtl="0" fontAlgn="auto" hangingPunct="1">
              <a:lnSpc>
                <a:spcPct val="100000"/>
              </a:lnSpc>
              <a:spcBef>
                <a:spcPts val="0"/>
              </a:spcBef>
              <a:spcAft>
                <a:spcPts val="0"/>
              </a:spcAft>
              <a:buNone/>
              <a:tabLst/>
              <a:defRPr lang="pt-BR" sz="1800" b="0" i="0" u="none" strike="noStrike" kern="1200" cap="none" spc="0" baseline="0">
                <a:solidFill>
                  <a:srgbClr val="898989"/>
                </a:solidFill>
                <a:uFillTx/>
                <a:latin typeface="Calibri"/>
              </a:defRPr>
            </a:lvl1pPr>
          </a:lstStyle>
          <a:p>
            <a:pPr lvl="0"/>
            <a:fld id="{B0CC672A-C5EF-4B39-BA4D-021C738766CC}" type="slidenum">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slow">
    <p:wipe/>
  </p:transition>
  <p:txStyles>
    <p:title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p:titleStyle>
    <p:bodyStyle>
      <a:lvl1pPr marL="0" marR="0" lvl="0" indent="0" defTabSz="914400" rtl="0" fontAlgn="auto" hangingPunct="1">
        <a:lnSpc>
          <a:spcPct val="100000"/>
        </a:lnSpc>
        <a:spcBef>
          <a:spcPts val="0"/>
        </a:spcBef>
        <a:spcAft>
          <a:spcPts val="0"/>
        </a:spcAft>
        <a:buNone/>
        <a:tabLst/>
        <a:defRPr lang="pt-BR" sz="1800" b="0" i="0" u="none" strike="noStrike" kern="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pt-B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pt-B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pt-B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pt-B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gov.br/sudeco/pt-br/acesso-a-informacao/conselho-deliberativo-do-desenvolvimento-do-centro-oeste/reuniao-16a/oficio-4764.pdf"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www.gov.br/sudeco/pt-br/acesso-a-informacao/conselho-deliberativo-do-desenvolvimento-do-centro-oeste/reuniao-16a/nota-tecnica-462.pdf" TargetMode="External"/><Relationship Id="rId4" Type="http://schemas.openxmlformats.org/officeDocument/2006/relationships/hyperlink" Target="https://www.gov.br/sudeco/pt-br/acesso-a-informacao/conselho-deliberativo-do-desenvolvimento-do-centro-oeste/reuniao-16a/nota-tecnica-n-748.pd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www.gov.br/sudeco/pt-br/acesso-a-informacao/conselho-deliberativo-do-desenvolvimento-do-centro-oeste/reuniao-16a/oficio-2016-2022-sic.pdf"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v.br/sudeco/pt-br/acesso-a-informacao/conselho-deliberativo-do-desenvolvimento-do-centro-oeste/reuniao-16a/ata-da-16a-reuniao-ordinaria.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gov.br/sudeco/pt-br/acesso-a-informacao/conselho-deliberativo-do-desenvolvimento-do-centro-oeste/reuniao-16a/nota-tecnica-802.pdf"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gov.br/sudeco/pt-br/acesso-a-informacao/conselho-deliberativo-do-desenvolvimento-do-centro-oeste/reuniao-16a/oficio-n-181-2022.pdf"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gov.br/sudeco/pt-br/assuntos/conselho-deliberativo-do-desenvolvimento-do-centro-oeste-condel-sudeco-1/RegimentoInternoCondel09.02.pdf"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hyperlink" Target="https://www.gov.br/sudeco/pt-br/acesso-a-informacao/conselho-deliberativo-do-desenvolvimento-do-centro-oeste/reuniao-16a/Parecer.pdf" TargetMode="External"/><Relationship Id="rId4" Type="http://schemas.openxmlformats.org/officeDocument/2006/relationships/hyperlink" Target="https://www.gov.br/sudeco/pt-br/acesso-a-informacao/conselho-deliberativo-do-desenvolvimento-do-centro-oeste/reuniao-16a/relatorio-circunstanciado.pdf"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hyperlink" Target="https://sudeco-my.sharepoint.com/:b:/g/personal/fabricio_franco_sudeco_gov_br/EUK2znzDcnhMqmhiGZMlKI4Bfzdz7urvQj6KjNdknvCcwA?e=hVCOoc" TargetMode="External"/><Relationship Id="rId4" Type="http://schemas.openxmlformats.org/officeDocument/2006/relationships/hyperlink" Target="https://sudeco-my.sharepoint.com/:b:/g/personal/fabricio_franco_sudeco_gov_br/EQbrkzm3E3ZKon_KeaXuYBIBpmKYyJE4O2hPpsSJshsVOQ?e=8xSgPa"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gov.br/sudeco/pt-br/assuntos/conselho-deliberativo-do-desenvolvimento-do-centro-oeste-condel-sudeco-1/resolucoes/decisoes-ad-referendum/RESOLUOCONDELSUDECON130DE19DEJULHODE2022.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gov.br/sudeco/pt-br/assuntos/conselho-deliberativo-do-desenvolvimento-do-centro-oeste-condel-sudeco-1/resolucoes/decisoes-ad-referendum/RESOLUOCONDELSUDECON129DE19DEJULHODE2022.pdf" TargetMode="External"/><Relationship Id="rId5" Type="http://schemas.openxmlformats.org/officeDocument/2006/relationships/hyperlink" Target="https://www.gov.br/sudeco/pt-br/assuntos/conselho-deliberativo-do-desenvolvimento-do-centro-oeste-condel-sudeco-1/resolucoes/resolucao-do-condel-no-127-de-7-de-abril-de-2022.pdf" TargetMode="External"/><Relationship Id="rId4" Type="http://schemas.openxmlformats.org/officeDocument/2006/relationships/hyperlink" Target="https://www.gov.br/sudeco/pt-br/assuntos/conselho-deliberativo-do-desenvolvimento-do-centro-oeste-condel-sudeco-1/resolucoes/resolucao-condel-no-126-de-7-de-abril-de-2022.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gov.br/sudeco/pt-br/acesso-a-informacao/conselho-deliberativo-do-desenvolvimento-do-centro-oeste/reuniao-16a/email-fibra.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gov.br/sudeco/pt-br/acesso-a-informacao/conselho-deliberativo-do-desenvolvimento-do-centro-oeste/reuniao-16a/nota-tecnica-n-799.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www.in.gov.br/web/dou/-/resolucao-cmn-n-5.013-de-28-de-abril-de-2022-396451407" TargetMode="External"/><Relationship Id="rId4" Type="http://schemas.openxmlformats.org/officeDocument/2006/relationships/hyperlink" Target="http://www.planalto.gov.br/ccivil_03/leis/leis_2001/l10177.htm"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name="Slide1">
    <p:spTree>
      <p:nvGrpSpPr>
        <p:cNvPr id="1" name=""/>
        <p:cNvGrpSpPr/>
        <p:nvPr/>
      </p:nvGrpSpPr>
      <p:grpSpPr>
        <a:xfrm>
          <a:off x="0" y="0"/>
          <a:ext cx="0" cy="0"/>
          <a:chOff x="0" y="0"/>
          <a:chExt cx="0" cy="0"/>
        </a:xfrm>
      </p:grpSpPr>
      <p:grpSp>
        <p:nvGrpSpPr>
          <p:cNvPr id="2" name="object 2">
            <a:extLst>
              <a:ext uri="{FF2B5EF4-FFF2-40B4-BE49-F238E27FC236}">
                <a16:creationId xmlns:a16="http://schemas.microsoft.com/office/drawing/2014/main" id="{64789391-C987-46E9-9452-C5FA2756954E}"/>
              </a:ext>
            </a:extLst>
          </p:cNvPr>
          <p:cNvGrpSpPr/>
          <p:nvPr/>
        </p:nvGrpSpPr>
        <p:grpSpPr>
          <a:xfrm>
            <a:off x="0" y="0"/>
            <a:ext cx="15291290" cy="10034268"/>
            <a:chOff x="0" y="0"/>
            <a:chExt cx="15291290" cy="10034268"/>
          </a:xfrm>
        </p:grpSpPr>
        <p:sp>
          <p:nvSpPr>
            <p:cNvPr id="3" name="object 3">
              <a:extLst>
                <a:ext uri="{FF2B5EF4-FFF2-40B4-BE49-F238E27FC236}">
                  <a16:creationId xmlns:a16="http://schemas.microsoft.com/office/drawing/2014/main" id="{22A2A0A0-AF00-44D5-BF88-9E2F8B55F2C9}"/>
                </a:ext>
              </a:extLst>
            </p:cNvPr>
            <p:cNvSpPr/>
            <p:nvPr/>
          </p:nvSpPr>
          <p:spPr>
            <a:xfrm>
              <a:off x="0" y="0"/>
              <a:ext cx="8648696" cy="9899010"/>
            </a:xfrm>
            <a:custGeom>
              <a:avLst/>
              <a:gdLst>
                <a:gd name="f0" fmla="val w"/>
                <a:gd name="f1" fmla="val h"/>
                <a:gd name="f2" fmla="val 0"/>
                <a:gd name="f3" fmla="val 8648700"/>
                <a:gd name="f4" fmla="val 9899015"/>
                <a:gd name="f5" fmla="val 402164"/>
                <a:gd name="f6" fmla="val 9898617"/>
                <a:gd name="f7" fmla="val 9563580"/>
                <a:gd name="f8" fmla="val 8648555"/>
                <a:gd name="f9" fmla="*/ f0 1 8648700"/>
                <a:gd name="f10" fmla="*/ f1 1 9899015"/>
                <a:gd name="f11" fmla="+- f4 0 f2"/>
                <a:gd name="f12" fmla="+- f3 0 f2"/>
                <a:gd name="f13" fmla="*/ f12 1 8648700"/>
                <a:gd name="f14" fmla="*/ f11 1 9899015"/>
                <a:gd name="f15" fmla="*/ f2 1 f13"/>
                <a:gd name="f16" fmla="*/ f3 1 f13"/>
                <a:gd name="f17" fmla="*/ f2 1 f14"/>
                <a:gd name="f18" fmla="*/ f4 1 f14"/>
                <a:gd name="f19" fmla="*/ f15 f9 1"/>
                <a:gd name="f20" fmla="*/ f16 f9 1"/>
                <a:gd name="f21" fmla="*/ f18 f10 1"/>
                <a:gd name="f22" fmla="*/ f17 f10 1"/>
              </a:gdLst>
              <a:ahLst/>
              <a:cxnLst>
                <a:cxn ang="3cd4">
                  <a:pos x="hc" y="t"/>
                </a:cxn>
                <a:cxn ang="0">
                  <a:pos x="r" y="vc"/>
                </a:cxn>
                <a:cxn ang="cd4">
                  <a:pos x="hc" y="b"/>
                </a:cxn>
                <a:cxn ang="cd2">
                  <a:pos x="l" y="vc"/>
                </a:cxn>
              </a:cxnLst>
              <a:rect l="f19" t="f22" r="f20" b="f21"/>
              <a:pathLst>
                <a:path w="8648700" h="9899015">
                  <a:moveTo>
                    <a:pt x="f5" y="f6"/>
                  </a:moveTo>
                  <a:lnTo>
                    <a:pt x="f2" y="f7"/>
                  </a:lnTo>
                  <a:lnTo>
                    <a:pt x="f2" y="f2"/>
                  </a:lnTo>
                  <a:lnTo>
                    <a:pt x="f8"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4" name="object 4">
              <a:extLst>
                <a:ext uri="{FF2B5EF4-FFF2-40B4-BE49-F238E27FC236}">
                  <a16:creationId xmlns:a16="http://schemas.microsoft.com/office/drawing/2014/main" id="{DD30AC9F-84BE-4D7D-9019-1FB28E7D04A0}"/>
                </a:ext>
              </a:extLst>
            </p:cNvPr>
            <p:cNvSpPr/>
            <p:nvPr/>
          </p:nvSpPr>
          <p:spPr>
            <a:xfrm>
              <a:off x="0" y="0"/>
              <a:ext cx="8371203" cy="10034268"/>
            </a:xfrm>
            <a:custGeom>
              <a:avLst/>
              <a:gdLst>
                <a:gd name="f0" fmla="val w"/>
                <a:gd name="f1" fmla="val h"/>
                <a:gd name="f2" fmla="val 0"/>
                <a:gd name="f3" fmla="val 8371205"/>
                <a:gd name="f4" fmla="val 10034270"/>
                <a:gd name="f5" fmla="val 11639"/>
                <a:gd name="f6" fmla="val 10034162"/>
                <a:gd name="f7" fmla="val 10024465"/>
                <a:gd name="f8" fmla="val 8370950"/>
                <a:gd name="f9" fmla="*/ f0 1 8371205"/>
                <a:gd name="f10" fmla="*/ f1 1 10034270"/>
                <a:gd name="f11" fmla="+- f4 0 f2"/>
                <a:gd name="f12" fmla="+- f3 0 f2"/>
                <a:gd name="f13" fmla="*/ f12 1 8371205"/>
                <a:gd name="f14" fmla="*/ f11 1 10034270"/>
                <a:gd name="f15" fmla="*/ f2 1 f13"/>
                <a:gd name="f16" fmla="*/ f3 1 f13"/>
                <a:gd name="f17" fmla="*/ f2 1 f14"/>
                <a:gd name="f18" fmla="*/ f4 1 f14"/>
                <a:gd name="f19" fmla="*/ f15 f9 1"/>
                <a:gd name="f20" fmla="*/ f16 f9 1"/>
                <a:gd name="f21" fmla="*/ f18 f10 1"/>
                <a:gd name="f22" fmla="*/ f17 f10 1"/>
              </a:gdLst>
              <a:ahLst/>
              <a:cxnLst>
                <a:cxn ang="3cd4">
                  <a:pos x="hc" y="t"/>
                </a:cxn>
                <a:cxn ang="0">
                  <a:pos x="r" y="vc"/>
                </a:cxn>
                <a:cxn ang="cd4">
                  <a:pos x="hc" y="b"/>
                </a:cxn>
                <a:cxn ang="cd2">
                  <a:pos x="l" y="vc"/>
                </a:cxn>
              </a:cxnLst>
              <a:rect l="f19" t="f22" r="f20" b="f21"/>
              <a:pathLst>
                <a:path w="8371205" h="10034270">
                  <a:moveTo>
                    <a:pt x="f5" y="f6"/>
                  </a:moveTo>
                  <a:lnTo>
                    <a:pt x="f2" y="f7"/>
                  </a:lnTo>
                  <a:lnTo>
                    <a:pt x="f2" y="f2"/>
                  </a:lnTo>
                  <a:lnTo>
                    <a:pt x="f8" y="f2"/>
                  </a:lnTo>
                  <a:lnTo>
                    <a:pt x="f5" y="f6"/>
                  </a:lnTo>
                  <a:close/>
                </a:path>
              </a:pathLst>
            </a:custGeom>
            <a:solidFill>
              <a:srgbClr val="01207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5">
              <a:extLst>
                <a:ext uri="{FF2B5EF4-FFF2-40B4-BE49-F238E27FC236}">
                  <a16:creationId xmlns:a16="http://schemas.microsoft.com/office/drawing/2014/main" id="{11335748-934E-4896-AF12-FB1E4E450902}"/>
                </a:ext>
              </a:extLst>
            </p:cNvPr>
            <p:cNvPicPr>
              <a:picLocks noChangeAspect="1"/>
            </p:cNvPicPr>
            <p:nvPr/>
          </p:nvPicPr>
          <p:blipFill>
            <a:blip r:embed="rId3"/>
            <a:stretch>
              <a:fillRect/>
            </a:stretch>
          </p:blipFill>
          <p:spPr>
            <a:xfrm>
              <a:off x="446903" y="657115"/>
              <a:ext cx="5467353" cy="2038353"/>
            </a:xfrm>
            <a:prstGeom prst="rect">
              <a:avLst/>
            </a:prstGeom>
            <a:noFill/>
            <a:ln cap="flat">
              <a:noFill/>
            </a:ln>
          </p:spPr>
        </p:pic>
        <p:sp>
          <p:nvSpPr>
            <p:cNvPr id="6" name="object 6">
              <a:extLst>
                <a:ext uri="{FF2B5EF4-FFF2-40B4-BE49-F238E27FC236}">
                  <a16:creationId xmlns:a16="http://schemas.microsoft.com/office/drawing/2014/main" id="{BC942D40-C7F3-4015-9D89-10537F71A234}"/>
                </a:ext>
              </a:extLst>
            </p:cNvPr>
            <p:cNvSpPr/>
            <p:nvPr/>
          </p:nvSpPr>
          <p:spPr>
            <a:xfrm>
              <a:off x="570722" y="4005684"/>
              <a:ext cx="14720568" cy="739777"/>
            </a:xfrm>
            <a:custGeom>
              <a:avLst/>
              <a:gdLst>
                <a:gd name="f0" fmla="val w"/>
                <a:gd name="f1" fmla="val h"/>
                <a:gd name="f2" fmla="val 0"/>
                <a:gd name="f3" fmla="val 14720569"/>
                <a:gd name="f4" fmla="val 739775"/>
                <a:gd name="f5" fmla="val 3619500"/>
                <a:gd name="f6" fmla="val 85725"/>
                <a:gd name="f7" fmla="val 14720507"/>
                <a:gd name="f8" fmla="val 653656"/>
                <a:gd name="f9" fmla="val 6890956"/>
                <a:gd name="f10" fmla="val 739381"/>
                <a:gd name="f11" fmla="*/ f0 1 14720569"/>
                <a:gd name="f12" fmla="*/ f1 1 739775"/>
                <a:gd name="f13" fmla="+- f4 0 f2"/>
                <a:gd name="f14" fmla="+- f3 0 f2"/>
                <a:gd name="f15" fmla="*/ f14 1 14720569"/>
                <a:gd name="f16" fmla="*/ f13 1 739775"/>
                <a:gd name="f17" fmla="*/ f2 1 f15"/>
                <a:gd name="f18" fmla="*/ f3 1 f15"/>
                <a:gd name="f19" fmla="*/ f2 1 f16"/>
                <a:gd name="f20" fmla="*/ f4 1 f16"/>
                <a:gd name="f21" fmla="*/ f17 f11 1"/>
                <a:gd name="f22" fmla="*/ f18 f11 1"/>
                <a:gd name="f23" fmla="*/ f20 f12 1"/>
                <a:gd name="f24" fmla="*/ f19 f12 1"/>
              </a:gdLst>
              <a:ahLst/>
              <a:cxnLst>
                <a:cxn ang="3cd4">
                  <a:pos x="hc" y="t"/>
                </a:cxn>
                <a:cxn ang="0">
                  <a:pos x="r" y="vc"/>
                </a:cxn>
                <a:cxn ang="cd4">
                  <a:pos x="hc" y="b"/>
                </a:cxn>
                <a:cxn ang="cd2">
                  <a:pos x="l" y="vc"/>
                </a:cxn>
              </a:cxnLst>
              <a:rect l="f21" t="f24" r="f22" b="f23"/>
              <a:pathLst>
                <a:path w="14720569" h="739775">
                  <a:moveTo>
                    <a:pt x="f5" y="f2"/>
                  </a:moveTo>
                  <a:lnTo>
                    <a:pt x="f2" y="f2"/>
                  </a:lnTo>
                  <a:lnTo>
                    <a:pt x="f2" y="f6"/>
                  </a:lnTo>
                  <a:lnTo>
                    <a:pt x="f5" y="f6"/>
                  </a:lnTo>
                  <a:lnTo>
                    <a:pt x="f5" y="f2"/>
                  </a:lnTo>
                  <a:close/>
                </a:path>
                <a:path w="14720569" h="739775">
                  <a:moveTo>
                    <a:pt x="f7" y="f8"/>
                  </a:moveTo>
                  <a:lnTo>
                    <a:pt x="f9" y="f8"/>
                  </a:lnTo>
                  <a:lnTo>
                    <a:pt x="f9" y="f10"/>
                  </a:lnTo>
                  <a:lnTo>
                    <a:pt x="f7" y="f10"/>
                  </a:lnTo>
                  <a:lnTo>
                    <a:pt x="f7" y="f8"/>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grpSp>
      <p:sp>
        <p:nvSpPr>
          <p:cNvPr id="7" name="object 7">
            <a:extLst>
              <a:ext uri="{FF2B5EF4-FFF2-40B4-BE49-F238E27FC236}">
                <a16:creationId xmlns:a16="http://schemas.microsoft.com/office/drawing/2014/main" id="{A3089896-DDB0-4B79-8287-B095843C6E7D}"/>
              </a:ext>
            </a:extLst>
          </p:cNvPr>
          <p:cNvSpPr txBox="1">
            <a:spLocks noGrp="1"/>
          </p:cNvSpPr>
          <p:nvPr>
            <p:ph type="title"/>
          </p:nvPr>
        </p:nvSpPr>
        <p:spPr>
          <a:xfrm>
            <a:off x="7640461" y="1471964"/>
            <a:ext cx="9429311" cy="3059813"/>
          </a:xfrm>
        </p:spPr>
        <p:txBody>
          <a:bodyPr tIns="12701"/>
          <a:lstStyle/>
          <a:p>
            <a:pPr marL="12701" lvl="0">
              <a:spcBef>
                <a:spcPts val="100"/>
              </a:spcBef>
            </a:pPr>
            <a:r>
              <a:rPr lang="pt-BR" sz="6600" b="1" spc="-910" dirty="0">
                <a:solidFill>
                  <a:srgbClr val="012074"/>
                </a:solidFill>
                <a:latin typeface="Verdana"/>
              </a:rPr>
              <a:t>1ª Reunião Preparatória da 17ª Reunião Ordinária </a:t>
            </a:r>
            <a:r>
              <a:rPr lang="pt-BR" sz="6600" b="1" spc="-910" dirty="0" err="1">
                <a:solidFill>
                  <a:srgbClr val="012074"/>
                </a:solidFill>
                <a:latin typeface="Verdana"/>
              </a:rPr>
              <a:t>Condel</a:t>
            </a:r>
            <a:r>
              <a:rPr lang="pt-BR" sz="6600" b="1" spc="-910" dirty="0">
                <a:solidFill>
                  <a:srgbClr val="012074"/>
                </a:solidFill>
                <a:latin typeface="Verdana"/>
              </a:rPr>
              <a:t>/</a:t>
            </a:r>
            <a:r>
              <a:rPr lang="pt-BR" sz="6600" b="1" spc="-910" dirty="0" err="1">
                <a:solidFill>
                  <a:srgbClr val="012074"/>
                </a:solidFill>
                <a:latin typeface="Verdana"/>
              </a:rPr>
              <a:t>Sudeco</a:t>
            </a:r>
            <a:endParaRPr lang="pt-BR" sz="6600" dirty="0">
              <a:latin typeface="Verdana"/>
            </a:endParaRPr>
          </a:p>
        </p:txBody>
      </p:sp>
      <p:sp>
        <p:nvSpPr>
          <p:cNvPr id="8" name="object 8">
            <a:extLst>
              <a:ext uri="{FF2B5EF4-FFF2-40B4-BE49-F238E27FC236}">
                <a16:creationId xmlns:a16="http://schemas.microsoft.com/office/drawing/2014/main" id="{D390BA3C-6A70-4CA8-9C72-6AADEB24E76C}"/>
              </a:ext>
            </a:extLst>
          </p:cNvPr>
          <p:cNvSpPr txBox="1"/>
          <p:nvPr/>
        </p:nvSpPr>
        <p:spPr>
          <a:xfrm>
            <a:off x="7448985" y="5724592"/>
            <a:ext cx="9238814" cy="381505"/>
          </a:xfrm>
          <a:prstGeom prst="rect">
            <a:avLst/>
          </a:prstGeom>
          <a:noFill/>
          <a:ln cap="flat">
            <a:noFill/>
          </a:ln>
        </p:spPr>
        <p:txBody>
          <a:bodyPr vert="horz" wrap="square" lIns="0" tIns="12060" rIns="0" bIns="0" anchor="t" anchorCtr="0" compatLnSpc="1">
            <a:spAutoFit/>
          </a:bodyPr>
          <a:lstStyle/>
          <a:p>
            <a:pPr marL="12701" marR="0" lvl="0" indent="0" algn="l" defTabSz="914400" rtl="0" fontAlgn="auto" hangingPunct="1">
              <a:lnSpc>
                <a:spcPct val="100000"/>
              </a:lnSpc>
              <a:spcBef>
                <a:spcPts val="95"/>
              </a:spcBef>
              <a:spcAft>
                <a:spcPts val="0"/>
              </a:spcAft>
              <a:buNone/>
              <a:tabLst/>
              <a:defRPr sz="1800" b="0" i="0" u="none" strike="noStrike" kern="0" cap="none" spc="0" baseline="0">
                <a:solidFill>
                  <a:srgbClr val="000000"/>
                </a:solidFill>
                <a:uFillTx/>
              </a:defRPr>
            </a:pPr>
            <a:r>
              <a:rPr lang="pt-BR" sz="2400" b="0" i="0" u="none" strike="noStrike" kern="1200" cap="none" spc="215" baseline="0">
                <a:solidFill>
                  <a:srgbClr val="312682"/>
                </a:solidFill>
                <a:uFillTx/>
                <a:latin typeface="Verdana"/>
                <a:cs typeface="Verdana"/>
              </a:rPr>
              <a:t>Nelson Vieira Fraga Filho/Secretário-Executivo </a:t>
            </a:r>
            <a:endParaRPr lang="pt-BR" sz="2400" b="0" i="0" u="none" strike="noStrike" kern="1200" cap="none" spc="0" baseline="0">
              <a:solidFill>
                <a:srgbClr val="000000"/>
              </a:solidFill>
              <a:uFillTx/>
              <a:latin typeface="Verdana"/>
              <a:ea typeface="Verdana"/>
              <a:cs typeface="Verdana"/>
            </a:endParaRPr>
          </a:p>
        </p:txBody>
      </p:sp>
      <p:grpSp>
        <p:nvGrpSpPr>
          <p:cNvPr id="9" name="object 9">
            <a:extLst>
              <a:ext uri="{FF2B5EF4-FFF2-40B4-BE49-F238E27FC236}">
                <a16:creationId xmlns:a16="http://schemas.microsoft.com/office/drawing/2014/main" id="{C2C6A98A-8B85-4939-A297-D1BE46C83644}"/>
              </a:ext>
            </a:extLst>
          </p:cNvPr>
          <p:cNvGrpSpPr/>
          <p:nvPr/>
        </p:nvGrpSpPr>
        <p:grpSpPr>
          <a:xfrm>
            <a:off x="2440012" y="8687531"/>
            <a:ext cx="14629759" cy="1247781"/>
            <a:chOff x="2440012" y="8687531"/>
            <a:chExt cx="14629759" cy="1247781"/>
          </a:xfrm>
        </p:grpSpPr>
        <p:sp>
          <p:nvSpPr>
            <p:cNvPr id="10" name="object 10">
              <a:extLst>
                <a:ext uri="{FF2B5EF4-FFF2-40B4-BE49-F238E27FC236}">
                  <a16:creationId xmlns:a16="http://schemas.microsoft.com/office/drawing/2014/main" id="{69D5EE9A-04E1-4031-BCBF-254A18BA60D4}"/>
                </a:ext>
              </a:extLst>
            </p:cNvPr>
            <p:cNvSpPr/>
            <p:nvPr/>
          </p:nvSpPr>
          <p:spPr>
            <a:xfrm>
              <a:off x="2630509" y="8878037"/>
              <a:ext cx="14439262" cy="1057275"/>
            </a:xfrm>
            <a:custGeom>
              <a:avLst/>
              <a:gdLst>
                <a:gd name="f0" fmla="val w"/>
                <a:gd name="f1" fmla="val h"/>
                <a:gd name="f2" fmla="val 0"/>
                <a:gd name="f3" fmla="val 14439265"/>
                <a:gd name="f4" fmla="val 1057275"/>
                <a:gd name="f5" fmla="val 14439252"/>
                <a:gd name="f6" fmla="val 866775"/>
                <a:gd name="f7" fmla="*/ f0 1 14439265"/>
                <a:gd name="f8" fmla="*/ f1 1 1057275"/>
                <a:gd name="f9" fmla="+- f4 0 f2"/>
                <a:gd name="f10" fmla="+- f3 0 f2"/>
                <a:gd name="f11" fmla="*/ f10 1 14439265"/>
                <a:gd name="f12" fmla="*/ f9 1 105727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4439265" h="1057275">
                  <a:moveTo>
                    <a:pt x="f5" y="f2"/>
                  </a:moveTo>
                  <a:lnTo>
                    <a:pt x="f2" y="f2"/>
                  </a:lnTo>
                  <a:lnTo>
                    <a:pt x="f2" y="f6"/>
                  </a:lnTo>
                  <a:lnTo>
                    <a:pt x="f2" y="f4"/>
                  </a:lnTo>
                  <a:lnTo>
                    <a:pt x="f5" y="f4"/>
                  </a:lnTo>
                  <a:lnTo>
                    <a:pt x="f5" y="f6"/>
                  </a:lnTo>
                  <a:lnTo>
                    <a:pt x="f5" y="f2"/>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11" name="object 11">
              <a:extLst>
                <a:ext uri="{FF2B5EF4-FFF2-40B4-BE49-F238E27FC236}">
                  <a16:creationId xmlns:a16="http://schemas.microsoft.com/office/drawing/2014/main" id="{C2D231BB-8D27-4EB8-A201-11B003217717}"/>
                </a:ext>
              </a:extLst>
            </p:cNvPr>
            <p:cNvSpPr/>
            <p:nvPr/>
          </p:nvSpPr>
          <p:spPr>
            <a:xfrm>
              <a:off x="2440012" y="8687531"/>
              <a:ext cx="14439262" cy="1057275"/>
            </a:xfrm>
            <a:custGeom>
              <a:avLst/>
              <a:gdLst>
                <a:gd name="f0" fmla="val w"/>
                <a:gd name="f1" fmla="val h"/>
                <a:gd name="f2" fmla="val 0"/>
                <a:gd name="f3" fmla="val 14439265"/>
                <a:gd name="f4" fmla="val 1057275"/>
                <a:gd name="f5" fmla="val 14439254"/>
                <a:gd name="f6" fmla="*/ f0 1 14439265"/>
                <a:gd name="f7" fmla="*/ f1 1 1057275"/>
                <a:gd name="f8" fmla="+- f4 0 f2"/>
                <a:gd name="f9" fmla="+- f3 0 f2"/>
                <a:gd name="f10" fmla="*/ f9 1 14439265"/>
                <a:gd name="f11" fmla="*/ f8 1 1057275"/>
                <a:gd name="f12" fmla="*/ f2 1 f10"/>
                <a:gd name="f13" fmla="*/ f3 1 f10"/>
                <a:gd name="f14" fmla="*/ f2 1 f11"/>
                <a:gd name="f15" fmla="*/ f4 1 f11"/>
                <a:gd name="f16" fmla="*/ f12 f6 1"/>
                <a:gd name="f17" fmla="*/ f13 f6 1"/>
                <a:gd name="f18" fmla="*/ f15 f7 1"/>
                <a:gd name="f19" fmla="*/ f14 f7 1"/>
              </a:gdLst>
              <a:ahLst/>
              <a:cxnLst>
                <a:cxn ang="3cd4">
                  <a:pos x="hc" y="t"/>
                </a:cxn>
                <a:cxn ang="0">
                  <a:pos x="r" y="vc"/>
                </a:cxn>
                <a:cxn ang="cd4">
                  <a:pos x="hc" y="b"/>
                </a:cxn>
                <a:cxn ang="cd2">
                  <a:pos x="l" y="vc"/>
                </a:cxn>
              </a:cxnLst>
              <a:rect l="f16" t="f19" r="f17" b="f18"/>
              <a:pathLst>
                <a:path w="14439265" h="1057275">
                  <a:moveTo>
                    <a:pt x="f5" y="f4"/>
                  </a:moveTo>
                  <a:lnTo>
                    <a:pt x="f2" y="f4"/>
                  </a:lnTo>
                  <a:lnTo>
                    <a:pt x="f2" y="f2"/>
                  </a:lnTo>
                  <a:lnTo>
                    <a:pt x="f5" y="f2"/>
                  </a:lnTo>
                  <a:lnTo>
                    <a:pt x="f5" y="f4"/>
                  </a:lnTo>
                  <a:close/>
                </a:path>
              </a:pathLst>
            </a:custGeom>
            <a:solidFill>
              <a:srgbClr val="01207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grpSp>
      <p:sp>
        <p:nvSpPr>
          <p:cNvPr id="12" name="object 12">
            <a:extLst>
              <a:ext uri="{FF2B5EF4-FFF2-40B4-BE49-F238E27FC236}">
                <a16:creationId xmlns:a16="http://schemas.microsoft.com/office/drawing/2014/main" id="{E4BF44E6-C6A9-4E9E-8922-571D81C49EB6}"/>
              </a:ext>
            </a:extLst>
          </p:cNvPr>
          <p:cNvSpPr txBox="1"/>
          <p:nvPr/>
        </p:nvSpPr>
        <p:spPr>
          <a:xfrm>
            <a:off x="2630518" y="8878028"/>
            <a:ext cx="14248766" cy="866778"/>
          </a:xfrm>
          <a:prstGeom prst="rect">
            <a:avLst/>
          </a:prstGeom>
          <a:noFill/>
          <a:ln cap="flat">
            <a:noFill/>
          </a:ln>
        </p:spPr>
        <p:txBody>
          <a:bodyPr vert="horz" wrap="square" lIns="0" tIns="19046" rIns="0" bIns="0" anchor="t" anchorCtr="0" compatLnSpc="1">
            <a:spAutoFit/>
          </a:bodyPr>
          <a:lstStyle/>
          <a:p>
            <a:pPr marL="85725" marR="0" lvl="0" indent="0" algn="l" defTabSz="914400" rtl="0" fontAlgn="auto" hangingPunct="1">
              <a:lnSpc>
                <a:spcPct val="100000"/>
              </a:lnSpc>
              <a:spcBef>
                <a:spcPts val="150"/>
              </a:spcBef>
              <a:spcAft>
                <a:spcPts val="0"/>
              </a:spcAft>
              <a:buNone/>
              <a:tabLst/>
              <a:defRPr sz="1800" b="0" i="0" u="none" strike="noStrike" kern="0" cap="none" spc="0" baseline="0">
                <a:solidFill>
                  <a:srgbClr val="000000"/>
                </a:solidFill>
                <a:uFillTx/>
              </a:defRPr>
            </a:pPr>
            <a:r>
              <a:rPr lang="pt-BR" sz="4050" b="1" i="0" u="none" strike="noStrike" kern="1200" cap="none" spc="-85" baseline="0">
                <a:solidFill>
                  <a:srgbClr val="FFFFFF"/>
                </a:solidFill>
                <a:uFillTx/>
                <a:latin typeface="Tahoma"/>
                <a:cs typeface="Tahoma"/>
              </a:rPr>
              <a:t>Superintendência</a:t>
            </a:r>
            <a:r>
              <a:rPr lang="pt-BR" sz="4050" b="1" i="0" u="none" strike="noStrike" kern="1200" cap="none" spc="55" baseline="0">
                <a:solidFill>
                  <a:srgbClr val="FFFFFF"/>
                </a:solidFill>
                <a:uFillTx/>
                <a:latin typeface="Tahoma"/>
                <a:cs typeface="Tahoma"/>
              </a:rPr>
              <a:t> </a:t>
            </a:r>
            <a:r>
              <a:rPr lang="pt-BR" sz="4050" b="1" i="0" u="none" strike="noStrike" kern="1200" cap="none" spc="-80" baseline="0">
                <a:solidFill>
                  <a:srgbClr val="FFFFFF"/>
                </a:solidFill>
                <a:uFillTx/>
                <a:latin typeface="Tahoma"/>
                <a:cs typeface="Tahoma"/>
              </a:rPr>
              <a:t>do</a:t>
            </a:r>
            <a:r>
              <a:rPr lang="pt-BR" sz="4050" b="1" i="0" u="none" strike="noStrike" kern="1200" cap="none" spc="60" baseline="0">
                <a:solidFill>
                  <a:srgbClr val="FFFFFF"/>
                </a:solidFill>
                <a:uFillTx/>
                <a:latin typeface="Tahoma"/>
                <a:cs typeface="Tahoma"/>
              </a:rPr>
              <a:t> </a:t>
            </a:r>
            <a:r>
              <a:rPr lang="pt-BR" sz="4050" b="1" i="0" u="none" strike="noStrike" kern="1200" cap="none" spc="-100" baseline="0">
                <a:solidFill>
                  <a:srgbClr val="FFFFFF"/>
                </a:solidFill>
                <a:uFillTx/>
                <a:latin typeface="Tahoma"/>
                <a:cs typeface="Tahoma"/>
              </a:rPr>
              <a:t>Desenvolvimento</a:t>
            </a:r>
            <a:r>
              <a:rPr lang="pt-BR" sz="4050" b="1" i="0" u="none" strike="noStrike" kern="1200" cap="none" spc="60" baseline="0">
                <a:solidFill>
                  <a:srgbClr val="FFFFFF"/>
                </a:solidFill>
                <a:uFillTx/>
                <a:latin typeface="Tahoma"/>
                <a:cs typeface="Tahoma"/>
              </a:rPr>
              <a:t> </a:t>
            </a:r>
            <a:r>
              <a:rPr lang="pt-BR" sz="4050" b="1" i="0" u="none" strike="noStrike" kern="1200" cap="none" spc="-80" baseline="0">
                <a:solidFill>
                  <a:srgbClr val="FFFFFF"/>
                </a:solidFill>
                <a:uFillTx/>
                <a:latin typeface="Tahoma"/>
                <a:cs typeface="Tahoma"/>
              </a:rPr>
              <a:t>do</a:t>
            </a:r>
            <a:r>
              <a:rPr lang="pt-BR" sz="4050" b="1" i="0" u="none" strike="noStrike" kern="1200" cap="none" spc="60" baseline="0">
                <a:solidFill>
                  <a:srgbClr val="FFFFFF"/>
                </a:solidFill>
                <a:uFillTx/>
                <a:latin typeface="Tahoma"/>
                <a:cs typeface="Tahoma"/>
              </a:rPr>
              <a:t> </a:t>
            </a:r>
            <a:r>
              <a:rPr lang="pt-BR" sz="4050" b="1" i="0" u="none" strike="noStrike" kern="1200" cap="none" spc="-60" baseline="0">
                <a:solidFill>
                  <a:srgbClr val="FFFFFF"/>
                </a:solidFill>
                <a:uFillTx/>
                <a:latin typeface="Tahoma"/>
                <a:cs typeface="Tahoma"/>
              </a:rPr>
              <a:t>Centro-Oeste</a:t>
            </a:r>
            <a:endParaRPr lang="pt-BR" sz="4050" b="0" i="0" u="none" strike="noStrike" kern="1200" cap="none" spc="0" baseline="0">
              <a:solidFill>
                <a:srgbClr val="000000"/>
              </a:solidFill>
              <a:uFillTx/>
              <a:latin typeface="Tahoma"/>
              <a:cs typeface="Tahoma"/>
            </a:endParaRPr>
          </a:p>
        </p:txBody>
      </p:sp>
      <p:sp>
        <p:nvSpPr>
          <p:cNvPr id="13" name="object 13">
            <a:extLst>
              <a:ext uri="{FF2B5EF4-FFF2-40B4-BE49-F238E27FC236}">
                <a16:creationId xmlns:a16="http://schemas.microsoft.com/office/drawing/2014/main" id="{93BD573D-780F-42DC-8CD9-02793B094C77}"/>
              </a:ext>
            </a:extLst>
          </p:cNvPr>
          <p:cNvSpPr txBox="1"/>
          <p:nvPr/>
        </p:nvSpPr>
        <p:spPr>
          <a:xfrm>
            <a:off x="570722" y="3255913"/>
            <a:ext cx="4846320" cy="650815"/>
          </a:xfrm>
          <a:prstGeom prst="rect">
            <a:avLst/>
          </a:prstGeom>
          <a:noFill/>
          <a:ln cap="flat">
            <a:noFill/>
          </a:ln>
        </p:spPr>
        <p:txBody>
          <a:bodyPr vert="horz" wrap="square" lIns="0" tIns="12060" rIns="0" bIns="0" anchor="t" anchorCtr="0" compatLnSpc="1">
            <a:spAutoFit/>
          </a:bodyPr>
          <a:lstStyle/>
          <a:p>
            <a:pPr marL="12701" marR="0" lvl="0" indent="0" algn="l" defTabSz="914400" rtl="0" fontAlgn="auto" hangingPunct="1">
              <a:lnSpc>
                <a:spcPct val="100000"/>
              </a:lnSpc>
              <a:spcBef>
                <a:spcPts val="95"/>
              </a:spcBef>
              <a:spcAft>
                <a:spcPts val="0"/>
              </a:spcAft>
              <a:buNone/>
              <a:tabLst/>
              <a:defRPr sz="1800" b="0" i="0" u="none" strike="noStrike" kern="0" cap="none" spc="0" baseline="0">
                <a:solidFill>
                  <a:srgbClr val="000000"/>
                </a:solidFill>
                <a:uFillTx/>
              </a:defRPr>
            </a:pPr>
            <a:r>
              <a:rPr lang="pt-BR" sz="4150" b="0" i="0" u="none" strike="noStrike" kern="0" cap="none" spc="380" baseline="0">
                <a:solidFill>
                  <a:srgbClr val="FFFFFF"/>
                </a:solidFill>
                <a:uFillTx/>
                <a:latin typeface="Tahoma"/>
                <a:cs typeface="Tahoma"/>
              </a:rPr>
              <a:t>setembro</a:t>
            </a:r>
            <a:r>
              <a:rPr lang="pt-BR" sz="4150" b="0" i="0" u="none" strike="noStrike" kern="1200" cap="none" spc="-110" baseline="0">
                <a:solidFill>
                  <a:srgbClr val="FFFFFF"/>
                </a:solidFill>
                <a:uFillTx/>
                <a:latin typeface="Tahoma"/>
                <a:cs typeface="Tahoma"/>
              </a:rPr>
              <a:t> </a:t>
            </a:r>
            <a:r>
              <a:rPr lang="pt-BR" sz="4150" b="0" i="0" u="none" strike="noStrike" kern="1200" cap="none" spc="-215" baseline="0">
                <a:solidFill>
                  <a:srgbClr val="FFFFFF"/>
                </a:solidFill>
                <a:uFillTx/>
                <a:latin typeface="Tahoma"/>
                <a:cs typeface="Tahoma"/>
              </a:rPr>
              <a:t>/</a:t>
            </a:r>
            <a:r>
              <a:rPr lang="pt-BR" sz="4150" b="0" i="0" u="none" strike="noStrike" kern="1200" cap="none" spc="-105" baseline="0">
                <a:solidFill>
                  <a:srgbClr val="FFFFFF"/>
                </a:solidFill>
                <a:uFillTx/>
                <a:latin typeface="Tahoma"/>
                <a:cs typeface="Tahoma"/>
              </a:rPr>
              <a:t> </a:t>
            </a:r>
            <a:r>
              <a:rPr lang="pt-BR" sz="4150" b="0" i="0" u="none" strike="noStrike" kern="1200" cap="none" spc="340" baseline="0">
                <a:solidFill>
                  <a:srgbClr val="FFFFFF"/>
                </a:solidFill>
                <a:uFillTx/>
                <a:latin typeface="Tahoma"/>
                <a:cs typeface="Tahoma"/>
              </a:rPr>
              <a:t>2022</a:t>
            </a:r>
            <a:endParaRPr lang="pt-BR" sz="4150" b="0" i="0" u="none" strike="noStrike" kern="1200" cap="none" spc="0" baseline="0">
              <a:solidFill>
                <a:srgbClr val="000000"/>
              </a:solidFill>
              <a:uFillTx/>
              <a:latin typeface="Tahoma"/>
              <a:cs typeface="Tahoma"/>
            </a:endParaRP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937262" y="2546311"/>
            <a:ext cx="16409849" cy="5431039"/>
          </a:xfrm>
          <a:prstGeom prst="rect">
            <a:avLst/>
          </a:prstGeom>
          <a:noFill/>
          <a:ln cap="flat">
            <a:noFill/>
          </a:ln>
        </p:spPr>
        <p:txBody>
          <a:bodyPr vert="horz" wrap="square" lIns="91440" tIns="45720" rIns="91440" bIns="45720" anchor="t" anchorCtr="0" compatLnSpc="1">
            <a:spAutoFit/>
          </a:bodyPr>
          <a:lstStyle/>
          <a:p>
            <a:pPr lvl="3" algn="just">
              <a:defRPr sz="1800" b="0" i="0" u="none" strike="noStrike" kern="0" cap="none" spc="0" baseline="0">
                <a:solidFill>
                  <a:srgbClr val="000000"/>
                </a:solidFill>
                <a:uFillTx/>
              </a:defRPr>
            </a:pPr>
            <a:endParaRPr lang="pt-BR" sz="3200" kern="0" dirty="0">
              <a:solidFill>
                <a:srgbClr val="FF0000"/>
              </a:solidFill>
              <a:latin typeface="Arial"/>
              <a:cs typeface="Arial"/>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itchFamily="34"/>
                <a:cs typeface="Arial" pitchFamily="34"/>
              </a:rPr>
              <a:t>Discussão;</a:t>
            </a:r>
            <a:endParaRPr lang="pt-BR" sz="3200" dirty="0">
              <a:solidFill>
                <a:srgbClr val="000000"/>
              </a:solidFill>
            </a:endParaRP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3200" dirty="0">
              <a:solidFill>
                <a:srgbClr val="000000"/>
              </a:solidFill>
              <a:latin typeface="Arial" pitchFamily="34"/>
              <a:cs typeface="Arial" pitchFamily="34"/>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itchFamily="34"/>
                <a:cs typeface="Arial" pitchFamily="34"/>
              </a:rPr>
              <a:t>Votação;</a:t>
            </a: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3200" dirty="0">
              <a:solidFill>
                <a:srgbClr val="000000"/>
              </a:solidFill>
              <a:latin typeface="Arial" pitchFamily="34"/>
              <a:cs typeface="Arial" pitchFamily="34"/>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itchFamily="34"/>
                <a:cs typeface="Arial" pitchFamily="34"/>
              </a:rPr>
              <a:t>Encaminhamentos.</a:t>
            </a:r>
          </a:p>
          <a:p>
            <a:pPr marL="342900" lvl="0" indent="-342900" algn="just">
              <a:buSzPct val="100000"/>
              <a:buFont typeface="Wingdings" pitchFamily="2"/>
              <a:buChar char="Ø"/>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a:p>
            <a:pPr marL="342900" lvl="0" indent="-342900" algn="just">
              <a:buSzPct val="100000"/>
              <a:buFont typeface="Wingdings" pitchFamily="2"/>
              <a:buChar char="Ø"/>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2200" kern="0" dirty="0">
              <a:solidFill>
                <a:srgbClr val="FF0000"/>
              </a:solidFill>
              <a:latin typeface="Arial"/>
              <a:cs typeface="Arial"/>
            </a:endParaRPr>
          </a:p>
          <a:p>
            <a:pPr algn="just">
              <a:lnSpc>
                <a:spcPct val="150000"/>
              </a:lnSpc>
              <a:defRPr sz="1800" b="0" i="0" u="none" strike="noStrike" kern="0" cap="none" spc="0" baseline="0">
                <a:solidFill>
                  <a:srgbClr val="000000"/>
                </a:solidFill>
                <a:uFillTx/>
              </a:defRPr>
            </a:pPr>
            <a:r>
              <a:rPr lang="pt-BR" sz="2200" kern="0" dirty="0">
                <a:solidFill>
                  <a:srgbClr val="000000"/>
                </a:solidFill>
                <a:latin typeface="Arial"/>
                <a:cs typeface="Arial"/>
              </a:rPr>
              <a:t>	.</a:t>
            </a:r>
          </a:p>
          <a:p>
            <a:pPr marR="0" lvl="1" algn="just" defTabSz="914400" rtl="0" fontAlgn="auto" hangingPunct="1">
              <a:lnSpc>
                <a:spcPct val="150000"/>
              </a:lnSpc>
              <a:spcBef>
                <a:spcPts val="0"/>
              </a:spcBef>
              <a:spcAft>
                <a:spcPts val="0"/>
              </a:spcAft>
              <a:buSzPct val="100000"/>
              <a:tabLst/>
              <a:defRPr sz="1800" b="0" i="0" u="none" strike="noStrike" kern="0" cap="none" spc="0" baseline="0">
                <a:solidFill>
                  <a:srgbClr val="000000"/>
                </a:solidFill>
                <a:uFillTx/>
              </a:defRPr>
            </a:pPr>
            <a:endParaRPr lang="pt-BR" sz="1800" b="0" i="0" u="none" strike="noStrike" kern="0" cap="none" spc="0" baseline="0" dirty="0">
              <a:solidFill>
                <a:srgbClr val="000000"/>
              </a:solidFill>
              <a:uFillTx/>
              <a:latin typeface="Arial" pitchFamily="34"/>
              <a:cs typeface="Arial" pitchFamily="34"/>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8" y="964379"/>
            <a:ext cx="12618722"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a:spcBef>
                <a:spcPts val="135"/>
              </a:spcBef>
            </a:pPr>
            <a:r>
              <a:rPr lang="pt-BR" sz="7350" dirty="0">
                <a:solidFill>
                  <a:srgbClr val="012074"/>
                </a:solidFill>
                <a:latin typeface="Arial" pitchFamily="34"/>
                <a:cs typeface="Arial" pitchFamily="34"/>
              </a:rPr>
              <a:t>FCO – Encargos Financeiros</a:t>
            </a:r>
            <a:endParaRPr lang="pt-BR" sz="7350" dirty="0">
              <a:latin typeface="Arial" pitchFamily="34"/>
              <a:cs typeface="Arial" pitchFamily="34"/>
            </a:endParaRPr>
          </a:p>
        </p:txBody>
      </p:sp>
    </p:spTree>
    <p:extLst>
      <p:ext uri="{BB962C8B-B14F-4D97-AF65-F5344CB8AC3E}">
        <p14:creationId xmlns:p14="http://schemas.microsoft.com/office/powerpoint/2010/main" val="932024111"/>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081D798E-2217-49DC-9D6F-6D61FC022E97}"/>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II – Ordem do Dia</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94DBD95B-4EE9-4C9D-9101-9C9EFEDBD722}"/>
              </a:ext>
            </a:extLst>
          </p:cNvPr>
          <p:cNvSpPr txBox="1"/>
          <p:nvPr/>
        </p:nvSpPr>
        <p:spPr>
          <a:xfrm>
            <a:off x="1028700" y="2402970"/>
            <a:ext cx="16031388" cy="7387728"/>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pt-BR" sz="3200" i="0" u="none" strike="noStrike" kern="1200" cap="none" spc="0" baseline="0" dirty="0">
                <a:solidFill>
                  <a:srgbClr val="FF0000"/>
                </a:solidFill>
                <a:uFillTx/>
                <a:latin typeface="Arial"/>
                <a:cs typeface="Arial"/>
              </a:rPr>
              <a:t>PROPOSIÇÃO N.º 03/2022 </a:t>
            </a:r>
            <a:r>
              <a:rPr lang="pt-BR" sz="3200" b="1" dirty="0">
                <a:solidFill>
                  <a:srgbClr val="000000"/>
                </a:solidFill>
                <a:latin typeface="Arial"/>
                <a:cs typeface="Arial"/>
              </a:rPr>
              <a:t>-</a:t>
            </a:r>
            <a:r>
              <a:rPr lang="pt-BR" sz="3200" b="1" i="0" u="none" strike="noStrike" kern="1200" cap="none" spc="0" baseline="0" dirty="0">
                <a:solidFill>
                  <a:srgbClr val="000000"/>
                </a:solidFill>
                <a:uFillTx/>
                <a:latin typeface="Arial"/>
                <a:cs typeface="Arial"/>
              </a:rPr>
              <a:t> FCO – Cronogram</a:t>
            </a:r>
            <a:r>
              <a:rPr lang="pt-BR" sz="3200" b="1" dirty="0">
                <a:solidFill>
                  <a:srgbClr val="000000"/>
                </a:solidFill>
                <a:latin typeface="Arial"/>
                <a:cs typeface="Arial"/>
              </a:rPr>
              <a:t>a Anual.</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3200" b="1" i="0" u="none" strike="noStrike" kern="1200" cap="none" spc="0" baseline="0" dirty="0">
              <a:solidFill>
                <a:srgbClr val="000000"/>
              </a:solidFill>
              <a:uFillTx/>
              <a:latin typeface="Arial"/>
              <a:cs typeface="Arial"/>
            </a:endParaRPr>
          </a:p>
          <a:p>
            <a:pPr lvl="0" indent="540000" algn="just">
              <a:lnSpc>
                <a:spcPct val="150000"/>
              </a:lnSpc>
              <a:defRPr sz="1800" b="0" i="0" u="none" strike="noStrike" kern="0" cap="none" spc="0" baseline="0">
                <a:solidFill>
                  <a:srgbClr val="000000"/>
                </a:solidFill>
                <a:uFillTx/>
              </a:defRPr>
            </a:pPr>
            <a:r>
              <a:rPr lang="pt-BR" sz="3200" dirty="0">
                <a:latin typeface="Arial" panose="020B0604020202020204" pitchFamily="34" charset="0"/>
                <a:cs typeface="Arial" panose="020B0604020202020204" pitchFamily="34" charset="0"/>
              </a:rPr>
              <a:t>Apresento, à consideração dos representantes do Conselho a proposta da Secretaria de Captação de Recursos do Governo do Distrito Federal feita por meio do </a:t>
            </a:r>
            <a:r>
              <a:rPr lang="pt-BR" sz="3200" dirty="0">
                <a:latin typeface="Arial" panose="020B0604020202020204" pitchFamily="34" charset="0"/>
                <a:cs typeface="Arial" panose="020B0604020202020204" pitchFamily="34" charset="0"/>
                <a:hlinkClick r:id="rId4"/>
              </a:rPr>
              <a:t>Ofício Nº 4764/2022 - SEEC/GAB</a:t>
            </a:r>
            <a:r>
              <a:rPr lang="pt-BR" sz="3200" dirty="0">
                <a:latin typeface="Arial" panose="020B0604020202020204" pitchFamily="34" charset="0"/>
                <a:cs typeface="Arial" panose="020B0604020202020204" pitchFamily="34" charset="0"/>
              </a:rPr>
              <a:t>, de 02 de agosto de 2022, no sentido de criar um cronograma anual com informações referentes: aos desembolsos da Sudeco, aos prazos para apresentação das cartas consultas, por parte dos interessados, e aos prazos para a análise e liberação dos recursos financeiros para as demanda aprovadas, de forma equânime no decorrer dos meses.</a:t>
            </a:r>
          </a:p>
          <a:p>
            <a:pPr lvl="0" indent="540000" algn="just">
              <a:lnSpc>
                <a:spcPct val="150000"/>
              </a:lnSpc>
              <a:defRPr sz="1800" b="0" i="0" u="none" strike="noStrike" kern="0" cap="none" spc="0" baseline="0">
                <a:solidFill>
                  <a:srgbClr val="000000"/>
                </a:solidFill>
                <a:uFillTx/>
              </a:defRPr>
            </a:pPr>
            <a:endParaRPr lang="pt-B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3090357"/>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937262" y="2546311"/>
            <a:ext cx="16409849" cy="5873403"/>
          </a:xfrm>
          <a:prstGeom prst="rect">
            <a:avLst/>
          </a:prstGeom>
          <a:noFill/>
          <a:ln cap="flat">
            <a:noFill/>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r>
              <a:rPr lang="pt-BR" sz="3200" kern="0" dirty="0">
                <a:solidFill>
                  <a:srgbClr val="000000"/>
                </a:solidFill>
                <a:latin typeface="Arial"/>
                <a:cs typeface="Arial"/>
              </a:rPr>
              <a:t>A </a:t>
            </a:r>
            <a:r>
              <a:rPr lang="pt-BR" sz="3200" dirty="0">
                <a:solidFill>
                  <a:srgbClr val="000000"/>
                </a:solidFill>
                <a:latin typeface="Arial"/>
                <a:cs typeface="Arial"/>
              </a:rPr>
              <a:t>Coordenação-Geral de Gestão de Fundos de Desenvolvimento e Financiamento (CGGFDF) </a:t>
            </a:r>
            <a:r>
              <a:rPr lang="pt-BR" sz="3200" kern="0" dirty="0">
                <a:solidFill>
                  <a:srgbClr val="000000"/>
                </a:solidFill>
                <a:latin typeface="Arial"/>
                <a:cs typeface="Arial"/>
              </a:rPr>
              <a:t>manifestou-se de maneira contrária ao encaminhamento da proposta para a 17ª Reunião Ordinária.</a:t>
            </a:r>
            <a:endParaRPr lang="pt-BR" sz="3200" kern="0" dirty="0">
              <a:latin typeface="Arial"/>
              <a:cs typeface="Arial"/>
            </a:endParaRPr>
          </a:p>
          <a:p>
            <a:pPr algn="just">
              <a:defRPr sz="1800" b="0" i="0" u="none" strike="noStrike" kern="0" cap="none" spc="0" baseline="0">
                <a:solidFill>
                  <a:srgbClr val="000000"/>
                </a:solidFill>
                <a:uFillTx/>
              </a:defRPr>
            </a:pPr>
            <a:endParaRPr lang="pt-BR" sz="3200" kern="0" dirty="0">
              <a:latin typeface="Arial"/>
              <a:cs typeface="Arial"/>
            </a:endParaRPr>
          </a:p>
          <a:p>
            <a:pPr algn="just">
              <a:defRPr sz="1800" b="0" i="0" u="none" strike="noStrike" kern="0" cap="none" spc="0" baseline="0">
                <a:solidFill>
                  <a:srgbClr val="000000"/>
                </a:solidFill>
                <a:uFillTx/>
              </a:defRPr>
            </a:pPr>
            <a:r>
              <a:rPr lang="pt-BR" sz="3200" kern="0" dirty="0">
                <a:latin typeface="Arial"/>
                <a:cs typeface="Arial"/>
              </a:rPr>
              <a:t>Apontamentos </a:t>
            </a:r>
            <a:r>
              <a:rPr lang="pt-BR" sz="3200" kern="0" dirty="0">
                <a:latin typeface="Arial" panose="020B0604020202020204" pitchFamily="34" charset="0"/>
                <a:cs typeface="Arial" panose="020B0604020202020204" pitchFamily="34" charset="0"/>
              </a:rPr>
              <a:t>(</a:t>
            </a:r>
            <a:r>
              <a:rPr lang="pt-BR" sz="3200" dirty="0">
                <a:solidFill>
                  <a:srgbClr val="000000"/>
                </a:solidFill>
                <a:latin typeface="Arial"/>
                <a:cs typeface="Arial"/>
                <a:hlinkClick r:id="rId4"/>
              </a:rPr>
              <a:t>Nota Técnica nº 748/2022/CFCO/CGGFDF/DIPGF/SUDECO</a:t>
            </a:r>
            <a:r>
              <a:rPr lang="pt-BR" sz="3200" dirty="0">
                <a:latin typeface="Arial" panose="020B0604020202020204" pitchFamily="34" charset="0"/>
                <a:cs typeface="Arial" panose="020B0604020202020204" pitchFamily="34" charset="0"/>
              </a:rPr>
              <a:t>):</a:t>
            </a:r>
            <a:endParaRPr lang="pt-BR" sz="3200" kern="0" dirty="0">
              <a:latin typeface="Arial"/>
              <a:cs typeface="Arial"/>
            </a:endParaRPr>
          </a:p>
          <a:p>
            <a:pPr lvl="3" algn="just">
              <a:defRPr sz="1800" b="0" i="0" u="none" strike="noStrike" kern="0" cap="none" spc="0" baseline="0">
                <a:solidFill>
                  <a:srgbClr val="000000"/>
                </a:solidFill>
                <a:uFillTx/>
              </a:defRPr>
            </a:pPr>
            <a:endParaRPr lang="pt-BR" sz="3200" dirty="0">
              <a:solidFill>
                <a:srgbClr val="000000"/>
              </a:solidFill>
              <a:latin typeface="Arial"/>
              <a:cs typeface="Arial"/>
            </a:endParaRPr>
          </a:p>
          <a:p>
            <a:pPr marL="457200" indent="-457200" algn="just">
              <a:buFont typeface="Wingdings" panose="05000000000000000000" pitchFamily="2" charset="2"/>
              <a:buChar char="Ø"/>
              <a:defRPr sz="1800" b="0" i="0" u="none" strike="noStrike" kern="0" cap="none" spc="0" baseline="0">
                <a:solidFill>
                  <a:srgbClr val="000000"/>
                </a:solidFill>
                <a:uFillTx/>
              </a:defRPr>
            </a:pPr>
            <a:r>
              <a:rPr lang="pt-BR" sz="3200" dirty="0">
                <a:latin typeface="Arial" panose="020B0604020202020204" pitchFamily="34" charset="0"/>
                <a:cs typeface="Arial" panose="020B0604020202020204" pitchFamily="34" charset="0"/>
              </a:rPr>
              <a:t>Visto que o assunto já foi discutido e rejeitado na última reunião preparatória do </a:t>
            </a:r>
            <a:r>
              <a:rPr lang="pt-BR" sz="3200" dirty="0" err="1">
                <a:latin typeface="Arial" panose="020B0604020202020204" pitchFamily="34" charset="0"/>
                <a:cs typeface="Arial" panose="020B0604020202020204" pitchFamily="34" charset="0"/>
              </a:rPr>
              <a:t>Condel</a:t>
            </a:r>
            <a:r>
              <a:rPr lang="pt-BR" sz="3200" dirty="0">
                <a:latin typeface="Arial" panose="020B0604020202020204" pitchFamily="34" charset="0"/>
                <a:cs typeface="Arial" panose="020B0604020202020204" pitchFamily="34" charset="0"/>
              </a:rPr>
              <a:t>/</a:t>
            </a:r>
            <a:r>
              <a:rPr lang="pt-BR" sz="3200" dirty="0" err="1">
                <a:latin typeface="Arial" panose="020B0604020202020204" pitchFamily="34" charset="0"/>
                <a:cs typeface="Arial" panose="020B0604020202020204" pitchFamily="34" charset="0"/>
              </a:rPr>
              <a:t>Sudeco</a:t>
            </a:r>
            <a:r>
              <a:rPr lang="pt-BR" sz="3200" dirty="0">
                <a:latin typeface="Arial" panose="020B0604020202020204" pitchFamily="34" charset="0"/>
                <a:cs typeface="Arial" panose="020B0604020202020204" pitchFamily="34" charset="0"/>
              </a:rPr>
              <a:t>, e considerando que não houve qualquer alteração na legislação ou na forma de ingresso de recursos do FCO que justifiquem nova análise, esta área técnica ratifica o posicionamento adotado anteriormente por meio da </a:t>
            </a:r>
            <a:r>
              <a:rPr lang="pt-BR" sz="3200" dirty="0">
                <a:solidFill>
                  <a:srgbClr val="000000"/>
                </a:solidFill>
                <a:latin typeface="Arial"/>
                <a:cs typeface="Arial"/>
                <a:hlinkClick r:id="rId5"/>
              </a:rPr>
              <a:t>Nota Técnica nº 462/2022/CFCO/CGGFPI/DIPGF/SUDECO</a:t>
            </a:r>
            <a:r>
              <a:rPr lang="pt-BR" sz="3200" dirty="0">
                <a:solidFill>
                  <a:srgbClr val="000000"/>
                </a:solidFill>
                <a:latin typeface="Arial"/>
                <a:cs typeface="Arial"/>
              </a:rPr>
              <a:t>.</a:t>
            </a:r>
            <a:endParaRPr lang="pt-BR" sz="3200" dirty="0">
              <a:solidFill>
                <a:srgbClr val="000000"/>
              </a:solidFill>
              <a:latin typeface="Arial" panose="020B0604020202020204" pitchFamily="34" charset="0"/>
              <a:cs typeface="Arial" panose="020B0604020202020204" pitchFamily="34" charset="0"/>
            </a:endParaRPr>
          </a:p>
          <a:p>
            <a:pPr marR="0" lvl="1" algn="just" defTabSz="914400" rtl="0" fontAlgn="auto" hangingPunct="1">
              <a:lnSpc>
                <a:spcPct val="150000"/>
              </a:lnSpc>
              <a:spcBef>
                <a:spcPts val="0"/>
              </a:spcBef>
              <a:spcAft>
                <a:spcPts val="0"/>
              </a:spcAft>
              <a:buSzPct val="100000"/>
              <a:tabLst/>
              <a:defRPr sz="1800" b="0" i="0" u="none" strike="noStrike" kern="0" cap="none" spc="0" baseline="0">
                <a:solidFill>
                  <a:srgbClr val="000000"/>
                </a:solidFill>
                <a:uFillTx/>
              </a:defRPr>
            </a:pPr>
            <a:endParaRPr lang="pt-BR" sz="1800" b="0" i="0" u="none" strike="noStrike" kern="0" cap="none" spc="0" baseline="0" dirty="0">
              <a:solidFill>
                <a:srgbClr val="000000"/>
              </a:solidFill>
              <a:uFillTx/>
              <a:latin typeface="Arial" pitchFamily="34"/>
              <a:cs typeface="Arial" pitchFamily="34"/>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7" y="964379"/>
            <a:ext cx="13390521"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lvl="0">
              <a:spcBef>
                <a:spcPts val="135"/>
              </a:spcBef>
            </a:pPr>
            <a:r>
              <a:rPr lang="pt-BR" sz="7350" dirty="0">
                <a:solidFill>
                  <a:srgbClr val="012074"/>
                </a:solidFill>
                <a:latin typeface="Arial" pitchFamily="34"/>
                <a:cs typeface="Arial" pitchFamily="34"/>
              </a:rPr>
              <a:t>FCO – Cronograma Anual</a:t>
            </a:r>
          </a:p>
        </p:txBody>
      </p:sp>
    </p:spTree>
    <p:extLst>
      <p:ext uri="{BB962C8B-B14F-4D97-AF65-F5344CB8AC3E}">
        <p14:creationId xmlns:p14="http://schemas.microsoft.com/office/powerpoint/2010/main" val="2578458079"/>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937262" y="2546311"/>
            <a:ext cx="16409849" cy="3724096"/>
          </a:xfrm>
          <a:prstGeom prst="rect">
            <a:avLst/>
          </a:prstGeom>
          <a:noFill/>
          <a:ln cap="flat">
            <a:noFill/>
          </a:ln>
        </p:spPr>
        <p:txBody>
          <a:bodyPr vert="horz" wrap="square" lIns="91440" tIns="45720" rIns="91440" bIns="45720" anchor="t" anchorCtr="0" compatLnSpc="1">
            <a:spAutoFit/>
          </a:bodyPr>
          <a:lstStyle/>
          <a:p>
            <a:pPr lvl="3" algn="just">
              <a:defRPr sz="1800" b="0" i="0" u="none" strike="noStrike" kern="0" cap="none" spc="0" baseline="0">
                <a:solidFill>
                  <a:srgbClr val="000000"/>
                </a:solidFill>
                <a:uFillTx/>
              </a:defRPr>
            </a:pPr>
            <a:endParaRPr lang="pt-BR" sz="3200" kern="0" dirty="0">
              <a:solidFill>
                <a:srgbClr val="FF0000"/>
              </a:solidFill>
              <a:latin typeface="Arial"/>
              <a:cs typeface="Arial"/>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itchFamily="34"/>
                <a:cs typeface="Arial" pitchFamily="34"/>
              </a:rPr>
              <a:t>Discussão;</a:t>
            </a:r>
            <a:endParaRPr lang="pt-BR" sz="3200" dirty="0">
              <a:solidFill>
                <a:srgbClr val="000000"/>
              </a:solidFill>
            </a:endParaRP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3200" dirty="0">
              <a:solidFill>
                <a:srgbClr val="000000"/>
              </a:solidFill>
              <a:latin typeface="Arial" pitchFamily="34"/>
              <a:cs typeface="Arial" pitchFamily="34"/>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itchFamily="34"/>
                <a:cs typeface="Arial" pitchFamily="34"/>
              </a:rPr>
              <a:t>Votação;</a:t>
            </a: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3200" dirty="0">
              <a:solidFill>
                <a:srgbClr val="000000"/>
              </a:solidFill>
              <a:latin typeface="Arial" pitchFamily="34"/>
              <a:cs typeface="Arial" pitchFamily="34"/>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itchFamily="34"/>
                <a:cs typeface="Arial" pitchFamily="34"/>
              </a:rPr>
              <a:t>Encaminhamentos.</a:t>
            </a:r>
          </a:p>
          <a:p>
            <a:pPr marL="342900" lvl="0" indent="-342900" algn="just">
              <a:buSzPct val="100000"/>
              <a:buFont typeface="Wingdings" pitchFamily="2"/>
              <a:buChar char="Ø"/>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a:p>
            <a:pPr lvl="0" algn="just">
              <a:buSzPct val="100000"/>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8" y="964379"/>
            <a:ext cx="12618722"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lvl="0">
              <a:spcBef>
                <a:spcPts val="135"/>
              </a:spcBef>
            </a:pPr>
            <a:r>
              <a:rPr lang="pt-BR" sz="7350" dirty="0">
                <a:solidFill>
                  <a:srgbClr val="012074"/>
                </a:solidFill>
                <a:latin typeface="Arial" pitchFamily="34"/>
                <a:cs typeface="Arial" pitchFamily="34"/>
              </a:rPr>
              <a:t>FCO – Cronograma Anual</a:t>
            </a:r>
          </a:p>
        </p:txBody>
      </p:sp>
    </p:spTree>
    <p:extLst>
      <p:ext uri="{BB962C8B-B14F-4D97-AF65-F5344CB8AC3E}">
        <p14:creationId xmlns:p14="http://schemas.microsoft.com/office/powerpoint/2010/main" val="1976055984"/>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081D798E-2217-49DC-9D6F-6D61FC022E97}"/>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a:solidFill>
                  <a:srgbClr val="012074"/>
                </a:solidFill>
                <a:latin typeface="Arial" pitchFamily="34"/>
                <a:cs typeface="Arial" pitchFamily="34"/>
              </a:rPr>
              <a:t>II – Ordem do Dia</a:t>
            </a:r>
            <a:endParaRPr lang="pt-BR" sz="7350">
              <a:latin typeface="Arial" pitchFamily="34"/>
              <a:cs typeface="Arial" pitchFamily="34"/>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94DBD95B-4EE9-4C9D-9101-9C9EFEDBD722}"/>
              </a:ext>
            </a:extLst>
          </p:cNvPr>
          <p:cNvSpPr txBox="1"/>
          <p:nvPr/>
        </p:nvSpPr>
        <p:spPr>
          <a:xfrm>
            <a:off x="1028700" y="2402970"/>
            <a:ext cx="16031388" cy="4524315"/>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pt-BR" sz="3200" i="0" u="none" strike="noStrike" kern="1200" cap="none" spc="0" baseline="0" dirty="0">
                <a:solidFill>
                  <a:srgbClr val="FF0000"/>
                </a:solidFill>
                <a:uFillTx/>
                <a:latin typeface="Arial" panose="020B0604020202020204" pitchFamily="34" charset="0"/>
                <a:cs typeface="Arial" panose="020B0604020202020204" pitchFamily="34" charset="0"/>
              </a:rPr>
              <a:t>PROPOSIÇÃO N.º 04/2022 </a:t>
            </a:r>
            <a:r>
              <a:rPr lang="pt-BR" sz="3200" b="1" i="0" u="none" strike="noStrike" kern="1200" cap="none" spc="0" baseline="0" dirty="0">
                <a:solidFill>
                  <a:srgbClr val="000000"/>
                </a:solidFill>
                <a:uFillTx/>
                <a:latin typeface="Arial" panose="020B0604020202020204" pitchFamily="34" charset="0"/>
                <a:cs typeface="Arial" panose="020B0604020202020204" pitchFamily="34" charset="0"/>
              </a:rPr>
              <a:t>- Programação FCO/2022 – Alteração de diversos itens.</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3200" b="1" i="0" u="none" strike="noStrike" kern="1200" cap="none" spc="0" baseline="0" dirty="0">
              <a:solidFill>
                <a:srgbClr val="000000"/>
              </a:solidFill>
              <a:uFillTx/>
              <a:latin typeface="Arial" panose="020B0604020202020204" pitchFamily="34" charset="0"/>
              <a:cs typeface="Arial" panose="020B0604020202020204" pitchFamily="34" charset="0"/>
            </a:endParaRPr>
          </a:p>
          <a:p>
            <a:pPr lvl="0" indent="540000" algn="just">
              <a:lnSpc>
                <a:spcPct val="150000"/>
              </a:lnSpc>
              <a:defRPr sz="1800" b="0" i="0" u="none" strike="noStrike" kern="0" cap="none" spc="0" baseline="0">
                <a:solidFill>
                  <a:srgbClr val="000000"/>
                </a:solidFill>
                <a:uFillTx/>
              </a:defRPr>
            </a:pPr>
            <a:r>
              <a:rPr lang="pt-BR" sz="3200" dirty="0">
                <a:latin typeface="Arial" panose="020B0604020202020204" pitchFamily="34" charset="0"/>
                <a:cs typeface="Arial" panose="020B0604020202020204" pitchFamily="34" charset="0"/>
              </a:rPr>
              <a:t>Apresento, à consideração dos representantes do Conselho a proposta da Secretaria de Estado de Indústria, Comércio e Serviços do Estado de Goiás, feita por meio do </a:t>
            </a:r>
            <a:r>
              <a:rPr lang="pt-BR" sz="3200" dirty="0">
                <a:solidFill>
                  <a:srgbClr val="000000"/>
                </a:solidFill>
                <a:latin typeface="Arial" panose="020B0604020202020204" pitchFamily="34" charset="0"/>
                <a:cs typeface="Arial" panose="020B0604020202020204" pitchFamily="34" charset="0"/>
                <a:hlinkClick r:id="rId4"/>
              </a:rPr>
              <a:t>Ofício nº 2016-2022-SIC</a:t>
            </a:r>
            <a:r>
              <a:rPr lang="pt-BR" sz="3200" dirty="0">
                <a:latin typeface="Arial" panose="020B0604020202020204" pitchFamily="34" charset="0"/>
                <a:cs typeface="Arial" panose="020B0604020202020204" pitchFamily="34" charset="0"/>
              </a:rPr>
              <a:t>, de 16 de agosto de 2022, no sentido de alterar alguns itens da Programação do FCO para 2022. </a:t>
            </a:r>
            <a:endParaRPr lang="pt-BR" sz="32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4663025"/>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081D798E-2217-49DC-9D6F-6D61FC022E97}"/>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Programação FCO/2022</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graphicFrame>
        <p:nvGraphicFramePr>
          <p:cNvPr id="9" name="Tabela 9">
            <a:extLst>
              <a:ext uri="{FF2B5EF4-FFF2-40B4-BE49-F238E27FC236}">
                <a16:creationId xmlns:a16="http://schemas.microsoft.com/office/drawing/2014/main" id="{5D7326F9-7757-42A9-A61D-A502A89DE061}"/>
              </a:ext>
            </a:extLst>
          </p:cNvPr>
          <p:cNvGraphicFramePr>
            <a:graphicFrameLocks noGrp="1"/>
          </p:cNvGraphicFramePr>
          <p:nvPr>
            <p:extLst>
              <p:ext uri="{D42A27DB-BD31-4B8C-83A1-F6EECF244321}">
                <p14:modId xmlns:p14="http://schemas.microsoft.com/office/powerpoint/2010/main" val="2105438343"/>
              </p:ext>
            </p:extLst>
          </p:nvPr>
        </p:nvGraphicFramePr>
        <p:xfrm>
          <a:off x="2935692" y="3139437"/>
          <a:ext cx="12192000" cy="3324458"/>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1720697825"/>
                    </a:ext>
                  </a:extLst>
                </a:gridCol>
                <a:gridCol w="6096000">
                  <a:extLst>
                    <a:ext uri="{9D8B030D-6E8A-4147-A177-3AD203B41FA5}">
                      <a16:colId xmlns:a16="http://schemas.microsoft.com/office/drawing/2014/main" val="1608460396"/>
                    </a:ext>
                  </a:extLst>
                </a:gridCol>
              </a:tblGrid>
              <a:tr h="678551">
                <a:tc gridSpan="2">
                  <a:txBody>
                    <a:bodyPr/>
                    <a:lstStyle/>
                    <a:p>
                      <a:pPr algn="ctr"/>
                      <a:r>
                        <a:rPr lang="pt-BR" sz="2000" dirty="0">
                          <a:ln>
                            <a:noFill/>
                          </a:ln>
                          <a:solidFill>
                            <a:schemeClr val="tx1"/>
                          </a:solidFill>
                          <a:latin typeface="Arial" panose="020B0604020202020204" pitchFamily="34" charset="0"/>
                          <a:cs typeface="Arial" panose="020B0604020202020204" pitchFamily="34" charset="0"/>
                        </a:rPr>
                        <a:t>PROGRAMAÇÃO FCO 2022</a:t>
                      </a:r>
                    </a:p>
                    <a:p>
                      <a:pPr algn="ctr"/>
                      <a:r>
                        <a:rPr lang="pt-BR" sz="2000" dirty="0">
                          <a:ln>
                            <a:noFill/>
                          </a:ln>
                          <a:solidFill>
                            <a:schemeClr val="tx1"/>
                          </a:solidFill>
                          <a:latin typeface="Arial" panose="020B0604020202020204" pitchFamily="34" charset="0"/>
                          <a:cs typeface="Arial" panose="020B0604020202020204" pitchFamily="34" charset="0"/>
                        </a:rPr>
                        <a:t>TÍTULO III – CONDIÇÕES GERAIS DE FINANCIAMENTO</a:t>
                      </a:r>
                    </a:p>
                  </a:txBody>
                  <a:tcPr>
                    <a:solidFill>
                      <a:schemeClr val="bg2">
                        <a:lumMod val="90000"/>
                      </a:schemeClr>
                    </a:solidFill>
                  </a:tcPr>
                </a:tc>
                <a:tc hMerge="1">
                  <a:txBody>
                    <a:bodyPr/>
                    <a:lstStyle/>
                    <a:p>
                      <a:endParaRPr lang="pt-BR"/>
                    </a:p>
                  </a:txBody>
                  <a:tcPr/>
                </a:tc>
                <a:extLst>
                  <a:ext uri="{0D108BD9-81ED-4DB2-BD59-A6C34878D82A}">
                    <a16:rowId xmlns:a16="http://schemas.microsoft.com/office/drawing/2014/main" val="1177797623"/>
                  </a:ext>
                </a:extLst>
              </a:tr>
              <a:tr h="474578">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DE</a:t>
                      </a:r>
                    </a:p>
                  </a:txBody>
                  <a:tcPr>
                    <a:solidFill>
                      <a:schemeClr val="bg2">
                        <a:lumMod val="90000"/>
                      </a:schemeClr>
                    </a:solidFill>
                  </a:tcPr>
                </a:tc>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PARA</a:t>
                      </a:r>
                    </a:p>
                  </a:txBody>
                  <a:tcPr>
                    <a:solidFill>
                      <a:schemeClr val="bg2">
                        <a:lumMod val="90000"/>
                      </a:schemeClr>
                    </a:solidFill>
                  </a:tcPr>
                </a:tc>
                <a:extLst>
                  <a:ext uri="{0D108BD9-81ED-4DB2-BD59-A6C34878D82A}">
                    <a16:rowId xmlns:a16="http://schemas.microsoft.com/office/drawing/2014/main" val="1478657113"/>
                  </a:ext>
                </a:extLst>
              </a:tr>
              <a:tr h="1026998">
                <a:tc>
                  <a:txBody>
                    <a:bodyPr/>
                    <a:lstStyle/>
                    <a:p>
                      <a:pPr marL="76200" marR="76200" algn="l" defTabSz="914400" rtl="0" eaLnBrk="1" latinLnBrk="0" hangingPunct="1">
                        <a:spcBef>
                          <a:spcPts val="600"/>
                        </a:spcBef>
                        <a:spcAft>
                          <a:spcPts val="600"/>
                        </a:spcAft>
                      </a:pPr>
                      <a:r>
                        <a:rPr lang="pt-BR" sz="2000" b="1" i="0" kern="1200" dirty="0">
                          <a:ln>
                            <a:noFill/>
                          </a:ln>
                          <a:solidFill>
                            <a:srgbClr val="000000"/>
                          </a:solidFill>
                          <a:effectLst/>
                          <a:latin typeface="Arial" panose="020B0604020202020204" pitchFamily="34" charset="0"/>
                          <a:ea typeface="+mn-ea"/>
                          <a:cs typeface="Arial" panose="020B0604020202020204" pitchFamily="34" charset="0"/>
                        </a:rPr>
                        <a:t>Título III – Condições Gerais de Financiamento</a:t>
                      </a:r>
                      <a:br>
                        <a:rPr lang="pt-BR" sz="2000" b="1" i="0" kern="1200" dirty="0">
                          <a:ln>
                            <a:noFill/>
                          </a:ln>
                          <a:solidFill>
                            <a:srgbClr val="000000"/>
                          </a:solidFill>
                          <a:effectLst/>
                          <a:latin typeface="Arial" panose="020B0604020202020204" pitchFamily="34" charset="0"/>
                          <a:ea typeface="+mn-ea"/>
                          <a:cs typeface="Arial" panose="020B0604020202020204" pitchFamily="34" charset="0"/>
                        </a:rPr>
                      </a:br>
                      <a:r>
                        <a:rPr lang="pt-BR" sz="2000" b="1" i="0" kern="1200" dirty="0">
                          <a:ln>
                            <a:noFill/>
                          </a:ln>
                          <a:solidFill>
                            <a:srgbClr val="000000"/>
                          </a:solidFill>
                          <a:effectLst/>
                          <a:latin typeface="Arial" panose="020B0604020202020204" pitchFamily="34" charset="0"/>
                          <a:ea typeface="+mn-ea"/>
                          <a:cs typeface="Arial" panose="020B0604020202020204" pitchFamily="34" charset="0"/>
                        </a:rPr>
                        <a:t>2. RESTRIÇÕES:</a:t>
                      </a:r>
                      <a:br>
                        <a:rPr lang="pt-BR" sz="2000" b="1" i="0" kern="1200" dirty="0">
                          <a:ln>
                            <a:noFill/>
                          </a:ln>
                          <a:solidFill>
                            <a:srgbClr val="000000"/>
                          </a:solidFill>
                          <a:effectLst/>
                          <a:latin typeface="Arial" panose="020B0604020202020204" pitchFamily="34" charset="0"/>
                          <a:ea typeface="+mn-ea"/>
                          <a:cs typeface="Arial" panose="020B0604020202020204" pitchFamily="34" charset="0"/>
                        </a:rPr>
                      </a:br>
                      <a:r>
                        <a:rPr lang="pt-BR" sz="2000" b="1" i="0" kern="1200" dirty="0">
                          <a:ln>
                            <a:noFill/>
                          </a:ln>
                          <a:solidFill>
                            <a:srgbClr val="000000"/>
                          </a:solidFill>
                          <a:effectLst/>
                          <a:latin typeface="Arial" panose="020B0604020202020204" pitchFamily="34" charset="0"/>
                          <a:ea typeface="+mn-ea"/>
                          <a:cs typeface="Arial" panose="020B0604020202020204" pitchFamily="34" charset="0"/>
                        </a:rPr>
                        <a:t>2.1. ITENS NÃO FINANCIÁVEIS:</a:t>
                      </a:r>
                      <a:r>
                        <a:rPr lang="pt-BR" sz="2000" b="0" i="0" kern="1200" dirty="0">
                          <a:ln>
                            <a:noFill/>
                          </a:ln>
                          <a:solidFill>
                            <a:srgbClr val="000000"/>
                          </a:solidFill>
                          <a:effectLst/>
                          <a:latin typeface="Arial" panose="020B0604020202020204" pitchFamily="34" charset="0"/>
                          <a:ea typeface="+mn-ea"/>
                          <a:cs typeface="Arial" panose="020B0604020202020204" pitchFamily="34" charset="0"/>
                        </a:rPr>
                        <a:t> não constitui objetivo do FCO financiar:</a:t>
                      </a:r>
                    </a:p>
                    <a:p>
                      <a:pPr marL="76200" marR="76200" algn="l" defTabSz="914400" rtl="0" eaLnBrk="1" latinLnBrk="0" hangingPunct="1">
                        <a:spcBef>
                          <a:spcPts val="600"/>
                        </a:spcBef>
                        <a:spcAft>
                          <a:spcPts val="600"/>
                        </a:spcAft>
                      </a:pPr>
                      <a:r>
                        <a:rPr lang="pt-BR" sz="2000" b="0" i="0" kern="1200" dirty="0">
                          <a:ln>
                            <a:noFill/>
                          </a:ln>
                          <a:solidFill>
                            <a:srgbClr val="000000"/>
                          </a:solidFill>
                          <a:effectLst/>
                          <a:latin typeface="Arial" panose="020B0604020202020204" pitchFamily="34" charset="0"/>
                          <a:ea typeface="+mn-ea"/>
                          <a:cs typeface="Arial" panose="020B0604020202020204" pitchFamily="34" charset="0"/>
                        </a:rPr>
                        <a:t>f) motel, hotel-residência (apart-hotel) e boate;</a:t>
                      </a:r>
                    </a:p>
                    <a:p>
                      <a:pPr algn="just"/>
                      <a:endParaRPr lang="pt-BR" sz="2000" dirty="0">
                        <a:ln>
                          <a:noFill/>
                        </a:ln>
                        <a:solidFill>
                          <a:schemeClr val="tx1"/>
                        </a:solidFill>
                        <a:latin typeface="Arial" panose="020B0604020202020204" pitchFamily="34" charset="0"/>
                        <a:cs typeface="Arial" panose="020B0604020202020204" pitchFamily="34" charset="0"/>
                      </a:endParaRPr>
                    </a:p>
                  </a:txBody>
                  <a:tcPr>
                    <a:solidFill>
                      <a:schemeClr val="bg2">
                        <a:lumMod val="90000"/>
                      </a:schemeClr>
                    </a:solidFill>
                  </a:tcPr>
                </a:tc>
                <a:tc>
                  <a:txBody>
                    <a:bodyPr/>
                    <a:lstStyle/>
                    <a:p>
                      <a:pPr marL="76200" marR="76200" algn="l">
                        <a:spcBef>
                          <a:spcPts val="600"/>
                        </a:spcBef>
                        <a:spcAft>
                          <a:spcPts val="600"/>
                        </a:spcAft>
                      </a:pPr>
                      <a:r>
                        <a:rPr lang="pt-BR" sz="2000" b="1" i="0" dirty="0">
                          <a:ln>
                            <a:noFill/>
                          </a:ln>
                          <a:solidFill>
                            <a:srgbClr val="000000"/>
                          </a:solidFill>
                          <a:effectLst/>
                          <a:latin typeface="Arial" panose="020B0604020202020204" pitchFamily="34" charset="0"/>
                          <a:cs typeface="Arial" panose="020B0604020202020204" pitchFamily="34" charset="0"/>
                        </a:rPr>
                        <a:t>Título III – Condições Gerais de Financiamento</a:t>
                      </a:r>
                      <a:br>
                        <a:rPr lang="pt-BR" sz="2000" b="1" i="0" dirty="0">
                          <a:ln>
                            <a:noFill/>
                          </a:ln>
                          <a:solidFill>
                            <a:srgbClr val="000000"/>
                          </a:solidFill>
                          <a:effectLst/>
                          <a:latin typeface="Arial" panose="020B0604020202020204" pitchFamily="34" charset="0"/>
                          <a:cs typeface="Arial" panose="020B0604020202020204" pitchFamily="34" charset="0"/>
                        </a:rPr>
                      </a:br>
                      <a:r>
                        <a:rPr lang="pt-BR" sz="2000" b="1" i="0" dirty="0">
                          <a:ln>
                            <a:noFill/>
                          </a:ln>
                          <a:solidFill>
                            <a:srgbClr val="000000"/>
                          </a:solidFill>
                          <a:effectLst/>
                          <a:latin typeface="Arial" panose="020B0604020202020204" pitchFamily="34" charset="0"/>
                          <a:cs typeface="Arial" panose="020B0604020202020204" pitchFamily="34" charset="0"/>
                        </a:rPr>
                        <a:t>2. RESTRIÇÕES:</a:t>
                      </a:r>
                      <a:br>
                        <a:rPr lang="pt-BR" sz="2000" b="1" i="0" dirty="0">
                          <a:ln>
                            <a:noFill/>
                          </a:ln>
                          <a:solidFill>
                            <a:srgbClr val="000000"/>
                          </a:solidFill>
                          <a:effectLst/>
                          <a:latin typeface="Arial" panose="020B0604020202020204" pitchFamily="34" charset="0"/>
                          <a:cs typeface="Arial" panose="020B0604020202020204" pitchFamily="34" charset="0"/>
                        </a:rPr>
                      </a:br>
                      <a:r>
                        <a:rPr lang="pt-BR" sz="2000" b="1" i="0" dirty="0">
                          <a:ln>
                            <a:noFill/>
                          </a:ln>
                          <a:solidFill>
                            <a:srgbClr val="000000"/>
                          </a:solidFill>
                          <a:effectLst/>
                          <a:latin typeface="Arial" panose="020B0604020202020204" pitchFamily="34" charset="0"/>
                          <a:cs typeface="Arial" panose="020B0604020202020204" pitchFamily="34" charset="0"/>
                        </a:rPr>
                        <a:t>2.1. ITENS NÃO FINANCIÁVEIS:</a:t>
                      </a:r>
                      <a:r>
                        <a:rPr lang="pt-BR" sz="2000" b="0" i="0" dirty="0">
                          <a:ln>
                            <a:noFill/>
                          </a:ln>
                          <a:solidFill>
                            <a:srgbClr val="000000"/>
                          </a:solidFill>
                          <a:effectLst/>
                          <a:latin typeface="Arial" panose="020B0604020202020204" pitchFamily="34" charset="0"/>
                          <a:cs typeface="Arial" panose="020B0604020202020204" pitchFamily="34" charset="0"/>
                        </a:rPr>
                        <a:t> não constitui objetivo do FCO financiar:</a:t>
                      </a:r>
                    </a:p>
                    <a:p>
                      <a:pPr marL="76200" marR="76200" algn="l">
                        <a:spcBef>
                          <a:spcPts val="600"/>
                        </a:spcBef>
                        <a:spcAft>
                          <a:spcPts val="600"/>
                        </a:spcAft>
                      </a:pPr>
                      <a:r>
                        <a:rPr lang="pt-BR" sz="2000" b="0" i="0" dirty="0">
                          <a:ln>
                            <a:noFill/>
                          </a:ln>
                          <a:solidFill>
                            <a:srgbClr val="000000"/>
                          </a:solidFill>
                          <a:effectLst/>
                          <a:latin typeface="Arial" panose="020B0604020202020204" pitchFamily="34" charset="0"/>
                          <a:cs typeface="Arial" panose="020B0604020202020204" pitchFamily="34" charset="0"/>
                        </a:rPr>
                        <a:t>f) </a:t>
                      </a:r>
                      <a:r>
                        <a:rPr lang="pt-BR" sz="2000" b="0" i="0" strike="sngStrike" dirty="0">
                          <a:ln>
                            <a:noFill/>
                          </a:ln>
                          <a:solidFill>
                            <a:srgbClr val="FF0000"/>
                          </a:solidFill>
                          <a:effectLst/>
                          <a:latin typeface="Arial" panose="020B0604020202020204" pitchFamily="34" charset="0"/>
                          <a:cs typeface="Arial" panose="020B0604020202020204" pitchFamily="34" charset="0"/>
                        </a:rPr>
                        <a:t>motel</a:t>
                      </a:r>
                      <a:r>
                        <a:rPr lang="pt-BR" sz="2000" b="0" i="0" dirty="0">
                          <a:ln>
                            <a:noFill/>
                          </a:ln>
                          <a:solidFill>
                            <a:srgbClr val="FF0000"/>
                          </a:solidFill>
                          <a:effectLst/>
                          <a:latin typeface="Arial" panose="020B0604020202020204" pitchFamily="34" charset="0"/>
                          <a:cs typeface="Arial" panose="020B0604020202020204" pitchFamily="34" charset="0"/>
                        </a:rPr>
                        <a:t>,</a:t>
                      </a:r>
                      <a:r>
                        <a:rPr lang="pt-BR" sz="2000" b="0" i="0" dirty="0">
                          <a:ln>
                            <a:noFill/>
                          </a:ln>
                          <a:solidFill>
                            <a:srgbClr val="000000"/>
                          </a:solidFill>
                          <a:effectLst/>
                          <a:latin typeface="Arial" panose="020B0604020202020204" pitchFamily="34" charset="0"/>
                          <a:cs typeface="Arial" panose="020B0604020202020204" pitchFamily="34" charset="0"/>
                        </a:rPr>
                        <a:t> hotel-residência (apart-hotel) e boate;</a:t>
                      </a:r>
                    </a:p>
                    <a:p>
                      <a:pPr algn="just"/>
                      <a:endParaRPr lang="pt-BR" sz="2000" dirty="0">
                        <a:ln>
                          <a:noFill/>
                        </a:ln>
                        <a:solidFill>
                          <a:schemeClr val="tx1"/>
                        </a:solidFill>
                        <a:latin typeface="Arial" panose="020B0604020202020204" pitchFamily="34" charset="0"/>
                        <a:cs typeface="Arial" panose="020B0604020202020204" pitchFamily="34" charset="0"/>
                      </a:endParaRPr>
                    </a:p>
                  </a:txBody>
                  <a:tcPr>
                    <a:solidFill>
                      <a:schemeClr val="bg2">
                        <a:lumMod val="90000"/>
                      </a:schemeClr>
                    </a:solidFill>
                  </a:tcPr>
                </a:tc>
                <a:extLst>
                  <a:ext uri="{0D108BD9-81ED-4DB2-BD59-A6C34878D82A}">
                    <a16:rowId xmlns:a16="http://schemas.microsoft.com/office/drawing/2014/main" val="4008903953"/>
                  </a:ext>
                </a:extLst>
              </a:tr>
            </a:tbl>
          </a:graphicData>
        </a:graphic>
      </p:graphicFrame>
      <p:sp>
        <p:nvSpPr>
          <p:cNvPr id="11" name="CaixaDeTexto 7">
            <a:extLst>
              <a:ext uri="{FF2B5EF4-FFF2-40B4-BE49-F238E27FC236}">
                <a16:creationId xmlns:a16="http://schemas.microsoft.com/office/drawing/2014/main" id="{9A538617-E7D5-4E74-8190-D8BB2DDE0740}"/>
              </a:ext>
            </a:extLst>
          </p:cNvPr>
          <p:cNvSpPr txBox="1"/>
          <p:nvPr/>
        </p:nvSpPr>
        <p:spPr>
          <a:xfrm>
            <a:off x="1028700" y="6905835"/>
            <a:ext cx="16031388" cy="2955746"/>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3200" b="1" dirty="0">
                <a:solidFill>
                  <a:srgbClr val="000000"/>
                </a:solidFill>
                <a:latin typeface="Arial" panose="020B0604020202020204" pitchFamily="34" charset="0"/>
                <a:cs typeface="Arial" panose="020B0604020202020204" pitchFamily="34" charset="0"/>
              </a:rPr>
              <a:t>Justificativa (AB Motéis):</a:t>
            </a:r>
            <a:r>
              <a:rPr lang="pt-BR" sz="3200" dirty="0">
                <a:solidFill>
                  <a:srgbClr val="000000"/>
                </a:solidFill>
                <a:latin typeface="Arial" panose="020B0604020202020204" pitchFamily="34" charset="0"/>
                <a:cs typeface="Arial" panose="020B0604020202020204" pitchFamily="34" charset="0"/>
              </a:rPr>
              <a:t> Solicita tratamento isonômico, quanto ao acesso aos recursos do Fundo, uma vez que a Lei 11.771/2011 (Lei Geral do Turismo) não faz distinção entre as atividades desenvolvidas por hotéis, motéis, albergues, resorts e outras formas de hospedagem.</a:t>
            </a:r>
          </a:p>
        </p:txBody>
      </p:sp>
    </p:spTree>
    <p:extLst>
      <p:ext uri="{BB962C8B-B14F-4D97-AF65-F5344CB8AC3E}">
        <p14:creationId xmlns:p14="http://schemas.microsoft.com/office/powerpoint/2010/main" val="1468278614"/>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graphicFrame>
        <p:nvGraphicFramePr>
          <p:cNvPr id="9" name="Tabela 9">
            <a:extLst>
              <a:ext uri="{FF2B5EF4-FFF2-40B4-BE49-F238E27FC236}">
                <a16:creationId xmlns:a16="http://schemas.microsoft.com/office/drawing/2014/main" id="{5D7326F9-7757-42A9-A61D-A502A89DE061}"/>
              </a:ext>
            </a:extLst>
          </p:cNvPr>
          <p:cNvGraphicFramePr>
            <a:graphicFrameLocks noGrp="1"/>
          </p:cNvGraphicFramePr>
          <p:nvPr>
            <p:extLst>
              <p:ext uri="{D42A27DB-BD31-4B8C-83A1-F6EECF244321}">
                <p14:modId xmlns:p14="http://schemas.microsoft.com/office/powerpoint/2010/main" val="93596269"/>
              </p:ext>
            </p:extLst>
          </p:nvPr>
        </p:nvGraphicFramePr>
        <p:xfrm>
          <a:off x="3169920" y="2706077"/>
          <a:ext cx="12192000" cy="4543658"/>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1720697825"/>
                    </a:ext>
                  </a:extLst>
                </a:gridCol>
                <a:gridCol w="6096000">
                  <a:extLst>
                    <a:ext uri="{9D8B030D-6E8A-4147-A177-3AD203B41FA5}">
                      <a16:colId xmlns:a16="http://schemas.microsoft.com/office/drawing/2014/main" val="1608460396"/>
                    </a:ext>
                  </a:extLst>
                </a:gridCol>
              </a:tblGrid>
              <a:tr h="678551">
                <a:tc gridSpan="2">
                  <a:txBody>
                    <a:bodyPr/>
                    <a:lstStyle/>
                    <a:p>
                      <a:pPr algn="ctr"/>
                      <a:r>
                        <a:rPr lang="pt-BR" sz="2000" dirty="0">
                          <a:ln>
                            <a:noFill/>
                          </a:ln>
                          <a:solidFill>
                            <a:schemeClr val="tx1"/>
                          </a:solidFill>
                          <a:latin typeface="Arial" panose="020B0604020202020204" pitchFamily="34" charset="0"/>
                          <a:cs typeface="Arial" panose="020B0604020202020204" pitchFamily="34" charset="0"/>
                        </a:rPr>
                        <a:t>PROGRAMAÇÃO FCO 2022</a:t>
                      </a:r>
                    </a:p>
                    <a:p>
                      <a:pPr algn="ctr"/>
                      <a:r>
                        <a:rPr lang="pt-BR" sz="2000" dirty="0">
                          <a:ln>
                            <a:noFill/>
                          </a:ln>
                          <a:solidFill>
                            <a:schemeClr val="tx1"/>
                          </a:solidFill>
                          <a:latin typeface="Arial" panose="020B0604020202020204" pitchFamily="34" charset="0"/>
                          <a:cs typeface="Arial" panose="020B0604020202020204" pitchFamily="34" charset="0"/>
                        </a:rPr>
                        <a:t>TÍTULO III – CONDIÇÕES GERAIS DE FINANCIAMENTO</a:t>
                      </a:r>
                    </a:p>
                  </a:txBody>
                  <a:tcPr>
                    <a:solidFill>
                      <a:schemeClr val="bg2">
                        <a:lumMod val="90000"/>
                      </a:schemeClr>
                    </a:solidFill>
                  </a:tcPr>
                </a:tc>
                <a:tc hMerge="1">
                  <a:txBody>
                    <a:bodyPr/>
                    <a:lstStyle/>
                    <a:p>
                      <a:endParaRPr lang="pt-BR"/>
                    </a:p>
                  </a:txBody>
                  <a:tcPr/>
                </a:tc>
                <a:extLst>
                  <a:ext uri="{0D108BD9-81ED-4DB2-BD59-A6C34878D82A}">
                    <a16:rowId xmlns:a16="http://schemas.microsoft.com/office/drawing/2014/main" val="1177797623"/>
                  </a:ext>
                </a:extLst>
              </a:tr>
              <a:tr h="474578">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DE</a:t>
                      </a:r>
                    </a:p>
                  </a:txBody>
                  <a:tcPr>
                    <a:solidFill>
                      <a:schemeClr val="bg2">
                        <a:lumMod val="90000"/>
                      </a:schemeClr>
                    </a:solidFill>
                  </a:tcPr>
                </a:tc>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PARA</a:t>
                      </a:r>
                    </a:p>
                  </a:txBody>
                  <a:tcPr>
                    <a:solidFill>
                      <a:schemeClr val="bg2">
                        <a:lumMod val="90000"/>
                      </a:schemeClr>
                    </a:solidFill>
                  </a:tcPr>
                </a:tc>
                <a:extLst>
                  <a:ext uri="{0D108BD9-81ED-4DB2-BD59-A6C34878D82A}">
                    <a16:rowId xmlns:a16="http://schemas.microsoft.com/office/drawing/2014/main" val="1478657113"/>
                  </a:ext>
                </a:extLst>
              </a:tr>
              <a:tr h="1026998">
                <a:tc>
                  <a:txBody>
                    <a:bodyPr/>
                    <a:lstStyle/>
                    <a:p>
                      <a:pPr marL="76200" marR="76200" algn="l" defTabSz="914400" rtl="0" eaLnBrk="1" latinLnBrk="0" hangingPunct="1">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Título III – Condições Gerais de Financiamento 2.2. ATIVIDADES NÃO FINANCIÁVEIS: </a:t>
                      </a:r>
                      <a:r>
                        <a:rPr lang="pt-BR" sz="2000" b="0" i="0" dirty="0">
                          <a:solidFill>
                            <a:srgbClr val="000000"/>
                          </a:solidFill>
                          <a:effectLst/>
                          <a:latin typeface="Arial" panose="020B0604020202020204" pitchFamily="34" charset="0"/>
                          <a:cs typeface="Arial" panose="020B0604020202020204" pitchFamily="34" charset="0"/>
                        </a:rPr>
                        <a:t>não constitui objetivo do FCO financiar atividades ou empresas ligadas a:</a:t>
                      </a:r>
                      <a:br>
                        <a:rPr lang="pt-BR" sz="2000" dirty="0">
                          <a:latin typeface="Arial" panose="020B0604020202020204" pitchFamily="34" charset="0"/>
                          <a:cs typeface="Arial" panose="020B0604020202020204" pitchFamily="34" charset="0"/>
                        </a:rPr>
                      </a:br>
                      <a:r>
                        <a:rPr lang="pt-BR" sz="2000" b="0" i="0" dirty="0">
                          <a:solidFill>
                            <a:srgbClr val="000000"/>
                          </a:solidFill>
                          <a:effectLst/>
                          <a:latin typeface="Arial" panose="020B0604020202020204" pitchFamily="34" charset="0"/>
                          <a:cs typeface="Arial" panose="020B0604020202020204" pitchFamily="34" charset="0"/>
                        </a:rPr>
                        <a:t>i) comercialização de combustível, exceto: I. para beneficiários cuja atividade principal seja a fabricação/industrialização; II. quando se tratar de financiamento de centrais fotovoltaicas em postos de combustíveis.</a:t>
                      </a:r>
                      <a:endParaRPr lang="pt-BR" sz="2000" dirty="0">
                        <a:ln>
                          <a:noFill/>
                        </a:ln>
                        <a:solidFill>
                          <a:schemeClr val="tx1"/>
                        </a:solidFill>
                        <a:latin typeface="Arial" panose="020B0604020202020204" pitchFamily="34" charset="0"/>
                        <a:cs typeface="Arial" panose="020B0604020202020204" pitchFamily="34" charset="0"/>
                      </a:endParaRPr>
                    </a:p>
                  </a:txBody>
                  <a:tcPr>
                    <a:solidFill>
                      <a:schemeClr val="bg2">
                        <a:lumMod val="90000"/>
                      </a:schemeClr>
                    </a:solidFill>
                  </a:tcPr>
                </a:tc>
                <a:tc>
                  <a:txBody>
                    <a:bodyPr/>
                    <a:lstStyle/>
                    <a:p>
                      <a:pPr marL="76200" marR="76200" algn="just">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Título III – Condições Gerais de Financiamento 2.2. ATIVIDADES NÃO FINANCIÁVEIS</a:t>
                      </a:r>
                      <a:r>
                        <a:rPr lang="pt-BR" sz="2000" b="0" i="0" dirty="0">
                          <a:solidFill>
                            <a:srgbClr val="000000"/>
                          </a:solidFill>
                          <a:effectLst/>
                          <a:latin typeface="Arial" panose="020B0604020202020204" pitchFamily="34" charset="0"/>
                          <a:cs typeface="Arial" panose="020B0604020202020204" pitchFamily="34" charset="0"/>
                        </a:rPr>
                        <a:t>: não constitui objetivo do FCO financiar atividades ou empresas ligadas a:</a:t>
                      </a:r>
                    </a:p>
                    <a:p>
                      <a:pPr marL="76200" marR="76200" algn="just">
                        <a:spcBef>
                          <a:spcPts val="600"/>
                        </a:spcBef>
                        <a:spcAft>
                          <a:spcPts val="600"/>
                        </a:spcAft>
                      </a:pPr>
                      <a:r>
                        <a:rPr lang="pt-BR" sz="2000" b="0" i="0" dirty="0">
                          <a:solidFill>
                            <a:srgbClr val="000000"/>
                          </a:solidFill>
                          <a:effectLst/>
                          <a:latin typeface="Arial" panose="020B0604020202020204" pitchFamily="34" charset="0"/>
                          <a:cs typeface="Arial" panose="020B0604020202020204" pitchFamily="34" charset="0"/>
                        </a:rPr>
                        <a:t>i) </a:t>
                      </a:r>
                      <a:r>
                        <a:rPr lang="pt-BR" sz="2000" b="0" i="0" strike="sngStrike" dirty="0">
                          <a:solidFill>
                            <a:srgbClr val="FF0000"/>
                          </a:solidFill>
                          <a:effectLst/>
                          <a:latin typeface="Arial" panose="020B0604020202020204" pitchFamily="34" charset="0"/>
                          <a:cs typeface="Arial" panose="020B0604020202020204" pitchFamily="34" charset="0"/>
                        </a:rPr>
                        <a:t>comercialização de combustível, exceto: I. para beneficiários cuja atividade principal seja a fabricação/industrialização; II. quando se tratar de financiamento de centrais fotovoltaicas em postos de combustíveis.</a:t>
                      </a:r>
                      <a:r>
                        <a:rPr lang="pt-BR" sz="2000" b="0" i="0" dirty="0">
                          <a:solidFill>
                            <a:srgbClr val="000000"/>
                          </a:solidFill>
                          <a:effectLst/>
                          <a:latin typeface="Arial" panose="020B0604020202020204" pitchFamily="34" charset="0"/>
                          <a:cs typeface="Arial" panose="020B0604020202020204" pitchFamily="34" charset="0"/>
                        </a:rPr>
                        <a:t> (eliminar o inciso i)</a:t>
                      </a:r>
                    </a:p>
                    <a:p>
                      <a:pPr algn="just"/>
                      <a:endParaRPr lang="pt-BR" sz="2000" dirty="0">
                        <a:ln>
                          <a:noFill/>
                        </a:ln>
                        <a:solidFill>
                          <a:schemeClr val="tx1"/>
                        </a:solidFill>
                        <a:latin typeface="Arial" panose="020B0604020202020204" pitchFamily="34" charset="0"/>
                        <a:cs typeface="Arial" panose="020B0604020202020204" pitchFamily="34" charset="0"/>
                      </a:endParaRPr>
                    </a:p>
                  </a:txBody>
                  <a:tcPr>
                    <a:solidFill>
                      <a:schemeClr val="bg2">
                        <a:lumMod val="90000"/>
                      </a:schemeClr>
                    </a:solidFill>
                  </a:tcPr>
                </a:tc>
                <a:extLst>
                  <a:ext uri="{0D108BD9-81ED-4DB2-BD59-A6C34878D82A}">
                    <a16:rowId xmlns:a16="http://schemas.microsoft.com/office/drawing/2014/main" val="4008903953"/>
                  </a:ext>
                </a:extLst>
              </a:tr>
            </a:tbl>
          </a:graphicData>
        </a:graphic>
      </p:graphicFrame>
      <p:sp>
        <p:nvSpPr>
          <p:cNvPr id="8" name="CaixaDeTexto 7">
            <a:extLst>
              <a:ext uri="{FF2B5EF4-FFF2-40B4-BE49-F238E27FC236}">
                <a16:creationId xmlns:a16="http://schemas.microsoft.com/office/drawing/2014/main" id="{4D218C32-1994-4498-91EE-85D8B2446F2C}"/>
              </a:ext>
            </a:extLst>
          </p:cNvPr>
          <p:cNvSpPr txBox="1"/>
          <p:nvPr/>
        </p:nvSpPr>
        <p:spPr>
          <a:xfrm>
            <a:off x="1250226" y="7464684"/>
            <a:ext cx="16031388" cy="2597827"/>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2800" b="1" dirty="0">
                <a:solidFill>
                  <a:srgbClr val="000000"/>
                </a:solidFill>
                <a:latin typeface="Arial" panose="020B0604020202020204" pitchFamily="34" charset="0"/>
                <a:cs typeface="Arial" panose="020B0604020202020204" pitchFamily="34" charset="0"/>
              </a:rPr>
              <a:t>Justificativa (Sindiposto): </a:t>
            </a:r>
            <a:r>
              <a:rPr lang="pt-BR" sz="2800" dirty="0">
                <a:solidFill>
                  <a:srgbClr val="000000"/>
                </a:solidFill>
                <a:latin typeface="Arial" panose="020B0604020202020204" pitchFamily="34" charset="0"/>
                <a:cs typeface="Arial" panose="020B0604020202020204" pitchFamily="34" charset="0"/>
              </a:rPr>
              <a:t>solicita tratamento isonômico, quanto ao acesso aos recursos do Fundo, uma vez que trata-se de atividade legalmente constituída, com autorizações nas três esferas para seu pleno exercício, sejam Federal (CNPJ e CNAE), Estadual (Inscrição Estadual), Municipal (Inscrição Municipal e Alvarás de Funcionamento).</a:t>
            </a:r>
          </a:p>
        </p:txBody>
      </p:sp>
      <p:sp>
        <p:nvSpPr>
          <p:cNvPr id="10" name="object 6">
            <a:extLst>
              <a:ext uri="{FF2B5EF4-FFF2-40B4-BE49-F238E27FC236}">
                <a16:creationId xmlns:a16="http://schemas.microsoft.com/office/drawing/2014/main" id="{C9ED44FA-836D-4169-8D23-10CAF92525AE}"/>
              </a:ext>
            </a:extLst>
          </p:cNvPr>
          <p:cNvSpPr txBox="1">
            <a:spLocks/>
          </p:cNvSpPr>
          <p:nvPr/>
        </p:nvSpPr>
        <p:spPr>
          <a:xfrm>
            <a:off x="1028700" y="1087174"/>
            <a:ext cx="13719266"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a:spcBef>
                <a:spcPts val="135"/>
              </a:spcBef>
            </a:pPr>
            <a:r>
              <a:rPr lang="pt-BR" sz="7350" dirty="0">
                <a:solidFill>
                  <a:srgbClr val="012074"/>
                </a:solidFill>
                <a:latin typeface="Arial" pitchFamily="34"/>
                <a:cs typeface="Arial" pitchFamily="34"/>
              </a:rPr>
              <a:t>Programação FCO/2022</a:t>
            </a:r>
            <a:endParaRPr lang="pt-BR" b="1" dirty="0">
              <a:solidFill>
                <a:srgbClr val="376092"/>
              </a:solidFill>
              <a:latin typeface="Arial"/>
              <a:cs typeface="Arial"/>
            </a:endParaRPr>
          </a:p>
        </p:txBody>
      </p:sp>
    </p:spTree>
    <p:extLst>
      <p:ext uri="{BB962C8B-B14F-4D97-AF65-F5344CB8AC3E}">
        <p14:creationId xmlns:p14="http://schemas.microsoft.com/office/powerpoint/2010/main" val="1196495629"/>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15998" y="1503387"/>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1015998" y="2617511"/>
            <a:ext cx="16409849" cy="5678478"/>
          </a:xfrm>
          <a:prstGeom prst="rect">
            <a:avLst/>
          </a:prstGeom>
          <a:noFill/>
          <a:ln cap="flat">
            <a:noFill/>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endParaRPr lang="pt-BR" sz="3200" dirty="0">
              <a:solidFill>
                <a:srgbClr val="000000"/>
              </a:solidFill>
              <a:latin typeface="Arial"/>
              <a:cs typeface="Arial"/>
            </a:endParaRPr>
          </a:p>
          <a:p>
            <a:pPr lvl="3" algn="just">
              <a:defRPr sz="1800" b="0" i="0" u="none" strike="noStrike" kern="0" cap="none" spc="0" baseline="0">
                <a:solidFill>
                  <a:srgbClr val="000000"/>
                </a:solidFill>
                <a:uFillTx/>
              </a:defRPr>
            </a:pPr>
            <a:endParaRPr lang="pt-BR" sz="3200" kern="0" dirty="0">
              <a:solidFill>
                <a:srgbClr val="000000"/>
              </a:solidFill>
              <a:latin typeface="Arial"/>
              <a:cs typeface="Arial"/>
            </a:endParaRPr>
          </a:p>
          <a:p>
            <a:pPr marL="1828800" lvl="3" indent="-457200" algn="just">
              <a:buFont typeface="Wingdings" panose="05000000000000000000" pitchFamily="2" charset="2"/>
              <a:buChar char="Ø"/>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a:p>
            <a:pPr marL="342900" lvl="0" indent="-342900" algn="just">
              <a:buSzPct val="100000"/>
              <a:buFont typeface="Wingdings" pitchFamily="2"/>
              <a:buChar char="Ø"/>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2200" kern="0" dirty="0">
              <a:solidFill>
                <a:srgbClr val="FF0000"/>
              </a:solidFill>
              <a:latin typeface="Arial"/>
              <a:cs typeface="Arial"/>
            </a:endParaRPr>
          </a:p>
          <a:p>
            <a:pPr algn="just">
              <a:lnSpc>
                <a:spcPct val="150000"/>
              </a:lnSpc>
              <a:defRPr sz="1800" b="0" i="0" u="none" strike="noStrike" kern="0" cap="none" spc="0" baseline="0">
                <a:solidFill>
                  <a:srgbClr val="000000"/>
                </a:solidFill>
                <a:uFillTx/>
              </a:defRPr>
            </a:pPr>
            <a:r>
              <a:rPr lang="pt-BR" sz="2200" kern="0" dirty="0">
                <a:solidFill>
                  <a:srgbClr val="000000"/>
                </a:solidFill>
                <a:latin typeface="Arial"/>
                <a:cs typeface="Arial"/>
              </a:rPr>
              <a:t>	.</a:t>
            </a:r>
          </a:p>
          <a:p>
            <a:pPr marL="800100" lvl="1" indent="-342900" algn="just">
              <a:lnSpc>
                <a:spcPct val="200000"/>
              </a:lnSpc>
              <a:buSzPct val="100000"/>
              <a:buFont typeface="Arial" pitchFamily="34"/>
              <a:buChar char="•"/>
              <a:defRPr sz="1800" b="0" i="0" u="none" strike="noStrike" kern="0" cap="none" spc="0" baseline="0">
                <a:solidFill>
                  <a:srgbClr val="000000"/>
                </a:solidFill>
                <a:uFillTx/>
              </a:defRPr>
            </a:pPr>
            <a:endParaRPr lang="pt-BR" sz="2000" kern="0" dirty="0">
              <a:solidFill>
                <a:srgbClr val="000000"/>
              </a:solidFill>
              <a:latin typeface="Arial" pitchFamily="34"/>
              <a:cs typeface="Arial" pitchFamily="34"/>
            </a:endParaRPr>
          </a:p>
          <a:p>
            <a:pPr marL="800100" lvl="1" indent="-342900" algn="just">
              <a:lnSpc>
                <a:spcPct val="200000"/>
              </a:lnSpc>
              <a:buSzPct val="100000"/>
              <a:buFont typeface="Arial" pitchFamily="34"/>
              <a:buChar char="•"/>
              <a:defRPr sz="1800" b="0" i="0" u="none" strike="noStrike" kern="0" cap="none" spc="0" baseline="0">
                <a:solidFill>
                  <a:srgbClr val="000000"/>
                </a:solidFill>
                <a:uFillTx/>
              </a:defRPr>
            </a:pPr>
            <a:endParaRPr lang="pt-BR" sz="2000" kern="0" dirty="0">
              <a:solidFill>
                <a:srgbClr val="000000"/>
              </a:solidFill>
              <a:latin typeface="Arial" pitchFamily="34"/>
              <a:cs typeface="Arial" pitchFamily="34"/>
            </a:endParaRPr>
          </a:p>
          <a:p>
            <a:pPr marL="800100" lvl="1" indent="-342900" algn="just">
              <a:lnSpc>
                <a:spcPct val="150000"/>
              </a:lnSpc>
              <a:buSzPct val="100000"/>
              <a:buFont typeface="Arial" pitchFamily="34"/>
              <a:buChar char="•"/>
              <a:defRPr sz="1800" b="0" i="0" u="none" strike="noStrike" kern="0" cap="none" spc="0" baseline="0">
                <a:solidFill>
                  <a:srgbClr val="000000"/>
                </a:solidFill>
                <a:uFillTx/>
              </a:defRPr>
            </a:pPr>
            <a:endParaRPr lang="pt-BR" sz="2000" b="0" i="0" u="none" strike="noStrike" kern="0" cap="none" spc="0" baseline="0" dirty="0">
              <a:solidFill>
                <a:srgbClr val="000000"/>
              </a:solidFill>
              <a:uFillTx/>
              <a:latin typeface="Arial" pitchFamily="34"/>
              <a:cs typeface="Arial" pitchFamily="34"/>
            </a:endParaRPr>
          </a:p>
          <a:p>
            <a:pPr marL="457200" marR="0" lvl="1"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000" b="0" i="0" u="none" strike="noStrike" kern="0" cap="none" spc="0" baseline="0" dirty="0">
              <a:solidFill>
                <a:srgbClr val="000000"/>
              </a:solidFill>
              <a:uFillTx/>
              <a:latin typeface="Arial" pitchFamily="34"/>
              <a:cs typeface="Arial" pitchFamily="34"/>
            </a:endParaRPr>
          </a:p>
          <a:p>
            <a:pPr marL="800100" marR="0" lvl="1" indent="-342900" algn="just" defTabSz="914400" rtl="0" fontAlgn="auto" hangingPunct="1">
              <a:lnSpc>
                <a:spcPct val="150000"/>
              </a:lnSpc>
              <a:spcBef>
                <a:spcPts val="0"/>
              </a:spcBef>
              <a:spcAft>
                <a:spcPts val="0"/>
              </a:spcAft>
              <a:buSzPct val="100000"/>
              <a:buFont typeface="Courier New" pitchFamily="49"/>
              <a:buChar char="o"/>
              <a:tabLst/>
              <a:defRPr sz="1800" b="0" i="0" u="none" strike="noStrike" kern="0" cap="none" spc="0" baseline="0">
                <a:solidFill>
                  <a:srgbClr val="000000"/>
                </a:solidFill>
                <a:uFillTx/>
              </a:defRPr>
            </a:pPr>
            <a:endParaRPr lang="pt-BR" sz="1800" b="0" i="0" u="none" strike="noStrike" kern="0" cap="none" spc="0" baseline="0" dirty="0">
              <a:solidFill>
                <a:srgbClr val="000000"/>
              </a:solidFill>
              <a:uFillTx/>
              <a:latin typeface="Arial" pitchFamily="34"/>
              <a:cs typeface="Arial" pitchFamily="34"/>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8" y="-115237"/>
            <a:ext cx="14331410" cy="171393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7350" dirty="0">
                <a:solidFill>
                  <a:srgbClr val="012074"/>
                </a:solidFill>
                <a:latin typeface="Arial" pitchFamily="34"/>
                <a:cs typeface="Arial" pitchFamily="34"/>
              </a:rPr>
              <a:t>Programação FCO/2022 </a:t>
            </a:r>
          </a:p>
        </p:txBody>
      </p:sp>
      <p:graphicFrame>
        <p:nvGraphicFramePr>
          <p:cNvPr id="9" name="Tabela 9">
            <a:extLst>
              <a:ext uri="{FF2B5EF4-FFF2-40B4-BE49-F238E27FC236}">
                <a16:creationId xmlns:a16="http://schemas.microsoft.com/office/drawing/2014/main" id="{2F3E0589-7BB5-4B19-8BCE-217447D776AC}"/>
              </a:ext>
            </a:extLst>
          </p:cNvPr>
          <p:cNvGraphicFramePr>
            <a:graphicFrameLocks noGrp="1"/>
          </p:cNvGraphicFramePr>
          <p:nvPr>
            <p:extLst>
              <p:ext uri="{D42A27DB-BD31-4B8C-83A1-F6EECF244321}">
                <p14:modId xmlns:p14="http://schemas.microsoft.com/office/powerpoint/2010/main" val="2808453867"/>
              </p:ext>
            </p:extLst>
          </p:nvPr>
        </p:nvGraphicFramePr>
        <p:xfrm>
          <a:off x="326570" y="1713931"/>
          <a:ext cx="17660983" cy="8218229"/>
        </p:xfrm>
        <a:graphic>
          <a:graphicData uri="http://schemas.openxmlformats.org/drawingml/2006/table">
            <a:tbl>
              <a:tblPr firstRow="1" bandRow="1">
                <a:tableStyleId>{5C22544A-7EE6-4342-B048-85BDC9FD1C3A}</a:tableStyleId>
              </a:tblPr>
              <a:tblGrid>
                <a:gridCol w="8608424">
                  <a:extLst>
                    <a:ext uri="{9D8B030D-6E8A-4147-A177-3AD203B41FA5}">
                      <a16:colId xmlns:a16="http://schemas.microsoft.com/office/drawing/2014/main" val="1720697825"/>
                    </a:ext>
                  </a:extLst>
                </a:gridCol>
                <a:gridCol w="9052559">
                  <a:extLst>
                    <a:ext uri="{9D8B030D-6E8A-4147-A177-3AD203B41FA5}">
                      <a16:colId xmlns:a16="http://schemas.microsoft.com/office/drawing/2014/main" val="1608460396"/>
                    </a:ext>
                  </a:extLst>
                </a:gridCol>
              </a:tblGrid>
              <a:tr h="713912">
                <a:tc gridSpan="2">
                  <a:txBody>
                    <a:bodyPr/>
                    <a:lstStyle/>
                    <a:p>
                      <a:pPr algn="ctr"/>
                      <a:r>
                        <a:rPr lang="pt-BR" sz="2000" dirty="0">
                          <a:ln>
                            <a:noFill/>
                          </a:ln>
                          <a:solidFill>
                            <a:schemeClr val="tx1"/>
                          </a:solidFill>
                          <a:latin typeface="Arial" panose="020B0604020202020204" pitchFamily="34" charset="0"/>
                          <a:cs typeface="Arial" panose="020B0604020202020204" pitchFamily="34" charset="0"/>
                        </a:rPr>
                        <a:t>PROGRAMAÇÃO FCO 2022</a:t>
                      </a:r>
                    </a:p>
                    <a:p>
                      <a:pPr algn="ctr"/>
                      <a:r>
                        <a:rPr lang="pt-BR" sz="2000" dirty="0">
                          <a:ln>
                            <a:noFill/>
                          </a:ln>
                          <a:solidFill>
                            <a:schemeClr val="tx1"/>
                          </a:solidFill>
                          <a:latin typeface="Arial" panose="020B0604020202020204" pitchFamily="34" charset="0"/>
                          <a:cs typeface="Arial" panose="020B0604020202020204" pitchFamily="34" charset="0"/>
                        </a:rPr>
                        <a:t>TÍTULO III – CONDIÇÕES GERAIS DE FINANCIAMENTO</a:t>
                      </a:r>
                    </a:p>
                  </a:txBody>
                  <a:tcPr>
                    <a:solidFill>
                      <a:schemeClr val="bg2">
                        <a:lumMod val="90000"/>
                      </a:schemeClr>
                    </a:solidFill>
                  </a:tcPr>
                </a:tc>
                <a:tc hMerge="1">
                  <a:txBody>
                    <a:bodyPr/>
                    <a:lstStyle/>
                    <a:p>
                      <a:endParaRPr lang="pt-BR"/>
                    </a:p>
                  </a:txBody>
                  <a:tcPr/>
                </a:tc>
                <a:extLst>
                  <a:ext uri="{0D108BD9-81ED-4DB2-BD59-A6C34878D82A}">
                    <a16:rowId xmlns:a16="http://schemas.microsoft.com/office/drawing/2014/main" val="1177797623"/>
                  </a:ext>
                </a:extLst>
              </a:tr>
              <a:tr h="367608">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DE</a:t>
                      </a:r>
                    </a:p>
                  </a:txBody>
                  <a:tcPr>
                    <a:solidFill>
                      <a:schemeClr val="bg2">
                        <a:lumMod val="90000"/>
                      </a:schemeClr>
                    </a:solidFill>
                  </a:tcPr>
                </a:tc>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PARA</a:t>
                      </a:r>
                    </a:p>
                  </a:txBody>
                  <a:tcPr>
                    <a:solidFill>
                      <a:schemeClr val="bg2">
                        <a:lumMod val="90000"/>
                      </a:schemeClr>
                    </a:solidFill>
                  </a:tcPr>
                </a:tc>
                <a:extLst>
                  <a:ext uri="{0D108BD9-81ED-4DB2-BD59-A6C34878D82A}">
                    <a16:rowId xmlns:a16="http://schemas.microsoft.com/office/drawing/2014/main" val="1478657113"/>
                  </a:ext>
                </a:extLst>
              </a:tr>
              <a:tr h="7108077">
                <a:tc>
                  <a:txBody>
                    <a:bodyPr/>
                    <a:lstStyle/>
                    <a:p>
                      <a:pPr marL="76200" marR="76200" algn="l" defTabSz="914400" rtl="0" eaLnBrk="1" latinLnBrk="0" hangingPunct="1">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Título III – Condições Gerais de Financiamento</a:t>
                      </a:r>
                    </a:p>
                    <a:p>
                      <a:pPr marL="76200" marR="76200" algn="l" defTabSz="914400" rtl="0" eaLnBrk="1" latinLnBrk="0" hangingPunct="1">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3. FORMA DE APRESENTAÇÃO DE PROPOSTAS:</a:t>
                      </a:r>
                    </a:p>
                    <a:p>
                      <a:pPr marL="76200" marR="76200" algn="l" defTabSz="914400" rtl="0" eaLnBrk="1" latinLnBrk="0" hangingPunct="1">
                        <a:spcBef>
                          <a:spcPts val="600"/>
                        </a:spcBef>
                        <a:spcAft>
                          <a:spcPts val="600"/>
                        </a:spcAft>
                      </a:pPr>
                      <a:r>
                        <a:rPr lang="pt-BR" sz="1800" b="0" i="0" dirty="0">
                          <a:solidFill>
                            <a:srgbClr val="000000"/>
                          </a:solidFill>
                          <a:effectLst/>
                          <a:latin typeface="Arial" panose="020B0604020202020204" pitchFamily="34" charset="0"/>
                          <a:cs typeface="Arial" panose="020B0604020202020204" pitchFamily="34" charset="0"/>
                        </a:rPr>
                        <a:t>b)</a:t>
                      </a:r>
                    </a:p>
                    <a:p>
                      <a:pPr marL="76200" marR="76200" algn="just" defTabSz="914400" rtl="0" eaLnBrk="1" latinLnBrk="0" hangingPunct="1">
                        <a:spcBef>
                          <a:spcPts val="600"/>
                        </a:spcBef>
                        <a:spcAft>
                          <a:spcPts val="600"/>
                        </a:spcAft>
                      </a:pPr>
                      <a:r>
                        <a:rPr lang="pt-BR" sz="1800" b="0" i="0" dirty="0">
                          <a:solidFill>
                            <a:srgbClr val="000000"/>
                          </a:solidFill>
                          <a:effectLst/>
                          <a:latin typeface="Arial" panose="020B0604020202020204" pitchFamily="34" charset="0"/>
                          <a:cs typeface="Arial" panose="020B0604020202020204" pitchFamily="34" charset="0"/>
                        </a:rPr>
                        <a:t>IX. as cartas-consulta cujo as operações não forem formalizadas no prazo de 180 (cento e oitenta) dias, contados da data da sua aprovação pelos Conselhos de Desenvolvimento dos Estados e do Distrito Federal – </a:t>
                      </a:r>
                      <a:r>
                        <a:rPr lang="pt-BR" sz="1800" b="0" i="0" dirty="0" err="1">
                          <a:solidFill>
                            <a:srgbClr val="000000"/>
                          </a:solidFill>
                          <a:effectLst/>
                          <a:latin typeface="Arial" panose="020B0604020202020204" pitchFamily="34" charset="0"/>
                          <a:cs typeface="Arial" panose="020B0604020202020204" pitchFamily="34" charset="0"/>
                        </a:rPr>
                        <a:t>CDE’s</a:t>
                      </a:r>
                      <a:r>
                        <a:rPr lang="pt-BR" sz="1800" b="0" i="0" dirty="0">
                          <a:solidFill>
                            <a:srgbClr val="000000"/>
                          </a:solidFill>
                          <a:effectLst/>
                          <a:latin typeface="Arial" panose="020B0604020202020204" pitchFamily="34" charset="0"/>
                          <a:cs typeface="Arial" panose="020B0604020202020204" pitchFamily="34" charset="0"/>
                        </a:rPr>
                        <a:t>, poderão ser revalidadas pelos Conselhos por igual período, uma única vez, mediante solicitação da instituição financeira; </a:t>
                      </a:r>
                    </a:p>
                    <a:p>
                      <a:pPr marL="76200" marR="76200" algn="just" defTabSz="914400" rtl="0" eaLnBrk="1" latinLnBrk="0" hangingPunct="1">
                        <a:spcBef>
                          <a:spcPts val="600"/>
                        </a:spcBef>
                        <a:spcAft>
                          <a:spcPts val="600"/>
                        </a:spcAft>
                      </a:pPr>
                      <a:r>
                        <a:rPr lang="pt-BR" sz="1800" b="0" dirty="0">
                          <a:ln>
                            <a:noFill/>
                          </a:ln>
                          <a:solidFill>
                            <a:schemeClr val="tx1"/>
                          </a:solidFill>
                          <a:latin typeface="Arial" panose="020B0604020202020204" pitchFamily="34" charset="0"/>
                          <a:cs typeface="Arial" panose="020B0604020202020204" pitchFamily="34" charset="0"/>
                        </a:rPr>
                        <a:t>X. a instituição financeira poderá apresentar, uma única vez, solicitação de revalidação da carta-consulta, em um prazo máximo de 30 dias após o seu vencimento. Caso não seja manifestado o interesse na revalidação dentro do prazo estipulado, a carta-consulta será automaticamente cancelada;</a:t>
                      </a:r>
                    </a:p>
                    <a:p>
                      <a:pPr marL="76200" marR="76200" algn="just" defTabSz="914400" rtl="0" eaLnBrk="1" latinLnBrk="0" hangingPunct="1">
                        <a:spcBef>
                          <a:spcPts val="600"/>
                        </a:spcBef>
                        <a:spcAft>
                          <a:spcPts val="600"/>
                        </a:spcAft>
                      </a:pPr>
                      <a:r>
                        <a:rPr lang="pt-BR" sz="1800" b="0" dirty="0">
                          <a:ln>
                            <a:noFill/>
                          </a:ln>
                          <a:solidFill>
                            <a:schemeClr val="tx1"/>
                          </a:solidFill>
                          <a:latin typeface="Arial" panose="020B0604020202020204" pitchFamily="34" charset="0"/>
                          <a:cs typeface="Arial" panose="020B0604020202020204" pitchFamily="34" charset="0"/>
                        </a:rPr>
                        <a:t>c) as cartas-consulta aprovadas anteriormente ao início da operação do Sistema de Cartas-Consulta Digitais do FCO (entregues presencialmente nas agências bancárias), terão validade de 180 dias contados a partir da sua aprovação pelo CDE podendo ser revalidada por igual período, uma única vez. </a:t>
                      </a:r>
                    </a:p>
                    <a:p>
                      <a:pPr marL="76200" marR="76200" indent="0" algn="just" defTabSz="914400" rtl="0" eaLnBrk="1" latinLnBrk="0" hangingPunct="1">
                        <a:spcBef>
                          <a:spcPts val="600"/>
                        </a:spcBef>
                        <a:spcAft>
                          <a:spcPts val="600"/>
                        </a:spcAft>
                        <a:buNone/>
                      </a:pPr>
                      <a:r>
                        <a:rPr lang="pt-BR" sz="1800" b="0" kern="1200" dirty="0">
                          <a:ln>
                            <a:noFill/>
                          </a:ln>
                          <a:solidFill>
                            <a:schemeClr val="tx1"/>
                          </a:solidFill>
                          <a:latin typeface="Arial" panose="020B0604020202020204" pitchFamily="34" charset="0"/>
                          <a:ea typeface="+mn-ea"/>
                          <a:cs typeface="Arial" panose="020B0604020202020204" pitchFamily="34" charset="0"/>
                        </a:rPr>
                        <a:t>I. a instituição financeira poderá apresentar, uma única vez, solicitação de revalidação da carta-consulta, em um prazo máximo de 30 dias após o seu vencimento. Caso não seja manifestado o interesse na revalidação dentro do prazo estipulado, a carta-consulta será cancelada; </a:t>
                      </a:r>
                    </a:p>
                    <a:p>
                      <a:pPr marL="476250" marR="76200" indent="-400050" algn="l" defTabSz="914400" rtl="0" eaLnBrk="1" latinLnBrk="0" hangingPunct="1">
                        <a:spcBef>
                          <a:spcPts val="600"/>
                        </a:spcBef>
                        <a:spcAft>
                          <a:spcPts val="600"/>
                        </a:spcAft>
                        <a:buAutoNum type="romanUcPeriod"/>
                      </a:pPr>
                      <a:endParaRPr lang="pt-BR" sz="1800" b="0" kern="1200" dirty="0">
                        <a:ln>
                          <a:noFill/>
                        </a:ln>
                        <a:solidFill>
                          <a:schemeClr val="tx1"/>
                        </a:solidFill>
                        <a:latin typeface="Arial" panose="020B0604020202020204" pitchFamily="34" charset="0"/>
                        <a:ea typeface="+mn-ea"/>
                        <a:cs typeface="Arial" panose="020B0604020202020204" pitchFamily="34" charset="0"/>
                      </a:endParaRPr>
                    </a:p>
                  </a:txBody>
                  <a:tcPr>
                    <a:solidFill>
                      <a:schemeClr val="bg2">
                        <a:lumMod val="90000"/>
                      </a:schemeClr>
                    </a:solidFill>
                  </a:tcPr>
                </a:tc>
                <a:tc>
                  <a:txBody>
                    <a:bodyPr/>
                    <a:lstStyle/>
                    <a:p>
                      <a:pPr marL="76200" marR="76200" algn="l" defTabSz="914400" rtl="0" eaLnBrk="1" latinLnBrk="0" hangingPunct="1">
                        <a:spcBef>
                          <a:spcPts val="600"/>
                        </a:spcBef>
                        <a:spcAft>
                          <a:spcPts val="600"/>
                        </a:spcAft>
                      </a:pPr>
                      <a:r>
                        <a:rPr lang="pt-BR" sz="2000" b="1" i="0" kern="1200" dirty="0">
                          <a:solidFill>
                            <a:srgbClr val="000000"/>
                          </a:solidFill>
                          <a:effectLst/>
                          <a:latin typeface="Arial" panose="020B0604020202020204" pitchFamily="34" charset="0"/>
                          <a:ea typeface="+mn-ea"/>
                          <a:cs typeface="Arial" panose="020B0604020202020204" pitchFamily="34" charset="0"/>
                        </a:rPr>
                        <a:t>Título III – Condições Gerais de Financiamento </a:t>
                      </a:r>
                    </a:p>
                    <a:p>
                      <a:pPr marL="76200" marR="76200" algn="l" defTabSz="914400" rtl="0" eaLnBrk="1" latinLnBrk="0" hangingPunct="1">
                        <a:spcBef>
                          <a:spcPts val="600"/>
                        </a:spcBef>
                        <a:spcAft>
                          <a:spcPts val="600"/>
                        </a:spcAft>
                      </a:pPr>
                      <a:r>
                        <a:rPr lang="pt-BR" sz="2000" b="1" i="0" kern="1200" dirty="0">
                          <a:solidFill>
                            <a:srgbClr val="000000"/>
                          </a:solidFill>
                          <a:effectLst/>
                          <a:latin typeface="Arial" panose="020B0604020202020204" pitchFamily="34" charset="0"/>
                          <a:ea typeface="+mn-ea"/>
                          <a:cs typeface="Arial" panose="020B0604020202020204" pitchFamily="34" charset="0"/>
                        </a:rPr>
                        <a:t>3. FORMA DE APRESENTAÇÃO DE PROPOSTAS: </a:t>
                      </a:r>
                    </a:p>
                    <a:p>
                      <a:pPr marL="76200" marR="76200" algn="l" defTabSz="914400" rtl="0" eaLnBrk="1" latinLnBrk="0" hangingPunct="1">
                        <a:spcBef>
                          <a:spcPts val="600"/>
                        </a:spcBef>
                        <a:spcAft>
                          <a:spcPts val="600"/>
                        </a:spcAft>
                      </a:pPr>
                      <a:r>
                        <a:rPr lang="pt-BR" sz="1800" b="0" i="0" kern="1200" dirty="0">
                          <a:solidFill>
                            <a:srgbClr val="000000"/>
                          </a:solidFill>
                          <a:effectLst/>
                          <a:latin typeface="Arial" panose="020B0604020202020204" pitchFamily="34" charset="0"/>
                          <a:ea typeface="+mn-ea"/>
                          <a:cs typeface="Arial" panose="020B0604020202020204" pitchFamily="34" charset="0"/>
                        </a:rPr>
                        <a:t>b) </a:t>
                      </a:r>
                    </a:p>
                    <a:p>
                      <a:pPr algn="just"/>
                      <a:r>
                        <a:rPr lang="pt-BR" sz="1800" b="0" i="0" kern="1200" dirty="0">
                          <a:solidFill>
                            <a:srgbClr val="000000"/>
                          </a:solidFill>
                          <a:effectLst/>
                          <a:latin typeface="Arial" panose="020B0604020202020204" pitchFamily="34" charset="0"/>
                          <a:ea typeface="+mn-ea"/>
                          <a:cs typeface="Arial" panose="020B0604020202020204" pitchFamily="34" charset="0"/>
                        </a:rPr>
                        <a:t>IX. as cartas-consulta cujo as operações não forem formalizadas no prazo de 180 (cento e oitenta) dias, contados da data da sua aprovação pelos Conselhos de Desenvolvimento dos Estados e do Distrito Federal – </a:t>
                      </a:r>
                      <a:r>
                        <a:rPr lang="pt-BR" sz="1800" b="0" i="0" kern="1200" dirty="0" err="1">
                          <a:solidFill>
                            <a:srgbClr val="000000"/>
                          </a:solidFill>
                          <a:effectLst/>
                          <a:latin typeface="Arial" panose="020B0604020202020204" pitchFamily="34" charset="0"/>
                          <a:ea typeface="+mn-ea"/>
                          <a:cs typeface="Arial" panose="020B0604020202020204" pitchFamily="34" charset="0"/>
                        </a:rPr>
                        <a:t>CDE’s</a:t>
                      </a:r>
                      <a:r>
                        <a:rPr lang="pt-BR" sz="1800" b="0" i="0" kern="1200" dirty="0">
                          <a:solidFill>
                            <a:srgbClr val="000000"/>
                          </a:solidFill>
                          <a:effectLst/>
                          <a:latin typeface="Arial" panose="020B0604020202020204" pitchFamily="34" charset="0"/>
                          <a:ea typeface="+mn-ea"/>
                          <a:cs typeface="Arial" panose="020B0604020202020204" pitchFamily="34" charset="0"/>
                        </a:rPr>
                        <a:t>, poderão ser revalidadas pelos Conselhos por igual período, </a:t>
                      </a:r>
                      <a:r>
                        <a:rPr lang="pt-BR" sz="1800" b="0" i="0" strike="sngStrike" dirty="0">
                          <a:solidFill>
                            <a:srgbClr val="FF0000"/>
                          </a:solidFill>
                          <a:effectLst/>
                          <a:latin typeface="Arial" panose="020B0604020202020204" pitchFamily="34" charset="0"/>
                          <a:cs typeface="Arial" panose="020B0604020202020204" pitchFamily="34" charset="0"/>
                        </a:rPr>
                        <a:t>uma única vez</a:t>
                      </a:r>
                      <a:r>
                        <a:rPr lang="pt-BR" sz="1800" b="0" i="0" strike="sngStrike" kern="1200" dirty="0">
                          <a:solidFill>
                            <a:srgbClr val="FF0000"/>
                          </a:solidFill>
                          <a:effectLst/>
                          <a:latin typeface="Arial" panose="020B0604020202020204" pitchFamily="34" charset="0"/>
                          <a:ea typeface="+mn-ea"/>
                          <a:cs typeface="Arial" panose="020B0604020202020204" pitchFamily="34" charset="0"/>
                        </a:rPr>
                        <a:t> </a:t>
                      </a:r>
                      <a:r>
                        <a:rPr lang="pt-BR" sz="1800" b="0" i="0" kern="1200" dirty="0">
                          <a:solidFill>
                            <a:srgbClr val="000000"/>
                          </a:solidFill>
                          <a:effectLst/>
                          <a:latin typeface="Arial" panose="020B0604020202020204" pitchFamily="34" charset="0"/>
                          <a:ea typeface="+mn-ea"/>
                          <a:cs typeface="Arial" panose="020B0604020202020204" pitchFamily="34" charset="0"/>
                        </a:rPr>
                        <a:t>mediante solicitação da instituição financeira, </a:t>
                      </a:r>
                      <a:r>
                        <a:rPr lang="pt-BR" sz="1800" b="0" i="0" kern="1200" dirty="0">
                          <a:solidFill>
                            <a:srgbClr val="FF0000"/>
                          </a:solidFill>
                          <a:effectLst/>
                          <a:latin typeface="Arial" panose="020B0604020202020204" pitchFamily="34" charset="0"/>
                          <a:ea typeface="+mn-ea"/>
                          <a:cs typeface="Arial" panose="020B0604020202020204" pitchFamily="34" charset="0"/>
                        </a:rPr>
                        <a:t>com sua devida justificativa</a:t>
                      </a:r>
                      <a:r>
                        <a:rPr lang="pt-BR" sz="1800" b="0" i="0" kern="1200" dirty="0">
                          <a:solidFill>
                            <a:srgbClr val="000000"/>
                          </a:solidFill>
                          <a:effectLst/>
                          <a:latin typeface="Arial" panose="020B0604020202020204" pitchFamily="34" charset="0"/>
                          <a:ea typeface="+mn-ea"/>
                          <a:cs typeface="Arial" panose="020B0604020202020204" pitchFamily="34" charset="0"/>
                        </a:rPr>
                        <a:t>;</a:t>
                      </a:r>
                    </a:p>
                    <a:p>
                      <a:pPr marL="76200" marR="76200" algn="just" defTabSz="914400" rtl="0" eaLnBrk="1" latinLnBrk="0" hangingPunct="1">
                        <a:spcBef>
                          <a:spcPts val="600"/>
                        </a:spcBef>
                        <a:spcAft>
                          <a:spcPts val="600"/>
                        </a:spcAft>
                      </a:pPr>
                      <a:r>
                        <a:rPr lang="pt-BR" sz="1800" b="0" kern="1200" dirty="0">
                          <a:ln>
                            <a:noFill/>
                          </a:ln>
                          <a:solidFill>
                            <a:schemeClr val="tx1"/>
                          </a:solidFill>
                          <a:latin typeface="Arial" panose="020B0604020202020204" pitchFamily="34" charset="0"/>
                          <a:ea typeface="+mn-ea"/>
                          <a:cs typeface="Arial" panose="020B0604020202020204" pitchFamily="34" charset="0"/>
                        </a:rPr>
                        <a:t>X. a instituição financeira poderá apresentar, </a:t>
                      </a:r>
                      <a:r>
                        <a:rPr lang="pt-BR" sz="1800" b="0" i="0" strike="sngStrike" dirty="0">
                          <a:solidFill>
                            <a:srgbClr val="FF0000"/>
                          </a:solidFill>
                          <a:effectLst/>
                          <a:latin typeface="Arial" panose="020B0604020202020204" pitchFamily="34" charset="0"/>
                          <a:cs typeface="Arial" panose="020B0604020202020204" pitchFamily="34" charset="0"/>
                        </a:rPr>
                        <a:t>uma única vez</a:t>
                      </a:r>
                      <a:r>
                        <a:rPr lang="pt-BR" sz="1800" b="0" i="0" strike="sngStrike" kern="1200" dirty="0">
                          <a:solidFill>
                            <a:srgbClr val="FF0000"/>
                          </a:solidFill>
                          <a:effectLst/>
                          <a:latin typeface="Arial" panose="020B0604020202020204" pitchFamily="34" charset="0"/>
                          <a:ea typeface="+mn-ea"/>
                          <a:cs typeface="Arial" panose="020B0604020202020204" pitchFamily="34" charset="0"/>
                        </a:rPr>
                        <a:t>,</a:t>
                      </a:r>
                      <a:r>
                        <a:rPr lang="pt-BR" sz="1800" b="0" kern="1200" dirty="0">
                          <a:ln>
                            <a:noFill/>
                          </a:ln>
                          <a:solidFill>
                            <a:schemeClr val="tx1"/>
                          </a:solidFill>
                          <a:latin typeface="Arial" panose="020B0604020202020204" pitchFamily="34" charset="0"/>
                          <a:ea typeface="+mn-ea"/>
                          <a:cs typeface="Arial" panose="020B0604020202020204" pitchFamily="34" charset="0"/>
                        </a:rPr>
                        <a:t> solicitação de revalidação da carta-consulta, em um prazo máximo de 30 dias após o seu vencimento, </a:t>
                      </a:r>
                      <a:r>
                        <a:rPr lang="pt-BR" sz="1800" b="0" kern="1200" dirty="0">
                          <a:ln>
                            <a:noFill/>
                          </a:ln>
                          <a:solidFill>
                            <a:srgbClr val="FF0000"/>
                          </a:solidFill>
                          <a:latin typeface="Arial" panose="020B0604020202020204" pitchFamily="34" charset="0"/>
                          <a:ea typeface="+mn-ea"/>
                          <a:cs typeface="Arial" panose="020B0604020202020204" pitchFamily="34" charset="0"/>
                        </a:rPr>
                        <a:t>com sua devida justificativa</a:t>
                      </a:r>
                      <a:r>
                        <a:rPr lang="pt-BR" sz="1800" b="0" kern="1200" dirty="0">
                          <a:ln>
                            <a:noFill/>
                          </a:ln>
                          <a:solidFill>
                            <a:schemeClr val="tx1"/>
                          </a:solidFill>
                          <a:latin typeface="Arial" panose="020B0604020202020204" pitchFamily="34" charset="0"/>
                          <a:ea typeface="+mn-ea"/>
                          <a:cs typeface="Arial" panose="020B0604020202020204" pitchFamily="34" charset="0"/>
                        </a:rPr>
                        <a:t>. Caso não seja manifestado o interesse na revalidação dentro do prazo estipulado, a carta-consulta será automaticamente cancelada;</a:t>
                      </a:r>
                    </a:p>
                    <a:p>
                      <a:pPr marL="76200" marR="76200" algn="just" defTabSz="914400" rtl="0" eaLnBrk="1" latinLnBrk="0" hangingPunct="1">
                        <a:spcBef>
                          <a:spcPts val="600"/>
                        </a:spcBef>
                        <a:spcAft>
                          <a:spcPts val="600"/>
                        </a:spcAft>
                      </a:pPr>
                      <a:r>
                        <a:rPr lang="pt-BR" sz="1800" b="0" kern="1200" dirty="0">
                          <a:ln>
                            <a:noFill/>
                          </a:ln>
                          <a:solidFill>
                            <a:schemeClr val="tx1"/>
                          </a:solidFill>
                          <a:latin typeface="Arial" panose="020B0604020202020204" pitchFamily="34" charset="0"/>
                          <a:ea typeface="+mn-ea"/>
                          <a:cs typeface="Arial" panose="020B0604020202020204" pitchFamily="34" charset="0"/>
                        </a:rPr>
                        <a:t>c) as cartas-consulta aprovadas anteriormente ao início da operação do Sistema de Cartas-Consulta Digitais do FCO (entregues presencialmente nas agências bancárias), terão validade de 180 dias contados a partir da sua aprovação pelo CDE podendo ser revalidada por igual período, </a:t>
                      </a:r>
                      <a:r>
                        <a:rPr lang="pt-BR" sz="1800" b="0" i="0" strike="sngStrike" dirty="0">
                          <a:solidFill>
                            <a:srgbClr val="FF0000"/>
                          </a:solidFill>
                          <a:effectLst/>
                          <a:latin typeface="Arial" panose="020B0604020202020204" pitchFamily="34" charset="0"/>
                          <a:cs typeface="Arial" panose="020B0604020202020204" pitchFamily="34" charset="0"/>
                        </a:rPr>
                        <a:t>uma única vez</a:t>
                      </a:r>
                      <a:r>
                        <a:rPr lang="pt-BR" sz="1800" b="0" i="0" strike="sngStrike" kern="1200" dirty="0">
                          <a:solidFill>
                            <a:srgbClr val="FF0000"/>
                          </a:solidFill>
                          <a:effectLst/>
                          <a:latin typeface="Arial" panose="020B0604020202020204" pitchFamily="34" charset="0"/>
                          <a:ea typeface="+mn-ea"/>
                          <a:cs typeface="Arial" panose="020B0604020202020204" pitchFamily="34" charset="0"/>
                        </a:rPr>
                        <a:t>,</a:t>
                      </a:r>
                      <a:r>
                        <a:rPr lang="pt-BR" sz="1800" b="0" kern="1200" dirty="0">
                          <a:ln>
                            <a:noFill/>
                          </a:ln>
                          <a:solidFill>
                            <a:schemeClr val="tx1"/>
                          </a:solidFill>
                          <a:latin typeface="Arial" panose="020B0604020202020204" pitchFamily="34" charset="0"/>
                          <a:ea typeface="+mn-ea"/>
                          <a:cs typeface="Arial" panose="020B0604020202020204" pitchFamily="34" charset="0"/>
                        </a:rPr>
                        <a:t>  </a:t>
                      </a:r>
                      <a:r>
                        <a:rPr lang="pt-BR" sz="1800" b="0" kern="1200" dirty="0">
                          <a:ln>
                            <a:noFill/>
                          </a:ln>
                          <a:solidFill>
                            <a:srgbClr val="FF0000"/>
                          </a:solidFill>
                          <a:latin typeface="Arial" panose="020B0604020202020204" pitchFamily="34" charset="0"/>
                          <a:ea typeface="+mn-ea"/>
                          <a:cs typeface="Arial" panose="020B0604020202020204" pitchFamily="34" charset="0"/>
                        </a:rPr>
                        <a:t>com sua devida justificativa. </a:t>
                      </a:r>
                    </a:p>
                    <a:p>
                      <a:pPr marL="76200" marR="76200" indent="0" algn="just" defTabSz="914400" rtl="0" eaLnBrk="1" latinLnBrk="0" hangingPunct="1">
                        <a:spcBef>
                          <a:spcPts val="600"/>
                        </a:spcBef>
                        <a:spcAft>
                          <a:spcPts val="600"/>
                        </a:spcAft>
                        <a:buNone/>
                      </a:pPr>
                      <a:r>
                        <a:rPr lang="pt-BR" sz="1800" b="0" kern="1200" dirty="0">
                          <a:ln>
                            <a:noFill/>
                          </a:ln>
                          <a:solidFill>
                            <a:schemeClr val="tx1"/>
                          </a:solidFill>
                          <a:latin typeface="Arial" panose="020B0604020202020204" pitchFamily="34" charset="0"/>
                          <a:ea typeface="+mn-ea"/>
                          <a:cs typeface="Arial" panose="020B0604020202020204" pitchFamily="34" charset="0"/>
                        </a:rPr>
                        <a:t>I. a instituição financeira poderá apresentar, uma única vez,  solicitação de revalidação da carta-consulta, em um prazo máximo de 30 dias após o seu vencimento com sua devida justificativa. Caso não seja manifestado o interesse na revalidação dentro do prazo estipulado, a carta-consulta será cancelada;  </a:t>
                      </a:r>
                    </a:p>
                  </a:txBody>
                  <a:tcPr>
                    <a:solidFill>
                      <a:schemeClr val="bg2">
                        <a:lumMod val="90000"/>
                      </a:schemeClr>
                    </a:solidFill>
                  </a:tcPr>
                </a:tc>
                <a:extLst>
                  <a:ext uri="{0D108BD9-81ED-4DB2-BD59-A6C34878D82A}">
                    <a16:rowId xmlns:a16="http://schemas.microsoft.com/office/drawing/2014/main" val="4008903953"/>
                  </a:ext>
                </a:extLst>
              </a:tr>
            </a:tbl>
          </a:graphicData>
        </a:graphic>
      </p:graphicFrame>
    </p:spTree>
    <p:extLst>
      <p:ext uri="{BB962C8B-B14F-4D97-AF65-F5344CB8AC3E}">
        <p14:creationId xmlns:p14="http://schemas.microsoft.com/office/powerpoint/2010/main" val="2249777240"/>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4" name="CaixaDeTexto 3">
            <a:extLst>
              <a:ext uri="{FF2B5EF4-FFF2-40B4-BE49-F238E27FC236}">
                <a16:creationId xmlns:a16="http://schemas.microsoft.com/office/drawing/2014/main" id="{4C743619-8C8B-4D6A-811B-64915FFBCFB2}"/>
              </a:ext>
            </a:extLst>
          </p:cNvPr>
          <p:cNvSpPr txBox="1"/>
          <p:nvPr/>
        </p:nvSpPr>
        <p:spPr>
          <a:xfrm>
            <a:off x="1028700" y="2415345"/>
            <a:ext cx="16031388" cy="7387728"/>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3200" b="1" dirty="0">
                <a:solidFill>
                  <a:srgbClr val="000000"/>
                </a:solidFill>
                <a:latin typeface="Arial" panose="020B0604020202020204" pitchFamily="34" charset="0"/>
                <a:cs typeface="Arial" panose="020B0604020202020204" pitchFamily="34" charset="0"/>
              </a:rPr>
              <a:t>Justificativa:</a:t>
            </a:r>
            <a:r>
              <a:rPr lang="pt-BR" sz="3200" dirty="0">
                <a:solidFill>
                  <a:srgbClr val="000000"/>
                </a:solidFill>
                <a:latin typeface="Arial" panose="020B0604020202020204" pitchFamily="34" charset="0"/>
                <a:cs typeface="Arial" panose="020B0604020202020204" pitchFamily="34" charset="0"/>
              </a:rPr>
              <a:t> No decorrer do período de análise do processo de pleito junto aos recursos do Fundo Constitucional de Financiamento do Centro-Oeste, as empresas submetem-se a uma séria de exigências legais e paralegais tais como: Apresentações de Alvará, Certidões Negativas, Garantias, dentre outras. Sendo na maioria dos casos, documentos submetidos a agentes externos aos processo de acesso ao FCO, tais como: Órgãos Públicos em esferas Federais, Estaduais e/ou Municipais, sendo que esses “Agentes” externos, possuem seus próprios prazos processuais, que muitas vezes, superam os prazos de validade das Cartas Consultas.  A título de um exemplo dentre tantos, os Alvarás e Certidões de construção civil, em praticamente sua totalidade, excedem em muito, o prazo de 180 dias.</a:t>
            </a:r>
          </a:p>
        </p:txBody>
      </p:sp>
      <p:sp>
        <p:nvSpPr>
          <p:cNvPr id="6" name="object 6">
            <a:extLst>
              <a:ext uri="{FF2B5EF4-FFF2-40B4-BE49-F238E27FC236}">
                <a16:creationId xmlns:a16="http://schemas.microsoft.com/office/drawing/2014/main" id="{5E802435-C988-490D-A431-159ADD779992}"/>
              </a:ext>
            </a:extLst>
          </p:cNvPr>
          <p:cNvSpPr txBox="1">
            <a:spLocks/>
          </p:cNvSpPr>
          <p:nvPr/>
        </p:nvSpPr>
        <p:spPr>
          <a:xfrm>
            <a:off x="1028700" y="1078615"/>
            <a:ext cx="13719266"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a:spcBef>
                <a:spcPts val="135"/>
              </a:spcBef>
            </a:pPr>
            <a:r>
              <a:rPr lang="pt-BR" sz="7350" dirty="0">
                <a:solidFill>
                  <a:srgbClr val="012074"/>
                </a:solidFill>
                <a:latin typeface="Arial" pitchFamily="34"/>
                <a:cs typeface="Arial" pitchFamily="34"/>
              </a:rPr>
              <a:t>Programação FCO 2022</a:t>
            </a:r>
            <a:endParaRPr lang="pt-BR" b="1" dirty="0">
              <a:solidFill>
                <a:srgbClr val="376092"/>
              </a:solidFill>
              <a:latin typeface="Arial"/>
              <a:cs typeface="Arial"/>
            </a:endParaRPr>
          </a:p>
        </p:txBody>
      </p:sp>
      <p:sp>
        <p:nvSpPr>
          <p:cNvPr id="7" name="object 16">
            <a:extLst>
              <a:ext uri="{FF2B5EF4-FFF2-40B4-BE49-F238E27FC236}">
                <a16:creationId xmlns:a16="http://schemas.microsoft.com/office/drawing/2014/main" id="{076659FB-88D8-4147-B18A-8FA214456D70}"/>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19061953"/>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graphicFrame>
        <p:nvGraphicFramePr>
          <p:cNvPr id="9" name="Tabela 9">
            <a:extLst>
              <a:ext uri="{FF2B5EF4-FFF2-40B4-BE49-F238E27FC236}">
                <a16:creationId xmlns:a16="http://schemas.microsoft.com/office/drawing/2014/main" id="{5D7326F9-7757-42A9-A61D-A502A89DE061}"/>
              </a:ext>
            </a:extLst>
          </p:cNvPr>
          <p:cNvGraphicFramePr>
            <a:graphicFrameLocks noGrp="1"/>
          </p:cNvGraphicFramePr>
          <p:nvPr>
            <p:extLst>
              <p:ext uri="{D42A27DB-BD31-4B8C-83A1-F6EECF244321}">
                <p14:modId xmlns:p14="http://schemas.microsoft.com/office/powerpoint/2010/main" val="187113415"/>
              </p:ext>
            </p:extLst>
          </p:nvPr>
        </p:nvGraphicFramePr>
        <p:xfrm>
          <a:off x="3048000" y="2662377"/>
          <a:ext cx="12192000" cy="7058258"/>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1720697825"/>
                    </a:ext>
                  </a:extLst>
                </a:gridCol>
                <a:gridCol w="6096000">
                  <a:extLst>
                    <a:ext uri="{9D8B030D-6E8A-4147-A177-3AD203B41FA5}">
                      <a16:colId xmlns:a16="http://schemas.microsoft.com/office/drawing/2014/main" val="1608460396"/>
                    </a:ext>
                  </a:extLst>
                </a:gridCol>
              </a:tblGrid>
              <a:tr h="678551">
                <a:tc gridSpan="2">
                  <a:txBody>
                    <a:bodyPr/>
                    <a:lstStyle/>
                    <a:p>
                      <a:pPr algn="ctr"/>
                      <a:r>
                        <a:rPr lang="pt-BR" sz="2000" dirty="0">
                          <a:ln>
                            <a:noFill/>
                          </a:ln>
                          <a:solidFill>
                            <a:schemeClr val="tx1"/>
                          </a:solidFill>
                          <a:latin typeface="Arial" panose="020B0604020202020204" pitchFamily="34" charset="0"/>
                          <a:cs typeface="Arial" panose="020B0604020202020204" pitchFamily="34" charset="0"/>
                        </a:rPr>
                        <a:t>PROGRAMAÇÃO FCO 2022</a:t>
                      </a:r>
                    </a:p>
                    <a:p>
                      <a:pPr algn="ctr"/>
                      <a:r>
                        <a:rPr lang="pt-BR" sz="2000" dirty="0">
                          <a:ln>
                            <a:noFill/>
                          </a:ln>
                          <a:solidFill>
                            <a:schemeClr val="tx1"/>
                          </a:solidFill>
                          <a:latin typeface="Arial" panose="020B0604020202020204" pitchFamily="34" charset="0"/>
                          <a:cs typeface="Arial" panose="020B0604020202020204" pitchFamily="34" charset="0"/>
                        </a:rPr>
                        <a:t>TÍTULO III – CONDIÇÕES GERAIS DE FINANCIAMENTO</a:t>
                      </a:r>
                    </a:p>
                  </a:txBody>
                  <a:tcPr>
                    <a:solidFill>
                      <a:schemeClr val="bg2">
                        <a:lumMod val="90000"/>
                      </a:schemeClr>
                    </a:solidFill>
                  </a:tcPr>
                </a:tc>
                <a:tc hMerge="1">
                  <a:txBody>
                    <a:bodyPr/>
                    <a:lstStyle/>
                    <a:p>
                      <a:endParaRPr lang="pt-BR"/>
                    </a:p>
                  </a:txBody>
                  <a:tcPr/>
                </a:tc>
                <a:extLst>
                  <a:ext uri="{0D108BD9-81ED-4DB2-BD59-A6C34878D82A}">
                    <a16:rowId xmlns:a16="http://schemas.microsoft.com/office/drawing/2014/main" val="1177797623"/>
                  </a:ext>
                </a:extLst>
              </a:tr>
              <a:tr h="474578">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DE</a:t>
                      </a:r>
                    </a:p>
                  </a:txBody>
                  <a:tcPr>
                    <a:solidFill>
                      <a:schemeClr val="bg2">
                        <a:lumMod val="90000"/>
                      </a:schemeClr>
                    </a:solidFill>
                  </a:tcPr>
                </a:tc>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PARA</a:t>
                      </a:r>
                    </a:p>
                  </a:txBody>
                  <a:tcPr>
                    <a:solidFill>
                      <a:schemeClr val="bg2">
                        <a:lumMod val="90000"/>
                      </a:schemeClr>
                    </a:solidFill>
                  </a:tcPr>
                </a:tc>
                <a:extLst>
                  <a:ext uri="{0D108BD9-81ED-4DB2-BD59-A6C34878D82A}">
                    <a16:rowId xmlns:a16="http://schemas.microsoft.com/office/drawing/2014/main" val="1478657113"/>
                  </a:ext>
                </a:extLst>
              </a:tr>
              <a:tr h="1026998">
                <a:tc>
                  <a:txBody>
                    <a:bodyPr/>
                    <a:lstStyle/>
                    <a:p>
                      <a:pPr marL="76200" marR="76200" algn="just">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Título III – Condições Gerais de Financiamento</a:t>
                      </a:r>
                      <a:endParaRPr lang="pt-BR" sz="2000" b="0" i="0" dirty="0">
                        <a:solidFill>
                          <a:srgbClr val="000000"/>
                        </a:solidFill>
                        <a:effectLst/>
                        <a:latin typeface="Arial" panose="020B0604020202020204" pitchFamily="34" charset="0"/>
                        <a:cs typeface="Arial" panose="020B0604020202020204" pitchFamily="34" charset="0"/>
                      </a:endParaRPr>
                    </a:p>
                    <a:p>
                      <a:pPr marL="76200" marR="76200" algn="just">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4. PROJETO TÉCNICO:</a:t>
                      </a:r>
                      <a:r>
                        <a:rPr lang="pt-BR" sz="2000" b="0" i="0" dirty="0">
                          <a:solidFill>
                            <a:srgbClr val="000000"/>
                          </a:solidFill>
                          <a:effectLst/>
                          <a:latin typeface="Arial" panose="020B0604020202020204" pitchFamily="34" charset="0"/>
                          <a:cs typeface="Arial" panose="020B0604020202020204" pitchFamily="34" charset="0"/>
                        </a:rPr>
                        <a:t> o projeto, quando considerado necessário para o Agente Financeiro, deve abranger aspectos técnicos, econômicos, financeiros, organizacionais, administrativos, de capacidade gerencial, de mercado e de comercialização, além dos relativos ao cumprimento de exigências legais, especialmente aquelas de controle e preservação do meio ambiente e equilíbrio ecológico, estabelecendo, ao final, os indicadores relativos à viabilidade econômica e financeira do empreendimento.</a:t>
                      </a:r>
                    </a:p>
                  </a:txBody>
                  <a:tcPr>
                    <a:solidFill>
                      <a:schemeClr val="bg2">
                        <a:lumMod val="90000"/>
                      </a:schemeClr>
                    </a:solidFill>
                  </a:tcPr>
                </a:tc>
                <a:tc>
                  <a:txBody>
                    <a:bodyPr/>
                    <a:lstStyle/>
                    <a:p>
                      <a:r>
                        <a:rPr lang="pt-BR" sz="2000" b="1" i="0" kern="1200" dirty="0">
                          <a:solidFill>
                            <a:schemeClr val="dk1"/>
                          </a:solidFill>
                          <a:effectLst/>
                          <a:latin typeface="Arial" panose="020B0604020202020204" pitchFamily="34" charset="0"/>
                          <a:ea typeface="+mn-ea"/>
                          <a:cs typeface="Arial" panose="020B0604020202020204" pitchFamily="34" charset="0"/>
                        </a:rPr>
                        <a:t>Título III – Condições Gerais de Financiamento</a:t>
                      </a:r>
                      <a:endParaRPr lang="pt-BR" sz="2000" b="0" i="0" kern="1200" dirty="0">
                        <a:solidFill>
                          <a:schemeClr val="dk1"/>
                        </a:solidFill>
                        <a:effectLst/>
                        <a:latin typeface="Arial" panose="020B0604020202020204" pitchFamily="34" charset="0"/>
                        <a:ea typeface="+mn-ea"/>
                        <a:cs typeface="Arial" panose="020B0604020202020204" pitchFamily="34" charset="0"/>
                      </a:endParaRPr>
                    </a:p>
                    <a:p>
                      <a:r>
                        <a:rPr lang="pt-BR" sz="2000" b="1" i="0" kern="1200" dirty="0">
                          <a:solidFill>
                            <a:schemeClr val="dk1"/>
                          </a:solidFill>
                          <a:effectLst/>
                          <a:latin typeface="Arial" panose="020B0604020202020204" pitchFamily="34" charset="0"/>
                          <a:ea typeface="+mn-ea"/>
                          <a:cs typeface="Arial" panose="020B0604020202020204" pitchFamily="34" charset="0"/>
                        </a:rPr>
                        <a:t>4. PROJETO TÉCNICO:</a:t>
                      </a:r>
                      <a:r>
                        <a:rPr lang="pt-BR" sz="2000" b="0" i="0" kern="1200" dirty="0">
                          <a:solidFill>
                            <a:schemeClr val="dk1"/>
                          </a:solidFill>
                          <a:effectLst/>
                          <a:latin typeface="Arial" panose="020B0604020202020204" pitchFamily="34" charset="0"/>
                          <a:ea typeface="+mn-ea"/>
                          <a:cs typeface="Arial" panose="020B0604020202020204" pitchFamily="34" charset="0"/>
                        </a:rPr>
                        <a:t> </a:t>
                      </a:r>
                      <a:r>
                        <a:rPr lang="pt-BR" sz="2000" b="0" i="0" strike="sngStrike" kern="1200" dirty="0">
                          <a:solidFill>
                            <a:srgbClr val="FF0000"/>
                          </a:solidFill>
                          <a:effectLst/>
                          <a:latin typeface="Arial" panose="020B0604020202020204" pitchFamily="34" charset="0"/>
                          <a:ea typeface="+mn-ea"/>
                          <a:cs typeface="Arial" panose="020B0604020202020204" pitchFamily="34" charset="0"/>
                        </a:rPr>
                        <a:t>o projeto, quando considerado necessário para o Agente Financeiro, deve abranger</a:t>
                      </a:r>
                      <a:r>
                        <a:rPr lang="pt-BR" sz="2000" b="0" i="0" kern="1200" dirty="0">
                          <a:solidFill>
                            <a:schemeClr val="dk1"/>
                          </a:solidFill>
                          <a:effectLst/>
                          <a:latin typeface="Arial" panose="020B0604020202020204" pitchFamily="34" charset="0"/>
                          <a:ea typeface="+mn-ea"/>
                          <a:cs typeface="Arial" panose="020B0604020202020204" pitchFamily="34" charset="0"/>
                        </a:rPr>
                        <a:t> Quando se tratar de financiamento de valores que requerem a apresentação de Carta Consulta, o proponente deverá apresentar projeto técnico, especificando a finalidade do crédito e informações necessárias para subsidiar a análise da capacidade de pagamento e demais aspectos técnicos, econômicos, financeiros, organizacionais, administrativos, de capacidade gerencial, de mercado e de comercialização, além dos relativos ao cumprimento de exigências legais, especialmente aquelas de controle e preservação do meio ambiente e equilíbrio ecológico, estabelecendo, ao final, os indicadores relativos à viabilidade econômica e financeira do empreendimento.</a:t>
                      </a:r>
                    </a:p>
                    <a:p>
                      <a:pPr algn="just"/>
                      <a:endParaRPr lang="pt-BR" sz="2000" dirty="0">
                        <a:ln>
                          <a:noFill/>
                        </a:ln>
                        <a:solidFill>
                          <a:schemeClr val="tx1"/>
                        </a:solidFill>
                        <a:latin typeface="Arial" panose="020B0604020202020204" pitchFamily="34" charset="0"/>
                        <a:cs typeface="Arial" panose="020B0604020202020204" pitchFamily="34" charset="0"/>
                      </a:endParaRPr>
                    </a:p>
                  </a:txBody>
                  <a:tcPr>
                    <a:solidFill>
                      <a:schemeClr val="bg2">
                        <a:lumMod val="90000"/>
                      </a:schemeClr>
                    </a:solidFill>
                  </a:tcPr>
                </a:tc>
                <a:extLst>
                  <a:ext uri="{0D108BD9-81ED-4DB2-BD59-A6C34878D82A}">
                    <a16:rowId xmlns:a16="http://schemas.microsoft.com/office/drawing/2014/main" val="4008903953"/>
                  </a:ext>
                </a:extLst>
              </a:tr>
            </a:tbl>
          </a:graphicData>
        </a:graphic>
      </p:graphicFrame>
      <p:sp>
        <p:nvSpPr>
          <p:cNvPr id="10" name="object 6">
            <a:extLst>
              <a:ext uri="{FF2B5EF4-FFF2-40B4-BE49-F238E27FC236}">
                <a16:creationId xmlns:a16="http://schemas.microsoft.com/office/drawing/2014/main" id="{B1A4C0C6-0BD2-4F2F-AE6F-1B5AB0DCD5DD}"/>
              </a:ext>
            </a:extLst>
          </p:cNvPr>
          <p:cNvSpPr txBox="1">
            <a:spLocks/>
          </p:cNvSpPr>
          <p:nvPr/>
        </p:nvSpPr>
        <p:spPr>
          <a:xfrm>
            <a:off x="1028700" y="1078615"/>
            <a:ext cx="13719266"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a:spcBef>
                <a:spcPts val="135"/>
              </a:spcBef>
            </a:pPr>
            <a:r>
              <a:rPr lang="pt-BR" sz="7350" dirty="0">
                <a:solidFill>
                  <a:srgbClr val="012074"/>
                </a:solidFill>
                <a:latin typeface="Arial" pitchFamily="34"/>
                <a:cs typeface="Arial" pitchFamily="34"/>
              </a:rPr>
              <a:t>Programação FCO 2022</a:t>
            </a:r>
            <a:endParaRPr lang="pt-BR" b="1" dirty="0">
              <a:solidFill>
                <a:srgbClr val="376092"/>
              </a:solidFill>
              <a:latin typeface="Arial"/>
              <a:cs typeface="Arial"/>
            </a:endParaRPr>
          </a:p>
        </p:txBody>
      </p:sp>
    </p:spTree>
    <p:extLst>
      <p:ext uri="{BB962C8B-B14F-4D97-AF65-F5344CB8AC3E}">
        <p14:creationId xmlns:p14="http://schemas.microsoft.com/office/powerpoint/2010/main" val="125553271"/>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showMasterSp="0">
  <p:cSld name="Slide13">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E6A93015-7455-4125-AC30-60D4062317A2}"/>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E42829FD-B552-4295-A516-CE9FD58FE926}"/>
              </a:ext>
            </a:extLst>
          </p:cNvPr>
          <p:cNvSpPr txBox="1">
            <a:spLocks noGrp="1"/>
          </p:cNvSpPr>
          <p:nvPr>
            <p:ph type="title"/>
          </p:nvPr>
        </p:nvSpPr>
        <p:spPr>
          <a:xfrm>
            <a:off x="1076962" y="8503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I - Expediente</a:t>
            </a:r>
            <a:endParaRPr lang="pt-BR" sz="7350" dirty="0">
              <a:latin typeface="Arial" pitchFamily="34"/>
              <a:cs typeface="Arial" pitchFamily="34"/>
            </a:endParaRPr>
          </a:p>
        </p:txBody>
      </p:sp>
      <p:sp>
        <p:nvSpPr>
          <p:cNvPr id="4" name="object 7">
            <a:extLst>
              <a:ext uri="{FF2B5EF4-FFF2-40B4-BE49-F238E27FC236}">
                <a16:creationId xmlns:a16="http://schemas.microsoft.com/office/drawing/2014/main" id="{F2A1164B-A292-4B7C-9E87-19B8185309F4}"/>
              </a:ext>
            </a:extLst>
          </p:cNvPr>
          <p:cNvSpPr txBox="1"/>
          <p:nvPr/>
        </p:nvSpPr>
        <p:spPr>
          <a:xfrm>
            <a:off x="1074420" y="3086301"/>
            <a:ext cx="14272988" cy="6653170"/>
          </a:xfrm>
          <a:prstGeom prst="rect">
            <a:avLst/>
          </a:prstGeom>
          <a:noFill/>
          <a:ln cap="flat">
            <a:noFill/>
          </a:ln>
        </p:spPr>
        <p:txBody>
          <a:bodyPr vert="horz" wrap="square" lIns="0" tIns="128272" rIns="0" bIns="0" anchor="t" anchorCtr="0" compatLnSpc="1">
            <a:spAutoFit/>
          </a:bodyPr>
          <a:lstStyle/>
          <a:p>
            <a:pPr marL="342900" marR="0" lvl="0" indent="-342900" algn="just" defTabSz="914400" rtl="0" fontAlgn="auto" hangingPunct="1">
              <a:lnSpc>
                <a:spcPct val="150000"/>
              </a:lnSpc>
              <a:spcBef>
                <a:spcPts val="0"/>
              </a:spcBef>
              <a:spcAft>
                <a:spcPts val="1000"/>
              </a:spcAft>
              <a:buSzPct val="100000"/>
              <a:buFont typeface="Wingdings" pitchFamily="34"/>
              <a:buChar char="Ø"/>
              <a:tabLst/>
              <a:defRPr sz="1800" b="0" i="0" u="none" strike="noStrike" kern="0" cap="none" spc="0" baseline="0">
                <a:solidFill>
                  <a:srgbClr val="000000"/>
                </a:solidFill>
                <a:uFillTx/>
              </a:defRPr>
            </a:pPr>
            <a:r>
              <a:rPr lang="pt-BR" sz="3200" b="0" i="0" u="none" strike="noStrike" kern="1200" cap="none" spc="0" baseline="0" dirty="0">
                <a:solidFill>
                  <a:srgbClr val="000000"/>
                </a:solidFill>
                <a:uFillTx/>
                <a:latin typeface="Arial"/>
                <a:cs typeface="Arial"/>
              </a:rPr>
              <a:t>Abertura da Sessão pelo Secretário-Executivo do Conselho Deliberativo do Desenvolvimento do Centro-Oeste (</a:t>
            </a:r>
            <a:r>
              <a:rPr lang="pt-BR" sz="3200" b="0" i="0" u="none" strike="noStrike" kern="1200" cap="none" spc="0" baseline="0" dirty="0" err="1">
                <a:solidFill>
                  <a:srgbClr val="000000"/>
                </a:solidFill>
                <a:uFillTx/>
                <a:latin typeface="Arial"/>
                <a:cs typeface="Arial"/>
              </a:rPr>
              <a:t>Condel</a:t>
            </a:r>
            <a:r>
              <a:rPr lang="pt-BR" sz="3200" b="0" i="0" u="none" strike="noStrike" kern="1200" cap="none" spc="0" baseline="0" dirty="0">
                <a:solidFill>
                  <a:srgbClr val="000000"/>
                </a:solidFill>
                <a:uFillTx/>
                <a:latin typeface="Arial"/>
                <a:cs typeface="Arial"/>
              </a:rPr>
              <a:t>/</a:t>
            </a:r>
            <a:r>
              <a:rPr lang="pt-BR" sz="3200" b="0" i="0" u="none" strike="noStrike" kern="1200" cap="none" spc="0" baseline="0" dirty="0" err="1">
                <a:solidFill>
                  <a:srgbClr val="000000"/>
                </a:solidFill>
                <a:uFillTx/>
                <a:latin typeface="Arial"/>
                <a:cs typeface="Arial"/>
              </a:rPr>
              <a:t>Sudeco</a:t>
            </a:r>
            <a:r>
              <a:rPr lang="pt-BR" sz="3200" b="0" i="0" u="none" strike="noStrike" kern="1200" cap="none" spc="0" baseline="0" dirty="0">
                <a:solidFill>
                  <a:srgbClr val="000000"/>
                </a:solidFill>
                <a:uFillTx/>
                <a:latin typeface="Arial"/>
                <a:cs typeface="Arial"/>
              </a:rPr>
              <a:t>);</a:t>
            </a:r>
          </a:p>
          <a:p>
            <a:pPr marL="342900" marR="0" lvl="0" indent="-342900" algn="just" defTabSz="914400" rtl="0" fontAlgn="auto" hangingPunct="1">
              <a:lnSpc>
                <a:spcPct val="200000"/>
              </a:lnSpc>
              <a:spcBef>
                <a:spcPts val="0"/>
              </a:spcBef>
              <a:spcAft>
                <a:spcPts val="1000"/>
              </a:spcAft>
              <a:buSzPct val="100000"/>
              <a:buFont typeface="Wingdings" pitchFamily="34"/>
              <a:buChar char="Ø"/>
              <a:tabLst/>
              <a:defRPr sz="1800" b="0" i="0" u="none" strike="noStrike" kern="0" cap="none" spc="0" baseline="0">
                <a:solidFill>
                  <a:srgbClr val="000000"/>
                </a:solidFill>
                <a:uFillTx/>
              </a:defRPr>
            </a:pPr>
            <a:r>
              <a:rPr lang="pt-BR" sz="3200" b="0" i="0" u="none" strike="noStrike" kern="1200" cap="none" spc="0" baseline="0" dirty="0">
                <a:solidFill>
                  <a:srgbClr val="000000"/>
                </a:solidFill>
                <a:uFillTx/>
                <a:latin typeface="Arial"/>
                <a:cs typeface="Arial"/>
              </a:rPr>
              <a:t>Dispensa da leitura da </a:t>
            </a:r>
            <a:r>
              <a:rPr lang="pt-BR" sz="3200" b="0" i="0" u="none" strike="noStrike" kern="1200" cap="none" spc="0" baseline="0" dirty="0">
                <a:solidFill>
                  <a:srgbClr val="000000"/>
                </a:solidFill>
                <a:uFillTx/>
                <a:latin typeface="Arial"/>
                <a:cs typeface="Arial"/>
                <a:hlinkClick r:id="rId3"/>
              </a:rPr>
              <a:t>Ata da 16ª Reunião Ordinária do </a:t>
            </a:r>
            <a:r>
              <a:rPr lang="pt-BR" sz="3200" b="0" i="0" u="none" strike="noStrike" kern="1200" cap="none" spc="0" baseline="0" dirty="0" err="1">
                <a:solidFill>
                  <a:srgbClr val="000000"/>
                </a:solidFill>
                <a:uFillTx/>
                <a:latin typeface="Arial"/>
                <a:cs typeface="Arial"/>
                <a:hlinkClick r:id="rId3"/>
              </a:rPr>
              <a:t>Condel</a:t>
            </a:r>
            <a:r>
              <a:rPr lang="pt-BR" sz="3200" b="0" i="0" u="none" strike="noStrike" kern="1200" cap="none" spc="0" baseline="0" dirty="0">
                <a:solidFill>
                  <a:srgbClr val="000000"/>
                </a:solidFill>
                <a:uFillTx/>
                <a:latin typeface="Arial"/>
                <a:cs typeface="Arial"/>
                <a:hlinkClick r:id="rId3"/>
              </a:rPr>
              <a:t>/</a:t>
            </a:r>
            <a:r>
              <a:rPr lang="pt-BR" sz="3200" b="0" i="0" u="none" strike="noStrike" kern="1200" cap="none" spc="0" baseline="0" dirty="0" err="1">
                <a:solidFill>
                  <a:srgbClr val="000000"/>
                </a:solidFill>
                <a:uFillTx/>
                <a:latin typeface="Arial"/>
                <a:cs typeface="Arial"/>
                <a:hlinkClick r:id="rId3"/>
              </a:rPr>
              <a:t>Sudeco</a:t>
            </a:r>
            <a:r>
              <a:rPr lang="pt-BR" sz="3200" b="0" i="0" u="none" strike="noStrike" kern="1200" cap="none" spc="0" baseline="0" dirty="0">
                <a:solidFill>
                  <a:srgbClr val="000000"/>
                </a:solidFill>
                <a:uFillTx/>
                <a:latin typeface="Arial"/>
                <a:cs typeface="Arial"/>
              </a:rPr>
              <a:t>;</a:t>
            </a:r>
          </a:p>
          <a:p>
            <a:pPr marL="342900" marR="0" lvl="0" indent="-342900" algn="just" defTabSz="914400" rtl="0" fontAlgn="auto" hangingPunct="1">
              <a:lnSpc>
                <a:spcPct val="200000"/>
              </a:lnSpc>
              <a:spcBef>
                <a:spcPts val="0"/>
              </a:spcBef>
              <a:spcAft>
                <a:spcPts val="1000"/>
              </a:spcAft>
              <a:buSzPct val="100000"/>
              <a:buFont typeface="Wingdings" pitchFamily="34"/>
              <a:buChar char="Ø"/>
              <a:tabLst/>
              <a:defRPr sz="1800" b="0" i="0" u="none" strike="noStrike" kern="0" cap="none" spc="0" baseline="0">
                <a:solidFill>
                  <a:srgbClr val="000000"/>
                </a:solidFill>
                <a:uFillTx/>
              </a:defRPr>
            </a:pPr>
            <a:r>
              <a:rPr lang="pt-BR" sz="3200" b="0" i="0" u="none" strike="noStrike" kern="1200" cap="none" spc="0" baseline="0" dirty="0">
                <a:solidFill>
                  <a:srgbClr val="000000"/>
                </a:solidFill>
                <a:uFillTx/>
                <a:latin typeface="Arial"/>
                <a:cs typeface="Arial"/>
              </a:rPr>
              <a:t>Instalação dos trabalhos.</a:t>
            </a:r>
          </a:p>
          <a:p>
            <a:pPr marL="342900" marR="0" lvl="0" indent="-342900" algn="just" defTabSz="914400" rtl="0" fontAlgn="auto" hangingPunct="1">
              <a:lnSpc>
                <a:spcPct val="200000"/>
              </a:lnSpc>
              <a:spcBef>
                <a:spcPts val="0"/>
              </a:spcBef>
              <a:spcAft>
                <a:spcPts val="1000"/>
              </a:spcAft>
              <a:buSzPct val="100000"/>
              <a:buFont typeface="Wingdings" pitchFamily="34"/>
              <a:buChar char="Ø"/>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a:p>
            <a:pPr marL="0" marR="0" lvl="0" indent="0" algn="just" defTabSz="914400" rtl="0" fontAlgn="auto" hangingPunct="1">
              <a:lnSpc>
                <a:spcPct val="200000"/>
              </a:lnSpc>
              <a:spcBef>
                <a:spcPts val="0"/>
              </a:spcBef>
              <a:spcAft>
                <a:spcPts val="100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Calibri"/>
              <a:cs typeface="Calibri"/>
            </a:endParaRPr>
          </a:p>
          <a:p>
            <a:pPr marL="342900" marR="0" lvl="0" indent="-342900" algn="just" defTabSz="914400" rtl="0" fontAlgn="auto" hangingPunct="1">
              <a:lnSpc>
                <a:spcPct val="150000"/>
              </a:lnSpc>
              <a:spcBef>
                <a:spcPts val="0"/>
              </a:spcBef>
              <a:spcAft>
                <a:spcPts val="1000"/>
              </a:spcAft>
              <a:buSzPct val="100000"/>
              <a:buFont typeface="Arial" pitchFamily="34"/>
              <a:buChar char="•"/>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Calibri"/>
              <a:cs typeface="Calibri"/>
            </a:endParaRPr>
          </a:p>
          <a:p>
            <a:pPr marL="342900" marR="0" lvl="0" indent="-342900" algn="just" defTabSz="914400" rtl="0" fontAlgn="auto" hangingPunct="1">
              <a:lnSpc>
                <a:spcPct val="150000"/>
              </a:lnSpc>
              <a:spcBef>
                <a:spcPts val="0"/>
              </a:spcBef>
              <a:spcAft>
                <a:spcPts val="1000"/>
              </a:spcAft>
              <a:buSzPct val="100000"/>
              <a:buFont typeface="Arial" pitchFamily="34"/>
              <a:buChar char="•"/>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
        <p:nvSpPr>
          <p:cNvPr id="5" name="object 16">
            <a:extLst>
              <a:ext uri="{FF2B5EF4-FFF2-40B4-BE49-F238E27FC236}">
                <a16:creationId xmlns:a16="http://schemas.microsoft.com/office/drawing/2014/main" id="{5FE5D0FC-56E5-4056-92A9-43AA60652466}"/>
              </a:ext>
            </a:extLst>
          </p:cNvPr>
          <p:cNvSpPr/>
          <p:nvPr/>
        </p:nvSpPr>
        <p:spPr>
          <a:xfrm>
            <a:off x="1074420" y="195223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6" name="object 17">
            <a:extLst>
              <a:ext uri="{FF2B5EF4-FFF2-40B4-BE49-F238E27FC236}">
                <a16:creationId xmlns:a16="http://schemas.microsoft.com/office/drawing/2014/main" id="{871C276D-1801-4807-BB8D-5350B14E6C39}"/>
              </a:ext>
            </a:extLst>
          </p:cNvPr>
          <p:cNvPicPr>
            <a:picLocks noChangeAspect="1"/>
          </p:cNvPicPr>
          <p:nvPr/>
        </p:nvPicPr>
        <p:blipFill>
          <a:blip r:embed="rId4"/>
          <a:stretch>
            <a:fillRect/>
          </a:stretch>
        </p:blipFill>
        <p:spPr>
          <a:xfrm>
            <a:off x="15347408" y="483927"/>
            <a:ext cx="2524128" cy="942975"/>
          </a:xfrm>
          <a:prstGeom prst="rect">
            <a:avLst/>
          </a:prstGeom>
          <a:noFill/>
          <a:ln cap="flat">
            <a:noFill/>
          </a:ln>
        </p:spPr>
      </p:pic>
    </p:spTree>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8" name="CaixaDeTexto 7">
            <a:extLst>
              <a:ext uri="{FF2B5EF4-FFF2-40B4-BE49-F238E27FC236}">
                <a16:creationId xmlns:a16="http://schemas.microsoft.com/office/drawing/2014/main" id="{4D218C32-1994-4498-91EE-85D8B2446F2C}"/>
              </a:ext>
            </a:extLst>
          </p:cNvPr>
          <p:cNvSpPr txBox="1"/>
          <p:nvPr/>
        </p:nvSpPr>
        <p:spPr>
          <a:xfrm>
            <a:off x="1128306" y="2501698"/>
            <a:ext cx="16031388" cy="5910401"/>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3200" b="1" kern="0" dirty="0">
                <a:solidFill>
                  <a:srgbClr val="000000"/>
                </a:solidFill>
                <a:latin typeface="Arial" panose="020B0604020202020204" pitchFamily="34" charset="0"/>
                <a:cs typeface="Arial" panose="020B0604020202020204" pitchFamily="34" charset="0"/>
              </a:rPr>
              <a:t>Justificativa: </a:t>
            </a:r>
            <a:r>
              <a:rPr lang="pt-BR" sz="3200" dirty="0">
                <a:solidFill>
                  <a:srgbClr val="000000"/>
                </a:solidFill>
                <a:latin typeface="Arial" panose="020B0604020202020204" pitchFamily="34" charset="0"/>
                <a:cs typeface="Arial" panose="020B0604020202020204" pitchFamily="34" charset="0"/>
              </a:rPr>
              <a:t>Considerando a relevância, complexidade e variação das operações não rurais, apresenta-se a necessidade de estudo técnico quanto a viabilidade econômico-financeira do empreendimento, assegurando às empresas, a ratificação de decisões assertivas quanto às reais capacidades do empreendimento em assumir o compromisso financeiro do crédito. Tal procedimento já é preconizado nas operações rurais do FCO. Tal prática minimizará ainda mais os riscos de inadimplência, provocados por projetos equivocadamente dimensionados, evitando que centenas de empreendimentos venham a insolvência ou falência. </a:t>
            </a:r>
          </a:p>
        </p:txBody>
      </p:sp>
      <p:sp>
        <p:nvSpPr>
          <p:cNvPr id="9" name="object 6">
            <a:extLst>
              <a:ext uri="{FF2B5EF4-FFF2-40B4-BE49-F238E27FC236}">
                <a16:creationId xmlns:a16="http://schemas.microsoft.com/office/drawing/2014/main" id="{CD2C2D36-1F2D-4377-BDD7-2C14E336AFBD}"/>
              </a:ext>
            </a:extLst>
          </p:cNvPr>
          <p:cNvSpPr txBox="1">
            <a:spLocks/>
          </p:cNvSpPr>
          <p:nvPr/>
        </p:nvSpPr>
        <p:spPr>
          <a:xfrm>
            <a:off x="1028700" y="1078615"/>
            <a:ext cx="13719266"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a:spcBef>
                <a:spcPts val="135"/>
              </a:spcBef>
            </a:pPr>
            <a:r>
              <a:rPr lang="pt-BR" sz="7350" dirty="0">
                <a:solidFill>
                  <a:srgbClr val="012074"/>
                </a:solidFill>
                <a:latin typeface="Arial" pitchFamily="34"/>
                <a:cs typeface="Arial" pitchFamily="34"/>
              </a:rPr>
              <a:t>Programação FCO/2022</a:t>
            </a:r>
            <a:endParaRPr lang="pt-BR" b="1" dirty="0">
              <a:solidFill>
                <a:srgbClr val="376092"/>
              </a:solidFill>
              <a:latin typeface="Arial"/>
              <a:cs typeface="Arial"/>
            </a:endParaRPr>
          </a:p>
        </p:txBody>
      </p:sp>
    </p:spTree>
    <p:extLst>
      <p:ext uri="{BB962C8B-B14F-4D97-AF65-F5344CB8AC3E}">
        <p14:creationId xmlns:p14="http://schemas.microsoft.com/office/powerpoint/2010/main" val="3878836731"/>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937262" y="2546311"/>
            <a:ext cx="16409849" cy="6652527"/>
          </a:xfrm>
          <a:prstGeom prst="rect">
            <a:avLst/>
          </a:prstGeom>
          <a:noFill/>
          <a:ln cap="flat">
            <a:noFill/>
          </a:ln>
        </p:spPr>
        <p:txBody>
          <a:bodyPr vert="horz" wrap="square" lIns="91440" tIns="45720" rIns="91440" bIns="45720" anchor="t" anchorCtr="0" compatLnSpc="1">
            <a:spAutoFit/>
          </a:bodyPr>
          <a:lstStyle/>
          <a:p>
            <a:pPr algn="just">
              <a:lnSpc>
                <a:spcPct val="150000"/>
              </a:lnSpc>
              <a:defRPr sz="1800" b="0" i="0" u="none" strike="noStrike" kern="0" cap="none" spc="0" baseline="0">
                <a:solidFill>
                  <a:srgbClr val="000000"/>
                </a:solidFill>
                <a:uFillTx/>
              </a:defRPr>
            </a:pPr>
            <a:r>
              <a:rPr lang="pt-BR" sz="3200" kern="0" dirty="0">
                <a:solidFill>
                  <a:srgbClr val="000000"/>
                </a:solidFill>
                <a:latin typeface="Arial"/>
                <a:cs typeface="Arial"/>
              </a:rPr>
              <a:t>A </a:t>
            </a:r>
            <a:r>
              <a:rPr lang="pt-BR" sz="3200" dirty="0">
                <a:solidFill>
                  <a:srgbClr val="000000"/>
                </a:solidFill>
                <a:latin typeface="Arial"/>
                <a:cs typeface="Arial"/>
              </a:rPr>
              <a:t>Coordenação-Geral de Gestão de Fundos de Desenvolvimento e Financiamento (CGGFDF) </a:t>
            </a:r>
            <a:r>
              <a:rPr lang="pt-BR" sz="3200" kern="0" dirty="0">
                <a:solidFill>
                  <a:srgbClr val="000000"/>
                </a:solidFill>
                <a:latin typeface="Arial"/>
                <a:cs typeface="Arial"/>
              </a:rPr>
              <a:t>sugeriu a</a:t>
            </a:r>
            <a:r>
              <a:rPr lang="pt-BR" sz="3200" kern="0" dirty="0">
                <a:solidFill>
                  <a:srgbClr val="FF0000"/>
                </a:solidFill>
                <a:latin typeface="Arial"/>
                <a:cs typeface="Arial"/>
              </a:rPr>
              <a:t> recondução da proposta </a:t>
            </a:r>
            <a:r>
              <a:rPr lang="pt-BR" sz="3200" kern="0" dirty="0">
                <a:solidFill>
                  <a:srgbClr val="000000"/>
                </a:solidFill>
                <a:latin typeface="Arial"/>
                <a:cs typeface="Arial"/>
              </a:rPr>
              <a:t>para as discussões da Programação do FCO para 2023, que se darão a partir de outubro.</a:t>
            </a:r>
          </a:p>
          <a:p>
            <a:pPr lvl="3" algn="just">
              <a:defRPr sz="1800" b="0" i="0" u="none" strike="noStrike" kern="0" cap="none" spc="0" baseline="0">
                <a:solidFill>
                  <a:srgbClr val="000000"/>
                </a:solidFill>
                <a:uFillTx/>
              </a:defRPr>
            </a:pPr>
            <a:endParaRPr lang="pt-BR" sz="3200" kern="0" dirty="0">
              <a:solidFill>
                <a:srgbClr val="FF0000"/>
              </a:solidFill>
              <a:latin typeface="Arial"/>
              <a:cs typeface="Arial"/>
            </a:endParaRPr>
          </a:p>
          <a:p>
            <a:pPr algn="just">
              <a:defRPr sz="1800" b="0" i="0" u="none" strike="noStrike" kern="0" cap="none" spc="0" baseline="0">
                <a:solidFill>
                  <a:srgbClr val="000000"/>
                </a:solidFill>
                <a:uFillTx/>
              </a:defRPr>
            </a:pPr>
            <a:r>
              <a:rPr lang="pt-BR" sz="3200" kern="0" dirty="0">
                <a:latin typeface="Arial"/>
                <a:cs typeface="Arial"/>
              </a:rPr>
              <a:t>Apontamentos (</a:t>
            </a:r>
            <a:r>
              <a:rPr lang="pt-BR" sz="3200" kern="0" dirty="0">
                <a:solidFill>
                  <a:srgbClr val="000000"/>
                </a:solidFill>
                <a:latin typeface="Arial"/>
                <a:cs typeface="Arial"/>
                <a:hlinkClick r:id="rId4"/>
              </a:rPr>
              <a:t>Nota Técnica nº 802/2022/CFCO/CGGFDF/DIPGF/SUDECO </a:t>
            </a:r>
            <a:r>
              <a:rPr lang="pt-BR" sz="3200" kern="0" dirty="0">
                <a:solidFill>
                  <a:srgbClr val="000000"/>
                </a:solidFill>
                <a:latin typeface="Arial"/>
                <a:cs typeface="Arial"/>
              </a:rPr>
              <a:t>:</a:t>
            </a:r>
          </a:p>
          <a:p>
            <a:pPr algn="just">
              <a:defRPr sz="1800" b="0" i="0" u="none" strike="noStrike" kern="0" cap="none" spc="0" baseline="0">
                <a:solidFill>
                  <a:srgbClr val="000000"/>
                </a:solidFill>
                <a:uFillTx/>
              </a:defRPr>
            </a:pPr>
            <a:endParaRPr lang="pt-BR" sz="3200" dirty="0">
              <a:solidFill>
                <a:srgbClr val="000000"/>
              </a:solidFill>
              <a:latin typeface="Arial"/>
              <a:cs typeface="Arial"/>
            </a:endParaRPr>
          </a:p>
          <a:p>
            <a:pPr marL="457200" indent="-457200" algn="just">
              <a:buFont typeface="Wingdings" panose="05000000000000000000" pitchFamily="2" charset="2"/>
              <a:buChar char="Ø"/>
              <a:defRPr sz="1800" b="0" i="0" u="none" strike="noStrike" kern="0" cap="none" spc="0" baseline="0">
                <a:solidFill>
                  <a:srgbClr val="000000"/>
                </a:solidFill>
                <a:uFillTx/>
              </a:defRPr>
            </a:pPr>
            <a:r>
              <a:rPr lang="pt-BR" sz="3200" kern="0" dirty="0">
                <a:solidFill>
                  <a:srgbClr val="000000"/>
                </a:solidFill>
                <a:latin typeface="Arial"/>
                <a:cs typeface="Arial"/>
              </a:rPr>
              <a:t>A proposta encaminhada pela Secretária de Estado de Indústria, Comércio e Serviços do Estado de Goiás, por meio do Ofício Nº 2016-2022-SIC, não seja objeto de análise na próxima reunião do Condel/Sudeco, prevista para setembro, sendo as mesmas encaminhadas para as discussões da Programação do FCO para 2023, que se darão a partir de outubro próximo.</a:t>
            </a:r>
          </a:p>
          <a:p>
            <a:pPr marL="457200" marR="0" lvl="1"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000" b="0" i="0" u="none" strike="noStrike" kern="0" cap="none" spc="0" baseline="0" dirty="0">
              <a:solidFill>
                <a:srgbClr val="000000"/>
              </a:solidFill>
              <a:uFillTx/>
              <a:latin typeface="Arial" pitchFamily="34"/>
              <a:cs typeface="Arial" pitchFamily="34"/>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937262" y="850552"/>
            <a:ext cx="14331410" cy="171393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7350" dirty="0">
                <a:solidFill>
                  <a:srgbClr val="012074"/>
                </a:solidFill>
                <a:latin typeface="Arial" pitchFamily="34"/>
                <a:cs typeface="Arial" pitchFamily="34"/>
              </a:rPr>
              <a:t>Programação FCO/2022 </a:t>
            </a:r>
          </a:p>
        </p:txBody>
      </p:sp>
    </p:spTree>
    <p:extLst>
      <p:ext uri="{BB962C8B-B14F-4D97-AF65-F5344CB8AC3E}">
        <p14:creationId xmlns:p14="http://schemas.microsoft.com/office/powerpoint/2010/main" val="2393656636"/>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081D798E-2217-49DC-9D6F-6D61FC022E97}"/>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a:solidFill>
                  <a:srgbClr val="012074"/>
                </a:solidFill>
                <a:latin typeface="Arial" pitchFamily="34"/>
                <a:cs typeface="Arial" pitchFamily="34"/>
              </a:rPr>
              <a:t>II – Ordem do Dia</a:t>
            </a:r>
            <a:endParaRPr lang="pt-BR" sz="7350">
              <a:latin typeface="Arial" pitchFamily="34"/>
              <a:cs typeface="Arial" pitchFamily="34"/>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94DBD95B-4EE9-4C9D-9101-9C9EFEDBD722}"/>
              </a:ext>
            </a:extLst>
          </p:cNvPr>
          <p:cNvSpPr txBox="1"/>
          <p:nvPr/>
        </p:nvSpPr>
        <p:spPr>
          <a:xfrm>
            <a:off x="1028700" y="2402970"/>
            <a:ext cx="16031388" cy="6278642"/>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3200" i="0" u="none" strike="noStrike" kern="1200" cap="none" spc="0" baseline="0" dirty="0">
                <a:solidFill>
                  <a:srgbClr val="FF0000"/>
                </a:solidFill>
                <a:uFillTx/>
                <a:latin typeface="Arial" panose="020B0604020202020204" pitchFamily="34" charset="0"/>
                <a:cs typeface="Arial" panose="020B0604020202020204" pitchFamily="34" charset="0"/>
              </a:rPr>
              <a:t>PROPOSIÇÃO N.º 05/2022 </a:t>
            </a:r>
            <a:r>
              <a:rPr lang="pt-BR" sz="3200" b="1" i="0" u="none" strike="noStrike" kern="1200" cap="none" spc="0" baseline="0" dirty="0">
                <a:solidFill>
                  <a:srgbClr val="000000"/>
                </a:solidFill>
                <a:uFillTx/>
                <a:latin typeface="Arial" panose="020B0604020202020204" pitchFamily="34" charset="0"/>
                <a:cs typeface="Arial" panose="020B0604020202020204" pitchFamily="34" charset="0"/>
              </a:rPr>
              <a:t>– </a:t>
            </a:r>
            <a:r>
              <a:rPr lang="pt-BR" sz="3200" b="1" dirty="0">
                <a:latin typeface="Arial" panose="020B0604020202020204" pitchFamily="34" charset="0"/>
                <a:cs typeface="Arial" panose="020B0604020202020204" pitchFamily="34" charset="0"/>
              </a:rPr>
              <a:t>Programação do FCO para o exercício de 2023.</a:t>
            </a:r>
          </a:p>
          <a:p>
            <a:pPr lvl="0" algn="just">
              <a:lnSpc>
                <a:spcPct val="150000"/>
              </a:lnSpc>
              <a:defRPr sz="1800" b="0" i="0" u="none" strike="noStrike" kern="0" cap="none" spc="0" baseline="0">
                <a:solidFill>
                  <a:srgbClr val="000000"/>
                </a:solidFill>
                <a:uFillTx/>
              </a:defRPr>
            </a:pPr>
            <a:endParaRPr lang="pt-BR" sz="3200" b="1" i="0" u="none" strike="noStrike" kern="1200" cap="none" spc="0" baseline="0" dirty="0">
              <a:solidFill>
                <a:srgbClr val="000000"/>
              </a:solidFill>
              <a:uFillTx/>
              <a:latin typeface="Arial" panose="020B0604020202020204" pitchFamily="34" charset="0"/>
              <a:cs typeface="Arial" panose="020B0604020202020204" pitchFamily="34" charset="0"/>
            </a:endParaRPr>
          </a:p>
          <a:p>
            <a:pPr lvl="0" indent="540000" algn="just">
              <a:lnSpc>
                <a:spcPct val="150000"/>
              </a:lnSpc>
              <a:defRPr sz="1800" b="0" i="0" u="none" strike="noStrike" kern="0" cap="none" spc="0" baseline="0">
                <a:solidFill>
                  <a:srgbClr val="000000"/>
                </a:solidFill>
                <a:uFillTx/>
              </a:defRPr>
            </a:pPr>
            <a:r>
              <a:rPr lang="pt-BR" sz="3200" b="0" i="0" u="none" strike="noStrike" kern="1200" cap="none" spc="0" baseline="0" dirty="0">
                <a:solidFill>
                  <a:srgbClr val="000000"/>
                </a:solidFill>
                <a:uFillTx/>
                <a:latin typeface="Arial" panose="020B0604020202020204" pitchFamily="34" charset="0"/>
                <a:cs typeface="Arial" panose="020B0604020202020204" pitchFamily="34" charset="0"/>
              </a:rPr>
              <a:t>Apresento, à consideração dos representantes do Conselho a proposta da Federação da Agricultura e Pecuária de Goiás (FAEG), feita por meio do </a:t>
            </a:r>
            <a:r>
              <a:rPr lang="pt-BR" sz="3200" b="0" i="0" u="none" strike="noStrike" kern="1200" cap="none" spc="0" baseline="0" dirty="0">
                <a:solidFill>
                  <a:srgbClr val="000000"/>
                </a:solidFill>
                <a:uFillTx/>
                <a:latin typeface="Arial" panose="020B0604020202020204" pitchFamily="34" charset="0"/>
                <a:cs typeface="Arial" panose="020B0604020202020204" pitchFamily="34" charset="0"/>
                <a:hlinkClick r:id="rId4"/>
              </a:rPr>
              <a:t>Ofício </a:t>
            </a:r>
            <a:r>
              <a:rPr lang="pt-BR" sz="3200" dirty="0">
                <a:solidFill>
                  <a:srgbClr val="000000"/>
                </a:solidFill>
                <a:latin typeface="Arial" panose="020B0604020202020204" pitchFamily="34" charset="0"/>
                <a:cs typeface="Arial" panose="020B0604020202020204" pitchFamily="34" charset="0"/>
                <a:hlinkClick r:id="rId4"/>
              </a:rPr>
              <a:t>nº 181.2022</a:t>
            </a:r>
            <a:r>
              <a:rPr lang="pt-BR" sz="3200" dirty="0">
                <a:solidFill>
                  <a:srgbClr val="000000"/>
                </a:solidFill>
                <a:latin typeface="Arial" panose="020B0604020202020204" pitchFamily="34" charset="0"/>
                <a:cs typeface="Arial" panose="020B0604020202020204" pitchFamily="34" charset="0"/>
              </a:rPr>
              <a:t>, </a:t>
            </a:r>
            <a:r>
              <a:rPr lang="pt-BR" sz="3200" b="0" i="0" u="none" strike="noStrike" kern="1200" cap="none" spc="0" baseline="0" dirty="0">
                <a:solidFill>
                  <a:srgbClr val="000000"/>
                </a:solidFill>
                <a:uFillTx/>
                <a:latin typeface="Arial" panose="020B0604020202020204" pitchFamily="34" charset="0"/>
                <a:cs typeface="Arial" panose="020B0604020202020204" pitchFamily="34" charset="0"/>
              </a:rPr>
              <a:t>de 18 </a:t>
            </a:r>
            <a:r>
              <a:rPr lang="pt-BR" sz="3200" dirty="0">
                <a:solidFill>
                  <a:srgbClr val="000000"/>
                </a:solidFill>
                <a:latin typeface="Arial" panose="020B0604020202020204" pitchFamily="34" charset="0"/>
                <a:cs typeface="Arial" panose="020B0604020202020204" pitchFamily="34" charset="0"/>
              </a:rPr>
              <a:t>de agosto de 2022, no sentido de alterar alguns itens da Programação do FCO para 2023.</a:t>
            </a:r>
          </a:p>
          <a:p>
            <a:pPr lvl="0" algn="just">
              <a:lnSpc>
                <a:spcPct val="150000"/>
              </a:lnSpc>
              <a:defRPr sz="1800" b="0" i="0" u="none" strike="noStrike" kern="0" cap="none" spc="0" baseline="0">
                <a:solidFill>
                  <a:srgbClr val="000000"/>
                </a:solidFill>
                <a:uFillTx/>
              </a:defRPr>
            </a:pPr>
            <a:endParaRPr lang="pt-BR" sz="3200" dirty="0">
              <a:solidFill>
                <a:srgbClr val="000000"/>
              </a:solidFill>
              <a:latin typeface="Arial" panose="020B0604020202020204" pitchFamily="34" charset="0"/>
              <a:cs typeface="Arial" panose="020B0604020202020204" pitchFamily="34" charset="0"/>
            </a:endParaRPr>
          </a:p>
          <a:p>
            <a:pPr lvl="0" algn="just">
              <a:lnSpc>
                <a:spcPct val="150000"/>
              </a:lnSpc>
              <a:defRPr sz="1800" b="0" i="0" u="none" strike="noStrike" kern="0" cap="none" spc="0" baseline="0">
                <a:solidFill>
                  <a:srgbClr val="000000"/>
                </a:solidFill>
                <a:uFillTx/>
              </a:defRPr>
            </a:pPr>
            <a:endParaRPr lang="pt-BR" sz="2200" dirty="0">
              <a:solidFill>
                <a:srgbClr val="000000"/>
              </a:solidFill>
              <a:latin typeface="Arial"/>
              <a:cs typeface="Arial"/>
            </a:endParaRPr>
          </a:p>
          <a:p>
            <a:pPr lvl="0" algn="just">
              <a:lnSpc>
                <a:spcPct val="150000"/>
              </a:lnSpc>
              <a:defRPr sz="1800" b="0" i="0" u="none" strike="noStrike" kern="0" cap="none" spc="0" baseline="0">
                <a:solidFill>
                  <a:srgbClr val="000000"/>
                </a:solidFill>
                <a:uFillTx/>
              </a:defRPr>
            </a:pPr>
            <a:endParaRPr lang="pt-BR" sz="2200" dirty="0">
              <a:solidFill>
                <a:srgbClr val="000000"/>
              </a:solidFill>
              <a:latin typeface="Arial"/>
              <a:cs typeface="Arial"/>
            </a:endParaRPr>
          </a:p>
        </p:txBody>
      </p:sp>
    </p:spTree>
    <p:extLst>
      <p:ext uri="{BB962C8B-B14F-4D97-AF65-F5344CB8AC3E}">
        <p14:creationId xmlns:p14="http://schemas.microsoft.com/office/powerpoint/2010/main" val="987228397"/>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8" y="767951"/>
            <a:ext cx="10283732" cy="1504323"/>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7350" dirty="0">
                <a:solidFill>
                  <a:srgbClr val="012074"/>
                </a:solidFill>
                <a:latin typeface="Arial" pitchFamily="34"/>
                <a:cs typeface="Arial" pitchFamily="34"/>
              </a:rPr>
              <a:t>Programação FCO/2022 </a:t>
            </a:r>
          </a:p>
        </p:txBody>
      </p:sp>
      <p:graphicFrame>
        <p:nvGraphicFramePr>
          <p:cNvPr id="9" name="Tabela 9">
            <a:extLst>
              <a:ext uri="{FF2B5EF4-FFF2-40B4-BE49-F238E27FC236}">
                <a16:creationId xmlns:a16="http://schemas.microsoft.com/office/drawing/2014/main" id="{1324E1B3-6C2C-4158-8CD3-B24E93033D6E}"/>
              </a:ext>
            </a:extLst>
          </p:cNvPr>
          <p:cNvGraphicFramePr>
            <a:graphicFrameLocks noGrp="1"/>
          </p:cNvGraphicFramePr>
          <p:nvPr>
            <p:extLst>
              <p:ext uri="{D42A27DB-BD31-4B8C-83A1-F6EECF244321}">
                <p14:modId xmlns:p14="http://schemas.microsoft.com/office/powerpoint/2010/main" val="1632788606"/>
              </p:ext>
            </p:extLst>
          </p:nvPr>
        </p:nvGraphicFramePr>
        <p:xfrm>
          <a:off x="3048000" y="2778573"/>
          <a:ext cx="12192000" cy="3413230"/>
        </p:xfrm>
        <a:graphic>
          <a:graphicData uri="http://schemas.openxmlformats.org/drawingml/2006/table">
            <a:tbl>
              <a:tblPr firstRow="1" bandRow="1">
                <a:tableStyleId>{5C22544A-7EE6-4342-B048-85BDC9FD1C3A}</a:tableStyleId>
              </a:tblPr>
              <a:tblGrid>
                <a:gridCol w="5139506">
                  <a:extLst>
                    <a:ext uri="{9D8B030D-6E8A-4147-A177-3AD203B41FA5}">
                      <a16:colId xmlns:a16="http://schemas.microsoft.com/office/drawing/2014/main" val="1720697825"/>
                    </a:ext>
                  </a:extLst>
                </a:gridCol>
                <a:gridCol w="7052494">
                  <a:extLst>
                    <a:ext uri="{9D8B030D-6E8A-4147-A177-3AD203B41FA5}">
                      <a16:colId xmlns:a16="http://schemas.microsoft.com/office/drawing/2014/main" val="1608460396"/>
                    </a:ext>
                  </a:extLst>
                </a:gridCol>
              </a:tblGrid>
              <a:tr h="459811">
                <a:tc gridSpan="2">
                  <a:txBody>
                    <a:bodyPr/>
                    <a:lstStyle/>
                    <a:p>
                      <a:pPr algn="ctr"/>
                      <a:r>
                        <a:rPr lang="pt-BR" sz="2000" dirty="0">
                          <a:ln>
                            <a:noFill/>
                          </a:ln>
                          <a:solidFill>
                            <a:schemeClr val="tx1"/>
                          </a:solidFill>
                          <a:latin typeface="Arial" panose="020B0604020202020204" pitchFamily="34" charset="0"/>
                          <a:cs typeface="Arial" panose="020B0604020202020204" pitchFamily="34" charset="0"/>
                        </a:rPr>
                        <a:t>Programação do FCO para o exercício de 2022</a:t>
                      </a:r>
                    </a:p>
                  </a:txBody>
                  <a:tcPr>
                    <a:solidFill>
                      <a:schemeClr val="bg2">
                        <a:lumMod val="90000"/>
                      </a:schemeClr>
                    </a:solidFill>
                  </a:tcPr>
                </a:tc>
                <a:tc hMerge="1">
                  <a:txBody>
                    <a:bodyPr/>
                    <a:lstStyle/>
                    <a:p>
                      <a:endParaRPr lang="pt-BR"/>
                    </a:p>
                  </a:txBody>
                  <a:tcPr/>
                </a:tc>
                <a:extLst>
                  <a:ext uri="{0D108BD9-81ED-4DB2-BD59-A6C34878D82A}">
                    <a16:rowId xmlns:a16="http://schemas.microsoft.com/office/drawing/2014/main" val="1177797623"/>
                  </a:ext>
                </a:extLst>
              </a:tr>
              <a:tr h="404949">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DE</a:t>
                      </a:r>
                    </a:p>
                  </a:txBody>
                  <a:tcPr>
                    <a:solidFill>
                      <a:schemeClr val="bg2">
                        <a:lumMod val="90000"/>
                      </a:schemeClr>
                    </a:solidFill>
                  </a:tcPr>
                </a:tc>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PARA</a:t>
                      </a:r>
                    </a:p>
                  </a:txBody>
                  <a:tcPr>
                    <a:solidFill>
                      <a:schemeClr val="bg2">
                        <a:lumMod val="90000"/>
                      </a:schemeClr>
                    </a:solidFill>
                  </a:tcPr>
                </a:tc>
                <a:extLst>
                  <a:ext uri="{0D108BD9-81ED-4DB2-BD59-A6C34878D82A}">
                    <a16:rowId xmlns:a16="http://schemas.microsoft.com/office/drawing/2014/main" val="1478657113"/>
                  </a:ext>
                </a:extLst>
              </a:tr>
              <a:tr h="2548470">
                <a:tc>
                  <a:txBody>
                    <a:bodyPr/>
                    <a:lstStyle/>
                    <a:p>
                      <a:pPr marL="76200" marR="76200" algn="just">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Título V – Programa FCO Rural Subtítulo II – Linhas de Financiamento Item 6 – Outras Condições </a:t>
                      </a:r>
                    </a:p>
                    <a:p>
                      <a:pPr marL="76200" marR="76200" algn="just">
                        <a:spcBef>
                          <a:spcPts val="600"/>
                        </a:spcBef>
                        <a:spcAft>
                          <a:spcPts val="600"/>
                        </a:spcAft>
                      </a:pPr>
                      <a:endParaRPr lang="pt-BR" sz="2000" b="0" i="0" dirty="0">
                        <a:solidFill>
                          <a:srgbClr val="000000"/>
                        </a:solidFill>
                        <a:effectLst/>
                        <a:latin typeface="Arial" panose="020B0604020202020204" pitchFamily="34" charset="0"/>
                        <a:cs typeface="Arial" panose="020B0604020202020204" pitchFamily="34" charset="0"/>
                      </a:endParaRPr>
                    </a:p>
                    <a:p>
                      <a:pPr marL="76200" marR="76200" algn="just">
                        <a:spcBef>
                          <a:spcPts val="600"/>
                        </a:spcBef>
                        <a:spcAft>
                          <a:spcPts val="600"/>
                        </a:spcAft>
                      </a:pPr>
                      <a:r>
                        <a:rPr lang="pt-BR" sz="2000" b="0" i="0" dirty="0">
                          <a:solidFill>
                            <a:srgbClr val="000000"/>
                          </a:solidFill>
                          <a:effectLst/>
                          <a:latin typeface="Arial" panose="020B0604020202020204" pitchFamily="34" charset="0"/>
                          <a:cs typeface="Arial" panose="020B0604020202020204" pitchFamily="34" charset="0"/>
                        </a:rPr>
                        <a:t>(Inserir inciso I, na Letra a), referente ao crédito à armazenagem) </a:t>
                      </a:r>
                    </a:p>
                  </a:txBody>
                  <a:tcPr>
                    <a:solidFill>
                      <a:schemeClr val="bg2">
                        <a:lumMod val="90000"/>
                      </a:schemeClr>
                    </a:solidFill>
                  </a:tcPr>
                </a:tc>
                <a:tc>
                  <a:txBody>
                    <a:bodyPr/>
                    <a:lstStyle/>
                    <a:p>
                      <a:pPr algn="just"/>
                      <a:r>
                        <a:rPr lang="pt-BR" sz="2000" dirty="0">
                          <a:ln>
                            <a:noFill/>
                          </a:ln>
                          <a:solidFill>
                            <a:schemeClr val="tx1"/>
                          </a:solidFill>
                          <a:latin typeface="Arial" panose="020B0604020202020204" pitchFamily="34" charset="0"/>
                          <a:cs typeface="Arial" panose="020B0604020202020204" pitchFamily="34" charset="0"/>
                        </a:rPr>
                        <a:t>a) inciso I. No caso de crédito à armazenagem para a construção ou ampliação, admite-se o financiamento de unidades armazenadoras para produtores rurais, via depósitos fechados de grupos familiares, organizados em parceria em condomínios, sendo financiado o montante equivalente à soma total dos produtores pertencentes ao grupo familiar, respeitando o limite por CPF por produtor. </a:t>
                      </a:r>
                    </a:p>
                  </a:txBody>
                  <a:tcPr>
                    <a:solidFill>
                      <a:schemeClr val="bg2">
                        <a:lumMod val="90000"/>
                      </a:schemeClr>
                    </a:solidFill>
                  </a:tcPr>
                </a:tc>
                <a:extLst>
                  <a:ext uri="{0D108BD9-81ED-4DB2-BD59-A6C34878D82A}">
                    <a16:rowId xmlns:a16="http://schemas.microsoft.com/office/drawing/2014/main" val="4008903953"/>
                  </a:ext>
                </a:extLst>
              </a:tr>
            </a:tbl>
          </a:graphicData>
        </a:graphic>
      </p:graphicFrame>
      <p:sp>
        <p:nvSpPr>
          <p:cNvPr id="10" name="CaixaDeTexto 9">
            <a:extLst>
              <a:ext uri="{FF2B5EF4-FFF2-40B4-BE49-F238E27FC236}">
                <a16:creationId xmlns:a16="http://schemas.microsoft.com/office/drawing/2014/main" id="{0CBDF1D4-9E94-4693-8D39-B7C1F28ACA26}"/>
              </a:ext>
            </a:extLst>
          </p:cNvPr>
          <p:cNvSpPr txBox="1"/>
          <p:nvPr/>
        </p:nvSpPr>
        <p:spPr>
          <a:xfrm>
            <a:off x="1235714" y="6419612"/>
            <a:ext cx="16031388" cy="2955746"/>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3200" b="1" dirty="0">
                <a:solidFill>
                  <a:srgbClr val="000000"/>
                </a:solidFill>
                <a:latin typeface="Arial" panose="020B0604020202020204" pitchFamily="34" charset="0"/>
                <a:cs typeface="Arial" panose="020B0604020202020204" pitchFamily="34" charset="0"/>
              </a:rPr>
              <a:t>Justificativa (FAEG): </a:t>
            </a:r>
            <a:r>
              <a:rPr lang="pt-BR" sz="3200" dirty="0">
                <a:solidFill>
                  <a:srgbClr val="000000"/>
                </a:solidFill>
                <a:latin typeface="Arial" panose="020B0604020202020204" pitchFamily="34" charset="0"/>
                <a:cs typeface="Arial" panose="020B0604020202020204" pitchFamily="34" charset="0"/>
              </a:rPr>
              <a:t>A capacidade de armazenamento disponível em Goiás não é suficiente para armazenar toda a produção agrícola do Estado, que possui um percentual de estrutura de armazenagem menor frente ao grande número de produtores rurais que trabalham em grupos de condomínios familiares...</a:t>
            </a:r>
            <a:endParaRPr lang="pt-BR" sz="3200" b="1"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6075280"/>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8" y="722980"/>
            <a:ext cx="10662555" cy="1504323"/>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7350" dirty="0">
                <a:solidFill>
                  <a:srgbClr val="012074"/>
                </a:solidFill>
                <a:latin typeface="Arial" pitchFamily="34"/>
                <a:cs typeface="Arial" pitchFamily="34"/>
              </a:rPr>
              <a:t>Programação FCO/2022 </a:t>
            </a:r>
          </a:p>
        </p:txBody>
      </p:sp>
      <p:sp>
        <p:nvSpPr>
          <p:cNvPr id="10" name="CaixaDeTexto 9">
            <a:extLst>
              <a:ext uri="{FF2B5EF4-FFF2-40B4-BE49-F238E27FC236}">
                <a16:creationId xmlns:a16="http://schemas.microsoft.com/office/drawing/2014/main" id="{0CBDF1D4-9E94-4693-8D39-B7C1F28ACA26}"/>
              </a:ext>
            </a:extLst>
          </p:cNvPr>
          <p:cNvSpPr txBox="1"/>
          <p:nvPr/>
        </p:nvSpPr>
        <p:spPr>
          <a:xfrm>
            <a:off x="1015998" y="2609454"/>
            <a:ext cx="16031388" cy="5910401"/>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3200" b="1" dirty="0">
                <a:solidFill>
                  <a:srgbClr val="000000"/>
                </a:solidFill>
                <a:latin typeface="Arial" panose="020B0604020202020204" pitchFamily="34" charset="0"/>
                <a:cs typeface="Arial" panose="020B0604020202020204" pitchFamily="34" charset="0"/>
              </a:rPr>
              <a:t>... </a:t>
            </a:r>
            <a:r>
              <a:rPr lang="pt-BR" sz="3200" dirty="0">
                <a:solidFill>
                  <a:srgbClr val="000000"/>
                </a:solidFill>
                <a:latin typeface="Arial" panose="020B0604020202020204" pitchFamily="34" charset="0"/>
                <a:cs typeface="Arial" panose="020B0604020202020204" pitchFamily="34" charset="0"/>
              </a:rPr>
              <a:t>e que tem buscado construir armazéns na sua propriedade, para atender todos os produtores que fazem parte do grupo, mas esbarram em linhas de crédito específicas para a sua concretização, o que tem inviabilizado a construção desses armazéns, onerando ainda mais os custos desses produtores. Custos esses, que vão desde aumento das taxas de juros de financiamentos da sua atividade, até aumento de custos de deixar o seu produto em armazéns gerais. Nesse sentido, é que se observa a necessidade de apoiar e fomentar a construção e/ou ampliação de unidades armazenadoras em regime de condomínio familiar. </a:t>
            </a:r>
          </a:p>
        </p:txBody>
      </p:sp>
    </p:spTree>
    <p:extLst>
      <p:ext uri="{BB962C8B-B14F-4D97-AF65-F5344CB8AC3E}">
        <p14:creationId xmlns:p14="http://schemas.microsoft.com/office/powerpoint/2010/main" val="493937358"/>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8" name="object 6">
            <a:extLst>
              <a:ext uri="{FF2B5EF4-FFF2-40B4-BE49-F238E27FC236}">
                <a16:creationId xmlns:a16="http://schemas.microsoft.com/office/drawing/2014/main" id="{76B829D3-F07F-44FF-BF62-6A4B9160126C}"/>
              </a:ext>
            </a:extLst>
          </p:cNvPr>
          <p:cNvSpPr txBox="1">
            <a:spLocks/>
          </p:cNvSpPr>
          <p:nvPr/>
        </p:nvSpPr>
        <p:spPr>
          <a:xfrm>
            <a:off x="937262" y="767951"/>
            <a:ext cx="10597241" cy="1504323"/>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7350" dirty="0">
                <a:solidFill>
                  <a:srgbClr val="012074"/>
                </a:solidFill>
                <a:latin typeface="Arial" pitchFamily="34"/>
                <a:cs typeface="Arial" pitchFamily="34"/>
              </a:rPr>
              <a:t>Programação FCO/2022 </a:t>
            </a:r>
          </a:p>
        </p:txBody>
      </p:sp>
      <p:graphicFrame>
        <p:nvGraphicFramePr>
          <p:cNvPr id="9" name="Tabela 9">
            <a:extLst>
              <a:ext uri="{FF2B5EF4-FFF2-40B4-BE49-F238E27FC236}">
                <a16:creationId xmlns:a16="http://schemas.microsoft.com/office/drawing/2014/main" id="{1324E1B3-6C2C-4158-8CD3-B24E93033D6E}"/>
              </a:ext>
            </a:extLst>
          </p:cNvPr>
          <p:cNvGraphicFramePr>
            <a:graphicFrameLocks noGrp="1"/>
          </p:cNvGraphicFramePr>
          <p:nvPr>
            <p:extLst>
              <p:ext uri="{D42A27DB-BD31-4B8C-83A1-F6EECF244321}">
                <p14:modId xmlns:p14="http://schemas.microsoft.com/office/powerpoint/2010/main" val="3847406508"/>
              </p:ext>
            </p:extLst>
          </p:nvPr>
        </p:nvGraphicFramePr>
        <p:xfrm>
          <a:off x="3155408" y="2593780"/>
          <a:ext cx="12192000" cy="3528835"/>
        </p:xfrm>
        <a:graphic>
          <a:graphicData uri="http://schemas.openxmlformats.org/drawingml/2006/table">
            <a:tbl>
              <a:tblPr firstRow="1" bandRow="1">
                <a:tableStyleId>{5C22544A-7EE6-4342-B048-85BDC9FD1C3A}</a:tableStyleId>
              </a:tblPr>
              <a:tblGrid>
                <a:gridCol w="5453015">
                  <a:extLst>
                    <a:ext uri="{9D8B030D-6E8A-4147-A177-3AD203B41FA5}">
                      <a16:colId xmlns:a16="http://schemas.microsoft.com/office/drawing/2014/main" val="1720697825"/>
                    </a:ext>
                  </a:extLst>
                </a:gridCol>
                <a:gridCol w="6738985">
                  <a:extLst>
                    <a:ext uri="{9D8B030D-6E8A-4147-A177-3AD203B41FA5}">
                      <a16:colId xmlns:a16="http://schemas.microsoft.com/office/drawing/2014/main" val="1608460396"/>
                    </a:ext>
                  </a:extLst>
                </a:gridCol>
              </a:tblGrid>
              <a:tr h="436803">
                <a:tc gridSpan="2">
                  <a:txBody>
                    <a:bodyPr/>
                    <a:lstStyle/>
                    <a:p>
                      <a:pPr algn="ctr"/>
                      <a:r>
                        <a:rPr lang="pt-BR" sz="2000" dirty="0">
                          <a:ln>
                            <a:noFill/>
                          </a:ln>
                          <a:solidFill>
                            <a:schemeClr val="tx1"/>
                          </a:solidFill>
                          <a:latin typeface="Arial" panose="020B0604020202020204" pitchFamily="34" charset="0"/>
                          <a:cs typeface="Arial" panose="020B0604020202020204" pitchFamily="34" charset="0"/>
                        </a:rPr>
                        <a:t>Programação do FCO para o exercício de 2022</a:t>
                      </a:r>
                    </a:p>
                  </a:txBody>
                  <a:tcPr>
                    <a:solidFill>
                      <a:schemeClr val="bg2">
                        <a:lumMod val="90000"/>
                      </a:schemeClr>
                    </a:solidFill>
                  </a:tcPr>
                </a:tc>
                <a:tc hMerge="1">
                  <a:txBody>
                    <a:bodyPr/>
                    <a:lstStyle/>
                    <a:p>
                      <a:endParaRPr lang="pt-BR"/>
                    </a:p>
                  </a:txBody>
                  <a:tcPr/>
                </a:tc>
                <a:extLst>
                  <a:ext uri="{0D108BD9-81ED-4DB2-BD59-A6C34878D82A}">
                    <a16:rowId xmlns:a16="http://schemas.microsoft.com/office/drawing/2014/main" val="1177797623"/>
                  </a:ext>
                </a:extLst>
              </a:tr>
              <a:tr h="543562">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DE</a:t>
                      </a:r>
                    </a:p>
                  </a:txBody>
                  <a:tcPr>
                    <a:solidFill>
                      <a:schemeClr val="bg2">
                        <a:lumMod val="90000"/>
                      </a:schemeClr>
                    </a:solidFill>
                  </a:tcPr>
                </a:tc>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PARA</a:t>
                      </a:r>
                    </a:p>
                  </a:txBody>
                  <a:tcPr>
                    <a:solidFill>
                      <a:schemeClr val="bg2">
                        <a:lumMod val="90000"/>
                      </a:schemeClr>
                    </a:solidFill>
                  </a:tcPr>
                </a:tc>
                <a:extLst>
                  <a:ext uri="{0D108BD9-81ED-4DB2-BD59-A6C34878D82A}">
                    <a16:rowId xmlns:a16="http://schemas.microsoft.com/office/drawing/2014/main" val="1478657113"/>
                  </a:ext>
                </a:extLst>
              </a:tr>
              <a:tr h="2548470">
                <a:tc>
                  <a:txBody>
                    <a:bodyPr/>
                    <a:lstStyle/>
                    <a:p>
                      <a:pPr marL="76200" marR="76200" algn="just">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Título III – Condições de Financiamento Item 2.1 – Itens Não Financiáveis</a:t>
                      </a:r>
                    </a:p>
                    <a:p>
                      <a:pPr marL="76200" marR="76200" algn="just">
                        <a:spcBef>
                          <a:spcPts val="600"/>
                        </a:spcBef>
                        <a:spcAft>
                          <a:spcPts val="600"/>
                        </a:spcAft>
                      </a:pPr>
                      <a:r>
                        <a:rPr lang="pt-BR" sz="2000" b="0" i="0" dirty="0">
                          <a:solidFill>
                            <a:srgbClr val="000000"/>
                          </a:solidFill>
                          <a:effectLst/>
                          <a:latin typeface="Arial" panose="020B0604020202020204" pitchFamily="34" charset="0"/>
                          <a:cs typeface="Arial" panose="020B0604020202020204" pitchFamily="34" charset="0"/>
                        </a:rPr>
                        <a:t>h) animais de serviços, exceto os financiamentos destinados a:  </a:t>
                      </a:r>
                    </a:p>
                    <a:p>
                      <a:pPr marL="76200" marR="76200" algn="just">
                        <a:spcBef>
                          <a:spcPts val="600"/>
                        </a:spcBef>
                        <a:spcAft>
                          <a:spcPts val="600"/>
                        </a:spcAft>
                      </a:pPr>
                      <a:r>
                        <a:rPr lang="pt-BR" sz="2000" b="0" i="0" dirty="0">
                          <a:solidFill>
                            <a:srgbClr val="000000"/>
                          </a:solidFill>
                          <a:effectLst/>
                          <a:latin typeface="Arial" panose="020B0604020202020204" pitchFamily="34" charset="0"/>
                          <a:cs typeface="Arial" panose="020B0604020202020204" pitchFamily="34" charset="0"/>
                        </a:rPr>
                        <a:t>(Inserir inciso I, na Letra a), referente ao crédito à armazenagem) </a:t>
                      </a:r>
                    </a:p>
                  </a:txBody>
                  <a:tcPr>
                    <a:solidFill>
                      <a:schemeClr val="bg2">
                        <a:lumMod val="90000"/>
                      </a:schemeClr>
                    </a:solidFill>
                  </a:tcPr>
                </a:tc>
                <a:tc>
                  <a:txBody>
                    <a:bodyPr/>
                    <a:lstStyle/>
                    <a:p>
                      <a:pPr algn="just"/>
                      <a:r>
                        <a:rPr lang="pt-BR" sz="2000" dirty="0">
                          <a:ln>
                            <a:noFill/>
                          </a:ln>
                          <a:solidFill>
                            <a:schemeClr val="tx1"/>
                          </a:solidFill>
                          <a:latin typeface="Arial" panose="020B0604020202020204" pitchFamily="34" charset="0"/>
                          <a:cs typeface="Arial" panose="020B0604020202020204" pitchFamily="34" charset="0"/>
                        </a:rPr>
                        <a:t>Letra h) - Inserir o inciso III, com o seguinte texto: </a:t>
                      </a:r>
                    </a:p>
                    <a:p>
                      <a:pPr algn="just"/>
                      <a:endParaRPr lang="pt-BR" sz="2000" dirty="0">
                        <a:ln>
                          <a:noFill/>
                        </a:ln>
                        <a:solidFill>
                          <a:schemeClr val="tx1"/>
                        </a:solidFill>
                        <a:latin typeface="Arial" panose="020B0604020202020204" pitchFamily="34" charset="0"/>
                        <a:cs typeface="Arial" panose="020B0604020202020204" pitchFamily="34" charset="0"/>
                      </a:endParaRPr>
                    </a:p>
                    <a:p>
                      <a:pPr algn="just"/>
                      <a:r>
                        <a:rPr lang="pt-BR" sz="2000" dirty="0">
                          <a:ln>
                            <a:noFill/>
                          </a:ln>
                          <a:solidFill>
                            <a:schemeClr val="tx1"/>
                          </a:solidFill>
                          <a:latin typeface="Arial" panose="020B0604020202020204" pitchFamily="34" charset="0"/>
                          <a:cs typeface="Arial" panose="020B0604020202020204" pitchFamily="34" charset="0"/>
                        </a:rPr>
                        <a:t>III) Aquisição de equídeos especificamente para a lida da atividade de pecuária de corte e leite. </a:t>
                      </a:r>
                    </a:p>
                  </a:txBody>
                  <a:tcPr>
                    <a:solidFill>
                      <a:schemeClr val="bg2">
                        <a:lumMod val="90000"/>
                      </a:schemeClr>
                    </a:solidFill>
                  </a:tcPr>
                </a:tc>
                <a:extLst>
                  <a:ext uri="{0D108BD9-81ED-4DB2-BD59-A6C34878D82A}">
                    <a16:rowId xmlns:a16="http://schemas.microsoft.com/office/drawing/2014/main" val="4008903953"/>
                  </a:ext>
                </a:extLst>
              </a:tr>
            </a:tbl>
          </a:graphicData>
        </a:graphic>
      </p:graphicFrame>
      <p:sp>
        <p:nvSpPr>
          <p:cNvPr id="10" name="CaixaDeTexto 9">
            <a:extLst>
              <a:ext uri="{FF2B5EF4-FFF2-40B4-BE49-F238E27FC236}">
                <a16:creationId xmlns:a16="http://schemas.microsoft.com/office/drawing/2014/main" id="{0CBDF1D4-9E94-4693-8D39-B7C1F28ACA26}"/>
              </a:ext>
            </a:extLst>
          </p:cNvPr>
          <p:cNvSpPr txBox="1"/>
          <p:nvPr/>
        </p:nvSpPr>
        <p:spPr>
          <a:xfrm>
            <a:off x="937262" y="6167521"/>
            <a:ext cx="16329840" cy="3694409"/>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3200" b="1" dirty="0">
                <a:solidFill>
                  <a:srgbClr val="000000"/>
                </a:solidFill>
                <a:latin typeface="Arial" panose="020B0604020202020204" pitchFamily="34" charset="0"/>
                <a:cs typeface="Arial" panose="020B0604020202020204" pitchFamily="34" charset="0"/>
              </a:rPr>
              <a:t>Justificativa (FAEG): </a:t>
            </a:r>
            <a:r>
              <a:rPr lang="pt-BR" sz="3200" dirty="0">
                <a:solidFill>
                  <a:srgbClr val="000000"/>
                </a:solidFill>
                <a:latin typeface="Arial" panose="020B0604020202020204" pitchFamily="34" charset="0"/>
                <a:cs typeface="Arial" panose="020B0604020202020204" pitchFamily="34" charset="0"/>
              </a:rPr>
              <a:t>Tal proposta se faz necessário em função de que o equídeo é um animal de serviço essencial no trabalho de manejo dos rebanhos bovinos de leite e corte, fundamental para a melhoria da eficiência da atividade. Outro ponto importante é a aquisição de animais que estejam em dia com as regras sanitárias constantes das políticas estaduais. </a:t>
            </a:r>
          </a:p>
        </p:txBody>
      </p:sp>
    </p:spTree>
    <p:extLst>
      <p:ext uri="{BB962C8B-B14F-4D97-AF65-F5344CB8AC3E}">
        <p14:creationId xmlns:p14="http://schemas.microsoft.com/office/powerpoint/2010/main" val="1046358321"/>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8" name="object 6">
            <a:extLst>
              <a:ext uri="{FF2B5EF4-FFF2-40B4-BE49-F238E27FC236}">
                <a16:creationId xmlns:a16="http://schemas.microsoft.com/office/drawing/2014/main" id="{76B829D3-F07F-44FF-BF62-6A4B9160126C}"/>
              </a:ext>
            </a:extLst>
          </p:cNvPr>
          <p:cNvSpPr txBox="1">
            <a:spLocks/>
          </p:cNvSpPr>
          <p:nvPr/>
        </p:nvSpPr>
        <p:spPr>
          <a:xfrm>
            <a:off x="937262" y="684741"/>
            <a:ext cx="10492738" cy="1504323"/>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7350" dirty="0">
                <a:solidFill>
                  <a:srgbClr val="012074"/>
                </a:solidFill>
                <a:latin typeface="Arial" pitchFamily="34"/>
                <a:cs typeface="Arial" pitchFamily="34"/>
              </a:rPr>
              <a:t>Programação FCO/2022 </a:t>
            </a:r>
          </a:p>
        </p:txBody>
      </p:sp>
      <p:graphicFrame>
        <p:nvGraphicFramePr>
          <p:cNvPr id="9" name="Tabela 9">
            <a:extLst>
              <a:ext uri="{FF2B5EF4-FFF2-40B4-BE49-F238E27FC236}">
                <a16:creationId xmlns:a16="http://schemas.microsoft.com/office/drawing/2014/main" id="{1324E1B3-6C2C-4158-8CD3-B24E93033D6E}"/>
              </a:ext>
            </a:extLst>
          </p:cNvPr>
          <p:cNvGraphicFramePr>
            <a:graphicFrameLocks noGrp="1"/>
          </p:cNvGraphicFramePr>
          <p:nvPr>
            <p:extLst>
              <p:ext uri="{D42A27DB-BD31-4B8C-83A1-F6EECF244321}">
                <p14:modId xmlns:p14="http://schemas.microsoft.com/office/powerpoint/2010/main" val="1662525630"/>
              </p:ext>
            </p:extLst>
          </p:nvPr>
        </p:nvGraphicFramePr>
        <p:xfrm>
          <a:off x="3155408" y="2593780"/>
          <a:ext cx="12192000" cy="3528835"/>
        </p:xfrm>
        <a:graphic>
          <a:graphicData uri="http://schemas.openxmlformats.org/drawingml/2006/table">
            <a:tbl>
              <a:tblPr firstRow="1" bandRow="1">
                <a:tableStyleId>{5C22544A-7EE6-4342-B048-85BDC9FD1C3A}</a:tableStyleId>
              </a:tblPr>
              <a:tblGrid>
                <a:gridCol w="6014718">
                  <a:extLst>
                    <a:ext uri="{9D8B030D-6E8A-4147-A177-3AD203B41FA5}">
                      <a16:colId xmlns:a16="http://schemas.microsoft.com/office/drawing/2014/main" val="1720697825"/>
                    </a:ext>
                  </a:extLst>
                </a:gridCol>
                <a:gridCol w="6177282">
                  <a:extLst>
                    <a:ext uri="{9D8B030D-6E8A-4147-A177-3AD203B41FA5}">
                      <a16:colId xmlns:a16="http://schemas.microsoft.com/office/drawing/2014/main" val="1608460396"/>
                    </a:ext>
                  </a:extLst>
                </a:gridCol>
              </a:tblGrid>
              <a:tr h="436803">
                <a:tc gridSpan="2">
                  <a:txBody>
                    <a:bodyPr/>
                    <a:lstStyle/>
                    <a:p>
                      <a:pPr algn="ctr"/>
                      <a:r>
                        <a:rPr lang="pt-BR" sz="2000" dirty="0">
                          <a:ln>
                            <a:noFill/>
                          </a:ln>
                          <a:solidFill>
                            <a:schemeClr val="tx1"/>
                          </a:solidFill>
                          <a:latin typeface="Arial" panose="020B0604020202020204" pitchFamily="34" charset="0"/>
                          <a:cs typeface="Arial" panose="020B0604020202020204" pitchFamily="34" charset="0"/>
                        </a:rPr>
                        <a:t>Programação do FCO para o exercício de 2022</a:t>
                      </a:r>
                    </a:p>
                  </a:txBody>
                  <a:tcPr>
                    <a:solidFill>
                      <a:schemeClr val="bg2">
                        <a:lumMod val="90000"/>
                      </a:schemeClr>
                    </a:solidFill>
                  </a:tcPr>
                </a:tc>
                <a:tc hMerge="1">
                  <a:txBody>
                    <a:bodyPr/>
                    <a:lstStyle/>
                    <a:p>
                      <a:endParaRPr lang="pt-BR"/>
                    </a:p>
                  </a:txBody>
                  <a:tcPr/>
                </a:tc>
                <a:extLst>
                  <a:ext uri="{0D108BD9-81ED-4DB2-BD59-A6C34878D82A}">
                    <a16:rowId xmlns:a16="http://schemas.microsoft.com/office/drawing/2014/main" val="1177797623"/>
                  </a:ext>
                </a:extLst>
              </a:tr>
              <a:tr h="543562">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DE</a:t>
                      </a:r>
                    </a:p>
                  </a:txBody>
                  <a:tcPr>
                    <a:solidFill>
                      <a:schemeClr val="bg2">
                        <a:lumMod val="90000"/>
                      </a:schemeClr>
                    </a:solidFill>
                  </a:tcPr>
                </a:tc>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PARA</a:t>
                      </a:r>
                    </a:p>
                  </a:txBody>
                  <a:tcPr>
                    <a:solidFill>
                      <a:schemeClr val="bg2">
                        <a:lumMod val="90000"/>
                      </a:schemeClr>
                    </a:solidFill>
                  </a:tcPr>
                </a:tc>
                <a:extLst>
                  <a:ext uri="{0D108BD9-81ED-4DB2-BD59-A6C34878D82A}">
                    <a16:rowId xmlns:a16="http://schemas.microsoft.com/office/drawing/2014/main" val="1478657113"/>
                  </a:ext>
                </a:extLst>
              </a:tr>
              <a:tr h="2548470">
                <a:tc>
                  <a:txBody>
                    <a:bodyPr/>
                    <a:lstStyle/>
                    <a:p>
                      <a:pPr marL="76200" marR="76200" algn="just">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Título V – Programa FCO Rural </a:t>
                      </a:r>
                    </a:p>
                    <a:p>
                      <a:pPr marL="76200" marR="76200" algn="just">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Subtítulo II – Linhas de Financiamento Capítulo 2 – FCO Verde </a:t>
                      </a:r>
                    </a:p>
                    <a:p>
                      <a:pPr marL="76200" marR="76200" algn="just">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Item 4 – Itens Financiáveis </a:t>
                      </a:r>
                    </a:p>
                    <a:p>
                      <a:pPr marL="76200" marR="76200" algn="just">
                        <a:spcBef>
                          <a:spcPts val="600"/>
                        </a:spcBef>
                        <a:spcAft>
                          <a:spcPts val="600"/>
                        </a:spcAft>
                      </a:pPr>
                      <a:r>
                        <a:rPr lang="pt-BR" sz="2000" b="0" i="0" dirty="0">
                          <a:solidFill>
                            <a:srgbClr val="000000"/>
                          </a:solidFill>
                          <a:effectLst/>
                          <a:latin typeface="Arial" panose="020B0604020202020204" pitchFamily="34" charset="0"/>
                          <a:cs typeface="Arial" panose="020B0604020202020204" pitchFamily="34" charset="0"/>
                        </a:rPr>
                        <a:t>(Inserir inciso I, na Letra a), referente ao crédito à armazenagem) </a:t>
                      </a:r>
                    </a:p>
                  </a:txBody>
                  <a:tcPr>
                    <a:solidFill>
                      <a:schemeClr val="bg2">
                        <a:lumMod val="90000"/>
                      </a:schemeClr>
                    </a:solidFill>
                  </a:tcPr>
                </a:tc>
                <a:tc>
                  <a:txBody>
                    <a:bodyPr/>
                    <a:lstStyle/>
                    <a:p>
                      <a:pPr algn="just"/>
                      <a:r>
                        <a:rPr lang="pt-BR" sz="2000" b="0" i="0" kern="1200" dirty="0">
                          <a:solidFill>
                            <a:srgbClr val="000000"/>
                          </a:solidFill>
                          <a:effectLst/>
                          <a:latin typeface="Arial" panose="020B0604020202020204" pitchFamily="34" charset="0"/>
                          <a:ea typeface="+mn-ea"/>
                          <a:cs typeface="Arial" panose="020B0604020202020204" pitchFamily="34" charset="0"/>
                        </a:rPr>
                        <a:t>Incluir como itens financiáveis: estufas para a produção de frutas e hortaliças.  </a:t>
                      </a:r>
                    </a:p>
                  </a:txBody>
                  <a:tcPr>
                    <a:solidFill>
                      <a:schemeClr val="bg2">
                        <a:lumMod val="90000"/>
                      </a:schemeClr>
                    </a:solidFill>
                  </a:tcPr>
                </a:tc>
                <a:extLst>
                  <a:ext uri="{0D108BD9-81ED-4DB2-BD59-A6C34878D82A}">
                    <a16:rowId xmlns:a16="http://schemas.microsoft.com/office/drawing/2014/main" val="4008903953"/>
                  </a:ext>
                </a:extLst>
              </a:tr>
            </a:tbl>
          </a:graphicData>
        </a:graphic>
      </p:graphicFrame>
      <p:sp>
        <p:nvSpPr>
          <p:cNvPr id="10" name="CaixaDeTexto 9">
            <a:extLst>
              <a:ext uri="{FF2B5EF4-FFF2-40B4-BE49-F238E27FC236}">
                <a16:creationId xmlns:a16="http://schemas.microsoft.com/office/drawing/2014/main" id="{0CBDF1D4-9E94-4693-8D39-B7C1F28ACA26}"/>
              </a:ext>
            </a:extLst>
          </p:cNvPr>
          <p:cNvSpPr txBox="1"/>
          <p:nvPr/>
        </p:nvSpPr>
        <p:spPr>
          <a:xfrm>
            <a:off x="937262" y="6482385"/>
            <a:ext cx="16329840" cy="2217082"/>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3200" b="1" dirty="0">
                <a:solidFill>
                  <a:srgbClr val="000000"/>
                </a:solidFill>
                <a:latin typeface="Arial" panose="020B0604020202020204" pitchFamily="34" charset="0"/>
                <a:cs typeface="Arial" panose="020B0604020202020204" pitchFamily="34" charset="0"/>
              </a:rPr>
              <a:t>Justificativa (FAEG): </a:t>
            </a:r>
            <a:r>
              <a:rPr lang="pt-BR" sz="3200" dirty="0">
                <a:solidFill>
                  <a:srgbClr val="000000"/>
                </a:solidFill>
                <a:latin typeface="Arial" panose="020B0604020202020204" pitchFamily="34" charset="0"/>
                <a:cs typeface="Arial" panose="020B0604020202020204" pitchFamily="34" charset="0"/>
              </a:rPr>
              <a:t>Uma vez que o cultivo em sistema de estufas permite reduzir o número de pulverizações de defensivos, colaborando para a sustentabilidade da atividade.</a:t>
            </a:r>
          </a:p>
        </p:txBody>
      </p:sp>
    </p:spTree>
    <p:extLst>
      <p:ext uri="{BB962C8B-B14F-4D97-AF65-F5344CB8AC3E}">
        <p14:creationId xmlns:p14="http://schemas.microsoft.com/office/powerpoint/2010/main" val="387655509"/>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8" name="object 6">
            <a:extLst>
              <a:ext uri="{FF2B5EF4-FFF2-40B4-BE49-F238E27FC236}">
                <a16:creationId xmlns:a16="http://schemas.microsoft.com/office/drawing/2014/main" id="{76B829D3-F07F-44FF-BF62-6A4B9160126C}"/>
              </a:ext>
            </a:extLst>
          </p:cNvPr>
          <p:cNvSpPr txBox="1">
            <a:spLocks/>
          </p:cNvSpPr>
          <p:nvPr/>
        </p:nvSpPr>
        <p:spPr>
          <a:xfrm>
            <a:off x="979080" y="722980"/>
            <a:ext cx="10793184" cy="1504323"/>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7350" dirty="0">
                <a:solidFill>
                  <a:srgbClr val="012074"/>
                </a:solidFill>
                <a:latin typeface="Arial" pitchFamily="34"/>
                <a:cs typeface="Arial" pitchFamily="34"/>
              </a:rPr>
              <a:t>Programação FCO/2022 </a:t>
            </a:r>
          </a:p>
        </p:txBody>
      </p:sp>
      <p:graphicFrame>
        <p:nvGraphicFramePr>
          <p:cNvPr id="9" name="Tabela 9">
            <a:extLst>
              <a:ext uri="{FF2B5EF4-FFF2-40B4-BE49-F238E27FC236}">
                <a16:creationId xmlns:a16="http://schemas.microsoft.com/office/drawing/2014/main" id="{1324E1B3-6C2C-4158-8CD3-B24E93033D6E}"/>
              </a:ext>
            </a:extLst>
          </p:cNvPr>
          <p:cNvGraphicFramePr>
            <a:graphicFrameLocks noGrp="1"/>
          </p:cNvGraphicFramePr>
          <p:nvPr>
            <p:extLst>
              <p:ext uri="{D42A27DB-BD31-4B8C-83A1-F6EECF244321}">
                <p14:modId xmlns:p14="http://schemas.microsoft.com/office/powerpoint/2010/main" val="3681111647"/>
              </p:ext>
            </p:extLst>
          </p:nvPr>
        </p:nvGraphicFramePr>
        <p:xfrm>
          <a:off x="3155408" y="2593780"/>
          <a:ext cx="12192000" cy="2999484"/>
        </p:xfrm>
        <a:graphic>
          <a:graphicData uri="http://schemas.openxmlformats.org/drawingml/2006/table">
            <a:tbl>
              <a:tblPr firstRow="1" bandRow="1">
                <a:tableStyleId>{5C22544A-7EE6-4342-B048-85BDC9FD1C3A}</a:tableStyleId>
              </a:tblPr>
              <a:tblGrid>
                <a:gridCol w="6014718">
                  <a:extLst>
                    <a:ext uri="{9D8B030D-6E8A-4147-A177-3AD203B41FA5}">
                      <a16:colId xmlns:a16="http://schemas.microsoft.com/office/drawing/2014/main" val="1720697825"/>
                    </a:ext>
                  </a:extLst>
                </a:gridCol>
                <a:gridCol w="6177282">
                  <a:extLst>
                    <a:ext uri="{9D8B030D-6E8A-4147-A177-3AD203B41FA5}">
                      <a16:colId xmlns:a16="http://schemas.microsoft.com/office/drawing/2014/main" val="1608460396"/>
                    </a:ext>
                  </a:extLst>
                </a:gridCol>
              </a:tblGrid>
              <a:tr h="367753">
                <a:tc gridSpan="2">
                  <a:txBody>
                    <a:bodyPr/>
                    <a:lstStyle/>
                    <a:p>
                      <a:pPr algn="ctr"/>
                      <a:r>
                        <a:rPr lang="pt-BR" sz="2000" dirty="0">
                          <a:ln>
                            <a:noFill/>
                          </a:ln>
                          <a:solidFill>
                            <a:schemeClr val="tx1"/>
                          </a:solidFill>
                          <a:latin typeface="Arial" panose="020B0604020202020204" pitchFamily="34" charset="0"/>
                          <a:cs typeface="Arial" panose="020B0604020202020204" pitchFamily="34" charset="0"/>
                        </a:rPr>
                        <a:t>Programação do FCO para o exercício de 2022</a:t>
                      </a:r>
                    </a:p>
                  </a:txBody>
                  <a:tcPr>
                    <a:solidFill>
                      <a:schemeClr val="bg2">
                        <a:lumMod val="90000"/>
                      </a:schemeClr>
                    </a:solidFill>
                  </a:tcPr>
                </a:tc>
                <a:tc hMerge="1">
                  <a:txBody>
                    <a:bodyPr/>
                    <a:lstStyle/>
                    <a:p>
                      <a:endParaRPr lang="pt-BR"/>
                    </a:p>
                  </a:txBody>
                  <a:tcPr/>
                </a:tc>
                <a:extLst>
                  <a:ext uri="{0D108BD9-81ED-4DB2-BD59-A6C34878D82A}">
                    <a16:rowId xmlns:a16="http://schemas.microsoft.com/office/drawing/2014/main" val="1177797623"/>
                  </a:ext>
                </a:extLst>
              </a:tr>
              <a:tr h="457636">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DE</a:t>
                      </a:r>
                    </a:p>
                  </a:txBody>
                  <a:tcPr>
                    <a:solidFill>
                      <a:schemeClr val="bg2">
                        <a:lumMod val="90000"/>
                      </a:schemeClr>
                    </a:solidFill>
                  </a:tcPr>
                </a:tc>
                <a:tc>
                  <a:txBody>
                    <a:bodyPr/>
                    <a:lstStyle/>
                    <a:p>
                      <a:pPr algn="ctr"/>
                      <a:r>
                        <a:rPr lang="pt-BR" sz="2000" dirty="0">
                          <a:ln>
                            <a:noFill/>
                          </a:ln>
                          <a:solidFill>
                            <a:schemeClr val="tx1"/>
                          </a:solidFill>
                          <a:latin typeface="Arial" panose="020B0604020202020204" pitchFamily="34" charset="0"/>
                          <a:cs typeface="Arial" panose="020B0604020202020204" pitchFamily="34" charset="0"/>
                        </a:rPr>
                        <a:t>PARA</a:t>
                      </a:r>
                    </a:p>
                  </a:txBody>
                  <a:tcPr>
                    <a:solidFill>
                      <a:schemeClr val="bg2">
                        <a:lumMod val="90000"/>
                      </a:schemeClr>
                    </a:solidFill>
                  </a:tcPr>
                </a:tc>
                <a:extLst>
                  <a:ext uri="{0D108BD9-81ED-4DB2-BD59-A6C34878D82A}">
                    <a16:rowId xmlns:a16="http://schemas.microsoft.com/office/drawing/2014/main" val="1478657113"/>
                  </a:ext>
                </a:extLst>
              </a:tr>
              <a:tr h="2145608">
                <a:tc>
                  <a:txBody>
                    <a:bodyPr/>
                    <a:lstStyle/>
                    <a:p>
                      <a:pPr marL="76200" marR="76200" algn="just">
                        <a:spcBef>
                          <a:spcPts val="600"/>
                        </a:spcBef>
                        <a:spcAft>
                          <a:spcPts val="600"/>
                        </a:spcAft>
                      </a:pPr>
                      <a:r>
                        <a:rPr lang="pt-BR" sz="2000" b="1" i="0" dirty="0">
                          <a:solidFill>
                            <a:srgbClr val="000000"/>
                          </a:solidFill>
                          <a:effectLst/>
                          <a:latin typeface="Arial" panose="020B0604020202020204" pitchFamily="34" charset="0"/>
                          <a:cs typeface="Arial" panose="020B0604020202020204" pitchFamily="34" charset="0"/>
                        </a:rPr>
                        <a:t>Título III – Condições Gerais de Financiamento 9. CONDIÇÕES ESPECIAIS: </a:t>
                      </a:r>
                    </a:p>
                    <a:p>
                      <a:pPr marL="76200" marR="76200" algn="just">
                        <a:spcBef>
                          <a:spcPts val="600"/>
                        </a:spcBef>
                        <a:spcAft>
                          <a:spcPts val="600"/>
                        </a:spcAft>
                      </a:pPr>
                      <a:r>
                        <a:rPr lang="pt-BR" sz="2000" b="0" i="0" dirty="0">
                          <a:solidFill>
                            <a:srgbClr val="000000"/>
                          </a:solidFill>
                          <a:effectLst/>
                          <a:latin typeface="Arial" panose="020B0604020202020204" pitchFamily="34" charset="0"/>
                          <a:cs typeface="Arial" panose="020B0604020202020204" pitchFamily="34" charset="0"/>
                        </a:rPr>
                        <a:t>(Inserir inciso Letra L)</a:t>
                      </a:r>
                    </a:p>
                  </a:txBody>
                  <a:tcPr>
                    <a:solidFill>
                      <a:schemeClr val="bg2">
                        <a:lumMod val="90000"/>
                      </a:schemeClr>
                    </a:solidFill>
                  </a:tcPr>
                </a:tc>
                <a:tc>
                  <a:txBody>
                    <a:bodyPr/>
                    <a:lstStyle/>
                    <a:p>
                      <a:pPr algn="just"/>
                      <a:r>
                        <a:rPr lang="pt-BR" sz="2000" b="0" i="0" kern="1200" dirty="0">
                          <a:solidFill>
                            <a:srgbClr val="000000"/>
                          </a:solidFill>
                          <a:effectLst/>
                          <a:latin typeface="Arial" panose="020B0604020202020204" pitchFamily="34" charset="0"/>
                          <a:ea typeface="+mn-ea"/>
                          <a:cs typeface="Arial" panose="020B0604020202020204" pitchFamily="34" charset="0"/>
                        </a:rPr>
                        <a:t>L)  O  início  dos  desembolsos financeiros,  do  período  de amortização  e/ou  incidentes  no período  de  carência,  serão devidos após a data prevista no projeto para entrada em operação do  empreendimento,  havendo capitalização de juros durante o período de carência.</a:t>
                      </a:r>
                    </a:p>
                  </a:txBody>
                  <a:tcPr>
                    <a:solidFill>
                      <a:schemeClr val="bg2">
                        <a:lumMod val="90000"/>
                      </a:schemeClr>
                    </a:solidFill>
                  </a:tcPr>
                </a:tc>
                <a:extLst>
                  <a:ext uri="{0D108BD9-81ED-4DB2-BD59-A6C34878D82A}">
                    <a16:rowId xmlns:a16="http://schemas.microsoft.com/office/drawing/2014/main" val="4008903953"/>
                  </a:ext>
                </a:extLst>
              </a:tr>
            </a:tbl>
          </a:graphicData>
        </a:graphic>
      </p:graphicFrame>
      <p:sp>
        <p:nvSpPr>
          <p:cNvPr id="10" name="CaixaDeTexto 9">
            <a:extLst>
              <a:ext uri="{FF2B5EF4-FFF2-40B4-BE49-F238E27FC236}">
                <a16:creationId xmlns:a16="http://schemas.microsoft.com/office/drawing/2014/main" id="{0CBDF1D4-9E94-4693-8D39-B7C1F28ACA26}"/>
              </a:ext>
            </a:extLst>
          </p:cNvPr>
          <p:cNvSpPr txBox="1"/>
          <p:nvPr/>
        </p:nvSpPr>
        <p:spPr>
          <a:xfrm>
            <a:off x="979080" y="5794617"/>
            <a:ext cx="16329840" cy="3890489"/>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2800" b="1" dirty="0">
                <a:solidFill>
                  <a:srgbClr val="000000"/>
                </a:solidFill>
                <a:latin typeface="Arial" panose="020B0604020202020204" pitchFamily="34" charset="0"/>
                <a:cs typeface="Arial" panose="020B0604020202020204" pitchFamily="34" charset="0"/>
              </a:rPr>
              <a:t>Justificativa (FAEG): </a:t>
            </a:r>
            <a:r>
              <a:rPr lang="pt-BR" sz="2800" dirty="0">
                <a:solidFill>
                  <a:srgbClr val="000000"/>
                </a:solidFill>
                <a:latin typeface="Arial" panose="020B0604020202020204" pitchFamily="34" charset="0"/>
                <a:cs typeface="Arial" panose="020B0604020202020204" pitchFamily="34" charset="0"/>
              </a:rPr>
              <a:t>Evitar a cobrança dos juros em período que projeto ainda está em execução e não pronto para geração de caixa, sendo neste período, os aportes imputados em conformidade com os cronogramas físicos financeiros, seus encargos deverão acrescidos ao montante do capital principal, práticas em vigência em operações do BNDES e do FDCO. Tratando-se de situação já contempladas em outras linhas de crédito de origem de recursos públicos de natureza tributária. Solicitação coerente, conforme a seguir: </a:t>
            </a:r>
          </a:p>
        </p:txBody>
      </p:sp>
    </p:spTree>
    <p:extLst>
      <p:ext uri="{BB962C8B-B14F-4D97-AF65-F5344CB8AC3E}">
        <p14:creationId xmlns:p14="http://schemas.microsoft.com/office/powerpoint/2010/main" val="157698303"/>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8" name="object 6">
            <a:extLst>
              <a:ext uri="{FF2B5EF4-FFF2-40B4-BE49-F238E27FC236}">
                <a16:creationId xmlns:a16="http://schemas.microsoft.com/office/drawing/2014/main" id="{76B829D3-F07F-44FF-BF62-6A4B9160126C}"/>
              </a:ext>
            </a:extLst>
          </p:cNvPr>
          <p:cNvSpPr txBox="1">
            <a:spLocks/>
          </p:cNvSpPr>
          <p:nvPr/>
        </p:nvSpPr>
        <p:spPr>
          <a:xfrm>
            <a:off x="937262" y="767951"/>
            <a:ext cx="10466612" cy="1504323"/>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7350" dirty="0">
                <a:solidFill>
                  <a:srgbClr val="012074"/>
                </a:solidFill>
                <a:latin typeface="Arial" pitchFamily="34"/>
                <a:cs typeface="Arial" pitchFamily="34"/>
              </a:rPr>
              <a:t>Programação FCO/2022 </a:t>
            </a:r>
          </a:p>
        </p:txBody>
      </p:sp>
      <p:sp>
        <p:nvSpPr>
          <p:cNvPr id="10" name="CaixaDeTexto 9">
            <a:extLst>
              <a:ext uri="{FF2B5EF4-FFF2-40B4-BE49-F238E27FC236}">
                <a16:creationId xmlns:a16="http://schemas.microsoft.com/office/drawing/2014/main" id="{0CBDF1D4-9E94-4693-8D39-B7C1F28ACA26}"/>
              </a:ext>
            </a:extLst>
          </p:cNvPr>
          <p:cNvSpPr txBox="1"/>
          <p:nvPr/>
        </p:nvSpPr>
        <p:spPr>
          <a:xfrm>
            <a:off x="937262" y="2535252"/>
            <a:ext cx="16329840" cy="5829481"/>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2800" b="1" dirty="0">
                <a:solidFill>
                  <a:srgbClr val="000000"/>
                </a:solidFill>
                <a:latin typeface="Arial" panose="020B0604020202020204" pitchFamily="34" charset="0"/>
                <a:cs typeface="Arial" panose="020B0604020202020204" pitchFamily="34" charset="0"/>
              </a:rPr>
              <a:t>Justificativa (FAEG): </a:t>
            </a:r>
          </a:p>
          <a:p>
            <a:pPr marL="457200" lvl="0" indent="-457200" algn="just">
              <a:lnSpc>
                <a:spcPct val="150000"/>
              </a:lnSpc>
              <a:buFont typeface="Wingdings" panose="05000000000000000000" pitchFamily="2" charset="2"/>
              <a:buChar char="Ø"/>
              <a:defRPr sz="1800" b="0" i="0" u="none" strike="noStrike" kern="0" cap="none" spc="0" baseline="0">
                <a:solidFill>
                  <a:srgbClr val="000000"/>
                </a:solidFill>
                <a:uFillTx/>
              </a:defRPr>
            </a:pPr>
            <a:r>
              <a:rPr lang="pt-BR" sz="2800" dirty="0">
                <a:solidFill>
                  <a:srgbClr val="000000"/>
                </a:solidFill>
                <a:latin typeface="Arial" panose="020B0604020202020204" pitchFamily="34" charset="0"/>
                <a:cs typeface="Arial" panose="020B0604020202020204" pitchFamily="34" charset="0"/>
              </a:rPr>
              <a:t>O prazo de carência é uma técnica financeira fundamental para a saúde financeira de empreendimentos  rurais  ou  empresariais,  proporcionado  ambiente  adequado  aos  desembolsos (amortização e/ou juros), sejam em projetos de implantação ou expansão...</a:t>
            </a:r>
          </a:p>
          <a:p>
            <a:pPr marL="457200" lvl="0" indent="-457200" algn="just">
              <a:lnSpc>
                <a:spcPct val="150000"/>
              </a:lnSpc>
              <a:buFont typeface="Wingdings" panose="05000000000000000000" pitchFamily="2" charset="2"/>
              <a:buChar char="Ø"/>
              <a:defRPr sz="1800" b="0" i="0" u="none" strike="noStrike" kern="0" cap="none" spc="0" baseline="0">
                <a:solidFill>
                  <a:srgbClr val="000000"/>
                </a:solidFill>
                <a:uFillTx/>
              </a:defRPr>
            </a:pPr>
            <a:r>
              <a:rPr lang="pt-BR" sz="2800" dirty="0">
                <a:solidFill>
                  <a:srgbClr val="000000"/>
                </a:solidFill>
                <a:latin typeface="Arial" panose="020B0604020202020204" pitchFamily="34" charset="0"/>
                <a:cs typeface="Arial" panose="020B0604020202020204" pitchFamily="34" charset="0"/>
              </a:rPr>
              <a:t>A carência refere-se ao prazo necessário, para que a empresa venha realizar as primeiras vendas, seja nos casos de implantações, ou possa ter condições de assumir novos compromissos após o incremento de faturamento oriundo deste novos investimentos. Por fim, ratificamos tratar-se de prática já consolidada em linhas do BNDE e do FDCO ((Fundo de Desenvolvimento do Centro-Oeste) </a:t>
            </a:r>
          </a:p>
        </p:txBody>
      </p:sp>
    </p:spTree>
    <p:extLst>
      <p:ext uri="{BB962C8B-B14F-4D97-AF65-F5344CB8AC3E}">
        <p14:creationId xmlns:p14="http://schemas.microsoft.com/office/powerpoint/2010/main" val="2189422352"/>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937262" y="2546311"/>
            <a:ext cx="16409849" cy="7894469"/>
          </a:xfrm>
          <a:prstGeom prst="rect">
            <a:avLst/>
          </a:prstGeom>
          <a:noFill/>
          <a:ln cap="flat">
            <a:noFill/>
          </a:ln>
        </p:spPr>
        <p:txBody>
          <a:bodyPr vert="horz" wrap="square" lIns="91440" tIns="45720" rIns="91440" bIns="45720" anchor="t" anchorCtr="0" compatLnSpc="1">
            <a:spAutoFit/>
          </a:bodyPr>
          <a:lstStyle/>
          <a:p>
            <a:pPr algn="just">
              <a:lnSpc>
                <a:spcPct val="150000"/>
              </a:lnSpc>
              <a:defRPr sz="1800" b="0" i="0" u="none" strike="noStrike" kern="0" cap="none" spc="0" baseline="0">
                <a:solidFill>
                  <a:srgbClr val="000000"/>
                </a:solidFill>
                <a:uFillTx/>
              </a:defRPr>
            </a:pPr>
            <a:r>
              <a:rPr lang="pt-BR" sz="3200" kern="0" dirty="0">
                <a:solidFill>
                  <a:srgbClr val="000000"/>
                </a:solidFill>
                <a:latin typeface="Arial"/>
                <a:cs typeface="Arial"/>
              </a:rPr>
              <a:t>A </a:t>
            </a:r>
            <a:r>
              <a:rPr lang="pt-BR" sz="3200" dirty="0">
                <a:solidFill>
                  <a:srgbClr val="000000"/>
                </a:solidFill>
                <a:latin typeface="Arial"/>
                <a:cs typeface="Arial"/>
              </a:rPr>
              <a:t>Coordenação-Geral de Gestão de Fundos de Desenvolvimento e Financiamento (CGGFDF) </a:t>
            </a:r>
            <a:r>
              <a:rPr lang="pt-BR" sz="3200" kern="0" dirty="0">
                <a:solidFill>
                  <a:srgbClr val="000000"/>
                </a:solidFill>
                <a:latin typeface="Arial"/>
                <a:cs typeface="Arial"/>
              </a:rPr>
              <a:t>sugeriu </a:t>
            </a:r>
            <a:r>
              <a:rPr lang="pt-BR" sz="3200" kern="0" dirty="0">
                <a:solidFill>
                  <a:srgbClr val="FF0000"/>
                </a:solidFill>
                <a:latin typeface="Arial"/>
                <a:cs typeface="Arial"/>
              </a:rPr>
              <a:t>recondução da proposta </a:t>
            </a:r>
            <a:r>
              <a:rPr lang="pt-BR" sz="3200" kern="0" dirty="0">
                <a:solidFill>
                  <a:srgbClr val="000000"/>
                </a:solidFill>
                <a:latin typeface="Arial"/>
                <a:cs typeface="Arial"/>
              </a:rPr>
              <a:t>para as discussões da Programação do FCO para 2023, que se darão a partir de outubro.</a:t>
            </a:r>
          </a:p>
          <a:p>
            <a:pPr lvl="3" algn="just">
              <a:defRPr sz="1800" b="0" i="0" u="none" strike="noStrike" kern="0" cap="none" spc="0" baseline="0">
                <a:solidFill>
                  <a:srgbClr val="000000"/>
                </a:solidFill>
                <a:uFillTx/>
              </a:defRPr>
            </a:pPr>
            <a:endParaRPr lang="pt-BR" sz="3200" kern="0" dirty="0">
              <a:solidFill>
                <a:srgbClr val="FF0000"/>
              </a:solidFill>
              <a:latin typeface="Arial"/>
              <a:cs typeface="Arial"/>
            </a:endParaRPr>
          </a:p>
          <a:p>
            <a:pPr algn="just">
              <a:defRPr sz="1800" b="0" i="0" u="none" strike="noStrike" kern="0" cap="none" spc="0" baseline="0">
                <a:solidFill>
                  <a:srgbClr val="000000"/>
                </a:solidFill>
                <a:uFillTx/>
              </a:defRPr>
            </a:pPr>
            <a:endParaRPr lang="pt-BR" sz="3200" kern="0" dirty="0">
              <a:latin typeface="Arial"/>
              <a:cs typeface="Arial"/>
            </a:endParaRPr>
          </a:p>
          <a:p>
            <a:pPr marL="342900" lvl="0" indent="-342900" algn="just">
              <a:buSzPct val="100000"/>
              <a:buFont typeface="Wingdings" pitchFamily="2"/>
              <a:buChar char="Ø"/>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a:p>
            <a:pPr marL="342900" lvl="0" indent="-342900" algn="just">
              <a:buSzPct val="100000"/>
              <a:buFont typeface="Wingdings" pitchFamily="2"/>
              <a:buChar char="Ø"/>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2200" kern="0" dirty="0">
              <a:solidFill>
                <a:srgbClr val="FF0000"/>
              </a:solidFill>
              <a:latin typeface="Arial"/>
              <a:cs typeface="Arial"/>
            </a:endParaRPr>
          </a:p>
          <a:p>
            <a:pPr algn="just">
              <a:lnSpc>
                <a:spcPct val="150000"/>
              </a:lnSpc>
              <a:defRPr sz="1800" b="0" i="0" u="none" strike="noStrike" kern="0" cap="none" spc="0" baseline="0">
                <a:solidFill>
                  <a:srgbClr val="000000"/>
                </a:solidFill>
                <a:uFillTx/>
              </a:defRPr>
            </a:pPr>
            <a:r>
              <a:rPr lang="pt-BR" sz="2200" kern="0" dirty="0">
                <a:solidFill>
                  <a:srgbClr val="000000"/>
                </a:solidFill>
                <a:latin typeface="Arial"/>
                <a:cs typeface="Arial"/>
              </a:rPr>
              <a:t>	.</a:t>
            </a:r>
          </a:p>
          <a:p>
            <a:pPr marL="800100" lvl="1" indent="-342900" algn="just">
              <a:lnSpc>
                <a:spcPct val="200000"/>
              </a:lnSpc>
              <a:buSzPct val="100000"/>
              <a:buFont typeface="Arial" pitchFamily="34"/>
              <a:buChar char="•"/>
              <a:defRPr sz="1800" b="0" i="0" u="none" strike="noStrike" kern="0" cap="none" spc="0" baseline="0">
                <a:solidFill>
                  <a:srgbClr val="000000"/>
                </a:solidFill>
                <a:uFillTx/>
              </a:defRPr>
            </a:pPr>
            <a:endParaRPr lang="pt-BR" sz="2000" kern="0" dirty="0">
              <a:solidFill>
                <a:srgbClr val="000000"/>
              </a:solidFill>
              <a:latin typeface="Arial" pitchFamily="34"/>
              <a:cs typeface="Arial" pitchFamily="34"/>
            </a:endParaRPr>
          </a:p>
          <a:p>
            <a:pPr marL="800100" lvl="1" indent="-342900" algn="just">
              <a:lnSpc>
                <a:spcPct val="200000"/>
              </a:lnSpc>
              <a:buSzPct val="100000"/>
              <a:buFont typeface="Arial" pitchFamily="34"/>
              <a:buChar char="•"/>
              <a:defRPr sz="1800" b="0" i="0" u="none" strike="noStrike" kern="0" cap="none" spc="0" baseline="0">
                <a:solidFill>
                  <a:srgbClr val="000000"/>
                </a:solidFill>
                <a:uFillTx/>
              </a:defRPr>
            </a:pPr>
            <a:endParaRPr lang="pt-BR" sz="2000" kern="0" dirty="0">
              <a:solidFill>
                <a:srgbClr val="000000"/>
              </a:solidFill>
              <a:latin typeface="Arial" pitchFamily="34"/>
              <a:cs typeface="Arial" pitchFamily="34"/>
            </a:endParaRPr>
          </a:p>
          <a:p>
            <a:pPr marL="800100" lvl="1" indent="-342900" algn="just">
              <a:lnSpc>
                <a:spcPct val="150000"/>
              </a:lnSpc>
              <a:buSzPct val="100000"/>
              <a:buFont typeface="Arial" pitchFamily="34"/>
              <a:buChar char="•"/>
              <a:defRPr sz="1800" b="0" i="0" u="none" strike="noStrike" kern="0" cap="none" spc="0" baseline="0">
                <a:solidFill>
                  <a:srgbClr val="000000"/>
                </a:solidFill>
                <a:uFillTx/>
              </a:defRPr>
            </a:pPr>
            <a:endParaRPr lang="pt-BR" sz="2000" b="0" i="0" u="none" strike="noStrike" kern="0" cap="none" spc="0" baseline="0" dirty="0">
              <a:solidFill>
                <a:srgbClr val="000000"/>
              </a:solidFill>
              <a:uFillTx/>
              <a:latin typeface="Arial" pitchFamily="34"/>
              <a:cs typeface="Arial" pitchFamily="34"/>
            </a:endParaRPr>
          </a:p>
          <a:p>
            <a:pPr marL="457200" marR="0" lvl="1"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000" b="0" i="0" u="none" strike="noStrike" kern="0" cap="none" spc="0" baseline="0" dirty="0">
              <a:solidFill>
                <a:srgbClr val="000000"/>
              </a:solidFill>
              <a:uFillTx/>
              <a:latin typeface="Arial" pitchFamily="34"/>
              <a:cs typeface="Arial" pitchFamily="34"/>
            </a:endParaRPr>
          </a:p>
          <a:p>
            <a:pPr marL="800100" marR="0" lvl="1" indent="-342900" algn="just" defTabSz="914400" rtl="0" fontAlgn="auto" hangingPunct="1">
              <a:lnSpc>
                <a:spcPct val="150000"/>
              </a:lnSpc>
              <a:spcBef>
                <a:spcPts val="0"/>
              </a:spcBef>
              <a:spcAft>
                <a:spcPts val="0"/>
              </a:spcAft>
              <a:buSzPct val="100000"/>
              <a:buFont typeface="Courier New" pitchFamily="49"/>
              <a:buChar char="o"/>
              <a:tabLst/>
              <a:defRPr sz="1800" b="0" i="0" u="none" strike="noStrike" kern="0" cap="none" spc="0" baseline="0">
                <a:solidFill>
                  <a:srgbClr val="000000"/>
                </a:solidFill>
                <a:uFillTx/>
              </a:defRPr>
            </a:pPr>
            <a:endParaRPr lang="pt-BR" sz="1800" b="0" i="0" u="none" strike="noStrike" kern="0" cap="none" spc="0" baseline="0" dirty="0">
              <a:solidFill>
                <a:srgbClr val="000000"/>
              </a:solidFill>
              <a:uFillTx/>
              <a:latin typeface="Arial" pitchFamily="34"/>
              <a:cs typeface="Arial" pitchFamily="34"/>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8" y="745465"/>
            <a:ext cx="11733709" cy="1504323"/>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7350" dirty="0">
                <a:solidFill>
                  <a:srgbClr val="012074"/>
                </a:solidFill>
                <a:latin typeface="Arial" pitchFamily="34"/>
                <a:cs typeface="Arial" pitchFamily="34"/>
              </a:rPr>
              <a:t>Programação FCO/2022 </a:t>
            </a:r>
          </a:p>
        </p:txBody>
      </p:sp>
    </p:spTree>
    <p:extLst>
      <p:ext uri="{BB962C8B-B14F-4D97-AF65-F5344CB8AC3E}">
        <p14:creationId xmlns:p14="http://schemas.microsoft.com/office/powerpoint/2010/main" val="3313475468"/>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showMasterSp="0">
  <p:cSld name="Slide17">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II – Ordem do Dia</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1015998" y="2546311"/>
            <a:ext cx="16409849" cy="6692922"/>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pt-BR" sz="3200" i="0" u="none" strike="noStrike" kern="1200" cap="none" spc="0" baseline="0" dirty="0">
                <a:solidFill>
                  <a:srgbClr val="FF0000"/>
                </a:solidFill>
                <a:uFillTx/>
                <a:latin typeface="Arial"/>
                <a:cs typeface="Arial"/>
              </a:rPr>
              <a:t>PROPOSIÇÃO N.º 01/2022 </a:t>
            </a:r>
            <a:r>
              <a:rPr lang="pt-BR" sz="3200" b="0" i="0" u="none" strike="noStrike" kern="1200" cap="none" spc="0" baseline="0" dirty="0">
                <a:solidFill>
                  <a:srgbClr val="000000"/>
                </a:solidFill>
                <a:uFillTx/>
                <a:latin typeface="Arial"/>
                <a:cs typeface="Arial"/>
              </a:rPr>
              <a:t>- </a:t>
            </a:r>
            <a:r>
              <a:rPr lang="pt-BR" sz="3200" b="1" i="0" u="none" strike="noStrike" kern="1200" cap="none" spc="0" baseline="0" dirty="0">
                <a:solidFill>
                  <a:srgbClr val="000000"/>
                </a:solidFill>
                <a:uFillTx/>
                <a:latin typeface="Arial"/>
                <a:cs typeface="Arial"/>
              </a:rPr>
              <a:t>Aprovação de normativos </a:t>
            </a:r>
            <a:r>
              <a:rPr lang="pt-BR" sz="3200" b="1" i="1" u="none" strike="noStrike" kern="1200" cap="none" spc="0" baseline="0" dirty="0">
                <a:solidFill>
                  <a:srgbClr val="000000"/>
                </a:solidFill>
                <a:uFillTx/>
                <a:latin typeface="Arial"/>
                <a:cs typeface="Arial"/>
              </a:rPr>
              <a:t>ad referendum</a:t>
            </a:r>
            <a:r>
              <a:rPr lang="pt-BR" sz="3200" b="1" i="0" u="none" strike="noStrike" kern="1200" cap="none" spc="0" baseline="0" dirty="0">
                <a:solidFill>
                  <a:srgbClr val="000000"/>
                </a:solidFill>
                <a:uFillTx/>
                <a:latin typeface="Arial"/>
                <a:cs typeface="Arial"/>
              </a:rPr>
              <a:t>.</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3200" b="1" i="0" u="none" strike="noStrike" kern="1200" cap="none" spc="0" baseline="0" dirty="0">
              <a:solidFill>
                <a:srgbClr val="000000"/>
              </a:solidFill>
              <a:uFillTx/>
              <a:latin typeface="Arial" pitchFamily="34"/>
              <a:cs typeface="Arial" pitchFamily="34"/>
            </a:endParaRPr>
          </a:p>
          <a:p>
            <a:pPr indent="540000" algn="just">
              <a:lnSpc>
                <a:spcPct val="150000"/>
              </a:lnSpc>
              <a:defRPr sz="1800" b="0" i="0" u="none" strike="noStrike" kern="0" cap="none" spc="0" baseline="0">
                <a:solidFill>
                  <a:srgbClr val="000000"/>
                </a:solidFill>
                <a:uFillTx/>
              </a:defRPr>
            </a:pPr>
            <a:r>
              <a:rPr lang="pt-BR" sz="3200" b="0" i="0" u="none" strike="noStrike" kern="0" cap="none" spc="0" baseline="0" dirty="0">
                <a:solidFill>
                  <a:srgbClr val="000000"/>
                </a:solidFill>
                <a:uFillTx/>
                <a:latin typeface="Arial"/>
                <a:cs typeface="Arial"/>
              </a:rPr>
              <a:t>Apresento,</a:t>
            </a:r>
            <a:r>
              <a:rPr lang="pt-BR" sz="3200" dirty="0">
                <a:solidFill>
                  <a:srgbClr val="000000"/>
                </a:solidFill>
                <a:latin typeface="Arial"/>
                <a:cs typeface="Arial"/>
              </a:rPr>
              <a:t> à consideração dos representantes do Conselho, em cumprimento ao estabelecido no parágrafo único do artigo 9º do </a:t>
            </a:r>
            <a:r>
              <a:rPr lang="pt-BR" sz="3200" dirty="0">
                <a:solidFill>
                  <a:srgbClr val="000000"/>
                </a:solidFill>
                <a:latin typeface="Arial"/>
                <a:cs typeface="Arial"/>
                <a:hlinkClick r:id="rId4"/>
              </a:rPr>
              <a:t>Regimento Interno do Condel/Sudeco</a:t>
            </a:r>
            <a:r>
              <a:rPr lang="pt-BR" sz="3200" dirty="0">
                <a:solidFill>
                  <a:srgbClr val="000000"/>
                </a:solidFill>
                <a:latin typeface="Arial"/>
                <a:cs typeface="Arial"/>
              </a:rPr>
              <a:t>, as medidas </a:t>
            </a:r>
            <a:r>
              <a:rPr lang="pt-BR" sz="3200" i="1" dirty="0">
                <a:solidFill>
                  <a:srgbClr val="000000"/>
                </a:solidFill>
                <a:latin typeface="Arial"/>
                <a:cs typeface="Arial"/>
              </a:rPr>
              <a:t>ad referendum,</a:t>
            </a:r>
            <a:r>
              <a:rPr lang="pt-BR" sz="3200" dirty="0">
                <a:solidFill>
                  <a:srgbClr val="000000"/>
                </a:solidFill>
                <a:latin typeface="Arial"/>
                <a:cs typeface="Arial"/>
              </a:rPr>
              <a:t> adotadas nos termos do inciso XVII do mesmo artigo pelo Presidente do Colegiado: as Resoluções Condel/Sudeco </a:t>
            </a:r>
            <a:r>
              <a:rPr lang="pt-BR" sz="3200" dirty="0" err="1">
                <a:solidFill>
                  <a:srgbClr val="000000"/>
                </a:solidFill>
                <a:latin typeface="Arial"/>
                <a:cs typeface="Arial"/>
              </a:rPr>
              <a:t>n.os</a:t>
            </a:r>
            <a:r>
              <a:rPr lang="pt-BR" sz="3200" dirty="0">
                <a:solidFill>
                  <a:srgbClr val="000000"/>
                </a:solidFill>
                <a:latin typeface="Arial"/>
                <a:cs typeface="Arial"/>
              </a:rPr>
              <a:t>. 126 e 127, publicadas no Diário Oficial da União (DOU) do dia 08 de abril de 2022, e as Resoluções Condel/Sudeco </a:t>
            </a:r>
            <a:r>
              <a:rPr lang="pt-BR" sz="3200" dirty="0" err="1">
                <a:solidFill>
                  <a:srgbClr val="000000"/>
                </a:solidFill>
                <a:latin typeface="Arial"/>
                <a:cs typeface="Arial"/>
              </a:rPr>
              <a:t>n.os</a:t>
            </a:r>
            <a:r>
              <a:rPr lang="pt-BR" sz="3200" dirty="0">
                <a:solidFill>
                  <a:srgbClr val="000000"/>
                </a:solidFill>
                <a:latin typeface="Arial"/>
                <a:cs typeface="Arial"/>
              </a:rPr>
              <a:t>. 129 e 130, publicadas no DOU do dia 19 de agosto de 2022. </a:t>
            </a:r>
            <a:endParaRPr lang="pt-BR" sz="1800" b="0" i="0" u="none" strike="noStrike" kern="0" cap="none" spc="0" baseline="0" dirty="0">
              <a:solidFill>
                <a:srgbClr val="000000"/>
              </a:solidFill>
              <a:uFillTx/>
              <a:latin typeface="Arial" pitchFamily="34"/>
              <a:cs typeface="Arial" pitchFamily="34"/>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Tree>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081D798E-2217-49DC-9D6F-6D61FC022E97}"/>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a:solidFill>
                  <a:srgbClr val="012074"/>
                </a:solidFill>
                <a:latin typeface="Arial" pitchFamily="34"/>
                <a:cs typeface="Arial" pitchFamily="34"/>
              </a:rPr>
              <a:t>II – Ordem do Dia</a:t>
            </a:r>
            <a:endParaRPr lang="pt-BR" sz="7350">
              <a:latin typeface="Arial" pitchFamily="34"/>
              <a:cs typeface="Arial" pitchFamily="34"/>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94DBD95B-4EE9-4C9D-9101-9C9EFEDBD722}"/>
              </a:ext>
            </a:extLst>
          </p:cNvPr>
          <p:cNvSpPr txBox="1"/>
          <p:nvPr/>
        </p:nvSpPr>
        <p:spPr>
          <a:xfrm>
            <a:off x="1028700" y="2402970"/>
            <a:ext cx="16842836" cy="6446701"/>
          </a:xfrm>
          <a:prstGeom prst="rect">
            <a:avLst/>
          </a:prstGeom>
          <a:noFill/>
          <a:ln cap="flat">
            <a:noFill/>
          </a:ln>
        </p:spPr>
        <p:txBody>
          <a:bodyPr vert="horz" wrap="square" lIns="91440" tIns="45720" rIns="91440" bIns="45720" anchor="t" anchorCtr="0" compatLnSpc="1">
            <a:spAutoFit/>
          </a:bodyPr>
          <a:lstStyle/>
          <a:p>
            <a:pPr lvl="0" algn="just">
              <a:lnSpc>
                <a:spcPct val="150000"/>
              </a:lnSpc>
              <a:defRPr sz="1800" b="0" i="0" u="none" strike="noStrike" kern="0" cap="none" spc="0" baseline="0">
                <a:solidFill>
                  <a:srgbClr val="000000"/>
                </a:solidFill>
                <a:uFillTx/>
              </a:defRPr>
            </a:pPr>
            <a:r>
              <a:rPr lang="pt-BR" sz="3200" i="0" u="none" strike="noStrike" kern="1200" cap="none" spc="0" baseline="0" dirty="0">
                <a:solidFill>
                  <a:srgbClr val="FF0000"/>
                </a:solidFill>
                <a:uFillTx/>
                <a:latin typeface="Arial" panose="020B0604020202020204" pitchFamily="34" charset="0"/>
                <a:cs typeface="Arial" panose="020B0604020202020204" pitchFamily="34" charset="0"/>
              </a:rPr>
              <a:t>PROPOSIÇÃO N.º 06/2022 </a:t>
            </a:r>
            <a:r>
              <a:rPr lang="pt-BR" sz="3200" b="1" i="0" u="none" strike="noStrike" kern="1200" cap="none" spc="0" baseline="0" dirty="0">
                <a:solidFill>
                  <a:srgbClr val="000000"/>
                </a:solidFill>
                <a:uFillTx/>
                <a:latin typeface="Arial" panose="020B0604020202020204" pitchFamily="34" charset="0"/>
                <a:cs typeface="Arial" panose="020B0604020202020204" pitchFamily="34" charset="0"/>
              </a:rPr>
              <a:t>– Relatório Circunstanciado Sobre as Atividades e os Resultados Obtidos no Exercício de 2021.</a:t>
            </a:r>
          </a:p>
          <a:p>
            <a:pPr lvl="0" algn="just">
              <a:lnSpc>
                <a:spcPct val="150000"/>
              </a:lnSpc>
              <a:defRPr sz="1800" b="0" i="0" u="none" strike="noStrike" kern="0" cap="none" spc="0" baseline="0">
                <a:solidFill>
                  <a:srgbClr val="000000"/>
                </a:solidFill>
                <a:uFillTx/>
              </a:defRPr>
            </a:pPr>
            <a:endParaRPr lang="pt-BR" sz="3200" b="1" i="0" u="none" strike="noStrike" kern="1200" cap="none" spc="0" baseline="0" dirty="0">
              <a:solidFill>
                <a:srgbClr val="000000"/>
              </a:solidFill>
              <a:uFillTx/>
              <a:latin typeface="Arial" panose="020B0604020202020204" pitchFamily="34" charset="0"/>
              <a:cs typeface="Arial" panose="020B0604020202020204" pitchFamily="34" charset="0"/>
            </a:endParaRPr>
          </a:p>
          <a:p>
            <a:pPr lvl="0" indent="540000" algn="just">
              <a:lnSpc>
                <a:spcPct val="150000"/>
              </a:lnSpc>
              <a:defRPr sz="1800" b="0" i="0" u="none" strike="noStrike" kern="0" cap="none" spc="0" baseline="0">
                <a:solidFill>
                  <a:srgbClr val="000000"/>
                </a:solidFill>
                <a:uFillTx/>
              </a:defRPr>
            </a:pPr>
            <a:r>
              <a:rPr lang="pt-BR" sz="3200" dirty="0">
                <a:solidFill>
                  <a:srgbClr val="000000"/>
                </a:solidFill>
                <a:latin typeface="Arial" panose="020B0604020202020204" pitchFamily="34" charset="0"/>
                <a:cs typeface="Arial" panose="020B0604020202020204" pitchFamily="34" charset="0"/>
              </a:rPr>
              <a:t>Apresento, à consideração dos representantes do Conselho o </a:t>
            </a:r>
            <a:r>
              <a:rPr lang="pt-BR" sz="3200" dirty="0">
                <a:solidFill>
                  <a:srgbClr val="000000"/>
                </a:solidFill>
                <a:latin typeface="Arial" panose="020B0604020202020204" pitchFamily="34" charset="0"/>
                <a:cs typeface="Arial" panose="020B0604020202020204" pitchFamily="34" charset="0"/>
                <a:hlinkClick r:id="rId4"/>
              </a:rPr>
              <a:t>Relatório Circunstanciado</a:t>
            </a:r>
            <a:r>
              <a:rPr lang="pt-BR" sz="3200" dirty="0">
                <a:solidFill>
                  <a:srgbClr val="000000"/>
                </a:solidFill>
                <a:latin typeface="Arial" panose="020B0604020202020204" pitchFamily="34" charset="0"/>
                <a:cs typeface="Arial" panose="020B0604020202020204" pitchFamily="34" charset="0"/>
              </a:rPr>
              <a:t> formulado pelo Banco do Brasil S.A. referente às atividades desenvolvidas e aos resultados obtidos com a aplicação dos recursos do FCO, no exercício de 2021, acompanhado da </a:t>
            </a:r>
            <a:r>
              <a:rPr lang="pt-BR" sz="3200" dirty="0">
                <a:solidFill>
                  <a:srgbClr val="000000"/>
                </a:solidFill>
                <a:latin typeface="Arial" panose="020B0604020202020204" pitchFamily="34" charset="0"/>
                <a:cs typeface="Arial" panose="020B0604020202020204" pitchFamily="34" charset="0"/>
                <a:hlinkClick r:id="rId5"/>
              </a:rPr>
              <a:t>Parecer Conjunto Condel/Sudeco/SPFI-MDR</a:t>
            </a:r>
            <a:r>
              <a:rPr lang="pt-BR" sz="3200" dirty="0">
                <a:solidFill>
                  <a:srgbClr val="000000"/>
                </a:solidFill>
                <a:latin typeface="Arial" panose="020B0604020202020204" pitchFamily="34" charset="0"/>
                <a:cs typeface="Arial" panose="020B0604020202020204" pitchFamily="34" charset="0"/>
              </a:rPr>
              <a:t>, contendo a avaliação das atividades desenvolvidas e dos resultados obtidos com a aplicação dos recursos do Fundo.</a:t>
            </a:r>
            <a:endParaRPr lang="pt-BR" sz="2200" dirty="0">
              <a:solidFill>
                <a:srgbClr val="000000"/>
              </a:solidFill>
              <a:latin typeface="Arial"/>
              <a:cs typeface="Arial"/>
            </a:endParaRPr>
          </a:p>
          <a:p>
            <a:pPr lvl="0" algn="just">
              <a:lnSpc>
                <a:spcPct val="150000"/>
              </a:lnSpc>
              <a:defRPr sz="1800" b="0" i="0" u="none" strike="noStrike" kern="0" cap="none" spc="0" baseline="0">
                <a:solidFill>
                  <a:srgbClr val="000000"/>
                </a:solidFill>
                <a:uFillTx/>
              </a:defRPr>
            </a:pPr>
            <a:endParaRPr lang="pt-BR" sz="2200" dirty="0">
              <a:solidFill>
                <a:srgbClr val="000000"/>
              </a:solidFill>
              <a:latin typeface="Arial"/>
              <a:cs typeface="Arial"/>
            </a:endParaRPr>
          </a:p>
        </p:txBody>
      </p:sp>
    </p:spTree>
    <p:extLst>
      <p:ext uri="{BB962C8B-B14F-4D97-AF65-F5344CB8AC3E}">
        <p14:creationId xmlns:p14="http://schemas.microsoft.com/office/powerpoint/2010/main" val="2037342583"/>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8" y="890597"/>
            <a:ext cx="13390521" cy="1231234"/>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lvl="0" algn="just">
              <a:lnSpc>
                <a:spcPct val="150000"/>
              </a:lnSpc>
              <a:defRPr sz="1800" b="0" i="0" u="none" strike="noStrike" kern="0" cap="none" spc="0" baseline="0">
                <a:solidFill>
                  <a:srgbClr val="000000"/>
                </a:solidFill>
                <a:uFillTx/>
              </a:defRPr>
            </a:pPr>
            <a:r>
              <a:rPr lang="pt-BR" sz="6000" dirty="0">
                <a:solidFill>
                  <a:srgbClr val="012074"/>
                </a:solidFill>
                <a:latin typeface="Arial" pitchFamily="34"/>
                <a:cs typeface="Arial" pitchFamily="34"/>
              </a:rPr>
              <a:t>Relatório Circunstanciado - FCO 2021</a:t>
            </a:r>
          </a:p>
        </p:txBody>
      </p:sp>
      <p:sp>
        <p:nvSpPr>
          <p:cNvPr id="9" name="CaixaDeTexto 7">
            <a:extLst>
              <a:ext uri="{FF2B5EF4-FFF2-40B4-BE49-F238E27FC236}">
                <a16:creationId xmlns:a16="http://schemas.microsoft.com/office/drawing/2014/main" id="{6275EEF4-361D-4D69-BC36-245ACA3CE951}"/>
              </a:ext>
            </a:extLst>
          </p:cNvPr>
          <p:cNvSpPr txBox="1"/>
          <p:nvPr/>
        </p:nvSpPr>
        <p:spPr>
          <a:xfrm>
            <a:off x="937262" y="2546311"/>
            <a:ext cx="16409849" cy="5230984"/>
          </a:xfrm>
          <a:prstGeom prst="rect">
            <a:avLst/>
          </a:prstGeom>
          <a:noFill/>
          <a:ln cap="flat">
            <a:noFill/>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endParaRPr lang="pt-BR" sz="2200" kern="0" dirty="0">
              <a:solidFill>
                <a:srgbClr val="000000"/>
              </a:solidFill>
              <a:latin typeface="Arial"/>
              <a:cs typeface="Arial"/>
            </a:endParaRPr>
          </a:p>
          <a:p>
            <a:pPr algn="just">
              <a:defRPr sz="1800" b="0" i="0" u="none" strike="noStrike" kern="0" cap="none" spc="0" baseline="0">
                <a:solidFill>
                  <a:srgbClr val="000000"/>
                </a:solidFill>
                <a:uFillTx/>
              </a:defRPr>
            </a:pPr>
            <a:r>
              <a:rPr lang="pt-BR" sz="3200" kern="0" dirty="0">
                <a:solidFill>
                  <a:srgbClr val="000000"/>
                </a:solidFill>
                <a:latin typeface="Arial" panose="020B0604020202020204" pitchFamily="34" charset="0"/>
                <a:cs typeface="Arial" panose="020B0604020202020204" pitchFamily="34" charset="0"/>
              </a:rPr>
              <a:t>A Secretaria-Executiva Condel/Sudeco manifestou </a:t>
            </a:r>
            <a:r>
              <a:rPr lang="pt-BR" sz="3200" kern="0" dirty="0">
                <a:latin typeface="Arial" panose="020B0604020202020204" pitchFamily="34" charset="0"/>
                <a:cs typeface="Arial" panose="020B0604020202020204" pitchFamily="34" charset="0"/>
              </a:rPr>
              <a:t>favoravelmente à proposta.</a:t>
            </a:r>
          </a:p>
          <a:p>
            <a:pPr algn="just">
              <a:defRPr sz="1800" b="0" i="0" u="none" strike="noStrike" kern="0" cap="none" spc="0" baseline="0">
                <a:solidFill>
                  <a:srgbClr val="000000"/>
                </a:solidFill>
                <a:uFillTx/>
              </a:defRPr>
            </a:pPr>
            <a:endParaRPr lang="pt-BR" sz="3200" kern="0" dirty="0">
              <a:solidFill>
                <a:srgbClr val="FF0000"/>
              </a:solidFill>
              <a:latin typeface="Arial" panose="020B0604020202020204" pitchFamily="34" charset="0"/>
              <a:cs typeface="Arial" panose="020B0604020202020204" pitchFamily="34" charset="0"/>
            </a:endParaRPr>
          </a:p>
          <a:p>
            <a:pPr algn="just">
              <a:defRPr sz="1800" b="0" i="0" u="none" strike="noStrike" kern="0" cap="none" spc="0" baseline="0">
                <a:solidFill>
                  <a:srgbClr val="000000"/>
                </a:solidFill>
                <a:uFillTx/>
              </a:defRPr>
            </a:pPr>
            <a:endParaRPr lang="pt-BR" sz="3200" kern="0" dirty="0">
              <a:solidFill>
                <a:srgbClr val="FF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anose="020B0604020202020204" pitchFamily="34" charset="0"/>
                <a:cs typeface="Arial" panose="020B0604020202020204" pitchFamily="34" charset="0"/>
              </a:rPr>
              <a:t>Discussão;</a:t>
            </a: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3200" dirty="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anose="020B0604020202020204" pitchFamily="34" charset="0"/>
                <a:cs typeface="Arial" panose="020B0604020202020204" pitchFamily="34" charset="0"/>
              </a:rPr>
              <a:t>Votação;</a:t>
            </a: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3200" dirty="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anose="020B0604020202020204" pitchFamily="34" charset="0"/>
                <a:cs typeface="Arial" panose="020B0604020202020204" pitchFamily="34" charset="0"/>
              </a:rPr>
              <a:t>Encaminhamentos.</a:t>
            </a:r>
          </a:p>
          <a:p>
            <a:pPr algn="just">
              <a:lnSpc>
                <a:spcPct val="150000"/>
              </a:lnSpc>
              <a:defRPr sz="1800" b="0" i="0" u="none" strike="noStrike" kern="0" cap="none" spc="0" baseline="0">
                <a:solidFill>
                  <a:srgbClr val="000000"/>
                </a:solidFill>
                <a:uFillTx/>
              </a:defRPr>
            </a:pPr>
            <a:endParaRPr lang="pt-BR" sz="1800" b="0" i="0" u="none" strike="noStrike" kern="0" cap="none" spc="0" baseline="0" dirty="0">
              <a:solidFill>
                <a:srgbClr val="000000"/>
              </a:solidFill>
              <a:uFillTx/>
              <a:latin typeface="Arial" pitchFamily="34"/>
              <a:cs typeface="Arial" pitchFamily="34"/>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Tree>
    <p:extLst>
      <p:ext uri="{BB962C8B-B14F-4D97-AF65-F5344CB8AC3E}">
        <p14:creationId xmlns:p14="http://schemas.microsoft.com/office/powerpoint/2010/main" val="2422929525"/>
      </p:ext>
    </p:extLst>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dirty="0">
              <a:solidFill>
                <a:srgbClr val="000000"/>
              </a:solidFill>
              <a:uFillTx/>
              <a:latin typeface="Calibri"/>
            </a:endParaRPr>
          </a:p>
        </p:txBody>
      </p:sp>
      <p:sp>
        <p:nvSpPr>
          <p:cNvPr id="3" name="object 6">
            <a:extLst>
              <a:ext uri="{FF2B5EF4-FFF2-40B4-BE49-F238E27FC236}">
                <a16:creationId xmlns:a16="http://schemas.microsoft.com/office/drawing/2014/main" id="{081D798E-2217-49DC-9D6F-6D61FC022E97}"/>
              </a:ext>
            </a:extLst>
          </p:cNvPr>
          <p:cNvSpPr txBox="1">
            <a:spLocks noGrp="1"/>
          </p:cNvSpPr>
          <p:nvPr>
            <p:ph type="title"/>
          </p:nvPr>
        </p:nvSpPr>
        <p:spPr>
          <a:xfrm>
            <a:off x="1015998" y="1286661"/>
            <a:ext cx="13914946" cy="940642"/>
          </a:xfrm>
        </p:spPr>
        <p:txBody>
          <a:bodyPr tIns="17145"/>
          <a:lstStyle/>
          <a:p>
            <a:pPr marL="12701" lvl="0">
              <a:spcBef>
                <a:spcPts val="135"/>
              </a:spcBef>
            </a:pPr>
            <a:r>
              <a:rPr lang="pt-BR" sz="6000" dirty="0">
                <a:solidFill>
                  <a:srgbClr val="012074"/>
                </a:solidFill>
                <a:latin typeface="Arial" pitchFamily="34"/>
                <a:cs typeface="Arial" pitchFamily="34"/>
              </a:rPr>
              <a:t>III – ASSUNTOS DE ORDEM GERAL</a:t>
            </a:r>
            <a:endParaRPr lang="pt-BR" sz="6000" dirty="0">
              <a:latin typeface="Arial" pitchFamily="34"/>
              <a:cs typeface="Arial" pitchFamily="34"/>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94DBD95B-4EE9-4C9D-9101-9C9EFEDBD722}"/>
              </a:ext>
            </a:extLst>
          </p:cNvPr>
          <p:cNvSpPr txBox="1"/>
          <p:nvPr/>
        </p:nvSpPr>
        <p:spPr>
          <a:xfrm>
            <a:off x="1015998" y="2713563"/>
            <a:ext cx="16842836" cy="4433073"/>
          </a:xfrm>
          <a:prstGeom prst="rect">
            <a:avLst/>
          </a:prstGeom>
          <a:noFill/>
          <a:ln cap="flat">
            <a:noFill/>
          </a:ln>
        </p:spPr>
        <p:txBody>
          <a:bodyPr vert="horz" wrap="square" lIns="91440" tIns="45720" rIns="91440" bIns="45720" anchor="t" anchorCtr="0" compatLnSpc="1">
            <a:spAutoFit/>
          </a:bodyPr>
          <a:lstStyle/>
          <a:p>
            <a:pPr lvl="0" indent="540000" algn="just">
              <a:lnSpc>
                <a:spcPct val="150000"/>
              </a:lnSpc>
              <a:defRPr sz="1800" b="0" i="0" u="none" strike="noStrike" kern="0" cap="none" spc="0" baseline="0">
                <a:solidFill>
                  <a:srgbClr val="000000"/>
                </a:solidFill>
                <a:uFillTx/>
              </a:defRPr>
            </a:pPr>
            <a:r>
              <a:rPr lang="pt-BR" sz="3200" dirty="0">
                <a:solidFill>
                  <a:srgbClr val="000000"/>
                </a:solidFill>
                <a:latin typeface="Arial" panose="020B0604020202020204" pitchFamily="34" charset="0"/>
                <a:cs typeface="Arial" panose="020B0604020202020204" pitchFamily="34" charset="0"/>
              </a:rPr>
              <a:t>Ofícios da Diretoria de Governo, por meio do qual o Banco do Brasil S.A. informa, à Secretaria-Executiva do Condel sobre as operações contratadas com recursos do FCO, no 1º semestre e no mês de julho de 2022, com valor superior a R$ 10 milhões:</a:t>
            </a:r>
          </a:p>
          <a:p>
            <a:pPr lvl="0" indent="540000" algn="just">
              <a:lnSpc>
                <a:spcPct val="150000"/>
              </a:lnSpc>
              <a:defRPr sz="1800" b="0" i="0" u="none" strike="noStrike" kern="0" cap="none" spc="0" baseline="0">
                <a:solidFill>
                  <a:srgbClr val="000000"/>
                </a:solidFill>
                <a:uFillTx/>
              </a:defRPr>
            </a:pPr>
            <a:endParaRPr lang="pt-BR" sz="3200" dirty="0">
              <a:solidFill>
                <a:srgbClr val="000000"/>
              </a:solidFill>
              <a:latin typeface="Arial" panose="020B0604020202020204" pitchFamily="34" charset="0"/>
              <a:cs typeface="Arial" panose="020B0604020202020204" pitchFamily="34" charset="0"/>
            </a:endParaRPr>
          </a:p>
          <a:p>
            <a:pPr marL="800100" lvl="1" indent="-342900" algn="just">
              <a:lnSpc>
                <a:spcPct val="150000"/>
              </a:lnSpc>
              <a:buFont typeface="Arial" panose="020B0604020202020204" pitchFamily="34" charset="0"/>
              <a:buChar char="•"/>
              <a:defRPr sz="1800" b="0" i="0" u="none" strike="noStrike" kern="0" cap="none" spc="0" baseline="0">
                <a:solidFill>
                  <a:srgbClr val="000000"/>
                </a:solidFill>
                <a:uFillTx/>
              </a:defRPr>
            </a:pPr>
            <a:r>
              <a:rPr lang="pt-BR" sz="3200" dirty="0">
                <a:solidFill>
                  <a:srgbClr val="000000"/>
                </a:solidFill>
                <a:latin typeface="Arial"/>
                <a:cs typeface="Arial"/>
              </a:rPr>
              <a:t>Of. nº </a:t>
            </a:r>
            <a:r>
              <a:rPr lang="pt-BR" sz="3200" dirty="0">
                <a:solidFill>
                  <a:srgbClr val="000000"/>
                </a:solidFill>
                <a:latin typeface="Arial"/>
                <a:cs typeface="Arial"/>
                <a:hlinkClick r:id="rId4"/>
              </a:rPr>
              <a:t>2022/003357</a:t>
            </a:r>
            <a:r>
              <a:rPr lang="pt-BR" sz="3200" dirty="0">
                <a:solidFill>
                  <a:srgbClr val="000000"/>
                </a:solidFill>
                <a:latin typeface="Arial"/>
                <a:cs typeface="Arial"/>
              </a:rPr>
              <a:t>, de 10/08/2022; e</a:t>
            </a:r>
          </a:p>
          <a:p>
            <a:pPr marL="800100" lvl="1" indent="-342900" algn="just">
              <a:lnSpc>
                <a:spcPct val="150000"/>
              </a:lnSpc>
              <a:buFont typeface="Arial" panose="020B0604020202020204" pitchFamily="34" charset="0"/>
              <a:buChar char="•"/>
              <a:defRPr sz="1800" b="0" i="0" u="none" strike="noStrike" kern="0" cap="none" spc="0" baseline="0">
                <a:solidFill>
                  <a:srgbClr val="000000"/>
                </a:solidFill>
                <a:uFillTx/>
              </a:defRPr>
            </a:pPr>
            <a:r>
              <a:rPr lang="pt-BR" sz="3200" dirty="0">
                <a:solidFill>
                  <a:srgbClr val="000000"/>
                </a:solidFill>
                <a:latin typeface="Arial"/>
                <a:cs typeface="Arial"/>
              </a:rPr>
              <a:t>Of. nº </a:t>
            </a:r>
            <a:r>
              <a:rPr lang="pt-BR" sz="3200" dirty="0">
                <a:solidFill>
                  <a:srgbClr val="000000"/>
                </a:solidFill>
                <a:latin typeface="Arial"/>
                <a:cs typeface="Arial"/>
                <a:hlinkClick r:id="rId5"/>
              </a:rPr>
              <a:t>2022/002948</a:t>
            </a:r>
            <a:r>
              <a:rPr lang="pt-BR" sz="3200" dirty="0">
                <a:solidFill>
                  <a:srgbClr val="000000"/>
                </a:solidFill>
                <a:latin typeface="Arial"/>
                <a:cs typeface="Arial"/>
              </a:rPr>
              <a:t>, de 12/06/2022.</a:t>
            </a:r>
          </a:p>
        </p:txBody>
      </p:sp>
    </p:spTree>
    <p:extLst>
      <p:ext uri="{BB962C8B-B14F-4D97-AF65-F5344CB8AC3E}">
        <p14:creationId xmlns:p14="http://schemas.microsoft.com/office/powerpoint/2010/main" val="2275754039"/>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grpSp>
        <p:nvGrpSpPr>
          <p:cNvPr id="2" name="object 2">
            <a:extLst>
              <a:ext uri="{FF2B5EF4-FFF2-40B4-BE49-F238E27FC236}">
                <a16:creationId xmlns:a16="http://schemas.microsoft.com/office/drawing/2014/main" id="{A7D035C5-3CAC-4C9C-9AF9-65A0B6CE5C8F}"/>
              </a:ext>
            </a:extLst>
          </p:cNvPr>
          <p:cNvGrpSpPr/>
          <p:nvPr/>
        </p:nvGrpSpPr>
        <p:grpSpPr>
          <a:xfrm>
            <a:off x="0" y="7176302"/>
            <a:ext cx="18288000" cy="3110943"/>
            <a:chOff x="0" y="7176302"/>
            <a:chExt cx="18288000" cy="3110943"/>
          </a:xfrm>
        </p:grpSpPr>
        <p:sp>
          <p:nvSpPr>
            <p:cNvPr id="3" name="object 3">
              <a:extLst>
                <a:ext uri="{FF2B5EF4-FFF2-40B4-BE49-F238E27FC236}">
                  <a16:creationId xmlns:a16="http://schemas.microsoft.com/office/drawing/2014/main" id="{BCCD0C1F-E5A9-40DA-82BC-81AD9D3DEB9B}"/>
                </a:ext>
              </a:extLst>
            </p:cNvPr>
            <p:cNvSpPr/>
            <p:nvPr/>
          </p:nvSpPr>
          <p:spPr>
            <a:xfrm>
              <a:off x="0" y="7496114"/>
              <a:ext cx="18288000" cy="1376684"/>
            </a:xfrm>
            <a:custGeom>
              <a:avLst/>
              <a:gdLst>
                <a:gd name="f0" fmla="val w"/>
                <a:gd name="f1" fmla="val h"/>
                <a:gd name="f2" fmla="val 0"/>
                <a:gd name="f3" fmla="val 18288000"/>
                <a:gd name="f4" fmla="val 1376679"/>
                <a:gd name="f5" fmla="val 1376350"/>
                <a:gd name="f6" fmla="val 18287998"/>
                <a:gd name="f7" fmla="*/ f0 1 18288000"/>
                <a:gd name="f8" fmla="*/ f1 1 1376679"/>
                <a:gd name="f9" fmla="+- f4 0 f2"/>
                <a:gd name="f10" fmla="+- f3 0 f2"/>
                <a:gd name="f11" fmla="*/ f10 1 18288000"/>
                <a:gd name="f12" fmla="*/ f9 1 1376679"/>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376679">
                  <a:moveTo>
                    <a:pt x="f2" y="f5"/>
                  </a:moveTo>
                  <a:lnTo>
                    <a:pt x="f6" y="f5"/>
                  </a:lnTo>
                  <a:lnTo>
                    <a:pt x="f6" y="f2"/>
                  </a:lnTo>
                  <a:lnTo>
                    <a:pt x="f2" y="f2"/>
                  </a:lnTo>
                  <a:lnTo>
                    <a:pt x="f2" y="f5"/>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4" name="object 4">
              <a:extLst>
                <a:ext uri="{FF2B5EF4-FFF2-40B4-BE49-F238E27FC236}">
                  <a16:creationId xmlns:a16="http://schemas.microsoft.com/office/drawing/2014/main" id="{75E8E0DF-1C8E-4746-B8DC-9B536607661B}"/>
                </a:ext>
              </a:extLst>
            </p:cNvPr>
            <p:cNvPicPr>
              <a:picLocks noChangeAspect="1"/>
            </p:cNvPicPr>
            <p:nvPr/>
          </p:nvPicPr>
          <p:blipFill>
            <a:blip r:embed="rId3"/>
            <a:stretch>
              <a:fillRect/>
            </a:stretch>
          </p:blipFill>
          <p:spPr>
            <a:xfrm>
              <a:off x="2289813" y="7176302"/>
              <a:ext cx="13706471" cy="2028825"/>
            </a:xfrm>
            <a:prstGeom prst="rect">
              <a:avLst/>
            </a:prstGeom>
            <a:noFill/>
            <a:ln cap="flat">
              <a:noFill/>
            </a:ln>
          </p:spPr>
        </p:pic>
        <p:sp>
          <p:nvSpPr>
            <p:cNvPr id="5" name="object 5">
              <a:extLst>
                <a:ext uri="{FF2B5EF4-FFF2-40B4-BE49-F238E27FC236}">
                  <a16:creationId xmlns:a16="http://schemas.microsoft.com/office/drawing/2014/main" id="{82C562C4-8EF2-4B1E-B652-8612DFB754A9}"/>
                </a:ext>
              </a:extLst>
            </p:cNvPr>
            <p:cNvSpPr/>
            <p:nvPr/>
          </p:nvSpPr>
          <p:spPr>
            <a:xfrm>
              <a:off x="0" y="8872468"/>
              <a:ext cx="18288000" cy="1414777"/>
            </a:xfrm>
            <a:custGeom>
              <a:avLst/>
              <a:gdLst>
                <a:gd name="f0" fmla="val w"/>
                <a:gd name="f1" fmla="val h"/>
                <a:gd name="f2" fmla="val 0"/>
                <a:gd name="f3" fmla="val 18288000"/>
                <a:gd name="f4" fmla="val 1414779"/>
                <a:gd name="f5" fmla="val 1414533"/>
                <a:gd name="f6" fmla="val 18287998"/>
                <a:gd name="f7" fmla="*/ f0 1 18288000"/>
                <a:gd name="f8" fmla="*/ f1 1 1414779"/>
                <a:gd name="f9" fmla="+- f4 0 f2"/>
                <a:gd name="f10" fmla="+- f3 0 f2"/>
                <a:gd name="f11" fmla="*/ f10 1 18288000"/>
                <a:gd name="f12" fmla="*/ f9 1 1414779"/>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414779">
                  <a:moveTo>
                    <a:pt x="f2" y="f5"/>
                  </a:moveTo>
                  <a:lnTo>
                    <a:pt x="f2" y="f2"/>
                  </a:lnTo>
                  <a:lnTo>
                    <a:pt x="f6" y="f2"/>
                  </a:lnTo>
                  <a:lnTo>
                    <a:pt x="f6" y="f5"/>
                  </a:lnTo>
                  <a:lnTo>
                    <a:pt x="f2" y="f5"/>
                  </a:lnTo>
                  <a:close/>
                </a:path>
              </a:pathLst>
            </a:custGeom>
            <a:solidFill>
              <a:srgbClr val="012074"/>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6" name="object 6">
              <a:extLst>
                <a:ext uri="{FF2B5EF4-FFF2-40B4-BE49-F238E27FC236}">
                  <a16:creationId xmlns:a16="http://schemas.microsoft.com/office/drawing/2014/main" id="{501BA012-EBFC-4D1A-A5E2-9A340E9CCECE}"/>
                </a:ext>
              </a:extLst>
            </p:cNvPr>
            <p:cNvPicPr>
              <a:picLocks noChangeAspect="1"/>
            </p:cNvPicPr>
            <p:nvPr/>
          </p:nvPicPr>
          <p:blipFill>
            <a:blip r:embed="rId4"/>
            <a:stretch>
              <a:fillRect/>
            </a:stretch>
          </p:blipFill>
          <p:spPr>
            <a:xfrm>
              <a:off x="5073648" y="9141622"/>
              <a:ext cx="8143875" cy="876296"/>
            </a:xfrm>
            <a:prstGeom prst="rect">
              <a:avLst/>
            </a:prstGeom>
            <a:noFill/>
            <a:ln cap="flat">
              <a:noFill/>
            </a:ln>
          </p:spPr>
        </p:pic>
      </p:grpSp>
      <p:sp>
        <p:nvSpPr>
          <p:cNvPr id="7" name="object 7">
            <a:extLst>
              <a:ext uri="{FF2B5EF4-FFF2-40B4-BE49-F238E27FC236}">
                <a16:creationId xmlns:a16="http://schemas.microsoft.com/office/drawing/2014/main" id="{3EBC98E0-3656-45B6-8339-690B8E798282}"/>
              </a:ext>
            </a:extLst>
          </p:cNvPr>
          <p:cNvSpPr txBox="1"/>
          <p:nvPr/>
        </p:nvSpPr>
        <p:spPr>
          <a:xfrm>
            <a:off x="1015998" y="958949"/>
            <a:ext cx="6333491" cy="1579882"/>
          </a:xfrm>
          <a:prstGeom prst="rect">
            <a:avLst/>
          </a:prstGeom>
          <a:noFill/>
          <a:ln cap="flat">
            <a:noFill/>
          </a:ln>
        </p:spPr>
        <p:txBody>
          <a:bodyPr vert="horz" wrap="square" lIns="0" tIns="12701" rIns="0" bIns="0" anchor="t" anchorCtr="0" compatLnSpc="1">
            <a:spAutoFit/>
          </a:bodyPr>
          <a:lstStyle/>
          <a:p>
            <a:pPr marL="12701" marR="0" lvl="0" indent="0" algn="l" defTabSz="914400" rtl="0" fontAlgn="auto" hangingPunct="1">
              <a:lnSpc>
                <a:spcPct val="100000"/>
              </a:lnSpc>
              <a:spcBef>
                <a:spcPts val="100"/>
              </a:spcBef>
              <a:spcAft>
                <a:spcPts val="0"/>
              </a:spcAft>
              <a:buNone/>
              <a:tabLst/>
              <a:defRPr sz="1800" b="0" i="0" u="none" strike="noStrike" kern="0" cap="none" spc="0" baseline="0">
                <a:solidFill>
                  <a:srgbClr val="000000"/>
                </a:solidFill>
                <a:uFillTx/>
              </a:defRPr>
            </a:pPr>
            <a:r>
              <a:rPr lang="pt-BR" sz="10200" b="1" i="0" u="none" strike="noStrike" kern="1200" cap="none" spc="-90" baseline="0">
                <a:solidFill>
                  <a:srgbClr val="312682"/>
                </a:solidFill>
                <a:uFillTx/>
                <a:latin typeface="Verdana"/>
                <a:cs typeface="Verdana"/>
              </a:rPr>
              <a:t>O</a:t>
            </a:r>
            <a:r>
              <a:rPr lang="pt-BR" sz="10200" b="1" i="0" u="none" strike="noStrike" kern="1200" cap="none" spc="-140" baseline="0">
                <a:solidFill>
                  <a:srgbClr val="312682"/>
                </a:solidFill>
                <a:uFillTx/>
                <a:latin typeface="Verdana"/>
                <a:cs typeface="Verdana"/>
              </a:rPr>
              <a:t>b</a:t>
            </a:r>
            <a:r>
              <a:rPr lang="pt-BR" sz="10200" b="1" i="0" u="none" strike="noStrike" kern="1200" cap="none" spc="-795" baseline="0">
                <a:solidFill>
                  <a:srgbClr val="312682"/>
                </a:solidFill>
                <a:uFillTx/>
                <a:latin typeface="Verdana"/>
                <a:cs typeface="Verdana"/>
              </a:rPr>
              <a:t>r</a:t>
            </a:r>
            <a:r>
              <a:rPr lang="pt-BR" sz="10200" b="1" i="0" u="none" strike="noStrike" kern="1200" cap="none" spc="-545" baseline="0">
                <a:solidFill>
                  <a:srgbClr val="312682"/>
                </a:solidFill>
                <a:uFillTx/>
                <a:latin typeface="Verdana"/>
                <a:cs typeface="Verdana"/>
              </a:rPr>
              <a:t>i</a:t>
            </a:r>
            <a:r>
              <a:rPr lang="pt-BR" sz="10200" b="1" i="0" u="none" strike="noStrike" kern="1200" cap="none" spc="-60" baseline="0">
                <a:solidFill>
                  <a:srgbClr val="312682"/>
                </a:solidFill>
                <a:uFillTx/>
                <a:latin typeface="Verdana"/>
                <a:cs typeface="Verdana"/>
              </a:rPr>
              <a:t>g</a:t>
            </a:r>
            <a:r>
              <a:rPr lang="pt-BR" sz="10200" b="1" i="0" u="none" strike="noStrike" kern="1200" cap="none" spc="-630" baseline="0">
                <a:solidFill>
                  <a:srgbClr val="312682"/>
                </a:solidFill>
                <a:uFillTx/>
                <a:latin typeface="Verdana"/>
                <a:cs typeface="Verdana"/>
              </a:rPr>
              <a:t>a</a:t>
            </a:r>
            <a:r>
              <a:rPr lang="pt-BR" sz="10200" b="1" i="0" u="none" strike="noStrike" kern="1200" cap="none" spc="-130" baseline="0">
                <a:solidFill>
                  <a:srgbClr val="312682"/>
                </a:solidFill>
                <a:uFillTx/>
                <a:latin typeface="Verdana"/>
                <a:cs typeface="Verdana"/>
              </a:rPr>
              <a:t>d</a:t>
            </a:r>
            <a:r>
              <a:rPr lang="pt-BR" sz="10200" b="1" i="0" u="none" strike="noStrike" kern="1200" cap="none" spc="-425" baseline="0">
                <a:solidFill>
                  <a:srgbClr val="312682"/>
                </a:solidFill>
                <a:uFillTx/>
                <a:latin typeface="Verdana"/>
                <a:cs typeface="Verdana"/>
              </a:rPr>
              <a:t>o</a:t>
            </a:r>
            <a:endParaRPr lang="pt-BR" sz="10200" b="0" i="0" u="none" strike="noStrike" kern="1200" cap="none" spc="0" baseline="0">
              <a:solidFill>
                <a:srgbClr val="000000"/>
              </a:solidFill>
              <a:uFillTx/>
              <a:latin typeface="Verdana"/>
              <a:cs typeface="Verdana"/>
            </a:endParaRPr>
          </a:p>
        </p:txBody>
      </p:sp>
      <p:sp>
        <p:nvSpPr>
          <p:cNvPr id="8" name="object 8">
            <a:extLst>
              <a:ext uri="{FF2B5EF4-FFF2-40B4-BE49-F238E27FC236}">
                <a16:creationId xmlns:a16="http://schemas.microsoft.com/office/drawing/2014/main" id="{97956484-9FA6-4BEA-879A-60EF1E25E2D4}"/>
              </a:ext>
            </a:extLst>
          </p:cNvPr>
          <p:cNvSpPr txBox="1"/>
          <p:nvPr/>
        </p:nvSpPr>
        <p:spPr>
          <a:xfrm>
            <a:off x="6480480" y="4740679"/>
            <a:ext cx="7061197" cy="689933"/>
          </a:xfrm>
          <a:prstGeom prst="rect">
            <a:avLst/>
          </a:prstGeom>
          <a:noFill/>
          <a:ln cap="flat">
            <a:noFill/>
          </a:ln>
        </p:spPr>
        <p:txBody>
          <a:bodyPr vert="horz" wrap="square" lIns="0" tIns="12701" rIns="0" bIns="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pt-BR" sz="4400" b="1" i="0" u="none" strike="noStrike" kern="1200" cap="none" spc="0" baseline="0">
                <a:solidFill>
                  <a:srgbClr val="376092"/>
                </a:solidFill>
                <a:uFillTx/>
                <a:latin typeface="Arial" pitchFamily="34"/>
                <a:cs typeface="Arial" pitchFamily="34"/>
              </a:rPr>
              <a:t>condel@sudeco.gov.br</a:t>
            </a:r>
            <a:endParaRPr lang="pt-BR" sz="4400" b="0" i="0" u="none" strike="noStrike" kern="1200" cap="none" spc="0" baseline="0">
              <a:solidFill>
                <a:srgbClr val="000000"/>
              </a:solidFill>
              <a:uFillTx/>
              <a:latin typeface="Arial" pitchFamily="34"/>
              <a:cs typeface="Arial" pitchFamily="34"/>
            </a:endParaRPr>
          </a:p>
        </p:txBody>
      </p:sp>
      <p:pic>
        <p:nvPicPr>
          <p:cNvPr id="9" name="object 9">
            <a:extLst>
              <a:ext uri="{FF2B5EF4-FFF2-40B4-BE49-F238E27FC236}">
                <a16:creationId xmlns:a16="http://schemas.microsoft.com/office/drawing/2014/main" id="{B68E8573-7ED3-461A-AC15-8423561E3F39}"/>
              </a:ext>
            </a:extLst>
          </p:cNvPr>
          <p:cNvPicPr>
            <a:picLocks noChangeAspect="1"/>
          </p:cNvPicPr>
          <p:nvPr/>
        </p:nvPicPr>
        <p:blipFill>
          <a:blip r:embed="rId5"/>
          <a:stretch>
            <a:fillRect/>
          </a:stretch>
        </p:blipFill>
        <p:spPr>
          <a:xfrm>
            <a:off x="15347408" y="483927"/>
            <a:ext cx="2524128" cy="942975"/>
          </a:xfrm>
          <a:prstGeom prst="rect">
            <a:avLst/>
          </a:prstGeom>
          <a:noFill/>
          <a:ln cap="flat">
            <a:noFill/>
          </a:ln>
        </p:spPr>
      </p:pic>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939075" y="891106"/>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194381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939075" y="2272272"/>
            <a:ext cx="16409849" cy="7677807"/>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3200" b="1" kern="0" dirty="0">
              <a:solidFill>
                <a:srgbClr val="000000"/>
              </a:solidFill>
              <a:latin typeface="Arial" pitchFamily="34"/>
              <a:cs typeface="Arial" pitchFamily="34"/>
              <a:hlinkClick r:id="rId4"/>
            </a:endParaRPr>
          </a:p>
          <a:p>
            <a:pPr marL="457200" indent="-457200" algn="just">
              <a:lnSpc>
                <a:spcPct val="150000"/>
              </a:lnSpc>
              <a:buFont typeface="Wingdings" panose="05000000000000000000" pitchFamily="2" charset="2"/>
              <a:buChar char="Ø"/>
              <a:defRPr sz="1800" b="0" i="0" u="none" strike="noStrike" kern="0" cap="none" spc="0" baseline="0">
                <a:solidFill>
                  <a:srgbClr val="000000"/>
                </a:solidFill>
                <a:uFillTx/>
              </a:defRPr>
            </a:pPr>
            <a:r>
              <a:rPr lang="pt-BR" sz="3200" b="1" kern="0" dirty="0">
                <a:solidFill>
                  <a:srgbClr val="000000"/>
                </a:solidFill>
                <a:latin typeface="Arial"/>
                <a:cs typeface="Arial"/>
                <a:hlinkClick r:id="rId4"/>
              </a:rPr>
              <a:t>Resolução</a:t>
            </a:r>
            <a:r>
              <a:rPr lang="pt-BR" sz="3200" kern="0" dirty="0">
                <a:solidFill>
                  <a:srgbClr val="000000"/>
                </a:solidFill>
                <a:latin typeface="Arial"/>
                <a:cs typeface="Arial"/>
                <a:hlinkClick r:id="rId4"/>
              </a:rPr>
              <a:t> </a:t>
            </a:r>
            <a:r>
              <a:rPr lang="pt-BR" sz="3200" b="1" kern="0" dirty="0" err="1">
                <a:solidFill>
                  <a:srgbClr val="000000"/>
                </a:solidFill>
                <a:latin typeface="Arial"/>
                <a:cs typeface="Arial"/>
                <a:hlinkClick r:id="rId4"/>
              </a:rPr>
              <a:t>Condel</a:t>
            </a:r>
            <a:r>
              <a:rPr lang="pt-BR" sz="3200" b="1" kern="0" dirty="0">
                <a:solidFill>
                  <a:srgbClr val="000000"/>
                </a:solidFill>
                <a:latin typeface="Arial"/>
                <a:cs typeface="Arial"/>
                <a:hlinkClick r:id="rId4"/>
              </a:rPr>
              <a:t>/</a:t>
            </a:r>
            <a:r>
              <a:rPr lang="pt-BR" sz="3200" b="1" kern="0" dirty="0" err="1">
                <a:solidFill>
                  <a:srgbClr val="000000"/>
                </a:solidFill>
                <a:latin typeface="Arial"/>
                <a:cs typeface="Arial"/>
                <a:hlinkClick r:id="rId4"/>
              </a:rPr>
              <a:t>Sudeco</a:t>
            </a:r>
            <a:r>
              <a:rPr lang="pt-BR" sz="3200" b="1" kern="0" dirty="0">
                <a:solidFill>
                  <a:srgbClr val="000000"/>
                </a:solidFill>
                <a:latin typeface="Arial"/>
                <a:cs typeface="Arial"/>
                <a:hlinkClick r:id="rId4"/>
              </a:rPr>
              <a:t> nº 126</a:t>
            </a:r>
            <a:r>
              <a:rPr lang="pt-BR" sz="3200" b="1" kern="0" dirty="0">
                <a:solidFill>
                  <a:srgbClr val="000000"/>
                </a:solidFill>
                <a:latin typeface="Arial"/>
                <a:cs typeface="Arial"/>
              </a:rPr>
              <a:t> </a:t>
            </a:r>
            <a:r>
              <a:rPr lang="pt-BR" sz="3200" kern="0" dirty="0">
                <a:solidFill>
                  <a:srgbClr val="000000"/>
                </a:solidFill>
                <a:latin typeface="Arial"/>
                <a:cs typeface="Arial"/>
              </a:rPr>
              <a:t>-</a:t>
            </a:r>
            <a:r>
              <a:rPr lang="pt-BR" sz="3200" b="1" kern="0" dirty="0">
                <a:solidFill>
                  <a:srgbClr val="000000"/>
                </a:solidFill>
                <a:latin typeface="Arial"/>
                <a:cs typeface="Arial"/>
              </a:rPr>
              <a:t> </a:t>
            </a:r>
            <a:r>
              <a:rPr lang="pt-BR" sz="3200" kern="0" dirty="0">
                <a:solidFill>
                  <a:srgbClr val="000000"/>
                </a:solidFill>
                <a:latin typeface="Arial"/>
                <a:cs typeface="Arial"/>
              </a:rPr>
              <a:t>Lista os atos normativos inferiores a decreto revogados no âmbito do </a:t>
            </a:r>
            <a:r>
              <a:rPr lang="pt-BR" sz="3200" kern="0" dirty="0" err="1">
                <a:solidFill>
                  <a:srgbClr val="000000"/>
                </a:solidFill>
                <a:latin typeface="Arial"/>
                <a:cs typeface="Arial"/>
              </a:rPr>
              <a:t>Condel</a:t>
            </a:r>
            <a:r>
              <a:rPr lang="pt-BR" sz="3200" kern="0" dirty="0">
                <a:solidFill>
                  <a:srgbClr val="000000"/>
                </a:solidFill>
                <a:latin typeface="Arial"/>
                <a:cs typeface="Arial"/>
              </a:rPr>
              <a:t>/FCO; </a:t>
            </a:r>
          </a:p>
          <a:p>
            <a:pPr marL="457200" indent="-457200" algn="just">
              <a:lnSpc>
                <a:spcPct val="150000"/>
              </a:lnSpc>
              <a:buFont typeface="Wingdings" panose="05000000000000000000" pitchFamily="2" charset="2"/>
              <a:buChar char="Ø"/>
              <a:defRPr sz="1800" b="0" i="0" u="none" strike="noStrike" kern="0" cap="none" spc="0" baseline="0">
                <a:solidFill>
                  <a:srgbClr val="000000"/>
                </a:solidFill>
                <a:uFillTx/>
              </a:defRPr>
            </a:pPr>
            <a:r>
              <a:rPr lang="pt-BR" sz="3200" b="1" kern="0" dirty="0">
                <a:solidFill>
                  <a:srgbClr val="000000"/>
                </a:solidFill>
                <a:latin typeface="Arial" pitchFamily="34"/>
                <a:cs typeface="Arial" pitchFamily="34"/>
                <a:hlinkClick r:id="rId5"/>
              </a:rPr>
              <a:t>Resolução</a:t>
            </a:r>
            <a:r>
              <a:rPr lang="pt-BR" sz="3200" kern="0" dirty="0">
                <a:solidFill>
                  <a:srgbClr val="000000"/>
                </a:solidFill>
                <a:latin typeface="Arial" pitchFamily="34"/>
                <a:cs typeface="Arial" pitchFamily="34"/>
                <a:hlinkClick r:id="rId5"/>
              </a:rPr>
              <a:t> </a:t>
            </a:r>
            <a:r>
              <a:rPr lang="pt-BR" sz="3200" b="1" kern="0" dirty="0" err="1">
                <a:solidFill>
                  <a:srgbClr val="000000"/>
                </a:solidFill>
                <a:latin typeface="Arial" pitchFamily="34"/>
                <a:cs typeface="Arial" pitchFamily="34"/>
                <a:hlinkClick r:id="rId5"/>
              </a:rPr>
              <a:t>Condel</a:t>
            </a:r>
            <a:r>
              <a:rPr lang="pt-BR" sz="3200" b="1" kern="0" dirty="0">
                <a:solidFill>
                  <a:srgbClr val="000000"/>
                </a:solidFill>
                <a:latin typeface="Arial" pitchFamily="34"/>
                <a:cs typeface="Arial" pitchFamily="34"/>
                <a:hlinkClick r:id="rId5"/>
              </a:rPr>
              <a:t>/</a:t>
            </a:r>
            <a:r>
              <a:rPr lang="pt-BR" sz="3200" b="1" kern="0" dirty="0" err="1">
                <a:solidFill>
                  <a:srgbClr val="000000"/>
                </a:solidFill>
                <a:latin typeface="Arial" pitchFamily="34"/>
                <a:cs typeface="Arial" pitchFamily="34"/>
                <a:hlinkClick r:id="rId5"/>
              </a:rPr>
              <a:t>Sudeco</a:t>
            </a:r>
            <a:r>
              <a:rPr lang="pt-BR" sz="3200" b="1" kern="0" dirty="0">
                <a:solidFill>
                  <a:srgbClr val="000000"/>
                </a:solidFill>
                <a:latin typeface="Arial" pitchFamily="34"/>
                <a:cs typeface="Arial" pitchFamily="34"/>
                <a:hlinkClick r:id="rId5"/>
              </a:rPr>
              <a:t> nº 127 </a:t>
            </a:r>
            <a:r>
              <a:rPr lang="pt-BR" sz="3200" kern="0" dirty="0">
                <a:solidFill>
                  <a:srgbClr val="000000"/>
                </a:solidFill>
                <a:latin typeface="Arial" pitchFamily="34"/>
                <a:cs typeface="Arial" pitchFamily="34"/>
              </a:rPr>
              <a:t>- FCO - Estabelece as condições gerais para prorrogação de dívidas do Programa Empresarial - Revogou a Resolução </a:t>
            </a:r>
            <a:r>
              <a:rPr lang="pt-BR" sz="3200" kern="0" dirty="0" err="1">
                <a:solidFill>
                  <a:srgbClr val="000000"/>
                </a:solidFill>
                <a:latin typeface="Arial" pitchFamily="34"/>
                <a:cs typeface="Arial" pitchFamily="34"/>
              </a:rPr>
              <a:t>Condel</a:t>
            </a:r>
            <a:r>
              <a:rPr lang="pt-BR" sz="3200" kern="0" dirty="0">
                <a:solidFill>
                  <a:srgbClr val="000000"/>
                </a:solidFill>
                <a:latin typeface="Arial" pitchFamily="34"/>
                <a:cs typeface="Arial" pitchFamily="34"/>
              </a:rPr>
              <a:t>/FCO nº. 310, de 29 de junho de 2007;</a:t>
            </a:r>
          </a:p>
          <a:p>
            <a:pPr marL="457200" indent="-457200" algn="just">
              <a:lnSpc>
                <a:spcPct val="150000"/>
              </a:lnSpc>
              <a:buFont typeface="Wingdings" panose="05000000000000000000" pitchFamily="2" charset="2"/>
              <a:buChar char="Ø"/>
              <a:defRPr sz="1800" b="0" i="0" u="none" strike="noStrike" kern="0" cap="none" spc="0" baseline="0">
                <a:solidFill>
                  <a:srgbClr val="000000"/>
                </a:solidFill>
                <a:uFillTx/>
              </a:defRPr>
            </a:pPr>
            <a:r>
              <a:rPr lang="pt-BR" sz="3200" b="1" kern="0" dirty="0">
                <a:solidFill>
                  <a:srgbClr val="000000"/>
                </a:solidFill>
                <a:latin typeface="Arial" pitchFamily="34"/>
                <a:cs typeface="Arial" pitchFamily="34"/>
                <a:hlinkClick r:id="rId6"/>
              </a:rPr>
              <a:t>Resolução</a:t>
            </a:r>
            <a:r>
              <a:rPr lang="pt-BR" sz="3200" kern="0" dirty="0">
                <a:solidFill>
                  <a:srgbClr val="000000"/>
                </a:solidFill>
                <a:latin typeface="Arial" pitchFamily="34"/>
                <a:cs typeface="Arial" pitchFamily="34"/>
                <a:hlinkClick r:id="rId6"/>
              </a:rPr>
              <a:t> </a:t>
            </a:r>
            <a:r>
              <a:rPr lang="pt-BR" sz="3200" b="1" kern="0" dirty="0" err="1">
                <a:solidFill>
                  <a:srgbClr val="000000"/>
                </a:solidFill>
                <a:latin typeface="Arial" pitchFamily="34"/>
                <a:cs typeface="Arial" pitchFamily="34"/>
                <a:hlinkClick r:id="rId6"/>
              </a:rPr>
              <a:t>Condel</a:t>
            </a:r>
            <a:r>
              <a:rPr lang="pt-BR" sz="3200" b="1" kern="0" dirty="0">
                <a:solidFill>
                  <a:srgbClr val="000000"/>
                </a:solidFill>
                <a:latin typeface="Arial" pitchFamily="34"/>
                <a:cs typeface="Arial" pitchFamily="34"/>
                <a:hlinkClick r:id="rId6"/>
              </a:rPr>
              <a:t>/</a:t>
            </a:r>
            <a:r>
              <a:rPr lang="pt-BR" sz="3200" b="1" kern="0" dirty="0" err="1">
                <a:solidFill>
                  <a:srgbClr val="000000"/>
                </a:solidFill>
                <a:latin typeface="Arial" pitchFamily="34"/>
                <a:cs typeface="Arial" pitchFamily="34"/>
                <a:hlinkClick r:id="rId6"/>
              </a:rPr>
              <a:t>Sudeco</a:t>
            </a:r>
            <a:r>
              <a:rPr lang="pt-BR" sz="3200" b="1" kern="0" dirty="0">
                <a:solidFill>
                  <a:srgbClr val="000000"/>
                </a:solidFill>
                <a:latin typeface="Arial" pitchFamily="34"/>
                <a:cs typeface="Arial" pitchFamily="34"/>
                <a:hlinkClick r:id="rId6"/>
              </a:rPr>
              <a:t> nº 129 </a:t>
            </a:r>
            <a:r>
              <a:rPr lang="pt-BR" sz="3200" kern="0" dirty="0">
                <a:solidFill>
                  <a:srgbClr val="000000"/>
                </a:solidFill>
                <a:latin typeface="Arial" pitchFamily="34"/>
                <a:cs typeface="Arial" pitchFamily="34"/>
              </a:rPr>
              <a:t>-</a:t>
            </a:r>
            <a:r>
              <a:rPr lang="pt-BR" sz="3200" b="1" kern="0" dirty="0">
                <a:solidFill>
                  <a:srgbClr val="000000"/>
                </a:solidFill>
                <a:latin typeface="Arial" pitchFamily="34"/>
                <a:cs typeface="Arial" pitchFamily="34"/>
              </a:rPr>
              <a:t> </a:t>
            </a:r>
            <a:r>
              <a:rPr lang="pt-BR" sz="3200" kern="0" dirty="0">
                <a:solidFill>
                  <a:srgbClr val="000000"/>
                </a:solidFill>
                <a:latin typeface="Arial" pitchFamily="34"/>
                <a:cs typeface="Arial" pitchFamily="34"/>
              </a:rPr>
              <a:t>Estabelece as Diretrizes e Prioridades do Fundo Constitucional de Financiamento do Centro-Oeste (FCO) para 2023; e</a:t>
            </a:r>
          </a:p>
          <a:p>
            <a:pPr marL="457200" indent="-457200" algn="just">
              <a:lnSpc>
                <a:spcPct val="150000"/>
              </a:lnSpc>
              <a:buFont typeface="Wingdings" panose="05000000000000000000" pitchFamily="2" charset="2"/>
              <a:buChar char="Ø"/>
              <a:defRPr sz="1800" b="0" i="0" u="none" strike="noStrike" kern="0" cap="none" spc="0" baseline="0">
                <a:solidFill>
                  <a:srgbClr val="000000"/>
                </a:solidFill>
                <a:uFillTx/>
              </a:defRPr>
            </a:pPr>
            <a:r>
              <a:rPr lang="pt-BR" sz="3200" b="1" kern="0" dirty="0">
                <a:solidFill>
                  <a:srgbClr val="000000"/>
                </a:solidFill>
                <a:latin typeface="Arial" pitchFamily="34"/>
                <a:cs typeface="Arial" pitchFamily="34"/>
                <a:hlinkClick r:id="rId7"/>
              </a:rPr>
              <a:t>Resolução</a:t>
            </a:r>
            <a:r>
              <a:rPr lang="pt-BR" sz="3200" kern="0" dirty="0">
                <a:solidFill>
                  <a:srgbClr val="000000"/>
                </a:solidFill>
                <a:latin typeface="Arial" pitchFamily="34"/>
                <a:cs typeface="Arial" pitchFamily="34"/>
                <a:hlinkClick r:id="rId7"/>
              </a:rPr>
              <a:t> </a:t>
            </a:r>
            <a:r>
              <a:rPr lang="pt-BR" sz="3200" b="1" kern="0" dirty="0">
                <a:solidFill>
                  <a:srgbClr val="000000"/>
                </a:solidFill>
                <a:latin typeface="Arial" pitchFamily="34"/>
                <a:cs typeface="Arial" pitchFamily="34"/>
                <a:hlinkClick r:id="rId7"/>
              </a:rPr>
              <a:t>Condel/Sudeco nº 130 </a:t>
            </a:r>
            <a:r>
              <a:rPr lang="pt-BR" sz="3200" kern="0" dirty="0">
                <a:solidFill>
                  <a:srgbClr val="000000"/>
                </a:solidFill>
                <a:latin typeface="Arial" pitchFamily="34"/>
                <a:cs typeface="Arial" pitchFamily="34"/>
              </a:rPr>
              <a:t>- Estabelece as Diretrizes e Prioridades do Fundo de Desenvolvimento do Centro-Oeste (FDCO) para 2023.</a:t>
            </a:r>
            <a:endParaRPr lang="pt-BR" b="0" i="0" u="none" strike="noStrike" kern="0" cap="none" spc="0" baseline="0" dirty="0">
              <a:solidFill>
                <a:srgbClr val="000000"/>
              </a:solidFill>
              <a:uFillTx/>
              <a:latin typeface="Arial" pitchFamily="34"/>
              <a:cs typeface="Arial" pitchFamily="34"/>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1028700" y="658334"/>
            <a:ext cx="13176398"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a:spcBef>
                <a:spcPts val="135"/>
              </a:spcBef>
            </a:pPr>
            <a:r>
              <a:rPr lang="pt-BR" sz="7350" dirty="0">
                <a:solidFill>
                  <a:srgbClr val="012074"/>
                </a:solidFill>
                <a:latin typeface="Arial" pitchFamily="34"/>
                <a:cs typeface="Arial" pitchFamily="34"/>
              </a:rPr>
              <a:t>Ratificação Ad Referendum</a:t>
            </a:r>
            <a:endParaRPr lang="pt-BR" sz="7350" dirty="0">
              <a:latin typeface="Arial" pitchFamily="34"/>
              <a:cs typeface="Arial" pitchFamily="34"/>
            </a:endParaRPr>
          </a:p>
        </p:txBody>
      </p:sp>
    </p:spTree>
    <p:extLst>
      <p:ext uri="{BB962C8B-B14F-4D97-AF65-F5344CB8AC3E}">
        <p14:creationId xmlns:p14="http://schemas.microsoft.com/office/powerpoint/2010/main" val="1626017298"/>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937262" y="2546311"/>
            <a:ext cx="16409849" cy="5230984"/>
          </a:xfrm>
          <a:prstGeom prst="rect">
            <a:avLst/>
          </a:prstGeom>
          <a:noFill/>
          <a:ln cap="flat">
            <a:noFill/>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endParaRPr lang="pt-BR" sz="2200" kern="0" dirty="0">
              <a:solidFill>
                <a:srgbClr val="000000"/>
              </a:solidFill>
              <a:latin typeface="Arial"/>
              <a:cs typeface="Arial"/>
            </a:endParaRPr>
          </a:p>
          <a:p>
            <a:pPr algn="just">
              <a:defRPr sz="1800" b="0" i="0" u="none" strike="noStrike" kern="0" cap="none" spc="0" baseline="0">
                <a:solidFill>
                  <a:srgbClr val="000000"/>
                </a:solidFill>
                <a:uFillTx/>
              </a:defRPr>
            </a:pPr>
            <a:r>
              <a:rPr lang="pt-BR" sz="3200" kern="0" dirty="0">
                <a:solidFill>
                  <a:srgbClr val="000000"/>
                </a:solidFill>
                <a:latin typeface="Arial"/>
                <a:cs typeface="Arial"/>
              </a:rPr>
              <a:t>A Secretaria-Executiva Condel/Sudeco  manifestou-se favoravelmente à proposta e sugere o encaminhamento para a 17ª Reunião Ordinária.</a:t>
            </a:r>
            <a:endParaRPr lang="pt-BR" sz="3200" kern="0" dirty="0">
              <a:solidFill>
                <a:srgbClr val="FF0000"/>
              </a:solidFill>
              <a:latin typeface="Arial" panose="020B0604020202020204" pitchFamily="34" charset="0"/>
              <a:cs typeface="Arial" panose="020B0604020202020204" pitchFamily="34" charset="0"/>
            </a:endParaRPr>
          </a:p>
          <a:p>
            <a:pPr algn="just">
              <a:defRPr sz="1800" b="0" i="0" u="none" strike="noStrike" kern="0" cap="none" spc="0" baseline="0">
                <a:solidFill>
                  <a:srgbClr val="000000"/>
                </a:solidFill>
                <a:uFillTx/>
              </a:defRPr>
            </a:pPr>
            <a:endParaRPr lang="pt-BR" sz="3200" kern="0" dirty="0">
              <a:solidFill>
                <a:srgbClr val="FF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anose="020B0604020202020204" pitchFamily="34" charset="0"/>
                <a:cs typeface="Arial" panose="020B0604020202020204" pitchFamily="34" charset="0"/>
              </a:rPr>
              <a:t>Discussão;</a:t>
            </a: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3200" dirty="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anose="020B0604020202020204" pitchFamily="34" charset="0"/>
                <a:cs typeface="Arial" panose="020B0604020202020204" pitchFamily="34" charset="0"/>
              </a:rPr>
              <a:t>Votação;</a:t>
            </a:r>
          </a:p>
          <a:p>
            <a:pPr marL="1714500" lvl="3" indent="-342900" algn="just">
              <a:buFont typeface="Wingdings" panose="05000000000000000000" pitchFamily="2" charset="2"/>
              <a:buChar char="Ø"/>
              <a:defRPr sz="1800" b="0" i="0" u="none" strike="noStrike" kern="0" cap="none" spc="0" baseline="0">
                <a:solidFill>
                  <a:srgbClr val="000000"/>
                </a:solidFill>
                <a:uFillTx/>
              </a:defRPr>
            </a:pPr>
            <a:endParaRPr lang="pt-BR" sz="3200" dirty="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panose="020B0604020202020204" pitchFamily="34" charset="0"/>
                <a:cs typeface="Arial" panose="020B0604020202020204" pitchFamily="34" charset="0"/>
              </a:rPr>
              <a:t>Encaminhamentos.</a:t>
            </a:r>
          </a:p>
          <a:p>
            <a:pPr algn="just">
              <a:lnSpc>
                <a:spcPct val="150000"/>
              </a:lnSpc>
              <a:defRPr sz="1800" b="0" i="0" u="none" strike="noStrike" kern="0" cap="none" spc="0" baseline="0">
                <a:solidFill>
                  <a:srgbClr val="000000"/>
                </a:solidFill>
                <a:uFillTx/>
              </a:defRPr>
            </a:pPr>
            <a:endParaRPr lang="pt-BR" sz="1800" b="0" i="0" u="none" strike="noStrike" kern="0" cap="none" spc="0" baseline="0" dirty="0">
              <a:solidFill>
                <a:srgbClr val="000000"/>
              </a:solidFill>
              <a:uFillTx/>
              <a:latin typeface="Arial" pitchFamily="34"/>
              <a:cs typeface="Arial" pitchFamily="34"/>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7" y="964379"/>
            <a:ext cx="13390521"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a:spcBef>
                <a:spcPts val="135"/>
              </a:spcBef>
            </a:pPr>
            <a:r>
              <a:rPr lang="pt-BR" sz="7350" dirty="0">
                <a:solidFill>
                  <a:srgbClr val="012074"/>
                </a:solidFill>
                <a:latin typeface="Arial" pitchFamily="34"/>
                <a:cs typeface="Arial" pitchFamily="34"/>
              </a:rPr>
              <a:t>Ratificação Ad Referendum</a:t>
            </a:r>
            <a:endParaRPr lang="pt-BR" sz="7350" dirty="0">
              <a:latin typeface="Arial" pitchFamily="34"/>
              <a:cs typeface="Arial" pitchFamily="34"/>
            </a:endParaRPr>
          </a:p>
        </p:txBody>
      </p:sp>
    </p:spTree>
    <p:extLst>
      <p:ext uri="{BB962C8B-B14F-4D97-AF65-F5344CB8AC3E}">
        <p14:creationId xmlns:p14="http://schemas.microsoft.com/office/powerpoint/2010/main" val="41663321"/>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showMasterSp="0">
  <p:cSld name="Slide20">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081D798E-2217-49DC-9D6F-6D61FC022E97}"/>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II – Ordem do Dia</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94DBD95B-4EE9-4C9D-9101-9C9EFEDBD722}"/>
              </a:ext>
            </a:extLst>
          </p:cNvPr>
          <p:cNvSpPr txBox="1"/>
          <p:nvPr/>
        </p:nvSpPr>
        <p:spPr>
          <a:xfrm>
            <a:off x="1028700" y="2402970"/>
            <a:ext cx="16031388" cy="6816033"/>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pt-BR" sz="3200" i="0" u="none" strike="noStrike" kern="1200" cap="none" spc="0" baseline="0" dirty="0">
                <a:solidFill>
                  <a:srgbClr val="FF0000"/>
                </a:solidFill>
                <a:uFillTx/>
                <a:latin typeface="Arial"/>
                <a:cs typeface="Arial"/>
              </a:rPr>
              <a:t>PROPOSIÇÃO N.º 02/2022</a:t>
            </a:r>
            <a:r>
              <a:rPr lang="pt-BR" sz="3200" dirty="0">
                <a:solidFill>
                  <a:srgbClr val="FF0000"/>
                </a:solidFill>
                <a:latin typeface="Arial"/>
                <a:cs typeface="Arial"/>
              </a:rPr>
              <a:t>: </a:t>
            </a:r>
            <a:r>
              <a:rPr lang="pt-BR" sz="3200" b="1" i="0" u="none" strike="noStrike" kern="1200" cap="none" spc="0" dirty="0">
                <a:uFillTx/>
                <a:latin typeface="Arial"/>
                <a:cs typeface="Arial"/>
              </a:rPr>
              <a:t>FCO – Encargos Financeiros.</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3200" b="1" i="0" u="none" strike="noStrike" kern="1200" cap="none" spc="0" baseline="0" dirty="0">
              <a:uFillTx/>
              <a:latin typeface="Arial" pitchFamily="34"/>
              <a:cs typeface="Arial" pitchFamily="34"/>
            </a:endParaRPr>
          </a:p>
          <a:p>
            <a:pPr lvl="0" indent="540000" algn="just">
              <a:lnSpc>
                <a:spcPct val="150000"/>
              </a:lnSpc>
              <a:defRPr sz="1800" b="0" i="0" u="none" strike="noStrike" kern="0" cap="none" spc="0" baseline="0">
                <a:solidFill>
                  <a:srgbClr val="000000"/>
                </a:solidFill>
                <a:uFillTx/>
              </a:defRPr>
            </a:pPr>
            <a:r>
              <a:rPr lang="pt-BR" sz="3200" b="0" i="0" u="none" strike="noStrike" kern="1200" cap="none" spc="0" baseline="0" dirty="0">
                <a:solidFill>
                  <a:srgbClr val="000000"/>
                </a:solidFill>
                <a:uFillTx/>
                <a:latin typeface="Arial"/>
                <a:cs typeface="Arial"/>
              </a:rPr>
              <a:t>Apresento, à consideração dos representantes do Conselho a proposta da Federação das Industrias do Distrito Federal (FIBRA), </a:t>
            </a:r>
            <a:r>
              <a:rPr lang="pt-BR" sz="3200" dirty="0">
                <a:solidFill>
                  <a:srgbClr val="000000"/>
                </a:solidFill>
                <a:latin typeface="Arial"/>
                <a:cs typeface="Arial"/>
              </a:rPr>
              <a:t>encaminhada por meio de </a:t>
            </a:r>
            <a:r>
              <a:rPr lang="pt-BR" sz="3200" i="1" dirty="0">
                <a:solidFill>
                  <a:srgbClr val="000000"/>
                </a:solidFill>
                <a:latin typeface="Arial"/>
                <a:cs typeface="Arial"/>
              </a:rPr>
              <a:t>e-mail</a:t>
            </a:r>
            <a:r>
              <a:rPr lang="pt-BR" sz="3200" dirty="0">
                <a:solidFill>
                  <a:srgbClr val="000000"/>
                </a:solidFill>
                <a:latin typeface="Arial"/>
                <a:cs typeface="Arial"/>
              </a:rPr>
              <a:t> enviado</a:t>
            </a:r>
            <a:r>
              <a:rPr lang="pt-BR" sz="3200" b="0" i="0" u="none" strike="noStrike" kern="1200" cap="none" spc="0" baseline="0" dirty="0">
                <a:solidFill>
                  <a:srgbClr val="000000"/>
                </a:solidFill>
                <a:uFillTx/>
                <a:latin typeface="Arial"/>
                <a:cs typeface="Arial"/>
              </a:rPr>
              <a:t> em 15 de agosto </a:t>
            </a:r>
            <a:r>
              <a:rPr lang="pt-BR" sz="3200" b="0" i="0" u="none" strike="noStrike" kern="0" cap="none" spc="0" baseline="0" dirty="0">
                <a:solidFill>
                  <a:srgbClr val="000000"/>
                </a:solidFill>
                <a:uFillTx/>
                <a:latin typeface="Arial"/>
                <a:cs typeface="Arial"/>
              </a:rPr>
              <a:t>de 2022 (SEI nº </a:t>
            </a:r>
            <a:r>
              <a:rPr lang="pt-BR" sz="3200" b="0" i="0" u="none" strike="noStrike" kern="0" cap="none" spc="0" baseline="0" dirty="0">
                <a:solidFill>
                  <a:srgbClr val="000000"/>
                </a:solidFill>
                <a:uFillTx/>
                <a:latin typeface="Arial"/>
                <a:cs typeface="Arial"/>
                <a:hlinkClick r:id="rId4"/>
              </a:rPr>
              <a:t>0307463</a:t>
            </a:r>
            <a:r>
              <a:rPr lang="pt-BR" sz="3200" b="0" i="0" u="none" strike="noStrike" kern="0" cap="none" spc="0" baseline="0" dirty="0">
                <a:solidFill>
                  <a:srgbClr val="000000"/>
                </a:solidFill>
                <a:uFillTx/>
                <a:latin typeface="Arial"/>
                <a:cs typeface="Arial"/>
              </a:rPr>
              <a:t>), </a:t>
            </a:r>
            <a:r>
              <a:rPr lang="pt-BR" sz="3200" b="0" i="0" u="none" strike="noStrike" kern="1200" cap="none" spc="0" baseline="0" dirty="0">
                <a:solidFill>
                  <a:srgbClr val="000000"/>
                </a:solidFill>
                <a:uFillTx/>
                <a:latin typeface="Arial"/>
                <a:cs typeface="Arial"/>
              </a:rPr>
              <a:t>no sentido de igualar os encargos financeiros dos financiamentos do FCO Empresarial aos encargos praticados pelo FCO Rural.</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400" b="0" i="0" u="none" strike="noStrike" kern="0" cap="none" spc="0" baseline="0" dirty="0">
              <a:solidFill>
                <a:srgbClr val="000000"/>
              </a:solidFill>
              <a:uFillTx/>
              <a:latin typeface="Arial"/>
              <a:cs typeface="Arial"/>
            </a:endParaRP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r>
              <a:rPr lang="pt-BR" sz="2400" b="0" i="0" u="none" strike="noStrike" kern="1200" cap="none" spc="0" baseline="0" dirty="0">
                <a:solidFill>
                  <a:srgbClr val="000000"/>
                </a:solidFill>
                <a:uFillTx/>
                <a:latin typeface="Arial"/>
                <a:cs typeface="Arial"/>
              </a:rPr>
              <a:t>.</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Tree>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3E3365C-6574-41F1-A64F-20AF33356029}"/>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081D798E-2217-49DC-9D6F-6D61FC022E97}"/>
              </a:ext>
            </a:extLst>
          </p:cNvPr>
          <p:cNvSpPr txBox="1">
            <a:spLocks noGrp="1"/>
          </p:cNvSpPr>
          <p:nvPr>
            <p:ph type="title"/>
          </p:nvPr>
        </p:nvSpPr>
        <p:spPr>
          <a:xfrm>
            <a:off x="1015998" y="1078909"/>
            <a:ext cx="13423016" cy="1148391"/>
          </a:xfrm>
        </p:spPr>
        <p:txBody>
          <a:bodyPr tIns="17145"/>
          <a:lstStyle/>
          <a:p>
            <a:pPr marL="12701" lvl="0">
              <a:spcBef>
                <a:spcPts val="135"/>
              </a:spcBef>
            </a:pPr>
            <a:r>
              <a:rPr lang="pt-BR" sz="7350" dirty="0">
                <a:solidFill>
                  <a:srgbClr val="012074"/>
                </a:solidFill>
                <a:latin typeface="Arial" pitchFamily="34"/>
                <a:cs typeface="Arial" pitchFamily="34"/>
              </a:rPr>
              <a:t>FCO – Encargos Financeiros</a:t>
            </a:r>
          </a:p>
        </p:txBody>
      </p:sp>
      <p:sp>
        <p:nvSpPr>
          <p:cNvPr id="4" name="object 16">
            <a:extLst>
              <a:ext uri="{FF2B5EF4-FFF2-40B4-BE49-F238E27FC236}">
                <a16:creationId xmlns:a16="http://schemas.microsoft.com/office/drawing/2014/main" id="{1A279B3E-A566-463C-A409-5BB0AF978376}"/>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77B5D375-E71F-42C8-A360-B8C6BF48B1BD}"/>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94DBD95B-4EE9-4C9D-9101-9C9EFEDBD722}"/>
              </a:ext>
            </a:extLst>
          </p:cNvPr>
          <p:cNvSpPr txBox="1"/>
          <p:nvPr/>
        </p:nvSpPr>
        <p:spPr>
          <a:xfrm>
            <a:off x="1028700" y="2402970"/>
            <a:ext cx="16031388" cy="4230710"/>
          </a:xfrm>
          <a:prstGeom prst="rect">
            <a:avLst/>
          </a:prstGeom>
          <a:noFill/>
          <a:ln cap="flat">
            <a:noFill/>
          </a:ln>
        </p:spPr>
        <p:txBody>
          <a:bodyPr vert="horz" wrap="square" lIns="91440" tIns="45720" rIns="91440" bIns="45720" anchor="t" anchorCtr="0" compatLnSpc="1">
            <a:spAutoFit/>
          </a:bodyPr>
          <a:lstStyle/>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3200" b="1" kern="0" dirty="0">
              <a:solidFill>
                <a:srgbClr val="000000"/>
              </a:solidFill>
              <a:latin typeface="Arial"/>
              <a:cs typeface="Arial"/>
            </a:endParaRPr>
          </a:p>
          <a:p>
            <a:pPr lvl="0" algn="just">
              <a:lnSpc>
                <a:spcPct val="150000"/>
              </a:lnSpc>
              <a:defRPr sz="1800" b="0" i="0" u="none" strike="noStrike" kern="0" cap="none" spc="0" baseline="0">
                <a:solidFill>
                  <a:srgbClr val="000000"/>
                </a:solidFill>
                <a:uFillTx/>
              </a:defRPr>
            </a:pPr>
            <a:r>
              <a:rPr lang="pt-BR" sz="3200" b="1" kern="0" dirty="0">
                <a:solidFill>
                  <a:srgbClr val="000000"/>
                </a:solidFill>
                <a:latin typeface="Arial"/>
                <a:cs typeface="Arial"/>
              </a:rPr>
              <a:t>Justificativa (FIBRA)</a:t>
            </a:r>
            <a:r>
              <a:rPr lang="pt-BR" sz="3200" kern="0" dirty="0">
                <a:solidFill>
                  <a:srgbClr val="000000"/>
                </a:solidFill>
                <a:latin typeface="Arial"/>
                <a:cs typeface="Arial"/>
              </a:rPr>
              <a:t>: </a:t>
            </a:r>
            <a:r>
              <a:rPr lang="pt-BR" sz="3200" b="0" i="0" u="none" strike="noStrike" kern="0" cap="none" spc="0" baseline="0" dirty="0">
                <a:solidFill>
                  <a:srgbClr val="000000"/>
                </a:solidFill>
                <a:uFillTx/>
                <a:latin typeface="Arial"/>
                <a:cs typeface="Arial"/>
              </a:rPr>
              <a:t>a</a:t>
            </a:r>
            <a:r>
              <a:rPr lang="pt-BR" sz="3200" b="0" i="0" u="none" strike="noStrike" kern="1200" cap="none" spc="0" baseline="0" dirty="0">
                <a:solidFill>
                  <a:srgbClr val="000000"/>
                </a:solidFill>
                <a:uFillTx/>
                <a:latin typeface="Arial"/>
                <a:cs typeface="Arial"/>
              </a:rPr>
              <a:t> Federação aponta que, devido aos encargos financeiros maiores para operações de créditos com recursos do FCO, a demanda de financiamento com recursos do fundo por empresas industriais de médio e grande porte acaba sendo desestimulada.</a:t>
            </a:r>
          </a:p>
          <a:p>
            <a:pPr marL="0" marR="0" lvl="0" indent="0" algn="just" defTabSz="914400" rtl="0" fontAlgn="auto" hangingPunct="1">
              <a:lnSpc>
                <a:spcPct val="150000"/>
              </a:lnSpc>
              <a:spcBef>
                <a:spcPts val="0"/>
              </a:spcBef>
              <a:spcAft>
                <a:spcPts val="0"/>
              </a:spcAft>
              <a:buNone/>
              <a:tabLst/>
              <a:defRPr sz="1800" b="0" i="0" u="none" strike="noStrike" kern="0" cap="none" spc="0" baseline="0">
                <a:solidFill>
                  <a:srgbClr val="000000"/>
                </a:solidFill>
                <a:uFillTx/>
              </a:defRPr>
            </a:pPr>
            <a:endParaRPr lang="pt-BR" sz="2200" b="0" i="0" u="none" strike="noStrike" kern="1200" cap="none" spc="0" baseline="0" dirty="0">
              <a:solidFill>
                <a:srgbClr val="000000"/>
              </a:solidFill>
              <a:uFillTx/>
              <a:latin typeface="Arial"/>
              <a:cs typeface="Arial"/>
            </a:endParaRPr>
          </a:p>
        </p:txBody>
      </p:sp>
    </p:spTree>
    <p:extLst>
      <p:ext uri="{BB962C8B-B14F-4D97-AF65-F5344CB8AC3E}">
        <p14:creationId xmlns:p14="http://schemas.microsoft.com/office/powerpoint/2010/main" val="1330555102"/>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937262" y="2546311"/>
            <a:ext cx="16409849" cy="6437083"/>
          </a:xfrm>
          <a:prstGeom prst="rect">
            <a:avLst/>
          </a:prstGeom>
          <a:noFill/>
          <a:ln cap="flat">
            <a:noFill/>
          </a:ln>
        </p:spPr>
        <p:txBody>
          <a:bodyPr vert="horz" wrap="square" lIns="91440" tIns="45720" rIns="91440" bIns="45720" anchor="t" anchorCtr="0" compatLnSpc="1">
            <a:spAutoFit/>
          </a:bodyPr>
          <a:lstStyle/>
          <a:p>
            <a:pPr lvl="3" algn="just">
              <a:defRPr sz="1800" b="0" i="0" u="none" strike="noStrike" kern="0" cap="none" spc="0" baseline="0">
                <a:solidFill>
                  <a:srgbClr val="000000"/>
                </a:solidFill>
                <a:uFillTx/>
              </a:defRPr>
            </a:pPr>
            <a:endParaRPr lang="pt-BR" sz="2200" kern="0" dirty="0">
              <a:solidFill>
                <a:srgbClr val="000000"/>
              </a:solidFill>
              <a:latin typeface="Arial"/>
              <a:cs typeface="Arial"/>
            </a:endParaRPr>
          </a:p>
          <a:p>
            <a:pPr algn="just">
              <a:defRPr sz="1800" b="0" i="0" u="none" strike="noStrike" kern="0" cap="none" spc="0" baseline="0">
                <a:solidFill>
                  <a:srgbClr val="000000"/>
                </a:solidFill>
                <a:uFillTx/>
              </a:defRPr>
            </a:pPr>
            <a:r>
              <a:rPr lang="pt-BR" sz="3200" kern="0" dirty="0">
                <a:solidFill>
                  <a:srgbClr val="000000"/>
                </a:solidFill>
                <a:latin typeface="Arial"/>
                <a:cs typeface="Arial"/>
              </a:rPr>
              <a:t>A </a:t>
            </a:r>
            <a:r>
              <a:rPr lang="pt-BR" sz="3200" dirty="0">
                <a:solidFill>
                  <a:srgbClr val="000000"/>
                </a:solidFill>
                <a:latin typeface="Arial"/>
                <a:cs typeface="Arial"/>
              </a:rPr>
              <a:t>Coordenação-Geral de Gestão de Fundos de Desenvolvimento e Financiamento (CGGFDF) </a:t>
            </a:r>
            <a:r>
              <a:rPr lang="pt-BR" sz="3200" kern="0" dirty="0">
                <a:solidFill>
                  <a:srgbClr val="000000"/>
                </a:solidFill>
                <a:latin typeface="Arial"/>
                <a:cs typeface="Arial"/>
              </a:rPr>
              <a:t>manifestou-se de maneira contrária ao encaminhamento da proposta para a 17ª Reunião Ordinária.</a:t>
            </a:r>
            <a:endParaRPr lang="pt-BR" sz="3200" kern="0" dirty="0">
              <a:latin typeface="Arial"/>
              <a:cs typeface="Arial"/>
            </a:endParaRPr>
          </a:p>
          <a:p>
            <a:pPr algn="just">
              <a:defRPr sz="1800" b="0" i="0" u="none" strike="noStrike" kern="0" cap="none" spc="0" baseline="0">
                <a:solidFill>
                  <a:srgbClr val="000000"/>
                </a:solidFill>
                <a:uFillTx/>
              </a:defRPr>
            </a:pPr>
            <a:endParaRPr lang="pt-BR" sz="3200" kern="0" dirty="0">
              <a:latin typeface="Arial"/>
              <a:cs typeface="Arial"/>
            </a:endParaRPr>
          </a:p>
          <a:p>
            <a:pPr algn="just">
              <a:defRPr sz="1800" b="0" i="0" u="none" strike="noStrike" kern="0" cap="none" spc="0" baseline="0">
                <a:solidFill>
                  <a:srgbClr val="000000"/>
                </a:solidFill>
                <a:uFillTx/>
              </a:defRPr>
            </a:pPr>
            <a:r>
              <a:rPr lang="pt-BR" sz="3200" kern="0" dirty="0">
                <a:latin typeface="Arial"/>
                <a:cs typeface="Arial"/>
              </a:rPr>
              <a:t>Apontamentos </a:t>
            </a:r>
            <a:r>
              <a:rPr lang="pt-BR" sz="3200" kern="0" dirty="0">
                <a:latin typeface="Arial" panose="020B0604020202020204" pitchFamily="34" charset="0"/>
                <a:cs typeface="Arial" panose="020B0604020202020204" pitchFamily="34" charset="0"/>
              </a:rPr>
              <a:t>(</a:t>
            </a:r>
            <a:r>
              <a:rPr lang="pt-BR" sz="3200" dirty="0">
                <a:latin typeface="Arial" panose="020B0604020202020204" pitchFamily="34" charset="0"/>
                <a:cs typeface="Arial" panose="020B0604020202020204" pitchFamily="34" charset="0"/>
                <a:hlinkClick r:id="rId4"/>
              </a:rPr>
              <a:t>Nota Técnica nº 799/2022/CFCO/CGGFDF/DIPGF/SUDECO</a:t>
            </a:r>
            <a:r>
              <a:rPr lang="pt-BR" sz="3200" dirty="0">
                <a:latin typeface="Arial" panose="020B0604020202020204" pitchFamily="34" charset="0"/>
                <a:cs typeface="Arial" panose="020B0604020202020204" pitchFamily="34" charset="0"/>
              </a:rPr>
              <a:t>):</a:t>
            </a:r>
            <a:endParaRPr lang="pt-BR" sz="3200" kern="0" dirty="0">
              <a:latin typeface="Arial" panose="020B0604020202020204" pitchFamily="34" charset="0"/>
              <a:cs typeface="Arial" panose="020B0604020202020204" pitchFamily="34" charset="0"/>
            </a:endParaRPr>
          </a:p>
          <a:p>
            <a:pPr algn="just">
              <a:defRPr sz="1800" b="0" i="0" u="none" strike="noStrike" kern="0" cap="none" spc="0" baseline="0">
                <a:solidFill>
                  <a:srgbClr val="000000"/>
                </a:solidFill>
                <a:uFillTx/>
              </a:defRPr>
            </a:pPr>
            <a:endParaRPr lang="pt-BR" sz="3200" kern="0" dirty="0">
              <a:latin typeface="Arial"/>
              <a:cs typeface="Arial"/>
            </a:endParaRPr>
          </a:p>
          <a:p>
            <a:pPr marL="457200" indent="-4572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a:cs typeface="Arial"/>
              </a:rPr>
              <a:t>A</a:t>
            </a:r>
            <a:r>
              <a:rPr lang="pt-BR" sz="3200" dirty="0"/>
              <a:t> </a:t>
            </a:r>
            <a:r>
              <a:rPr lang="pt-BR" sz="3200" kern="0" dirty="0">
                <a:solidFill>
                  <a:srgbClr val="000000"/>
                </a:solidFill>
                <a:latin typeface="Arial"/>
                <a:cs typeface="Arial"/>
              </a:rPr>
              <a:t>Lei nº 14.227/2021, regulamentada pela Resolução CMN nº 5.013/2022, já aproximou as metodologias de apuração das taxas de juros praticadas entre os setores rural e não rural do FCO, inclusive havendo taxas de juros prefixadas e pós-fixadas para ambos os setores,</a:t>
            </a:r>
          </a:p>
          <a:p>
            <a:pPr lvl="0" algn="just">
              <a:buSzPct val="100000"/>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a:p>
            <a:pPr marL="342900" lvl="0" indent="-342900" algn="just">
              <a:buSzPct val="100000"/>
              <a:buFont typeface="Wingdings" pitchFamily="2"/>
              <a:buChar char="Ø"/>
              <a:defRPr sz="1800" b="0" i="0" u="none" strike="noStrike" kern="0" cap="none" spc="0" baseline="0">
                <a:solidFill>
                  <a:srgbClr val="000000"/>
                </a:solidFill>
                <a:uFillTx/>
              </a:defRPr>
            </a:pPr>
            <a:endParaRPr lang="pt-BR" sz="2200" dirty="0">
              <a:solidFill>
                <a:srgbClr val="000000"/>
              </a:solidFill>
              <a:latin typeface="Arial" pitchFamily="34"/>
              <a:cs typeface="Arial" pitchFamily="34"/>
            </a:endParaRPr>
          </a:p>
          <a:p>
            <a:pPr algn="just">
              <a:lnSpc>
                <a:spcPct val="150000"/>
              </a:lnSpc>
              <a:defRPr sz="1800" b="0" i="0" u="none" strike="noStrike" kern="0" cap="none" spc="0" baseline="0">
                <a:solidFill>
                  <a:srgbClr val="000000"/>
                </a:solidFill>
                <a:uFillTx/>
              </a:defRPr>
            </a:pPr>
            <a:endParaRPr lang="pt-BR" sz="2000" kern="0" dirty="0">
              <a:solidFill>
                <a:srgbClr val="000000"/>
              </a:solidFill>
              <a:latin typeface="Arial" pitchFamily="34"/>
              <a:cs typeface="Arial" pitchFamily="34"/>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8" y="964379"/>
            <a:ext cx="12618722"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a:spcBef>
                <a:spcPts val="135"/>
              </a:spcBef>
            </a:pPr>
            <a:r>
              <a:rPr lang="pt-BR" sz="7350" dirty="0">
                <a:solidFill>
                  <a:srgbClr val="012074"/>
                </a:solidFill>
                <a:latin typeface="Arial" pitchFamily="34"/>
                <a:cs typeface="Arial" pitchFamily="34"/>
              </a:rPr>
              <a:t>FCO – Encargos Financeiros</a:t>
            </a:r>
            <a:endParaRPr lang="pt-BR" sz="7350" dirty="0">
              <a:latin typeface="Arial" pitchFamily="34"/>
              <a:cs typeface="Arial" pitchFamily="34"/>
            </a:endParaRPr>
          </a:p>
        </p:txBody>
      </p:sp>
    </p:spTree>
    <p:extLst>
      <p:ext uri="{BB962C8B-B14F-4D97-AF65-F5344CB8AC3E}">
        <p14:creationId xmlns:p14="http://schemas.microsoft.com/office/powerpoint/2010/main" val="2029931172"/>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8701559-8AE9-40DA-8778-27E6ABC5B77A}"/>
              </a:ext>
            </a:extLst>
          </p:cNvPr>
          <p:cNvSpPr/>
          <p:nvPr/>
        </p:nvSpPr>
        <p:spPr>
          <a:xfrm>
            <a:off x="0" y="0"/>
            <a:ext cx="18288000" cy="10287000"/>
          </a:xfrm>
          <a:custGeom>
            <a:avLst/>
            <a:gdLst>
              <a:gd name="f0" fmla="val w"/>
              <a:gd name="f1" fmla="val h"/>
              <a:gd name="f2" fmla="val 0"/>
              <a:gd name="f3" fmla="val 18288000"/>
              <a:gd name="f4" fmla="val 10287000"/>
              <a:gd name="f5" fmla="val 18287998"/>
              <a:gd name="f6" fmla="val 10286999"/>
              <a:gd name="f7" fmla="*/ f0 1 18288000"/>
              <a:gd name="f8" fmla="*/ f1 1 10287000"/>
              <a:gd name="f9" fmla="+- f4 0 f2"/>
              <a:gd name="f10" fmla="+- f3 0 f2"/>
              <a:gd name="f11" fmla="*/ f10 1 18288000"/>
              <a:gd name="f12" fmla="*/ f9 1 102870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18288000" h="10287000">
                <a:moveTo>
                  <a:pt x="f5" y="f6"/>
                </a:moveTo>
                <a:lnTo>
                  <a:pt x="f2" y="f6"/>
                </a:lnTo>
                <a:lnTo>
                  <a:pt x="f2" y="f2"/>
                </a:lnTo>
                <a:lnTo>
                  <a:pt x="f5" y="f2"/>
                </a:lnTo>
                <a:lnTo>
                  <a:pt x="f5" y="f6"/>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sp>
        <p:nvSpPr>
          <p:cNvPr id="3" name="object 6">
            <a:extLst>
              <a:ext uri="{FF2B5EF4-FFF2-40B4-BE49-F238E27FC236}">
                <a16:creationId xmlns:a16="http://schemas.microsoft.com/office/drawing/2014/main" id="{19950E65-5655-4673-AF36-2410C52DED2F}"/>
              </a:ext>
            </a:extLst>
          </p:cNvPr>
          <p:cNvSpPr txBox="1">
            <a:spLocks noGrp="1"/>
          </p:cNvSpPr>
          <p:nvPr>
            <p:ph type="title"/>
          </p:nvPr>
        </p:nvSpPr>
        <p:spPr>
          <a:xfrm>
            <a:off x="1015998" y="1078909"/>
            <a:ext cx="11938004" cy="1148394"/>
          </a:xfrm>
        </p:spPr>
        <p:txBody>
          <a:bodyPr tIns="17145"/>
          <a:lstStyle/>
          <a:p>
            <a:pPr marL="12701" lvl="0">
              <a:spcBef>
                <a:spcPts val="135"/>
              </a:spcBef>
            </a:pPr>
            <a:r>
              <a:rPr lang="pt-BR" sz="7350" dirty="0">
                <a:solidFill>
                  <a:srgbClr val="012074"/>
                </a:solidFill>
                <a:latin typeface="Arial" pitchFamily="34"/>
                <a:cs typeface="Arial" pitchFamily="34"/>
              </a:rPr>
              <a:t> </a:t>
            </a:r>
            <a:endParaRPr lang="pt-BR" sz="7350" dirty="0">
              <a:latin typeface="Arial" pitchFamily="34"/>
              <a:cs typeface="Arial" pitchFamily="34"/>
            </a:endParaRPr>
          </a:p>
        </p:txBody>
      </p:sp>
      <p:sp>
        <p:nvSpPr>
          <p:cNvPr id="4" name="object 16">
            <a:extLst>
              <a:ext uri="{FF2B5EF4-FFF2-40B4-BE49-F238E27FC236}">
                <a16:creationId xmlns:a16="http://schemas.microsoft.com/office/drawing/2014/main" id="{5B2F416F-00A4-46B2-9DA5-7DE9872AC375}"/>
              </a:ext>
            </a:extLst>
          </p:cNvPr>
          <p:cNvSpPr/>
          <p:nvPr/>
        </p:nvSpPr>
        <p:spPr>
          <a:xfrm>
            <a:off x="1028700" y="2272274"/>
            <a:ext cx="6076946" cy="85725"/>
          </a:xfrm>
          <a:custGeom>
            <a:avLst/>
            <a:gdLst>
              <a:gd name="f0" fmla="val w"/>
              <a:gd name="f1" fmla="val h"/>
              <a:gd name="f2" fmla="val 0"/>
              <a:gd name="f3" fmla="val 6076950"/>
              <a:gd name="f4" fmla="val 85725"/>
              <a:gd name="f5" fmla="val 6076949"/>
              <a:gd name="f6" fmla="val 85724"/>
              <a:gd name="f7" fmla="*/ f0 1 6076950"/>
              <a:gd name="f8" fmla="*/ f1 1 85725"/>
              <a:gd name="f9" fmla="+- f4 0 f2"/>
              <a:gd name="f10" fmla="+- f3 0 f2"/>
              <a:gd name="f11" fmla="*/ f10 1 6076950"/>
              <a:gd name="f12" fmla="*/ f9 1 85725"/>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076950" h="85725">
                <a:moveTo>
                  <a:pt x="f5" y="f6"/>
                </a:moveTo>
                <a:lnTo>
                  <a:pt x="f2" y="f6"/>
                </a:lnTo>
                <a:lnTo>
                  <a:pt x="f2" y="f2"/>
                </a:lnTo>
                <a:lnTo>
                  <a:pt x="f5" y="f2"/>
                </a:lnTo>
                <a:lnTo>
                  <a:pt x="f5" y="f6"/>
                </a:lnTo>
                <a:close/>
              </a:path>
            </a:pathLst>
          </a:custGeom>
          <a:solidFill>
            <a:srgbClr val="00803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pt-BR" sz="1800" b="0" i="0" u="none" strike="noStrike" kern="1200" cap="none" spc="0" baseline="0">
              <a:solidFill>
                <a:srgbClr val="000000"/>
              </a:solidFill>
              <a:uFillTx/>
              <a:latin typeface="Calibri"/>
            </a:endParaRPr>
          </a:p>
        </p:txBody>
      </p:sp>
      <p:pic>
        <p:nvPicPr>
          <p:cNvPr id="5" name="object 17">
            <a:extLst>
              <a:ext uri="{FF2B5EF4-FFF2-40B4-BE49-F238E27FC236}">
                <a16:creationId xmlns:a16="http://schemas.microsoft.com/office/drawing/2014/main" id="{9DE2179C-6BF0-44AC-ABC3-50D632D7F3D7}"/>
              </a:ext>
            </a:extLst>
          </p:cNvPr>
          <p:cNvPicPr>
            <a:picLocks noChangeAspect="1"/>
          </p:cNvPicPr>
          <p:nvPr/>
        </p:nvPicPr>
        <p:blipFill>
          <a:blip r:embed="rId3"/>
          <a:stretch>
            <a:fillRect/>
          </a:stretch>
        </p:blipFill>
        <p:spPr>
          <a:xfrm>
            <a:off x="15347408" y="483927"/>
            <a:ext cx="2524128" cy="942975"/>
          </a:xfrm>
          <a:prstGeom prst="rect">
            <a:avLst/>
          </a:prstGeom>
          <a:noFill/>
          <a:ln cap="flat">
            <a:noFill/>
          </a:ln>
        </p:spPr>
      </p:pic>
      <p:sp>
        <p:nvSpPr>
          <p:cNvPr id="6" name="CaixaDeTexto 7">
            <a:extLst>
              <a:ext uri="{FF2B5EF4-FFF2-40B4-BE49-F238E27FC236}">
                <a16:creationId xmlns:a16="http://schemas.microsoft.com/office/drawing/2014/main" id="{529FCE29-44AC-45AB-A37C-A0A3E9CDB3F0}"/>
              </a:ext>
            </a:extLst>
          </p:cNvPr>
          <p:cNvSpPr txBox="1"/>
          <p:nvPr/>
        </p:nvSpPr>
        <p:spPr>
          <a:xfrm>
            <a:off x="1015998" y="2546311"/>
            <a:ext cx="16331113" cy="6898748"/>
          </a:xfrm>
          <a:prstGeom prst="rect">
            <a:avLst/>
          </a:prstGeom>
          <a:noFill/>
          <a:ln cap="flat">
            <a:noFill/>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endParaRPr lang="pt-BR" sz="3200" kern="0" dirty="0">
              <a:latin typeface="Arial"/>
              <a:cs typeface="Arial"/>
            </a:endParaRPr>
          </a:p>
          <a:p>
            <a:pPr marL="457200" indent="-4572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a:cs typeface="Arial"/>
              </a:rPr>
              <a:t>As taxas de juros das operações do FCO Rural são ligeiramente inferiores às praticadas pelo FCO Empresarial, isto ocorre pois as taxas de juros do FCO Rural devem seguir os mesmos padrões das taxas de juros de outras fontes que financiam o setor rural brasileiro, utilizando como balizamento inferior as menores taxas praticadas pelo PRONAF e como balizamento superior as taxas médias praticadas pelo PRONANP;</a:t>
            </a:r>
          </a:p>
          <a:p>
            <a:pPr marL="1828800" lvl="3" indent="-457200" algn="just">
              <a:buFont typeface="Wingdings" panose="05000000000000000000" pitchFamily="2" charset="2"/>
              <a:buChar char="Ø"/>
              <a:defRPr sz="1800" b="0" i="0" u="none" strike="noStrike" kern="0" cap="none" spc="0" baseline="0">
                <a:solidFill>
                  <a:srgbClr val="000000"/>
                </a:solidFill>
                <a:uFillTx/>
              </a:defRPr>
            </a:pPr>
            <a:endParaRPr lang="pt-BR" sz="3200" dirty="0">
              <a:solidFill>
                <a:srgbClr val="000000"/>
              </a:solidFill>
              <a:latin typeface="Arial"/>
              <a:cs typeface="Arial"/>
            </a:endParaRPr>
          </a:p>
          <a:p>
            <a:pPr lvl="3" algn="just">
              <a:defRPr sz="1800" b="0" i="0" u="none" strike="noStrike" kern="0" cap="none" spc="0" baseline="0">
                <a:solidFill>
                  <a:srgbClr val="000000"/>
                </a:solidFill>
                <a:uFillTx/>
              </a:defRPr>
            </a:pPr>
            <a:endParaRPr lang="pt-BR" sz="3200" dirty="0">
              <a:solidFill>
                <a:srgbClr val="000000"/>
              </a:solidFill>
              <a:latin typeface="Arial"/>
              <a:cs typeface="Arial"/>
            </a:endParaRPr>
          </a:p>
          <a:p>
            <a:pPr marL="457200" indent="-457200" algn="just">
              <a:buFont typeface="Wingdings" panose="05000000000000000000" pitchFamily="2" charset="2"/>
              <a:buChar char="Ø"/>
              <a:defRPr sz="1800" b="0" i="0" u="none" strike="noStrike" kern="0" cap="none" spc="0" baseline="0">
                <a:solidFill>
                  <a:srgbClr val="000000"/>
                </a:solidFill>
                <a:uFillTx/>
              </a:defRPr>
            </a:pPr>
            <a:r>
              <a:rPr lang="pt-BR" sz="3200" dirty="0">
                <a:solidFill>
                  <a:srgbClr val="000000"/>
                </a:solidFill>
                <a:latin typeface="Arial"/>
                <a:cs typeface="Arial"/>
              </a:rPr>
              <a:t>Uma possível equiparação das taxas de juros entre os setores rural e não rural, dependeria da alteração de várias normas legais e infralegais, tais como a </a:t>
            </a:r>
            <a:r>
              <a:rPr lang="pt-BR" sz="3200" dirty="0">
                <a:solidFill>
                  <a:srgbClr val="000000"/>
                </a:solidFill>
                <a:latin typeface="Arial"/>
                <a:cs typeface="Arial"/>
                <a:hlinkClick r:id="rId4"/>
              </a:rPr>
              <a:t>Lei nº 10.177/2001 </a:t>
            </a:r>
            <a:r>
              <a:rPr lang="pt-BR" sz="3200" dirty="0">
                <a:solidFill>
                  <a:srgbClr val="000000"/>
                </a:solidFill>
                <a:latin typeface="Arial"/>
                <a:cs typeface="Arial"/>
              </a:rPr>
              <a:t>e a </a:t>
            </a:r>
            <a:r>
              <a:rPr lang="pt-BR" sz="3200" dirty="0">
                <a:solidFill>
                  <a:srgbClr val="000000"/>
                </a:solidFill>
                <a:latin typeface="Arial"/>
                <a:cs typeface="Arial"/>
                <a:hlinkClick r:id="rId5"/>
              </a:rPr>
              <a:t>Resolução CMN nº 5.013/2022</a:t>
            </a:r>
            <a:r>
              <a:rPr lang="pt-BR" sz="3200" dirty="0">
                <a:solidFill>
                  <a:srgbClr val="000000"/>
                </a:solidFill>
                <a:latin typeface="Arial"/>
                <a:cs typeface="Arial"/>
              </a:rPr>
              <a:t>, não sendo possível fazê-la por meio da alteração da Programação do FCO.</a:t>
            </a:r>
          </a:p>
          <a:p>
            <a:pPr algn="just">
              <a:lnSpc>
                <a:spcPct val="150000"/>
              </a:lnSpc>
              <a:defRPr sz="1800" b="0" i="0" u="none" strike="noStrike" kern="0" cap="none" spc="0" baseline="0">
                <a:solidFill>
                  <a:srgbClr val="000000"/>
                </a:solidFill>
                <a:uFillTx/>
              </a:defRPr>
            </a:pPr>
            <a:endParaRPr lang="pt-BR" sz="2000" kern="0" dirty="0">
              <a:solidFill>
                <a:srgbClr val="000000"/>
              </a:solidFill>
              <a:latin typeface="Arial" pitchFamily="34"/>
              <a:cs typeface="Arial" pitchFamily="34"/>
            </a:endParaRPr>
          </a:p>
        </p:txBody>
      </p:sp>
      <p:sp>
        <p:nvSpPr>
          <p:cNvPr id="8" name="object 6">
            <a:extLst>
              <a:ext uri="{FF2B5EF4-FFF2-40B4-BE49-F238E27FC236}">
                <a16:creationId xmlns:a16="http://schemas.microsoft.com/office/drawing/2014/main" id="{76B829D3-F07F-44FF-BF62-6A4B9160126C}"/>
              </a:ext>
            </a:extLst>
          </p:cNvPr>
          <p:cNvSpPr txBox="1">
            <a:spLocks/>
          </p:cNvSpPr>
          <p:nvPr/>
        </p:nvSpPr>
        <p:spPr>
          <a:xfrm>
            <a:off x="1015998" y="964379"/>
            <a:ext cx="12618722" cy="1148391"/>
          </a:xfrm>
          <a:prstGeom prst="rect">
            <a:avLst/>
          </a:prstGeom>
          <a:noFill/>
          <a:ln>
            <a:noFill/>
          </a:ln>
        </p:spPr>
        <p:txBody>
          <a:bodyPr vert="horz" wrap="square" lIns="0" tIns="17145" rIns="0" bIns="0" anchor="t" anchorCtr="0" compatLnSpc="1">
            <a:spAutoFit/>
          </a:bodyPr>
          <a:lstStyle>
            <a:lvl1pPr marL="0" marR="0" lvl="0" indent="0" defTabSz="914400" rtl="0" fontAlgn="auto" hangingPunct="1">
              <a:lnSpc>
                <a:spcPct val="100000"/>
              </a:lnSpc>
              <a:spcBef>
                <a:spcPts val="0"/>
              </a:spcBef>
              <a:spcAft>
                <a:spcPts val="0"/>
              </a:spcAft>
              <a:buNone/>
              <a:tabLst/>
              <a:defRPr lang="pt-BR" sz="3600" b="0" i="0" u="none" strike="noStrike" kern="0" cap="none" spc="0" baseline="0">
                <a:solidFill>
                  <a:srgbClr val="FFFFFF"/>
                </a:solidFill>
                <a:uFillTx/>
                <a:latin typeface="Tahoma"/>
                <a:cs typeface="Tahoma"/>
              </a:defRPr>
            </a:lvl1pPr>
          </a:lstStyle>
          <a:p>
            <a:pPr marL="12701">
              <a:spcBef>
                <a:spcPts val="135"/>
              </a:spcBef>
            </a:pPr>
            <a:r>
              <a:rPr lang="pt-BR" sz="7350" dirty="0">
                <a:solidFill>
                  <a:srgbClr val="012074"/>
                </a:solidFill>
                <a:latin typeface="Arial" pitchFamily="34"/>
                <a:cs typeface="Arial" pitchFamily="34"/>
              </a:rPr>
              <a:t>FCO – Encargos Financeiros</a:t>
            </a:r>
            <a:endParaRPr lang="pt-BR" sz="7350" dirty="0">
              <a:latin typeface="Arial" pitchFamily="34"/>
              <a:cs typeface="Arial" pitchFamily="34"/>
            </a:endParaRPr>
          </a:p>
        </p:txBody>
      </p:sp>
    </p:spTree>
    <p:extLst>
      <p:ext uri="{BB962C8B-B14F-4D97-AF65-F5344CB8AC3E}">
        <p14:creationId xmlns:p14="http://schemas.microsoft.com/office/powerpoint/2010/main" val="2459747954"/>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1719</TotalTime>
  <Words>3515</Words>
  <Application>Microsoft Office PowerPoint</Application>
  <PresentationFormat>Personalizar</PresentationFormat>
  <Paragraphs>283</Paragraphs>
  <Slides>33</Slides>
  <Notes>33</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33</vt:i4>
      </vt:variant>
    </vt:vector>
  </HeadingPairs>
  <TitlesOfParts>
    <vt:vector size="41" baseType="lpstr">
      <vt:lpstr>Arial</vt:lpstr>
      <vt:lpstr>Arial MT</vt:lpstr>
      <vt:lpstr>Calibri</vt:lpstr>
      <vt:lpstr>Courier New</vt:lpstr>
      <vt:lpstr>Tahoma</vt:lpstr>
      <vt:lpstr>Verdana</vt:lpstr>
      <vt:lpstr>Wingdings</vt:lpstr>
      <vt:lpstr>Office Theme</vt:lpstr>
      <vt:lpstr>1ª Reunião Preparatória da 17ª Reunião Ordinária Condel/Sudeco</vt:lpstr>
      <vt:lpstr>I - Expediente</vt:lpstr>
      <vt:lpstr>II – Ordem do Dia</vt:lpstr>
      <vt:lpstr> </vt:lpstr>
      <vt:lpstr> </vt:lpstr>
      <vt:lpstr>II – Ordem do Dia</vt:lpstr>
      <vt:lpstr>FCO – Encargos Financeiros</vt:lpstr>
      <vt:lpstr> </vt:lpstr>
      <vt:lpstr> </vt:lpstr>
      <vt:lpstr> </vt:lpstr>
      <vt:lpstr>II – Ordem do Dia</vt:lpstr>
      <vt:lpstr> </vt:lpstr>
      <vt:lpstr> </vt:lpstr>
      <vt:lpstr>II – Ordem do Dia</vt:lpstr>
      <vt:lpstr>Programação FCO/2022</vt:lpstr>
      <vt:lpstr>Apresentação do PowerPoint</vt:lpstr>
      <vt:lpstr> </vt:lpstr>
      <vt:lpstr>Apresentação do PowerPoint</vt:lpstr>
      <vt:lpstr>Apresentação do PowerPoint</vt:lpstr>
      <vt:lpstr>Apresentação do PowerPoint</vt:lpstr>
      <vt:lpstr> </vt:lpstr>
      <vt:lpstr>II – Ordem do Dia</vt:lpstr>
      <vt:lpstr> </vt:lpstr>
      <vt:lpstr> </vt:lpstr>
      <vt:lpstr> </vt:lpstr>
      <vt:lpstr> </vt:lpstr>
      <vt:lpstr> </vt:lpstr>
      <vt:lpstr> </vt:lpstr>
      <vt:lpstr> </vt:lpstr>
      <vt:lpstr>II – Ordem do Dia</vt:lpstr>
      <vt:lpstr> </vt:lpstr>
      <vt:lpstr>III – ASSUNTOS DE ORDEM GERAL</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de Plano de Negócios em Preto e Verde-Azulado Geométrico Tecnologia</dc:title>
  <dc:creator>Sudeco</dc:creator>
  <cp:keywords>DAE_krDyTB0,BAEpc3H-_6E</cp:keywords>
  <cp:lastModifiedBy>Rai Vitorino Nunes Assunção</cp:lastModifiedBy>
  <cp:revision>66</cp:revision>
  <cp:lastPrinted>2022-08-31T11:08:16Z</cp:lastPrinted>
  <dcterms:created xsi:type="dcterms:W3CDTF">2022-05-03T17:33:00Z</dcterms:created>
  <dcterms:modified xsi:type="dcterms:W3CDTF">2022-08-31T15:31:54Z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2022-05-03T00:00:00Z</vt:filetime>
  </property>
  <property fmtid="{D5CDD505-2E9C-101B-9397-08002B2CF9AE}" pid="3" name="Creator">
    <vt:lpwstr>Canva</vt:lpwstr>
  </property>
  <property fmtid="{D5CDD505-2E9C-101B-9397-08002B2CF9AE}" pid="4" name="LastSaved">
    <vt:filetime>2022-05-03T00:00:00Z</vt:filetime>
  </property>
  <property fmtid="{D5CDD505-2E9C-101B-9397-08002B2CF9AE}" pid="5" name="ContentTypeId">
    <vt:lpwstr>0x0101004E730D1B53D1C040BC50200D0BA75B45</vt:lpwstr>
  </property>
</Properties>
</file>