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66665-4981-18B9-1536-37E61CA6B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00BEFF-1454-9693-C247-252D73A54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815E04-4CB5-31D3-DF8B-4052688A1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60BCB5-4114-E551-D7F4-56434364E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29C4C2-AED8-4496-BB81-1DC3D706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6459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8D06D0-53B2-CE13-9DAF-D4ACEE348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5DD1859-8273-C193-B836-E1302BF01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87ED45-4DFF-B828-35C0-D1D6A17DB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167D7B-3B0A-6844-B723-1C44BAE81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643066-C2B5-1055-1B5C-CFE190BC0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76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B50FB4-6553-67CA-95EB-6A210742D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CAD32CA-EF3A-1556-9DC3-410AC37A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17F058-6778-9E34-60D7-F6026960B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1E7120-1940-BBED-8B49-A6C44057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2F88AE-60E3-407E-6249-13D4F5D3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42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31F2F-6A05-B0A9-DDCD-CBCD2EBE7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66D817-C085-9BA3-A823-D65A7BB94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FF64AF-423A-3B59-DB9A-14147BF83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8B82B4-E945-6DCE-D768-28F4B1D76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DA6B33-F351-63E6-BDE6-1EDA407C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50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A53FC0-2524-C1AC-A58F-412988B7F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E416E23-B83B-89B7-2616-3BE0B0427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C8945E-D63F-B93E-D1D1-BFA194296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CD8EE7-6ECD-15CE-8D5D-A99FCB3A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358AFA-B0E6-F10E-F070-A1DDC16B4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692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E72BA6-5FC0-B1AB-864C-06110A315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204A5A-923F-A22F-E361-474826C5D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2398E37-9C1A-D405-4731-51F1FD6B4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A0A27AD-1301-3D0C-6C7D-A83C23A37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2D88EAB-82CF-32AA-0FC6-F1A547039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9A0D8FE-D0AA-4FBD-7CC6-D49F6CC29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2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86FF54-9B00-3712-4222-0812B5C71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25EBEE-6330-37CC-34A4-41DFE0DAF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E93968E-70E2-4E84-0773-7010F9DA0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AC97C10-EFB6-B20D-F312-01A6AF8FA2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2A9ACC3-B7B5-1FD9-6360-E02D073198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34D75AF-4390-7778-60BC-86F90469C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EC0C78B-C43E-8245-F456-8141FD39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72D1E2D-84AB-FA6A-7FC8-83DC648EE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61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C0CA31-11A6-80D2-AC49-46724A62D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D537959-4222-B032-1E84-1FB01E80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0DD7640-E668-5C3E-59D4-81715010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68A1F87-CA24-CCAF-9A09-0DC7F5962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19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992202-676C-1031-7731-4289A2303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629E85-5912-DA21-BDF1-66055AC3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D875F02-1889-3318-70D7-19C6D3890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4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8D602-43CF-4E71-780E-95A7CE136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5E4605-2B8B-45D1-A231-36BCF68DE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66795C1-8D07-6960-479F-D2B24F853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0FC7ED1-CC2B-D43A-D2A4-AB023885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5826BE-1DDB-1DCF-ABB2-F09D0BE71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BB7F5C-5C74-0211-B274-8D0AF703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8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B76579-8296-E254-60CB-9FBF33FD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B77A12B-2AE9-C770-A932-C8A80585F6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F05A5C8-2EF6-E0C8-E596-62272096E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274D9B4-FEBE-5262-0E46-1A8D73DDF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1FE416-9B04-5347-0DD3-CBB000CDC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504DEE-CD5B-40A1-96D8-24B6E1266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416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25E5E6-E0CD-EF1D-073A-BE8C02ADF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0D38BD-9D3A-C3B7-A0DD-75628B5D3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E1EFD4-1DCB-6634-DABD-1B3736476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7D5D1-2657-4F46-9DCA-9358587323FE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CA585E-9347-1398-ED25-7AD05038D4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CBCA93-ACD5-69DA-7B2D-54303D57D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332C6-9CA0-47FA-B45D-91520BB568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55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8A6AA7-04B6-E7ED-70C8-004537D27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Quantificação</a:t>
            </a:r>
            <a:br>
              <a:rPr lang="pt-BR" dirty="0"/>
            </a:br>
            <a:r>
              <a:rPr lang="pt-BR" dirty="0"/>
              <a:t>exportação</a:t>
            </a:r>
            <a:br>
              <a:rPr lang="pt-BR" dirty="0"/>
            </a:br>
            <a:r>
              <a:rPr lang="pt-BR" dirty="0"/>
              <a:t>granel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18A688-C015-C509-AEA6-4F78993EE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Atualização da Portaria IRF/FNS nº 19/2017</a:t>
            </a:r>
          </a:p>
        </p:txBody>
      </p:sp>
    </p:spTree>
    <p:extLst>
      <p:ext uri="{BB962C8B-B14F-4D97-AF65-F5344CB8AC3E}">
        <p14:creationId xmlns:p14="http://schemas.microsoft.com/office/powerpoint/2010/main" val="1121102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D316F-A384-9F05-4218-3A45ACBE9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Pesagem e Arqueação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13B828-DD52-C408-FB10-12FDEF770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 laudo de arqueação para 100% das embarcações – confirmação: pesagem e arqueação</a:t>
            </a:r>
          </a:p>
          <a:p>
            <a:r>
              <a:rPr lang="pt-BR" dirty="0"/>
              <a:t>Regra: os documentos de exportação devem ser instruídos com base no peso da balança do recinto alfandegado </a:t>
            </a:r>
          </a:p>
          <a:p>
            <a:r>
              <a:rPr lang="pt-BR" dirty="0"/>
              <a:t>o recinto deve fazer a entrega da carga ao transportador com base no peso verificado em sua balança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7731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3E0C8C-D067-A45B-3F73-14393E617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DIVERGÊNCIA DE PESO MAIOR QUE 1%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D2FE7B-A654-103D-4FDB-1703A2FC1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Quando ocorrer divergência maior que 1% entre o peso da balança e o peso verificado no laudo de arqueação, os documentos que amparam a </a:t>
            </a:r>
            <a:r>
              <a:rPr lang="pt-BR" dirty="0" err="1"/>
              <a:t>Du-e</a:t>
            </a:r>
            <a:r>
              <a:rPr lang="pt-BR" dirty="0"/>
              <a:t> devem ser instruídos com base no peso verificado pelo laudo de arqueação </a:t>
            </a:r>
          </a:p>
          <a:p>
            <a:pPr algn="just"/>
            <a:r>
              <a:rPr lang="pt-BR" dirty="0"/>
              <a:t>IN SRF nº 28/1994 – art. 49 §2º 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2º “</a:t>
            </a:r>
            <a:r>
              <a:rPr lang="pt-BR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Nas exportações de mercadoria a granel, o laudo ou certificado de mensuração produzido nos termos do art. 27 terá precedência sobre os documentos de embarque, para efeito de controle das quantidades embarcadas.”</a:t>
            </a:r>
            <a:endParaRPr lang="pt-BR" sz="1500" dirty="0"/>
          </a:p>
          <a:p>
            <a:pPr algn="just"/>
            <a:r>
              <a:rPr lang="pt-BR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Lei nº 10.833/2003 - art. 66 “</a:t>
            </a:r>
            <a:r>
              <a:rPr lang="pt-BR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66. As diferenças percentuais de mercadoria a granel, apuradas em conferência física nos despachos aduaneiros, não serão consideradas para efeito de exigência dos impostos incidentes, até o limite de 1% (um por cento), conforme dispuser o Poder Executivo.”</a:t>
            </a:r>
            <a:endParaRPr lang="pt-BR" sz="15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pt-BR" dirty="0"/>
              <a:t>Todavia, o recinto alfandegado deve fazer a entrega (no CCT) ao transportador com base no peso verificado em suas balanças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153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E7ABBF-64B9-3356-A09A-898BFE6CB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CONSEQUÊNCIA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A11739-920F-676E-D9FB-B7424698D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Pode ser que a </a:t>
            </a:r>
            <a:r>
              <a:rPr lang="pt-BR" dirty="0" err="1"/>
              <a:t>Du-e</a:t>
            </a:r>
            <a:r>
              <a:rPr lang="pt-BR" dirty="0"/>
              <a:t> não averbe</a:t>
            </a:r>
          </a:p>
          <a:p>
            <a:r>
              <a:rPr lang="pt-BR" dirty="0"/>
              <a:t>O exportador deve abrir e-processo explicando o ocorrido e solicitando a averbação</a:t>
            </a:r>
          </a:p>
          <a:p>
            <a:r>
              <a:rPr lang="pt-BR" dirty="0"/>
              <a:t>A solicitação será analisada pela equipe regional de despacho de exportação</a:t>
            </a:r>
          </a:p>
        </p:txBody>
      </p:sp>
    </p:spTree>
    <p:extLst>
      <p:ext uri="{BB962C8B-B14F-4D97-AF65-F5344CB8AC3E}">
        <p14:creationId xmlns:p14="http://schemas.microsoft.com/office/powerpoint/2010/main" val="237288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ABB388-B671-6168-704F-DA38DEDE6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PEDIDO DE EMBARQUE ANTECIPADO - GRANEL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E74E08-3556-45BD-B7D0-0EA672B30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Os pedidos de embarque são autorizados pelo sistema. Contudo, na IRF/Imbituba, em razão dos armazenamentos fora de recinto alfandegado, os exportadores devem solicitar a confirmação do embarque à chefe da unidade.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5431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316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Quantificação exportação granel</vt:lpstr>
      <vt:lpstr>Pesagem e Arqueação</vt:lpstr>
      <vt:lpstr>DIVERGÊNCIA DE PESO MAIOR QUE 1%</vt:lpstr>
      <vt:lpstr>CONSEQUÊNCIA</vt:lpstr>
      <vt:lpstr>PEDIDO DE EMBARQUE ANTECIPADO - GRANEL</vt:lpstr>
    </vt:vector>
  </TitlesOfParts>
  <Company>Receita Federal do Brasil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Quantificação exportação granel</dc:title>
  <dc:creator>Juliana Pizzetti Cardoso</dc:creator>
  <cp:lastModifiedBy>Moira Sadzevicius</cp:lastModifiedBy>
  <cp:revision>6</cp:revision>
  <dcterms:created xsi:type="dcterms:W3CDTF">2023-03-20T19:03:21Z</dcterms:created>
  <dcterms:modified xsi:type="dcterms:W3CDTF">2023-04-10T14:52:37Z</dcterms:modified>
</cp:coreProperties>
</file>