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2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301" r:id="rId16"/>
    <p:sldId id="300" r:id="rId17"/>
    <p:sldId id="302" r:id="rId18"/>
    <p:sldId id="299" r:id="rId19"/>
  </p:sldIdLst>
  <p:sldSz cx="9753600" cy="58515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2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957646"/>
            <a:ext cx="7315200" cy="2037198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073405"/>
            <a:ext cx="7315200" cy="1412764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10/04/2023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68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10/04/2023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32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9920" y="311540"/>
            <a:ext cx="2103120" cy="495889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311540"/>
            <a:ext cx="6187440" cy="495889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10/04/2023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29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10/04/2023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50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480" y="1458819"/>
            <a:ext cx="8412480" cy="24340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80" y="3915917"/>
            <a:ext cx="8412480" cy="1280021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10/04/2023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981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557698"/>
            <a:ext cx="4145280" cy="371273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760" y="1557698"/>
            <a:ext cx="4145280" cy="371273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10/04/2023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395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0" y="311540"/>
            <a:ext cx="8412480" cy="113102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831" y="1434437"/>
            <a:ext cx="4126230" cy="702995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831" y="2137432"/>
            <a:ext cx="4126230" cy="31438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760" y="1434437"/>
            <a:ext cx="4146550" cy="702995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760" y="2137432"/>
            <a:ext cx="4146550" cy="31438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10/04/2023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00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10/04/2023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62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10/04/2023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86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1" y="390102"/>
            <a:ext cx="3145790" cy="1365356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550" y="842512"/>
            <a:ext cx="4937760" cy="4158375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831" y="1755458"/>
            <a:ext cx="3145790" cy="3252202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10/04/2023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78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1" y="390102"/>
            <a:ext cx="3145790" cy="1365356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6550" y="842512"/>
            <a:ext cx="4937760" cy="4158375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831" y="1755458"/>
            <a:ext cx="3145790" cy="3252202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10/04/2023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560" y="311540"/>
            <a:ext cx="8412480" cy="1131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60" y="1557698"/>
            <a:ext cx="8412480" cy="3712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560" y="5423497"/>
            <a:ext cx="2194560" cy="311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26867-FD9D-47EA-93E2-48DF948016A4}" type="datetimeFigureOut">
              <a:rPr lang="pt-BR" smtClean="0"/>
              <a:t>10/04/2023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0880" y="5423497"/>
            <a:ext cx="3291840" cy="311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480" y="5423497"/>
            <a:ext cx="2194560" cy="311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4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500B8FE8-B3A2-FC63-CB26-ECDA308D6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11FE006-C911-A327-365A-C6CFF52D3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>
                <a:latin typeface="Franklin Gothic Demi" panose="020B0703020102020204" pitchFamily="34" charset="0"/>
              </a:rPr>
              <a:t>IRF / AEROPORTO INTERNACIONAL DE FLORIANÓPOLIS</a:t>
            </a:r>
            <a:endParaRPr lang="pt-BR" dirty="0"/>
          </a:p>
        </p:txBody>
      </p:sp>
      <p:pic>
        <p:nvPicPr>
          <p:cNvPr id="5" name="Espaço Reservado para Conteúdo 3">
            <a:extLst>
              <a:ext uri="{FF2B5EF4-FFF2-40B4-BE49-F238E27FC236}">
                <a16:creationId xmlns:a16="http://schemas.microsoft.com/office/drawing/2014/main" id="{F3ECFD69-B31E-9BF4-A4FE-F61FE646F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33" y="2140642"/>
            <a:ext cx="3356517" cy="23493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2BBD2603-A6B1-8109-7BCA-CE9FF546B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681" y="1442564"/>
            <a:ext cx="3947359" cy="176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7">
            <a:extLst>
              <a:ext uri="{FF2B5EF4-FFF2-40B4-BE49-F238E27FC236}">
                <a16:creationId xmlns:a16="http://schemas.microsoft.com/office/drawing/2014/main" id="{F7BF7017-D1A0-488E-553D-881B1F290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681" y="3315295"/>
            <a:ext cx="2549365" cy="189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582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500B8FE8-B3A2-FC63-CB26-ECDA308D6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BBFD49-F5B3-5E6E-B575-940ED75F8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>
                <a:latin typeface="Franklin Gothic Demi" panose="020B0703020102020204" pitchFamily="34" charset="0"/>
              </a:rPr>
              <a:t>IRF/FNS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FF58BAF-F134-E81A-A13A-F896FC410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altLang="pt-BR" sz="2200" dirty="0">
                <a:latin typeface="Eras Bold ITC" panose="020B0907030504020204" pitchFamily="34" charset="0"/>
              </a:rPr>
              <a:t>TPS – TERMINAL DE PASSAGEIROS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sz="1800" dirty="0">
                <a:solidFill>
                  <a:schemeClr val="accent5"/>
                </a:solidFill>
                <a:latin typeface="Eras Bold ITC" panose="020B0907030504020204" pitchFamily="34" charset="0"/>
              </a:rPr>
              <a:t>APREENSÕES EM OPERAÇÕES COM O AGENTE CANINO FALCON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br>
              <a:rPr lang="pt-BR" sz="1800" dirty="0">
                <a:solidFill>
                  <a:schemeClr val="accent5"/>
                </a:solidFill>
                <a:latin typeface="Eras Bold ITC" panose="020B0907030504020204" pitchFamily="34" charset="0"/>
              </a:rPr>
            </a:br>
            <a:r>
              <a:rPr lang="pt-BR" sz="1800" dirty="0">
                <a:solidFill>
                  <a:schemeClr val="accent5"/>
                </a:solidFill>
                <a:latin typeface="Eras Bold ITC" panose="020B0907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25/3/2022 - Drogas estavam na bagagem de passageiro brasileiro, num </a:t>
            </a:r>
            <a:r>
              <a:rPr lang="pt-BR" sz="1800" dirty="0" err="1">
                <a:solidFill>
                  <a:schemeClr val="accent5"/>
                </a:solidFill>
                <a:latin typeface="Eras Bold ITC" panose="020B0907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vôo</a:t>
            </a:r>
            <a:r>
              <a:rPr lang="pt-BR" sz="1800" dirty="0">
                <a:solidFill>
                  <a:schemeClr val="accent5"/>
                </a:solidFill>
                <a:latin typeface="Eras Bold ITC" panose="020B0907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proveniente de Guarulhos.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sz="1800" b="1" dirty="0">
                <a:latin typeface="Eras Bold ITC" panose="020B0907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Foram encontrados 25 g de </a:t>
            </a:r>
            <a:r>
              <a:rPr lang="pt-BR" sz="1800" b="1" dirty="0" err="1">
                <a:latin typeface="Eras Bold ITC" panose="020B0907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skunk</a:t>
            </a:r>
            <a:r>
              <a:rPr lang="pt-BR" sz="1800" b="1" dirty="0">
                <a:latin typeface="Eras Bold ITC" panose="020B0907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haxixe.</a:t>
            </a: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E79DEFA-F8A6-723F-7C56-4C0996A8A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867" y="3429584"/>
            <a:ext cx="3344333" cy="180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36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500B8FE8-B3A2-FC63-CB26-ECDA308D6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732743-ADE9-2C7F-1078-BE8350EA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>
                <a:latin typeface="Franklin Gothic Demi" panose="020B0703020102020204" pitchFamily="34" charset="0"/>
              </a:rPr>
              <a:t>IRF/FNS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923FBB-C538-9636-1D9C-6B848C9FE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altLang="pt-BR" sz="4600" dirty="0">
                <a:latin typeface="Franklin Gothic Demi" panose="020B0703020102020204" pitchFamily="34" charset="0"/>
              </a:rPr>
              <a:t>TPS – TERMINAL DE PASSAGEIROS – Voos Internacionais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5"/>
              </a:solidFill>
              <a:latin typeface="Franklin Gothic Demi" panose="020B0703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5"/>
              </a:solidFill>
              <a:latin typeface="Franklin Gothic Demi" panose="020B0703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5"/>
              </a:solidFill>
              <a:latin typeface="Franklin Gothic Demi" panose="020B0703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5"/>
              </a:solidFill>
              <a:latin typeface="Franklin Gothic Demi" panose="020B0703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5"/>
              </a:solidFill>
              <a:latin typeface="Franklin Gothic Demi" panose="020B0703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5"/>
              </a:solidFill>
              <a:latin typeface="Franklin Gothic Demi" panose="020B0703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5"/>
              </a:solidFill>
              <a:latin typeface="Franklin Gothic Demi" panose="020B07030201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pt-BR" sz="1800" dirty="0">
              <a:solidFill>
                <a:schemeClr val="accent5"/>
              </a:solidFill>
              <a:latin typeface="Franklin Gothic Demi" panose="020B07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defRPr/>
            </a:pPr>
            <a:endParaRPr lang="pt-BR" sz="2100" dirty="0">
              <a:solidFill>
                <a:schemeClr val="accent5"/>
              </a:solidFill>
              <a:latin typeface="Franklin Gothic Demi" panose="020B07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defRPr/>
            </a:pPr>
            <a:endParaRPr lang="pt-BR" sz="2100" dirty="0">
              <a:solidFill>
                <a:schemeClr val="accent5"/>
              </a:solidFill>
              <a:latin typeface="Franklin Gothic Demi" panose="020B07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pt-BR" sz="3800" dirty="0">
                <a:solidFill>
                  <a:schemeClr val="accent5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Alta temporada  2022  (Dezembro a Março) : média  9,8 voos / dia.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pt-BR" sz="3800" dirty="0">
                <a:solidFill>
                  <a:schemeClr val="accent5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Baixa temporada  2022 (Abril a Novembro) :  média  3,1 voos / dia.</a:t>
            </a:r>
          </a:p>
          <a:p>
            <a:endParaRPr lang="pt-BR" dirty="0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E8690A18-6F1C-B538-3758-5FC7946C1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010437"/>
              </p:ext>
            </p:extLst>
          </p:nvPr>
        </p:nvGraphicFramePr>
        <p:xfrm>
          <a:off x="670560" y="1819973"/>
          <a:ext cx="5393690" cy="2425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8105">
                  <a:extLst>
                    <a:ext uri="{9D8B030D-6E8A-4147-A177-3AD203B41FA5}">
                      <a16:colId xmlns:a16="http://schemas.microsoft.com/office/drawing/2014/main" val="951997830"/>
                    </a:ext>
                  </a:extLst>
                </a:gridCol>
                <a:gridCol w="1348105">
                  <a:extLst>
                    <a:ext uri="{9D8B030D-6E8A-4147-A177-3AD203B41FA5}">
                      <a16:colId xmlns:a16="http://schemas.microsoft.com/office/drawing/2014/main" val="389439319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1477447221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18243194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              Ano 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     Desembarque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       Embarque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      Total  Voos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0707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2021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            321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            288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           609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766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2022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           1004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            932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           1936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7634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Aumento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           312 %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            324 %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           318 %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7118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544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500B8FE8-B3A2-FC63-CB26-ECDA308D6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732743-ADE9-2C7F-1078-BE8350EA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>
                <a:latin typeface="Franklin Gothic Demi" panose="020B0703020102020204" pitchFamily="34" charset="0"/>
              </a:rPr>
              <a:t>IRF/FNS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923FBB-C538-9636-1D9C-6B848C9FE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altLang="pt-BR" sz="2200" dirty="0">
                <a:latin typeface="Franklin Gothic Demi" panose="020B0703020102020204" pitchFamily="34" charset="0"/>
              </a:rPr>
              <a:t>TPS – TERMINAL DE PASSAGEIROS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sz="2200" dirty="0">
                <a:latin typeface="Franklin Gothic Demi" panose="020B0703020102020204" pitchFamily="34" charset="0"/>
              </a:rPr>
              <a:t>Voos Domésticos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5"/>
              </a:solidFill>
              <a:latin typeface="Franklin Gothic Demi" panose="020B0703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5"/>
              </a:solidFill>
              <a:latin typeface="Franklin Gothic Demi" panose="020B0703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5"/>
              </a:solidFill>
              <a:latin typeface="Franklin Gothic Demi" panose="020B0703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5"/>
              </a:solidFill>
              <a:latin typeface="Franklin Gothic Demi" panose="020B0703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5"/>
              </a:solidFill>
              <a:latin typeface="Franklin Gothic Demi" panose="020B0703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5"/>
              </a:solidFill>
              <a:latin typeface="Franklin Gothic Demi" panose="020B07030201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pt-BR" sz="1800" dirty="0">
              <a:solidFill>
                <a:schemeClr val="accent5"/>
              </a:solidFill>
              <a:latin typeface="Franklin Gothic Demi" panose="020B07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E4885D23-1DA2-BEFD-4407-0B5B58A76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455272"/>
              </p:ext>
            </p:extLst>
          </p:nvPr>
        </p:nvGraphicFramePr>
        <p:xfrm>
          <a:off x="757556" y="2503231"/>
          <a:ext cx="5393690" cy="2425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8105">
                  <a:extLst>
                    <a:ext uri="{9D8B030D-6E8A-4147-A177-3AD203B41FA5}">
                      <a16:colId xmlns:a16="http://schemas.microsoft.com/office/drawing/2014/main" val="669438163"/>
                    </a:ext>
                  </a:extLst>
                </a:gridCol>
                <a:gridCol w="1348105">
                  <a:extLst>
                    <a:ext uri="{9D8B030D-6E8A-4147-A177-3AD203B41FA5}">
                      <a16:colId xmlns:a16="http://schemas.microsoft.com/office/drawing/2014/main" val="1777846403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3904647851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17867803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              Ano 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     Desembarque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       Embarque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      Total  Voos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4699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          2021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        15.565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        15.611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        31.176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11717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          2022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        19.964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        20.038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        40.002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3270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       Aumento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           28 %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           28 %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          28 %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9997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046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500B8FE8-B3A2-FC63-CB26-ECDA308D6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732743-ADE9-2C7F-1078-BE8350EA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>
                <a:latin typeface="Franklin Gothic Demi" panose="020B0703020102020204" pitchFamily="34" charset="0"/>
              </a:rPr>
              <a:t>IRF/FNS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923FBB-C538-9636-1D9C-6B848C9FE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253" y="1583098"/>
            <a:ext cx="8412480" cy="3712739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altLang="pt-BR" sz="2200" dirty="0">
                <a:latin typeface="Franklin Gothic Demi" panose="020B0703020102020204" pitchFamily="34" charset="0"/>
              </a:rPr>
              <a:t>TPS – TERMINAL DE PASSAGEIROS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sz="2200" dirty="0">
                <a:latin typeface="Franklin Gothic Demi" panose="020B0703020102020204" pitchFamily="34" charset="0"/>
              </a:rPr>
              <a:t>Passageiros Internacionais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5"/>
              </a:solidFill>
              <a:latin typeface="Franklin Gothic Demi" panose="020B0703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5"/>
              </a:solidFill>
              <a:latin typeface="Franklin Gothic Demi" panose="020B0703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5"/>
              </a:solidFill>
              <a:latin typeface="Franklin Gothic Demi" panose="020B0703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5"/>
              </a:solidFill>
              <a:latin typeface="Franklin Gothic Demi" panose="020B0703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5"/>
              </a:solidFill>
              <a:latin typeface="Franklin Gothic Demi" panose="020B0703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5"/>
              </a:solidFill>
              <a:latin typeface="Franklin Gothic Demi" panose="020B0703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5"/>
              </a:solidFill>
              <a:latin typeface="Franklin Gothic Demi" panose="020B07030201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pt-BR" sz="1800" dirty="0">
              <a:solidFill>
                <a:schemeClr val="accent5"/>
              </a:solidFill>
              <a:latin typeface="Franklin Gothic Demi" panose="020B07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6A866CFC-A20C-268F-013A-63073EC7B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630635"/>
              </p:ext>
            </p:extLst>
          </p:nvPr>
        </p:nvGraphicFramePr>
        <p:xfrm>
          <a:off x="668867" y="2532371"/>
          <a:ext cx="5393690" cy="2128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8105">
                  <a:extLst>
                    <a:ext uri="{9D8B030D-6E8A-4147-A177-3AD203B41FA5}">
                      <a16:colId xmlns:a16="http://schemas.microsoft.com/office/drawing/2014/main" val="1123075447"/>
                    </a:ext>
                  </a:extLst>
                </a:gridCol>
                <a:gridCol w="1348105">
                  <a:extLst>
                    <a:ext uri="{9D8B030D-6E8A-4147-A177-3AD203B41FA5}">
                      <a16:colId xmlns:a16="http://schemas.microsoft.com/office/drawing/2014/main" val="262376582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3491941463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15578551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               Ano 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    Desembarque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       Embarque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Total Passageiros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6575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           2021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          7.916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         7.279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       15.195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5607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           2022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          87.212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        90.387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       177.599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54027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        Aumento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          1.100 %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        1.242 %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       1.169 %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7678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003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500B8FE8-B3A2-FC63-CB26-ECDA308D6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732743-ADE9-2C7F-1078-BE8350EA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>
                <a:latin typeface="Franklin Gothic Demi" panose="020B0703020102020204" pitchFamily="34" charset="0"/>
              </a:rPr>
              <a:t>IRF/FNS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923FBB-C538-9636-1D9C-6B848C9FE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altLang="pt-BR" sz="2400" dirty="0">
                <a:latin typeface="Franklin Gothic Demi" panose="020B0703020102020204" pitchFamily="34" charset="0"/>
              </a:rPr>
              <a:t>TPS – TERMINAL DE PASSAGEIROS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sz="2400" dirty="0">
                <a:latin typeface="Franklin Gothic Demi" panose="020B0703020102020204" pitchFamily="34" charset="0"/>
              </a:rPr>
              <a:t>Passageiros Domésticos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5"/>
              </a:solidFill>
              <a:latin typeface="Franklin Gothic Demi" panose="020B0703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5"/>
              </a:solidFill>
              <a:latin typeface="Franklin Gothic Demi" panose="020B0703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5"/>
              </a:solidFill>
              <a:latin typeface="Franklin Gothic Demi" panose="020B0703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5"/>
              </a:solidFill>
              <a:latin typeface="Franklin Gothic Demi" panose="020B0703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5"/>
              </a:solidFill>
              <a:latin typeface="Franklin Gothic Demi" panose="020B0703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5"/>
              </a:solidFill>
              <a:latin typeface="Franklin Gothic Demi" panose="020B0703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5"/>
              </a:solidFill>
              <a:latin typeface="Franklin Gothic Demi" panose="020B07030201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sz="2000" dirty="0">
                <a:solidFill>
                  <a:schemeClr val="accent5"/>
                </a:solidFill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passageiros 2022 (Internacional + Domésticos) : 3.410.164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pt-BR" sz="1800" dirty="0">
              <a:solidFill>
                <a:schemeClr val="accent5"/>
              </a:solidFill>
              <a:latin typeface="Franklin Gothic Demi" panose="020B07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C7D2FC5-955D-8A96-EFE3-2F30D7B55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30925"/>
              </p:ext>
            </p:extLst>
          </p:nvPr>
        </p:nvGraphicFramePr>
        <p:xfrm>
          <a:off x="791421" y="2336439"/>
          <a:ext cx="5393690" cy="2425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8105">
                  <a:extLst>
                    <a:ext uri="{9D8B030D-6E8A-4147-A177-3AD203B41FA5}">
                      <a16:colId xmlns:a16="http://schemas.microsoft.com/office/drawing/2014/main" val="3416870672"/>
                    </a:ext>
                  </a:extLst>
                </a:gridCol>
                <a:gridCol w="1348105">
                  <a:extLst>
                    <a:ext uri="{9D8B030D-6E8A-4147-A177-3AD203B41FA5}">
                      <a16:colId xmlns:a16="http://schemas.microsoft.com/office/drawing/2014/main" val="4136521276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3453946483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241340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              Ano 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Nº Passageiros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Desembarque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Doméstico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Nº Passageiros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Embarque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Doméstico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Total Passageiros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9601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          2021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     1.183.165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      1.160.254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     2.343.419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2568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          2022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     1.588.915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      1.643.710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     3.232.625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4520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        Aumento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           34 %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           42 %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          38 %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9275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69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m 3">
            <a:extLst>
              <a:ext uri="{FF2B5EF4-FFF2-40B4-BE49-F238E27FC236}">
                <a16:creationId xmlns:a16="http://schemas.microsoft.com/office/drawing/2014/main" id="{E099F22C-3D91-C5EF-712B-2F51E37AE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" y="-66033"/>
            <a:ext cx="9752542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Line 5">
            <a:extLst>
              <a:ext uri="{FF2B5EF4-FFF2-40B4-BE49-F238E27FC236}">
                <a16:creationId xmlns:a16="http://schemas.microsoft.com/office/drawing/2014/main" id="{EE6C0CA2-34D7-85D7-2C4D-616D708D5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2020" y="357212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 sz="1440"/>
          </a:p>
        </p:txBody>
      </p:sp>
      <p:sp>
        <p:nvSpPr>
          <p:cNvPr id="30724" name="Line 6">
            <a:extLst>
              <a:ext uri="{FF2B5EF4-FFF2-40B4-BE49-F238E27FC236}">
                <a16:creationId xmlns:a16="http://schemas.microsoft.com/office/drawing/2014/main" id="{BBB72EE5-DAEE-D8D5-B4A8-CC0663E063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2020" y="357212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 sz="1440"/>
          </a:p>
        </p:txBody>
      </p:sp>
      <p:pic>
        <p:nvPicPr>
          <p:cNvPr id="30725" name="Picture 2" descr="Resultado de imagem para obrigado">
            <a:extLst>
              <a:ext uri="{FF2B5EF4-FFF2-40B4-BE49-F238E27FC236}">
                <a16:creationId xmlns:a16="http://schemas.microsoft.com/office/drawing/2014/main" id="{269F3AD7-F49A-5CBB-7514-7E4685866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669" y="576517"/>
            <a:ext cx="6933448" cy="459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CE605E1-F497-A674-345E-00AB79D35320}"/>
              </a:ext>
            </a:extLst>
          </p:cNvPr>
          <p:cNvSpPr txBox="1"/>
          <p:nvPr/>
        </p:nvSpPr>
        <p:spPr>
          <a:xfrm>
            <a:off x="-366324" y="4998178"/>
            <a:ext cx="3796498" cy="8063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1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Marcos Antônio Vighi</a:t>
            </a:r>
          </a:p>
          <a:p>
            <a:pPr algn="ctr">
              <a:defRPr/>
            </a:pPr>
            <a:r>
              <a:rPr lang="pt-BR" sz="1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AFRFB – Inspetor IRF/FNS</a:t>
            </a:r>
            <a:endParaRPr lang="pt-BR" sz="1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00FFFF"/>
              </a:highlight>
              <a:latin typeface="Franklin Gothic Demi" panose="020B0703020102020204" pitchFamily="34" charset="0"/>
            </a:endParaRPr>
          </a:p>
          <a:p>
            <a:pPr algn="ctr">
              <a:defRPr/>
            </a:pPr>
            <a:endParaRPr lang="pt-BR" sz="144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500B8FE8-B3A2-FC63-CB26-ECDA308D6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6189246-A4AF-B95B-6F3A-86ADC8EAC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3600" dirty="0">
                <a:latin typeface="Franklin Gothic Demi" panose="020B0703020102020204" pitchFamily="34" charset="0"/>
              </a:rPr>
              <a:t>IRF/FNS - SUBORDINADA À ALF/FNS</a:t>
            </a:r>
            <a:br>
              <a:rPr lang="pt-BR" altLang="pt-BR" sz="3600" dirty="0">
                <a:latin typeface="Franklin Gothic Demi" panose="020B0703020102020204" pitchFamily="34" charset="0"/>
              </a:rPr>
            </a:br>
            <a:r>
              <a:rPr lang="pt-BR" altLang="pt-BR" sz="3600" dirty="0">
                <a:latin typeface="Franklin Gothic Demi" panose="020B0703020102020204" pitchFamily="34" charset="0"/>
              </a:rPr>
              <a:t> 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D7F6802-D265-7F32-46FA-78876A1CF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pt-BR" altLang="pt-BR" dirty="0">
                <a:latin typeface="Eras Bold ITC" panose="020B0907030504020204" pitchFamily="34" charset="0"/>
              </a:rPr>
              <a:t>CONCESSÃO : </a:t>
            </a:r>
            <a:r>
              <a:rPr lang="pt-BR" altLang="pt-BR" dirty="0">
                <a:solidFill>
                  <a:schemeClr val="accent5"/>
                </a:solidFill>
                <a:latin typeface="Eras Bold ITC" panose="020B0907030504020204" pitchFamily="34" charset="0"/>
              </a:rPr>
              <a:t>FLORIPA AIRPORT (EMPRESA SUIÇA ZURICH AIRPORT) ATÉ O  ANO DE 2047.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pt-BR" altLang="pt-BR" dirty="0">
              <a:solidFill>
                <a:schemeClr val="accent5"/>
              </a:solidFill>
              <a:latin typeface="Eras Bold ITC" panose="020B09070305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altLang="pt-BR" dirty="0">
                <a:latin typeface="Eras Bold ITC" panose="020B0907030504020204" pitchFamily="34" charset="0"/>
              </a:rPr>
              <a:t>TECA – TERMINAL DE CARGA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sz="2400" dirty="0">
                <a:solidFill>
                  <a:schemeClr val="accent5"/>
                </a:solidFill>
                <a:latin typeface="Eras Bold ITC" panose="020B0907030504020204" pitchFamily="34" charset="0"/>
                <a:ea typeface="Calibri" panose="020F0502020204030204" pitchFamily="34" charset="0"/>
              </a:rPr>
              <a:t>CONCESSIONÁRIA DO AEROPORTO INTERNACIONAL DE FLORIANÓPOLIS S.A.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2400" dirty="0">
              <a:solidFill>
                <a:schemeClr val="accent5"/>
              </a:solidFill>
              <a:latin typeface="Eras Bold ITC" panose="020B0907030504020204" pitchFamily="34" charset="0"/>
              <a:ea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altLang="pt-BR" dirty="0">
                <a:latin typeface="Eras Bold ITC" panose="020B0907030504020204" pitchFamily="34" charset="0"/>
              </a:rPr>
              <a:t>TPS – TERMINAL DE PASSAGEIROS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sz="2400" dirty="0">
                <a:solidFill>
                  <a:schemeClr val="accent5"/>
                </a:solidFill>
                <a:latin typeface="Eras Bold ITC" panose="020B0907030504020204" pitchFamily="34" charset="0"/>
                <a:ea typeface="Calibri" panose="020F0502020204030204" pitchFamily="34" charset="0"/>
              </a:rPr>
              <a:t>DUFRY LOJAS FRANCAS LTDA. (Loja desembarque)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sz="2400" dirty="0">
                <a:solidFill>
                  <a:schemeClr val="accent5"/>
                </a:solidFill>
                <a:latin typeface="Eras Bold ITC" panose="020B0907030504020204" pitchFamily="34" charset="0"/>
                <a:ea typeface="Calibri" panose="020F0502020204030204" pitchFamily="34" charset="0"/>
              </a:rPr>
              <a:t>DUFRY LOJAS FRANCAS LTDA.  (Loja embarque)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sz="2400" dirty="0">
                <a:solidFill>
                  <a:schemeClr val="accent5"/>
                </a:solidFill>
                <a:latin typeface="Eras Bold ITC" panose="020B0907030504020204" pitchFamily="34" charset="0"/>
                <a:ea typeface="Calibri" panose="020F0502020204030204" pitchFamily="34" charset="0"/>
              </a:rPr>
              <a:t>DUFRY LOJAS FRANCAS LTDA. (Depósito)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657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500B8FE8-B3A2-FC63-CB26-ECDA308D6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7E7FCCB-493A-A7C5-EB1E-F91AFC1F6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>
                <a:latin typeface="Franklin Gothic Demi" panose="020B0703020102020204" pitchFamily="34" charset="0"/>
              </a:rPr>
              <a:t>IRF/FNS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6A077B1-CAC3-D3D7-7017-6E52ACC7B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altLang="pt-BR" sz="2200" b="1" dirty="0">
                <a:latin typeface="Eras Bold ITC" panose="020B0907030504020204" pitchFamily="34" charset="0"/>
              </a:rPr>
              <a:t>TECA – TERMINAL DE CARGA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pt-BR" altLang="pt-BR" sz="1600" b="1" dirty="0">
              <a:solidFill>
                <a:schemeClr val="accent5"/>
              </a:solidFill>
              <a:latin typeface="Eras Bold ITC" panose="020B0907030504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pt-BR" altLang="pt-BR" sz="2000" b="1" dirty="0">
                <a:solidFill>
                  <a:schemeClr val="accent5"/>
                </a:solidFill>
                <a:latin typeface="Eras Bold ITC" panose="020B0907030504020204" pitchFamily="34" charset="0"/>
              </a:rPr>
              <a:t>PERFIL DE DESPACHOS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pt-BR" altLang="pt-BR" sz="2000" dirty="0">
                <a:solidFill>
                  <a:schemeClr val="accent5"/>
                </a:solidFill>
                <a:latin typeface="Eras Bold ITC" panose="020B0907030504020204" pitchFamily="34" charset="0"/>
              </a:rPr>
              <a:t>IMPORTAÇÃO : 97%  /  EXPORTAÇÃO : 3%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pt-BR" altLang="pt-BR" sz="2000" b="1" dirty="0">
              <a:solidFill>
                <a:schemeClr val="accent5"/>
              </a:solidFill>
              <a:latin typeface="Eras Bold ITC" panose="020B09070305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altLang="pt-BR" sz="2000" b="1" dirty="0">
                <a:solidFill>
                  <a:schemeClr val="accent5"/>
                </a:solidFill>
                <a:latin typeface="Eras Bold ITC" panose="020B0907030504020204" pitchFamily="34" charset="0"/>
              </a:rPr>
              <a:t>DESPACHO ADUANEIRO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altLang="pt-BR" sz="2000" dirty="0">
                <a:solidFill>
                  <a:schemeClr val="accent5"/>
                </a:solidFill>
                <a:latin typeface="Eras Bold ITC" panose="020B0907030504020204" pitchFamily="34" charset="0"/>
              </a:rPr>
              <a:t>ATIVIDADE REGIONALIZADA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>
              <a:solidFill>
                <a:schemeClr val="accent5"/>
              </a:solidFill>
              <a:latin typeface="Eras Bold ITC" panose="020B09070305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altLang="pt-BR" sz="2000" b="1" dirty="0">
                <a:solidFill>
                  <a:schemeClr val="accent5"/>
                </a:solidFill>
                <a:latin typeface="Eras Bold ITC" panose="020B0907030504020204" pitchFamily="34" charset="0"/>
              </a:rPr>
              <a:t>SERVIÇOS INTERNOS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altLang="pt-BR" sz="2000" dirty="0" err="1">
                <a:solidFill>
                  <a:schemeClr val="accent5"/>
                </a:solidFill>
                <a:latin typeface="Eras Bold ITC" panose="020B0907030504020204" pitchFamily="34" charset="0"/>
              </a:rPr>
              <a:t>DTAs</a:t>
            </a:r>
            <a:r>
              <a:rPr lang="pt-BR" altLang="pt-BR" sz="2000" dirty="0">
                <a:solidFill>
                  <a:schemeClr val="accent5"/>
                </a:solidFill>
                <a:latin typeface="Eras Bold ITC" panose="020B0907030504020204" pitchFamily="34" charset="0"/>
              </a:rPr>
              <a:t>/MANTRA/e-PROCESSOS/ATENDIMENTOS/VERIFICAÇÕES FÍSICAS/INSPEÇÕES PRÉVIAS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9279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500B8FE8-B3A2-FC63-CB26-ECDA308D6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2542" cy="5851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2495992-BB6D-F5BB-E507-CBE704E1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>
                <a:latin typeface="Franklin Gothic Demi" panose="020B0703020102020204" pitchFamily="34" charset="0"/>
              </a:rPr>
              <a:t>IRF/FNS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41F7D46-4380-E4EC-7DAD-3685B17C4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altLang="pt-BR" sz="2200" dirty="0">
                <a:latin typeface="Eras Bold ITC" panose="020B0907030504020204" pitchFamily="34" charset="0"/>
              </a:rPr>
              <a:t>TECA – TERMINAL DE CARGA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altLang="pt-BR" sz="2000" dirty="0">
                <a:solidFill>
                  <a:schemeClr val="accent5"/>
                </a:solidFill>
                <a:latin typeface="Eras Bold ITC" panose="020B0907030504020204" pitchFamily="34" charset="0"/>
              </a:rPr>
              <a:t>DADOS IMPORTAÇÃO – DESPACHO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altLang="pt-BR" dirty="0"/>
          </a:p>
          <a:p>
            <a:pPr marL="0" indent="0">
              <a:buNone/>
            </a:pPr>
            <a:endParaRPr lang="pt-BR" altLang="pt-BR" sz="2000" dirty="0">
              <a:solidFill>
                <a:schemeClr val="accent5"/>
              </a:solidFill>
              <a:latin typeface="Eras Bold ITC" panose="020B0907030504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1498B28-62B6-ABA8-CBDE-8DC69FACC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84" y="2252134"/>
            <a:ext cx="6791068" cy="1913356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9C3F78F7-0CC2-CC55-6D60-C1ABC734A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561715"/>
              </p:ext>
            </p:extLst>
          </p:nvPr>
        </p:nvGraphicFramePr>
        <p:xfrm>
          <a:off x="744984" y="4229824"/>
          <a:ext cx="3556083" cy="761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7491">
                  <a:extLst>
                    <a:ext uri="{9D8B030D-6E8A-4147-A177-3AD203B41FA5}">
                      <a16:colId xmlns:a16="http://schemas.microsoft.com/office/drawing/2014/main" val="2664194184"/>
                    </a:ext>
                  </a:extLst>
                </a:gridCol>
                <a:gridCol w="2898592">
                  <a:extLst>
                    <a:ext uri="{9D8B030D-6E8A-4147-A177-3AD203B41FA5}">
                      <a16:colId xmlns:a16="http://schemas.microsoft.com/office/drawing/2014/main" val="3629188656"/>
                    </a:ext>
                  </a:extLst>
                </a:gridCol>
              </a:tblGrid>
              <a:tr h="2538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ANO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RVF (TOTAL /TEMPO MÉDIO Horas)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4988037"/>
                  </a:ext>
                </a:extLst>
              </a:tr>
              <a:tr h="2538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2021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                      130 / 17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3912897"/>
                  </a:ext>
                </a:extLst>
              </a:tr>
              <a:tr h="2538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2022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                      265 / 22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6891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379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500B8FE8-B3A2-FC63-CB26-ECDA308D6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DB6BC9-A38D-BFA4-1A6C-2D11F8DAB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>
                <a:latin typeface="Franklin Gothic Demi" panose="020B0703020102020204" pitchFamily="34" charset="0"/>
              </a:rPr>
              <a:t>IRF/FNS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C3838-7FE9-1EF1-41F1-4C9040835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altLang="pt-BR" sz="2400" dirty="0">
                <a:latin typeface="Franklin Gothic Demi" panose="020B0703020102020204" pitchFamily="34" charset="0"/>
              </a:rPr>
              <a:t>TECA – TERMINAL DE CARGA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400" dirty="0">
              <a:solidFill>
                <a:schemeClr val="accent5"/>
              </a:solidFill>
              <a:latin typeface="Franklin Gothic Demi" panose="020B0703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altLang="pt-BR" sz="2400" dirty="0">
                <a:solidFill>
                  <a:schemeClr val="accent5"/>
                </a:solidFill>
                <a:latin typeface="Franklin Gothic Demi" panose="020B0703020102020204" pitchFamily="34" charset="0"/>
              </a:rPr>
              <a:t>DADOS IMPORTAÇÃO – TRÂNSITO ADUANEIRO  2022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2400" dirty="0">
                <a:solidFill>
                  <a:schemeClr val="accent5"/>
                </a:solidFill>
                <a:latin typeface="Franklin Gothic Demi" panose="020B0703020102020204" pitchFamily="34" charset="0"/>
              </a:rPr>
              <a:t>TOTAL </a:t>
            </a:r>
            <a:r>
              <a:rPr lang="pt-BR" sz="2400" dirty="0" err="1">
                <a:solidFill>
                  <a:schemeClr val="accent5"/>
                </a:solidFill>
                <a:latin typeface="Franklin Gothic Demi" panose="020B0703020102020204" pitchFamily="34" charset="0"/>
              </a:rPr>
              <a:t>DTAs</a:t>
            </a:r>
            <a:r>
              <a:rPr lang="pt-BR" sz="2400" dirty="0">
                <a:solidFill>
                  <a:schemeClr val="accent5"/>
                </a:solidFill>
                <a:latin typeface="Franklin Gothic Demi" panose="020B0703020102020204" pitchFamily="34" charset="0"/>
              </a:rPr>
              <a:t> : 828   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accent5"/>
                </a:solidFill>
                <a:latin typeface="Franklin Gothic Demi" panose="020B0703020102020204" pitchFamily="34" charset="0"/>
              </a:rPr>
              <a:t>91 % Origem SP (Guarulhos)</a:t>
            </a:r>
          </a:p>
        </p:txBody>
      </p:sp>
    </p:spTree>
    <p:extLst>
      <p:ext uri="{BB962C8B-B14F-4D97-AF65-F5344CB8AC3E}">
        <p14:creationId xmlns:p14="http://schemas.microsoft.com/office/powerpoint/2010/main" val="2347636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500B8FE8-B3A2-FC63-CB26-ECDA308D6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41729A-1360-1B5E-973C-85D17B377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>
                <a:latin typeface="Franklin Gothic Demi" panose="020B0703020102020204" pitchFamily="34" charset="0"/>
              </a:rPr>
              <a:t>IRF/FNS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03C3B8-AAF0-D388-BE16-9CD8EA9AF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altLang="pt-BR" sz="2400" dirty="0">
                <a:latin typeface="Franklin Gothic Demi" panose="020B0703020102020204" pitchFamily="34" charset="0"/>
              </a:rPr>
              <a:t>TECA – TERMINAL DE CARGA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400" dirty="0">
              <a:solidFill>
                <a:schemeClr val="accent5"/>
              </a:solidFill>
              <a:latin typeface="Franklin Gothic Demi" panose="020B0703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altLang="pt-BR" sz="2400" dirty="0">
                <a:solidFill>
                  <a:schemeClr val="accent5"/>
                </a:solidFill>
                <a:latin typeface="Franklin Gothic Demi" panose="020B0703020102020204" pitchFamily="34" charset="0"/>
              </a:rPr>
              <a:t>Voos Cargueiro (Miami /USA)</a:t>
            </a:r>
          </a:p>
          <a:p>
            <a:r>
              <a:rPr lang="pt-BR" sz="2400" b="1" dirty="0">
                <a:solidFill>
                  <a:schemeClr val="accent5"/>
                </a:solidFill>
              </a:rPr>
              <a:t>2 Voos semanais</a:t>
            </a:r>
          </a:p>
          <a:p>
            <a:r>
              <a:rPr lang="pt-BR" sz="2400" b="1" dirty="0">
                <a:solidFill>
                  <a:schemeClr val="accent5"/>
                </a:solidFill>
              </a:rPr>
              <a:t>78 Voos em 2022</a:t>
            </a:r>
          </a:p>
          <a:p>
            <a:r>
              <a:rPr lang="pt-BR" sz="2400" b="1" dirty="0">
                <a:solidFill>
                  <a:schemeClr val="accent5"/>
                </a:solidFill>
              </a:rPr>
              <a:t>1220 </a:t>
            </a:r>
            <a:r>
              <a:rPr lang="pt-BR" sz="2400" b="1" dirty="0" err="1">
                <a:solidFill>
                  <a:schemeClr val="accent5"/>
                </a:solidFill>
              </a:rPr>
              <a:t>ton</a:t>
            </a:r>
            <a:r>
              <a:rPr lang="pt-BR" sz="2400" b="1" dirty="0">
                <a:solidFill>
                  <a:schemeClr val="accent5"/>
                </a:solidFill>
              </a:rPr>
              <a:t> (média de 20 </a:t>
            </a:r>
            <a:r>
              <a:rPr lang="pt-BR" sz="2400" b="1" dirty="0" err="1">
                <a:solidFill>
                  <a:schemeClr val="accent5"/>
                </a:solidFill>
              </a:rPr>
              <a:t>ton</a:t>
            </a:r>
            <a:r>
              <a:rPr lang="pt-BR" sz="2400" b="1" dirty="0">
                <a:solidFill>
                  <a:schemeClr val="accent5"/>
                </a:solidFill>
              </a:rPr>
              <a:t>/voo)</a:t>
            </a:r>
          </a:p>
          <a:p>
            <a:r>
              <a:rPr lang="pt-BR" sz="2400" b="1" dirty="0">
                <a:solidFill>
                  <a:schemeClr val="accent5"/>
                </a:solidFill>
              </a:rPr>
              <a:t>70 % segmento eletrônico</a:t>
            </a:r>
          </a:p>
          <a:p>
            <a:r>
              <a:rPr lang="pt-BR" sz="2400" b="1" dirty="0">
                <a:solidFill>
                  <a:schemeClr val="accent5"/>
                </a:solidFill>
              </a:rPr>
              <a:t>25 % segmento fármaco</a:t>
            </a:r>
          </a:p>
        </p:txBody>
      </p:sp>
    </p:spTree>
    <p:extLst>
      <p:ext uri="{BB962C8B-B14F-4D97-AF65-F5344CB8AC3E}">
        <p14:creationId xmlns:p14="http://schemas.microsoft.com/office/powerpoint/2010/main" val="171150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500B8FE8-B3A2-FC63-CB26-ECDA308D6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6E8FC6D-6890-D024-E518-B24A1CCA2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>
                <a:latin typeface="Franklin Gothic Demi" panose="020B0703020102020204" pitchFamily="34" charset="0"/>
              </a:rPr>
              <a:t>IRF/FNS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AE29718-8B31-9685-9629-5A252197B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altLang="pt-BR" sz="2400" dirty="0">
                <a:latin typeface="Franklin Gothic Demi" panose="020B0703020102020204" pitchFamily="34" charset="0"/>
              </a:rPr>
              <a:t>TECA – TERMINAL DE CARGA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400" dirty="0">
              <a:solidFill>
                <a:schemeClr val="accent5"/>
              </a:solidFill>
              <a:latin typeface="Franklin Gothic Demi" panose="020B0703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altLang="pt-BR" sz="2400" dirty="0">
                <a:solidFill>
                  <a:schemeClr val="accent5"/>
                </a:solidFill>
                <a:latin typeface="Franklin Gothic Demi" panose="020B0703020102020204" pitchFamily="34" charset="0"/>
              </a:rPr>
              <a:t>Estatísticas </a:t>
            </a:r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745A564-2C81-5BCE-6888-7BBB02D2A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" y="2844800"/>
            <a:ext cx="7718525" cy="155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65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500B8FE8-B3A2-FC63-CB26-ECDA308D6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9C5D517-BC32-E5CA-3770-83C0FD6E0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>
                <a:latin typeface="Franklin Gothic Demi" panose="020B0703020102020204" pitchFamily="34" charset="0"/>
              </a:rPr>
              <a:t>IRF/FNS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0A030A-2271-E1DA-F68A-A0D27B0F8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altLang="pt-BR" sz="2400" dirty="0">
                <a:latin typeface="Eras Bold ITC" panose="020B0907030504020204" pitchFamily="34" charset="0"/>
              </a:rPr>
              <a:t>TPS – TERMINAL DE PASSAGEIROS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400" dirty="0">
              <a:solidFill>
                <a:schemeClr val="accent5"/>
              </a:solidFill>
              <a:latin typeface="Eras Bold ITC" panose="020B09070305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altLang="pt-BR" sz="2400" dirty="0">
                <a:latin typeface="Eras Bold ITC" panose="020B0907030504020204" pitchFamily="34" charset="0"/>
              </a:rPr>
              <a:t> Controle Aduaneiro de Bagagem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400" dirty="0">
              <a:latin typeface="Eras Bold ITC" panose="020B0907030504020204" pitchFamily="34" charset="0"/>
            </a:endParaRPr>
          </a:p>
          <a:p>
            <a:pPr>
              <a:buFontTx/>
              <a:buChar char="-"/>
              <a:defRPr/>
            </a:pPr>
            <a:r>
              <a:rPr lang="pt-BR" sz="2400" dirty="0">
                <a:solidFill>
                  <a:schemeClr val="accent5"/>
                </a:solidFill>
                <a:latin typeface="Eras Bold ITC" panose="020B0907030504020204" pitchFamily="34" charset="0"/>
              </a:rPr>
              <a:t>Análise de risco – Sistema IRIS e </a:t>
            </a:r>
            <a:r>
              <a:rPr lang="pt-BR" sz="2400" dirty="0" err="1">
                <a:solidFill>
                  <a:schemeClr val="accent5"/>
                </a:solidFill>
                <a:latin typeface="Eras Bold ITC" panose="020B0907030504020204" pitchFamily="34" charset="0"/>
              </a:rPr>
              <a:t>eDBV</a:t>
            </a:r>
            <a:endParaRPr lang="pt-BR" sz="2400" dirty="0">
              <a:solidFill>
                <a:schemeClr val="accent5"/>
              </a:solidFill>
              <a:latin typeface="Eras Bold ITC" panose="020B0907030504020204" pitchFamily="34" charset="0"/>
            </a:endParaRPr>
          </a:p>
          <a:p>
            <a:pPr>
              <a:buFontTx/>
              <a:buChar char="-"/>
              <a:defRPr/>
            </a:pPr>
            <a:r>
              <a:rPr lang="pt-BR" sz="2400" dirty="0">
                <a:solidFill>
                  <a:schemeClr val="accent5"/>
                </a:solidFill>
                <a:latin typeface="Eras Bold ITC" panose="020B0907030504020204" pitchFamily="34" charset="0"/>
              </a:rPr>
              <a:t>Vigilância e Repressão na área do aeroporto</a:t>
            </a:r>
          </a:p>
          <a:p>
            <a:pPr>
              <a:buFontTx/>
              <a:buChar char="-"/>
              <a:defRPr/>
            </a:pPr>
            <a:r>
              <a:rPr lang="pt-BR" sz="2400" dirty="0">
                <a:solidFill>
                  <a:schemeClr val="accent5"/>
                </a:solidFill>
                <a:latin typeface="Eras Bold ITC" panose="020B0907030504020204" pitchFamily="34" charset="0"/>
              </a:rPr>
              <a:t> Admissão Temporária de Aeronaves</a:t>
            </a:r>
          </a:p>
          <a:p>
            <a:pPr>
              <a:buFontTx/>
              <a:buChar char="-"/>
              <a:defRPr/>
            </a:pPr>
            <a:r>
              <a:rPr lang="pt-BR" sz="2400" dirty="0">
                <a:solidFill>
                  <a:schemeClr val="accent5"/>
                </a:solidFill>
                <a:latin typeface="Eras Bold ITC" panose="020B0907030504020204" pitchFamily="34" charset="0"/>
              </a:rPr>
              <a:t>Conferência das cargas de mercadorias importadas para Loja Franca e avião cargueiro.</a:t>
            </a:r>
            <a:br>
              <a:rPr lang="pt-BR" sz="1800" dirty="0">
                <a:solidFill>
                  <a:schemeClr val="accent5"/>
                </a:solidFill>
              </a:rPr>
            </a:br>
            <a:endParaRPr lang="pt-BR" sz="1800" dirty="0">
              <a:solidFill>
                <a:schemeClr val="accent5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5541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500B8FE8-B3A2-FC63-CB26-ECDA308D6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F447F97-90A1-5966-0410-2C655C9B1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dirty="0">
                <a:latin typeface="Franklin Gothic Demi" panose="020B0703020102020204" pitchFamily="34" charset="0"/>
              </a:rPr>
              <a:t>IRF/FNS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273DDAB-2150-4A3C-81A1-E4D3471D7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616499"/>
            <a:ext cx="8412480" cy="3712739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altLang="pt-BR" sz="2200" dirty="0">
                <a:latin typeface="Eras Bold ITC" panose="020B0907030504020204" pitchFamily="34" charset="0"/>
              </a:rPr>
              <a:t>TPS – TERMINAL DE PASSAGEIROS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sz="1800" dirty="0">
                <a:solidFill>
                  <a:schemeClr val="accent5"/>
                </a:solidFill>
                <a:latin typeface="Eras Bold ITC" panose="020B0907030504020204" pitchFamily="34" charset="0"/>
              </a:rPr>
              <a:t>APREENSÕES EM OPERAÇÕES COM O AGENTE CANINO FALCON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sz="1800" dirty="0">
                <a:solidFill>
                  <a:schemeClr val="accent5"/>
                </a:solidFill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14/3/2022 - A ação contou com o trabalho do agente canino Falcon.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sz="1800" b="1" dirty="0">
                <a:latin typeface="Eras Bold ITC" panose="020B0907030504020204" pitchFamily="34" charset="0"/>
                <a:ea typeface="Times New Roman" panose="02020603050405020304" pitchFamily="18" charset="0"/>
              </a:rPr>
              <a:t>Foram encontrados 2,55 quilos de cocaína</a:t>
            </a:r>
            <a:r>
              <a:rPr lang="pt-BR" sz="1800" dirty="0">
                <a:solidFill>
                  <a:schemeClr val="accent5"/>
                </a:solidFill>
                <a:latin typeface="Eras Bold ITC" panose="020B0907030504020204" pitchFamily="34" charset="0"/>
                <a:ea typeface="Times New Roman" panose="02020603050405020304" pitchFamily="18" charset="0"/>
              </a:rPr>
              <a:t>, com passageira com destino à Nova Guiné.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sz="1800" dirty="0">
                <a:solidFill>
                  <a:schemeClr val="accent5"/>
                </a:solidFill>
                <a:latin typeface="Eras Bold ITC" panose="020B0907030504020204" pitchFamily="34" charset="0"/>
                <a:ea typeface="Times New Roman" panose="02020603050405020304" pitchFamily="18" charset="0"/>
              </a:rPr>
              <a:t>A droga foi identificada, mesmo estando dentro de pacotes de café, cujo intuito é disfarçar o odor da droga e enganar o cão farejador.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5"/>
              </a:solidFill>
              <a:latin typeface="Eras Bold ITC" panose="020B0907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60FA58C-4611-FF01-707A-2B8216F96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204" y="3825120"/>
            <a:ext cx="3100996" cy="155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700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A981FA-2B03-4496-A509-9FD04F12DEE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F8AC255-872A-4EEF-A101-87CE10C7BE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0505383-AEC6-43D5-8676-C5289DC689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</TotalTime>
  <Words>674</Words>
  <Application>Microsoft Office PowerPoint</Application>
  <PresentationFormat>Personalizar</PresentationFormat>
  <Paragraphs>245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Eras Bold ITC</vt:lpstr>
      <vt:lpstr>Franklin Gothic Demi</vt:lpstr>
      <vt:lpstr>Tema do Office</vt:lpstr>
      <vt:lpstr>IRF / AEROPORTO INTERNACIONAL DE FLORIANÓPOLIS</vt:lpstr>
      <vt:lpstr>IRF/FNS - SUBORDINADA À ALF/FNS  </vt:lpstr>
      <vt:lpstr>IRF/FNS</vt:lpstr>
      <vt:lpstr>IRF/FNS</vt:lpstr>
      <vt:lpstr>IRF/FNS</vt:lpstr>
      <vt:lpstr>IRF/FNS</vt:lpstr>
      <vt:lpstr>IRF/FNS</vt:lpstr>
      <vt:lpstr>IRF/FNS</vt:lpstr>
      <vt:lpstr>IRF/FNS</vt:lpstr>
      <vt:lpstr>IRF/FNS</vt:lpstr>
      <vt:lpstr>IRF/FNS</vt:lpstr>
      <vt:lpstr>IRF/FNS</vt:lpstr>
      <vt:lpstr>IRF/FNS</vt:lpstr>
      <vt:lpstr>IRF/FNS</vt:lpstr>
      <vt:lpstr>Apresentação do PowerPoint</vt:lpstr>
    </vt:vector>
  </TitlesOfParts>
  <Company>Receita Federal do Brasil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Zaiden Rezende</dc:creator>
  <cp:lastModifiedBy>Moira Sadzevicius</cp:lastModifiedBy>
  <cp:revision>49</cp:revision>
  <dcterms:created xsi:type="dcterms:W3CDTF">2022-07-06T17:53:24Z</dcterms:created>
  <dcterms:modified xsi:type="dcterms:W3CDTF">2023-04-10T14:52:18Z</dcterms:modified>
</cp:coreProperties>
</file>