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65" r:id="rId8"/>
    <p:sldId id="266" r:id="rId9"/>
    <p:sldId id="267" r:id="rId10"/>
    <p:sldId id="271" r:id="rId11"/>
  </p:sldIdLst>
  <p:sldSz cx="9753600" cy="5851525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0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84B16A-9AC7-364A-03AF-01C28ACE8C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957646"/>
            <a:ext cx="7315200" cy="2037198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859900-D72D-C542-8E8A-F45FB1F65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3073405"/>
            <a:ext cx="7315200" cy="1412764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949CA8-09E6-A67C-BEA3-8BF321E8C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AC220F-F4F8-3003-AF15-AEE7D990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99C41E-B59F-EBED-0FB5-46EEC738C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65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07BA5-3E53-B7A1-8E48-E9D2D2E7C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98EFF9-2B8C-D0FB-8010-44AF4CF3D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4C3E11-08D5-6354-6306-E4B9ACCC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17A807-D927-32D4-442E-A46122776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DC2C21-8E1F-D86E-4EF4-62CFBF21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91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863B75-CD75-F695-5AB1-8FED53FC2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979920" y="311540"/>
            <a:ext cx="2103120" cy="495889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424E06-B1C5-0FF1-CB22-39F7A4F420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0560" y="311540"/>
            <a:ext cx="6187440" cy="495889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E8FE9A-0A99-8641-D7D9-D34F9185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DA35DB-8D77-48FD-5AAA-765FA64D9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4A6577-B36E-C3FF-25DC-4DD60052B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011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3226E-7302-54F1-BDC3-72F97892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2FEE3E-FD7F-0A82-9B78-BCBFBC5C9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33DDD5-0B4C-D395-BC69-8D7882446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0A32B8-6858-1513-C7FF-54F98C437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2D8EB6-506F-ED53-A0B0-DEDB7AC9F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958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C4751E-382A-DCBC-9543-795827D2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80" y="1458819"/>
            <a:ext cx="8412480" cy="24340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A34A0F-9B60-99F0-A2E8-AA38E722D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" y="3915917"/>
            <a:ext cx="8412480" cy="1280021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9A795B-CF42-7D48-163A-0535A84FB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750880-970B-2950-4F3A-54B06AC7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8963CE-A6E6-7223-988C-04989BB46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42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1F475-65B6-54B8-38D6-62198357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A8F168-531D-D2B0-666B-0CDFD591D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05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D3FA8F4-502B-25A1-4A43-2CFDA0F4C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77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EAF4D50-C950-5CFA-8DD4-20BADE9D0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440C0C-928C-FD81-C34C-24998D17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593B82-0F46-92CD-5B8E-0BC3DC9D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03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23EC85-F0D2-8B3A-77BA-E772EBC9B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311540"/>
            <a:ext cx="8412480" cy="1131024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7D5209-E435-1192-8620-471EFD6DD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831" y="1434437"/>
            <a:ext cx="4126230" cy="702995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8C49CC1-494E-9D54-D73F-9B3A3B77B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831" y="2137432"/>
            <a:ext cx="4126230" cy="31438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2154433-E5A7-91B3-6C2F-EBC314326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37760" y="1434437"/>
            <a:ext cx="4146550" cy="702995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BAF17B6-315A-25CB-84EC-CDA66DF66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37760" y="2137432"/>
            <a:ext cx="4146550" cy="31438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04DBD23-41F6-F8B3-E375-55CD861F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EFBB44-3DE7-7D27-485E-43A746F42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771DE96-AC80-7517-DFCF-A58438E28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1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653D8-9C5E-7452-C656-9393C68A2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73934D6-7D66-C4E4-3A36-3CC2AADA4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6E1A0B9-BF9B-949E-C357-E501B8ECB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CF4BD05-3BD4-4D06-B83A-B53475316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32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E98E267-6D55-5187-6D94-A19A246F9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EE53F0B-A655-92DE-69FB-8159EA1F5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AA7F13-4789-56C9-FF98-3D9E97AA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02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02B592-9D8F-EF26-9EAA-5BD7ACCF6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1" y="390102"/>
            <a:ext cx="3145790" cy="1365356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115B7F-1616-6899-4C81-F1A009028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550" y="842512"/>
            <a:ext cx="4937760" cy="4158375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E70709-0524-86DF-B1AE-3E82F0CD2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1831" y="1755458"/>
            <a:ext cx="3145790" cy="3252202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7ADB98-5EE8-54E3-D04B-2817D7ABD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2CD181-A860-AA98-34A7-B93DA2BBD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77137A-5467-1624-B153-A7AC85D39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18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17FFE-F194-B944-B660-E027CFD5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1" y="390102"/>
            <a:ext cx="3145790" cy="1365356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CEA74A4-8CB1-1E89-D7BF-CD1ADCC587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46550" y="842512"/>
            <a:ext cx="4937760" cy="4158375"/>
          </a:xfrm>
        </p:spPr>
        <p:txBody>
          <a:bodyPr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9424878-E044-0FB4-7F5E-A6B4DDFED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1831" y="1755458"/>
            <a:ext cx="3145790" cy="3252202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F8300-62D5-B210-DCB6-AF450B9B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9084FC-6F2A-2331-3733-EF9B768B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773B147-19D0-A1E0-F88F-F07E6293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542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D7990E2-2311-6384-026A-D91E3D9F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11540"/>
            <a:ext cx="8412480" cy="1131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28B35CA-CD39-4B74-2CAD-D360A81CD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560" y="1557698"/>
            <a:ext cx="8412480" cy="3712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9649D7-8E04-2439-C002-BE64233E11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0560" y="5423497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926867-FD9D-47EA-93E2-48DF948016A4}" type="datetimeFigureOut">
              <a:rPr lang="pt-BR" smtClean="0"/>
              <a:t>18/11/2025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4F8123-2D41-734D-49C8-FBBAD6C8F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0880" y="5423497"/>
            <a:ext cx="329184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3EF121-D817-8932-B47D-EE9F035D7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88480" y="5423497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5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ADD2C89-1D25-4555-DC1B-FB8821E91788}"/>
              </a:ext>
            </a:extLst>
          </p:cNvPr>
          <p:cNvSpPr txBox="1"/>
          <p:nvPr/>
        </p:nvSpPr>
        <p:spPr>
          <a:xfrm>
            <a:off x="319668" y="312233"/>
            <a:ext cx="921834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altLang="pt-BR" sz="4000" b="1" dirty="0">
                <a:latin typeface="Arial" panose="020B0604020202020204" pitchFamily="34" charset="0"/>
              </a:rPr>
              <a:t>Comissão Local de Facilitação de Comércio (</a:t>
            </a:r>
            <a:r>
              <a:rPr lang="pt-BR" altLang="pt-BR" sz="4000" b="1" dirty="0" err="1">
                <a:latin typeface="Arial" panose="020B0604020202020204" pitchFamily="34" charset="0"/>
              </a:rPr>
              <a:t>Colfac</a:t>
            </a:r>
            <a:r>
              <a:rPr lang="pt-BR" altLang="pt-BR" sz="4000" b="1" dirty="0">
                <a:latin typeface="Arial" panose="020B0604020202020204" pitchFamily="34" charset="0"/>
              </a:rPr>
              <a:t>)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pt-BR" altLang="pt-BR" sz="40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altLang="pt-BR" sz="4000" b="1" dirty="0">
                <a:latin typeface="Arial" panose="020B0604020202020204" pitchFamily="34" charset="0"/>
              </a:rPr>
              <a:t>Alfândega da Receita Federal no Porto de Itajaí-SC</a:t>
            </a:r>
            <a:br>
              <a:rPr lang="pt-BR" altLang="pt-BR" sz="4000" b="1" dirty="0">
                <a:latin typeface="Arial" panose="020B0604020202020204" pitchFamily="34" charset="0"/>
              </a:rPr>
            </a:br>
            <a:endParaRPr lang="pt-BR" altLang="pt-BR" sz="40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altLang="pt-BR" sz="4000" b="1" dirty="0">
                <a:latin typeface="Arial" panose="020B0604020202020204" pitchFamily="34" charset="0"/>
              </a:rPr>
              <a:t>36ª Reunião Ordinária de 19/11/2025</a:t>
            </a:r>
          </a:p>
        </p:txBody>
      </p:sp>
    </p:spTree>
    <p:extLst>
      <p:ext uri="{BB962C8B-B14F-4D97-AF65-F5344CB8AC3E}">
        <p14:creationId xmlns:p14="http://schemas.microsoft.com/office/powerpoint/2010/main" val="1067250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r="-1" b="-1"/>
          <a:stretch>
            <a:fillRect/>
          </a:stretch>
        </p:blipFill>
        <p:spPr>
          <a:xfrm>
            <a:off x="263452" y="10"/>
            <a:ext cx="9490148" cy="5851515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FEF899A-E4B3-78DA-E3C9-6827C167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sz="8000" b="1" dirty="0">
                <a:latin typeface="Arial" panose="020B0604020202020204" pitchFamily="34" charset="0"/>
              </a:rPr>
              <a:t>1ª Pauta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23FCD5-B5A9-1F65-4519-8BCDF12EB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altLang="pt-BR" sz="8000" b="1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altLang="pt-BR" sz="8000" b="1" dirty="0">
                <a:latin typeface="Arial" panose="020B0604020202020204" pitchFamily="34" charset="0"/>
              </a:rPr>
              <a:t>Abertura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22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29FC9-21F2-6474-E610-FEF221A3E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2CC620EE-59FB-1B8E-5825-F774FE9D2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r="-1" b="-1"/>
          <a:stretch>
            <a:fillRect/>
          </a:stretch>
        </p:blipFill>
        <p:spPr>
          <a:xfrm>
            <a:off x="263452" y="10"/>
            <a:ext cx="9490148" cy="5851515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70724C2-22F3-C796-535E-7FEF518F1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sz="8000" b="1" dirty="0">
                <a:latin typeface="Arial" panose="020B0604020202020204" pitchFamily="34" charset="0"/>
              </a:rPr>
              <a:t>2ª Pauta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D716985-E7DD-69FC-5A67-FD00CE9BE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altLang="pt-BR" sz="8000" b="1" dirty="0">
                <a:latin typeface="Arial" panose="020B0604020202020204" pitchFamily="34" charset="0"/>
              </a:rPr>
              <a:t>DUIMP - RFB</a:t>
            </a:r>
          </a:p>
          <a:p>
            <a:pPr marL="0" indent="0" algn="ctr">
              <a:buNone/>
            </a:pPr>
            <a:r>
              <a:rPr lang="pt-BR" altLang="pt-BR" sz="8000" b="1" dirty="0">
                <a:latin typeface="Arial" panose="020B0604020202020204" pitchFamily="34" charset="0"/>
              </a:rPr>
              <a:t> </a:t>
            </a:r>
            <a:r>
              <a:rPr lang="pt-BR" altLang="pt-BR" sz="8000" dirty="0">
                <a:latin typeface="Arial" panose="020B0604020202020204" pitchFamily="34" charset="0"/>
              </a:rPr>
              <a:t>C</a:t>
            </a:r>
            <a:r>
              <a:rPr lang="pt-BR" altLang="pt-BR" sz="7800" dirty="0">
                <a:latin typeface="Arial" panose="020B0604020202020204" pitchFamily="34" charset="0"/>
              </a:rPr>
              <a:t>ronograma de </a:t>
            </a:r>
          </a:p>
          <a:p>
            <a:pPr marL="0" indent="0" algn="ctr">
              <a:buNone/>
            </a:pPr>
            <a:r>
              <a:rPr lang="pt-BR" altLang="pt-BR" sz="7800" dirty="0">
                <a:latin typeface="Arial" panose="020B0604020202020204" pitchFamily="34" charset="0"/>
              </a:rPr>
              <a:t>Implantação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2580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327DA-65BD-B69E-B123-795D1556E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E6409A72-ADBD-FA21-E498-E91F9AD05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r="-1" b="-1"/>
          <a:stretch>
            <a:fillRect/>
          </a:stretch>
        </p:blipFill>
        <p:spPr>
          <a:xfrm>
            <a:off x="263452" y="10"/>
            <a:ext cx="9490148" cy="5851515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BCF577F-17EC-9F5E-87BB-7F1997AA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sz="8000" b="1" dirty="0">
                <a:latin typeface="Arial" panose="020B0604020202020204" pitchFamily="34" charset="0"/>
              </a:rPr>
              <a:t>3ª Pauta - MAPA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66C78CC-27E3-ABD3-1519-32691732A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pt-BR" dirty="0"/>
              <a:t>Apresentação da nova estrutura organizacional e nova Chefia do Serviço de Vigilância Agropecuária Internacional de Itajaí.</a:t>
            </a:r>
          </a:p>
          <a:p>
            <a:pPr marL="0" indent="0" algn="just" fontAlgn="base">
              <a:buNone/>
            </a:pPr>
            <a:r>
              <a:rPr lang="pt-BR" dirty="0"/>
              <a:t>Comunicado de Implementação de Inspeções Remotas para Produtos de Alimentação Animal e Produtos veterinários.</a:t>
            </a:r>
          </a:p>
          <a:p>
            <a:pPr marL="0" indent="0" algn="just" fontAlgn="base">
              <a:buNone/>
            </a:pPr>
            <a:r>
              <a:rPr lang="pt-BR" dirty="0"/>
              <a:t>Problemas recorrentes com falta de Internet pela ausência de Internet Redundante na Unidade do VIGIAGRO de Itajaí.</a:t>
            </a:r>
          </a:p>
          <a:p>
            <a:pPr marL="0" indent="0" algn="just">
              <a:buNone/>
            </a:pPr>
            <a:r>
              <a:rPr lang="pt-BR" dirty="0"/>
              <a:t>Como será o fluxo de liberações nas </a:t>
            </a:r>
            <a:r>
              <a:rPr lang="pt-BR" dirty="0" err="1"/>
              <a:t>DUIMP’s</a:t>
            </a:r>
            <a:r>
              <a:rPr lang="pt-BR" dirty="0"/>
              <a:t> de bebidas? (Vinho)</a:t>
            </a:r>
          </a:p>
          <a:p>
            <a:pPr marL="0" indent="0" algn="just">
              <a:buNone/>
            </a:pPr>
            <a:r>
              <a:rPr lang="pt-BR" dirty="0"/>
              <a:t>Informação MAPA quanto ao efetivo de fiscais para as operações do final do ano e quantidade de fiscais na área vegetal e animal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9660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3E7A9-2D34-BB3B-BDFE-CEB783A97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F1BF7B0B-8688-E8D1-7972-CE685D1E0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r="-1" b="-1"/>
          <a:stretch>
            <a:fillRect/>
          </a:stretch>
        </p:blipFill>
        <p:spPr>
          <a:xfrm>
            <a:off x="263452" y="10"/>
            <a:ext cx="9490148" cy="5851515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349B322-1C84-3DAD-18EC-C89C6EA9E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sz="8000" b="1" dirty="0">
                <a:latin typeface="Arial" panose="020B0604020202020204" pitchFamily="34" charset="0"/>
              </a:rPr>
              <a:t>4ª Pauta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FFD87C9-0640-D2DD-937A-1D56A28AE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pt-BR" sz="2200" dirty="0"/>
              <a:t>Procedimentos para acesso ao portal do cliente</a:t>
            </a:r>
            <a:br>
              <a:rPr lang="pt-BR" sz="2200" dirty="0"/>
            </a:br>
            <a:endParaRPr lang="pt-BR" sz="2200" dirty="0"/>
          </a:p>
          <a:p>
            <a:pPr algn="just" fontAlgn="base"/>
            <a:r>
              <a:rPr lang="pt-BR" sz="2200" dirty="0"/>
              <a:t>O portal do cliente é utilizado para consulta de informações de processos de importação/exportação, interação com o envio de documentos aduaneiros e solicitação de serviços (desova/etiquetagem, entre outros), no entanto, os recintos têm como prática solicitar ao despachante a procuração do importador, a fim de garantir que o acesso ao portal está sendo concedido ao responsável autorizado. Dessa forma, o acesso somente é liberado após o envio da respectiva procuração.</a:t>
            </a:r>
          </a:p>
          <a:p>
            <a:pPr marL="0" indent="0" algn="just" fontAlgn="base">
              <a:buNone/>
            </a:pPr>
            <a:br>
              <a:rPr lang="pt-BR" sz="2200" dirty="0"/>
            </a:br>
            <a:endParaRPr lang="pt-BR" sz="2200" dirty="0"/>
          </a:p>
          <a:p>
            <a:pPr algn="just" fontAlgn="base"/>
            <a:r>
              <a:rPr lang="pt-BR" sz="2200" dirty="0"/>
              <a:t>Ocorre que alguns despachantes têm se negado a encaminhar a procuração, argumentando que a tela do RADAR seria suficiente, tendo em vista que há recintos que a aceitam como comprovação. Tal divergência tem gerado desconforto, pois entendemos que se tratam de documentos com finalidades distintas.</a:t>
            </a:r>
          </a:p>
          <a:p>
            <a:pPr marL="0" indent="0" algn="just" fontAlgn="base">
              <a:buNone/>
            </a:pPr>
            <a:br>
              <a:rPr lang="pt-BR" sz="2200" dirty="0"/>
            </a:br>
            <a:endParaRPr lang="pt-BR" sz="2200" dirty="0"/>
          </a:p>
          <a:p>
            <a:pPr algn="just" fontAlgn="base"/>
            <a:r>
              <a:rPr lang="pt-BR" sz="2200" b="1" u="sng" dirty="0">
                <a:solidFill>
                  <a:srgbClr val="FF0000"/>
                </a:solidFill>
              </a:rPr>
              <a:t>O objetivo desta pauta é promover o alinhamento e a padronização dos procedimentos entre os recintos, de forma a evitar interpretações divergentes e garantir a segurança e a uniformidade nos acessos aos sistemas informatizados.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828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1D111-99B3-36B0-39E8-F8651096A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48592CCD-4F4D-70EF-7075-1952083AC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r="-1" b="-1"/>
          <a:stretch>
            <a:fillRect/>
          </a:stretch>
        </p:blipFill>
        <p:spPr>
          <a:xfrm>
            <a:off x="263452" y="10"/>
            <a:ext cx="9490148" cy="5851515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03B30F2-C0A2-2592-C06D-E7D083387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sz="6600" b="1" dirty="0">
                <a:latin typeface="Arial" panose="020B0604020202020204" pitchFamily="34" charset="0"/>
              </a:rPr>
              <a:t>5ª Pauta - INMETRO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E4A5E1-246E-FCDD-BDFB-9D090483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altLang="pt-BR" sz="8000" b="1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endParaRPr lang="pt-BR" altLang="pt-BR" sz="8000" b="1" dirty="0">
              <a:latin typeface="Arial" panose="020B0604020202020204" pitchFamily="34" charset="0"/>
            </a:endParaRPr>
          </a:p>
          <a:p>
            <a:pPr algn="just"/>
            <a:r>
              <a:rPr lang="pt-BR" sz="5600" i="1" dirty="0"/>
              <a:t>Venho, por meio deste, relatar uma situação recorrente no processo de importação de pneus relacionada à análise automatizada dos </a:t>
            </a:r>
            <a:r>
              <a:rPr lang="pt-BR" sz="5600" i="1" dirty="0" err="1"/>
              <a:t>LPCOs</a:t>
            </a:r>
            <a:r>
              <a:rPr lang="pt-BR" sz="5600" i="1" dirty="0"/>
              <a:t>.</a:t>
            </a:r>
            <a:endParaRPr lang="pt-BR" sz="5600" dirty="0"/>
          </a:p>
          <a:p>
            <a:pPr algn="just"/>
            <a:r>
              <a:rPr lang="pt-BR" sz="5600" i="1" dirty="0"/>
              <a:t>Atualmente, em alguns casos, o </a:t>
            </a:r>
            <a:r>
              <a:rPr lang="pt-BR" sz="5600" b="1" i="1" dirty="0"/>
              <a:t>certificado de conformidade</a:t>
            </a:r>
            <a:r>
              <a:rPr lang="pt-BR" sz="5600" i="1" dirty="0"/>
              <a:t> está vinculado a um </a:t>
            </a:r>
            <a:r>
              <a:rPr lang="pt-BR" sz="5600" b="1" i="1" dirty="0"/>
              <a:t>número de objeto</a:t>
            </a:r>
            <a:r>
              <a:rPr lang="pt-BR" sz="5600" i="1" dirty="0"/>
              <a:t> que contempla um </a:t>
            </a:r>
            <a:r>
              <a:rPr lang="pt-BR" sz="5600" b="1" i="1" dirty="0"/>
              <a:t>fabricante principal</a:t>
            </a:r>
            <a:r>
              <a:rPr lang="pt-BR" sz="5600" i="1" dirty="0"/>
              <a:t>, bem como </a:t>
            </a:r>
            <a:r>
              <a:rPr lang="pt-BR" sz="5600" b="1" i="1" dirty="0"/>
              <a:t>outras fábricas associadas</a:t>
            </a:r>
            <a:r>
              <a:rPr lang="pt-BR" sz="5600" i="1" dirty="0"/>
              <a:t>, localizadas em </a:t>
            </a:r>
            <a:r>
              <a:rPr lang="pt-BR" sz="5600" b="1" i="1" dirty="0"/>
              <a:t>endereços distintos</a:t>
            </a:r>
            <a:r>
              <a:rPr lang="pt-BR" sz="5600" i="1" dirty="0"/>
              <a:t>, inclusive em </a:t>
            </a:r>
            <a:r>
              <a:rPr lang="pt-BR" sz="5600" b="1" i="1" dirty="0"/>
              <a:t>outros países</a:t>
            </a:r>
            <a:r>
              <a:rPr lang="pt-BR" sz="5600" i="1" dirty="0"/>
              <a:t>.</a:t>
            </a:r>
            <a:endParaRPr lang="pt-BR" sz="5600" dirty="0"/>
          </a:p>
          <a:p>
            <a:pPr algn="just"/>
            <a:r>
              <a:rPr lang="pt-BR" sz="5600" i="1" dirty="0"/>
              <a:t>Entretanto, verificamos que o sistema de </a:t>
            </a:r>
            <a:r>
              <a:rPr lang="pt-BR" sz="5600" b="1" i="1" dirty="0"/>
              <a:t>inteligência artificial responsável pela análise dos </a:t>
            </a:r>
            <a:r>
              <a:rPr lang="pt-BR" sz="5600" b="1" i="1" dirty="0" err="1"/>
              <a:t>LPCOs</a:t>
            </a:r>
            <a:r>
              <a:rPr lang="pt-BR" sz="5600" i="1" dirty="0"/>
              <a:t> está considerando apenas o </a:t>
            </a:r>
            <a:r>
              <a:rPr lang="pt-BR" sz="5600" b="1" i="1" dirty="0"/>
              <a:t>fabricante principal</a:t>
            </a:r>
            <a:r>
              <a:rPr lang="pt-BR" sz="5600" i="1" dirty="0"/>
              <a:t> vinculado ao número do registro, </a:t>
            </a:r>
            <a:r>
              <a:rPr lang="pt-BR" sz="5600" b="1" i="1" dirty="0"/>
              <a:t>desconsiderando as demais fábricas</a:t>
            </a:r>
            <a:r>
              <a:rPr lang="pt-BR" sz="5600" i="1" dirty="0"/>
              <a:t> que constam no mesmo certificado. Essa limitação tem resultado em </a:t>
            </a:r>
            <a:r>
              <a:rPr lang="pt-BR" sz="5600" b="1" i="1" dirty="0"/>
              <a:t>exigências indevidas</a:t>
            </a:r>
            <a:r>
              <a:rPr lang="pt-BR" sz="5600" i="1" dirty="0"/>
              <a:t> durante o processo de análise.</a:t>
            </a:r>
            <a:endParaRPr lang="pt-BR" sz="5600" dirty="0"/>
          </a:p>
          <a:p>
            <a:pPr algn="just"/>
            <a:r>
              <a:rPr lang="pt-BR" sz="5600" i="1" dirty="0"/>
              <a:t>Já encaminhamos mensagem ao canal “Fale Conosco” do INMETRO e recebemos a informação de que o caso </a:t>
            </a:r>
            <a:r>
              <a:rPr lang="pt-BR" sz="5600" b="1" i="1" dirty="0"/>
              <a:t>está sendo analisado</a:t>
            </a:r>
            <a:r>
              <a:rPr lang="pt-BR" sz="5600" i="1" dirty="0"/>
              <a:t>, porém </a:t>
            </a:r>
            <a:r>
              <a:rPr lang="pt-BR" sz="5600" b="1" i="1" dirty="0"/>
              <a:t>não há previsão de prazo</a:t>
            </a:r>
            <a:r>
              <a:rPr lang="pt-BR" sz="5600" i="1" dirty="0"/>
              <a:t> para a correção.</a:t>
            </a:r>
            <a:endParaRPr lang="pt-BR" sz="5600" dirty="0"/>
          </a:p>
          <a:p>
            <a:pPr algn="just"/>
            <a:r>
              <a:rPr lang="pt-BR" sz="5600" i="1" dirty="0"/>
              <a:t>Dessa forma, solicitamos, se possível, </a:t>
            </a:r>
            <a:r>
              <a:rPr lang="pt-BR" sz="5600" b="1" i="1" dirty="0"/>
              <a:t>um posicionamento sobre o andamento da análise</a:t>
            </a:r>
            <a:r>
              <a:rPr lang="pt-BR" sz="5600" i="1" dirty="0"/>
              <a:t> e </a:t>
            </a:r>
            <a:r>
              <a:rPr lang="pt-BR" sz="5600" b="1" i="1" dirty="0"/>
              <a:t>uma estimativa de prazo</a:t>
            </a:r>
            <a:r>
              <a:rPr lang="pt-BR" sz="5600" i="1" dirty="0"/>
              <a:t> para a implementação da correção no sistema, a fim de evitar prejuízos e atrasos nas operações de importação.</a:t>
            </a:r>
            <a:endParaRPr lang="pt-BR" sz="5600" dirty="0"/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endParaRPr lang="pt-BR" altLang="pt-BR" sz="8000" b="1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altLang="pt-BR" sz="8000" b="1" dirty="0">
                <a:latin typeface="Arial" panose="020B0604020202020204" pitchFamily="34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147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13667-B90C-6D06-3408-BBDC8692F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20FCF47C-916D-3C35-4394-1BF7AAA25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r="-1" b="-1"/>
          <a:stretch>
            <a:fillRect/>
          </a:stretch>
        </p:blipFill>
        <p:spPr>
          <a:xfrm>
            <a:off x="263452" y="10"/>
            <a:ext cx="9490148" cy="5851515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8D4A56B-B50B-6F5C-F93C-6E68F6FC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altLang="pt-BR" sz="8000" b="1" dirty="0">
                <a:latin typeface="Arial" panose="020B0604020202020204" pitchFamily="34" charset="0"/>
              </a:rPr>
              <a:t>FIM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B57A27-67CE-CDF9-92B1-2B4DCD9D5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t-BR" altLang="pt-BR" sz="8000" b="1" dirty="0">
              <a:latin typeface="Arial" panose="020B0604020202020204" pitchFamily="34" charset="0"/>
            </a:endParaRPr>
          </a:p>
          <a:p>
            <a:pPr algn="ctr">
              <a:buClrTx/>
              <a:buFontTx/>
              <a:buNone/>
            </a:pPr>
            <a:r>
              <a:rPr lang="pt-BR" altLang="pt-BR" sz="9600" dirty="0"/>
              <a:t>MUITO OBRIGADO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7261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addbe1-4eb7-4e95-82e1-94fb660a9cc7">
      <Terms xmlns="http://schemas.microsoft.com/office/infopath/2007/PartnerControls"/>
    </lcf76f155ced4ddcb4097134ff3c332f>
    <_ModernAudienceTargetUserField xmlns="28addbe1-4eb7-4e95-82e1-94fb660a9cc7">
      <UserInfo>
        <DisplayName/>
        <AccountId xsi:nil="true"/>
        <AccountType/>
      </UserInfo>
    </_ModernAudienceTargetUserField>
    <TaxCatchAll xmlns="1c343fe7-d293-48f8-95a0-508e3568d6d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F164DED646E9458CB5430478AA5D66" ma:contentTypeVersion="14" ma:contentTypeDescription="Crie um novo documento." ma:contentTypeScope="" ma:versionID="dc7426d3ef52cdf114b1d35b0e878dd2">
  <xsd:schema xmlns:xsd="http://www.w3.org/2001/XMLSchema" xmlns:xs="http://www.w3.org/2001/XMLSchema" xmlns:p="http://schemas.microsoft.com/office/2006/metadata/properties" xmlns:ns2="28addbe1-4eb7-4e95-82e1-94fb660a9cc7" xmlns:ns3="1c343fe7-d293-48f8-95a0-508e3568d6db" targetNamespace="http://schemas.microsoft.com/office/2006/metadata/properties" ma:root="true" ma:fieldsID="a68db680dc6fd9ffba4b48905a24ee5f" ns2:_="" ns3:_="">
    <xsd:import namespace="28addbe1-4eb7-4e95-82e1-94fb660a9cc7"/>
    <xsd:import namespace="1c343fe7-d293-48f8-95a0-508e3568d6db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_ModernAudienceTargetUserField" minOccurs="0"/>
                <xsd:element ref="ns2:_ModernAudienceAadObjectI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ddbe1-4eb7-4e95-82e1-94fb660a9cc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bbb0a7e8-13cc-4f9e-86a5-04ec5dc485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ModernAudienceTargetUserField" ma:index="20" nillable="true" ma:displayName="Audiência" ma:list="UserInfo" ma:SharePointGroup="0" ma:internalName="_ModernAudienceTargetUserField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ModernAudienceAadObjectIds" ma:index="21" nillable="true" ma:displayName="IDs de audiência" ma:list="{a15d50ee-17b0-40f2-bc81-c56245556e46}" ma:internalName="_ModernAudienceAadObjectIds" ma:readOnly="true" ma:showField="_AadObjectIdForUser" ma:web="d26218f4-22b1-481c-b8c2-f7932af6f4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343fe7-d293-48f8-95a0-508e3568d6db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5fad731-2caa-4b18-a3d0-1c8ad4f74ed0}" ma:internalName="TaxCatchAll" ma:showField="CatchAllData" ma:web="b1196a8d-b847-4371-b7e7-7ec6b95e9f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981FA-2B03-4496-A509-9FD04F12DEE4}">
  <ds:schemaRefs>
    <ds:schemaRef ds:uri="http://purl.org/dc/dcmitype/"/>
    <ds:schemaRef ds:uri="1c343fe7-d293-48f8-95a0-508e3568d6db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8addbe1-4eb7-4e95-82e1-94fb660a9cc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D5C2A1C-8588-4F86-86CB-6A93E1BF45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addbe1-4eb7-4e95-82e1-94fb660a9cc7"/>
    <ds:schemaRef ds:uri="1c343fe7-d293-48f8-95a0-508e3568d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505383-AEC6-43D5-8676-C5289DC689A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f49aa43-822a-4c20-9670-db7700bf1eb0}" enabled="0" method="" siteId="{6f49aa43-822a-4c20-9670-db7700bf1eb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Words>499</Words>
  <Application>Microsoft Office PowerPoint</Application>
  <PresentationFormat>Personalizar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1ª Pauta</vt:lpstr>
      <vt:lpstr>2ª Pauta</vt:lpstr>
      <vt:lpstr>3ª Pauta - MAPA</vt:lpstr>
      <vt:lpstr>4ª Pauta</vt:lpstr>
      <vt:lpstr>5ª Pauta - INMETRO</vt:lpstr>
      <vt:lpstr>FIM</vt:lpstr>
    </vt:vector>
  </TitlesOfParts>
  <Company>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Alessandro Luiz Barberio</cp:lastModifiedBy>
  <cp:revision>8</cp:revision>
  <dcterms:created xsi:type="dcterms:W3CDTF">2022-07-06T17:53:24Z</dcterms:created>
  <dcterms:modified xsi:type="dcterms:W3CDTF">2025-11-18T13:45:35Z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0x010100A9F164DED646E9458CB5430478AA5D66</vt:lpwstr>
  </property>
</Properties>
</file>