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ileron Heavy" pitchFamily="2" charset="77"/>
      <p:regular r:id="rId14"/>
      <p:bold r:id="rId15"/>
    </p:embeddedFont>
    <p:embeddedFont>
      <p:font typeface="Aileron Heavy Bold" pitchFamily="2" charset="77"/>
      <p:regular r:id="rId16"/>
      <p:bold r:id="rId17"/>
    </p:embeddedFont>
    <p:embeddedFont>
      <p:font typeface="Aileron Regular" pitchFamily="2" charset="77"/>
      <p:regular r:id="rId18"/>
    </p:embeddedFont>
    <p:embeddedFont>
      <p:font typeface="Aileron Regular Bold" pitchFamily="2" charset="77"/>
      <p:regular r:id="rId19"/>
      <p:bold r:id="rId20"/>
    </p:embeddedFont>
    <p:embeddedFont>
      <p:font typeface="Aileron Regular Italics" pitchFamily="2" charset="77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lacial Indifference" pitchFamily="2" charset="0"/>
      <p:regular r:id="rId27"/>
    </p:embeddedFont>
    <p:embeddedFont>
      <p:font typeface="League Spartan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14" autoAdjust="0"/>
  </p:normalViewPr>
  <p:slideViewPr>
    <p:cSldViewPr>
      <p:cViewPr varScale="1">
        <p:scale>
          <a:sx n="74" d="100"/>
          <a:sy n="74" d="100"/>
        </p:scale>
        <p:origin x="6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https://lh5.googleusercontent.com/3LOKat9Utt6dk8ekyKhbWFLMXN0cJRUMm_BtOx98fSk3n-Gw6WQjIbkwu9BvnkguZUkhJeCbsOqXmzhZzeS2ViOyBC-CPGzrnrNVS82p-Jhjyr-h1_tqmzYiSUaUryQEShOjk65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.bertazzi@planejamento.gov.br" TargetMode="External"/><Relationship Id="rId2" Type="http://schemas.openxmlformats.org/officeDocument/2006/relationships/hyperlink" Target="mailto:cesar.santos@planejamento.gov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berto.pojo@planejamento.gov.br" TargetMode="External"/><Relationship Id="rId5" Type="http://schemas.openxmlformats.org/officeDocument/2006/relationships/hyperlink" Target="mailto:patricia.parra@planjemento.gov.br" TargetMode="External"/><Relationship Id="rId4" Type="http://schemas.openxmlformats.org/officeDocument/2006/relationships/hyperlink" Target="mailto:marcelo.Barbosa@planejamento.gov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35603" y="0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19175"/>
            <a:ext cx="7380419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359">
                <a:solidFill>
                  <a:srgbClr val="191919"/>
                </a:solidFill>
                <a:latin typeface="Aileron Heavy Bold"/>
              </a:rPr>
              <a:t>PROGRAMA DE GESTÃO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53783" y="7447220"/>
            <a:ext cx="7330254" cy="1811080"/>
            <a:chOff x="0" y="0"/>
            <a:chExt cx="9773672" cy="241477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9773672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6"/>
                </a:lnSpc>
              </a:pPr>
              <a:r>
                <a:rPr lang="en-US" sz="3600" spc="107" dirty="0" err="1">
                  <a:solidFill>
                    <a:srgbClr val="2C92D5"/>
                  </a:solidFill>
                  <a:latin typeface="Aileron Heavy"/>
                </a:rPr>
                <a:t>Secretaria</a:t>
              </a:r>
              <a:r>
                <a:rPr lang="en-US" sz="3600" spc="107" dirty="0">
                  <a:solidFill>
                    <a:srgbClr val="2C92D5"/>
                  </a:solidFill>
                  <a:latin typeface="Aileron Heavy"/>
                </a:rPr>
                <a:t> de </a:t>
              </a:r>
              <a:r>
                <a:rPr lang="en-US" sz="3600" spc="107" dirty="0" err="1">
                  <a:solidFill>
                    <a:srgbClr val="2C92D5"/>
                  </a:solidFill>
                  <a:latin typeface="Aileron Heavy"/>
                </a:rPr>
                <a:t>Gestão</a:t>
              </a:r>
              <a:endParaRPr lang="en-US" sz="3600" spc="107" dirty="0">
                <a:solidFill>
                  <a:srgbClr val="2C92D5"/>
                </a:solidFill>
                <a:latin typeface="Aileron Heav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26476"/>
              <a:ext cx="9773672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Apoio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à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implementação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da IN 65/2020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na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Administração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Pública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Federal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14534315" y="2269430"/>
            <a:ext cx="5143500" cy="3786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28D3FA-5A01-E144-919C-13322C8F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42" r="36" b="13955"/>
          <a:stretch/>
        </p:blipFill>
        <p:spPr bwMode="auto">
          <a:xfrm>
            <a:off x="3124200" y="1104900"/>
            <a:ext cx="5148000" cy="8638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BA3D6B-85D8-0540-89C6-95B460889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600" y="1104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20">
            <a:extLst>
              <a:ext uri="{FF2B5EF4-FFF2-40B4-BE49-F238E27FC236}">
                <a16:creationId xmlns:a16="http://schemas.microsoft.com/office/drawing/2014/main" id="{2B8176A5-8B71-1645-B86A-2872703C3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 b="13690"/>
          <a:stretch/>
        </p:blipFill>
        <p:spPr bwMode="auto">
          <a:xfrm>
            <a:off x="12039600" y="1027630"/>
            <a:ext cx="5300398" cy="88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71E8CBE3-1EE5-0040-BBAD-AA060D2C57D1}"/>
              </a:ext>
            </a:extLst>
          </p:cNvPr>
          <p:cNvSpPr/>
          <p:nvPr/>
        </p:nvSpPr>
        <p:spPr>
          <a:xfrm>
            <a:off x="167782" y="4991100"/>
            <a:ext cx="2670668" cy="132885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B38385FF-E7B0-0444-9E2F-B4E89C91359D}"/>
              </a:ext>
            </a:extLst>
          </p:cNvPr>
          <p:cNvSpPr/>
          <p:nvPr/>
        </p:nvSpPr>
        <p:spPr>
          <a:xfrm>
            <a:off x="8820566" y="4769915"/>
            <a:ext cx="2670668" cy="1328852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557ECE5-6950-D847-B507-8D732335BA5B}"/>
              </a:ext>
            </a:extLst>
          </p:cNvPr>
          <p:cNvSpPr txBox="1"/>
          <p:nvPr/>
        </p:nvSpPr>
        <p:spPr>
          <a:xfrm>
            <a:off x="358282" y="5474551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CGU - MMA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1083830-41CC-7C4B-A923-9AC78AF9CAF1}"/>
              </a:ext>
            </a:extLst>
          </p:cNvPr>
          <p:cNvSpPr txBox="1"/>
          <p:nvPr/>
        </p:nvSpPr>
        <p:spPr>
          <a:xfrm>
            <a:off x="9144000" y="5227970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SUSEP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53891" y="1357098"/>
            <a:ext cx="5325109" cy="1276534"/>
            <a:chOff x="0" y="0"/>
            <a:chExt cx="7100145" cy="1702045"/>
          </a:xfrm>
        </p:grpSpPr>
        <p:sp>
          <p:nvSpPr>
            <p:cNvPr id="3" name="TextBox 3"/>
            <p:cNvSpPr txBox="1"/>
            <p:nvPr/>
          </p:nvSpPr>
          <p:spPr>
            <a:xfrm>
              <a:off x="0" y="720970"/>
              <a:ext cx="7100145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Modelos de todos os documentos e exemplos de outros órgãos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100145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191919"/>
                  </a:solidFill>
                  <a:latin typeface="Aileron Regular Bold"/>
                </a:rPr>
                <a:t>NORMATIVOS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4629" y="3689330"/>
            <a:ext cx="5957642" cy="2908340"/>
            <a:chOff x="0" y="0"/>
            <a:chExt cx="7943523" cy="387778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7943523" cy="2277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5"/>
                </a:lnSpc>
              </a:pPr>
              <a:r>
                <a:rPr lang="en-US" sz="5500" spc="330">
                  <a:solidFill>
                    <a:srgbClr val="191919"/>
                  </a:solidFill>
                  <a:latin typeface="Aileron Heavy Bold"/>
                </a:rPr>
                <a:t>CONSULTORIA EXECUTIVA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03342"/>
              <a:ext cx="7943523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2600" spc="52">
                  <a:solidFill>
                    <a:srgbClr val="191919"/>
                  </a:solidFill>
                  <a:latin typeface="Aileron Regular"/>
                </a:rPr>
                <a:t>Como funcionará o apoio da Secretaria de Gestão  aos órgãos?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9400155" y="1409001"/>
            <a:ext cx="1203885" cy="7468999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9400155" y="1409001"/>
            <a:ext cx="1203885" cy="1172728"/>
            <a:chOff x="0" y="0"/>
            <a:chExt cx="3924555" cy="38229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400155" y="3507758"/>
            <a:ext cx="1203885" cy="1172728"/>
            <a:chOff x="0" y="0"/>
            <a:chExt cx="3924555" cy="38229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400155" y="5606515"/>
            <a:ext cx="1203885" cy="1172728"/>
            <a:chOff x="0" y="0"/>
            <a:chExt cx="3924555" cy="38229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400155" y="7705272"/>
            <a:ext cx="1203885" cy="1172728"/>
            <a:chOff x="0" y="0"/>
            <a:chExt cx="3924555" cy="38229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553891" y="5554612"/>
            <a:ext cx="5325109" cy="1276534"/>
            <a:chOff x="0" y="0"/>
            <a:chExt cx="7100145" cy="170204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720970"/>
              <a:ext cx="7100145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Apoio na escolha e implantação do sistema,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100145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SISTEMA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53891" y="3455855"/>
            <a:ext cx="5325109" cy="1276534"/>
            <a:chOff x="0" y="0"/>
            <a:chExt cx="7100145" cy="1702045"/>
          </a:xfrm>
        </p:grpSpPr>
        <p:sp>
          <p:nvSpPr>
            <p:cNvPr id="21" name="TextBox 21"/>
            <p:cNvSpPr txBox="1"/>
            <p:nvPr/>
          </p:nvSpPr>
          <p:spPr>
            <a:xfrm>
              <a:off x="0" y="720970"/>
              <a:ext cx="7100145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 Modelo para cada um dos sistemas e apoio na elaboração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100145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191919"/>
                  </a:solidFill>
                  <a:latin typeface="Aileron Regular Bold"/>
                </a:rPr>
                <a:t>TABELA DE ATIVIDADES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553891" y="7653369"/>
            <a:ext cx="5705409" cy="1276534"/>
            <a:chOff x="0" y="0"/>
            <a:chExt cx="7607212" cy="170204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720970"/>
              <a:ext cx="760721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Página com manuais, vídeos e informações de suporte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60721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191919"/>
                  </a:solidFill>
                  <a:latin typeface="Aileron Regular Bold"/>
                </a:rPr>
                <a:t>CAPACITAÇÃO E COMUNICAÇÃO</a:t>
              </a:r>
            </a:p>
          </p:txBody>
        </p:sp>
      </p:grpSp>
      <p:sp>
        <p:nvSpPr>
          <p:cNvPr id="26" name="AutoShape 26"/>
          <p:cNvSpPr/>
          <p:nvPr/>
        </p:nvSpPr>
        <p:spPr>
          <a:xfrm>
            <a:off x="0" y="4042582"/>
            <a:ext cx="1028700" cy="2201836"/>
          </a:xfrm>
          <a:prstGeom prst="rect">
            <a:avLst/>
          </a:prstGeom>
          <a:solidFill>
            <a:srgbClr val="3EDAD8"/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347" y="0"/>
            <a:ext cx="109804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AutoShape 3"/>
          <p:cNvSpPr/>
          <p:nvPr/>
        </p:nvSpPr>
        <p:spPr>
          <a:xfrm>
            <a:off x="-574351" y="3486248"/>
            <a:ext cx="2904713" cy="1893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TextBox 4"/>
          <p:cNvSpPr txBox="1"/>
          <p:nvPr/>
        </p:nvSpPr>
        <p:spPr>
          <a:xfrm>
            <a:off x="2330362" y="3043217"/>
            <a:ext cx="625029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359" dirty="0">
                <a:solidFill>
                  <a:srgbClr val="191919"/>
                </a:solidFill>
                <a:latin typeface="Aileron Heavy Bold"/>
              </a:rPr>
              <a:t>OBRIGADO!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638800" y="5156200"/>
            <a:ext cx="11811000" cy="5244572"/>
            <a:chOff x="0" y="-38100"/>
            <a:chExt cx="8034539" cy="6225853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7498903" cy="835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142"/>
                </a:lnSpc>
              </a:pPr>
              <a:r>
                <a:rPr lang="en-US" sz="3986" spc="199" dirty="0">
                  <a:solidFill>
                    <a:srgbClr val="191919"/>
                  </a:solidFill>
                  <a:latin typeface="Aileron Heavy"/>
                </a:rPr>
                <a:t>EQUIPE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44125"/>
              <a:ext cx="8034539" cy="4743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César Augusto Soares dos Santos 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  <a:hlinkClick r:id="rId2"/>
                </a:rPr>
                <a:t>cesar.santos@planejamento.gov.br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</a:p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Danilo </a:t>
              </a:r>
              <a:r>
                <a:rPr lang="en-US" sz="2325" spc="116" dirty="0" err="1">
                  <a:solidFill>
                    <a:srgbClr val="191919"/>
                  </a:solidFill>
                  <a:latin typeface="Aileron Regular"/>
                </a:rPr>
                <a:t>Bertazzi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  <a:hlinkClick r:id="rId3"/>
                </a:rPr>
                <a:t>danilo.bertazzi@planejamento.gov.br</a:t>
              </a:r>
              <a:endParaRPr lang="en-US" sz="2325" spc="116" dirty="0">
                <a:solidFill>
                  <a:srgbClr val="191919"/>
                </a:solidFill>
                <a:latin typeface="Aileron Regular"/>
              </a:endParaRPr>
            </a:p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Marcelo Mendes Barbosa 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  <a:hlinkClick r:id="rId4"/>
                </a:rPr>
                <a:t>marcelo.barbosa@planejamento.gov.br</a:t>
              </a:r>
              <a:endParaRPr lang="en-US" sz="2325" spc="116" dirty="0">
                <a:solidFill>
                  <a:srgbClr val="191919"/>
                </a:solidFill>
                <a:latin typeface="Aileron Regular"/>
              </a:endParaRPr>
            </a:p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Patricia Parra 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  <a:hlinkClick r:id="rId5"/>
                </a:rPr>
                <a:t>patricia.parra@planejamento.gov.br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</a:p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Roberto </a:t>
              </a:r>
              <a:r>
                <a:rPr lang="en-US" sz="2325" spc="116" dirty="0" err="1">
                  <a:solidFill>
                    <a:srgbClr val="191919"/>
                  </a:solidFill>
                  <a:latin typeface="Aileron Regular"/>
                </a:rPr>
                <a:t>Pojo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325" spc="116" dirty="0" err="1">
                  <a:solidFill>
                    <a:srgbClr val="191919"/>
                  </a:solidFill>
                  <a:latin typeface="Aileron Regular"/>
                  <a:hlinkClick r:id="rId6"/>
                </a:rPr>
                <a:t>roberto.pojo@planejamento.gov.br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</a:p>
            <a:p>
              <a:pPr algn="just">
                <a:lnSpc>
                  <a:spcPts val="3488"/>
                </a:lnSpc>
              </a:pPr>
              <a:r>
                <a:rPr lang="en-US" sz="2325" spc="116" dirty="0" err="1">
                  <a:solidFill>
                    <a:srgbClr val="191919"/>
                  </a:solidFill>
                  <a:latin typeface="Aileron Regular"/>
                </a:rPr>
                <a:t>Sérgio</a:t>
              </a: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325" spc="116" dirty="0" err="1">
                  <a:solidFill>
                    <a:srgbClr val="191919"/>
                  </a:solidFill>
                  <a:latin typeface="Aileron Regular"/>
                </a:rPr>
                <a:t>Maximino</a:t>
              </a:r>
              <a:endParaRPr lang="en-US" sz="2325" spc="116" dirty="0">
                <a:solidFill>
                  <a:srgbClr val="191919"/>
                </a:solidFill>
                <a:latin typeface="Aileron Regular"/>
              </a:endParaRPr>
            </a:p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Roberval </a:t>
              </a:r>
            </a:p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</a:p>
            <a:p>
              <a:pPr algn="just">
                <a:lnSpc>
                  <a:spcPts val="3488"/>
                </a:lnSpc>
              </a:pPr>
              <a:r>
                <a:rPr lang="en-US" sz="2325" spc="116" dirty="0">
                  <a:solidFill>
                    <a:srgbClr val="191919"/>
                  </a:solidFill>
                  <a:latin typeface="Aileron Regular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777301" y="2986263"/>
            <a:ext cx="17293906" cy="1257574"/>
            <a:chOff x="0" y="0"/>
            <a:chExt cx="17447327" cy="12687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-777301" y="5485579"/>
            <a:ext cx="17293906" cy="1257574"/>
            <a:chOff x="0" y="0"/>
            <a:chExt cx="17447327" cy="126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-777301" y="4243837"/>
            <a:ext cx="17293906" cy="1257574"/>
            <a:chOff x="0" y="0"/>
            <a:chExt cx="17447327" cy="1268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726760" y="3273737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26760" y="4531311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26760" y="5773054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26760" y="7030627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26760" y="8288201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12857" y="3370575"/>
            <a:ext cx="1045192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 dirty="0">
                <a:solidFill>
                  <a:srgbClr val="FFFFFF"/>
                </a:solidFill>
                <a:latin typeface="Aileron Regular"/>
              </a:rPr>
              <a:t>APRESENTAÇÃO IN 65/2020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2857" y="4628149"/>
            <a:ext cx="1045192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 dirty="0">
                <a:solidFill>
                  <a:srgbClr val="FFFFFF"/>
                </a:solidFill>
                <a:latin typeface="Aileron Regular"/>
              </a:rPr>
              <a:t>SISTEMAS DO PROGRAMA DE GESTÃO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2857" y="5869891"/>
            <a:ext cx="1045192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>
                <a:solidFill>
                  <a:srgbClr val="FFFFFF"/>
                </a:solidFill>
                <a:latin typeface="Aileron Regular"/>
              </a:rPr>
              <a:t>APOIO À IMPLEMENTAÇÃO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12857" y="7127465"/>
            <a:ext cx="1045192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>
                <a:solidFill>
                  <a:srgbClr val="FFFFFF"/>
                </a:solidFill>
                <a:latin typeface="Aileron Regular"/>
              </a:rPr>
              <a:t>Put your shipping details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50138" y="1026139"/>
            <a:ext cx="11187724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13538A"/>
                </a:solidFill>
                <a:latin typeface="Aileron Heavy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67733"/>
            <a:ext cx="5421667" cy="1156514"/>
            <a:chOff x="0" y="0"/>
            <a:chExt cx="7228889" cy="1542019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722888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107" dirty="0">
                  <a:solidFill>
                    <a:srgbClr val="191919"/>
                  </a:solidFill>
                  <a:latin typeface="Aileron Heavy"/>
                </a:rPr>
                <a:t>CONTEXTO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79291"/>
              <a:ext cx="7228889" cy="6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IN 65 -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Programa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de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Gestão</a:t>
              </a:r>
              <a:endParaRPr lang="en-US" sz="2600" spc="130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780517" y="2029189"/>
            <a:ext cx="5974705" cy="102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399" spc="120">
                <a:solidFill>
                  <a:srgbClr val="191919"/>
                </a:solidFill>
                <a:latin typeface="Aileron Regular"/>
              </a:rPr>
              <a:t>ANEEL, TCU, CGU, CVM, STF, CNJ e Outros</a:t>
            </a:r>
          </a:p>
        </p:txBody>
      </p:sp>
      <p:sp>
        <p:nvSpPr>
          <p:cNvPr id="6" name="AutoShape 6"/>
          <p:cNvSpPr/>
          <p:nvPr/>
        </p:nvSpPr>
        <p:spPr>
          <a:xfrm>
            <a:off x="6791350" y="6965207"/>
            <a:ext cx="3537411" cy="145406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7" name="AutoShape 7"/>
          <p:cNvSpPr/>
          <p:nvPr/>
        </p:nvSpPr>
        <p:spPr>
          <a:xfrm>
            <a:off x="6791350" y="5278697"/>
            <a:ext cx="3537411" cy="145406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8" name="AutoShape 8"/>
          <p:cNvSpPr/>
          <p:nvPr/>
        </p:nvSpPr>
        <p:spPr>
          <a:xfrm>
            <a:off x="6791350" y="3577437"/>
            <a:ext cx="3537411" cy="145406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9" name="AutoShape 9"/>
          <p:cNvSpPr/>
          <p:nvPr/>
        </p:nvSpPr>
        <p:spPr>
          <a:xfrm>
            <a:off x="6791350" y="1883552"/>
            <a:ext cx="3537411" cy="145406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0" name="AutoShape 10"/>
          <p:cNvSpPr/>
          <p:nvPr/>
        </p:nvSpPr>
        <p:spPr>
          <a:xfrm>
            <a:off x="5984499" y="6965207"/>
            <a:ext cx="806852" cy="145406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5984499" y="5278697"/>
            <a:ext cx="806852" cy="145406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5984499" y="3577437"/>
            <a:ext cx="806852" cy="1454060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5984499" y="1883552"/>
            <a:ext cx="806852" cy="145406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7155239" y="7380579"/>
            <a:ext cx="2733054" cy="50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>
                <a:solidFill>
                  <a:srgbClr val="FFFFFF"/>
                </a:solidFill>
                <a:latin typeface="Aileron Regular Italics"/>
              </a:rPr>
              <a:t>NECESSIDADE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55239" y="5445848"/>
            <a:ext cx="2996337" cy="104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>
                <a:solidFill>
                  <a:srgbClr val="FFFFFF"/>
                </a:solidFill>
                <a:latin typeface="Aileron Regular Italics"/>
              </a:rPr>
              <a:t>Pesquisa ENAP - Univ. de DUKE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55239" y="3992809"/>
            <a:ext cx="2330628" cy="50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 dirty="0" err="1">
                <a:solidFill>
                  <a:srgbClr val="FFFFFF"/>
                </a:solidFill>
                <a:latin typeface="Aileron Regular"/>
              </a:rPr>
              <a:t>Pandemia</a:t>
            </a:r>
            <a:endParaRPr lang="en-US" sz="2600" spc="234" dirty="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55239" y="2013746"/>
            <a:ext cx="2330628" cy="104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>
                <a:solidFill>
                  <a:srgbClr val="FFFFFF"/>
                </a:solidFill>
                <a:latin typeface="Aileron Regular"/>
              </a:rPr>
              <a:t>Órgãos já realizavam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80517" y="3733858"/>
            <a:ext cx="4926687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Trabalho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remoto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em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diversas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áreas</a:t>
            </a:r>
            <a:endParaRPr lang="en-US" sz="2400" spc="12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780517" y="5433901"/>
            <a:ext cx="597470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65%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responderam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que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pretendem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pedir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permissão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paraTeletrabalho</a:t>
            </a: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 no </a:t>
            </a:r>
            <a:r>
              <a:rPr lang="en-US" sz="2400" spc="120" dirty="0" err="1">
                <a:solidFill>
                  <a:srgbClr val="191919"/>
                </a:solidFill>
                <a:latin typeface="Aileron Regular"/>
              </a:rPr>
              <a:t>futuro</a:t>
            </a:r>
            <a:endParaRPr lang="en-US" sz="2400" spc="12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780517" y="6842607"/>
            <a:ext cx="5974705" cy="156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- Aumentar a produtividade</a:t>
            </a:r>
          </a:p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- Reduzir gastos</a:t>
            </a:r>
          </a:p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- Acompanhar mudanças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8762789" y="945177"/>
            <a:ext cx="8249317" cy="1243338"/>
            <a:chOff x="0" y="0"/>
            <a:chExt cx="10999089" cy="1657785"/>
          </a:xfrm>
        </p:grpSpPr>
        <p:sp>
          <p:nvSpPr>
            <p:cNvPr id="8" name="TextBox 8"/>
            <p:cNvSpPr txBox="1"/>
            <p:nvPr/>
          </p:nvSpPr>
          <p:spPr>
            <a:xfrm>
              <a:off x="0" y="612363"/>
              <a:ext cx="10999089" cy="104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 Regular"/>
                </a:rPr>
                <a:t>Apenas autorização do ministro e ato da unidade o com normas gerais e tabela de atividades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Fluxo mais simples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62789" y="2728107"/>
            <a:ext cx="8249317" cy="1243338"/>
            <a:chOff x="0" y="0"/>
            <a:chExt cx="10999089" cy="165778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12363"/>
              <a:ext cx="10999089" cy="104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 Regular"/>
                </a:rPr>
                <a:t>Servidor efetivo, cargo em comissão, temporário e empregado público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Todos podem participar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62789" y="4731381"/>
            <a:ext cx="8249317" cy="824238"/>
            <a:chOff x="0" y="0"/>
            <a:chExt cx="10999089" cy="109898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12363"/>
              <a:ext cx="10999089" cy="48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Cada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unidade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(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Secretaria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)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pode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ter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regras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específicas</a:t>
              </a:r>
              <a:endParaRPr lang="en-US" sz="1900" spc="95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Autonomia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762789" y="6503517"/>
            <a:ext cx="8249317" cy="824238"/>
            <a:chOff x="0" y="0"/>
            <a:chExt cx="10999089" cy="109898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612363"/>
              <a:ext cx="10999089" cy="48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 Regular"/>
                </a:rPr>
                <a:t>Tudo feito em sistema e resultados avaliados em até 40 dias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Gestão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62789" y="8076897"/>
            <a:ext cx="8249317" cy="1243338"/>
            <a:chOff x="0" y="0"/>
            <a:chExt cx="10999089" cy="165778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612363"/>
              <a:ext cx="10999089" cy="104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Dados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publicados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em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portal.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Seleção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de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participantes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com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critérios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previamente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divulgados</a:t>
              </a:r>
              <a:endParaRPr lang="en-US" sz="1900" spc="95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Transparência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61116"/>
            <a:ext cx="4090615" cy="1921594"/>
            <a:chOff x="0" y="0"/>
            <a:chExt cx="5454153" cy="256212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66675"/>
              <a:ext cx="5454153" cy="795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7"/>
                </a:lnSpc>
              </a:pPr>
              <a:r>
                <a:rPr lang="en-US" sz="3600" spc="107" dirty="0">
                  <a:solidFill>
                    <a:srgbClr val="191919"/>
                  </a:solidFill>
                  <a:latin typeface="Aileron Heavy"/>
                </a:rPr>
                <a:t>O QUE MUDOU?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137397"/>
              <a:ext cx="5454153" cy="1424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Regular"/>
                </a:rPr>
                <a:t>Em relação aos normativos anteriores?</a:t>
              </a: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B7F30BB2-CE97-BF4B-A440-913DCE5346B1}"/>
              </a:ext>
            </a:extLst>
          </p:cNvPr>
          <p:cNvGrpSpPr/>
          <p:nvPr/>
        </p:nvGrpSpPr>
        <p:grpSpPr>
          <a:xfrm>
            <a:off x="6854809" y="996496"/>
            <a:ext cx="1498537" cy="1035783"/>
            <a:chOff x="0" y="0"/>
            <a:chExt cx="4770434" cy="3230880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14DA47D5-A586-4A44-8331-5143DC39667F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27" name="Group 9">
            <a:extLst>
              <a:ext uri="{FF2B5EF4-FFF2-40B4-BE49-F238E27FC236}">
                <a16:creationId xmlns:a16="http://schemas.microsoft.com/office/drawing/2014/main" id="{CE3F1412-3EE3-0545-AAE3-40BC80DBBB45}"/>
              </a:ext>
            </a:extLst>
          </p:cNvPr>
          <p:cNvGrpSpPr/>
          <p:nvPr/>
        </p:nvGrpSpPr>
        <p:grpSpPr>
          <a:xfrm>
            <a:off x="6851618" y="2772818"/>
            <a:ext cx="1498537" cy="1035783"/>
            <a:chOff x="0" y="0"/>
            <a:chExt cx="4770434" cy="3230880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D3F378C-AD51-9049-B4C0-8E2D7975982B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id="{BEAFAA87-84D9-B646-913D-5EF3B5916E78}"/>
              </a:ext>
            </a:extLst>
          </p:cNvPr>
          <p:cNvGrpSpPr/>
          <p:nvPr/>
        </p:nvGrpSpPr>
        <p:grpSpPr>
          <a:xfrm>
            <a:off x="6848427" y="4672761"/>
            <a:ext cx="1498537" cy="1035783"/>
            <a:chOff x="0" y="0"/>
            <a:chExt cx="4770434" cy="3230880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7D8102DD-CD72-FE49-A322-9E01F610B27C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3CE8FF34-FBF4-6D4B-AB48-C30EA5FC4126}"/>
              </a:ext>
            </a:extLst>
          </p:cNvPr>
          <p:cNvGrpSpPr/>
          <p:nvPr/>
        </p:nvGrpSpPr>
        <p:grpSpPr>
          <a:xfrm>
            <a:off x="6854011" y="6432080"/>
            <a:ext cx="1498537" cy="1035783"/>
            <a:chOff x="0" y="0"/>
            <a:chExt cx="4770434" cy="3230880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4A7182BB-BD6B-7447-AA19-F671576308EF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3" name="Group 15">
            <a:extLst>
              <a:ext uri="{FF2B5EF4-FFF2-40B4-BE49-F238E27FC236}">
                <a16:creationId xmlns:a16="http://schemas.microsoft.com/office/drawing/2014/main" id="{5E310953-2171-A94F-AF4D-497FCFD2A269}"/>
              </a:ext>
            </a:extLst>
          </p:cNvPr>
          <p:cNvGrpSpPr/>
          <p:nvPr/>
        </p:nvGrpSpPr>
        <p:grpSpPr>
          <a:xfrm>
            <a:off x="6856405" y="8048576"/>
            <a:ext cx="1498537" cy="1035783"/>
            <a:chOff x="0" y="0"/>
            <a:chExt cx="4770434" cy="3230880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2E86BD71-85C0-3744-8C8E-5C2319A2081D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35" name="Picture 17">
            <a:extLst>
              <a:ext uri="{FF2B5EF4-FFF2-40B4-BE49-F238E27FC236}">
                <a16:creationId xmlns:a16="http://schemas.microsoft.com/office/drawing/2014/main" id="{70DA0B91-7925-8D47-A009-7CDF1C37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694" y="2586557"/>
            <a:ext cx="575608" cy="575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3701497" cy="3631968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378786"/>
            <a:ext cx="1167623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500" spc="330">
                <a:solidFill>
                  <a:srgbClr val="FFFFFF"/>
                </a:solidFill>
                <a:latin typeface="Aileron Heavy Bold"/>
              </a:rPr>
              <a:t>FLUXO SIMPLIFICADO</a:t>
            </a:r>
          </a:p>
        </p:txBody>
      </p:sp>
      <p:sp>
        <p:nvSpPr>
          <p:cNvPr id="4" name="AutoShape 4"/>
          <p:cNvSpPr/>
          <p:nvPr/>
        </p:nvSpPr>
        <p:spPr>
          <a:xfrm>
            <a:off x="11558218" y="0"/>
            <a:ext cx="6729782" cy="3631968"/>
          </a:xfrm>
          <a:prstGeom prst="rect">
            <a:avLst/>
          </a:prstGeom>
          <a:solidFill>
            <a:srgbClr val="86EAE9">
              <a:alpha val="19607"/>
            </a:srgbClr>
          </a:solidFill>
        </p:spPr>
      </p:sp>
      <p:sp>
        <p:nvSpPr>
          <p:cNvPr id="5" name="AutoShape 5"/>
          <p:cNvSpPr/>
          <p:nvPr/>
        </p:nvSpPr>
        <p:spPr>
          <a:xfrm rot="-5400000">
            <a:off x="2170757" y="685244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6" name="AutoShape 6"/>
          <p:cNvSpPr/>
          <p:nvPr/>
        </p:nvSpPr>
        <p:spPr>
          <a:xfrm rot="-5400000">
            <a:off x="6750698" y="685244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7" name="AutoShape 7"/>
          <p:cNvSpPr/>
          <p:nvPr/>
        </p:nvSpPr>
        <p:spPr>
          <a:xfrm rot="-5400000">
            <a:off x="11330639" y="685244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358073" y="6366056"/>
            <a:ext cx="3605790" cy="3008027"/>
            <a:chOff x="0" y="0"/>
            <a:chExt cx="4807720" cy="4010702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4300"/>
              <a:ext cx="4807720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>
                  <a:solidFill>
                    <a:srgbClr val="191919"/>
                  </a:solidFill>
                  <a:latin typeface="Aileron Regular Bold"/>
                </a:rPr>
                <a:t>Autorização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82692"/>
              <a:ext cx="4807720" cy="312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Uma unidade solicita autorização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Ministro autoriza:</a:t>
              </a: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Unidades do ministério</a:t>
              </a: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Vinculadas (fundações e autarquias)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19228" y="673936"/>
            <a:ext cx="3344922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Autorização</a:t>
            </a:r>
          </a:p>
          <a:p>
            <a:pPr algn="just"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Procedimentos Gerais</a:t>
            </a:r>
          </a:p>
          <a:p>
            <a:pPr algn="just"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Execução</a:t>
            </a:r>
          </a:p>
          <a:p>
            <a:pPr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Acompanhamento</a:t>
            </a:r>
          </a:p>
          <a:p>
            <a:pPr algn="r">
              <a:lnSpc>
                <a:spcPts val="3150"/>
              </a:lnSpc>
            </a:pPr>
            <a:endParaRPr lang="en-US" sz="1800" spc="89">
              <a:solidFill>
                <a:srgbClr val="191919"/>
              </a:solidFill>
              <a:latin typeface="Aileron Regular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799819" y="6366056"/>
            <a:ext cx="4321736" cy="1807877"/>
            <a:chOff x="0" y="0"/>
            <a:chExt cx="5762315" cy="241050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14300"/>
              <a:ext cx="5762315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>
                  <a:solidFill>
                    <a:srgbClr val="191919"/>
                  </a:solidFill>
                  <a:latin typeface="Aileron Regular Bold"/>
                </a:rPr>
                <a:t>Procedimentos Gerais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2692"/>
              <a:ext cx="5762315" cy="152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 dirty="0" err="1">
                  <a:solidFill>
                    <a:srgbClr val="191919"/>
                  </a:solidFill>
                  <a:latin typeface="Aileron Regular"/>
                </a:rPr>
                <a:t>Ato</a:t>
              </a:r>
              <a:r>
                <a:rPr lang="en-US" sz="1800" spc="89" dirty="0">
                  <a:solidFill>
                    <a:srgbClr val="191919"/>
                  </a:solidFill>
                  <a:latin typeface="Aileron Regular"/>
                </a:rPr>
                <a:t> do </a:t>
              </a:r>
              <a:r>
                <a:rPr lang="en-US" sz="1800" spc="89" dirty="0" err="1">
                  <a:solidFill>
                    <a:srgbClr val="191919"/>
                  </a:solidFill>
                  <a:latin typeface="Aileron Regular"/>
                </a:rPr>
                <a:t>secretário</a:t>
              </a:r>
              <a:r>
                <a:rPr lang="en-US" sz="1800" spc="89" dirty="0">
                  <a:solidFill>
                    <a:srgbClr val="191919"/>
                  </a:solidFill>
                  <a:latin typeface="Aileron Regular"/>
                </a:rPr>
                <a:t> com </a:t>
              </a: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 dirty="0" err="1">
                  <a:solidFill>
                    <a:srgbClr val="191919"/>
                  </a:solidFill>
                  <a:latin typeface="Aileron Regular"/>
                </a:rPr>
                <a:t>Regras</a:t>
              </a:r>
              <a:r>
                <a:rPr lang="en-US" sz="1800" spc="89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800" spc="89" dirty="0" err="1">
                  <a:solidFill>
                    <a:srgbClr val="191919"/>
                  </a:solidFill>
                  <a:latin typeface="Aileron Regular"/>
                </a:rPr>
                <a:t>gerais</a:t>
              </a:r>
              <a:endParaRPr lang="en-US" sz="1800" spc="89" dirty="0">
                <a:solidFill>
                  <a:srgbClr val="191919"/>
                </a:solidFill>
                <a:latin typeface="Aileron Regular"/>
              </a:endParaRP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 dirty="0" err="1">
                  <a:solidFill>
                    <a:srgbClr val="191919"/>
                  </a:solidFill>
                  <a:latin typeface="Aileron Regular"/>
                </a:rPr>
                <a:t>Tabela</a:t>
              </a:r>
              <a:r>
                <a:rPr lang="en-US" sz="1800" spc="89" dirty="0">
                  <a:solidFill>
                    <a:srgbClr val="191919"/>
                  </a:solidFill>
                  <a:latin typeface="Aileron Regular"/>
                </a:rPr>
                <a:t> de </a:t>
              </a:r>
              <a:r>
                <a:rPr lang="en-US" sz="1800" spc="89" dirty="0" err="1">
                  <a:solidFill>
                    <a:srgbClr val="191919"/>
                  </a:solidFill>
                  <a:latin typeface="Aileron Regular"/>
                </a:rPr>
                <a:t>atividades</a:t>
              </a:r>
              <a:endParaRPr lang="en-US" sz="1800" spc="89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12311" y="6366056"/>
            <a:ext cx="3986790" cy="1807877"/>
            <a:chOff x="0" y="0"/>
            <a:chExt cx="5315720" cy="241050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14300"/>
              <a:ext cx="5315720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>
                  <a:solidFill>
                    <a:srgbClr val="191919"/>
                  </a:solidFill>
                  <a:latin typeface="Aileron Regular Bold"/>
                </a:rPr>
                <a:t>Execução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82692"/>
              <a:ext cx="5315720" cy="152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Chefia e servidor podem criar Planos de Trabalho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Avaliação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63959" y="6366056"/>
            <a:ext cx="3900191" cy="1807877"/>
            <a:chOff x="0" y="0"/>
            <a:chExt cx="5200255" cy="241050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14300"/>
              <a:ext cx="5200255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 dirty="0" err="1">
                  <a:solidFill>
                    <a:srgbClr val="191919"/>
                  </a:solidFill>
                  <a:latin typeface="Aileron Regular Bold"/>
                </a:rPr>
                <a:t>Acompanhamento</a:t>
              </a:r>
              <a:endParaRPr lang="en-US" sz="2600" spc="234" dirty="0">
                <a:solidFill>
                  <a:srgbClr val="191919"/>
                </a:solidFill>
                <a:latin typeface="Aileron Regular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82692"/>
              <a:ext cx="5200255" cy="152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Dados enviados para portal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Lista de participantes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Estatísticas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40598" y="4365300"/>
            <a:ext cx="1375291" cy="155639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9371" y="4441569"/>
            <a:ext cx="1783195" cy="14038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11383" y="4054087"/>
            <a:ext cx="2559826" cy="25598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824741" y="4054087"/>
            <a:ext cx="2378626" cy="2378626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076606" y="9439832"/>
            <a:ext cx="5974705" cy="33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Minutas disponibilizadas pela SEGES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8303" y="6984797"/>
            <a:ext cx="553803" cy="5703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86962" y="6984797"/>
            <a:ext cx="553803" cy="5703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86962" y="7870070"/>
            <a:ext cx="553803" cy="5703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8303" y="7870070"/>
            <a:ext cx="553803" cy="57039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11383" y="9374083"/>
            <a:ext cx="553803" cy="570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0848" y="2343453"/>
            <a:ext cx="1498537" cy="1035783"/>
            <a:chOff x="0" y="0"/>
            <a:chExt cx="4770434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858467" y="2848327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7858467" y="4141066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7858467" y="5434891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858467" y="6728716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7858467" y="8022542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2240848" y="3636191"/>
            <a:ext cx="1498537" cy="1035783"/>
            <a:chOff x="0" y="0"/>
            <a:chExt cx="4770434" cy="3230880"/>
          </a:xfrm>
        </p:grpSpPr>
        <p:sp>
          <p:nvSpPr>
            <p:cNvPr id="10" name="Freeform 10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240848" y="4930017"/>
            <a:ext cx="1498537" cy="1035783"/>
            <a:chOff x="0" y="0"/>
            <a:chExt cx="4770434" cy="3230880"/>
          </a:xfrm>
        </p:grpSpPr>
        <p:sp>
          <p:nvSpPr>
            <p:cNvPr id="12" name="Freeform 12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240848" y="6223842"/>
            <a:ext cx="1498537" cy="1035783"/>
            <a:chOff x="0" y="0"/>
            <a:chExt cx="4770434" cy="3230880"/>
          </a:xfrm>
        </p:grpSpPr>
        <p:sp>
          <p:nvSpPr>
            <p:cNvPr id="14" name="Freeform 14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240848" y="7517667"/>
            <a:ext cx="1498537" cy="1035783"/>
            <a:chOff x="0" y="0"/>
            <a:chExt cx="4770434" cy="3230880"/>
          </a:xfrm>
        </p:grpSpPr>
        <p:sp>
          <p:nvSpPr>
            <p:cNvPr id="16" name="Freeform 16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694" y="2586557"/>
            <a:ext cx="575608" cy="575608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858467" y="9245283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grpSp>
        <p:nvGrpSpPr>
          <p:cNvPr id="19" name="Group 19"/>
          <p:cNvGrpSpPr/>
          <p:nvPr/>
        </p:nvGrpSpPr>
        <p:grpSpPr>
          <a:xfrm>
            <a:off x="2240848" y="8740409"/>
            <a:ext cx="1498537" cy="1035783"/>
            <a:chOff x="0" y="0"/>
            <a:chExt cx="4770434" cy="3230880"/>
          </a:xfrm>
        </p:grpSpPr>
        <p:sp>
          <p:nvSpPr>
            <p:cNvPr id="20" name="Freeform 20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2C2D5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4143" y="8983886"/>
            <a:ext cx="548829" cy="5488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3288" y="6043447"/>
            <a:ext cx="1370538" cy="13705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15702" y="3808601"/>
            <a:ext cx="548829" cy="71699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3388853" y="1028700"/>
            <a:ext cx="11510293" cy="1064153"/>
            <a:chOff x="0" y="0"/>
            <a:chExt cx="15347058" cy="141887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15347058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spc="107">
                  <a:solidFill>
                    <a:srgbClr val="191919"/>
                  </a:solidFill>
                  <a:latin typeface="Aileron Heavy"/>
                </a:rPr>
                <a:t>PROCEDIMENTOS GERAIS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66944" y="840175"/>
              <a:ext cx="1481317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Regular"/>
                </a:rPr>
                <a:t>Implantação do Programa de Gestão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83676" y="2634649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Parcial e/ou integral. Vedações caso haja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83676" y="3927388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Resultados esperados com o programa de gestão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83676" y="5021188"/>
            <a:ext cx="6163476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Haverá produtividade mínima?  Haverá número mínimo ou máximo de participantes por área?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83676" y="6114988"/>
            <a:ext cx="6163476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Prazo comparecimento pessoal do participante à unidade. Será exigido tempo mínimo naquela atividade?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10131" y="2634649"/>
            <a:ext cx="3236245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1 - Regimes e vedações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10131" y="3927388"/>
            <a:ext cx="2950495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2 - Benefícios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10131" y="5021188"/>
            <a:ext cx="323624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3 - Produtividade adicional e Participantes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410131" y="6315013"/>
            <a:ext cx="323624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4 - Prazo de convocação e pedágio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10131" y="7608839"/>
            <a:ext cx="295049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5 - Termo de Ciência e Responsabilidade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883676" y="7808864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A ser assinado pelo servidor e chefia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10131" y="8831580"/>
            <a:ext cx="295049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6 - Tabela de atividades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883676" y="9031605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Definição das atividades do programa de gestão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39142" y="4823579"/>
            <a:ext cx="784713" cy="110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71"/>
              </a:lnSpc>
            </a:pPr>
            <a:r>
              <a:rPr lang="en-US" sz="6114" spc="122">
                <a:solidFill>
                  <a:srgbClr val="FFFFFF"/>
                </a:solidFill>
                <a:latin typeface="Aileron Regular Bold"/>
              </a:rPr>
              <a:t>%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74143" y="7712683"/>
            <a:ext cx="593615" cy="6717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8853" y="981075"/>
            <a:ext cx="11510293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191919"/>
                </a:solidFill>
                <a:latin typeface="Aileron Heavy"/>
              </a:rPr>
              <a:t>TABELA DE ATIVIDADES</a:t>
            </a:r>
          </a:p>
        </p:txBody>
      </p:sp>
      <p:sp>
        <p:nvSpPr>
          <p:cNvPr id="3" name="AutoShape 3"/>
          <p:cNvSpPr/>
          <p:nvPr/>
        </p:nvSpPr>
        <p:spPr>
          <a:xfrm>
            <a:off x="993469" y="2495642"/>
            <a:ext cx="7753350" cy="3048000"/>
          </a:xfrm>
          <a:prstGeom prst="rect">
            <a:avLst/>
          </a:prstGeom>
          <a:solidFill>
            <a:srgbClr val="86EAE9"/>
          </a:solidFill>
        </p:spPr>
      </p:sp>
      <p:grpSp>
        <p:nvGrpSpPr>
          <p:cNvPr id="4" name="Group 4"/>
          <p:cNvGrpSpPr/>
          <p:nvPr/>
        </p:nvGrpSpPr>
        <p:grpSpPr>
          <a:xfrm>
            <a:off x="2722038" y="3387368"/>
            <a:ext cx="5590007" cy="1264547"/>
            <a:chOff x="0" y="0"/>
            <a:chExt cx="7453343" cy="1686062"/>
          </a:xfrm>
        </p:grpSpPr>
        <p:sp>
          <p:nvSpPr>
            <p:cNvPr id="5" name="TextBox 5"/>
            <p:cNvSpPr txBox="1"/>
            <p:nvPr/>
          </p:nvSpPr>
          <p:spPr>
            <a:xfrm>
              <a:off x="0" y="-48559"/>
              <a:ext cx="74505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>
                  <a:solidFill>
                    <a:srgbClr val="FFFFFF"/>
                  </a:solidFill>
                  <a:latin typeface="League Spartan"/>
                </a:rPr>
                <a:t>ATIVIDADES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12950"/>
              <a:ext cx="7453343" cy="839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>
                  <a:solidFill>
                    <a:srgbClr val="FFFFFF"/>
                  </a:solidFill>
                  <a:latin typeface="Glacial Indifference"/>
                </a:rPr>
                <a:t>Lista de atividades que serão realizadas no programa de gestão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227555" y="2844016"/>
            <a:ext cx="84998" cy="235125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8" name="Group 8"/>
          <p:cNvGrpSpPr/>
          <p:nvPr/>
        </p:nvGrpSpPr>
        <p:grpSpPr>
          <a:xfrm>
            <a:off x="17837239" y="1559006"/>
            <a:ext cx="2192376" cy="219237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31531" y="3803152"/>
            <a:ext cx="432979" cy="43297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9541181" y="2495642"/>
            <a:ext cx="7753350" cy="3048000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13" name="Group 13"/>
          <p:cNvGrpSpPr/>
          <p:nvPr/>
        </p:nvGrpSpPr>
        <p:grpSpPr>
          <a:xfrm>
            <a:off x="11269751" y="3111143"/>
            <a:ext cx="5590007" cy="1816997"/>
            <a:chOff x="0" y="0"/>
            <a:chExt cx="7453343" cy="242266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8559"/>
              <a:ext cx="7450593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>
                  <a:solidFill>
                    <a:srgbClr val="FFFFFF"/>
                  </a:solidFill>
                  <a:latin typeface="League Spartan"/>
                </a:rPr>
                <a:t>NÍVEL DE COMPLEXIDADE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49550"/>
              <a:ext cx="7453343" cy="839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>
                  <a:solidFill>
                    <a:srgbClr val="FFFFFF"/>
                  </a:solidFill>
                  <a:latin typeface="Glacial Indifference"/>
                </a:rPr>
                <a:t>Informação se a atividade tem vários níveis de complexidade e os parâmetros para sua definição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775267" y="2844016"/>
            <a:ext cx="84998" cy="23512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AutoShape 17"/>
          <p:cNvSpPr/>
          <p:nvPr/>
        </p:nvSpPr>
        <p:spPr>
          <a:xfrm>
            <a:off x="993469" y="6338004"/>
            <a:ext cx="7753350" cy="3048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8" name="Group 18"/>
          <p:cNvGrpSpPr/>
          <p:nvPr/>
        </p:nvGrpSpPr>
        <p:grpSpPr>
          <a:xfrm>
            <a:off x="1431531" y="7683899"/>
            <a:ext cx="432979" cy="43297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722038" y="7067806"/>
            <a:ext cx="5590007" cy="1588397"/>
            <a:chOff x="0" y="0"/>
            <a:chExt cx="7453343" cy="211786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8559"/>
              <a:ext cx="74505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>
                  <a:solidFill>
                    <a:srgbClr val="FFFFFF"/>
                  </a:solidFill>
                  <a:latin typeface="League Spartan"/>
                </a:rPr>
                <a:t>TEMPO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12950"/>
              <a:ext cx="7453343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>
                  <a:solidFill>
                    <a:srgbClr val="FFFFFF"/>
                  </a:solidFill>
                  <a:latin typeface="Glacial Indifference"/>
                </a:rPr>
                <a:t>Duração em horas da atividade no regime presencial e em teletrabalho e o ganho de produtividade, se houver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2227555" y="6686379"/>
            <a:ext cx="84998" cy="23512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" name="AutoShape 24"/>
          <p:cNvSpPr/>
          <p:nvPr/>
        </p:nvSpPr>
        <p:spPr>
          <a:xfrm>
            <a:off x="9541181" y="6338004"/>
            <a:ext cx="7753350" cy="3048000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25" name="Group 25"/>
          <p:cNvGrpSpPr/>
          <p:nvPr/>
        </p:nvGrpSpPr>
        <p:grpSpPr>
          <a:xfrm>
            <a:off x="11269751" y="7391656"/>
            <a:ext cx="5590007" cy="940697"/>
            <a:chOff x="0" y="0"/>
            <a:chExt cx="7453343" cy="125426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48559"/>
              <a:ext cx="74505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>
                  <a:solidFill>
                    <a:srgbClr val="FFFFFF"/>
                  </a:solidFill>
                  <a:latin typeface="League Spartan"/>
                </a:rPr>
                <a:t>ENTREGAS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12950"/>
              <a:ext cx="7453343" cy="407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>
                  <a:solidFill>
                    <a:srgbClr val="FFFFFF"/>
                  </a:solidFill>
                  <a:latin typeface="Glacial Indifference"/>
                </a:rPr>
                <a:t>Quais são as entregas esperadas daquela atividade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10775267" y="6686379"/>
            <a:ext cx="84998" cy="235125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29"/>
          <p:cNvGrpSpPr/>
          <p:nvPr/>
        </p:nvGrpSpPr>
        <p:grpSpPr>
          <a:xfrm>
            <a:off x="9979244" y="3803152"/>
            <a:ext cx="432979" cy="432979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9979244" y="7683899"/>
            <a:ext cx="432979" cy="432979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3105" y="2117460"/>
            <a:ext cx="4406642" cy="1401452"/>
            <a:chOff x="0" y="0"/>
            <a:chExt cx="10367846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18252" y="2117460"/>
            <a:ext cx="4406642" cy="1401452"/>
            <a:chOff x="0" y="0"/>
            <a:chExt cx="10367846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4278617" y="4316280"/>
            <a:ext cx="3975618" cy="5460688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7" name="TextBox 7"/>
          <p:cNvSpPr txBox="1"/>
          <p:nvPr/>
        </p:nvSpPr>
        <p:spPr>
          <a:xfrm>
            <a:off x="4278617" y="4558778"/>
            <a:ext cx="3975618" cy="375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Seleciona servidor</a:t>
            </a: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Propõe e aprova plano de trabalho</a:t>
            </a: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Avalia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35208" y="2332808"/>
            <a:ext cx="2617369" cy="86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5013" spc="250">
                <a:solidFill>
                  <a:srgbClr val="FFFFFF"/>
                </a:solidFill>
                <a:latin typeface="Aileron Regular Bold"/>
              </a:rPr>
              <a:t>CHEFIA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67549" y="2332808"/>
            <a:ext cx="4157345" cy="86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5013" spc="250">
                <a:solidFill>
                  <a:srgbClr val="FFFFFF"/>
                </a:solidFill>
                <a:latin typeface="Aileron Regular Bold"/>
              </a:rPr>
              <a:t>SERVIDOR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033764" y="4316280"/>
            <a:ext cx="3975618" cy="5460688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1703308" y="3928891"/>
            <a:ext cx="636531" cy="427983"/>
            <a:chOff x="0" y="0"/>
            <a:chExt cx="1930400" cy="12979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388853" y="981075"/>
            <a:ext cx="11510293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191919"/>
                </a:solidFill>
                <a:latin typeface="Aileron Heavy"/>
              </a:rPr>
              <a:t>EXECUÇÃO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33764" y="4558778"/>
            <a:ext cx="3975618" cy="437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Participa de seleção</a:t>
            </a: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Propõe e aceita plano de trabalho</a:t>
            </a: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Informa sobre execução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681991">
            <a:off x="14224895" y="3049604"/>
            <a:ext cx="3422828" cy="342282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899147" y="5950354"/>
            <a:ext cx="2804443" cy="235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spc="107">
                <a:solidFill>
                  <a:srgbClr val="13538A"/>
                </a:solidFill>
                <a:latin typeface="Aileron Heavy"/>
              </a:rPr>
              <a:t>DENTRO DO SISTEMA</a:t>
            </a: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endParaRPr lang="en-US" sz="3600" spc="107">
              <a:solidFill>
                <a:srgbClr val="13538A"/>
              </a:solidFill>
              <a:latin typeface="Aileron Heav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77742" y="1780157"/>
            <a:ext cx="2670668" cy="132885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AutoShape 3"/>
          <p:cNvSpPr/>
          <p:nvPr/>
        </p:nvSpPr>
        <p:spPr>
          <a:xfrm>
            <a:off x="7940323" y="3299509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7940323" y="4437861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7940323" y="5572386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1277742" y="3299509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4138910" y="3299509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1277742" y="4437861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4138910" y="4437861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1277742" y="5572386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4138910" y="5572386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11277742" y="6710737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14138910" y="6710737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7940323" y="6710737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7940323" y="1780157"/>
            <a:ext cx="3146918" cy="132885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AutoShape 16"/>
          <p:cNvSpPr/>
          <p:nvPr/>
        </p:nvSpPr>
        <p:spPr>
          <a:xfrm>
            <a:off x="14138910" y="1780157"/>
            <a:ext cx="2670668" cy="1328852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7" name="TextBox 17"/>
          <p:cNvSpPr txBox="1"/>
          <p:nvPr/>
        </p:nvSpPr>
        <p:spPr>
          <a:xfrm>
            <a:off x="11468242" y="2228488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CGU-MMA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29410" y="2228488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SUSEP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30289" y="3406405"/>
            <a:ext cx="256698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 dirty="0" err="1">
                <a:solidFill>
                  <a:srgbClr val="191919"/>
                </a:solidFill>
                <a:latin typeface="Aileron Regular"/>
              </a:rPr>
              <a:t>Tabela</a:t>
            </a:r>
            <a:r>
              <a:rPr lang="en-US" sz="2200" spc="109" dirty="0">
                <a:solidFill>
                  <a:srgbClr val="191919"/>
                </a:solidFill>
                <a:latin typeface="Aileron Regular"/>
              </a:rPr>
              <a:t> de </a:t>
            </a:r>
            <a:r>
              <a:rPr lang="en-US" sz="2200" spc="109" dirty="0" err="1">
                <a:solidFill>
                  <a:srgbClr val="191919"/>
                </a:solidFill>
                <a:latin typeface="Aileron Regular"/>
              </a:rPr>
              <a:t>atividades</a:t>
            </a:r>
            <a:endParaRPr lang="en-US" sz="2200" spc="10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30289" y="4725732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Plano de Trabalho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30289" y="5860257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Processo Seletivo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0289" y="6998608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Envio de dados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30289" y="2263608"/>
            <a:ext cx="256698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191919"/>
                </a:solidFill>
                <a:latin typeface="Aileron Regular Bold"/>
              </a:rPr>
              <a:t>CONTEÚDO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3605870"/>
            <a:ext cx="425166" cy="33513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69453" y="440817"/>
            <a:ext cx="11510293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191919"/>
                </a:solidFill>
                <a:latin typeface="Aileron Heavy"/>
              </a:rPr>
              <a:t>SISTEMAS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3605870"/>
            <a:ext cx="425166" cy="33513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4744782"/>
            <a:ext cx="425166" cy="33513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4744782"/>
            <a:ext cx="425166" cy="33513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5878186"/>
            <a:ext cx="425166" cy="33513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7017658"/>
            <a:ext cx="425166" cy="33513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7017658"/>
            <a:ext cx="425166" cy="335131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7940323" y="7886322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1277742" y="7886322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14138910" y="7886322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35" name="TextBox 35"/>
          <p:cNvSpPr txBox="1"/>
          <p:nvPr/>
        </p:nvSpPr>
        <p:spPr>
          <a:xfrm>
            <a:off x="8230289" y="8174192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Cronograma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8193242"/>
            <a:ext cx="425166" cy="33513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7058137" y="1029917"/>
            <a:ext cx="1110987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130">
                <a:solidFill>
                  <a:srgbClr val="191919"/>
                </a:solidFill>
                <a:latin typeface="Aileron Regular"/>
              </a:rPr>
              <a:t>Sistemas disponíveis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675218" y="2836539"/>
            <a:ext cx="3751892" cy="880623"/>
            <a:chOff x="0" y="0"/>
            <a:chExt cx="11005891" cy="25832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675218" y="4544142"/>
            <a:ext cx="3751892" cy="880623"/>
            <a:chOff x="0" y="0"/>
            <a:chExt cx="11005891" cy="25832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675218" y="6251744"/>
            <a:ext cx="3751892" cy="880623"/>
            <a:chOff x="0" y="0"/>
            <a:chExt cx="11005891" cy="25832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675218" y="7959347"/>
            <a:ext cx="3751892" cy="880623"/>
            <a:chOff x="0" y="0"/>
            <a:chExt cx="11005891" cy="25832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939610" y="3017770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Webservice SIAPE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-2026214" y="1815298"/>
            <a:ext cx="1110987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130">
                <a:solidFill>
                  <a:srgbClr val="191919"/>
                </a:solidFill>
                <a:latin typeface="Aileron Regular"/>
              </a:rPr>
              <a:t>Características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962049" y="4701540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Acesso LDAP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39610" y="6432975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API envio de dados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962049" y="8140578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SQL Server</a:t>
            </a:r>
          </a:p>
        </p:txBody>
      </p:sp>
      <p:sp>
        <p:nvSpPr>
          <p:cNvPr id="51" name="AutoShape 51"/>
          <p:cNvSpPr/>
          <p:nvPr/>
        </p:nvSpPr>
        <p:spPr>
          <a:xfrm>
            <a:off x="7940323" y="9067422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1277742" y="9067422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4138910" y="9067422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8230289" y="9174317"/>
            <a:ext cx="256698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Atribuição de perfil</a:t>
            </a:r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9374342"/>
            <a:ext cx="425166" cy="3351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579</Words>
  <Application>Microsoft Macintosh PowerPoint</Application>
  <PresentationFormat>Custom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Aileron Regular Bold</vt:lpstr>
      <vt:lpstr>Arial</vt:lpstr>
      <vt:lpstr>League Spartan</vt:lpstr>
      <vt:lpstr>Aileron Heavy</vt:lpstr>
      <vt:lpstr>Aileron Regular Italics</vt:lpstr>
      <vt:lpstr>Glacial Indifference</vt:lpstr>
      <vt:lpstr>Aileron Heavy Bold</vt:lpstr>
      <vt:lpstr>Calibri</vt:lpstr>
      <vt:lpstr>Aileron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</dc:title>
  <cp:lastModifiedBy>Marcelo M Barbosa</cp:lastModifiedBy>
  <cp:revision>8</cp:revision>
  <dcterms:created xsi:type="dcterms:W3CDTF">2006-08-16T00:00:00Z</dcterms:created>
  <dcterms:modified xsi:type="dcterms:W3CDTF">2020-10-02T22:06:19Z</dcterms:modified>
  <dc:identifier>DAEJdYt8Stw</dc:identifier>
</cp:coreProperties>
</file>