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20" r:id="rId4"/>
    <p:sldId id="287" r:id="rId5"/>
    <p:sldId id="284" r:id="rId6"/>
    <p:sldId id="288" r:id="rId7"/>
    <p:sldId id="290" r:id="rId8"/>
    <p:sldId id="291" r:id="rId9"/>
    <p:sldId id="292" r:id="rId10"/>
    <p:sldId id="403" r:id="rId11"/>
    <p:sldId id="293" r:id="rId12"/>
    <p:sldId id="378" r:id="rId13"/>
    <p:sldId id="295" r:id="rId14"/>
    <p:sldId id="296" r:id="rId15"/>
    <p:sldId id="404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79" r:id="rId25"/>
    <p:sldId id="306" r:id="rId26"/>
    <p:sldId id="307" r:id="rId27"/>
    <p:sldId id="308" r:id="rId28"/>
    <p:sldId id="309" r:id="rId29"/>
    <p:sldId id="310" r:id="rId30"/>
    <p:sldId id="312" r:id="rId31"/>
    <p:sldId id="311" r:id="rId32"/>
    <p:sldId id="407" r:id="rId33"/>
    <p:sldId id="415" r:id="rId34"/>
    <p:sldId id="417" r:id="rId35"/>
    <p:sldId id="416" r:id="rId36"/>
    <p:sldId id="418" r:id="rId37"/>
    <p:sldId id="419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405" r:id="rId51"/>
    <p:sldId id="325" r:id="rId52"/>
    <p:sldId id="326" r:id="rId53"/>
    <p:sldId id="327" r:id="rId54"/>
    <p:sldId id="328" r:id="rId55"/>
    <p:sldId id="329" r:id="rId56"/>
    <p:sldId id="395" r:id="rId57"/>
    <p:sldId id="330" r:id="rId58"/>
    <p:sldId id="331" r:id="rId59"/>
    <p:sldId id="333" r:id="rId60"/>
    <p:sldId id="334" r:id="rId61"/>
    <p:sldId id="335" r:id="rId62"/>
    <p:sldId id="396" r:id="rId63"/>
    <p:sldId id="336" r:id="rId64"/>
    <p:sldId id="343" r:id="rId65"/>
    <p:sldId id="344" r:id="rId66"/>
    <p:sldId id="380" r:id="rId67"/>
    <p:sldId id="345" r:id="rId68"/>
    <p:sldId id="346" r:id="rId69"/>
    <p:sldId id="397" r:id="rId70"/>
    <p:sldId id="342" r:id="rId71"/>
    <p:sldId id="337" r:id="rId72"/>
    <p:sldId id="339" r:id="rId73"/>
    <p:sldId id="413" r:id="rId74"/>
    <p:sldId id="414" r:id="rId75"/>
    <p:sldId id="381" r:id="rId76"/>
    <p:sldId id="382" r:id="rId77"/>
    <p:sldId id="340" r:id="rId78"/>
    <p:sldId id="341" r:id="rId79"/>
    <p:sldId id="347" r:id="rId80"/>
    <p:sldId id="348" r:id="rId81"/>
    <p:sldId id="350" r:id="rId82"/>
    <p:sldId id="351" r:id="rId83"/>
    <p:sldId id="352" r:id="rId84"/>
    <p:sldId id="354" r:id="rId85"/>
    <p:sldId id="383" r:id="rId86"/>
    <p:sldId id="356" r:id="rId87"/>
    <p:sldId id="357" r:id="rId88"/>
    <p:sldId id="358" r:id="rId89"/>
    <p:sldId id="398" r:id="rId90"/>
    <p:sldId id="360" r:id="rId91"/>
    <p:sldId id="362" r:id="rId92"/>
    <p:sldId id="400" r:id="rId93"/>
    <p:sldId id="364" r:id="rId94"/>
    <p:sldId id="365" r:id="rId95"/>
    <p:sldId id="389" r:id="rId96"/>
    <p:sldId id="366" r:id="rId97"/>
    <p:sldId id="402" r:id="rId98"/>
    <p:sldId id="368" r:id="rId99"/>
    <p:sldId id="369" r:id="rId100"/>
    <p:sldId id="406" r:id="rId101"/>
    <p:sldId id="370" r:id="rId102"/>
    <p:sldId id="390" r:id="rId103"/>
    <p:sldId id="371" r:id="rId104"/>
    <p:sldId id="372" r:id="rId105"/>
    <p:sldId id="391" r:id="rId106"/>
    <p:sldId id="392" r:id="rId107"/>
    <p:sldId id="373" r:id="rId108"/>
    <p:sldId id="374" r:id="rId109"/>
    <p:sldId id="401" r:id="rId110"/>
    <p:sldId id="376" r:id="rId111"/>
    <p:sldId id="375" r:id="rId112"/>
    <p:sldId id="377" r:id="rId113"/>
    <p:sldId id="393" r:id="rId114"/>
    <p:sldId id="394" r:id="rId115"/>
    <p:sldId id="260" r:id="rId116"/>
    <p:sldId id="283" r:id="rId117"/>
    <p:sldId id="261" r:id="rId118"/>
    <p:sldId id="286" r:id="rId119"/>
    <p:sldId id="258" r:id="rId120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rra\AppData\Roaming\Microsoft\Excel\Pesquisa%20PNDP%20Quanti-%2020220414%20completo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lanilha%20de%20apoio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lanilha%20de%20apoio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lanilha%20de%20apoio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lanilha%20de%20apoio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lanilha%20de%20apoio%202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%20PNDP%202022\Pesquisa%20PNDP%20Quanti-%2020220414%20completo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squisa%20PNDP%202022\Pesquisa%20PNDP%20Quanti-%2020220414%20comple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F5-4AAA-8689-6857877D2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F5-4AAA-8689-6857877D2BD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F5-4AAA-8689-6857877D2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Em branco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88</c:v>
                </c:pt>
                <c:pt idx="1">
                  <c:v>55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F5-4AAA-8689-6857877D2B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Planilha1!$N$1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5-4299-954D-EE722F9669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5-4299-954D-EE722F96694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5-4299-954D-EE722F9669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95-4299-954D-EE722F9669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Planilha1!$M$2:$M$5</c:f>
              <c:strCache>
                <c:ptCount val="4"/>
                <c:pt idx="0">
                  <c:v>A área estratégica do órgão/entidade não entendeu como prioridade.</c:v>
                </c:pt>
                <c:pt idx="1">
                  <c:v>Complexidade na aplicação.</c:v>
                </c:pt>
                <c:pt idx="2">
                  <c:v>Já possui metodologia própria.</c:v>
                </c:pt>
                <c:pt idx="3">
                  <c:v>Em branco</c:v>
                </c:pt>
              </c:strCache>
            </c:strRef>
          </c:cat>
          <c:val>
            <c:numRef>
              <c:f>Planilha1!$N$2:$N$5</c:f>
              <c:numCache>
                <c:formatCode>General</c:formatCode>
                <c:ptCount val="4"/>
                <c:pt idx="0">
                  <c:v>6</c:v>
                </c:pt>
                <c:pt idx="1">
                  <c:v>39</c:v>
                </c:pt>
                <c:pt idx="2">
                  <c:v>14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95-4299-954D-EE722F9669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8071744714052"/>
          <c:y val="5.0925925925925923E-2"/>
          <c:w val="0.71405367935249742"/>
          <c:h val="0.53795676582093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'Levantamento de Necessidades'!$Z$38</c:f>
              <c:strCache>
                <c:ptCount val="1"/>
                <c:pt idx="0">
                  <c:v>A área estratégica do órgão/entidade não entendeu como prioridade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Necessidades'!$Y$39:$Y$41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Necessidades'!$Z$39:$Z$41</c:f>
              <c:numCache>
                <c:formatCode>0%</c:formatCode>
                <c:ptCount val="3"/>
                <c:pt idx="0">
                  <c:v>0</c:v>
                </c:pt>
                <c:pt idx="1">
                  <c:v>7.0000000000000007E-2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6-4B48-9731-9547F5606DA0}"/>
            </c:ext>
          </c:extLst>
        </c:ser>
        <c:ser>
          <c:idx val="1"/>
          <c:order val="1"/>
          <c:tx>
            <c:strRef>
              <c:f>'Levantamento de Necessidades'!$AA$38</c:f>
              <c:strCache>
                <c:ptCount val="1"/>
                <c:pt idx="0">
                  <c:v>Complexidade de aplicação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Necessidades'!$Y$39:$Y$41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Necessidades'!$AA$39:$AA$41</c:f>
              <c:numCache>
                <c:formatCode>0%</c:formatCode>
                <c:ptCount val="3"/>
                <c:pt idx="0">
                  <c:v>0.67</c:v>
                </c:pt>
                <c:pt idx="1">
                  <c:v>0.71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6-4B48-9731-9547F5606DA0}"/>
            </c:ext>
          </c:extLst>
        </c:ser>
        <c:ser>
          <c:idx val="2"/>
          <c:order val="2"/>
          <c:tx>
            <c:strRef>
              <c:f>'Levantamento de Necessidades'!$AB$38</c:f>
              <c:strCache>
                <c:ptCount val="1"/>
                <c:pt idx="0">
                  <c:v>Já possui metodologia própria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Necessidades'!$Y$39:$Y$41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Necessidades'!$AB$39:$AB$41</c:f>
              <c:numCache>
                <c:formatCode>0%</c:formatCode>
                <c:ptCount val="3"/>
                <c:pt idx="0">
                  <c:v>0.33</c:v>
                </c:pt>
                <c:pt idx="1">
                  <c:v>0.22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6-4B48-9731-9547F5606D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928320"/>
        <c:axId val="207930112"/>
      </c:barChart>
      <c:catAx>
        <c:axId val="20792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7930112"/>
        <c:crosses val="autoZero"/>
        <c:auto val="1"/>
        <c:lblAlgn val="ctr"/>
        <c:lblOffset val="100"/>
        <c:noMultiLvlLbl val="0"/>
      </c:catAx>
      <c:valAx>
        <c:axId val="207930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dinâmica3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Clusters'!$L$3:$L$4</c:f>
              <c:strCache>
                <c:ptCount val="1"/>
                <c:pt idx="0">
                  <c:v>A área estratégica do órgão/entidade não entendeu como prioridade.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Clusters'!$K$5:$K$13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Clusters'!$L$5:$L$13</c:f>
              <c:numCache>
                <c:formatCode>0%</c:formatCode>
                <c:ptCount val="8"/>
                <c:pt idx="0">
                  <c:v>0</c:v>
                </c:pt>
                <c:pt idx="1">
                  <c:v>0.30769230769230771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8.3333333333333329E-2</c:v>
                </c:pt>
                <c:pt idx="6">
                  <c:v>0</c:v>
                </c:pt>
                <c:pt idx="7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1-4AC5-B5BE-1AA309AAA896}"/>
            </c:ext>
          </c:extLst>
        </c:ser>
        <c:ser>
          <c:idx val="1"/>
          <c:order val="1"/>
          <c:tx>
            <c:strRef>
              <c:f>'Qtd Clusters'!$M$3:$M$4</c:f>
              <c:strCache>
                <c:ptCount val="1"/>
                <c:pt idx="0">
                  <c:v>Complexidade na aplicação.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Clusters'!$K$5:$K$13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Clusters'!$M$5:$M$13</c:f>
              <c:numCache>
                <c:formatCode>0%</c:formatCode>
                <c:ptCount val="8"/>
                <c:pt idx="0">
                  <c:v>1</c:v>
                </c:pt>
                <c:pt idx="1">
                  <c:v>0.46153846153846156</c:v>
                </c:pt>
                <c:pt idx="2">
                  <c:v>1</c:v>
                </c:pt>
                <c:pt idx="3">
                  <c:v>0.4</c:v>
                </c:pt>
                <c:pt idx="4">
                  <c:v>0</c:v>
                </c:pt>
                <c:pt idx="5">
                  <c:v>0.83333333333333337</c:v>
                </c:pt>
                <c:pt idx="6">
                  <c:v>0.66666666666666663</c:v>
                </c:pt>
                <c:pt idx="7">
                  <c:v>0.73684210526315785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1-4AC5-B5BE-1AA309AAA896}"/>
            </c:ext>
          </c:extLst>
        </c:ser>
        <c:ser>
          <c:idx val="2"/>
          <c:order val="2"/>
          <c:tx>
            <c:strRef>
              <c:f>'Qtd Clusters'!$N$3:$N$4</c:f>
              <c:strCache>
                <c:ptCount val="1"/>
                <c:pt idx="0">
                  <c:v>Já possui metodologia própria.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Clusters'!$K$5:$K$13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Clusters'!$N$5:$N$13</c:f>
              <c:numCache>
                <c:formatCode>0%</c:formatCode>
                <c:ptCount val="8"/>
                <c:pt idx="0">
                  <c:v>0</c:v>
                </c:pt>
                <c:pt idx="1">
                  <c:v>0.23076923076923078</c:v>
                </c:pt>
                <c:pt idx="2">
                  <c:v>0</c:v>
                </c:pt>
                <c:pt idx="3">
                  <c:v>0.6</c:v>
                </c:pt>
                <c:pt idx="4">
                  <c:v>1</c:v>
                </c:pt>
                <c:pt idx="5">
                  <c:v>8.3333333333333329E-2</c:v>
                </c:pt>
                <c:pt idx="6">
                  <c:v>0.33333333333333331</c:v>
                </c:pt>
                <c:pt idx="7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1-4AC5-B5BE-1AA309AAA8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031744"/>
        <c:axId val="208033280"/>
      </c:barChart>
      <c:catAx>
        <c:axId val="20803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8033280"/>
        <c:crosses val="autoZero"/>
        <c:auto val="1"/>
        <c:lblAlgn val="ctr"/>
        <c:lblOffset val="100"/>
        <c:noMultiLvlLbl val="0"/>
      </c:catAx>
      <c:valAx>
        <c:axId val="208033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03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Planilha1!$Q$1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02-456D-958A-445F5EED7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02-456D-958A-445F5EED7F7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02-456D-958A-445F5EED7F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02-456D-958A-445F5EED7F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Planilha1!$P$2:$P$5</c:f>
              <c:strCache>
                <c:ptCount val="4"/>
                <c:pt idx="0">
                  <c:v>É adequada.</c:v>
                </c:pt>
                <c:pt idx="1">
                  <c:v>É parcialmente adequada.</c:v>
                </c:pt>
                <c:pt idx="2">
                  <c:v>Não é adequada.</c:v>
                </c:pt>
                <c:pt idx="3">
                  <c:v>Em branco</c:v>
                </c:pt>
              </c:strCache>
            </c:strRef>
          </c:cat>
          <c:val>
            <c:numRef>
              <c:f>Planilha1!$Q$2:$Q$5</c:f>
              <c:numCache>
                <c:formatCode>General</c:formatCode>
                <c:ptCount val="4"/>
                <c:pt idx="0">
                  <c:v>4</c:v>
                </c:pt>
                <c:pt idx="1">
                  <c:v>19</c:v>
                </c:pt>
                <c:pt idx="2">
                  <c:v>2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02-456D-958A-445F5EED7F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75632039290044"/>
          <c:y val="5.0925925925925923E-2"/>
          <c:w val="0.70761244612322627"/>
          <c:h val="0.757251020705745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'Levantamento de Necessidades'!$AF$38</c:f>
              <c:strCache>
                <c:ptCount val="1"/>
                <c:pt idx="0">
                  <c:v>É adequada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Necessidades'!$AE$39:$AE$41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Necessidades'!$AF$39:$AF$41</c:f>
              <c:numCache>
                <c:formatCode>0%</c:formatCode>
                <c:ptCount val="3"/>
                <c:pt idx="0">
                  <c:v>0.5</c:v>
                </c:pt>
                <c:pt idx="1">
                  <c:v>0.08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0-4787-AD87-03551E3C1121}"/>
            </c:ext>
          </c:extLst>
        </c:ser>
        <c:ser>
          <c:idx val="1"/>
          <c:order val="1"/>
          <c:tx>
            <c:strRef>
              <c:f>'Levantamento de Necessidades'!$AG$38</c:f>
              <c:strCache>
                <c:ptCount val="1"/>
                <c:pt idx="0">
                  <c:v>É parcialmente adequada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Necessidades'!$AE$39:$AE$41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Necessidades'!$AG$39:$AG$41</c:f>
              <c:numCache>
                <c:formatCode>0%</c:formatCode>
                <c:ptCount val="3"/>
                <c:pt idx="0">
                  <c:v>0.5</c:v>
                </c:pt>
                <c:pt idx="1">
                  <c:v>0.84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0-4787-AD87-03551E3C1121}"/>
            </c:ext>
          </c:extLst>
        </c:ser>
        <c:ser>
          <c:idx val="2"/>
          <c:order val="2"/>
          <c:tx>
            <c:strRef>
              <c:f>'Levantamento de Necessidades'!$AH$38</c:f>
              <c:strCache>
                <c:ptCount val="1"/>
                <c:pt idx="0">
                  <c:v>Não é adequada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Necessidades'!$AE$39:$AE$41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Necessidades'!$AH$39:$AH$41</c:f>
              <c:numCache>
                <c:formatCode>0%</c:formatCode>
                <c:ptCount val="3"/>
                <c:pt idx="0">
                  <c:v>0</c:v>
                </c:pt>
                <c:pt idx="1">
                  <c:v>0.08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30-4787-AD87-03551E3C11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313344"/>
        <c:axId val="208335616"/>
      </c:barChart>
      <c:catAx>
        <c:axId val="20831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8335616"/>
        <c:crosses val="autoZero"/>
        <c:auto val="1"/>
        <c:lblAlgn val="ctr"/>
        <c:lblOffset val="100"/>
        <c:noMultiLvlLbl val="0"/>
      </c:catAx>
      <c:valAx>
        <c:axId val="208335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3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dinâmica4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Clusters'!$R$3:$R$4</c:f>
              <c:strCache>
                <c:ptCount val="1"/>
                <c:pt idx="0">
                  <c:v>É adequada.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Clusters'!$Q$5:$Q$11</c:f>
              <c:strCache>
                <c:ptCount val="6"/>
                <c:pt idx="0">
                  <c:v> Direta - Ministério</c:v>
                </c:pt>
                <c:pt idx="1">
                  <c:v> Direta - Órgão de Ensino</c:v>
                </c:pt>
                <c:pt idx="2">
                  <c:v> Indireta - Agência Reguladora</c:v>
                </c:pt>
                <c:pt idx="3">
                  <c:v> Indireta - Autarquia</c:v>
                </c:pt>
                <c:pt idx="4">
                  <c:v> Indireta - Fundação</c:v>
                </c:pt>
                <c:pt idx="5">
                  <c:v> Indireta - Instituição Federal de Ensino</c:v>
                </c:pt>
              </c:strCache>
            </c:strRef>
          </c:cat>
          <c:val>
            <c:numRef>
              <c:f>'Qtd Clusters'!$R$5:$R$11</c:f>
              <c:numCache>
                <c:formatCode>0%</c:formatCode>
                <c:ptCount val="6"/>
                <c:pt idx="0">
                  <c:v>0.5</c:v>
                </c:pt>
                <c:pt idx="1">
                  <c:v>0</c:v>
                </c:pt>
                <c:pt idx="2">
                  <c:v>1</c:v>
                </c:pt>
                <c:pt idx="3">
                  <c:v>0.2857142857142857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B-4547-AF6A-BDCB72F0DE6F}"/>
            </c:ext>
          </c:extLst>
        </c:ser>
        <c:ser>
          <c:idx val="1"/>
          <c:order val="1"/>
          <c:tx>
            <c:strRef>
              <c:f>'Qtd Clusters'!$S$3:$S$4</c:f>
              <c:strCache>
                <c:ptCount val="1"/>
                <c:pt idx="0">
                  <c:v>É parcialmente adequada.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Clusters'!$Q$5:$Q$11</c:f>
              <c:strCache>
                <c:ptCount val="6"/>
                <c:pt idx="0">
                  <c:v> Direta - Ministério</c:v>
                </c:pt>
                <c:pt idx="1">
                  <c:v> Direta - Órgão de Ensino</c:v>
                </c:pt>
                <c:pt idx="2">
                  <c:v> Indireta - Agência Reguladora</c:v>
                </c:pt>
                <c:pt idx="3">
                  <c:v> Indireta - Autarquia</c:v>
                </c:pt>
                <c:pt idx="4">
                  <c:v> Indireta - Fundação</c:v>
                </c:pt>
                <c:pt idx="5">
                  <c:v> Indireta - Instituição Federal de Ensino</c:v>
                </c:pt>
              </c:strCache>
            </c:strRef>
          </c:cat>
          <c:val>
            <c:numRef>
              <c:f>'Qtd Clusters'!$S$5:$S$11</c:f>
              <c:numCache>
                <c:formatCode>0%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0</c:v>
                </c:pt>
                <c:pt idx="3">
                  <c:v>0.7142857142857143</c:v>
                </c:pt>
                <c:pt idx="4">
                  <c:v>1</c:v>
                </c:pt>
                <c:pt idx="5">
                  <c:v>0.84615384615384615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B-4547-AF6A-BDCB72F0DE6F}"/>
            </c:ext>
          </c:extLst>
        </c:ser>
        <c:ser>
          <c:idx val="2"/>
          <c:order val="2"/>
          <c:tx>
            <c:strRef>
              <c:f>'Qtd Clusters'!$T$3:$T$4</c:f>
              <c:strCache>
                <c:ptCount val="1"/>
                <c:pt idx="0">
                  <c:v>Não é adequada.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Clusters'!$Q$5:$Q$11</c:f>
              <c:strCache>
                <c:ptCount val="6"/>
                <c:pt idx="0">
                  <c:v> Direta - Ministério</c:v>
                </c:pt>
                <c:pt idx="1">
                  <c:v> Direta - Órgão de Ensino</c:v>
                </c:pt>
                <c:pt idx="2">
                  <c:v> Indireta - Agência Reguladora</c:v>
                </c:pt>
                <c:pt idx="3">
                  <c:v> Indireta - Autarquia</c:v>
                </c:pt>
                <c:pt idx="4">
                  <c:v> Indireta - Fundação</c:v>
                </c:pt>
                <c:pt idx="5">
                  <c:v> Indireta - Instituição Federal de Ensino</c:v>
                </c:pt>
              </c:strCache>
            </c:strRef>
          </c:cat>
          <c:val>
            <c:numRef>
              <c:f>'Qtd Clusters'!$T$5:$T$11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B-4547-AF6A-BDCB72F0DE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429056"/>
        <c:axId val="208430592"/>
      </c:barChart>
      <c:catAx>
        <c:axId val="20842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8430592"/>
        <c:crosses val="autoZero"/>
        <c:auto val="1"/>
        <c:lblAlgn val="ctr"/>
        <c:lblOffset val="100"/>
        <c:noMultiLvlLbl val="0"/>
      </c:catAx>
      <c:valAx>
        <c:axId val="208430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42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'Qtd geral novo'!$T$1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C-4221-850D-6CBDB4BBA3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C-4221-850D-6CBDB4BBA3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1C-4221-850D-6CBDB4BBA3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1C-4221-850D-6CBDB4BBA3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'Qtd geral novo'!$S$2:$S$5</c:f>
              <c:strCache>
                <c:ptCount val="4"/>
                <c:pt idx="0">
                  <c:v>Difícil utilização.</c:v>
                </c:pt>
                <c:pt idx="1">
                  <c:v>Regular utilização.</c:v>
                </c:pt>
                <c:pt idx="2">
                  <c:v>Fácil utilização.</c:v>
                </c:pt>
                <c:pt idx="3">
                  <c:v>Em branco</c:v>
                </c:pt>
              </c:strCache>
            </c:strRef>
          </c:cat>
          <c:val>
            <c:numRef>
              <c:f>'Qtd geral novo'!$T$2:$T$5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3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1C-4221-850D-6CBDB4BBA3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Clusters'!$X$29</c:f>
              <c:strCache>
                <c:ptCount val="1"/>
                <c:pt idx="0">
                  <c:v>Difícil utilização.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Clusters'!$W$30:$W$36</c:f>
              <c:strCache>
                <c:ptCount val="6"/>
                <c:pt idx="0">
                  <c:v> Direta - Ministério</c:v>
                </c:pt>
                <c:pt idx="1">
                  <c:v> Direta - Órgão de Ensino</c:v>
                </c:pt>
                <c:pt idx="2">
                  <c:v> Indireta - Agência Reguladora</c:v>
                </c:pt>
                <c:pt idx="3">
                  <c:v> Indireta - Autarquia</c:v>
                </c:pt>
                <c:pt idx="4">
                  <c:v> Indireta - Fundação</c:v>
                </c:pt>
                <c:pt idx="5">
                  <c:v> Indireta - Instituição Federal de Ensino</c:v>
                </c:pt>
              </c:strCache>
              <c:extLst/>
            </c:strRef>
          </c:cat>
          <c:val>
            <c:numRef>
              <c:f>'Qtd Clusters'!$X$30:$X$36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0.2857142857142857</c:v>
                </c:pt>
                <c:pt idx="4">
                  <c:v>0</c:v>
                </c:pt>
                <c:pt idx="5">
                  <c:v>0.69230769230769229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6F4-4A24-B198-8AECFA769D64}"/>
            </c:ext>
          </c:extLst>
        </c:ser>
        <c:ser>
          <c:idx val="1"/>
          <c:order val="1"/>
          <c:tx>
            <c:strRef>
              <c:f>'Qtd Clusters'!$Y$29</c:f>
              <c:strCache>
                <c:ptCount val="1"/>
                <c:pt idx="0">
                  <c:v>Regular utilização.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Clusters'!$W$30:$W$36</c:f>
              <c:strCache>
                <c:ptCount val="6"/>
                <c:pt idx="0">
                  <c:v> Direta - Ministério</c:v>
                </c:pt>
                <c:pt idx="1">
                  <c:v> Direta - Órgão de Ensino</c:v>
                </c:pt>
                <c:pt idx="2">
                  <c:v> Indireta - Agência Reguladora</c:v>
                </c:pt>
                <c:pt idx="3">
                  <c:v> Indireta - Autarquia</c:v>
                </c:pt>
                <c:pt idx="4">
                  <c:v> Indireta - Fundação</c:v>
                </c:pt>
                <c:pt idx="5">
                  <c:v> Indireta - Instituição Federal de Ensino</c:v>
                </c:pt>
              </c:strCache>
              <c:extLst/>
            </c:strRef>
          </c:cat>
          <c:val>
            <c:numRef>
              <c:f>'Qtd Clusters'!$Y$30:$Y$36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0.42857142857142855</c:v>
                </c:pt>
                <c:pt idx="4">
                  <c:v>1</c:v>
                </c:pt>
                <c:pt idx="5">
                  <c:v>0.23076923076923078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6F4-4A24-B198-8AECFA769D64}"/>
            </c:ext>
          </c:extLst>
        </c:ser>
        <c:ser>
          <c:idx val="2"/>
          <c:order val="2"/>
          <c:tx>
            <c:strRef>
              <c:f>'Qtd Clusters'!$Z$29</c:f>
              <c:strCache>
                <c:ptCount val="1"/>
                <c:pt idx="0">
                  <c:v>Fácil utilização.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Clusters'!$W$30:$W$36</c:f>
              <c:strCache>
                <c:ptCount val="6"/>
                <c:pt idx="0">
                  <c:v> Direta - Ministério</c:v>
                </c:pt>
                <c:pt idx="1">
                  <c:v> Direta - Órgão de Ensino</c:v>
                </c:pt>
                <c:pt idx="2">
                  <c:v> Indireta - Agência Reguladora</c:v>
                </c:pt>
                <c:pt idx="3">
                  <c:v> Indireta - Autarquia</c:v>
                </c:pt>
                <c:pt idx="4">
                  <c:v> Indireta - Fundação</c:v>
                </c:pt>
                <c:pt idx="5">
                  <c:v> Indireta - Instituição Federal de Ensino</c:v>
                </c:pt>
              </c:strCache>
              <c:extLst/>
            </c:strRef>
          </c:cat>
          <c:val>
            <c:numRef>
              <c:f>'Qtd Clusters'!$Z$30:$Z$36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0.2857142857142857</c:v>
                </c:pt>
                <c:pt idx="4">
                  <c:v>0</c:v>
                </c:pt>
                <c:pt idx="5">
                  <c:v>7.6923076923076927E-2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6F4-4A24-B198-8AECFA769D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611968"/>
        <c:axId val="20862195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'Qtd Clusters'!$AA$29</c15:sqref>
                        </c15:formulaRef>
                      </c:ext>
                    </c:extLst>
                    <c:strCache>
                      <c:ptCount val="1"/>
                      <c:pt idx="0">
                        <c:v>Total Geral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'Qtd Clusters'!$W$30:$W$36</c15:sqref>
                        </c15:formulaRef>
                      </c:ext>
                    </c:extLst>
                    <c:strCache>
                      <c:ptCount val="6"/>
                      <c:pt idx="0">
                        <c:v> Direta - Ministério</c:v>
                      </c:pt>
                      <c:pt idx="1">
                        <c:v> Direta - Órgão de Ensino</c:v>
                      </c:pt>
                      <c:pt idx="2">
                        <c:v> Indireta - Agência Reguladora</c:v>
                      </c:pt>
                      <c:pt idx="3">
                        <c:v> Indireta - Autarquia</c:v>
                      </c:pt>
                      <c:pt idx="4">
                        <c:v> Indireta - Fundação</c:v>
                      </c:pt>
                      <c:pt idx="5">
                        <c:v> Indireta - Instituição Federal de Ensino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'Qtd Clusters'!$AA$30:$AA$36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6F4-4A24-B198-8AECFA769D64}"/>
                  </c:ext>
                </c:extLst>
              </c15:ser>
            </c15:filteredBarSeries>
          </c:ext>
        </c:extLst>
      </c:barChart>
      <c:catAx>
        <c:axId val="20861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8621952"/>
        <c:crosses val="autoZero"/>
        <c:auto val="1"/>
        <c:lblAlgn val="ctr"/>
        <c:lblOffset val="100"/>
        <c:noMultiLvlLbl val="0"/>
      </c:catAx>
      <c:valAx>
        <c:axId val="20862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61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Perfil'!$AL$19</c:f>
              <c:strCache>
                <c:ptCount val="1"/>
                <c:pt idx="0">
                  <c:v>Difícil utilização.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Perfil'!$AK$20:$AK$21</c:f>
              <c:strCache>
                <c:ptCount val="2"/>
                <c:pt idx="0">
                  <c:v>Técnico</c:v>
                </c:pt>
                <c:pt idx="1">
                  <c:v>Diretor</c:v>
                </c:pt>
              </c:strCache>
              <c:extLst/>
            </c:strRef>
          </c:cat>
          <c:val>
            <c:numRef>
              <c:f>'QTD Perfil'!$AL$20:$AL$21</c:f>
              <c:numCache>
                <c:formatCode>0%</c:formatCode>
                <c:ptCount val="2"/>
                <c:pt idx="0">
                  <c:v>0.27272727272727271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A05-4C27-8A15-0FFAC64E0822}"/>
            </c:ext>
          </c:extLst>
        </c:ser>
        <c:ser>
          <c:idx val="1"/>
          <c:order val="1"/>
          <c:tx>
            <c:strRef>
              <c:f>'QTD Perfil'!$AM$19</c:f>
              <c:strCache>
                <c:ptCount val="1"/>
                <c:pt idx="0">
                  <c:v>Regular utilização.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Perfil'!$AK$20:$AK$21</c:f>
              <c:strCache>
                <c:ptCount val="2"/>
                <c:pt idx="0">
                  <c:v>Técnico</c:v>
                </c:pt>
                <c:pt idx="1">
                  <c:v>Diretor</c:v>
                </c:pt>
              </c:strCache>
              <c:extLst/>
            </c:strRef>
          </c:cat>
          <c:val>
            <c:numRef>
              <c:f>'QTD Perfil'!$AM$20:$AM$21</c:f>
              <c:numCache>
                <c:formatCode>0%</c:formatCode>
                <c:ptCount val="2"/>
                <c:pt idx="0">
                  <c:v>0.45454545454545453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A05-4C27-8A15-0FFAC64E0822}"/>
            </c:ext>
          </c:extLst>
        </c:ser>
        <c:ser>
          <c:idx val="2"/>
          <c:order val="2"/>
          <c:tx>
            <c:strRef>
              <c:f>'QTD Perfil'!$AN$19</c:f>
              <c:strCache>
                <c:ptCount val="1"/>
                <c:pt idx="0">
                  <c:v>Fácil utilização.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Perfil'!$AK$20:$AK$21</c:f>
              <c:strCache>
                <c:ptCount val="2"/>
                <c:pt idx="0">
                  <c:v>Técnico</c:v>
                </c:pt>
                <c:pt idx="1">
                  <c:v>Diretor</c:v>
                </c:pt>
              </c:strCache>
              <c:extLst/>
            </c:strRef>
          </c:cat>
          <c:val>
            <c:numRef>
              <c:f>'QTD Perfil'!$AN$20:$AN$21</c:f>
              <c:numCache>
                <c:formatCode>0%</c:formatCode>
                <c:ptCount val="2"/>
                <c:pt idx="0">
                  <c:v>0.27272727272727271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A05-4C27-8A15-0FFAC64E08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658816"/>
        <c:axId val="20866035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'QTD Perfil'!$AO$19</c15:sqref>
                        </c15:formulaRef>
                      </c:ext>
                    </c:extLst>
                    <c:strCache>
                      <c:ptCount val="1"/>
                      <c:pt idx="0">
                        <c:v>Total Geral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'QTD Perfil'!$AK$20:$AK$21</c15:sqref>
                        </c15:formulaRef>
                      </c:ext>
                    </c:extLst>
                    <c:strCache>
                      <c:ptCount val="2"/>
                      <c:pt idx="0">
                        <c:v>Técnico</c:v>
                      </c:pt>
                      <c:pt idx="1">
                        <c:v>Diretor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'QTD Perfil'!$AO$20:$AO$21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A05-4C27-8A15-0FFAC64E0822}"/>
                  </c:ext>
                </c:extLst>
              </c15:ser>
            </c15:filteredBarSeries>
          </c:ext>
        </c:extLst>
      </c:barChart>
      <c:catAx>
        <c:axId val="20865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8660352"/>
        <c:crosses val="autoZero"/>
        <c:auto val="1"/>
        <c:lblAlgn val="ctr"/>
        <c:lblOffset val="100"/>
        <c:noMultiLvlLbl val="0"/>
      </c:catAx>
      <c:valAx>
        <c:axId val="208660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6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Planilha1!$W$1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2-4509-833E-56AE69C257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22-4509-833E-56AE69C2574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22-4509-833E-56AE69C257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Planilha1!$V$2:$V$4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Planilha1!$W$2:$W$4</c:f>
              <c:numCache>
                <c:formatCode>General</c:formatCode>
                <c:ptCount val="3"/>
                <c:pt idx="0">
                  <c:v>23</c:v>
                </c:pt>
                <c:pt idx="1">
                  <c:v>2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22-4509-833E-56AE69C257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dinâmica1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Clusters'!$B$3:$B$4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Clusters'!$A$5:$A$13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Clusters'!$B$5:$B$13</c:f>
              <c:numCache>
                <c:formatCode>0%</c:formatCode>
                <c:ptCount val="8"/>
                <c:pt idx="0">
                  <c:v>1</c:v>
                </c:pt>
                <c:pt idx="1">
                  <c:v>0.51851851851851849</c:v>
                </c:pt>
                <c:pt idx="2">
                  <c:v>0.625</c:v>
                </c:pt>
                <c:pt idx="3">
                  <c:v>0.25</c:v>
                </c:pt>
                <c:pt idx="4">
                  <c:v>0.5714285714285714</c:v>
                </c:pt>
                <c:pt idx="5">
                  <c:v>0.72</c:v>
                </c:pt>
                <c:pt idx="6">
                  <c:v>0.5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F-4E4D-BC31-3E38731C1653}"/>
            </c:ext>
          </c:extLst>
        </c:ser>
        <c:ser>
          <c:idx val="1"/>
          <c:order val="1"/>
          <c:tx>
            <c:strRef>
              <c:f>'Qtd Clusters'!$C$3:$C$4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Clusters'!$A$5:$A$13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Clusters'!$C$5:$C$13</c:f>
              <c:numCache>
                <c:formatCode>0%</c:formatCode>
                <c:ptCount val="8"/>
                <c:pt idx="0">
                  <c:v>0</c:v>
                </c:pt>
                <c:pt idx="1">
                  <c:v>0.48148148148148145</c:v>
                </c:pt>
                <c:pt idx="2">
                  <c:v>0.375</c:v>
                </c:pt>
                <c:pt idx="3">
                  <c:v>0.75</c:v>
                </c:pt>
                <c:pt idx="4">
                  <c:v>0.42857142857142855</c:v>
                </c:pt>
                <c:pt idx="5">
                  <c:v>0.28000000000000003</c:v>
                </c:pt>
                <c:pt idx="6">
                  <c:v>0.5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F-4E4D-BC31-3E38731C16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518336"/>
        <c:axId val="207528320"/>
      </c:barChart>
      <c:catAx>
        <c:axId val="20751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7528320"/>
        <c:crosses val="autoZero"/>
        <c:auto val="1"/>
        <c:lblAlgn val="ctr"/>
        <c:lblOffset val="100"/>
        <c:noMultiLvlLbl val="0"/>
      </c:catAx>
      <c:valAx>
        <c:axId val="207528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5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Planilha1!$AC$1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1D-475F-88D4-DAA47C685C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D-475F-88D4-DAA47C685C8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1D-475F-88D4-DAA47C685C8B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D-475F-88D4-DAA47C685C8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91D-475F-88D4-DAA47C685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Planilha1!$AB$2:$AB$7</c:f>
              <c:strCache>
                <c:ptCount val="6"/>
                <c:pt idx="0">
                  <c:v>Muito difícil</c:v>
                </c:pt>
                <c:pt idx="1">
                  <c:v>Difícil</c:v>
                </c:pt>
                <c:pt idx="2">
                  <c:v>Razoável</c:v>
                </c:pt>
                <c:pt idx="3">
                  <c:v>Bom</c:v>
                </c:pt>
                <c:pt idx="4">
                  <c:v>Ótimo</c:v>
                </c:pt>
                <c:pt idx="5">
                  <c:v>Em branco</c:v>
                </c:pt>
              </c:strCache>
            </c:strRef>
          </c:cat>
          <c:val>
            <c:numRef>
              <c:f>Planilha1!$AC$2:$AC$7</c:f>
              <c:numCache>
                <c:formatCode>0%</c:formatCode>
                <c:ptCount val="6"/>
                <c:pt idx="0">
                  <c:v>0.1</c:v>
                </c:pt>
                <c:pt idx="1">
                  <c:v>0.23</c:v>
                </c:pt>
                <c:pt idx="2">
                  <c:v>0.43</c:v>
                </c:pt>
                <c:pt idx="3">
                  <c:v>0.16</c:v>
                </c:pt>
                <c:pt idx="4">
                  <c:v>0.02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D-475F-88D4-DAA47C685C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294848"/>
        <c:axId val="209299712"/>
      </c:barChart>
      <c:catAx>
        <c:axId val="2092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9299712"/>
        <c:crosses val="autoZero"/>
        <c:auto val="1"/>
        <c:lblAlgn val="ctr"/>
        <c:lblOffset val="100"/>
        <c:noMultiLvlLbl val="0"/>
      </c:catAx>
      <c:valAx>
        <c:axId val="209299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29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Perfil'!$AV$19</c:f>
              <c:strCache>
                <c:ptCount val="1"/>
                <c:pt idx="0">
                  <c:v>Muito difícil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Perfil'!$AU$20:$AU$22</c:f>
              <c:strCache>
                <c:ptCount val="3"/>
                <c:pt idx="0">
                  <c:v>Técnico</c:v>
                </c:pt>
                <c:pt idx="1">
                  <c:v>Coordenador</c:v>
                </c:pt>
                <c:pt idx="2">
                  <c:v>Diretor</c:v>
                </c:pt>
              </c:strCache>
            </c:strRef>
          </c:cat>
          <c:val>
            <c:numRef>
              <c:f>'QTD Perfil'!$AV$20:$AV$22</c:f>
              <c:numCache>
                <c:formatCode>0%</c:formatCode>
                <c:ptCount val="3"/>
                <c:pt idx="0">
                  <c:v>0.15068493150684931</c:v>
                </c:pt>
                <c:pt idx="1">
                  <c:v>5.1724137931034482E-2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3-4C5E-A08B-FEE25D5558E7}"/>
            </c:ext>
          </c:extLst>
        </c:ser>
        <c:ser>
          <c:idx val="1"/>
          <c:order val="1"/>
          <c:tx>
            <c:strRef>
              <c:f>'QTD Perfil'!$AW$19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Perfil'!$AU$20:$AU$22</c:f>
              <c:strCache>
                <c:ptCount val="3"/>
                <c:pt idx="0">
                  <c:v>Técnico</c:v>
                </c:pt>
                <c:pt idx="1">
                  <c:v>Coordenador</c:v>
                </c:pt>
                <c:pt idx="2">
                  <c:v>Diretor</c:v>
                </c:pt>
              </c:strCache>
            </c:strRef>
          </c:cat>
          <c:val>
            <c:numRef>
              <c:f>'QTD Perfil'!$AW$20:$AW$22</c:f>
              <c:numCache>
                <c:formatCode>0%</c:formatCode>
                <c:ptCount val="3"/>
                <c:pt idx="0">
                  <c:v>0.20547945205479451</c:v>
                </c:pt>
                <c:pt idx="1">
                  <c:v>0.27586206896551724</c:v>
                </c:pt>
                <c:pt idx="2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3-4C5E-A08B-FEE25D5558E7}"/>
            </c:ext>
          </c:extLst>
        </c:ser>
        <c:ser>
          <c:idx val="2"/>
          <c:order val="2"/>
          <c:tx>
            <c:strRef>
              <c:f>'QTD Perfil'!$AX$19</c:f>
              <c:strCache>
                <c:ptCount val="1"/>
                <c:pt idx="0">
                  <c:v>Razoável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Perfil'!$AU$20:$AU$22</c:f>
              <c:strCache>
                <c:ptCount val="3"/>
                <c:pt idx="0">
                  <c:v>Técnico</c:v>
                </c:pt>
                <c:pt idx="1">
                  <c:v>Coordenador</c:v>
                </c:pt>
                <c:pt idx="2">
                  <c:v>Diretor</c:v>
                </c:pt>
              </c:strCache>
            </c:strRef>
          </c:cat>
          <c:val>
            <c:numRef>
              <c:f>'QTD Perfil'!$AX$20:$AX$22</c:f>
              <c:numCache>
                <c:formatCode>0%</c:formatCode>
                <c:ptCount val="3"/>
                <c:pt idx="0">
                  <c:v>0.42465753424657532</c:v>
                </c:pt>
                <c:pt idx="1">
                  <c:v>0.46551724137931033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3-4C5E-A08B-FEE25D5558E7}"/>
            </c:ext>
          </c:extLst>
        </c:ser>
        <c:ser>
          <c:idx val="3"/>
          <c:order val="3"/>
          <c:tx>
            <c:strRef>
              <c:f>'QTD Perfil'!$AY$19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Perfil'!$AU$20:$AU$22</c:f>
              <c:strCache>
                <c:ptCount val="3"/>
                <c:pt idx="0">
                  <c:v>Técnico</c:v>
                </c:pt>
                <c:pt idx="1">
                  <c:v>Coordenador</c:v>
                </c:pt>
                <c:pt idx="2">
                  <c:v>Diretor</c:v>
                </c:pt>
              </c:strCache>
            </c:strRef>
          </c:cat>
          <c:val>
            <c:numRef>
              <c:f>'QTD Perfil'!$AY$20:$AY$22</c:f>
              <c:numCache>
                <c:formatCode>0%</c:formatCode>
                <c:ptCount val="3"/>
                <c:pt idx="0">
                  <c:v>0.20547945205479451</c:v>
                </c:pt>
                <c:pt idx="1">
                  <c:v>0.18965517241379309</c:v>
                </c:pt>
                <c:pt idx="2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3-4C5E-A08B-FEE25D5558E7}"/>
            </c:ext>
          </c:extLst>
        </c:ser>
        <c:ser>
          <c:idx val="4"/>
          <c:order val="4"/>
          <c:tx>
            <c:strRef>
              <c:f>'QTD Perfil'!$AZ$19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Perfil'!$AU$20:$AU$22</c:f>
              <c:strCache>
                <c:ptCount val="3"/>
                <c:pt idx="0">
                  <c:v>Técnico</c:v>
                </c:pt>
                <c:pt idx="1">
                  <c:v>Coordenador</c:v>
                </c:pt>
                <c:pt idx="2">
                  <c:v>Diretor</c:v>
                </c:pt>
              </c:strCache>
            </c:strRef>
          </c:cat>
          <c:val>
            <c:numRef>
              <c:f>'QTD Perfil'!$AZ$20:$AZ$22</c:f>
              <c:numCache>
                <c:formatCode>0%</c:formatCode>
                <c:ptCount val="3"/>
                <c:pt idx="0">
                  <c:v>1.3698630136986301E-2</c:v>
                </c:pt>
                <c:pt idx="1">
                  <c:v>1.7241379310344827E-2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3-4C5E-A08B-FEE25D5558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9053952"/>
        <c:axId val="209059840"/>
      </c:barChart>
      <c:catAx>
        <c:axId val="20905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9059840"/>
        <c:crosses val="autoZero"/>
        <c:auto val="1"/>
        <c:lblAlgn val="ctr"/>
        <c:lblOffset val="100"/>
        <c:noMultiLvlLbl val="0"/>
      </c:catAx>
      <c:valAx>
        <c:axId val="20905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90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Planilha1!$AI$1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6A-4BA4-BC7D-E8E5D88B4C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6A-4BA4-BC7D-E8E5D88B4C6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6A-4BA4-BC7D-E8E5D88B4C64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6A-4BA4-BC7D-E8E5D88B4C6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6A-4BA4-BC7D-E8E5D88B4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Planilha1!$AH$2:$AH$7</c:f>
              <c:strCache>
                <c:ptCount val="6"/>
                <c:pt idx="0">
                  <c:v>Muito difícil</c:v>
                </c:pt>
                <c:pt idx="1">
                  <c:v>Difícil</c:v>
                </c:pt>
                <c:pt idx="2">
                  <c:v>Razoável</c:v>
                </c:pt>
                <c:pt idx="3">
                  <c:v>Bom</c:v>
                </c:pt>
                <c:pt idx="4">
                  <c:v>Ótimo</c:v>
                </c:pt>
                <c:pt idx="5">
                  <c:v>Em branco</c:v>
                </c:pt>
              </c:strCache>
            </c:strRef>
          </c:cat>
          <c:val>
            <c:numRef>
              <c:f>Planilha1!$AI$2:$AI$7</c:f>
              <c:numCache>
                <c:formatCode>0%</c:formatCode>
                <c:ptCount val="6"/>
                <c:pt idx="0">
                  <c:v>0.15</c:v>
                </c:pt>
                <c:pt idx="1">
                  <c:v>0.19</c:v>
                </c:pt>
                <c:pt idx="2">
                  <c:v>0.31</c:v>
                </c:pt>
                <c:pt idx="3">
                  <c:v>0.19</c:v>
                </c:pt>
                <c:pt idx="4">
                  <c:v>0.02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A-4BA4-BC7D-E8E5D88B4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670144"/>
        <c:axId val="209679104"/>
      </c:barChart>
      <c:catAx>
        <c:axId val="2096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9679104"/>
        <c:crosses val="autoZero"/>
        <c:auto val="1"/>
        <c:lblAlgn val="ctr"/>
        <c:lblOffset val="100"/>
        <c:noMultiLvlLbl val="0"/>
      </c:catAx>
      <c:valAx>
        <c:axId val="209679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67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Perfil'!$BJ$18</c:f>
              <c:strCache>
                <c:ptCount val="1"/>
                <c:pt idx="0">
                  <c:v>Muito difícil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Perfil'!$BI$19:$BI$21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Perfil'!$BJ$19:$BJ$21</c:f>
              <c:numCache>
                <c:formatCode>0%</c:formatCode>
                <c:ptCount val="3"/>
                <c:pt idx="0">
                  <c:v>0.16666666666666666</c:v>
                </c:pt>
                <c:pt idx="1">
                  <c:v>0</c:v>
                </c:pt>
                <c:pt idx="2">
                  <c:v>0.19047619047619047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C-4EE9-BEC4-BC988F4650AA}"/>
            </c:ext>
          </c:extLst>
        </c:ser>
        <c:ser>
          <c:idx val="1"/>
          <c:order val="1"/>
          <c:tx>
            <c:strRef>
              <c:f>'QTD Perfil'!$BK$18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Perfil'!$BI$19:$BI$21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Perfil'!$BK$19:$BK$21</c:f>
              <c:numCache>
                <c:formatCode>0%</c:formatCode>
                <c:ptCount val="3"/>
                <c:pt idx="0">
                  <c:v>0.24074074074074073</c:v>
                </c:pt>
                <c:pt idx="1">
                  <c:v>0.25</c:v>
                </c:pt>
                <c:pt idx="2">
                  <c:v>0.20634920634920634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C-4EE9-BEC4-BC988F4650AA}"/>
            </c:ext>
          </c:extLst>
        </c:ser>
        <c:ser>
          <c:idx val="2"/>
          <c:order val="2"/>
          <c:tx>
            <c:strRef>
              <c:f>'QTD Perfil'!$BL$18</c:f>
              <c:strCache>
                <c:ptCount val="1"/>
                <c:pt idx="0">
                  <c:v>Razoável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Perfil'!$BI$19:$BI$21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Perfil'!$BL$19:$BL$21</c:f>
              <c:numCache>
                <c:formatCode>0%</c:formatCode>
                <c:ptCount val="3"/>
                <c:pt idx="0">
                  <c:v>0.33333333333333331</c:v>
                </c:pt>
                <c:pt idx="1">
                  <c:v>0.5</c:v>
                </c:pt>
                <c:pt idx="2">
                  <c:v>0.36507936507936506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C-4EE9-BEC4-BC988F4650AA}"/>
            </c:ext>
          </c:extLst>
        </c:ser>
        <c:ser>
          <c:idx val="3"/>
          <c:order val="3"/>
          <c:tx>
            <c:strRef>
              <c:f>'QTD Perfil'!$BM$18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Perfil'!$BI$19:$BI$21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Perfil'!$BM$19:$BM$21</c:f>
              <c:numCache>
                <c:formatCode>0%</c:formatCode>
                <c:ptCount val="3"/>
                <c:pt idx="0">
                  <c:v>0.22222222222222221</c:v>
                </c:pt>
                <c:pt idx="1">
                  <c:v>0.125</c:v>
                </c:pt>
                <c:pt idx="2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C-4EE9-BEC4-BC988F4650AA}"/>
            </c:ext>
          </c:extLst>
        </c:ser>
        <c:ser>
          <c:idx val="4"/>
          <c:order val="4"/>
          <c:tx>
            <c:strRef>
              <c:f>'QTD Perfil'!$BN$18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Perfil'!$BI$19:$BI$21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Perfil'!$BN$19:$BN$21</c:f>
              <c:numCache>
                <c:formatCode>0%</c:formatCode>
                <c:ptCount val="3"/>
                <c:pt idx="0">
                  <c:v>3.7037037037037035E-2</c:v>
                </c:pt>
                <c:pt idx="1">
                  <c:v>0.125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C-4EE9-BEC4-BC988F4650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9372288"/>
        <c:axId val="209373824"/>
      </c:barChart>
      <c:catAx>
        <c:axId val="20937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9373824"/>
        <c:crosses val="autoZero"/>
        <c:auto val="1"/>
        <c:lblAlgn val="ctr"/>
        <c:lblOffset val="100"/>
        <c:noMultiLvlLbl val="0"/>
      </c:catAx>
      <c:valAx>
        <c:axId val="2093738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93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Planilha1!$AO$1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93-45FC-92E1-D1C3283201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93-45FC-92E1-D1C3283201F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93-45FC-92E1-D1C3283201FD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93-45FC-92E1-D1C3283201F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93-45FC-92E1-D1C3283201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Planilha1!$AN$2:$AN$7</c:f>
              <c:strCache>
                <c:ptCount val="6"/>
                <c:pt idx="0">
                  <c:v>Muito difícil</c:v>
                </c:pt>
                <c:pt idx="1">
                  <c:v>Difícil</c:v>
                </c:pt>
                <c:pt idx="2">
                  <c:v>Razoável</c:v>
                </c:pt>
                <c:pt idx="3">
                  <c:v>Fácil</c:v>
                </c:pt>
                <c:pt idx="4">
                  <c:v>Muito fácil
</c:v>
                </c:pt>
                <c:pt idx="5">
                  <c:v>Em branco</c:v>
                </c:pt>
              </c:strCache>
            </c:strRef>
          </c:cat>
          <c:val>
            <c:numRef>
              <c:f>Planilha1!$AO$2:$AO$7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0.35</c:v>
                </c:pt>
                <c:pt idx="2">
                  <c:v>0.38</c:v>
                </c:pt>
                <c:pt idx="3">
                  <c:v>0.05</c:v>
                </c:pt>
                <c:pt idx="4">
                  <c:v>0.01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3-45FC-92E1-D1C3283201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860288"/>
        <c:axId val="210869248"/>
      </c:barChart>
      <c:catAx>
        <c:axId val="2108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0869248"/>
        <c:crosses val="autoZero"/>
        <c:auto val="1"/>
        <c:lblAlgn val="ctr"/>
        <c:lblOffset val="100"/>
        <c:noMultiLvlLbl val="0"/>
      </c:catAx>
      <c:valAx>
        <c:axId val="210869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08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Perfil'!$BX$18</c:f>
              <c:strCache>
                <c:ptCount val="1"/>
                <c:pt idx="0">
                  <c:v>Muito difícil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Perfil'!$BW$19:$BW$21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Perfil'!$BX$19:$BX$21</c:f>
              <c:numCache>
                <c:formatCode>0%</c:formatCode>
                <c:ptCount val="3"/>
                <c:pt idx="0">
                  <c:v>0.17241379310344829</c:v>
                </c:pt>
                <c:pt idx="1">
                  <c:v>0.1</c:v>
                </c:pt>
                <c:pt idx="2">
                  <c:v>0.12857142857142856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C-4C05-9FD8-B571A73C7B46}"/>
            </c:ext>
          </c:extLst>
        </c:ser>
        <c:ser>
          <c:idx val="1"/>
          <c:order val="1"/>
          <c:tx>
            <c:strRef>
              <c:f>'QTD Perfil'!$BY$18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Perfil'!$BW$19:$BW$21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Perfil'!$BY$19:$BY$21</c:f>
              <c:numCache>
                <c:formatCode>0%</c:formatCode>
                <c:ptCount val="3"/>
                <c:pt idx="0">
                  <c:v>0.39655172413793105</c:v>
                </c:pt>
                <c:pt idx="1">
                  <c:v>0.1</c:v>
                </c:pt>
                <c:pt idx="2">
                  <c:v>0.38571428571428573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C-4C05-9FD8-B571A73C7B46}"/>
            </c:ext>
          </c:extLst>
        </c:ser>
        <c:ser>
          <c:idx val="2"/>
          <c:order val="2"/>
          <c:tx>
            <c:strRef>
              <c:f>'QTD Perfil'!$BZ$18</c:f>
              <c:strCache>
                <c:ptCount val="1"/>
                <c:pt idx="0">
                  <c:v>Razoável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Perfil'!$BW$19:$BW$21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Perfil'!$BZ$19:$BZ$21</c:f>
              <c:numCache>
                <c:formatCode>0%</c:formatCode>
                <c:ptCount val="3"/>
                <c:pt idx="0">
                  <c:v>0.37931034482758619</c:v>
                </c:pt>
                <c:pt idx="1">
                  <c:v>0.6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C-4C05-9FD8-B571A73C7B46}"/>
            </c:ext>
          </c:extLst>
        </c:ser>
        <c:ser>
          <c:idx val="3"/>
          <c:order val="3"/>
          <c:tx>
            <c:strRef>
              <c:f>'QTD Perfil'!$CA$18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Perfil'!$BW$19:$BW$21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Perfil'!$CA$19:$CA$21</c:f>
              <c:numCache>
                <c:formatCode>0%</c:formatCode>
                <c:ptCount val="3"/>
                <c:pt idx="0">
                  <c:v>3.4482758620689655E-2</c:v>
                </c:pt>
                <c:pt idx="1">
                  <c:v>0.2</c:v>
                </c:pt>
                <c:pt idx="2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BC-4C05-9FD8-B571A73C7B46}"/>
            </c:ext>
          </c:extLst>
        </c:ser>
        <c:ser>
          <c:idx val="4"/>
          <c:order val="4"/>
          <c:tx>
            <c:strRef>
              <c:f>'QTD Perfil'!$CB$18</c:f>
              <c:strCache>
                <c:ptCount val="1"/>
                <c:pt idx="0">
                  <c:v>Muito fácil
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Perfil'!$BW$19:$BW$21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Perfil'!$CB$19:$CB$21</c:f>
              <c:numCache>
                <c:formatCode>0%</c:formatCode>
                <c:ptCount val="3"/>
                <c:pt idx="0">
                  <c:v>1.7241379310344827E-2</c:v>
                </c:pt>
                <c:pt idx="1">
                  <c:v>0</c:v>
                </c:pt>
                <c:pt idx="2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BC-4C05-9FD8-B571A73C7B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950784"/>
        <c:axId val="210964864"/>
      </c:barChart>
      <c:catAx>
        <c:axId val="21095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0964864"/>
        <c:crosses val="autoZero"/>
        <c:auto val="1"/>
        <c:lblAlgn val="ctr"/>
        <c:lblOffset val="100"/>
        <c:noMultiLvlLbl val="0"/>
      </c:catAx>
      <c:valAx>
        <c:axId val="210964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09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Planilha1!$AU$1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ED-4572-9A5A-534E72623F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D-4572-9A5A-534E72623F43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ED-4572-9A5A-534E72623F43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ED-4572-9A5A-534E72623F4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ED-4572-9A5A-534E72623F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Planilha1!$AT$2:$AT$7</c:f>
              <c:strCache>
                <c:ptCount val="6"/>
                <c:pt idx="0">
                  <c:v>Muito difícil</c:v>
                </c:pt>
                <c:pt idx="1">
                  <c:v>Difícil</c:v>
                </c:pt>
                <c:pt idx="2">
                  <c:v>Razoável</c:v>
                </c:pt>
                <c:pt idx="3">
                  <c:v>Fácil</c:v>
                </c:pt>
                <c:pt idx="4">
                  <c:v>Muito fácil
</c:v>
                </c:pt>
                <c:pt idx="5">
                  <c:v>Em branco</c:v>
                </c:pt>
              </c:strCache>
            </c:strRef>
          </c:cat>
          <c:val>
            <c:numRef>
              <c:f>Planilha1!$AU$2:$AU$7</c:f>
              <c:numCache>
                <c:formatCode>0%</c:formatCode>
                <c:ptCount val="6"/>
                <c:pt idx="0">
                  <c:v>0.04</c:v>
                </c:pt>
                <c:pt idx="1">
                  <c:v>0.19</c:v>
                </c:pt>
                <c:pt idx="2">
                  <c:v>0.35</c:v>
                </c:pt>
                <c:pt idx="3">
                  <c:v>0.34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D-4572-9A5A-534E72623F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700800"/>
        <c:axId val="172725376"/>
      </c:barChart>
      <c:catAx>
        <c:axId val="1727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2725376"/>
        <c:crosses val="autoZero"/>
        <c:auto val="1"/>
        <c:lblAlgn val="ctr"/>
        <c:lblOffset val="100"/>
        <c:noMultiLvlLbl val="0"/>
      </c:catAx>
      <c:valAx>
        <c:axId val="172725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27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Perfil'!$CL$18</c:f>
              <c:strCache>
                <c:ptCount val="1"/>
                <c:pt idx="0">
                  <c:v>Muito difícil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Perfil'!$CK$19:$CK$21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Perfil'!$CL$19:$CL$21</c:f>
              <c:numCache>
                <c:formatCode>0%</c:formatCode>
                <c:ptCount val="3"/>
                <c:pt idx="0">
                  <c:v>3.4482758620689655E-2</c:v>
                </c:pt>
                <c:pt idx="1">
                  <c:v>0</c:v>
                </c:pt>
                <c:pt idx="2">
                  <c:v>5.4794520547945202E-2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F-471D-99AB-3BBBFFA93C8A}"/>
            </c:ext>
          </c:extLst>
        </c:ser>
        <c:ser>
          <c:idx val="1"/>
          <c:order val="1"/>
          <c:tx>
            <c:strRef>
              <c:f>'QTD Perfil'!$CM$18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Perfil'!$CK$19:$CK$21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Perfil'!$CM$19:$CM$21</c:f>
              <c:numCache>
                <c:formatCode>0%</c:formatCode>
                <c:ptCount val="3"/>
                <c:pt idx="0">
                  <c:v>0.17241379310344829</c:v>
                </c:pt>
                <c:pt idx="1">
                  <c:v>0.1</c:v>
                </c:pt>
                <c:pt idx="2">
                  <c:v>0.21917808219178081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F-471D-99AB-3BBBFFA93C8A}"/>
            </c:ext>
          </c:extLst>
        </c:ser>
        <c:ser>
          <c:idx val="2"/>
          <c:order val="2"/>
          <c:tx>
            <c:strRef>
              <c:f>'QTD Perfil'!$CN$18</c:f>
              <c:strCache>
                <c:ptCount val="1"/>
                <c:pt idx="0">
                  <c:v>Razoável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Perfil'!$CK$19:$CK$21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Perfil'!$CN$19:$CN$21</c:f>
              <c:numCache>
                <c:formatCode>0%</c:formatCode>
                <c:ptCount val="3"/>
                <c:pt idx="0">
                  <c:v>0.39655172413793105</c:v>
                </c:pt>
                <c:pt idx="1">
                  <c:v>0.5</c:v>
                </c:pt>
                <c:pt idx="2">
                  <c:v>0.31506849315068491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5F-471D-99AB-3BBBFFA93C8A}"/>
            </c:ext>
          </c:extLst>
        </c:ser>
        <c:ser>
          <c:idx val="3"/>
          <c:order val="3"/>
          <c:tx>
            <c:strRef>
              <c:f>'QTD Perfil'!$CO$18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Perfil'!$CK$19:$CK$21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Perfil'!$CO$19:$CO$21</c:f>
              <c:numCache>
                <c:formatCode>0%</c:formatCode>
                <c:ptCount val="3"/>
                <c:pt idx="0">
                  <c:v>0.32758620689655171</c:v>
                </c:pt>
                <c:pt idx="1">
                  <c:v>0.4</c:v>
                </c:pt>
                <c:pt idx="2">
                  <c:v>0.35616438356164382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5F-471D-99AB-3BBBFFA93C8A}"/>
            </c:ext>
          </c:extLst>
        </c:ser>
        <c:ser>
          <c:idx val="4"/>
          <c:order val="4"/>
          <c:tx>
            <c:strRef>
              <c:f>'QTD Perfil'!$CP$18</c:f>
              <c:strCache>
                <c:ptCount val="1"/>
                <c:pt idx="0">
                  <c:v>Muito fácil
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Perfil'!$CK$19:$CK$21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Perfil'!$CP$19:$CP$21</c:f>
              <c:numCache>
                <c:formatCode>0%</c:formatCode>
                <c:ptCount val="3"/>
                <c:pt idx="0">
                  <c:v>6.8965517241379309E-2</c:v>
                </c:pt>
                <c:pt idx="1">
                  <c:v>0</c:v>
                </c:pt>
                <c:pt idx="2">
                  <c:v>5.4794520547945202E-2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5F-471D-99AB-3BBBFFA93C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2798720"/>
        <c:axId val="172800256"/>
      </c:barChart>
      <c:catAx>
        <c:axId val="17279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2800256"/>
        <c:crosses val="autoZero"/>
        <c:auto val="1"/>
        <c:lblAlgn val="ctr"/>
        <c:lblOffset val="100"/>
        <c:noMultiLvlLbl val="0"/>
      </c:catAx>
      <c:valAx>
        <c:axId val="172800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27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Planilha1!$BA$1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FA-4683-86E6-063723F323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FA-4683-86E6-063723F323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FA-4683-86E6-063723F323EB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FA-4683-86E6-063723F323E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FA-4683-86E6-063723F323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Planilha1!$AZ$2:$AZ$7</c:f>
              <c:strCache>
                <c:ptCount val="6"/>
                <c:pt idx="0">
                  <c:v>Muito difícil</c:v>
                </c:pt>
                <c:pt idx="1">
                  <c:v>Difícil</c:v>
                </c:pt>
                <c:pt idx="2">
                  <c:v>Razoável</c:v>
                </c:pt>
                <c:pt idx="3">
                  <c:v>Fácil</c:v>
                </c:pt>
                <c:pt idx="4">
                  <c:v>Muito fácil
</c:v>
                </c:pt>
                <c:pt idx="5">
                  <c:v>Em branco</c:v>
                </c:pt>
              </c:strCache>
            </c:strRef>
          </c:cat>
          <c:val>
            <c:numRef>
              <c:f>Planilha1!$BA$2:$BA$7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</c:v>
                </c:pt>
                <c:pt idx="2">
                  <c:v>0.37</c:v>
                </c:pt>
                <c:pt idx="3">
                  <c:v>0.36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A-4683-86E6-063723F323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097856"/>
        <c:axId val="211110912"/>
      </c:barChart>
      <c:catAx>
        <c:axId val="2110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1110912"/>
        <c:crosses val="autoZero"/>
        <c:auto val="1"/>
        <c:lblAlgn val="ctr"/>
        <c:lblOffset val="100"/>
        <c:noMultiLvlLbl val="0"/>
      </c:catAx>
      <c:valAx>
        <c:axId val="211110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0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Perfil'!$CZ$18</c:f>
              <c:strCache>
                <c:ptCount val="1"/>
                <c:pt idx="0">
                  <c:v>Muito difícil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Perfil'!$CY$19:$CY$21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Perfil'!$CZ$19:$CZ$21</c:f>
              <c:numCache>
                <c:formatCode>0%</c:formatCode>
                <c:ptCount val="3"/>
                <c:pt idx="0">
                  <c:v>3.4482758620689655E-2</c:v>
                </c:pt>
                <c:pt idx="1">
                  <c:v>0</c:v>
                </c:pt>
                <c:pt idx="2">
                  <c:v>0.12857142857142856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D-4B9A-9A42-9468F1FE26AD}"/>
            </c:ext>
          </c:extLst>
        </c:ser>
        <c:ser>
          <c:idx val="1"/>
          <c:order val="1"/>
          <c:tx>
            <c:strRef>
              <c:f>'QTD Perfil'!$DA$18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Perfil'!$CY$19:$CY$21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Perfil'!$DA$19:$DA$21</c:f>
              <c:numCache>
                <c:formatCode>0%</c:formatCode>
                <c:ptCount val="3"/>
                <c:pt idx="0">
                  <c:v>6.8965517241379309E-2</c:v>
                </c:pt>
                <c:pt idx="1">
                  <c:v>0.1</c:v>
                </c:pt>
                <c:pt idx="2">
                  <c:v>0.12857142857142856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D-4B9A-9A42-9468F1FE26AD}"/>
            </c:ext>
          </c:extLst>
        </c:ser>
        <c:ser>
          <c:idx val="2"/>
          <c:order val="2"/>
          <c:tx>
            <c:strRef>
              <c:f>'QTD Perfil'!$DB$18</c:f>
              <c:strCache>
                <c:ptCount val="1"/>
                <c:pt idx="0">
                  <c:v>Razoável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Perfil'!$CY$19:$CY$21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Perfil'!$DB$19:$DB$21</c:f>
              <c:numCache>
                <c:formatCode>0%</c:formatCode>
                <c:ptCount val="3"/>
                <c:pt idx="0">
                  <c:v>0.48275862068965519</c:v>
                </c:pt>
                <c:pt idx="1">
                  <c:v>0.5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D-4B9A-9A42-9468F1FE26AD}"/>
            </c:ext>
          </c:extLst>
        </c:ser>
        <c:ser>
          <c:idx val="3"/>
          <c:order val="3"/>
          <c:tx>
            <c:strRef>
              <c:f>'QTD Perfil'!$DC$18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Perfil'!$CY$19:$CY$21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Perfil'!$DC$19:$DC$21</c:f>
              <c:numCache>
                <c:formatCode>0%</c:formatCode>
                <c:ptCount val="3"/>
                <c:pt idx="0">
                  <c:v>0.34482758620689657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D-4B9A-9A42-9468F1FE26AD}"/>
            </c:ext>
          </c:extLst>
        </c:ser>
        <c:ser>
          <c:idx val="4"/>
          <c:order val="4"/>
          <c:tx>
            <c:strRef>
              <c:f>'QTD Perfil'!$DD$18</c:f>
              <c:strCache>
                <c:ptCount val="1"/>
                <c:pt idx="0">
                  <c:v>Muito fácil
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Perfil'!$CY$19:$CY$21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Perfil'!$DD$19:$DD$21</c:f>
              <c:numCache>
                <c:formatCode>0%</c:formatCode>
                <c:ptCount val="3"/>
                <c:pt idx="0">
                  <c:v>6.8965517241379309E-2</c:v>
                </c:pt>
                <c:pt idx="1">
                  <c:v>0</c:v>
                </c:pt>
                <c:pt idx="2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AD-4B9A-9A42-9468F1FE26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978880"/>
        <c:axId val="211997056"/>
      </c:barChart>
      <c:catAx>
        <c:axId val="21197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1997056"/>
        <c:crosses val="autoZero"/>
        <c:auto val="1"/>
        <c:lblAlgn val="ctr"/>
        <c:lblOffset val="100"/>
        <c:noMultiLvlLbl val="0"/>
      </c:catAx>
      <c:valAx>
        <c:axId val="211997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19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30124966830533"/>
          <c:y val="0.30076430996395326"/>
          <c:w val="0.65348714842853706"/>
          <c:h val="0.614984324876057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'Levantamento de Necessidades'!$B$38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Necessidades'!$A$39:$A$41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Necessidades'!$B$39:$B$41</c:f>
              <c:numCache>
                <c:formatCode>0%</c:formatCode>
                <c:ptCount val="3"/>
                <c:pt idx="0">
                  <c:v>0.54</c:v>
                </c:pt>
                <c:pt idx="1">
                  <c:v>0.28999999999999998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8-4A19-AD02-FEA62FA3CFAB}"/>
            </c:ext>
          </c:extLst>
        </c:ser>
        <c:ser>
          <c:idx val="1"/>
          <c:order val="1"/>
          <c:tx>
            <c:strRef>
              <c:f>'Levantamento de Necessidades'!$C$38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Necessidades'!$A$39:$A$41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Necessidades'!$C$39:$C$41</c:f>
              <c:numCache>
                <c:formatCode>0%</c:formatCode>
                <c:ptCount val="3"/>
                <c:pt idx="0">
                  <c:v>0.56000000000000005</c:v>
                </c:pt>
                <c:pt idx="1">
                  <c:v>0.71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8-4A19-AD02-FEA62FA3CF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084096"/>
        <c:axId val="1360899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'Levantamento de Necessidades'!$D$38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'Levantamento de Necessidades'!$A$39:$A$41</c15:sqref>
                        </c15:formulaRef>
                      </c:ext>
                    </c:extLst>
                    <c:strCache>
                      <c:ptCount val="3"/>
                      <c:pt idx="0">
                        <c:v>Diretor</c:v>
                      </c:pt>
                      <c:pt idx="1">
                        <c:v>Coordenador</c:v>
                      </c:pt>
                      <c:pt idx="2">
                        <c:v>Técnico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'Levantamento de Necessidades'!$D$39:$D$41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4F8-4A19-AD02-FEA62FA3CFAB}"/>
                  </c:ext>
                </c:extLst>
              </c15:ser>
            </c15:filteredBarSeries>
          </c:ext>
        </c:extLst>
      </c:barChart>
      <c:catAx>
        <c:axId val="13608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36089984"/>
        <c:crosses val="autoZero"/>
        <c:auto val="1"/>
        <c:lblAlgn val="ctr"/>
        <c:lblOffset val="100"/>
        <c:noMultiLvlLbl val="0"/>
      </c:catAx>
      <c:valAx>
        <c:axId val="136089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60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Planilha1!$BG$1</c:f>
              <c:strCache>
                <c:ptCount val="1"/>
                <c:pt idx="0">
                  <c:v>QTD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9BC-4E19-BC91-32450BC51B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C-4E19-BC91-32450BC51BD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9BC-4E19-BC91-32450BC51BD1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BC-4E19-BC91-32450BC51BD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9BC-4E19-BC91-32450BC51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Planilha1!$BF$2:$BF$7</c:f>
              <c:strCache>
                <c:ptCount val="6"/>
                <c:pt idx="0">
                  <c:v>Muito difícil</c:v>
                </c:pt>
                <c:pt idx="1">
                  <c:v>Difícil</c:v>
                </c:pt>
                <c:pt idx="2">
                  <c:v>Razoável</c:v>
                </c:pt>
                <c:pt idx="3">
                  <c:v>Fácil</c:v>
                </c:pt>
                <c:pt idx="4">
                  <c:v>Muito fácil
</c:v>
                </c:pt>
                <c:pt idx="5">
                  <c:v>Em branco</c:v>
                </c:pt>
              </c:strCache>
            </c:strRef>
          </c:cat>
          <c:val>
            <c:numRef>
              <c:f>Planilha1!$BG$2:$BG$7</c:f>
              <c:numCache>
                <c:formatCode>0%</c:formatCode>
                <c:ptCount val="6"/>
                <c:pt idx="0">
                  <c:v>0.19</c:v>
                </c:pt>
                <c:pt idx="1">
                  <c:v>0.28000000000000003</c:v>
                </c:pt>
                <c:pt idx="2">
                  <c:v>0.41</c:v>
                </c:pt>
                <c:pt idx="3">
                  <c:v>0.06</c:v>
                </c:pt>
                <c:pt idx="4">
                  <c:v>0.01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C-4E19-BC91-32450BC51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673472"/>
        <c:axId val="211678336"/>
      </c:barChart>
      <c:catAx>
        <c:axId val="21167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1678336"/>
        <c:crosses val="autoZero"/>
        <c:auto val="1"/>
        <c:lblAlgn val="ctr"/>
        <c:lblOffset val="100"/>
        <c:noMultiLvlLbl val="0"/>
      </c:catAx>
      <c:valAx>
        <c:axId val="211678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67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Perfil'!$DN$18</c:f>
              <c:strCache>
                <c:ptCount val="1"/>
                <c:pt idx="0">
                  <c:v>Muito difícil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Perfil'!$DM$19:$DM$21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Perfil'!$DN$19:$DN$21</c:f>
              <c:numCache>
                <c:formatCode>0%</c:formatCode>
                <c:ptCount val="3"/>
                <c:pt idx="0">
                  <c:v>0.22413793103448276</c:v>
                </c:pt>
                <c:pt idx="1">
                  <c:v>0.1</c:v>
                </c:pt>
                <c:pt idx="2">
                  <c:v>0.19718309859154928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D-4B8E-A6B9-22810EDD8001}"/>
            </c:ext>
          </c:extLst>
        </c:ser>
        <c:ser>
          <c:idx val="1"/>
          <c:order val="1"/>
          <c:tx>
            <c:strRef>
              <c:f>'QTD Perfil'!$DO$18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Perfil'!$DM$19:$DM$21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Perfil'!$DO$19:$DO$21</c:f>
              <c:numCache>
                <c:formatCode>0%</c:formatCode>
                <c:ptCount val="3"/>
                <c:pt idx="0">
                  <c:v>0.34482758620689657</c:v>
                </c:pt>
                <c:pt idx="1">
                  <c:v>0.4</c:v>
                </c:pt>
                <c:pt idx="2">
                  <c:v>0.23943661971830985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D-4B8E-A6B9-22810EDD8001}"/>
            </c:ext>
          </c:extLst>
        </c:ser>
        <c:ser>
          <c:idx val="2"/>
          <c:order val="2"/>
          <c:tx>
            <c:strRef>
              <c:f>'QTD Perfil'!$DP$18</c:f>
              <c:strCache>
                <c:ptCount val="1"/>
                <c:pt idx="0">
                  <c:v>Razoável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Perfil'!$DM$19:$DM$21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Perfil'!$DP$19:$DP$21</c:f>
              <c:numCache>
                <c:formatCode>0%</c:formatCode>
                <c:ptCount val="3"/>
                <c:pt idx="0">
                  <c:v>0.37931034482758619</c:v>
                </c:pt>
                <c:pt idx="1">
                  <c:v>0.3</c:v>
                </c:pt>
                <c:pt idx="2">
                  <c:v>0.49295774647887325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D-4B8E-A6B9-22810EDD8001}"/>
            </c:ext>
          </c:extLst>
        </c:ser>
        <c:ser>
          <c:idx val="3"/>
          <c:order val="3"/>
          <c:tx>
            <c:strRef>
              <c:f>'QTD Perfil'!$DQ$18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Perfil'!$DM$19:$DM$21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Perfil'!$DQ$19:$DQ$21</c:f>
              <c:numCache>
                <c:formatCode>0%</c:formatCode>
                <c:ptCount val="3"/>
                <c:pt idx="0">
                  <c:v>3.4482758620689655E-2</c:v>
                </c:pt>
                <c:pt idx="1">
                  <c:v>0.2</c:v>
                </c:pt>
                <c:pt idx="2">
                  <c:v>7.0422535211267609E-2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CD-4B8E-A6B9-22810EDD8001}"/>
            </c:ext>
          </c:extLst>
        </c:ser>
        <c:ser>
          <c:idx val="4"/>
          <c:order val="4"/>
          <c:tx>
            <c:strRef>
              <c:f>'QTD Perfil'!$DR$18</c:f>
              <c:strCache>
                <c:ptCount val="1"/>
                <c:pt idx="0">
                  <c:v>Muito fácil
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Perfil'!$DM$19:$DM$21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Perfil'!$DR$19:$DR$21</c:f>
              <c:numCache>
                <c:formatCode>0%</c:formatCode>
                <c:ptCount val="3"/>
                <c:pt idx="0">
                  <c:v>1.7241379310344827E-2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CD-4B8E-A6B9-22810EDD80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333888"/>
        <c:axId val="211335424"/>
      </c:barChart>
      <c:catAx>
        <c:axId val="21133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1335424"/>
        <c:crosses val="autoZero"/>
        <c:auto val="1"/>
        <c:lblAlgn val="ctr"/>
        <c:lblOffset val="100"/>
        <c:noMultiLvlLbl val="0"/>
      </c:catAx>
      <c:valAx>
        <c:axId val="211335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13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Planilha1!$BJ$1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D3-4E0F-A9ED-DF8F146DC9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D3-4E0F-A9ED-DF8F146DC91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D3-4E0F-A9ED-DF8F146DC9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D3-4E0F-A9ED-DF8F146DC91D}"/>
              </c:ext>
            </c:extLst>
          </c:dPt>
          <c:dPt>
            <c:idx val="4"/>
            <c:bubble3D val="0"/>
            <c:spPr>
              <a:solidFill>
                <a:srgbClr val="EA58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D3-4E0F-A9ED-DF8F146DC9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Planilha1!$BI$2:$BI$6</c:f>
              <c:strCache>
                <c:ptCount val="5"/>
                <c:pt idx="0">
                  <c:v>Como uma ferramenta de gestão de planejamento, acompanhamento e monitoramento das ações de desenvolvimento.</c:v>
                </c:pt>
                <c:pt idx="1">
                  <c:v>Como um formulário de preenchimento obrigatório.</c:v>
                </c:pt>
                <c:pt idx="2">
                  <c:v>Como uma ferramenta de planejamento de ações de desenvolvimento.</c:v>
                </c:pt>
                <c:pt idx="3">
                  <c:v>Como uma ferramenta de gestão estratégica de pessoas em sentido amplo, vinculada inclusive à avaliação de desempenho.</c:v>
                </c:pt>
                <c:pt idx="4">
                  <c:v>Em branco</c:v>
                </c:pt>
              </c:strCache>
            </c:strRef>
          </c:cat>
          <c:val>
            <c:numRef>
              <c:f>Planilha1!$BJ$2:$BJ$6</c:f>
              <c:numCache>
                <c:formatCode>General</c:formatCode>
                <c:ptCount val="5"/>
                <c:pt idx="0">
                  <c:v>52</c:v>
                </c:pt>
                <c:pt idx="1">
                  <c:v>44</c:v>
                </c:pt>
                <c:pt idx="2">
                  <c:v>39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D3-4E0F-A9ED-DF8F146DC9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dinâmica6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Clusters'!$AD$3:$AD$4</c:f>
              <c:strCache>
                <c:ptCount val="1"/>
                <c:pt idx="0">
                  <c:v>Como um formulário de preenchimento obrigatório.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Clusters'!$AC$5:$AC$13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Clusters'!$AD$5:$AD$13</c:f>
              <c:numCache>
                <c:formatCode>0%</c:formatCode>
                <c:ptCount val="8"/>
                <c:pt idx="0">
                  <c:v>1</c:v>
                </c:pt>
                <c:pt idx="1">
                  <c:v>0.19230769230769232</c:v>
                </c:pt>
                <c:pt idx="2">
                  <c:v>0.25</c:v>
                </c:pt>
                <c:pt idx="3">
                  <c:v>0.5</c:v>
                </c:pt>
                <c:pt idx="4">
                  <c:v>0.42857142857142855</c:v>
                </c:pt>
                <c:pt idx="5">
                  <c:v>0.28000000000000003</c:v>
                </c:pt>
                <c:pt idx="6">
                  <c:v>9.0909090909090912E-2</c:v>
                </c:pt>
                <c:pt idx="7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A-4DFE-B61E-786ADB8EB106}"/>
            </c:ext>
          </c:extLst>
        </c:ser>
        <c:ser>
          <c:idx val="1"/>
          <c:order val="1"/>
          <c:tx>
            <c:strRef>
              <c:f>'Qtd Clusters'!$AE$3:$AE$4</c:f>
              <c:strCache>
                <c:ptCount val="1"/>
                <c:pt idx="0">
                  <c:v>Como uma ferramenta de gestão de planejamento, acompanhamento e monitoramento das ações de desenvolvimento.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Clusters'!$AC$5:$AC$13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Clusters'!$AE$5:$AE$13</c:f>
              <c:numCache>
                <c:formatCode>0%</c:formatCode>
                <c:ptCount val="8"/>
                <c:pt idx="0">
                  <c:v>0</c:v>
                </c:pt>
                <c:pt idx="1">
                  <c:v>0.42307692307692307</c:v>
                </c:pt>
                <c:pt idx="2">
                  <c:v>0.375</c:v>
                </c:pt>
                <c:pt idx="3">
                  <c:v>0.1875</c:v>
                </c:pt>
                <c:pt idx="4">
                  <c:v>0.42857142857142855</c:v>
                </c:pt>
                <c:pt idx="5">
                  <c:v>0.52</c:v>
                </c:pt>
                <c:pt idx="6">
                  <c:v>0.36363636363636365</c:v>
                </c:pt>
                <c:pt idx="7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A-4DFE-B61E-786ADB8EB106}"/>
            </c:ext>
          </c:extLst>
        </c:ser>
        <c:ser>
          <c:idx val="2"/>
          <c:order val="2"/>
          <c:tx>
            <c:strRef>
              <c:f>'Qtd Clusters'!$AF$3:$AF$4</c:f>
              <c:strCache>
                <c:ptCount val="1"/>
                <c:pt idx="0">
                  <c:v>Como uma ferramenta de gestão estratégica de pessoas em sentido amplo, vinculada inclusive à avaliação de desempenho.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Clusters'!$AC$5:$AC$13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Clusters'!$AF$5:$AF$13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0.1875</c:v>
                </c:pt>
                <c:pt idx="4">
                  <c:v>0</c:v>
                </c:pt>
                <c:pt idx="5">
                  <c:v>0.04</c:v>
                </c:pt>
                <c:pt idx="6">
                  <c:v>9.0909090909090912E-2</c:v>
                </c:pt>
                <c:pt idx="7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0A-4DFE-B61E-786ADB8EB106}"/>
            </c:ext>
          </c:extLst>
        </c:ser>
        <c:ser>
          <c:idx val="3"/>
          <c:order val="3"/>
          <c:tx>
            <c:strRef>
              <c:f>'Qtd Clusters'!$AG$3:$AG$4</c:f>
              <c:strCache>
                <c:ptCount val="1"/>
                <c:pt idx="0">
                  <c:v>Como uma ferramenta de planejamento de ações de desenvolvimento.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Clusters'!$AC$5:$AC$13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Clusters'!$AG$5:$AG$13</c:f>
              <c:numCache>
                <c:formatCode>0%</c:formatCode>
                <c:ptCount val="8"/>
                <c:pt idx="0">
                  <c:v>0</c:v>
                </c:pt>
                <c:pt idx="1">
                  <c:v>0.38461538461538464</c:v>
                </c:pt>
                <c:pt idx="2">
                  <c:v>0.125</c:v>
                </c:pt>
                <c:pt idx="3">
                  <c:v>0.125</c:v>
                </c:pt>
                <c:pt idx="4">
                  <c:v>0.14285714285714285</c:v>
                </c:pt>
                <c:pt idx="5">
                  <c:v>0.16</c:v>
                </c:pt>
                <c:pt idx="6">
                  <c:v>0.45454545454545453</c:v>
                </c:pt>
                <c:pt idx="7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0A-4DFE-B61E-786ADB8EB1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038784"/>
        <c:axId val="212040320"/>
      </c:barChart>
      <c:catAx>
        <c:axId val="21203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2040320"/>
        <c:crosses val="autoZero"/>
        <c:auto val="1"/>
        <c:lblAlgn val="ctr"/>
        <c:lblOffset val="100"/>
        <c:noMultiLvlLbl val="0"/>
      </c:catAx>
      <c:valAx>
        <c:axId val="212040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03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3908116356059"/>
          <c:y val="0.33606301857579118"/>
          <c:w val="0.74376083894373213"/>
          <c:h val="0.45971638961796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Planilha16!$J$12</c:f>
              <c:strCache>
                <c:ptCount val="1"/>
                <c:pt idx="0">
                  <c:v>Como formulário de preenchimento obrigatório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Planilha16!$I$13:$I$15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Planilha16!$J$13:$J$15</c:f>
              <c:numCache>
                <c:formatCode>0%</c:formatCode>
                <c:ptCount val="3"/>
                <c:pt idx="0">
                  <c:v>0.27</c:v>
                </c:pt>
                <c:pt idx="1">
                  <c:v>0.27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F-4BCA-A7E6-8EAB369B7D5B}"/>
            </c:ext>
          </c:extLst>
        </c:ser>
        <c:ser>
          <c:idx val="1"/>
          <c:order val="1"/>
          <c:tx>
            <c:strRef>
              <c:f>Planilha16!$K$12</c:f>
              <c:strCache>
                <c:ptCount val="1"/>
                <c:pt idx="0">
                  <c:v>Como uma ferramenta de gestão de planejamento, acompanhamento e monitoramento das ações de desenvolvimento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Planilha16!$I$13:$I$15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Planilha16!$K$13:$K$15</c:f>
              <c:numCache>
                <c:formatCode>0%</c:formatCode>
                <c:ptCount val="3"/>
                <c:pt idx="0">
                  <c:v>0.18</c:v>
                </c:pt>
                <c:pt idx="1">
                  <c:v>0.41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F-4BCA-A7E6-8EAB369B7D5B}"/>
            </c:ext>
          </c:extLst>
        </c:ser>
        <c:ser>
          <c:idx val="2"/>
          <c:order val="2"/>
          <c:tx>
            <c:strRef>
              <c:f>Planilha16!$L$12</c:f>
              <c:strCache>
                <c:ptCount val="1"/>
                <c:pt idx="0">
                  <c:v>Como uma ferramenta de gestão estratégica de pessoas em sentido amplo, vinculada inclusive à avaliação de desempenho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Planilha16!$I$13:$I$15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Planilha16!$L$13:$L$15</c:f>
              <c:numCache>
                <c:formatCode>0%</c:formatCode>
                <c:ptCount val="3"/>
                <c:pt idx="0">
                  <c:v>0</c:v>
                </c:pt>
                <c:pt idx="1">
                  <c:v>0.08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EF-4BCA-A7E6-8EAB369B7D5B}"/>
            </c:ext>
          </c:extLst>
        </c:ser>
        <c:ser>
          <c:idx val="3"/>
          <c:order val="3"/>
          <c:tx>
            <c:strRef>
              <c:f>Planilha16!$M$12</c:f>
              <c:strCache>
                <c:ptCount val="1"/>
                <c:pt idx="0">
                  <c:v>Como uma ferramenta de planejamento de ações de desenvolvimento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Planilha16!$I$13:$I$15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Planilha16!$M$13:$M$15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0.24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EF-4BCA-A7E6-8EAB369B7D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927424"/>
        <c:axId val="211928960"/>
      </c:barChart>
      <c:catAx>
        <c:axId val="21192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1928960"/>
        <c:crosses val="autoZero"/>
        <c:auto val="1"/>
        <c:lblAlgn val="ctr"/>
        <c:lblOffset val="100"/>
        <c:noMultiLvlLbl val="0"/>
      </c:catAx>
      <c:valAx>
        <c:axId val="211928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192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Planilha1!$BM$1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C-494F-BB56-496306175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C-494F-BB56-496306175FD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C-494F-BB56-496306175F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Planilha1!$BL$2:$BL$4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Planilha1!$BM$2:$BM$4</c:f>
              <c:numCache>
                <c:formatCode>General</c:formatCode>
                <c:ptCount val="3"/>
                <c:pt idx="0">
                  <c:v>102</c:v>
                </c:pt>
                <c:pt idx="1">
                  <c:v>42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9C-494F-BB56-496306175F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'Guia Manual'!$B$38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'Guia Manual'!$A$39:$A$41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'Guia Manual'!$B$39:$B$41</c:f>
              <c:numCache>
                <c:formatCode>0%</c:formatCode>
                <c:ptCount val="3"/>
                <c:pt idx="0">
                  <c:v>0.73</c:v>
                </c:pt>
                <c:pt idx="1">
                  <c:v>0.81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4-4C2C-98B0-4646BF4654EC}"/>
            </c:ext>
          </c:extLst>
        </c:ser>
        <c:ser>
          <c:idx val="1"/>
          <c:order val="1"/>
          <c:tx>
            <c:strRef>
              <c:f>'Guia Manual'!$C$38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'Guia Manual'!$A$39:$A$41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'Guia Manual'!$C$39:$C$41</c:f>
              <c:numCache>
                <c:formatCode>0%</c:formatCode>
                <c:ptCount val="3"/>
                <c:pt idx="0">
                  <c:v>0.27</c:v>
                </c:pt>
                <c:pt idx="1">
                  <c:v>0.19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4-4C2C-98B0-4646BF465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367232"/>
        <c:axId val="212368768"/>
      </c:barChart>
      <c:catAx>
        <c:axId val="21236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2368768"/>
        <c:crosses val="autoZero"/>
        <c:auto val="1"/>
        <c:lblAlgn val="ctr"/>
        <c:lblOffset val="100"/>
        <c:noMultiLvlLbl val="0"/>
      </c:catAx>
      <c:valAx>
        <c:axId val="2123687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3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Planilha1!$BP$1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61-46D8-AF7C-B333F6C279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61-46D8-AF7C-B333F6C2797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61-46D8-AF7C-B333F6C279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61-46D8-AF7C-B333F6C279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Planilha1!$BO$2:$BO$5</c:f>
              <c:strCache>
                <c:ptCount val="4"/>
                <c:pt idx="0">
                  <c:v>De compreensão regular e que precisa de aprimoramento.</c:v>
                </c:pt>
                <c:pt idx="1">
                  <c:v>De fácil compreensão.</c:v>
                </c:pt>
                <c:pt idx="2">
                  <c:v>De difícil compreensão.</c:v>
                </c:pt>
                <c:pt idx="3">
                  <c:v>Em branco</c:v>
                </c:pt>
              </c:strCache>
            </c:strRef>
          </c:cat>
          <c:val>
            <c:numRef>
              <c:f>Planilha1!$BP$2:$BP$5</c:f>
              <c:numCache>
                <c:formatCode>General</c:formatCode>
                <c:ptCount val="4"/>
                <c:pt idx="0">
                  <c:v>51</c:v>
                </c:pt>
                <c:pt idx="1">
                  <c:v>46</c:v>
                </c:pt>
                <c:pt idx="2">
                  <c:v>3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61-46D8-AF7C-B333F6C279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5196755377576"/>
          <c:y val="0.16203703703703703"/>
          <c:w val="0.68678961659780469"/>
          <c:h val="0.757251020705745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Planilha18!$I$14</c:f>
              <c:strCache>
                <c:ptCount val="1"/>
                <c:pt idx="0">
                  <c:v>De regular compreensão e que precisa de aprimoramento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Planilha18!$H$15:$H$17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Planilha18!$I$15:$I$17</c:f>
              <c:numCache>
                <c:formatCode>0%</c:formatCode>
                <c:ptCount val="3"/>
                <c:pt idx="0">
                  <c:v>0.5</c:v>
                </c:pt>
                <c:pt idx="1">
                  <c:v>0.43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5-4B40-A4DB-868078FBAD9C}"/>
            </c:ext>
          </c:extLst>
        </c:ser>
        <c:ser>
          <c:idx val="1"/>
          <c:order val="1"/>
          <c:tx>
            <c:strRef>
              <c:f>Planilha18!$J$14</c:f>
              <c:strCache>
                <c:ptCount val="1"/>
                <c:pt idx="0">
                  <c:v>De fácil compreensão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Planilha18!$H$15:$H$17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Planilha18!$J$15:$J$17</c:f>
              <c:numCache>
                <c:formatCode>0%</c:formatCode>
                <c:ptCount val="3"/>
                <c:pt idx="0">
                  <c:v>0.5</c:v>
                </c:pt>
                <c:pt idx="1">
                  <c:v>0.52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5-4B40-A4DB-868078FBAD9C}"/>
            </c:ext>
          </c:extLst>
        </c:ser>
        <c:ser>
          <c:idx val="2"/>
          <c:order val="2"/>
          <c:tx>
            <c:strRef>
              <c:f>Planilha18!$K$14</c:f>
              <c:strCache>
                <c:ptCount val="1"/>
                <c:pt idx="0">
                  <c:v>De dífícil compreensão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Planilha18!$H$15:$H$17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Planilha18!$K$15:$K$17</c:f>
              <c:numCache>
                <c:formatCode>0%</c:formatCode>
                <c:ptCount val="3"/>
                <c:pt idx="0">
                  <c:v>0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5-4B40-A4DB-868078FBAD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453248"/>
        <c:axId val="212454784"/>
      </c:barChart>
      <c:catAx>
        <c:axId val="21245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2454784"/>
        <c:crosses val="autoZero"/>
        <c:auto val="1"/>
        <c:lblAlgn val="ctr"/>
        <c:lblOffset val="100"/>
        <c:noMultiLvlLbl val="0"/>
      </c:catAx>
      <c:valAx>
        <c:axId val="212454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45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Planilha1!$BS$1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75-4E7C-B20A-14508172CB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75-4E7C-B20A-14508172CB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75-4E7C-B20A-14508172CB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Planilha1!$BR$2:$BR$4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Em branco</c:v>
                </c:pt>
              </c:strCache>
            </c:strRef>
          </c:cat>
          <c:val>
            <c:numRef>
              <c:f>Planilha1!$BS$2:$BS$4</c:f>
              <c:numCache>
                <c:formatCode>General</c:formatCode>
                <c:ptCount val="3"/>
                <c:pt idx="0">
                  <c:v>105</c:v>
                </c:pt>
                <c:pt idx="1">
                  <c:v>37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75-4E7C-B20A-14508172CB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Planilha1!$E$1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5-47C6-82CC-ADC46EB35E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5-47C6-82CC-ADC46EB35E3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05-47C6-82CC-ADC46EB35E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05-47C6-82CC-ADC46EB35E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Planilha1!$D$2:$D$5</c:f>
              <c:strCache>
                <c:ptCount val="4"/>
                <c:pt idx="0">
                  <c:v>Levantamento de lacunas de competências.</c:v>
                </c:pt>
                <c:pt idx="1">
                  <c:v>Metodologia própria.</c:v>
                </c:pt>
                <c:pt idx="2">
                  <c:v>ProCAND - Processo Comum de Avaliação de Necessidade de Desenvolvimento.</c:v>
                </c:pt>
                <c:pt idx="3">
                  <c:v>Em branco</c:v>
                </c:pt>
              </c:strCache>
            </c:strRef>
          </c:cat>
          <c:val>
            <c:numRef>
              <c:f>Planilha1!$E$2:$E$5</c:f>
              <c:numCache>
                <c:formatCode>General</c:formatCode>
                <c:ptCount val="4"/>
                <c:pt idx="0">
                  <c:v>62</c:v>
                </c:pt>
                <c:pt idx="1">
                  <c:v>57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05-47C6-82CC-ADC46EB35E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58-4C15-B308-C98599CD93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58-4C15-B308-C98599CD93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58-4C15-B308-C98599CD93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58-4C15-B308-C98599CD93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Planilha21!$I$1:$L$1</c:f>
              <c:strCache>
                <c:ptCount val="4"/>
                <c:pt idx="0">
                  <c:v>Avaliação dos riscos do PDP</c:v>
                </c:pt>
                <c:pt idx="1">
                  <c:v>Definição das respostas aos riscos do PDP</c:v>
                </c:pt>
                <c:pt idx="2">
                  <c:v>Identificação dos eventos de riscos do PDP</c:v>
                </c:pt>
                <c:pt idx="3">
                  <c:v>Implementação de medidas de controle</c:v>
                </c:pt>
              </c:strCache>
            </c:strRef>
          </c:cat>
          <c:val>
            <c:numRef>
              <c:f>Planilha21!$I$2:$L$2</c:f>
              <c:numCache>
                <c:formatCode>0%</c:formatCode>
                <c:ptCount val="4"/>
                <c:pt idx="0">
                  <c:v>0.22222222222222221</c:v>
                </c:pt>
                <c:pt idx="1">
                  <c:v>0.19444444444444445</c:v>
                </c:pt>
                <c:pt idx="2">
                  <c:v>0.27777777777777779</c:v>
                </c:pt>
                <c:pt idx="3">
                  <c:v>0.30555555555555558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58-4C15-B308-C98599CD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879232"/>
        <c:axId val="212880768"/>
      </c:barChart>
      <c:catAx>
        <c:axId val="2128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2880768"/>
        <c:crosses val="autoZero"/>
        <c:auto val="1"/>
        <c:lblAlgn val="ctr"/>
        <c:lblOffset val="100"/>
        <c:noMultiLvlLbl val="0"/>
      </c:catAx>
      <c:valAx>
        <c:axId val="2128807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8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Planilha1!$BY$1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F1-46A0-88B0-404839A6CF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1-46A0-88B0-404839A6CF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F1-46A0-88B0-404839A6CFB9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F1-46A0-88B0-404839A6CFB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FF1-46A0-88B0-404839A6CF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Planilha1!$BX$2:$BX$7</c:f>
              <c:strCache>
                <c:ptCount val="6"/>
                <c:pt idx="0">
                  <c:v>Falta de pessoal.</c:v>
                </c:pt>
                <c:pt idx="1">
                  <c:v>Falta de metodologia.</c:v>
                </c:pt>
                <c:pt idx="2">
                  <c:v>Falta de capacidade técnica.</c:v>
                </c:pt>
                <c:pt idx="3">
                  <c:v>Não se percebe o valor gerado.</c:v>
                </c:pt>
                <c:pt idx="4">
                  <c:v>Falta de priorização.</c:v>
                </c:pt>
                <c:pt idx="5">
                  <c:v>Em branco</c:v>
                </c:pt>
              </c:strCache>
            </c:strRef>
          </c:cat>
          <c:val>
            <c:numRef>
              <c:f>Planilha1!$BY$2:$BY$7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0.18</c:v>
                </c:pt>
                <c:pt idx="2">
                  <c:v>0.11</c:v>
                </c:pt>
                <c:pt idx="3">
                  <c:v>0.09</c:v>
                </c:pt>
                <c:pt idx="4">
                  <c:v>0.04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1-46A0-88B0-404839A6CF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838272"/>
        <c:axId val="212843136"/>
      </c:barChart>
      <c:catAx>
        <c:axId val="2128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2843136"/>
        <c:crosses val="autoZero"/>
        <c:auto val="1"/>
        <c:lblAlgn val="ctr"/>
        <c:lblOffset val="100"/>
        <c:noMultiLvlLbl val="0"/>
      </c:catAx>
      <c:valAx>
        <c:axId val="21284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283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dinâmica7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Clusters'!$AK$3:$AK$4</c:f>
              <c:strCache>
                <c:ptCount val="1"/>
                <c:pt idx="0">
                  <c:v>Falta de capacidade técnica.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Clusters'!$AJ$5:$AJ$13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Clusters'!$AK$5:$AK$13</c:f>
              <c:numCache>
                <c:formatCode>0%</c:formatCode>
                <c:ptCount val="8"/>
                <c:pt idx="0">
                  <c:v>0</c:v>
                </c:pt>
                <c:pt idx="1">
                  <c:v>0.35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0.125</c:v>
                </c:pt>
                <c:pt idx="6">
                  <c:v>0.1111111111111111</c:v>
                </c:pt>
                <c:pt idx="7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A-43AB-816B-00B3B5392B92}"/>
            </c:ext>
          </c:extLst>
        </c:ser>
        <c:ser>
          <c:idx val="1"/>
          <c:order val="1"/>
          <c:tx>
            <c:strRef>
              <c:f>'Qtd Clusters'!$AL$3:$AL$4</c:f>
              <c:strCache>
                <c:ptCount val="1"/>
                <c:pt idx="0">
                  <c:v>Falta de metodologia.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Clusters'!$AJ$5:$AJ$13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Clusters'!$AL$5:$AL$13</c:f>
              <c:numCache>
                <c:formatCode>0%</c:formatCode>
                <c:ptCount val="8"/>
                <c:pt idx="0">
                  <c:v>0.5</c:v>
                </c:pt>
                <c:pt idx="1">
                  <c:v>0.2</c:v>
                </c:pt>
                <c:pt idx="2">
                  <c:v>0.4</c:v>
                </c:pt>
                <c:pt idx="3">
                  <c:v>0</c:v>
                </c:pt>
                <c:pt idx="4">
                  <c:v>0.7142857142857143</c:v>
                </c:pt>
                <c:pt idx="5">
                  <c:v>0.125</c:v>
                </c:pt>
                <c:pt idx="6">
                  <c:v>0.33333333333333331</c:v>
                </c:pt>
                <c:pt idx="7">
                  <c:v>0.25714285714285712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A-43AB-816B-00B3B5392B92}"/>
            </c:ext>
          </c:extLst>
        </c:ser>
        <c:ser>
          <c:idx val="2"/>
          <c:order val="2"/>
          <c:tx>
            <c:strRef>
              <c:f>'Qtd Clusters'!$AM$3:$AM$4</c:f>
              <c:strCache>
                <c:ptCount val="1"/>
                <c:pt idx="0">
                  <c:v>Falta de pessoal.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Clusters'!$AJ$5:$AJ$13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Clusters'!$AM$5:$AM$13</c:f>
              <c:numCache>
                <c:formatCode>0%</c:formatCode>
                <c:ptCount val="8"/>
                <c:pt idx="0">
                  <c:v>0.5</c:v>
                </c:pt>
                <c:pt idx="1">
                  <c:v>0.25</c:v>
                </c:pt>
                <c:pt idx="2">
                  <c:v>0.2</c:v>
                </c:pt>
                <c:pt idx="3">
                  <c:v>0.66666666666666663</c:v>
                </c:pt>
                <c:pt idx="4">
                  <c:v>0.2857142857142857</c:v>
                </c:pt>
                <c:pt idx="5">
                  <c:v>0.375</c:v>
                </c:pt>
                <c:pt idx="6">
                  <c:v>0.44444444444444442</c:v>
                </c:pt>
                <c:pt idx="7">
                  <c:v>0.48571428571428571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A-43AB-816B-00B3B5392B92}"/>
            </c:ext>
          </c:extLst>
        </c:ser>
        <c:ser>
          <c:idx val="3"/>
          <c:order val="3"/>
          <c:tx>
            <c:strRef>
              <c:f>'Qtd Clusters'!$AN$3:$AN$4</c:f>
              <c:strCache>
                <c:ptCount val="1"/>
                <c:pt idx="0">
                  <c:v>Falta de priorização.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Clusters'!$AJ$5:$AJ$13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Clusters'!$AN$5:$AN$13</c:f>
              <c:numCache>
                <c:formatCode>0%</c:formatCode>
                <c:ptCount val="8"/>
                <c:pt idx="0">
                  <c:v>0</c:v>
                </c:pt>
                <c:pt idx="1">
                  <c:v>0.05</c:v>
                </c:pt>
                <c:pt idx="2">
                  <c:v>0</c:v>
                </c:pt>
                <c:pt idx="3">
                  <c:v>0.1111111111111111</c:v>
                </c:pt>
                <c:pt idx="4">
                  <c:v>0</c:v>
                </c:pt>
                <c:pt idx="5">
                  <c:v>0.125</c:v>
                </c:pt>
                <c:pt idx="6">
                  <c:v>0.1111111111111111</c:v>
                </c:pt>
                <c:pt idx="7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1A-43AB-816B-00B3B5392B92}"/>
            </c:ext>
          </c:extLst>
        </c:ser>
        <c:ser>
          <c:idx val="4"/>
          <c:order val="4"/>
          <c:tx>
            <c:strRef>
              <c:f>'Qtd Clusters'!$AO$3:$AO$4</c:f>
              <c:strCache>
                <c:ptCount val="1"/>
                <c:pt idx="0">
                  <c:v>Não se percebe o valor gerado.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Clusters'!$AJ$5:$AJ$13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Clusters'!$AO$5:$AO$13</c:f>
              <c:numCache>
                <c:formatCode>0%</c:formatCode>
                <c:ptCount val="8"/>
                <c:pt idx="0">
                  <c:v>0</c:v>
                </c:pt>
                <c:pt idx="1">
                  <c:v>0.15</c:v>
                </c:pt>
                <c:pt idx="2">
                  <c:v>0.2</c:v>
                </c:pt>
                <c:pt idx="3">
                  <c:v>0.22222222222222221</c:v>
                </c:pt>
                <c:pt idx="4">
                  <c:v>0</c:v>
                </c:pt>
                <c:pt idx="5">
                  <c:v>0.25</c:v>
                </c:pt>
                <c:pt idx="6">
                  <c:v>0</c:v>
                </c:pt>
                <c:pt idx="7">
                  <c:v>8.5714285714285715E-2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A-43AB-816B-00B3B5392B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257216"/>
        <c:axId val="213275392"/>
      </c:barChart>
      <c:catAx>
        <c:axId val="21325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3275392"/>
        <c:crosses val="autoZero"/>
        <c:auto val="1"/>
        <c:lblAlgn val="ctr"/>
        <c:lblOffset val="100"/>
        <c:noMultiLvlLbl val="0"/>
      </c:catAx>
      <c:valAx>
        <c:axId val="2132753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25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'Gestão de riscos'!$P$68</c:f>
              <c:strCache>
                <c:ptCount val="1"/>
                <c:pt idx="0">
                  <c:v>Falta de capacidade técnica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'Gestão de riscos'!$Q$67:$S$67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'Gestão de riscos'!$Q$68:$S$68</c:f>
              <c:numCache>
                <c:formatCode>0%</c:formatCode>
                <c:ptCount val="3"/>
                <c:pt idx="0">
                  <c:v>0.14000000000000001</c:v>
                </c:pt>
                <c:pt idx="1">
                  <c:v>7.0000000000000007E-2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1-455E-AAAD-F1960235B721}"/>
            </c:ext>
          </c:extLst>
        </c:ser>
        <c:ser>
          <c:idx val="1"/>
          <c:order val="1"/>
          <c:tx>
            <c:strRef>
              <c:f>'Gestão de riscos'!$P$69</c:f>
              <c:strCache>
                <c:ptCount val="1"/>
                <c:pt idx="0">
                  <c:v>Falta de metodologia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'Gestão de riscos'!$Q$67:$S$67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'Gestão de riscos'!$Q$69:$S$69</c:f>
              <c:numCache>
                <c:formatCode>0%</c:formatCode>
                <c:ptCount val="3"/>
                <c:pt idx="0">
                  <c:v>0.14000000000000001</c:v>
                </c:pt>
                <c:pt idx="1">
                  <c:v>0.28000000000000003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1-455E-AAAD-F1960235B721}"/>
            </c:ext>
          </c:extLst>
        </c:ser>
        <c:ser>
          <c:idx val="2"/>
          <c:order val="2"/>
          <c:tx>
            <c:strRef>
              <c:f>'Gestão de riscos'!$P$70</c:f>
              <c:strCache>
                <c:ptCount val="1"/>
                <c:pt idx="0">
                  <c:v>Falta de pessoal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'Gestão de riscos'!$Q$67:$S$67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'Gestão de riscos'!$Q$70:$S$70</c:f>
              <c:numCache>
                <c:formatCode>0%</c:formatCode>
                <c:ptCount val="3"/>
                <c:pt idx="0">
                  <c:v>0.42</c:v>
                </c:pt>
                <c:pt idx="1">
                  <c:v>0.48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81-455E-AAAD-F1960235B721}"/>
            </c:ext>
          </c:extLst>
        </c:ser>
        <c:ser>
          <c:idx val="3"/>
          <c:order val="3"/>
          <c:tx>
            <c:strRef>
              <c:f>'Gestão de riscos'!$P$71</c:f>
              <c:strCache>
                <c:ptCount val="1"/>
                <c:pt idx="0">
                  <c:v>Falta de priorização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'Gestão de riscos'!$Q$67:$S$67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'Gestão de riscos'!$Q$71:$S$71</c:f>
              <c:numCache>
                <c:formatCode>0%</c:formatCode>
                <c:ptCount val="3"/>
                <c:pt idx="0">
                  <c:v>0.28000000000000003</c:v>
                </c:pt>
                <c:pt idx="1">
                  <c:v>0.02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81-455E-AAAD-F1960235B721}"/>
            </c:ext>
          </c:extLst>
        </c:ser>
        <c:ser>
          <c:idx val="4"/>
          <c:order val="4"/>
          <c:tx>
            <c:strRef>
              <c:f>'Gestão de riscos'!$P$72</c:f>
              <c:strCache>
                <c:ptCount val="1"/>
                <c:pt idx="0">
                  <c:v>Não se percebe o valor gerado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'Gestão de riscos'!$Q$67:$S$67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'Gestão de riscos'!$Q$72:$S$72</c:f>
              <c:numCache>
                <c:formatCode>0%</c:formatCode>
                <c:ptCount val="3"/>
                <c:pt idx="0">
                  <c:v>0</c:v>
                </c:pt>
                <c:pt idx="1">
                  <c:v>0.15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81-455E-AAAD-F1960235B7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319040"/>
        <c:axId val="213394560"/>
      </c:barChart>
      <c:catAx>
        <c:axId val="21331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3394560"/>
        <c:crosses val="autoZero"/>
        <c:auto val="1"/>
        <c:lblAlgn val="ctr"/>
        <c:lblOffset val="100"/>
        <c:noMultiLvlLbl val="0"/>
      </c:catAx>
      <c:valAx>
        <c:axId val="2133945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31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Planilha1!$CB$1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C6-4BB7-8684-AE5522ED9F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C6-4BB7-8684-AE5522ED9F3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C6-4BB7-8684-AE5522ED9F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C6-4BB7-8684-AE5522ED9F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Planilha1!$CA$2:$CA$5</c:f>
              <c:strCache>
                <c:ptCount val="4"/>
                <c:pt idx="0">
                  <c:v>De regular compreensão.</c:v>
                </c:pt>
                <c:pt idx="1">
                  <c:v>De difícil compreensão.</c:v>
                </c:pt>
                <c:pt idx="2">
                  <c:v>De fácil compreensão.</c:v>
                </c:pt>
                <c:pt idx="3">
                  <c:v>Em branco</c:v>
                </c:pt>
              </c:strCache>
            </c:strRef>
          </c:cat>
          <c:val>
            <c:numRef>
              <c:f>Planilha1!$CB$2:$CB$5</c:f>
              <c:numCache>
                <c:formatCode>General</c:formatCode>
                <c:ptCount val="4"/>
                <c:pt idx="0">
                  <c:v>74</c:v>
                </c:pt>
                <c:pt idx="1">
                  <c:v>43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6-4BB7-8684-AE5522ED9F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Perfil'!$FT$18</c:f>
              <c:strCache>
                <c:ptCount val="1"/>
                <c:pt idx="0">
                  <c:v>De difícil compreensão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Perfil'!$FS$19:$FS$21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Perfil'!$FT$19:$FT$21</c:f>
              <c:numCache>
                <c:formatCode>0%</c:formatCode>
                <c:ptCount val="3"/>
                <c:pt idx="0">
                  <c:v>0.32203389830508472</c:v>
                </c:pt>
                <c:pt idx="1">
                  <c:v>0</c:v>
                </c:pt>
                <c:pt idx="2">
                  <c:v>0.32876712328767121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5-407D-87B4-49FE3B3437F9}"/>
            </c:ext>
          </c:extLst>
        </c:ser>
        <c:ser>
          <c:idx val="1"/>
          <c:order val="1"/>
          <c:tx>
            <c:strRef>
              <c:f>'QTD Perfil'!$FU$18</c:f>
              <c:strCache>
                <c:ptCount val="1"/>
                <c:pt idx="0">
                  <c:v>De regular compreensão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Perfil'!$FS$19:$FS$21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Perfil'!$FU$19:$FU$21</c:f>
              <c:numCache>
                <c:formatCode>0%</c:formatCode>
                <c:ptCount val="3"/>
                <c:pt idx="0">
                  <c:v>0.4576271186440678</c:v>
                </c:pt>
                <c:pt idx="1">
                  <c:v>0.90909090909090906</c:v>
                </c:pt>
                <c:pt idx="2">
                  <c:v>0.50684931506849318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5-407D-87B4-49FE3B3437F9}"/>
            </c:ext>
          </c:extLst>
        </c:ser>
        <c:ser>
          <c:idx val="2"/>
          <c:order val="2"/>
          <c:tx>
            <c:strRef>
              <c:f>'QTD Perfil'!$FV$18</c:f>
              <c:strCache>
                <c:ptCount val="1"/>
                <c:pt idx="0">
                  <c:v>De fácil compreensão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Perfil'!$FS$19:$FS$21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'QTD Perfil'!$FV$19:$FV$21</c:f>
              <c:numCache>
                <c:formatCode>0%</c:formatCode>
                <c:ptCount val="3"/>
                <c:pt idx="0">
                  <c:v>0.22033898305084745</c:v>
                </c:pt>
                <c:pt idx="1">
                  <c:v>9.0909090909090912E-2</c:v>
                </c:pt>
                <c:pt idx="2">
                  <c:v>0.16438356164383561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5-407D-87B4-49FE3B3437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709952"/>
        <c:axId val="213711488"/>
      </c:barChart>
      <c:catAx>
        <c:axId val="21370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3711488"/>
        <c:crosses val="autoZero"/>
        <c:auto val="1"/>
        <c:lblAlgn val="ctr"/>
        <c:lblOffset val="100"/>
        <c:noMultiLvlLbl val="0"/>
      </c:catAx>
      <c:valAx>
        <c:axId val="213711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7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Planilha1!$CH$1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DF-4A69-9738-5475DA04C7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DF-4A69-9738-5475DA04C7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DF-4A69-9738-5475DA04C7D6}"/>
              </c:ext>
            </c:extLst>
          </c:dPt>
          <c:dPt>
            <c:idx val="4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DF-4A69-9738-5475DA04C7D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FDF-4A69-9738-5475DA04C7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Planilha1!$CG$2:$CG$7</c:f>
              <c:strCache>
                <c:ptCount val="6"/>
                <c:pt idx="0">
                  <c:v>Nota 1</c:v>
                </c:pt>
                <c:pt idx="1">
                  <c:v>Nota 2</c:v>
                </c:pt>
                <c:pt idx="2">
                  <c:v>Nota 3</c:v>
                </c:pt>
                <c:pt idx="3">
                  <c:v>Nota 4</c:v>
                </c:pt>
                <c:pt idx="4">
                  <c:v>Nota 5</c:v>
                </c:pt>
                <c:pt idx="5">
                  <c:v>Em branco</c:v>
                </c:pt>
              </c:strCache>
            </c:strRef>
          </c:cat>
          <c:val>
            <c:numRef>
              <c:f>Planilha1!$CH$2:$CH$7</c:f>
              <c:numCache>
                <c:formatCode>0%</c:formatCode>
                <c:ptCount val="6"/>
                <c:pt idx="0">
                  <c:v>0.17</c:v>
                </c:pt>
                <c:pt idx="1">
                  <c:v>0.17</c:v>
                </c:pt>
                <c:pt idx="2">
                  <c:v>0.33</c:v>
                </c:pt>
                <c:pt idx="3">
                  <c:v>0.19</c:v>
                </c:pt>
                <c:pt idx="4">
                  <c:v>0.12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F-4A69-9738-5475DA04C7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783296"/>
        <c:axId val="213788160"/>
      </c:barChart>
      <c:catAx>
        <c:axId val="2137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3788160"/>
        <c:crosses val="autoZero"/>
        <c:auto val="1"/>
        <c:lblAlgn val="ctr"/>
        <c:lblOffset val="100"/>
        <c:noMultiLvlLbl val="0"/>
      </c:catAx>
      <c:valAx>
        <c:axId val="213788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378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84592021440865"/>
          <c:y val="5.0925925925925923E-2"/>
          <c:w val="0.77624606342071778"/>
          <c:h val="0.8981481481481481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Planilha29!$J$16:$J$18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  <c:extLst/>
            </c:strRef>
          </c:cat>
          <c:val>
            <c:numRef>
              <c:f>Planilha29!$K$16:$K$18</c:f>
              <c:numCache>
                <c:formatCode>0%</c:formatCode>
                <c:ptCount val="3"/>
                <c:pt idx="0">
                  <c:v>0.09</c:v>
                </c:pt>
                <c:pt idx="1">
                  <c:v>0.22</c:v>
                </c:pt>
                <c:pt idx="2">
                  <c:v>0.15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043-4CBF-AEF4-FAC5EAEEA7B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Planilha29!$J$16:$J$18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  <c:extLst/>
            </c:strRef>
          </c:cat>
          <c:val>
            <c:numRef>
              <c:f>Planilha29!$L$16:$L$18</c:f>
              <c:numCache>
                <c:formatCode>0%</c:formatCode>
                <c:ptCount val="3"/>
                <c:pt idx="0">
                  <c:v>0</c:v>
                </c:pt>
                <c:pt idx="1">
                  <c:v>0.15</c:v>
                </c:pt>
                <c:pt idx="2">
                  <c:v>0.16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043-4CBF-AEF4-FAC5EAEEA7BB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Planilha29!$J$16:$J$18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  <c:extLst/>
            </c:strRef>
          </c:cat>
          <c:val>
            <c:numRef>
              <c:f>Planilha29!$M$16:$M$18</c:f>
              <c:numCache>
                <c:formatCode>0%</c:formatCode>
                <c:ptCount val="3"/>
                <c:pt idx="0">
                  <c:v>0.36</c:v>
                </c:pt>
                <c:pt idx="1">
                  <c:v>0.35</c:v>
                </c:pt>
                <c:pt idx="2">
                  <c:v>0.31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043-4CBF-AEF4-FAC5EAEEA7B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Planilha29!$J$16:$J$18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  <c:extLst/>
            </c:strRef>
          </c:cat>
          <c:val>
            <c:numRef>
              <c:f>Planilha29!$N$16:$N$18</c:f>
              <c:numCache>
                <c:formatCode>0%</c:formatCode>
                <c:ptCount val="3"/>
                <c:pt idx="0">
                  <c:v>0.36</c:v>
                </c:pt>
                <c:pt idx="1">
                  <c:v>0.15</c:v>
                </c:pt>
                <c:pt idx="2">
                  <c:v>0.19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043-4CBF-AEF4-FAC5EAEEA7BB}"/>
            </c:ext>
          </c:extLst>
        </c:ser>
        <c:ser>
          <c:idx val="4"/>
          <c:order val="4"/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Planilha29!$J$16:$J$18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  <c:extLst/>
            </c:strRef>
          </c:cat>
          <c:val>
            <c:numRef>
              <c:f>Planilha29!$O$16:$O$18</c:f>
              <c:numCache>
                <c:formatCode>0%</c:formatCode>
                <c:ptCount val="3"/>
                <c:pt idx="0">
                  <c:v>0.19</c:v>
                </c:pt>
                <c:pt idx="1">
                  <c:v>0.13</c:v>
                </c:pt>
                <c:pt idx="2">
                  <c:v>0.19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043-4CBF-AEF4-FAC5EAEEA7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066304"/>
        <c:axId val="214067840"/>
      </c:barChart>
      <c:catAx>
        <c:axId val="21406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4067840"/>
        <c:crosses val="autoZero"/>
        <c:auto val="1"/>
        <c:lblAlgn val="ctr"/>
        <c:lblOffset val="100"/>
        <c:noMultiLvlLbl val="0"/>
      </c:catAx>
      <c:valAx>
        <c:axId val="214067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06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dinâmica9</c:name>
    <c:fmtId val="1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Clusters'!$AY$3:$AY$4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Clusters'!$AX$5:$AX$13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Clusters'!$AY$5:$AY$13</c:f>
              <c:numCache>
                <c:formatCode>0%</c:formatCode>
                <c:ptCount val="8"/>
                <c:pt idx="0">
                  <c:v>0</c:v>
                </c:pt>
                <c:pt idx="1">
                  <c:v>0.11538461538461539</c:v>
                </c:pt>
                <c:pt idx="2">
                  <c:v>0.375</c:v>
                </c:pt>
                <c:pt idx="3">
                  <c:v>0</c:v>
                </c:pt>
                <c:pt idx="4">
                  <c:v>0.14285714285714285</c:v>
                </c:pt>
                <c:pt idx="5">
                  <c:v>0.08</c:v>
                </c:pt>
                <c:pt idx="6">
                  <c:v>0.18181818181818182</c:v>
                </c:pt>
                <c:pt idx="7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9-4F4F-91DC-D85894B67B44}"/>
            </c:ext>
          </c:extLst>
        </c:ser>
        <c:ser>
          <c:idx val="1"/>
          <c:order val="1"/>
          <c:tx>
            <c:strRef>
              <c:f>'Qtd Clusters'!$AZ$3:$AZ$4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Clusters'!$AX$5:$AX$13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Clusters'!$AZ$5:$AZ$13</c:f>
              <c:numCache>
                <c:formatCode>0%</c:formatCode>
                <c:ptCount val="8"/>
                <c:pt idx="0">
                  <c:v>0.5</c:v>
                </c:pt>
                <c:pt idx="1">
                  <c:v>0.26923076923076922</c:v>
                </c:pt>
                <c:pt idx="2">
                  <c:v>0</c:v>
                </c:pt>
                <c:pt idx="3">
                  <c:v>0.125</c:v>
                </c:pt>
                <c:pt idx="4">
                  <c:v>0.42857142857142855</c:v>
                </c:pt>
                <c:pt idx="5">
                  <c:v>0.12</c:v>
                </c:pt>
                <c:pt idx="6">
                  <c:v>9.0909090909090912E-2</c:v>
                </c:pt>
                <c:pt idx="7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9-4F4F-91DC-D85894B67B44}"/>
            </c:ext>
          </c:extLst>
        </c:ser>
        <c:ser>
          <c:idx val="2"/>
          <c:order val="2"/>
          <c:tx>
            <c:strRef>
              <c:f>'Qtd Clusters'!$BA$3:$BA$4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Clusters'!$AX$5:$AX$13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Clusters'!$BA$5:$BA$13</c:f>
              <c:numCache>
                <c:formatCode>0%</c:formatCode>
                <c:ptCount val="8"/>
                <c:pt idx="0">
                  <c:v>0.5</c:v>
                </c:pt>
                <c:pt idx="1">
                  <c:v>0.34615384615384615</c:v>
                </c:pt>
                <c:pt idx="2">
                  <c:v>0.25</c:v>
                </c:pt>
                <c:pt idx="3">
                  <c:v>0.5</c:v>
                </c:pt>
                <c:pt idx="4">
                  <c:v>0</c:v>
                </c:pt>
                <c:pt idx="5">
                  <c:v>0.44</c:v>
                </c:pt>
                <c:pt idx="6">
                  <c:v>0.27272727272727271</c:v>
                </c:pt>
                <c:pt idx="7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9-4F4F-91DC-D85894B67B44}"/>
            </c:ext>
          </c:extLst>
        </c:ser>
        <c:ser>
          <c:idx val="3"/>
          <c:order val="3"/>
          <c:tx>
            <c:strRef>
              <c:f>'Qtd Clusters'!$BB$3:$BB$4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Clusters'!$AX$5:$AX$13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Clusters'!$BB$5:$BB$13</c:f>
              <c:numCache>
                <c:formatCode>0%</c:formatCode>
                <c:ptCount val="8"/>
                <c:pt idx="0">
                  <c:v>0</c:v>
                </c:pt>
                <c:pt idx="1">
                  <c:v>0.15384615384615385</c:v>
                </c:pt>
                <c:pt idx="2">
                  <c:v>0.125</c:v>
                </c:pt>
                <c:pt idx="3">
                  <c:v>0.1875</c:v>
                </c:pt>
                <c:pt idx="4">
                  <c:v>0.42857142857142855</c:v>
                </c:pt>
                <c:pt idx="5">
                  <c:v>0.2</c:v>
                </c:pt>
                <c:pt idx="6">
                  <c:v>0.36363636363636365</c:v>
                </c:pt>
                <c:pt idx="7">
                  <c:v>0.14583333333333334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9-4F4F-91DC-D85894B67B44}"/>
            </c:ext>
          </c:extLst>
        </c:ser>
        <c:ser>
          <c:idx val="4"/>
          <c:order val="4"/>
          <c:tx>
            <c:strRef>
              <c:f>'Qtd Clusters'!$BC$3:$BC$4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EA5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Clusters'!$AX$5:$AX$13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Clusters'!$BC$5:$BC$13</c:f>
              <c:numCache>
                <c:formatCode>0%</c:formatCode>
                <c:ptCount val="8"/>
                <c:pt idx="0">
                  <c:v>0</c:v>
                </c:pt>
                <c:pt idx="1">
                  <c:v>0.11538461538461539</c:v>
                </c:pt>
                <c:pt idx="2">
                  <c:v>0.25</c:v>
                </c:pt>
                <c:pt idx="3">
                  <c:v>0.1875</c:v>
                </c:pt>
                <c:pt idx="4">
                  <c:v>0</c:v>
                </c:pt>
                <c:pt idx="5">
                  <c:v>0.16</c:v>
                </c:pt>
                <c:pt idx="6">
                  <c:v>9.0909090909090912E-2</c:v>
                </c:pt>
                <c:pt idx="7">
                  <c:v>0.10416666666666667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9-4F4F-91DC-D85894B67B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144896"/>
        <c:axId val="214146432"/>
      </c:barChart>
      <c:catAx>
        <c:axId val="21414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4146432"/>
        <c:crosses val="autoZero"/>
        <c:auto val="1"/>
        <c:lblAlgn val="ctr"/>
        <c:lblOffset val="100"/>
        <c:noMultiLvlLbl val="0"/>
      </c:catAx>
      <c:valAx>
        <c:axId val="214146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14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Planilha1!$CK$1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DD-4E42-B56B-95822B1869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DD-4E42-B56B-95822B1869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DD-4E42-B56B-95822B1869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DD-4E42-B56B-95822B1869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DD-4E42-B56B-95822B1869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DD-4E42-B56B-95822B1869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Planilha1!$CJ$2:$CJ$7</c:f>
              <c:strCache>
                <c:ptCount val="6"/>
                <c:pt idx="0">
                  <c:v>Somente em janeiro do ano posterior ao de execução do PDP</c:v>
                </c:pt>
                <c:pt idx="1">
                  <c:v>Semestralmente</c:v>
                </c:pt>
                <c:pt idx="2">
                  <c:v>Mensalmente</c:v>
                </c:pt>
                <c:pt idx="3">
                  <c:v>Sempre que uma ação de desenvolvimento é realizada</c:v>
                </c:pt>
                <c:pt idx="4">
                  <c:v>Bimestralmente</c:v>
                </c:pt>
                <c:pt idx="5">
                  <c:v>Em branco</c:v>
                </c:pt>
              </c:strCache>
            </c:strRef>
          </c:cat>
          <c:val>
            <c:numRef>
              <c:f>Planilha1!$CK$2:$CK$7</c:f>
              <c:numCache>
                <c:formatCode>General</c:formatCode>
                <c:ptCount val="6"/>
                <c:pt idx="0">
                  <c:v>114</c:v>
                </c:pt>
                <c:pt idx="1">
                  <c:v>11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DD-4E42-B56B-95822B1869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Planilha1!$CN$1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8-4F5B-B460-D540D719A6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8-4F5B-B460-D540D719A64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A8-4F5B-B460-D540D719A6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A8-4F5B-B460-D540D719A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Planilha1!$CM$2:$CM$5</c:f>
              <c:strCache>
                <c:ptCount val="4"/>
                <c:pt idx="0">
                  <c:v>Como um formulário de preenchimento obrigatório.</c:v>
                </c:pt>
                <c:pt idx="1">
                  <c:v>Como uma ferramenta de avaliação de ações de desenvolvimento.</c:v>
                </c:pt>
                <c:pt idx="2">
                  <c:v>Como uma ferramenta de gestão estratégica de pessoas em sentido amplo.</c:v>
                </c:pt>
                <c:pt idx="3">
                  <c:v>Em branco</c:v>
                </c:pt>
              </c:strCache>
            </c:strRef>
          </c:cat>
          <c:val>
            <c:numRef>
              <c:f>Planilha1!$CN$2:$CN$5</c:f>
              <c:numCache>
                <c:formatCode>General</c:formatCode>
                <c:ptCount val="4"/>
                <c:pt idx="0">
                  <c:v>79</c:v>
                </c:pt>
                <c:pt idx="1">
                  <c:v>43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A8-4F5B-B460-D540D719A64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dinâmica11</c:name>
    <c:fmtId val="1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Clusters'!$BO$3:$BO$4</c:f>
              <c:strCache>
                <c:ptCount val="1"/>
                <c:pt idx="0">
                  <c:v>Como um formulário de preenchimento obrigatório.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Clusters'!$BN$5:$BN$13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Clusters'!$BO$5:$BO$13</c:f>
              <c:numCache>
                <c:formatCode>0%</c:formatCode>
                <c:ptCount val="8"/>
                <c:pt idx="0">
                  <c:v>1</c:v>
                </c:pt>
                <c:pt idx="1">
                  <c:v>0.66666666666666663</c:v>
                </c:pt>
                <c:pt idx="2">
                  <c:v>0.375</c:v>
                </c:pt>
                <c:pt idx="3">
                  <c:v>0.625</c:v>
                </c:pt>
                <c:pt idx="4">
                  <c:v>0.8571428571428571</c:v>
                </c:pt>
                <c:pt idx="5">
                  <c:v>0.64</c:v>
                </c:pt>
                <c:pt idx="6">
                  <c:v>0.3</c:v>
                </c:pt>
                <c:pt idx="7">
                  <c:v>0.48936170212765956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7-423A-B7E1-5F070C8D7AB0}"/>
            </c:ext>
          </c:extLst>
        </c:ser>
        <c:ser>
          <c:idx val="1"/>
          <c:order val="1"/>
          <c:tx>
            <c:strRef>
              <c:f>'Qtd Clusters'!$BP$3:$BP$4</c:f>
              <c:strCache>
                <c:ptCount val="1"/>
                <c:pt idx="0">
                  <c:v>Como uma ferramenta de avaliação de ações de desenvolvimento.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Clusters'!$BN$5:$BN$13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Clusters'!$BP$5:$BP$13</c:f>
              <c:numCache>
                <c:formatCode>0%</c:formatCode>
                <c:ptCount val="8"/>
                <c:pt idx="0">
                  <c:v>0</c:v>
                </c:pt>
                <c:pt idx="1">
                  <c:v>0.20833333333333334</c:v>
                </c:pt>
                <c:pt idx="2">
                  <c:v>0.25</c:v>
                </c:pt>
                <c:pt idx="3">
                  <c:v>0.3125</c:v>
                </c:pt>
                <c:pt idx="4">
                  <c:v>0</c:v>
                </c:pt>
                <c:pt idx="5">
                  <c:v>0.2</c:v>
                </c:pt>
                <c:pt idx="6">
                  <c:v>0.7</c:v>
                </c:pt>
                <c:pt idx="7">
                  <c:v>0.40425531914893614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7-423A-B7E1-5F070C8D7AB0}"/>
            </c:ext>
          </c:extLst>
        </c:ser>
        <c:ser>
          <c:idx val="2"/>
          <c:order val="2"/>
          <c:tx>
            <c:strRef>
              <c:f>'Qtd Clusters'!$BQ$3:$BQ$4</c:f>
              <c:strCache>
                <c:ptCount val="1"/>
                <c:pt idx="0">
                  <c:v>Como uma ferramenta de gestão estratégica de pessoas em sentido amplo.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Clusters'!$BN$5:$BN$13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Clusters'!$BQ$5:$BQ$13</c:f>
              <c:numCache>
                <c:formatCode>0%</c:formatCode>
                <c:ptCount val="8"/>
                <c:pt idx="0">
                  <c:v>0</c:v>
                </c:pt>
                <c:pt idx="1">
                  <c:v>0.125</c:v>
                </c:pt>
                <c:pt idx="2">
                  <c:v>0.375</c:v>
                </c:pt>
                <c:pt idx="3">
                  <c:v>6.25E-2</c:v>
                </c:pt>
                <c:pt idx="4">
                  <c:v>0.14285714285714285</c:v>
                </c:pt>
                <c:pt idx="5">
                  <c:v>0.16</c:v>
                </c:pt>
                <c:pt idx="6">
                  <c:v>0</c:v>
                </c:pt>
                <c:pt idx="7">
                  <c:v>0.10638297872340426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7-423A-B7E1-5F070C8D7A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5556864"/>
        <c:axId val="215558400"/>
      </c:barChart>
      <c:catAx>
        <c:axId val="21555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5558400"/>
        <c:crosses val="autoZero"/>
        <c:auto val="1"/>
        <c:lblAlgn val="ctr"/>
        <c:lblOffset val="100"/>
        <c:noMultiLvlLbl val="0"/>
      </c:catAx>
      <c:valAx>
        <c:axId val="215558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55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Planilha1!$CQ$1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CD-4F34-AEA7-A57CC2DAB8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CD-4F34-AEA7-A57CC2DAB8E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CD-4F34-AEA7-A57CC2DAB8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Planilha1!$CP$2:$CP$4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Planilha1!$CQ$2:$CQ$4</c:f>
              <c:numCache>
                <c:formatCode>General</c:formatCode>
                <c:ptCount val="3"/>
                <c:pt idx="0">
                  <c:v>107</c:v>
                </c:pt>
                <c:pt idx="1">
                  <c:v>34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CD-4F34-AEA7-A57CC2DAB8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Planilha1!$CT$1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BE-43C7-BD49-DD011611C1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E-43C7-BD49-DD011611C17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BE-43C7-BD49-DD011611C1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Planilha1!$CS$2:$CS$4</c:f>
              <c:strCache>
                <c:ptCount val="3"/>
                <c:pt idx="0">
                  <c:v>Suficiente</c:v>
                </c:pt>
                <c:pt idx="1">
                  <c:v>Insuficiente</c:v>
                </c:pt>
                <c:pt idx="2">
                  <c:v>Em branco</c:v>
                </c:pt>
              </c:strCache>
            </c:strRef>
          </c:cat>
          <c:val>
            <c:numRef>
              <c:f>Planilha1!$CT$2:$CT$4</c:f>
              <c:numCache>
                <c:formatCode>General</c:formatCode>
                <c:ptCount val="3"/>
                <c:pt idx="0">
                  <c:v>112</c:v>
                </c:pt>
                <c:pt idx="1">
                  <c:v>31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BE-43C7-BD49-DD011611C1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Planilha1!$CW$1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A-4AF6-BC21-99C430C523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A-4AF6-BC21-99C430C5237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5A-4AF6-BC21-99C430C523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Planilha1!$CV$2:$CV$4</c:f>
              <c:strCache>
                <c:ptCount val="3"/>
                <c:pt idx="0">
                  <c:v>Não foi alcançado em sua totalidade e precisa de ações de reforço.</c:v>
                </c:pt>
                <c:pt idx="1">
                  <c:v>Foi alcançado.</c:v>
                </c:pt>
                <c:pt idx="2">
                  <c:v>Em branco</c:v>
                </c:pt>
              </c:strCache>
            </c:strRef>
          </c:cat>
          <c:val>
            <c:numRef>
              <c:f>Planilha1!$CW$2:$CW$4</c:f>
              <c:numCache>
                <c:formatCode>General</c:formatCode>
                <c:ptCount val="3"/>
                <c:pt idx="0">
                  <c:v>106</c:v>
                </c:pt>
                <c:pt idx="1">
                  <c:v>35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5A-4AF6-BC21-99C430C523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Planilha1!$CZ$1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DB-47B5-857F-CAAB5034BC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DB-47B5-857F-CAAB5034BCD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DB-47B5-857F-CAAB5034BC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Planilha1!$CY$2:$CY$4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Planilha1!$CZ$2:$CZ$4</c:f>
              <c:numCache>
                <c:formatCode>General</c:formatCode>
                <c:ptCount val="3"/>
                <c:pt idx="0">
                  <c:v>132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DB-47B5-857F-CAAB5034BC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Planilha8!$E$2</c:f>
              <c:strCache>
                <c:ptCount val="1"/>
                <c:pt idx="0">
                  <c:v>Respostas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3F-49CD-A133-F8DC79A75F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F-49CD-A133-F8DC79A75F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3F-49CD-A133-F8DC79A75F3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3F-49CD-A133-F8DC79A75F36}"/>
              </c:ext>
            </c:extLst>
          </c:dPt>
          <c:dPt>
            <c:idx val="5"/>
            <c:invertIfNegative val="0"/>
            <c:bubble3D val="0"/>
            <c:spPr>
              <a:solidFill>
                <a:srgbClr val="EA5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C3F-49CD-A133-F8DC79A75F3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3F-49CD-A133-F8DC79A75F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Planilha8!$D$3:$D$9</c:f>
              <c:strCache>
                <c:ptCount val="7"/>
                <c:pt idx="0">
                  <c:v>III - as despesas com manutenção da remuneração do servidor durante o afastamento para realizar a ação de desenvolvimento</c:v>
                </c:pt>
                <c:pt idx="1">
                  <c:v>I - o nome do servidor para o qual foi destinada a despesa</c:v>
                </c:pt>
                <c:pt idx="2">
                  <c:v>V - o número de inscrição no Cadastro Nacional de Pessoa Jurídica e a razão social do fornecedor para cada tipo de despesa, se houver</c:v>
                </c:pt>
                <c:pt idx="3">
                  <c:v>VII - a necessidade de desenvolvimento descrita no PDP</c:v>
                </c:pt>
                <c:pt idx="4">
                  <c:v>IV - o valor total de cada tipo de despesa</c:v>
                </c:pt>
                <c:pt idx="5">
                  <c:v>VI - o período da ação de desenvolvimento</c:v>
                </c:pt>
                <c:pt idx="6">
                  <c:v>II - o tipo da despesa</c:v>
                </c:pt>
              </c:strCache>
            </c:strRef>
          </c:cat>
          <c:val>
            <c:numRef>
              <c:f>Planilha8!$E$3:$E$9</c:f>
              <c:numCache>
                <c:formatCode>General</c:formatCode>
                <c:ptCount val="7"/>
                <c:pt idx="0">
                  <c:v>72</c:v>
                </c:pt>
                <c:pt idx="1">
                  <c:v>60</c:v>
                </c:pt>
                <c:pt idx="2">
                  <c:v>46</c:v>
                </c:pt>
                <c:pt idx="3">
                  <c:v>45</c:v>
                </c:pt>
                <c:pt idx="4">
                  <c:v>31</c:v>
                </c:pt>
                <c:pt idx="5">
                  <c:v>30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F-49CD-A133-F8DC79A75F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144896"/>
        <c:axId val="216154496"/>
      </c:barChart>
      <c:catAx>
        <c:axId val="2161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6154496"/>
        <c:crosses val="autoZero"/>
        <c:auto val="1"/>
        <c:lblAlgn val="ctr"/>
        <c:lblOffset val="100"/>
        <c:noMultiLvlLbl val="0"/>
      </c:catAx>
      <c:valAx>
        <c:axId val="21615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14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Planilha1!$DC$1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E0-4E9B-B85C-258AA07E99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E0-4E9B-B85C-258AA07E992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E0-4E9B-B85C-258AA07E99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E0-4E9B-B85C-258AA07E992A}"/>
              </c:ext>
            </c:extLst>
          </c:dPt>
          <c:dPt>
            <c:idx val="4"/>
            <c:bubble3D val="0"/>
            <c:spPr>
              <a:solidFill>
                <a:srgbClr val="EA58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E0-4E9B-B85C-258AA07E99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Planilha1!$DB$2:$DB$6</c:f>
              <c:strCache>
                <c:ptCount val="5"/>
                <c:pt idx="0">
                  <c:v>Página do órgão</c:v>
                </c:pt>
                <c:pt idx="1">
                  <c:v>Intranet do órgão</c:v>
                </c:pt>
                <c:pt idx="2">
                  <c:v>Boletim de serviço</c:v>
                </c:pt>
                <c:pt idx="3">
                  <c:v>Diário oficial</c:v>
                </c:pt>
                <c:pt idx="4">
                  <c:v>Em branco</c:v>
                </c:pt>
              </c:strCache>
            </c:strRef>
          </c:cat>
          <c:val>
            <c:numRef>
              <c:f>Planilha1!$DC$2:$DC$6</c:f>
              <c:numCache>
                <c:formatCode>General</c:formatCode>
                <c:ptCount val="5"/>
                <c:pt idx="0">
                  <c:v>100</c:v>
                </c:pt>
                <c:pt idx="1">
                  <c:v>16</c:v>
                </c:pt>
                <c:pt idx="2">
                  <c:v>14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E0-4E9B-B85C-258AA07E99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Planilha1!$DF$1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E-48D4-9710-C17F4332D8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E-48D4-9710-C17F4332D8C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7E-48D4-9710-C17F4332D8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Planilha1!$DE$2:$DE$4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Em branco</c:v>
                </c:pt>
              </c:strCache>
            </c:strRef>
          </c:cat>
          <c:val>
            <c:numRef>
              <c:f>Planilha1!$DF$2:$DF$4</c:f>
              <c:numCache>
                <c:formatCode>General</c:formatCode>
                <c:ptCount val="3"/>
                <c:pt idx="0">
                  <c:v>106</c:v>
                </c:pt>
                <c:pt idx="1">
                  <c:v>32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7E-48D4-9710-C17F4332D8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Planilha1!$DI$1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6-410C-9F64-739DDECD5F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06-410C-9F64-739DDECD5FE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06-410C-9F64-739DDECD5F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06-410C-9F64-739DDECD5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Planilha1!$DH$2:$DH$5</c:f>
              <c:strCache>
                <c:ptCount val="4"/>
                <c:pt idx="0">
                  <c:v>Suficientes</c:v>
                </c:pt>
                <c:pt idx="1">
                  <c:v>Insuficientes</c:v>
                </c:pt>
                <c:pt idx="2">
                  <c:v>Excessivos</c:v>
                </c:pt>
                <c:pt idx="3">
                  <c:v>Em branco</c:v>
                </c:pt>
              </c:strCache>
            </c:strRef>
          </c:cat>
          <c:val>
            <c:numRef>
              <c:f>Planilha1!$DI$2:$DI$5</c:f>
              <c:numCache>
                <c:formatCode>General</c:formatCode>
                <c:ptCount val="4"/>
                <c:pt idx="0">
                  <c:v>98</c:v>
                </c:pt>
                <c:pt idx="1">
                  <c:v>32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06-410C-9F64-739DDECD5F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Planilha1!$H$1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A5-4E3F-9710-89202A64E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A5-4E3F-9710-89202A64E0A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A5-4E3F-9710-89202A64E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Planilha1!$G$2:$G$4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Planilha1!$H$2:$H$4</c:f>
              <c:numCache>
                <c:formatCode>General</c:formatCode>
                <c:ptCount val="3"/>
                <c:pt idx="0">
                  <c:v>60</c:v>
                </c:pt>
                <c:pt idx="1">
                  <c:v>59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A5-4E3F-9710-89202A64E0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dinâmica17</c:name>
    <c:fmtId val="1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Clusters'!$CV$3:$CV$4</c:f>
              <c:strCache>
                <c:ptCount val="1"/>
                <c:pt idx="0">
                  <c:v>Suficientes.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Clusters'!$CU$5:$CU$13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Clusters'!$CV$5:$CV$13</c:f>
              <c:numCache>
                <c:formatCode>0%</c:formatCode>
                <c:ptCount val="8"/>
                <c:pt idx="0">
                  <c:v>1</c:v>
                </c:pt>
                <c:pt idx="1">
                  <c:v>0.69230769230769229</c:v>
                </c:pt>
                <c:pt idx="2">
                  <c:v>0.5714285714285714</c:v>
                </c:pt>
                <c:pt idx="3">
                  <c:v>0.73333333333333328</c:v>
                </c:pt>
                <c:pt idx="4">
                  <c:v>0.5714285714285714</c:v>
                </c:pt>
                <c:pt idx="5">
                  <c:v>0.83333333333333337</c:v>
                </c:pt>
                <c:pt idx="6">
                  <c:v>0.81818181818181823</c:v>
                </c:pt>
                <c:pt idx="7">
                  <c:v>0.63829787234042556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F-4CF2-A96C-D487CC45480B}"/>
            </c:ext>
          </c:extLst>
        </c:ser>
        <c:ser>
          <c:idx val="1"/>
          <c:order val="1"/>
          <c:tx>
            <c:strRef>
              <c:f>'Qtd Clusters'!$CW$3:$CW$4</c:f>
              <c:strCache>
                <c:ptCount val="1"/>
                <c:pt idx="0">
                  <c:v>Insuficientes.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Clusters'!$CU$5:$CU$13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Clusters'!$CW$5:$CW$13</c:f>
              <c:numCache>
                <c:formatCode>0%</c:formatCode>
                <c:ptCount val="8"/>
                <c:pt idx="0">
                  <c:v>0</c:v>
                </c:pt>
                <c:pt idx="1">
                  <c:v>0.26923076923076922</c:v>
                </c:pt>
                <c:pt idx="2">
                  <c:v>0.42857142857142855</c:v>
                </c:pt>
                <c:pt idx="3">
                  <c:v>0.2</c:v>
                </c:pt>
                <c:pt idx="4">
                  <c:v>0.2857142857142857</c:v>
                </c:pt>
                <c:pt idx="5">
                  <c:v>8.3333333333333329E-2</c:v>
                </c:pt>
                <c:pt idx="6">
                  <c:v>0.18181818181818182</c:v>
                </c:pt>
                <c:pt idx="7">
                  <c:v>0.27659574468085107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F-4CF2-A96C-D487CC45480B}"/>
            </c:ext>
          </c:extLst>
        </c:ser>
        <c:ser>
          <c:idx val="2"/>
          <c:order val="2"/>
          <c:tx>
            <c:strRef>
              <c:f>'Qtd Clusters'!$CX$3:$CX$4</c:f>
              <c:strCache>
                <c:ptCount val="1"/>
                <c:pt idx="0">
                  <c:v>Excessivos.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Clusters'!$CU$5:$CU$13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Clusters'!$CX$5:$CX$13</c:f>
              <c:numCache>
                <c:formatCode>0%</c:formatCode>
                <c:ptCount val="8"/>
                <c:pt idx="0">
                  <c:v>0</c:v>
                </c:pt>
                <c:pt idx="1">
                  <c:v>3.8461538461538464E-2</c:v>
                </c:pt>
                <c:pt idx="2">
                  <c:v>0</c:v>
                </c:pt>
                <c:pt idx="3">
                  <c:v>6.6666666666666666E-2</c:v>
                </c:pt>
                <c:pt idx="4">
                  <c:v>0.14285714285714285</c:v>
                </c:pt>
                <c:pt idx="5">
                  <c:v>8.3333333333333329E-2</c:v>
                </c:pt>
                <c:pt idx="6">
                  <c:v>0</c:v>
                </c:pt>
                <c:pt idx="7">
                  <c:v>8.5106382978723402E-2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F-4CF2-A96C-D487CC4548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6663552"/>
        <c:axId val="216665088"/>
      </c:barChart>
      <c:catAx>
        <c:axId val="21666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6665088"/>
        <c:crosses val="autoZero"/>
        <c:auto val="1"/>
        <c:lblAlgn val="ctr"/>
        <c:lblOffset val="100"/>
        <c:noMultiLvlLbl val="0"/>
      </c:catAx>
      <c:valAx>
        <c:axId val="216665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666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completo.xlsx]Afastamento!Tabela dinâmica25</c:name>
    <c:fmtId val="4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Afastamento!$AJ$40:$AJ$41</c:f>
              <c:strCache>
                <c:ptCount val="1"/>
                <c:pt idx="0">
                  <c:v>Suficientes.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Afastamento!$AI$42:$AI$45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Afastamento!$AJ$42:$AJ$45</c:f>
              <c:numCache>
                <c:formatCode>0%</c:formatCode>
                <c:ptCount val="3"/>
                <c:pt idx="0">
                  <c:v>0.69491525423728817</c:v>
                </c:pt>
                <c:pt idx="1">
                  <c:v>0.90909090909090906</c:v>
                </c:pt>
                <c:pt idx="2">
                  <c:v>0.6811594202898551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5-4B47-9B6D-D141D5E33675}"/>
            </c:ext>
          </c:extLst>
        </c:ser>
        <c:ser>
          <c:idx val="1"/>
          <c:order val="1"/>
          <c:tx>
            <c:strRef>
              <c:f>Afastamento!$AK$40:$AK$41</c:f>
              <c:strCache>
                <c:ptCount val="1"/>
                <c:pt idx="0">
                  <c:v>Insuficientes.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Afastamento!$AI$42:$AI$45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Afastamento!$AK$42:$AK$45</c:f>
              <c:numCache>
                <c:formatCode>0%</c:formatCode>
                <c:ptCount val="3"/>
                <c:pt idx="0">
                  <c:v>0.22033898305084745</c:v>
                </c:pt>
                <c:pt idx="1">
                  <c:v>9.0909090909090912E-2</c:v>
                </c:pt>
                <c:pt idx="2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5-4B47-9B6D-D141D5E33675}"/>
            </c:ext>
          </c:extLst>
        </c:ser>
        <c:ser>
          <c:idx val="2"/>
          <c:order val="2"/>
          <c:tx>
            <c:strRef>
              <c:f>Afastamento!$AL$40:$AL$41</c:f>
              <c:strCache>
                <c:ptCount val="1"/>
                <c:pt idx="0">
                  <c:v>Excessivos.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Afastamento!$AI$42:$AI$45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Afastamento!$AL$42:$AL$45</c:f>
              <c:numCache>
                <c:formatCode>0%</c:formatCode>
                <c:ptCount val="3"/>
                <c:pt idx="0">
                  <c:v>8.4745762711864403E-2</c:v>
                </c:pt>
                <c:pt idx="1">
                  <c:v>0</c:v>
                </c:pt>
                <c:pt idx="2">
                  <c:v>5.7971014492753624E-2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5-4B47-9B6D-D141D5E336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6826240"/>
        <c:axId val="216827776"/>
      </c:barChart>
      <c:catAx>
        <c:axId val="21682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6827776"/>
        <c:crosses val="autoZero"/>
        <c:auto val="1"/>
        <c:lblAlgn val="ctr"/>
        <c:lblOffset val="100"/>
        <c:noMultiLvlLbl val="0"/>
      </c:catAx>
      <c:valAx>
        <c:axId val="2168277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68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Planilha1!$DL$1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0-4C5E-96AA-AA676860E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0-4C5E-96AA-AA676860E2F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0-4C5E-96AA-AA676860E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Planilha1!$DK$2:$DK$4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Planilha1!$DL$2:$DL$4</c:f>
              <c:numCache>
                <c:formatCode>General</c:formatCode>
                <c:ptCount val="3"/>
                <c:pt idx="0">
                  <c:v>94</c:v>
                </c:pt>
                <c:pt idx="1">
                  <c:v>41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C5E-96AA-AA676860E2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Planilha1!$DO$1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A-4089-AE43-793B96AF2F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8A-4089-AE43-793B96AF2FC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A-4089-AE43-793B96AF2F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8A-4089-AE43-793B96AF2FCA}"/>
              </c:ext>
            </c:extLst>
          </c:dPt>
          <c:dPt>
            <c:idx val="4"/>
            <c:bubble3D val="0"/>
            <c:spPr>
              <a:solidFill>
                <a:srgbClr val="EA58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8A-4089-AE43-793B96AF2F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Planilha1!$DN$2:$DN$6</c:f>
              <c:strCache>
                <c:ptCount val="5"/>
                <c:pt idx="0">
                  <c:v>Nunca</c:v>
                </c:pt>
                <c:pt idx="1">
                  <c:v>Excepcionalmente</c:v>
                </c:pt>
                <c:pt idx="2">
                  <c:v>Ocasionalmente</c:v>
                </c:pt>
                <c:pt idx="3">
                  <c:v>Sempre</c:v>
                </c:pt>
                <c:pt idx="4">
                  <c:v>Em branco</c:v>
                </c:pt>
              </c:strCache>
            </c:strRef>
          </c:cat>
          <c:val>
            <c:numRef>
              <c:f>Planilha1!$DO$2:$DO$6</c:f>
              <c:numCache>
                <c:formatCode>General</c:formatCode>
                <c:ptCount val="5"/>
                <c:pt idx="0">
                  <c:v>71</c:v>
                </c:pt>
                <c:pt idx="1">
                  <c:v>42</c:v>
                </c:pt>
                <c:pt idx="2">
                  <c:v>14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8A-4089-AE43-793B96AF2F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dinâmica20</c:name>
    <c:fmtId val="2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Clusters'!$DL$3:$DL$4</c:f>
              <c:strCache>
                <c:ptCount val="1"/>
                <c:pt idx="0">
                  <c:v>Excepcionalmente.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Clusters'!$DK$5:$DK$13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Clusters'!$DL$5:$DL$13</c:f>
              <c:numCache>
                <c:formatCode>0%</c:formatCode>
                <c:ptCount val="8"/>
                <c:pt idx="0">
                  <c:v>0.5</c:v>
                </c:pt>
                <c:pt idx="1">
                  <c:v>0.30769230769230771</c:v>
                </c:pt>
                <c:pt idx="2">
                  <c:v>0.125</c:v>
                </c:pt>
                <c:pt idx="3">
                  <c:v>0.2857142857142857</c:v>
                </c:pt>
                <c:pt idx="4">
                  <c:v>0.2857142857142857</c:v>
                </c:pt>
                <c:pt idx="5">
                  <c:v>0.375</c:v>
                </c:pt>
                <c:pt idx="6">
                  <c:v>0.3</c:v>
                </c:pt>
                <c:pt idx="7">
                  <c:v>0.2978723404255319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3-4465-873E-A2A458EC3485}"/>
            </c:ext>
          </c:extLst>
        </c:ser>
        <c:ser>
          <c:idx val="1"/>
          <c:order val="1"/>
          <c:tx>
            <c:strRef>
              <c:f>'Qtd Clusters'!$DM$3:$DM$4</c:f>
              <c:strCache>
                <c:ptCount val="1"/>
                <c:pt idx="0">
                  <c:v>Nunca.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Clusters'!$DK$5:$DK$13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Clusters'!$DM$5:$DM$13</c:f>
              <c:numCache>
                <c:formatCode>0%</c:formatCode>
                <c:ptCount val="8"/>
                <c:pt idx="0">
                  <c:v>0.5</c:v>
                </c:pt>
                <c:pt idx="1">
                  <c:v>0.65384615384615385</c:v>
                </c:pt>
                <c:pt idx="2">
                  <c:v>0.625</c:v>
                </c:pt>
                <c:pt idx="3">
                  <c:v>0.7142857142857143</c:v>
                </c:pt>
                <c:pt idx="4">
                  <c:v>0.14285714285714285</c:v>
                </c:pt>
                <c:pt idx="5">
                  <c:v>0.375</c:v>
                </c:pt>
                <c:pt idx="6">
                  <c:v>0.5</c:v>
                </c:pt>
                <c:pt idx="7">
                  <c:v>0.48936170212765956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3-4465-873E-A2A458EC3485}"/>
            </c:ext>
          </c:extLst>
        </c:ser>
        <c:ser>
          <c:idx val="2"/>
          <c:order val="2"/>
          <c:tx>
            <c:strRef>
              <c:f>'Qtd Clusters'!$DN$3:$DN$4</c:f>
              <c:strCache>
                <c:ptCount val="1"/>
                <c:pt idx="0">
                  <c:v>Ocasionalmente.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Clusters'!$DK$5:$DK$13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Clusters'!$DN$5:$DN$13</c:f>
              <c:numCache>
                <c:formatCode>0%</c:formatCode>
                <c:ptCount val="8"/>
                <c:pt idx="0">
                  <c:v>0</c:v>
                </c:pt>
                <c:pt idx="1">
                  <c:v>3.8461538461538464E-2</c:v>
                </c:pt>
                <c:pt idx="2">
                  <c:v>0.125</c:v>
                </c:pt>
                <c:pt idx="3">
                  <c:v>0</c:v>
                </c:pt>
                <c:pt idx="4">
                  <c:v>0</c:v>
                </c:pt>
                <c:pt idx="5">
                  <c:v>0.125</c:v>
                </c:pt>
                <c:pt idx="6">
                  <c:v>0.2</c:v>
                </c:pt>
                <c:pt idx="7">
                  <c:v>0.14893617021276595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3-4465-873E-A2A458EC3485}"/>
            </c:ext>
          </c:extLst>
        </c:ser>
        <c:ser>
          <c:idx val="3"/>
          <c:order val="3"/>
          <c:tx>
            <c:strRef>
              <c:f>'Qtd Clusters'!$DO$3:$DO$4</c:f>
              <c:strCache>
                <c:ptCount val="1"/>
                <c:pt idx="0">
                  <c:v>Sempre.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Clusters'!$DK$5:$DK$13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Clusters'!$DO$5:$DO$13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0.125</c:v>
                </c:pt>
                <c:pt idx="3">
                  <c:v>0</c:v>
                </c:pt>
                <c:pt idx="4">
                  <c:v>0.5714285714285714</c:v>
                </c:pt>
                <c:pt idx="5">
                  <c:v>0.125</c:v>
                </c:pt>
                <c:pt idx="6">
                  <c:v>0</c:v>
                </c:pt>
                <c:pt idx="7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3-4465-873E-A2A458EC34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7619456"/>
        <c:axId val="217637632"/>
      </c:barChart>
      <c:catAx>
        <c:axId val="21761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7637632"/>
        <c:crosses val="autoZero"/>
        <c:auto val="1"/>
        <c:lblAlgn val="ctr"/>
        <c:lblOffset val="100"/>
        <c:noMultiLvlLbl val="0"/>
      </c:catAx>
      <c:valAx>
        <c:axId val="217637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6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Respostas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AE-4458-81A3-6BAB27F628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E-4458-81A3-6BAB27F62893}"/>
              </c:ext>
            </c:extLst>
          </c:dPt>
          <c:cat>
            <c:strRef>
              <c:f>Planilha1!$A$2:$A$4</c:f>
              <c:strCache>
                <c:ptCount val="3"/>
                <c:pt idx="0">
                  <c:v>Inscrição em ação de desenvolvimento pontual, sem mensalidade</c:v>
                </c:pt>
                <c:pt idx="1">
                  <c:v>Mensalidade de pós-graduação</c:v>
                </c:pt>
                <c:pt idx="2">
                  <c:v>Mensalidade de curso de língua estrangeira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41</c:v>
                </c:pt>
                <c:pt idx="1">
                  <c:v>29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E-4458-81A3-6BAB27F62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312640"/>
        <c:axId val="217314432"/>
      </c:barChart>
      <c:catAx>
        <c:axId val="2173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7314432"/>
        <c:crosses val="autoZero"/>
        <c:auto val="1"/>
        <c:lblAlgn val="ctr"/>
        <c:lblOffset val="100"/>
        <c:noMultiLvlLbl val="0"/>
      </c:catAx>
      <c:valAx>
        <c:axId val="21731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3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Planilha1!$DR$1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E-4A92-89FC-EB4BF169C5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E-4A92-89FC-EB4BF169C59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7E-4A92-89FC-EB4BF169C5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Planilha1!$DQ$2:$DQ$4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Planilha1!$DR$2:$DR$4</c:f>
              <c:numCache>
                <c:formatCode>General</c:formatCode>
                <c:ptCount val="3"/>
                <c:pt idx="0">
                  <c:v>78</c:v>
                </c:pt>
                <c:pt idx="1">
                  <c:v>63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7E-4A92-89FC-EB4BF169C5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Planilha1!$DU$1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A6-49AE-BF9B-EAB637E053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A6-49AE-BF9B-EAB637E053F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A6-49AE-BF9B-EAB637E05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Planilha1!$DT$2:$DT$4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branco</c:v>
                </c:pt>
              </c:strCache>
            </c:strRef>
          </c:cat>
          <c:val>
            <c:numRef>
              <c:f>Planilha1!$DU$2:$DU$4</c:f>
              <c:numCache>
                <c:formatCode>General</c:formatCode>
                <c:ptCount val="3"/>
                <c:pt idx="0">
                  <c:v>114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A6-49AE-BF9B-EAB637E053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completo.xlsx]Despesas!Tabela dinâmica20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Despesas!$B$38:$B$39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Despesas!$A$40:$A$43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Despesas!$B$40:$B$43</c:f>
              <c:numCache>
                <c:formatCode>0%</c:formatCode>
                <c:ptCount val="3"/>
                <c:pt idx="0">
                  <c:v>0.86206896551724133</c:v>
                </c:pt>
                <c:pt idx="1">
                  <c:v>0.90909090909090906</c:v>
                </c:pt>
                <c:pt idx="2">
                  <c:v>0.78260869565217395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7-4C5E-999E-BCE7F2CD65E1}"/>
            </c:ext>
          </c:extLst>
        </c:ser>
        <c:ser>
          <c:idx val="1"/>
          <c:order val="1"/>
          <c:tx>
            <c:strRef>
              <c:f>Despesas!$C$38:$C$39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Despesas!$A$40:$A$43</c:f>
              <c:strCache>
                <c:ptCount val="3"/>
                <c:pt idx="0">
                  <c:v>Coordenador</c:v>
                </c:pt>
                <c:pt idx="1">
                  <c:v>Diretor</c:v>
                </c:pt>
                <c:pt idx="2">
                  <c:v>Técnico</c:v>
                </c:pt>
              </c:strCache>
            </c:strRef>
          </c:cat>
          <c:val>
            <c:numRef>
              <c:f>Despesas!$C$40:$C$43</c:f>
              <c:numCache>
                <c:formatCode>0%</c:formatCode>
                <c:ptCount val="3"/>
                <c:pt idx="0">
                  <c:v>0.13793103448275862</c:v>
                </c:pt>
                <c:pt idx="1">
                  <c:v>9.0909090909090912E-2</c:v>
                </c:pt>
                <c:pt idx="2">
                  <c:v>0.21739130434782608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7-4C5E-999E-BCE7F2CD65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8253568"/>
        <c:axId val="218254720"/>
      </c:barChart>
      <c:catAx>
        <c:axId val="21825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18254720"/>
        <c:crosses val="autoZero"/>
        <c:auto val="1"/>
        <c:lblAlgn val="ctr"/>
        <c:lblOffset val="100"/>
        <c:noMultiLvlLbl val="0"/>
      </c:catAx>
      <c:valAx>
        <c:axId val="218254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82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Perfil dos respondentes (Cargo/Função)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206484160470646E-2"/>
          <c:y val="0.18740630428206037"/>
          <c:w val="0.94139551254071008"/>
          <c:h val="0.3539332079629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Perfil dos respondentes (Cargo/Função)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58-4BBD-9247-0C3593863A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D58-4BBD-9247-0C3593863A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Técnico da área de Desenvolvimento de Pessoas</c:v>
                </c:pt>
                <c:pt idx="1">
                  <c:v>Coordenador da área de Desenvolvimento de Pessoas</c:v>
                </c:pt>
                <c:pt idx="2">
                  <c:v>Diretor/Coordenador-Geral/Pró-Reitor de Unidade de Gestão de Pessoas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0.49</c:v>
                </c:pt>
                <c:pt idx="1">
                  <c:v>0.48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58-4BBD-9247-0C3593863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9035904"/>
        <c:axId val="219041792"/>
      </c:barChart>
      <c:catAx>
        <c:axId val="21903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041792"/>
        <c:crosses val="autoZero"/>
        <c:auto val="1"/>
        <c:lblAlgn val="ctr"/>
        <c:lblOffset val="100"/>
        <c:noMultiLvlLbl val="0"/>
      </c:catAx>
      <c:valAx>
        <c:axId val="219041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903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25410816756282E-2"/>
          <c:y val="0.59578938729096509"/>
          <c:w val="0.82587644167753194"/>
          <c:h val="0.3966574641165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[Pesquisa PNDP Quanti- 20220414 completo.xlsx]Qtd Clusters!Tabela dinâmica2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'Qtd Clusters'!$G$3:$G$4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Clusters'!$F$5:$F$13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Clusters'!$G$5:$G$13</c:f>
              <c:numCache>
                <c:formatCode>0%</c:formatCode>
                <c:ptCount val="8"/>
                <c:pt idx="0">
                  <c:v>0</c:v>
                </c:pt>
                <c:pt idx="1">
                  <c:v>0.48</c:v>
                </c:pt>
                <c:pt idx="2">
                  <c:v>0.5714285714285714</c:v>
                </c:pt>
                <c:pt idx="3">
                  <c:v>0.6875</c:v>
                </c:pt>
                <c:pt idx="4">
                  <c:v>0.66666666666666663</c:v>
                </c:pt>
                <c:pt idx="5">
                  <c:v>0.29411764705882354</c:v>
                </c:pt>
                <c:pt idx="6">
                  <c:v>0.7</c:v>
                </c:pt>
                <c:pt idx="7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5-4995-AB4A-039CC815DECB}"/>
            </c:ext>
          </c:extLst>
        </c:ser>
        <c:ser>
          <c:idx val="1"/>
          <c:order val="1"/>
          <c:tx>
            <c:strRef>
              <c:f>'Qtd Clusters'!$H$3:$H$4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'Qtd Clusters'!$F$5:$F$13</c:f>
              <c:strCache>
                <c:ptCount val="8"/>
                <c:pt idx="0">
                  <c:v> Direta - Militar</c:v>
                </c:pt>
                <c:pt idx="1">
                  <c:v> Direta - Ministério</c:v>
                </c:pt>
                <c:pt idx="2">
                  <c:v> Direta - Órgão de Ensino</c:v>
                </c:pt>
                <c:pt idx="3">
                  <c:v> Direta - Órgão Executivo</c:v>
                </c:pt>
                <c:pt idx="4">
                  <c:v> Indireta - Agência Reguladora</c:v>
                </c:pt>
                <c:pt idx="5">
                  <c:v> Indireta - Autarquia</c:v>
                </c:pt>
                <c:pt idx="6">
                  <c:v> Indireta - Fundação</c:v>
                </c:pt>
                <c:pt idx="7">
                  <c:v> Indireta - Instituição Federal de Ensino</c:v>
                </c:pt>
              </c:strCache>
            </c:strRef>
          </c:cat>
          <c:val>
            <c:numRef>
              <c:f>'Qtd Clusters'!$H$5:$H$13</c:f>
              <c:numCache>
                <c:formatCode>0%</c:formatCode>
                <c:ptCount val="8"/>
                <c:pt idx="0">
                  <c:v>1</c:v>
                </c:pt>
                <c:pt idx="1">
                  <c:v>0.52</c:v>
                </c:pt>
                <c:pt idx="2">
                  <c:v>0.42857142857142855</c:v>
                </c:pt>
                <c:pt idx="3">
                  <c:v>0.3125</c:v>
                </c:pt>
                <c:pt idx="4">
                  <c:v>0.33333333333333331</c:v>
                </c:pt>
                <c:pt idx="5">
                  <c:v>0.70588235294117652</c:v>
                </c:pt>
                <c:pt idx="6">
                  <c:v>0.3</c:v>
                </c:pt>
                <c:pt idx="7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5-4995-AB4A-039CC815DE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614336"/>
        <c:axId val="207615872"/>
      </c:barChart>
      <c:catAx>
        <c:axId val="2076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07615872"/>
        <c:crosses val="autoZero"/>
        <c:auto val="1"/>
        <c:lblAlgn val="ctr"/>
        <c:lblOffset val="100"/>
        <c:noMultiLvlLbl val="0"/>
      </c:catAx>
      <c:valAx>
        <c:axId val="2076158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6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9302243729644958E-2"/>
          <c:y val="0.16820845733209941"/>
          <c:w val="0.94139551254071008"/>
          <c:h val="0.40297608623498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Perfil dos respondentes (Órgão/Entidade)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D-4D10-864F-7E56E7D3E0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12D-4D10-864F-7E56E7D3E0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2D-4D10-864F-7E56E7D3E0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12D-4D10-864F-7E56E7D3E0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2D-4D10-864F-7E56E7D3E0D7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12D-4D10-864F-7E56E7D3E0D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2D-4D10-864F-7E56E7D3E0D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12D-4D10-864F-7E56E7D3E0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Indireta - Inst. Fed. de Ensino</c:v>
                </c:pt>
                <c:pt idx="1">
                  <c:v>Indireta - Autarquia</c:v>
                </c:pt>
                <c:pt idx="2">
                  <c:v>Direta - Órgão Executivo</c:v>
                </c:pt>
                <c:pt idx="3">
                  <c:v>Direta - Ministério</c:v>
                </c:pt>
                <c:pt idx="4">
                  <c:v>Indireta - Agência</c:v>
                </c:pt>
                <c:pt idx="5">
                  <c:v>Indireta - Fundação</c:v>
                </c:pt>
                <c:pt idx="6">
                  <c:v>Direta - Órgão de Ensino</c:v>
                </c:pt>
                <c:pt idx="7">
                  <c:v>Direta - Militar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0.37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2D-4D10-864F-7E56E7D3E0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9114880"/>
        <c:axId val="219128960"/>
      </c:barChart>
      <c:catAx>
        <c:axId val="21911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128960"/>
        <c:crosses val="autoZero"/>
        <c:auto val="1"/>
        <c:lblAlgn val="ctr"/>
        <c:lblOffset val="100"/>
        <c:noMultiLvlLbl val="0"/>
      </c:catAx>
      <c:valAx>
        <c:axId val="219128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911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07303774000501E-2"/>
          <c:y val="0.6078135200151531"/>
          <c:w val="0.82587644167753194"/>
          <c:h val="0.36905392408910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75733728290261E-2"/>
          <c:y val="0.16373937403959055"/>
          <c:w val="0.91764853254341949"/>
          <c:h val="0.3999913237792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Respostas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1D9-4FCF-A42F-52CBC47B98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A6-4002-85BF-4F46DDA01FC3}"/>
              </c:ext>
            </c:extLst>
          </c:dPt>
          <c:dLbls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6-4002-85BF-4F46DDA01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Avanços</c:v>
                </c:pt>
                <c:pt idx="1">
                  <c:v>Sem avanço</c:v>
                </c:pt>
                <c:pt idx="2">
                  <c:v>Fuga ao tema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0.71</c:v>
                </c:pt>
                <c:pt idx="1">
                  <c:v>0.25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9-4FCF-A42F-52CBC47B9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451328"/>
        <c:axId val="218463232"/>
      </c:barChart>
      <c:catAx>
        <c:axId val="2184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18463232"/>
        <c:crosses val="autoZero"/>
        <c:auto val="1"/>
        <c:lblAlgn val="ctr"/>
        <c:lblOffset val="100"/>
        <c:noMultiLvlLbl val="0"/>
      </c:catAx>
      <c:valAx>
        <c:axId val="218463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84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+mj-lt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0499765764699"/>
          <c:y val="5.0925925925925923E-2"/>
          <c:w val="0.71368599822097667"/>
          <c:h val="0.792244823563721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'Levantamento de Necessidades'!$N$38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Necessidades'!$M$39:$M$41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Necessidades'!$N$39:$N$41</c:f>
              <c:numCache>
                <c:formatCode>0%</c:formatCode>
                <c:ptCount val="3"/>
                <c:pt idx="0">
                  <c:v>0.34</c:v>
                </c:pt>
                <c:pt idx="1">
                  <c:v>0.61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6-45CD-8ECC-9865C4561F09}"/>
            </c:ext>
          </c:extLst>
        </c:ser>
        <c:ser>
          <c:idx val="1"/>
          <c:order val="1"/>
          <c:tx>
            <c:strRef>
              <c:f>'Levantamento de Necessidades'!$O$38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'Levantamento de Necessidades'!$M$39:$M$41</c:f>
              <c:strCache>
                <c:ptCount val="3"/>
                <c:pt idx="0">
                  <c:v>Diretor</c:v>
                </c:pt>
                <c:pt idx="1">
                  <c:v>Coordenador</c:v>
                </c:pt>
                <c:pt idx="2">
                  <c:v>Técnico</c:v>
                </c:pt>
              </c:strCache>
            </c:strRef>
          </c:cat>
          <c:val>
            <c:numRef>
              <c:f>'Levantamento de Necessidades'!$O$39:$O$41</c:f>
              <c:numCache>
                <c:formatCode>0%</c:formatCode>
                <c:ptCount val="3"/>
                <c:pt idx="0">
                  <c:v>0.66</c:v>
                </c:pt>
                <c:pt idx="1">
                  <c:v>0.39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6-45CD-8ECC-9865C4561F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3421312"/>
        <c:axId val="173422464"/>
      </c:barChart>
      <c:catAx>
        <c:axId val="17342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73422464"/>
        <c:crosses val="autoZero"/>
        <c:auto val="1"/>
        <c:lblAlgn val="ctr"/>
        <c:lblOffset val="100"/>
        <c:noMultiLvlLbl val="0"/>
      </c:catAx>
      <c:valAx>
        <c:axId val="1734224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34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Planilha1!$K$1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F-48D7-8ECB-7699505EA7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F-48D7-8ECB-7699505EA77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5F-48D7-8ECB-7699505EA7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Planilha1!$J$2:$J$4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Em branco</c:v>
                </c:pt>
              </c:strCache>
            </c:strRef>
          </c:cat>
          <c:val>
            <c:numRef>
              <c:f>Planilha1!$K$2:$K$4</c:f>
              <c:numCache>
                <c:formatCode>General</c:formatCode>
                <c:ptCount val="3"/>
                <c:pt idx="0">
                  <c:v>59</c:v>
                </c:pt>
                <c:pt idx="1">
                  <c:v>1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5F-48D7-8ECB-7699505EA7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image" Target="../media/image4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4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/>
      <dgm:spPr/>
      <dgm:t>
        <a:bodyPr/>
        <a:lstStyle/>
        <a:p>
          <a:endParaRPr lang="pt-BR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pt-BR" sz="2400" b="1" i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Objetivo</a:t>
          </a:r>
        </a:p>
        <a:p>
          <a:pPr algn="ctr"/>
          <a:r>
            <a:rPr lang="pt-BR" sz="2400" b="0" i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pt-BR" sz="2000" b="0" i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Avaliar a aplicabilidade dos normativos da PNDP (Decreto nº 9.991/2019 e IN nº 21/2021) nos órgãos e entidades do SIPEC, bem como os sistemas que a compõem</a:t>
          </a:r>
          <a:endParaRPr lang="pt-BR" sz="20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Na mosca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7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Manifestação Técnica do Órgão Central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Papel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8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Relatório Anual de Execução - RAE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Documento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9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Revisão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Lápis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10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Escolas de Governo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Sala de aula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11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Transparência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Megafone1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11</a:t>
          </a: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Afastamentos para ação de desenvolvimento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Seta: curva no sentido horário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12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Reembolso de despesa com ação de desenvolvimento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Dinheiro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13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Banco de Talentos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Ciclo com pessoas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14</a:t>
          </a: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Prazos da PNDP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Calendário mensal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14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Despesas com ações de desenvolvimento transversais e não transversais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Dólar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D973B-D37E-46E6-ABD7-7A7D528776E6}" type="doc">
      <dgm:prSet loTypeId="urn:microsoft.com/office/officeart/2005/8/layout/pList1" loCatId="list" qsTypeId="urn:microsoft.com/office/officeart/2005/8/quickstyle/simple5" qsCatId="simple" csTypeId="urn:microsoft.com/office/officeart/2005/8/colors/accent0_3" csCatId="mainScheme" phldr="1"/>
      <dgm:spPr/>
    </dgm:pt>
    <dgm:pt modelId="{8EA71EC7-A7E3-45B7-AFF0-3F56FCBE3266}">
      <dgm:prSet phldrT="[Texto]"/>
      <dgm:spPr/>
      <dgm:t>
        <a:bodyPr/>
        <a:lstStyle/>
        <a:p>
          <a:r>
            <a:rPr lang="pt-BR" dirty="0">
              <a:latin typeface="Segoe UI" panose="020B0502040204020203" pitchFamily="34" charset="0"/>
              <a:cs typeface="Segoe UI" panose="020B0502040204020203" pitchFamily="34" charset="0"/>
            </a:rPr>
            <a:t>Pesquisa realizada de 03 a 31/03/22 com os órgãos/entidades do SIPEC</a:t>
          </a:r>
        </a:p>
      </dgm:t>
    </dgm:pt>
    <dgm:pt modelId="{DF472200-436A-44B8-832E-F67E48FA34D2}" type="parTrans" cxnId="{36CBD4C0-36D6-434B-9063-0788D006D819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8A252F-9905-4C29-89A8-326CBB32925B}" type="sibTrans" cxnId="{36CBD4C0-36D6-434B-9063-0788D006D819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085631-EA39-4E60-B3D9-3F9867BD4F0B}">
      <dgm:prSet phldrT="[Texto]" custT="1"/>
      <dgm:spPr/>
      <dgm:t>
        <a:bodyPr/>
        <a:lstStyle/>
        <a:p>
          <a:r>
            <a:rPr lang="pt-BR" sz="1900" dirty="0">
              <a:latin typeface="Segoe UI" panose="020B0502040204020203" pitchFamily="34" charset="0"/>
              <a:cs typeface="Segoe UI" panose="020B0502040204020203" pitchFamily="34" charset="0"/>
            </a:rPr>
            <a:t>A pesquisa teve 146 respondentes*</a:t>
          </a:r>
        </a:p>
        <a:p>
          <a:r>
            <a:rPr lang="pt-BR" sz="1900" dirty="0">
              <a:latin typeface="Segoe UI" panose="020B0502040204020203" pitchFamily="34" charset="0"/>
              <a:cs typeface="Segoe UI" panose="020B0502040204020203" pitchFamily="34" charset="0"/>
            </a:rPr>
            <a:t>*</a:t>
          </a:r>
          <a:r>
            <a:rPr lang="pt-BR" sz="1400" i="1" dirty="0">
              <a:latin typeface="Segoe UI" panose="020B0502040204020203" pitchFamily="34" charset="0"/>
              <a:cs typeface="Segoe UI" panose="020B0502040204020203" pitchFamily="34" charset="0"/>
            </a:rPr>
            <a:t>Para fins de sigilo e maior aderência à pesquisa não foi solicitada a identificação da pessoas e nem do órgão</a:t>
          </a:r>
        </a:p>
        <a:p>
          <a:r>
            <a:rPr lang="pt-BR" sz="1400" i="1" dirty="0">
              <a:latin typeface="Segoe UI" panose="020B0502040204020203" pitchFamily="34" charset="0"/>
              <a:cs typeface="Segoe UI" panose="020B0502040204020203" pitchFamily="34" charset="0"/>
            </a:rPr>
            <a:t>* As perguntas não eram de preenchimento obrigatório</a:t>
          </a:r>
        </a:p>
      </dgm:t>
    </dgm:pt>
    <dgm:pt modelId="{2D64055B-6AFF-40E0-8A02-7560A2F9D758}" type="parTrans" cxnId="{2253DDFD-5854-4442-B0FB-738DAC1988FB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8E520DE-21EA-4A8D-A3B0-64F9B51C24CA}" type="sibTrans" cxnId="{2253DDFD-5854-4442-B0FB-738DAC1988FB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374408-6910-42E5-92EC-1655BCFF7EEA}" type="pres">
      <dgm:prSet presAssocID="{009D973B-D37E-46E6-ABD7-7A7D528776E6}" presName="Name0" presStyleCnt="0">
        <dgm:presLayoutVars>
          <dgm:dir/>
          <dgm:resizeHandles val="exact"/>
        </dgm:presLayoutVars>
      </dgm:prSet>
      <dgm:spPr/>
    </dgm:pt>
    <dgm:pt modelId="{8EBA46CF-B3E5-4E74-8A6C-3D8AFE410680}" type="pres">
      <dgm:prSet presAssocID="{8EA71EC7-A7E3-45B7-AFF0-3F56FCBE3266}" presName="compNode" presStyleCnt="0"/>
      <dgm:spPr/>
    </dgm:pt>
    <dgm:pt modelId="{EBA1C839-D55D-47FF-AB22-E966419A8A37}" type="pres">
      <dgm:prSet presAssocID="{8EA71EC7-A7E3-45B7-AFF0-3F56FCBE3266}" presName="pictRect" presStyleLbl="node1" presStyleIdx="0" presStyleCnt="2" custScaleX="82636" custScaleY="918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lendário diário estrutura de tópicos"/>
        </a:ext>
      </dgm:extLst>
    </dgm:pt>
    <dgm:pt modelId="{09871DB7-FCBE-4B3C-B248-4DAD6BD52C9D}" type="pres">
      <dgm:prSet presAssocID="{8EA71EC7-A7E3-45B7-AFF0-3F56FCBE3266}" presName="textRect" presStyleLbl="revTx" presStyleIdx="0" presStyleCnt="2">
        <dgm:presLayoutVars>
          <dgm:bulletEnabled val="1"/>
        </dgm:presLayoutVars>
      </dgm:prSet>
      <dgm:spPr/>
    </dgm:pt>
    <dgm:pt modelId="{613C5920-B37B-4AF0-BF35-36A5843F9B2F}" type="pres">
      <dgm:prSet presAssocID="{958A252F-9905-4C29-89A8-326CBB32925B}" presName="sibTrans" presStyleLbl="sibTrans2D1" presStyleIdx="0" presStyleCnt="0"/>
      <dgm:spPr/>
    </dgm:pt>
    <dgm:pt modelId="{9FDB93E4-C78A-41D4-AE9D-9F80CF06BC9F}" type="pres">
      <dgm:prSet presAssocID="{50085631-EA39-4E60-B3D9-3F9867BD4F0B}" presName="compNode" presStyleCnt="0"/>
      <dgm:spPr/>
    </dgm:pt>
    <dgm:pt modelId="{565E8C81-1D3B-4806-8ED2-BB4CFCD2308D}" type="pres">
      <dgm:prSet presAssocID="{50085631-EA39-4E60-B3D9-3F9867BD4F0B}" presName="pictRect" presStyleLbl="node1" presStyleIdx="1" presStyleCnt="2" custScaleX="82636" custScaleY="918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CF64BC3-9C8A-4E7B-A873-CDB3D7604F54}" type="pres">
      <dgm:prSet presAssocID="{50085631-EA39-4E60-B3D9-3F9867BD4F0B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081FC703-85E0-4F45-96CD-33D52BC2232A}" type="presOf" srcId="{958A252F-9905-4C29-89A8-326CBB32925B}" destId="{613C5920-B37B-4AF0-BF35-36A5843F9B2F}" srcOrd="0" destOrd="0" presId="urn:microsoft.com/office/officeart/2005/8/layout/pList1"/>
    <dgm:cxn modelId="{C8013617-E258-441B-AFAD-4EFACCBB9160}" type="presOf" srcId="{50085631-EA39-4E60-B3D9-3F9867BD4F0B}" destId="{2CF64BC3-9C8A-4E7B-A873-CDB3D7604F54}" srcOrd="0" destOrd="0" presId="urn:microsoft.com/office/officeart/2005/8/layout/pList1"/>
    <dgm:cxn modelId="{0CE6CE58-34CE-435A-BB48-BD0167F06FE3}" type="presOf" srcId="{8EA71EC7-A7E3-45B7-AFF0-3F56FCBE3266}" destId="{09871DB7-FCBE-4B3C-B248-4DAD6BD52C9D}" srcOrd="0" destOrd="0" presId="urn:microsoft.com/office/officeart/2005/8/layout/pList1"/>
    <dgm:cxn modelId="{C051B8A9-4C00-4EB2-9552-3479037FE46E}" type="presOf" srcId="{009D973B-D37E-46E6-ABD7-7A7D528776E6}" destId="{39374408-6910-42E5-92EC-1655BCFF7EEA}" srcOrd="0" destOrd="0" presId="urn:microsoft.com/office/officeart/2005/8/layout/pList1"/>
    <dgm:cxn modelId="{36CBD4C0-36D6-434B-9063-0788D006D819}" srcId="{009D973B-D37E-46E6-ABD7-7A7D528776E6}" destId="{8EA71EC7-A7E3-45B7-AFF0-3F56FCBE3266}" srcOrd="0" destOrd="0" parTransId="{DF472200-436A-44B8-832E-F67E48FA34D2}" sibTransId="{958A252F-9905-4C29-89A8-326CBB32925B}"/>
    <dgm:cxn modelId="{2253DDFD-5854-4442-B0FB-738DAC1988FB}" srcId="{009D973B-D37E-46E6-ABD7-7A7D528776E6}" destId="{50085631-EA39-4E60-B3D9-3F9867BD4F0B}" srcOrd="1" destOrd="0" parTransId="{2D64055B-6AFF-40E0-8A02-7560A2F9D758}" sibTransId="{98E520DE-21EA-4A8D-A3B0-64F9B51C24CA}"/>
    <dgm:cxn modelId="{6260A65C-EDAC-4302-8564-7A339C3F4E6D}" type="presParOf" srcId="{39374408-6910-42E5-92EC-1655BCFF7EEA}" destId="{8EBA46CF-B3E5-4E74-8A6C-3D8AFE410680}" srcOrd="0" destOrd="0" presId="urn:microsoft.com/office/officeart/2005/8/layout/pList1"/>
    <dgm:cxn modelId="{79A5DBD0-5236-450B-AB57-A2C0EDF881D2}" type="presParOf" srcId="{8EBA46CF-B3E5-4E74-8A6C-3D8AFE410680}" destId="{EBA1C839-D55D-47FF-AB22-E966419A8A37}" srcOrd="0" destOrd="0" presId="urn:microsoft.com/office/officeart/2005/8/layout/pList1"/>
    <dgm:cxn modelId="{D08CC80E-2822-46BD-AB12-D481CA8CE23B}" type="presParOf" srcId="{8EBA46CF-B3E5-4E74-8A6C-3D8AFE410680}" destId="{09871DB7-FCBE-4B3C-B248-4DAD6BD52C9D}" srcOrd="1" destOrd="0" presId="urn:microsoft.com/office/officeart/2005/8/layout/pList1"/>
    <dgm:cxn modelId="{84EE9EE0-F0C8-4CF1-BDCB-D3EDAC65BA83}" type="presParOf" srcId="{39374408-6910-42E5-92EC-1655BCFF7EEA}" destId="{613C5920-B37B-4AF0-BF35-36A5843F9B2F}" srcOrd="1" destOrd="0" presId="urn:microsoft.com/office/officeart/2005/8/layout/pList1"/>
    <dgm:cxn modelId="{FC10795C-73EE-4CEF-8BB4-41802D6A0649}" type="presParOf" srcId="{39374408-6910-42E5-92EC-1655BCFF7EEA}" destId="{9FDB93E4-C78A-41D4-AE9D-9F80CF06BC9F}" srcOrd="2" destOrd="0" presId="urn:microsoft.com/office/officeart/2005/8/layout/pList1"/>
    <dgm:cxn modelId="{A11183AE-F070-4B69-8ADB-89BB4AFAC52C}" type="presParOf" srcId="{9FDB93E4-C78A-41D4-AE9D-9F80CF06BC9F}" destId="{565E8C81-1D3B-4806-8ED2-BB4CFCD2308D}" srcOrd="0" destOrd="0" presId="urn:microsoft.com/office/officeart/2005/8/layout/pList1"/>
    <dgm:cxn modelId="{5AFDEE5E-A214-49C9-AB1D-65BCEF894DF1}" type="presParOf" srcId="{9FDB93E4-C78A-41D4-AE9D-9F80CF06BC9F}" destId="{2CF64BC3-9C8A-4E7B-A873-CDB3D7604F5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endParaRPr lang="pt-BR" sz="1800" b="1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15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PNDP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Avaliação Geral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m tendência ascendente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/>
      <dgm:spPr/>
      <dgm:t>
        <a:bodyPr/>
        <a:lstStyle/>
        <a:p>
          <a:endParaRPr lang="pt-BR" dirty="0">
            <a:latin typeface="+mj-lt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8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8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Perfil dos Respondentes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Público-alvo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Levantamento de necessidades de desenvolvimento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Lupa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2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Sistema Portal SIPEC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Monitor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3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Competências sobre o PDP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Crachá de funcionário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4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Gestão Estratégica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Cabeça com engrenagens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5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Guias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Manual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DF4208-A503-4421-91E3-5235E8D8769A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F50F48B-2847-4545-9F89-5F26105F03B3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FB1DC-5A63-4DFD-8EC8-718B1E9AFB5E}" type="par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89804EBF-C529-4A03-8E1D-61367BDE2643}" type="sibTrans" cxnId="{9BA96586-A710-459A-884B-4955A56EC24C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99E63023-7353-473F-BDAF-2CC5453EE02E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endParaRPr lang="pt-BR" sz="24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6</a:t>
          </a:r>
        </a:p>
        <a:p>
          <a:pPr algn="ctr"/>
          <a:r>
            <a:rPr lang="pt-B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Gestão de Riscos</a:t>
          </a:r>
        </a:p>
      </dgm:t>
    </dgm:pt>
    <dgm:pt modelId="{2CC423D8-5278-4365-8C6E-90C364B193D8}" type="par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1C09E6B0-7315-406F-9CD0-48D96D34F578}" type="sibTrans" cxnId="{F5FE1B54-6C7D-4029-8D7B-918C9D89C17F}">
      <dgm:prSet/>
      <dgm:spPr/>
      <dgm:t>
        <a:bodyPr/>
        <a:lstStyle/>
        <a:p>
          <a:endParaRPr lang="pt-BR" sz="2400">
            <a:latin typeface="+mj-lt"/>
          </a:endParaRPr>
        </a:p>
      </dgm:t>
    </dgm:pt>
    <dgm:pt modelId="{2E5DDF97-1DDD-4C0A-8F0B-F5A9D3417406}" type="pres">
      <dgm:prSet presAssocID="{1BDF4208-A503-4421-91E3-5235E8D8769A}" presName="Name0" presStyleCnt="0">
        <dgm:presLayoutVars>
          <dgm:chMax/>
          <dgm:chPref/>
          <dgm:dir/>
          <dgm:animLvl val="lvl"/>
        </dgm:presLayoutVars>
      </dgm:prSet>
      <dgm:spPr/>
    </dgm:pt>
    <dgm:pt modelId="{998869E8-081F-4FF9-B1A6-A70C073437F3}" type="pres">
      <dgm:prSet presAssocID="{3F50F48B-2847-4545-9F89-5F26105F03B3}" presName="composite" presStyleCnt="0"/>
      <dgm:spPr/>
    </dgm:pt>
    <dgm:pt modelId="{F01F48DC-496D-46F7-B906-F6F4822A0435}" type="pres">
      <dgm:prSet presAssocID="{3F50F48B-2847-4545-9F89-5F26105F03B3}" presName="ParentAccentShape" presStyleLbl="trBgShp" presStyleIdx="0" presStyleCnt="2"/>
      <dgm:spPr/>
    </dgm:pt>
    <dgm:pt modelId="{BA2B1776-1A14-44A0-80AE-3E35F85FFDCC}" type="pres">
      <dgm:prSet presAssocID="{3F50F48B-2847-4545-9F89-5F26105F03B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1CF997-603F-4F16-B08B-3E58CE1B4FAC}" type="pres">
      <dgm:prSet presAssocID="{3F50F48B-2847-4545-9F89-5F26105F03B3}" presName="ChildText" presStyleLbl="revTx" presStyleIdx="1" presStyleCnt="2">
        <dgm:presLayoutVars>
          <dgm:chMax val="0"/>
          <dgm:chPref val="0"/>
        </dgm:presLayoutVars>
      </dgm:prSet>
      <dgm:spPr/>
    </dgm:pt>
    <dgm:pt modelId="{ED1A09A8-F747-4B33-A723-DE307BBAA209}" type="pres">
      <dgm:prSet presAssocID="{3F50F48B-2847-4545-9F89-5F26105F03B3}" presName="ChildAccentShape" presStyleLbl="trBgShp" presStyleIdx="1" presStyleCnt="2"/>
      <dgm:spPr/>
    </dgm:pt>
    <dgm:pt modelId="{6F84848A-032A-47E4-8D74-A9E19313F54E}" type="pres">
      <dgm:prSet presAssocID="{3F50F48B-2847-4545-9F89-5F26105F03B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Aviso com preenchimento sólido"/>
        </a:ext>
      </dgm:extLst>
    </dgm:pt>
  </dgm:ptLst>
  <dgm:cxnLst>
    <dgm:cxn modelId="{D6E1BB1F-E18A-4A12-83CB-52C086C8E103}" type="presOf" srcId="{99E63023-7353-473F-BDAF-2CC5453EE02E}" destId="{551CF997-603F-4F16-B08B-3E58CE1B4FAC}" srcOrd="0" destOrd="0" presId="urn:microsoft.com/office/officeart/2009/3/layout/SnapshotPictureList"/>
    <dgm:cxn modelId="{F5FE1B54-6C7D-4029-8D7B-918C9D89C17F}" srcId="{3F50F48B-2847-4545-9F89-5F26105F03B3}" destId="{99E63023-7353-473F-BDAF-2CC5453EE02E}" srcOrd="0" destOrd="0" parTransId="{2CC423D8-5278-4365-8C6E-90C364B193D8}" sibTransId="{1C09E6B0-7315-406F-9CD0-48D96D34F578}"/>
    <dgm:cxn modelId="{9BA96586-A710-459A-884B-4955A56EC24C}" srcId="{1BDF4208-A503-4421-91E3-5235E8D8769A}" destId="{3F50F48B-2847-4545-9F89-5F26105F03B3}" srcOrd="0" destOrd="0" parTransId="{7D4FB1DC-5A63-4DFD-8EC8-718B1E9AFB5E}" sibTransId="{89804EBF-C529-4A03-8E1D-61367BDE2643}"/>
    <dgm:cxn modelId="{174D10B2-7EAC-4269-A0F9-E4AA10260434}" type="presOf" srcId="{1BDF4208-A503-4421-91E3-5235E8D8769A}" destId="{2E5DDF97-1DDD-4C0A-8F0B-F5A9D3417406}" srcOrd="0" destOrd="0" presId="urn:microsoft.com/office/officeart/2009/3/layout/SnapshotPictureList"/>
    <dgm:cxn modelId="{75DFDBEE-8AA6-40F9-A1BF-383DC556DFD4}" type="presOf" srcId="{3F50F48B-2847-4545-9F89-5F26105F03B3}" destId="{BA2B1776-1A14-44A0-80AE-3E35F85FFDCC}" srcOrd="0" destOrd="0" presId="urn:microsoft.com/office/officeart/2009/3/layout/SnapshotPictureList"/>
    <dgm:cxn modelId="{6DB8E17C-A27A-4A53-AD93-490BF8DA04C9}" type="presParOf" srcId="{2E5DDF97-1DDD-4C0A-8F0B-F5A9D3417406}" destId="{998869E8-081F-4FF9-B1A6-A70C073437F3}" srcOrd="0" destOrd="0" presId="urn:microsoft.com/office/officeart/2009/3/layout/SnapshotPictureList"/>
    <dgm:cxn modelId="{0E7951E7-8CAF-47DE-8E91-227C851A6B23}" type="presParOf" srcId="{998869E8-081F-4FF9-B1A6-A70C073437F3}" destId="{F01F48DC-496D-46F7-B906-F6F4822A0435}" srcOrd="0" destOrd="0" presId="urn:microsoft.com/office/officeart/2009/3/layout/SnapshotPictureList"/>
    <dgm:cxn modelId="{3D3C1A22-4F12-4BB2-BDD4-DB48D31E892D}" type="presParOf" srcId="{998869E8-081F-4FF9-B1A6-A70C073437F3}" destId="{BA2B1776-1A14-44A0-80AE-3E35F85FFDCC}" srcOrd="1" destOrd="0" presId="urn:microsoft.com/office/officeart/2009/3/layout/SnapshotPictureList"/>
    <dgm:cxn modelId="{017E0EDC-AE3F-48C5-A1F5-033D895095F6}" type="presParOf" srcId="{998869E8-081F-4FF9-B1A6-A70C073437F3}" destId="{551CF997-603F-4F16-B08B-3E58CE1B4FAC}" srcOrd="2" destOrd="0" presId="urn:microsoft.com/office/officeart/2009/3/layout/SnapshotPictureList"/>
    <dgm:cxn modelId="{F52F8C99-35D7-43BA-927D-89D477395779}" type="presParOf" srcId="{998869E8-081F-4FF9-B1A6-A70C073437F3}" destId="{ED1A09A8-F747-4B33-A723-DE307BBAA209}" srcOrd="3" destOrd="0" presId="urn:microsoft.com/office/officeart/2009/3/layout/SnapshotPictureList"/>
    <dgm:cxn modelId="{7DD05453-4E7F-444B-B350-8F4B89AC40C9}" type="presParOf" srcId="{998869E8-081F-4FF9-B1A6-A70C073437F3}" destId="{6F84848A-032A-47E4-8D74-A9E19313F54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Objetivo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pt-BR" sz="2000" b="0" i="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Avaliar a aplicabilidade dos normativos da PNDP (Decreto nº 9.991/2019 e IN nº 21/2021) nos órgãos e entidades do SIPEC, bem como os sistemas que a compõem</a:t>
          </a:r>
          <a:endParaRPr lang="pt-BR" sz="20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242816" y="897665"/>
        <a:ext cx="2644786" cy="4116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Manifestação Técnica do Órgão Central</a:t>
          </a:r>
        </a:p>
      </dsp:txBody>
      <dsp:txXfrm>
        <a:off x="6242816" y="897665"/>
        <a:ext cx="2644786" cy="41165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Relatório Anual de Execução - RAE</a:t>
          </a:r>
        </a:p>
      </dsp:txBody>
      <dsp:txXfrm>
        <a:off x="6242816" y="897665"/>
        <a:ext cx="2644786" cy="41165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Revisão</a:t>
          </a:r>
        </a:p>
      </dsp:txBody>
      <dsp:txXfrm>
        <a:off x="6242816" y="897665"/>
        <a:ext cx="2644786" cy="41165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Escolas de Governo</a:t>
          </a:r>
        </a:p>
      </dsp:txBody>
      <dsp:txXfrm>
        <a:off x="6242816" y="897665"/>
        <a:ext cx="2644786" cy="41165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Transparência</a:t>
          </a:r>
        </a:p>
      </dsp:txBody>
      <dsp:txXfrm>
        <a:off x="6242816" y="897665"/>
        <a:ext cx="2644786" cy="41165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Afastamentos para ação de desenvolvimento</a:t>
          </a:r>
        </a:p>
      </dsp:txBody>
      <dsp:txXfrm>
        <a:off x="6242816" y="897665"/>
        <a:ext cx="2644786" cy="41165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Reembolso de despesa com ação de desenvolvimento</a:t>
          </a:r>
        </a:p>
      </dsp:txBody>
      <dsp:txXfrm>
        <a:off x="6242816" y="897665"/>
        <a:ext cx="2644786" cy="41165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Banco de Talentos</a:t>
          </a:r>
        </a:p>
      </dsp:txBody>
      <dsp:txXfrm>
        <a:off x="6242816" y="897665"/>
        <a:ext cx="2644786" cy="41165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Prazos da PNDP</a:t>
          </a:r>
        </a:p>
      </dsp:txBody>
      <dsp:txXfrm>
        <a:off x="6242816" y="897665"/>
        <a:ext cx="2644786" cy="41165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Despesas com ações de desenvolvimento transversais e não transversais</a:t>
          </a:r>
        </a:p>
      </dsp:txBody>
      <dsp:txXfrm>
        <a:off x="6242816" y="897665"/>
        <a:ext cx="2644786" cy="4116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1C839-D55D-47FF-AB22-E966419A8A37}">
      <dsp:nvSpPr>
        <dsp:cNvPr id="0" name=""/>
        <dsp:cNvSpPr/>
      </dsp:nvSpPr>
      <dsp:spPr>
        <a:xfrm>
          <a:off x="406322" y="144598"/>
          <a:ext cx="3837504" cy="293955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871DB7-FCBE-4B3C-B248-4DAD6BD52C9D}">
      <dsp:nvSpPr>
        <dsp:cNvPr id="0" name=""/>
        <dsp:cNvSpPr/>
      </dsp:nvSpPr>
      <dsp:spPr>
        <a:xfrm>
          <a:off x="3142" y="3214189"/>
          <a:ext cx="4643865" cy="172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Segoe UI" panose="020B0502040204020203" pitchFamily="34" charset="0"/>
              <a:cs typeface="Segoe UI" panose="020B0502040204020203" pitchFamily="34" charset="0"/>
            </a:rPr>
            <a:t>Pesquisa realizada de 03 a 31/03/22 com os órgãos/entidades do SIPEC</a:t>
          </a:r>
        </a:p>
      </dsp:txBody>
      <dsp:txXfrm>
        <a:off x="3142" y="3214189"/>
        <a:ext cx="4643865" cy="1722873"/>
      </dsp:txXfrm>
    </dsp:sp>
    <dsp:sp modelId="{565E8C81-1D3B-4806-8ED2-BB4CFCD2308D}">
      <dsp:nvSpPr>
        <dsp:cNvPr id="0" name=""/>
        <dsp:cNvSpPr/>
      </dsp:nvSpPr>
      <dsp:spPr>
        <a:xfrm>
          <a:off x="5514769" y="144598"/>
          <a:ext cx="3837504" cy="293955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F64BC3-9C8A-4E7B-A873-CDB3D7604F54}">
      <dsp:nvSpPr>
        <dsp:cNvPr id="0" name=""/>
        <dsp:cNvSpPr/>
      </dsp:nvSpPr>
      <dsp:spPr>
        <a:xfrm>
          <a:off x="5111589" y="3214189"/>
          <a:ext cx="4643865" cy="172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Segoe UI" panose="020B0502040204020203" pitchFamily="34" charset="0"/>
              <a:cs typeface="Segoe UI" panose="020B0502040204020203" pitchFamily="34" charset="0"/>
            </a:rPr>
            <a:t>A pesquisa teve 146 respondentes*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Segoe UI" panose="020B0502040204020203" pitchFamily="34" charset="0"/>
              <a:cs typeface="Segoe UI" panose="020B0502040204020203" pitchFamily="34" charset="0"/>
            </a:rPr>
            <a:t>*</a:t>
          </a:r>
          <a:r>
            <a:rPr lang="pt-BR" sz="1400" i="1" kern="1200" dirty="0">
              <a:latin typeface="Segoe UI" panose="020B0502040204020203" pitchFamily="34" charset="0"/>
              <a:cs typeface="Segoe UI" panose="020B0502040204020203" pitchFamily="34" charset="0"/>
            </a:rPr>
            <a:t>Para fins de sigilo e maior aderência à pesquisa não foi solicitada a identificação da pessoas e nem do órgão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>
              <a:latin typeface="Segoe UI" panose="020B0502040204020203" pitchFamily="34" charset="0"/>
              <a:cs typeface="Segoe UI" panose="020B0502040204020203" pitchFamily="34" charset="0"/>
            </a:rPr>
            <a:t>* As perguntas não eram de preenchimento obrigatório</a:t>
          </a:r>
        </a:p>
      </dsp:txBody>
      <dsp:txXfrm>
        <a:off x="5111589" y="3214189"/>
        <a:ext cx="4643865" cy="17228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2">
                <a:lumMod val="7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PNDP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Avaliação Geral</a:t>
          </a:r>
        </a:p>
      </dsp:txBody>
      <dsp:txXfrm>
        <a:off x="6242816" y="897665"/>
        <a:ext cx="2644786" cy="4116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20" tIns="83820" rIns="2235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latin typeface="+mj-lt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Perfil dos Respondentes</a:t>
          </a:r>
        </a:p>
      </dsp:txBody>
      <dsp:txXfrm>
        <a:off x="6242816" y="897665"/>
        <a:ext cx="2644786" cy="4116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Levantamento de necessidades de desenvolvimento</a:t>
          </a:r>
        </a:p>
      </dsp:txBody>
      <dsp:txXfrm>
        <a:off x="6242816" y="897665"/>
        <a:ext cx="2644786" cy="4116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Sistema Portal SIPEC</a:t>
          </a:r>
        </a:p>
      </dsp:txBody>
      <dsp:txXfrm>
        <a:off x="6242816" y="897665"/>
        <a:ext cx="2644786" cy="4116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Competências sobre o PDP</a:t>
          </a:r>
        </a:p>
      </dsp:txBody>
      <dsp:txXfrm>
        <a:off x="6242816" y="897665"/>
        <a:ext cx="2644786" cy="4116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Gestão Estratégica</a:t>
          </a:r>
        </a:p>
      </dsp:txBody>
      <dsp:txXfrm>
        <a:off x="6242816" y="897665"/>
        <a:ext cx="2644786" cy="41165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Guias</a:t>
          </a:r>
        </a:p>
      </dsp:txBody>
      <dsp:txXfrm>
        <a:off x="6242816" y="897665"/>
        <a:ext cx="2644786" cy="41165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09A8-F747-4B33-A723-DE307BBAA209}">
      <dsp:nvSpPr>
        <dsp:cNvPr id="0" name=""/>
        <dsp:cNvSpPr/>
      </dsp:nvSpPr>
      <dsp:spPr>
        <a:xfrm>
          <a:off x="9123110" y="897665"/>
          <a:ext cx="222423" cy="4116589"/>
        </a:xfrm>
        <a:prstGeom prst="rect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F48DC-496D-46F7-B906-F6F4822A0435}">
      <dsp:nvSpPr>
        <dsp:cNvPr id="0" name=""/>
        <dsp:cNvSpPr/>
      </dsp:nvSpPr>
      <dsp:spPr>
        <a:xfrm>
          <a:off x="222423" y="897665"/>
          <a:ext cx="5784885" cy="4116589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848A-032A-47E4-8D74-A9E19313F54E}">
      <dsp:nvSpPr>
        <dsp:cNvPr id="0" name=""/>
        <dsp:cNvSpPr/>
      </dsp:nvSpPr>
      <dsp:spPr>
        <a:xfrm>
          <a:off x="0" y="404412"/>
          <a:ext cx="5562461" cy="3893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B1776-1A14-44A0-80AE-3E35F85FFDCC}">
      <dsp:nvSpPr>
        <dsp:cNvPr id="0" name=""/>
        <dsp:cNvSpPr/>
      </dsp:nvSpPr>
      <dsp:spPr>
        <a:xfrm>
          <a:off x="448585" y="4299729"/>
          <a:ext cx="5336299" cy="4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Plano de Desenvolvimento de Pessoas - PDP</a:t>
          </a:r>
          <a:endParaRPr lang="pt-BR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585" y="4299729"/>
        <a:ext cx="5336299" cy="488643"/>
      </dsp:txXfrm>
    </dsp:sp>
    <dsp:sp modelId="{551CF997-603F-4F16-B08B-3E58CE1B4FAC}">
      <dsp:nvSpPr>
        <dsp:cNvPr id="0" name=""/>
        <dsp:cNvSpPr/>
      </dsp:nvSpPr>
      <dsp:spPr>
        <a:xfrm>
          <a:off x="6242816" y="897665"/>
          <a:ext cx="2644786" cy="411658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Seção 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Gestão de Riscos</a:t>
          </a:r>
        </a:p>
      </dsp:txBody>
      <dsp:txXfrm>
        <a:off x="6242816" y="897665"/>
        <a:ext cx="2644786" cy="411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rvidor/pt-br/acesso-a-informacao/gestao-de-pessoas/pndp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528" y="3114394"/>
            <a:ext cx="9745943" cy="1757236"/>
          </a:xfrm>
        </p:spPr>
        <p:txBody>
          <a:bodyPr>
            <a:normAutofit fontScale="90000"/>
          </a:bodyPr>
          <a:lstStyle/>
          <a:p>
            <a:r>
              <a:rPr lang="pt-BR" b="0" dirty="0">
                <a:solidFill>
                  <a:srgbClr val="002060"/>
                </a:solidFill>
                <a:latin typeface="Calibri Light" panose="020F0302020204030204" pitchFamily="34" charset="0"/>
              </a:rPr>
              <a:t>Pesquisa sobre a aplicabilidade da PNDP</a:t>
            </a:r>
            <a:br>
              <a:rPr lang="pt-BR" b="0" dirty="0">
                <a:solidFill>
                  <a:srgbClr val="002060"/>
                </a:solidFill>
                <a:latin typeface="Calibri Light" panose="020F0302020204030204" pitchFamily="34" charset="0"/>
              </a:rPr>
            </a:br>
            <a:br>
              <a:rPr lang="pt-BR" b="0" dirty="0">
                <a:solidFill>
                  <a:srgbClr val="002060"/>
                </a:solidFill>
                <a:latin typeface="Calibri Light" panose="020F0302020204030204" pitchFamily="34" charset="0"/>
              </a:rPr>
            </a:br>
            <a:r>
              <a:rPr lang="pt-BR" sz="4400" b="0" dirty="0">
                <a:solidFill>
                  <a:srgbClr val="002060"/>
                </a:solidFill>
                <a:latin typeface="Calibri Light" panose="020F0302020204030204" pitchFamily="34" charset="0"/>
              </a:rPr>
              <a:t>Resultados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33B3F9-D739-460C-857B-59A3E3D14363}"/>
              </a:ext>
            </a:extLst>
          </p:cNvPr>
          <p:cNvSpPr txBox="1"/>
          <p:nvPr/>
        </p:nvSpPr>
        <p:spPr>
          <a:xfrm>
            <a:off x="207526" y="5598748"/>
            <a:ext cx="6935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Secretaria Especial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Desburocratização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, Gestão e Governo Digital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SEDGG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Secretaria de Gestão e Desempenho de Pessoal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SGP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Departamento de Carreiras e Desenvolvimento de Pessoas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DESEN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Coordenação-Geral de Desenvolvimento de Pessoas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CGDES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595779E1-43AA-498C-B92A-4787D17A3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8" b="21079"/>
          <a:stretch/>
        </p:blipFill>
        <p:spPr>
          <a:xfrm>
            <a:off x="327448" y="182036"/>
            <a:ext cx="6077797" cy="10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5D120E4-FF6E-4F21-8D20-417A32FA3F63}"/>
              </a:ext>
            </a:extLst>
          </p:cNvPr>
          <p:cNvSpPr/>
          <p:nvPr/>
        </p:nvSpPr>
        <p:spPr>
          <a:xfrm>
            <a:off x="9912804" y="5606322"/>
            <a:ext cx="2105026" cy="111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5812348-A491-46F6-9E0B-99F2309BC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816588"/>
              </p:ext>
            </p:extLst>
          </p:nvPr>
        </p:nvGraphicFramePr>
        <p:xfrm>
          <a:off x="2" y="1688035"/>
          <a:ext cx="10546080" cy="342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02BDFEF-E068-9C0A-D6EC-734649A34FDA}"/>
              </a:ext>
            </a:extLst>
          </p:cNvPr>
          <p:cNvSpPr txBox="1"/>
          <p:nvPr/>
        </p:nvSpPr>
        <p:spPr>
          <a:xfrm>
            <a:off x="326573" y="287850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3: O Decreto nº 9.991/2019 tornou facultativo que o PDP seja precedido pelo diagnóstico de competências. Se este diagnóstico for obrigatório ao PDP, seu órgão terá condições de realizá-lo?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C3D3E8-79FD-52BE-9555-6930570A9F9A}"/>
              </a:ext>
            </a:extLst>
          </p:cNvPr>
          <p:cNvSpPr txBox="1"/>
          <p:nvPr/>
        </p:nvSpPr>
        <p:spPr>
          <a:xfrm>
            <a:off x="9912804" y="2905781"/>
            <a:ext cx="131054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73/75 (97%)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EB86AAF-C940-95CB-931D-7DD3F4229819}"/>
              </a:ext>
            </a:extLst>
          </p:cNvPr>
          <p:cNvSpPr txBox="1"/>
          <p:nvPr/>
        </p:nvSpPr>
        <p:spPr>
          <a:xfrm>
            <a:off x="9912804" y="3649358"/>
            <a:ext cx="131054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59/59 (100%)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EEF9D3C-67E5-9B42-963F-20BB1D1BA479}"/>
              </a:ext>
            </a:extLst>
          </p:cNvPr>
          <p:cNvSpPr txBox="1"/>
          <p:nvPr/>
        </p:nvSpPr>
        <p:spPr>
          <a:xfrm>
            <a:off x="9916575" y="4320062"/>
            <a:ext cx="130677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</p:spTree>
    <p:extLst>
      <p:ext uri="{BB962C8B-B14F-4D97-AF65-F5344CB8AC3E}">
        <p14:creationId xmlns:p14="http://schemas.microsoft.com/office/powerpoint/2010/main" val="29566469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53: Seu órgão/entidade realiza reembolso de ação de desenvolvimento?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F8CE670-ECFF-33B7-25EC-2D7044BD9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502687"/>
              </p:ext>
            </p:extLst>
          </p:nvPr>
        </p:nvGraphicFramePr>
        <p:xfrm>
          <a:off x="382137" y="906973"/>
          <a:ext cx="11348836" cy="550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95E8262-BAF3-FB4A-5CE0-E4016874E7EC}"/>
              </a:ext>
            </a:extLst>
          </p:cNvPr>
          <p:cNvSpPr txBox="1"/>
          <p:nvPr/>
        </p:nvSpPr>
        <p:spPr>
          <a:xfrm>
            <a:off x="11538145" y="1588873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9EF65C7-BEEE-1DF9-6263-6EE528A3BB8B}"/>
              </a:ext>
            </a:extLst>
          </p:cNvPr>
          <p:cNvSpPr txBox="1"/>
          <p:nvPr/>
        </p:nvSpPr>
        <p:spPr>
          <a:xfrm>
            <a:off x="11642673" y="2182974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C4AF15-3B80-00EF-7397-A282991138DC}"/>
              </a:ext>
            </a:extLst>
          </p:cNvPr>
          <p:cNvSpPr txBox="1"/>
          <p:nvPr/>
        </p:nvSpPr>
        <p:spPr>
          <a:xfrm>
            <a:off x="11604666" y="277707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C15E31-FED0-FED0-968E-BBD6ADAB9F8A}"/>
              </a:ext>
            </a:extLst>
          </p:cNvPr>
          <p:cNvSpPr txBox="1"/>
          <p:nvPr/>
        </p:nvSpPr>
        <p:spPr>
          <a:xfrm>
            <a:off x="11655994" y="338672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9EDFC6-3952-7FB8-D0C6-6BF05C027F29}"/>
              </a:ext>
            </a:extLst>
          </p:cNvPr>
          <p:cNvSpPr txBox="1"/>
          <p:nvPr/>
        </p:nvSpPr>
        <p:spPr>
          <a:xfrm>
            <a:off x="11620718" y="397132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548FB5-DA64-5902-E8F4-DB3EF8587AE8}"/>
              </a:ext>
            </a:extLst>
          </p:cNvPr>
          <p:cNvSpPr txBox="1"/>
          <p:nvPr/>
        </p:nvSpPr>
        <p:spPr>
          <a:xfrm>
            <a:off x="11664019" y="460374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5C7AC0-315A-2658-AC7F-B3C16833E97F}"/>
              </a:ext>
            </a:extLst>
          </p:cNvPr>
          <p:cNvSpPr txBox="1"/>
          <p:nvPr/>
        </p:nvSpPr>
        <p:spPr>
          <a:xfrm>
            <a:off x="11664019" y="5193934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7CBC4C-87BC-146B-519C-CA27670105B3}"/>
              </a:ext>
            </a:extLst>
          </p:cNvPr>
          <p:cNvSpPr txBox="1"/>
          <p:nvPr/>
        </p:nvSpPr>
        <p:spPr>
          <a:xfrm>
            <a:off x="11730974" y="5805134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19221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54: Para quais ações seu órgão realiza reembolso?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826FC97-BEDF-1465-D446-B644CD28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22734"/>
              </p:ext>
            </p:extLst>
          </p:nvPr>
        </p:nvGraphicFramePr>
        <p:xfrm>
          <a:off x="334782" y="1200299"/>
          <a:ext cx="5051685" cy="155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8764">
                  <a:extLst>
                    <a:ext uri="{9D8B030D-6E8A-4147-A177-3AD203B41FA5}">
                      <a16:colId xmlns:a16="http://schemas.microsoft.com/office/drawing/2014/main" val="2960145961"/>
                    </a:ext>
                  </a:extLst>
                </a:gridCol>
                <a:gridCol w="1262921">
                  <a:extLst>
                    <a:ext uri="{9D8B030D-6E8A-4147-A177-3AD203B41FA5}">
                      <a16:colId xmlns:a16="http://schemas.microsoft.com/office/drawing/2014/main" val="3909764954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54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59248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Inscrição em ação de desenvolvimento pontual, sem mensalidade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7594608"/>
                  </a:ext>
                </a:extLst>
              </a:tr>
              <a:tr h="3810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Mensalidade de pós-graduação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336429"/>
                  </a:ext>
                </a:extLst>
              </a:tr>
              <a:tr h="3810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Mensalidade de curso de língua estrangeira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66012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DA2686-515F-CCF5-4D09-BBDFB5C59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596596"/>
              </p:ext>
            </p:extLst>
          </p:nvPr>
        </p:nvGraphicFramePr>
        <p:xfrm>
          <a:off x="5848804" y="719667"/>
          <a:ext cx="600841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6016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55: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Com relação ao reembolso, seu órgão/entidade sugere aprimoramento nos normativos (Decreto e IN)? Quais?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32808"/>
              </p:ext>
            </p:extLst>
          </p:nvPr>
        </p:nvGraphicFramePr>
        <p:xfrm>
          <a:off x="174172" y="1686559"/>
          <a:ext cx="11587397" cy="42119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8739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Custear ações recorrentes por reembolso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Permitir reembolso para servidor cujo órgão/entidade não tenha oferta regular de ação de desenvolvimento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Reembolso permite alcance de maior número de servidores (distribuição de pequena parcela para mais servidores, ao invés de pagar uma pós-graduação inteira para um único servidor)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Discutir como viabilizar um modelo de concessão de bolsas parciais (</a:t>
                      </a:r>
                      <a:r>
                        <a:rPr lang="pt-B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paga uma parte, servidor paga outra parte) com aprovação prévia da autoridade máxima e que seja executada por mecanismo parecido com o ressarcimento parcial dos custos do servidor com a ação de desenvolvimento - como amarrar na PNDP - isso pode potencializar a participação de mais servidores em ações de desenvolvimento fora do eixo escolas de governo/turmas fechadas.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Tornar o texto mais claro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Estabelecer os critérios de modo mais objetivo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222A3A2B-6C37-29BF-E9CF-39E8C49EC964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0EBE12-B475-54D0-C8DD-B1496E25DC74}"/>
              </a:ext>
            </a:extLst>
          </p:cNvPr>
          <p:cNvSpPr txBox="1"/>
          <p:nvPr/>
        </p:nvSpPr>
        <p:spPr>
          <a:xfrm>
            <a:off x="174172" y="906974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41185911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999762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6952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05469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56: Seu órgão/entidade estimula os servidores a atualizarem seus currículos no SIGEPE - Banco de Talentos sempre que participarem de ação de desenvolvimento?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12A4C85-D720-EC8C-3C02-C811D509A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86049"/>
              </p:ext>
            </p:extLst>
          </p:nvPr>
        </p:nvGraphicFramePr>
        <p:xfrm>
          <a:off x="354927" y="1250578"/>
          <a:ext cx="3125470" cy="1791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7314">
                  <a:extLst>
                    <a:ext uri="{9D8B030D-6E8A-4147-A177-3AD203B41FA5}">
                      <a16:colId xmlns:a16="http://schemas.microsoft.com/office/drawing/2014/main" val="2052989859"/>
                    </a:ext>
                  </a:extLst>
                </a:gridCol>
                <a:gridCol w="798156">
                  <a:extLst>
                    <a:ext uri="{9D8B030D-6E8A-4147-A177-3AD203B41FA5}">
                      <a16:colId xmlns:a16="http://schemas.microsoft.com/office/drawing/2014/main" val="4068164772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56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2252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989096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96572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51982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320994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804988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CC38EE7-CC91-4177-FF53-2FD08D9E7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291939"/>
              </p:ext>
            </p:extLst>
          </p:nvPr>
        </p:nvGraphicFramePr>
        <p:xfrm>
          <a:off x="3810000" y="1250578"/>
          <a:ext cx="7665721" cy="453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46663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57: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Indique a dificuldade de estimular a atualização do currículo dos servidores no SIGEPE - Banco de Talentos, caso haja.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5428"/>
              </p:ext>
            </p:extLst>
          </p:nvPr>
        </p:nvGraphicFramePr>
        <p:xfrm>
          <a:off x="236987" y="1721398"/>
          <a:ext cx="11718027" cy="2063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1802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126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reconhece valor da ferramenta; servidor não vê vantagem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Interconexão entre lattes e banco de talentos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Central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precisa coordenar ação de divulgação para dar suporte aos setoriais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não conhece as possibilidades ferramenta - falta comunicação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D2096A2E-63FE-9993-AB20-A5A50D218E07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D9312F-6FD2-8720-9206-6FE57334B969}"/>
              </a:ext>
            </a:extLst>
          </p:cNvPr>
          <p:cNvSpPr txBox="1"/>
          <p:nvPr/>
        </p:nvSpPr>
        <p:spPr>
          <a:xfrm>
            <a:off x="174172" y="79289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38179697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58: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Gostaria de sugerir melhorias para o SIGEPE - Banco de Talentos?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36CC200-06B1-CA67-38C0-C4FAD83997AC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8B1FBA-15B2-62EF-0DE3-CE461C323B55}"/>
              </a:ext>
            </a:extLst>
          </p:cNvPr>
          <p:cNvSpPr txBox="1"/>
          <p:nvPr/>
        </p:nvSpPr>
        <p:spPr>
          <a:xfrm>
            <a:off x="174172" y="521212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 respostas de 146 respondentes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104"/>
              </p:ext>
            </p:extLst>
          </p:nvPr>
        </p:nvGraphicFramePr>
        <p:xfrm>
          <a:off x="322774" y="1392302"/>
          <a:ext cx="11546453" cy="511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46453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Facilitar o acesso ao Painel, ou acelerar entrega do módulo pesquisa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percebe relevância das informações centralizadas via Banco de Talentos; desconhece objetivo da ferramenta - divulgar melhor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Interconexão entre lattes e BT - atualização automática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Comunicar de forma clara e direta para servidores as funções do BT e suas vantagens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Exigir currículo no Banco de Talentos em qualquer ação de desenvolvimento e não só para afastamento ou processo seletivo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Reconhecimento da importância da ferramenta?!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Dificuldade de preenchimento pelo </a:t>
                      </a:r>
                      <a:r>
                        <a:rPr lang="pt-B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SouGOV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Aprimorar ferramenta de oferta e divulgação de vagas a exemplo do </a:t>
                      </a:r>
                      <a:r>
                        <a:rPr lang="pt-B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linkedin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02609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Central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preparar ação de divulgação dos módulos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19174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Facilitar navegação na ferramenta e preenchimento dos campos - sistema mais amigável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35996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Aprimorar ferramenta de busca de perfis específicos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010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2547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817382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9915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05470"/>
            <a:ext cx="973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59: Sobre os prazos estabelecidos pela IN, seu órgão/entidade avalia como: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B808CE-D96D-3DA3-C9F6-44ADBB0C1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56746"/>
              </p:ext>
            </p:extLst>
          </p:nvPr>
        </p:nvGraphicFramePr>
        <p:xfrm>
          <a:off x="449716" y="2094699"/>
          <a:ext cx="10515600" cy="166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7195">
                  <a:extLst>
                    <a:ext uri="{9D8B030D-6E8A-4147-A177-3AD203B41FA5}">
                      <a16:colId xmlns:a16="http://schemas.microsoft.com/office/drawing/2014/main" val="3724037522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4255575307"/>
                    </a:ext>
                  </a:extLst>
                </a:gridCol>
                <a:gridCol w="2158585">
                  <a:extLst>
                    <a:ext uri="{9D8B030D-6E8A-4147-A177-3AD203B41FA5}">
                      <a16:colId xmlns:a16="http://schemas.microsoft.com/office/drawing/2014/main" val="3492687712"/>
                    </a:ext>
                  </a:extLst>
                </a:gridCol>
                <a:gridCol w="1671413">
                  <a:extLst>
                    <a:ext uri="{9D8B030D-6E8A-4147-A177-3AD203B41FA5}">
                      <a16:colId xmlns:a16="http://schemas.microsoft.com/office/drawing/2014/main" val="4002425391"/>
                    </a:ext>
                  </a:extLst>
                </a:gridCol>
              </a:tblGrid>
              <a:tr h="352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Prazos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Suficiente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Insuficiente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69662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30/09 - Envio do PDP pelos órgãos setoriais ao órgão central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extLst>
                  <a:ext uri="{0D108BD9-81ED-4DB2-BD59-A6C34878D82A}">
                    <a16:rowId xmlns:a16="http://schemas.microsoft.com/office/drawing/2014/main" val="1321304756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30/11 - Envio da Manifestação Técnica sobre os PDP pelo órgão central aos órgãos setoriais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extLst>
                  <a:ext uri="{0D108BD9-81ED-4DB2-BD59-A6C34878D82A}">
                    <a16:rowId xmlns:a16="http://schemas.microsoft.com/office/drawing/2014/main" val="2940750056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31/01 - Envio do Relatório Anual de Execução pelos órgãos setoriais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02" marR="4402" marT="4402" marB="0" anchor="b"/>
                </a:tc>
                <a:extLst>
                  <a:ext uri="{0D108BD9-81ED-4DB2-BD59-A6C34878D82A}">
                    <a16:rowId xmlns:a16="http://schemas.microsoft.com/office/drawing/2014/main" val="217999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6108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60: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Se na pergunta anterior, você assinalou "Insuficiente", indique qual ação e o prazo que considera ideal.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1208"/>
              </p:ext>
            </p:extLst>
          </p:nvPr>
        </p:nvGraphicFramePr>
        <p:xfrm>
          <a:off x="174172" y="1823999"/>
          <a:ext cx="11423625" cy="18119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23625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529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Envio do PDP para 31/10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Envio da MT é muito próximo da execução (nov)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Envio do RAE para 28/03 ou 31/03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8C4CF76-1695-8448-DDCC-5D14965B57CB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46E0567-5EF1-B73B-4C30-E233CA9AEE26}"/>
              </a:ext>
            </a:extLst>
          </p:cNvPr>
          <p:cNvSpPr txBox="1"/>
          <p:nvPr/>
        </p:nvSpPr>
        <p:spPr>
          <a:xfrm>
            <a:off x="174172" y="775275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38251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4: Para fazer o levantamento das necessidades a serem inseridas no PDP, qual metodologia seu órgão/entidade aplica?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91BC069-B37D-8D6B-FFFA-C1476F43F821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D023B40-6C41-01D1-6B69-EAD12F170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14499"/>
              </p:ext>
            </p:extLst>
          </p:nvPr>
        </p:nvGraphicFramePr>
        <p:xfrm>
          <a:off x="174172" y="1378187"/>
          <a:ext cx="4502760" cy="1957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52">
                  <a:extLst>
                    <a:ext uri="{9D8B030D-6E8A-4147-A177-3AD203B41FA5}">
                      <a16:colId xmlns:a16="http://schemas.microsoft.com/office/drawing/2014/main" val="2859915425"/>
                    </a:ext>
                  </a:extLst>
                </a:gridCol>
                <a:gridCol w="572708">
                  <a:extLst>
                    <a:ext uri="{9D8B030D-6E8A-4147-A177-3AD203B41FA5}">
                      <a16:colId xmlns:a16="http://schemas.microsoft.com/office/drawing/2014/main" val="3070955583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1933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Levantamento de lacunas de competências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826477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Metodologia própria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0791189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ProCAND</a:t>
                      </a:r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 Processo Comum de Avaliação de Necessidade de Desenvolvimento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259"/>
                  </a:ext>
                </a:extLst>
              </a:tr>
              <a:tr h="3830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81223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542547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649209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064865-491B-1D0E-5202-442E1DB54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088312"/>
              </p:ext>
            </p:extLst>
          </p:nvPr>
        </p:nvGraphicFramePr>
        <p:xfrm>
          <a:off x="4676932" y="1378188"/>
          <a:ext cx="7340898" cy="518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49125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14970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72689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05470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61: Você considera que as condições para realização de despesas com ação de desenvolvimento com terceiros e com ação de desenvolvimento não transversais são adequadas, conforme o art. 16 e o art. 17 da  IN nº 21/2021.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3A64F3A-5B6F-8246-B95F-A1B5A29BA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74780"/>
              </p:ext>
            </p:extLst>
          </p:nvPr>
        </p:nvGraphicFramePr>
        <p:xfrm>
          <a:off x="441962" y="1317626"/>
          <a:ext cx="3451860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1280">
                  <a:extLst>
                    <a:ext uri="{9D8B030D-6E8A-4147-A177-3AD203B41FA5}">
                      <a16:colId xmlns:a16="http://schemas.microsoft.com/office/drawing/2014/main" val="398865349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550976020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61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0968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69546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29479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464213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742795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81129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63D6A88-E77D-C6EB-2EDB-0978C4522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007654"/>
              </p:ext>
            </p:extLst>
          </p:nvPr>
        </p:nvGraphicFramePr>
        <p:xfrm>
          <a:off x="3893822" y="1317624"/>
          <a:ext cx="7155180" cy="443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43917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05470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61: Você considera que as condições para realização de despesas com ação de desenvolvimento com terceiros e com ação de desenvolvimento não transversais são adequadas, conforme o art. 16 e o art. 17 da  IN nº 21/2021.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C3E3805-BAD9-9DDC-BF84-89564F1E3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288624"/>
              </p:ext>
            </p:extLst>
          </p:nvPr>
        </p:nvGraphicFramePr>
        <p:xfrm>
          <a:off x="1520812" y="2057401"/>
          <a:ext cx="8391993" cy="315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B759F04-2400-CA6C-1645-3DD1FB553313}"/>
              </a:ext>
            </a:extLst>
          </p:cNvPr>
          <p:cNvSpPr txBox="1"/>
          <p:nvPr/>
        </p:nvSpPr>
        <p:spPr>
          <a:xfrm>
            <a:off x="9816029" y="2834549"/>
            <a:ext cx="138537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69/75 (92%)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0E7E5F-A1FD-A2DB-D2CB-EF90F3CD49F1}"/>
              </a:ext>
            </a:extLst>
          </p:cNvPr>
          <p:cNvSpPr txBox="1"/>
          <p:nvPr/>
        </p:nvSpPr>
        <p:spPr>
          <a:xfrm>
            <a:off x="9816023" y="3676702"/>
            <a:ext cx="138537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58/59 (98%)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884697-651E-EAB5-2BA9-0ADB1A0D2646}"/>
              </a:ext>
            </a:extLst>
          </p:cNvPr>
          <p:cNvSpPr txBox="1"/>
          <p:nvPr/>
        </p:nvSpPr>
        <p:spPr>
          <a:xfrm>
            <a:off x="9816023" y="4514571"/>
            <a:ext cx="138537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</p:spTree>
    <p:extLst>
      <p:ext uri="{BB962C8B-B14F-4D97-AF65-F5344CB8AC3E}">
        <p14:creationId xmlns:p14="http://schemas.microsoft.com/office/powerpoint/2010/main" val="6818541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881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62: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Quais melhorias você sugere para aprimorar a legislação quanto as condições para realização de despesas com ação de desenvolvimento?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22907"/>
              </p:ext>
            </p:extLst>
          </p:nvPr>
        </p:nvGraphicFramePr>
        <p:xfrm>
          <a:off x="299803" y="2328966"/>
          <a:ext cx="11573749" cy="18119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73749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529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engessou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Articular suporte entre área de compras/contratação e área de desenvolvimento de pessoas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Criar alternativa ao reembolso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4E4B4280-5EDB-DDAF-4846-C4F7182CC90B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E344A4-FCD7-D507-6DF5-EA201DAC3916}"/>
              </a:ext>
            </a:extLst>
          </p:cNvPr>
          <p:cNvSpPr txBox="1"/>
          <p:nvPr/>
        </p:nvSpPr>
        <p:spPr>
          <a:xfrm>
            <a:off x="174172" y="806258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25777435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546683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6120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1ED1881B-A689-4274-B975-75B2549F5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F97C781-91F4-4029-A133-6AA593279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56833"/>
              </p:ext>
            </p:extLst>
          </p:nvPr>
        </p:nvGraphicFramePr>
        <p:xfrm>
          <a:off x="84450" y="1858781"/>
          <a:ext cx="5042901" cy="475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67B9506-A871-0C0D-FBEE-E9433FA86C0A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63: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Você percebe avanços na área de desenvolvimento de pessoas a partir do Decreto nº 9.991/2019? Gostaria de compartilhar conosco quais avanços foram percebidos em seu órgão/entidade?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DCCC4BC-2711-3549-7E87-858F1C62DEFD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C136E05-2DC1-46C5-A491-AC5EC19B8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052525"/>
              </p:ext>
            </p:extLst>
          </p:nvPr>
        </p:nvGraphicFramePr>
        <p:xfrm>
          <a:off x="5441431" y="1858780"/>
          <a:ext cx="6370820" cy="477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B20233-8016-900E-C340-28B75F42016B}"/>
              </a:ext>
            </a:extLst>
          </p:cNvPr>
          <p:cNvSpPr txBox="1"/>
          <p:nvPr/>
        </p:nvSpPr>
        <p:spPr>
          <a:xfrm>
            <a:off x="174172" y="1080555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72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2242966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1ED1881B-A689-4274-B975-75B2549F5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D1FB062-83D5-4009-9A7A-742B0D46F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806695"/>
              </p:ext>
            </p:extLst>
          </p:nvPr>
        </p:nvGraphicFramePr>
        <p:xfrm>
          <a:off x="1199213" y="1139255"/>
          <a:ext cx="9803566" cy="518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9912804" y="5429250"/>
            <a:ext cx="2279196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7B9506-A871-0C0D-FBEE-E9433FA86C0A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63: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Você percebe avanços na área de desenvolvimento de pessoas a partir do Decreto nº 9.991/2019? Gostaria de compartilhar conosco quais avanços foram percebidos em seu órgão/entidade?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B20233-8016-900E-C340-28B75F42016B}"/>
              </a:ext>
            </a:extLst>
          </p:cNvPr>
          <p:cNvSpPr txBox="1"/>
          <p:nvPr/>
        </p:nvSpPr>
        <p:spPr>
          <a:xfrm>
            <a:off x="174172" y="1080555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72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38287047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B9AD453-CEF3-41AD-B5FB-8BECB50750E4}"/>
              </a:ext>
            </a:extLst>
          </p:cNvPr>
          <p:cNvSpPr/>
          <p:nvPr/>
        </p:nvSpPr>
        <p:spPr>
          <a:xfrm>
            <a:off x="10034650" y="5308272"/>
            <a:ext cx="1983180" cy="1414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0" name="Imagem 9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12ADBD4D-83F9-49B6-89A0-B8DBE6E6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5671BB-CF2B-49F7-8643-D2F550529B1F}"/>
              </a:ext>
            </a:extLst>
          </p:cNvPr>
          <p:cNvSpPr txBox="1"/>
          <p:nvPr/>
        </p:nvSpPr>
        <p:spPr>
          <a:xfrm>
            <a:off x="291691" y="297492"/>
            <a:ext cx="78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Avanços Reconhecidos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1554BEE-883D-424E-97F6-1FF747DCC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19251"/>
              </p:ext>
            </p:extLst>
          </p:nvPr>
        </p:nvGraphicFramePr>
        <p:xfrm>
          <a:off x="232932" y="847577"/>
          <a:ext cx="11726139" cy="57138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2453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  <a:gridCol w="5701602">
                  <a:extLst>
                    <a:ext uri="{9D8B030D-6E8A-4147-A177-3AD203B41FA5}">
                      <a16:colId xmlns:a16="http://schemas.microsoft.com/office/drawing/2014/main" val="3182168346"/>
                    </a:ext>
                  </a:extLst>
                </a:gridCol>
              </a:tblGrid>
              <a:tr h="68898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dirty="0">
                          <a:effectLst/>
                          <a:latin typeface="+mj-lt"/>
                        </a:rPr>
                        <a:t>Melhor planejamento institucional, alinhamento estratégico e a criação da cultura de planejamento</a:t>
                      </a:r>
                      <a:endParaRPr lang="pt-BR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dirty="0">
                          <a:effectLst/>
                          <a:latin typeface="+mj-lt"/>
                        </a:rPr>
                        <a:t>Uniformização das temáticas e fixação de prazos para participação em ações de desenvolvimento</a:t>
                      </a:r>
                      <a:endParaRPr lang="pt-BR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 Critérios para aprovação de novas demandas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Conscientização do servidor público sobre o que são as ações de desenvolvimento e a aplicabilidade dos recursos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Melhor visualização das ações ao longo do ano</a:t>
                      </a:r>
                      <a:endParaRPr lang="pt-BR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Avanço na oferta de ações de desenvolvimento da Enap, com a ampliação do cardápio de oferta e da qualidade dos cursos</a:t>
                      </a:r>
                    </a:p>
                  </a:txBody>
                  <a:tcPr marL="38331" marR="38331" marT="19164" marB="19164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325495"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Reflexão crítica sobre o uso da verba pública</a:t>
                      </a: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Foi uma iniciativa incrível, mas ainda estamos no campo teórico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32549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Percepção das lacunas institucionais para alcançar os objetivos do PDP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Controle maior das ações de desenvolvimento realizadas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72379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Processo mais transparente, principalmente por conta da obrigatoriedade dos editais para os afastamentos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O avanço foi de passar a olhar a necessidade de capacitação e não mais um evento específico. Isso tornou o processos mais enxuto, célere e de fácil compreensão.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  <a:tr h="723790"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Avanço na programação em conjunto de técnicos e docentes que antes era feita separada. (...) hoje é possível um desenvolvimento muito maior de servidores devido a transparência que é ofertada pelo planejamento.</a:t>
                      </a: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Evolução cultural crescente. Maior amadurecimento para o pensamento estratégico do autodesenvolvimento</a:t>
                      </a: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  <a:latin typeface="+mj-lt"/>
                        </a:rPr>
                        <a:t>Levantamento 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de necessidades mais participativo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Chefias imediatas estão mais conscientes sobre a necessidade de planejar capacitações dos seus servidores</a:t>
                      </a: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964797960"/>
                  </a:ext>
                </a:extLst>
              </a:tr>
              <a:tr h="95566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Observância dos valores destinados, que muitos não valorizam, ficou mais evidente, mostrando a valorização dos servidores pelo serviço público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gestão de pessoas conseguiu compreender melhor sobre treinamento, em que casos são necessários, como identificar as necessidades e assim, pode pensar de forma mais adequada como melhorar o desempenho da instituição</a:t>
                      </a: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1186265974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Avanço notável. Não é mais possível realizar alguns tipos de gastos. Os afastamentos para pós stricto sensu agora não são apenas discricionários.</a:t>
                      </a:r>
                    </a:p>
                  </a:txBody>
                  <a:tcPr marL="38331" marR="38331" marT="19164" marB="19164"/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pt-BR" sz="14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331" marR="38331" marT="19164" marB="19164"/>
                </a:tc>
                <a:extLst>
                  <a:ext uri="{0D108BD9-81ED-4DB2-BD59-A6C34878D82A}">
                    <a16:rowId xmlns:a16="http://schemas.microsoft.com/office/drawing/2014/main" val="167047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98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2D95163-547B-44F2-AB5A-0744D74B74E8}"/>
              </a:ext>
            </a:extLst>
          </p:cNvPr>
          <p:cNvSpPr/>
          <p:nvPr/>
        </p:nvSpPr>
        <p:spPr>
          <a:xfrm>
            <a:off x="10058401" y="5472545"/>
            <a:ext cx="1959429" cy="125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0" name="Imagem 9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12ADBD4D-83F9-49B6-89A0-B8DBE6E6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5671BB-CF2B-49F7-8643-D2F550529B1F}"/>
              </a:ext>
            </a:extLst>
          </p:cNvPr>
          <p:cNvSpPr txBox="1"/>
          <p:nvPr/>
        </p:nvSpPr>
        <p:spPr>
          <a:xfrm>
            <a:off x="291693" y="135450"/>
            <a:ext cx="78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Críticas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E1B29DC-7B71-4C93-8AC4-0E3359D76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65786"/>
              </p:ext>
            </p:extLst>
          </p:nvPr>
        </p:nvGraphicFramePr>
        <p:xfrm>
          <a:off x="174172" y="906974"/>
          <a:ext cx="11608615" cy="58806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25980">
                  <a:extLst>
                    <a:ext uri="{9D8B030D-6E8A-4147-A177-3AD203B41FA5}">
                      <a16:colId xmlns:a16="http://schemas.microsoft.com/office/drawing/2014/main" val="1625351553"/>
                    </a:ext>
                  </a:extLst>
                </a:gridCol>
                <a:gridCol w="5582635">
                  <a:extLst>
                    <a:ext uri="{9D8B030D-6E8A-4147-A177-3AD203B41FA5}">
                      <a16:colId xmlns:a16="http://schemas.microsoft.com/office/drawing/2014/main" val="3489444064"/>
                    </a:ext>
                  </a:extLst>
                </a:gridCol>
              </a:tblGrid>
              <a:tr h="6602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dirty="0">
                          <a:effectLst/>
                        </a:rPr>
                        <a:t>O sistema não atende as necessidades de planejamento do órgão</a:t>
                      </a:r>
                      <a:endParaRPr lang="pt-BR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b="0" dirty="0">
                          <a:effectLst/>
                        </a:rPr>
                        <a:t>Um grande retrocesso foi a retirada do afastamento parcial para pós-graduação stricto sensu. O horário especial de estudante não consegue suprir essa lacuna</a:t>
                      </a:r>
                      <a:endParaRPr lang="pt-BR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57667"/>
                  </a:ext>
                </a:extLst>
              </a:tr>
              <a:tr h="50885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O único avanço foi na redução de colegas que solicitaram LC para estudar línguas no exterior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Leva-se tempo para adequação e criação de estratégias e esse tempo não é respeitado.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159773"/>
                  </a:ext>
                </a:extLst>
              </a:tr>
              <a:tr h="43978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Perda de autonomia do Órgão em relação à política anterior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Erro de considerar que TODOS necessitavam da mesma maneira - "nivelar por baixo"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9072082"/>
                  </a:ext>
                </a:extLst>
              </a:tr>
              <a:tr h="43692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solidFill>
                            <a:schemeClr val="accent2"/>
                          </a:solidFill>
                          <a:effectLst/>
                        </a:rPr>
                        <a:t>Percepção de que criou uma série de instrumentos de controle</a:t>
                      </a:r>
                      <a:endParaRPr lang="pt-BR" sz="14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preciso uma visão mais ampla, uma visão das DIFERENÇAS entre as diversas estruturas da Administração Pública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054298"/>
                  </a:ext>
                </a:extLst>
              </a:tr>
              <a:tr h="72552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O decreto e a IN  trazem uma série de necessidades e relatórios que poderiam ser implementados dentro de um sistema integrado de gestão sem precisar ficar criando sites e paginas a mais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A legislação possui muitas lacunas e constantes alterações, dificultando o trabalho da área, que geralmente tem um número reduzido de servidores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104957"/>
                  </a:ext>
                </a:extLst>
              </a:tr>
              <a:tr h="502166"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todos os critérios são necessários, como o currículo extraído do Banco de Talentos</a:t>
                      </a: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carga horária necessária para usufruir da licença chega a ser maior que a de uma especialização lato sensu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842563"/>
                  </a:ext>
                </a:extLst>
              </a:tr>
              <a:tr h="6602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Deve ser mais objetiva e menos burocrática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Percepção de que trata-se somente de algo que precisa ser realizado, sem que isto facilite algo para os órgãos. Não veem benefício claro.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8900290"/>
                  </a:ext>
                </a:extLst>
              </a:tr>
              <a:tr h="660275">
                <a:tc>
                  <a:txBody>
                    <a:bodyPr/>
                    <a:lstStyle/>
                    <a:p>
                      <a:pPr marL="285750" indent="-285750" algn="l" defTabSz="91441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instituição não leva o preenchimento do PDP com seriedade dificultando o processo desde a coleta dos dados</a:t>
                      </a: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A política está robusta, mas não está trazendo resultados expressivos se comparado ao montante de trabalho que isso demanda de nós.</a:t>
                      </a:r>
                      <a:endParaRPr lang="pt-BR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70265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Interstício de 60 dias é um entrave também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Para os órgãos que já tinham a cultura de fazer o PAC, vejo como retrocesso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1477422"/>
                  </a:ext>
                </a:extLst>
              </a:tr>
              <a:tr h="6761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 uma iniciativa incrível, mas ainda estamos no campo teórico</a:t>
                      </a:r>
                      <a:endParaRPr lang="pt-B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2" marR="67732" marT="33867" marB="33867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223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1465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C662124-F133-40B6-B12C-D40F171DCD17}"/>
              </a:ext>
            </a:extLst>
          </p:cNvPr>
          <p:cNvSpPr txBox="1"/>
          <p:nvPr/>
        </p:nvSpPr>
        <p:spPr>
          <a:xfrm>
            <a:off x="1695450" y="1045283"/>
            <a:ext cx="9201150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t-BR" sz="18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Secretaria Especial de Desburocratização, Gestão e Governo Digital</a:t>
            </a:r>
            <a:r>
              <a:rPr lang="pt-BR" sz="180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SEDGG</a:t>
            </a:r>
            <a:endParaRPr lang="pt-BR" sz="180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pt-BR" sz="18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Secretaria de Gestão e Desempenho de Pessoal</a:t>
            </a:r>
            <a:r>
              <a:rPr lang="pt-BR" sz="180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SGP</a:t>
            </a:r>
            <a:endParaRPr lang="pt-BR" sz="180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pt-BR" sz="18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Departamento de Carreiras e Desenvolvimento de Pessoas</a:t>
            </a:r>
            <a:r>
              <a:rPr lang="pt-BR" sz="180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DESEN</a:t>
            </a:r>
            <a:endParaRPr lang="pt-BR" sz="180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pt-BR" sz="18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Coordenação-Geral de Desenvolvimento de Pessoas</a:t>
            </a:r>
            <a:r>
              <a:rPr lang="pt-BR" sz="180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/>
              </a:rPr>
              <a:t> - CGDES</a:t>
            </a:r>
            <a:endParaRPr lang="pt-BR" sz="180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42FAF5-2DFA-4388-8D2D-0622A626961E}"/>
              </a:ext>
            </a:extLst>
          </p:cNvPr>
          <p:cNvSpPr txBox="1"/>
          <p:nvPr/>
        </p:nvSpPr>
        <p:spPr>
          <a:xfrm>
            <a:off x="1314450" y="4429496"/>
            <a:ext cx="8838951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1" dirty="0"/>
              <a:t>SAIBA MAIS:</a:t>
            </a:r>
          </a:p>
          <a:p>
            <a:pPr algn="ctr"/>
            <a:r>
              <a:rPr lang="pt-BR" sz="1801" dirty="0">
                <a:hlinkClick r:id="rId3"/>
              </a:rPr>
              <a:t>Desenvolvimento de Pessoas novo — Português (Brasil) (www.gov.br)</a:t>
            </a:r>
            <a:endParaRPr lang="pt-BR" sz="1801" dirty="0"/>
          </a:p>
          <a:p>
            <a:pPr algn="ctr"/>
            <a:endParaRPr lang="pt-BR" sz="1801" dirty="0"/>
          </a:p>
          <a:p>
            <a:pPr algn="ctr"/>
            <a:r>
              <a:rPr lang="pt-BR" sz="1801" dirty="0"/>
              <a:t>https://www.gov.br/servidor/pt-br/acesso-a-informacao/gestao-de-pessoas/pndp</a:t>
            </a:r>
          </a:p>
        </p:txBody>
      </p:sp>
    </p:spTree>
    <p:extLst>
      <p:ext uri="{BB962C8B-B14F-4D97-AF65-F5344CB8AC3E}">
        <p14:creationId xmlns:p14="http://schemas.microsoft.com/office/powerpoint/2010/main" val="119643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Considerando a resposta dada na questão anterior ("Metodologia própria"), poderia compartilhar conosco o nome da metodologia e o contato da pessoa responsável por sua aplicação?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0002"/>
              </p:ext>
            </p:extLst>
          </p:nvPr>
        </p:nvGraphicFramePr>
        <p:xfrm>
          <a:off x="299803" y="2328969"/>
          <a:ext cx="11480519" cy="28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80519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Levantamento de necessidades por meio de formulário, questionário ou planilha</a:t>
                      </a:r>
                      <a:endParaRPr lang="pt-BR" sz="16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Adaptação do ProCAND</a:t>
                      </a:r>
                    </a:p>
                  </a:txBody>
                  <a:tcPr marL="38331" marR="38331" marT="19164" marB="1916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 próprio (empresa privada)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SEI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Levantamento de cursos (cardápio)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9E4C53B0-35D0-B0A0-2972-F22FB048D6FB}"/>
              </a:ext>
            </a:extLst>
          </p:cNvPr>
          <p:cNvSpPr txBox="1"/>
          <p:nvPr/>
        </p:nvSpPr>
        <p:spPr>
          <a:xfrm>
            <a:off x="174172" y="782837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 respostas de 146 respondentes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5500" y="5524500"/>
            <a:ext cx="24765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6: O órgão central do SIPEC criou em 2021 o ProCAND, metodologia de aplicação facultativa a órgãos e entidades para o levantamento das necessidades de desenvolvimento. Você conhece a metodologia citada?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B5D35E6-D2E2-49A2-B987-1FF237F19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712202"/>
              </p:ext>
            </p:extLst>
          </p:nvPr>
        </p:nvGraphicFramePr>
        <p:xfrm>
          <a:off x="5700566" y="1865800"/>
          <a:ext cx="5330053" cy="37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F084D01-098D-2475-7EFE-45A293B54B45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AEBA1FA-9DB5-D1D6-9CDD-8E76AC10D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6627"/>
              </p:ext>
            </p:extLst>
          </p:nvPr>
        </p:nvGraphicFramePr>
        <p:xfrm>
          <a:off x="577180" y="1865798"/>
          <a:ext cx="3799947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353">
                  <a:extLst>
                    <a:ext uri="{9D8B030D-6E8A-4147-A177-3AD203B41FA5}">
                      <a16:colId xmlns:a16="http://schemas.microsoft.com/office/drawing/2014/main" val="813906558"/>
                    </a:ext>
                  </a:extLst>
                </a:gridCol>
                <a:gridCol w="1032594">
                  <a:extLst>
                    <a:ext uri="{9D8B030D-6E8A-4147-A177-3AD203B41FA5}">
                      <a16:colId xmlns:a16="http://schemas.microsoft.com/office/drawing/2014/main" val="3346766138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9239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64791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786951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57959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4247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243223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4525ECB-479F-1F50-220A-086BFB679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695302"/>
              </p:ext>
            </p:extLst>
          </p:nvPr>
        </p:nvGraphicFramePr>
        <p:xfrm>
          <a:off x="4617245" y="1865799"/>
          <a:ext cx="7120053" cy="399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525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6: O órgão central do SIPEC criou em 2021 o ProCAND, metodologia de aplicação facultativa a órgãos e entidades para o levantamento das necessidades de desenvolvimento. Você conhece a metodologia citada?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D769EF6-EB86-7F48-C99D-4C8F3A1C7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986272"/>
              </p:ext>
            </p:extLst>
          </p:nvPr>
        </p:nvGraphicFramePr>
        <p:xfrm>
          <a:off x="174173" y="906974"/>
          <a:ext cx="11696987" cy="563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281698F-81C0-E348-4DA3-0F619FEE254C}"/>
              </a:ext>
            </a:extLst>
          </p:cNvPr>
          <p:cNvSpPr txBox="1"/>
          <p:nvPr/>
        </p:nvSpPr>
        <p:spPr>
          <a:xfrm>
            <a:off x="11712316" y="161894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CD5DC4-8193-9F3E-55D3-F8759CB698EE}"/>
              </a:ext>
            </a:extLst>
          </p:cNvPr>
          <p:cNvSpPr txBox="1"/>
          <p:nvPr/>
        </p:nvSpPr>
        <p:spPr>
          <a:xfrm>
            <a:off x="11743743" y="224037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E7B73A-561E-765B-0D77-F182605B31CA}"/>
              </a:ext>
            </a:extLst>
          </p:cNvPr>
          <p:cNvSpPr txBox="1"/>
          <p:nvPr/>
        </p:nvSpPr>
        <p:spPr>
          <a:xfrm>
            <a:off x="11735196" y="279823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2829338-B9C9-86FC-52D9-9E7A76EE9AE3}"/>
              </a:ext>
            </a:extLst>
          </p:cNvPr>
          <p:cNvSpPr txBox="1"/>
          <p:nvPr/>
        </p:nvSpPr>
        <p:spPr>
          <a:xfrm>
            <a:off x="11726650" y="343056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30475C-A72C-DBB0-CDAE-E0F32D8DC460}"/>
              </a:ext>
            </a:extLst>
          </p:cNvPr>
          <p:cNvSpPr txBox="1"/>
          <p:nvPr/>
        </p:nvSpPr>
        <p:spPr>
          <a:xfrm>
            <a:off x="11712316" y="406553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244A0E-D1E5-57FF-2937-40384FED7320}"/>
              </a:ext>
            </a:extLst>
          </p:cNvPr>
          <p:cNvSpPr txBox="1"/>
          <p:nvPr/>
        </p:nvSpPr>
        <p:spPr>
          <a:xfrm>
            <a:off x="11716657" y="464452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5EB0E1-3A6A-5A80-8FCD-ADEEDEC203B2}"/>
              </a:ext>
            </a:extLst>
          </p:cNvPr>
          <p:cNvSpPr txBox="1"/>
          <p:nvPr/>
        </p:nvSpPr>
        <p:spPr>
          <a:xfrm>
            <a:off x="11726650" y="527686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F92CB-5CA1-16AE-FA53-2A0607987E25}"/>
              </a:ext>
            </a:extLst>
          </p:cNvPr>
          <p:cNvSpPr txBox="1"/>
          <p:nvPr/>
        </p:nvSpPr>
        <p:spPr>
          <a:xfrm>
            <a:off x="11790874" y="590968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375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6: O órgão central do SIPEC criou em 2021 o ProCAND, metodologia de aplicação facultativa a órgãos e entidades para o levantamento das necessidades de desenvolvimento. Você conhece a metodologia citada?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DE36EDF-2A96-4DAD-A9B5-8BEC7900D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757157"/>
              </p:ext>
            </p:extLst>
          </p:nvPr>
        </p:nvGraphicFramePr>
        <p:xfrm>
          <a:off x="-1169233" y="1720363"/>
          <a:ext cx="13187062" cy="34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F2DF0CB-B63E-C8FA-2978-4EFA2F89C011}"/>
              </a:ext>
            </a:extLst>
          </p:cNvPr>
          <p:cNvSpPr txBox="1"/>
          <p:nvPr/>
        </p:nvSpPr>
        <p:spPr>
          <a:xfrm>
            <a:off x="10308960" y="2188482"/>
            <a:ext cx="145211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64/75 (85%)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8FC592-A72A-11AD-C0ED-72B2D99F9F9E}"/>
              </a:ext>
            </a:extLst>
          </p:cNvPr>
          <p:cNvSpPr txBox="1"/>
          <p:nvPr/>
        </p:nvSpPr>
        <p:spPr>
          <a:xfrm>
            <a:off x="10326114" y="3121225"/>
            <a:ext cx="143496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46/59 (78%)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6D4CF7-F62D-8BAF-3418-35D9F80EA805}"/>
              </a:ext>
            </a:extLst>
          </p:cNvPr>
          <p:cNvSpPr txBox="1"/>
          <p:nvPr/>
        </p:nvSpPr>
        <p:spPr>
          <a:xfrm>
            <a:off x="10379634" y="4058763"/>
            <a:ext cx="145211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9/12 (75%)</a:t>
            </a:r>
          </a:p>
        </p:txBody>
      </p:sp>
    </p:spTree>
    <p:extLst>
      <p:ext uri="{BB962C8B-B14F-4D97-AF65-F5344CB8AC3E}">
        <p14:creationId xmlns:p14="http://schemas.microsoft.com/office/powerpoint/2010/main" val="349110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7: Seu órgão/entidade aplicou o ProCAND?*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673608-4F9E-F80A-2625-A2D80465B305}"/>
              </a:ext>
            </a:extLst>
          </p:cNvPr>
          <p:cNvSpPr txBox="1"/>
          <p:nvPr/>
        </p:nvSpPr>
        <p:spPr>
          <a:xfrm>
            <a:off x="174170" y="5636304"/>
            <a:ext cx="3846949" cy="10468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pt-BR" sz="1401" i="1" dirty="0">
                <a:latin typeface="Segoe UI" panose="020B0502040204020203" pitchFamily="34" charset="0"/>
                <a:cs typeface="Segoe UI" panose="020B0502040204020203" pitchFamily="34" charset="0"/>
              </a:rPr>
              <a:t>2% de 60 respondentes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pt-BR" sz="1401" i="1" dirty="0">
                <a:latin typeface="Segoe UI" panose="020B0502040204020203" pitchFamily="34" charset="0"/>
                <a:cs typeface="Segoe UI" panose="020B0502040204020203" pitchFamily="34" charset="0"/>
              </a:rPr>
              <a:t>1º ano do ProCAND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pt-BR" sz="1401" i="1" dirty="0">
                <a:latin typeface="Segoe UI" panose="020B0502040204020203" pitchFamily="34" charset="0"/>
                <a:cs typeface="Segoe UI" panose="020B0502040204020203" pitchFamily="34" charset="0"/>
              </a:rPr>
              <a:t>Piloto com 27 órgãos/entidades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98D936F-BBA2-D838-4708-A8F7518E0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25248"/>
              </p:ext>
            </p:extLst>
          </p:nvPr>
        </p:nvGraphicFramePr>
        <p:xfrm>
          <a:off x="174170" y="1797910"/>
          <a:ext cx="3846947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1582">
                  <a:extLst>
                    <a:ext uri="{9D8B030D-6E8A-4147-A177-3AD203B41FA5}">
                      <a16:colId xmlns:a16="http://schemas.microsoft.com/office/drawing/2014/main" val="4247678822"/>
                    </a:ext>
                  </a:extLst>
                </a:gridCol>
                <a:gridCol w="1045365">
                  <a:extLst>
                    <a:ext uri="{9D8B030D-6E8A-4147-A177-3AD203B41FA5}">
                      <a16:colId xmlns:a16="http://schemas.microsoft.com/office/drawing/2014/main" val="2341051172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9335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92576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88575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17897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37510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463110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AF3FC3-848A-B780-7AC2-BB8B89161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66652"/>
              </p:ext>
            </p:extLst>
          </p:nvPr>
        </p:nvGraphicFramePr>
        <p:xfrm>
          <a:off x="4581279" y="1797910"/>
          <a:ext cx="6451483" cy="383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9912804" y="5636304"/>
            <a:ext cx="2279196" cy="104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4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881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8: Por que o ProCAND não foi aplicado?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D3BEF12-1E78-C530-4434-051F5B8D54FD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8D021B7-A2ED-82F3-186F-4646F9801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84669"/>
              </p:ext>
            </p:extLst>
          </p:nvPr>
        </p:nvGraphicFramePr>
        <p:xfrm>
          <a:off x="187748" y="1387074"/>
          <a:ext cx="4978400" cy="1800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4480">
                  <a:extLst>
                    <a:ext uri="{9D8B030D-6E8A-4147-A177-3AD203B41FA5}">
                      <a16:colId xmlns:a16="http://schemas.microsoft.com/office/drawing/2014/main" val="401725748"/>
                    </a:ext>
                  </a:extLst>
                </a:gridCol>
                <a:gridCol w="713920">
                  <a:extLst>
                    <a:ext uri="{9D8B030D-6E8A-4147-A177-3AD203B41FA5}">
                      <a16:colId xmlns:a16="http://schemas.microsoft.com/office/drawing/2014/main" val="1353483360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8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9778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área estratégica do órgão/entidade não entendeu como prioridade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840041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Complexidade na aplicação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13135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Já possui metodologia própria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47542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8471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531751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912903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4FA7530-234C-7499-13E4-329851C2A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71022"/>
              </p:ext>
            </p:extLst>
          </p:nvPr>
        </p:nvGraphicFramePr>
        <p:xfrm>
          <a:off x="4881331" y="1387073"/>
          <a:ext cx="7136498" cy="475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27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881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8: Por que o ProCAND não foi aplicado?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E16E68C-80F9-4E7D-9549-875A75957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825600"/>
              </p:ext>
            </p:extLst>
          </p:nvPr>
        </p:nvGraphicFramePr>
        <p:xfrm>
          <a:off x="174172" y="5011379"/>
          <a:ext cx="11843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3975825-581F-C71C-B1F8-68E7DD1DF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367367"/>
              </p:ext>
            </p:extLst>
          </p:nvPr>
        </p:nvGraphicFramePr>
        <p:xfrm>
          <a:off x="174170" y="768914"/>
          <a:ext cx="10393897" cy="424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1BB3623-35F3-DB4A-9E56-248B3A9737A0}"/>
              </a:ext>
            </a:extLst>
          </p:cNvPr>
          <p:cNvSpPr txBox="1"/>
          <p:nvPr/>
        </p:nvSpPr>
        <p:spPr>
          <a:xfrm>
            <a:off x="10528101" y="191874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BAC41B-CA1B-0C56-EFEC-1BBF88C6CC06}"/>
              </a:ext>
            </a:extLst>
          </p:cNvPr>
          <p:cNvSpPr txBox="1"/>
          <p:nvPr/>
        </p:nvSpPr>
        <p:spPr>
          <a:xfrm>
            <a:off x="10559528" y="230033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373B4-92CC-FF8F-98D4-F1311E949FAB}"/>
              </a:ext>
            </a:extLst>
          </p:cNvPr>
          <p:cNvSpPr txBox="1"/>
          <p:nvPr/>
        </p:nvSpPr>
        <p:spPr>
          <a:xfrm>
            <a:off x="10550981" y="266332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D9E2A1D-D1C4-6B2C-87EF-93AF4B30AFE7}"/>
              </a:ext>
            </a:extLst>
          </p:cNvPr>
          <p:cNvSpPr txBox="1"/>
          <p:nvPr/>
        </p:nvSpPr>
        <p:spPr>
          <a:xfrm>
            <a:off x="10542433" y="304082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6FD7F6-C73B-7A11-08BE-2565458EED7E}"/>
              </a:ext>
            </a:extLst>
          </p:cNvPr>
          <p:cNvSpPr txBox="1"/>
          <p:nvPr/>
        </p:nvSpPr>
        <p:spPr>
          <a:xfrm>
            <a:off x="10528101" y="3420953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1E943B-4C0D-15D0-B0A9-5AF0C09EBE48}"/>
              </a:ext>
            </a:extLst>
          </p:cNvPr>
          <p:cNvSpPr txBox="1"/>
          <p:nvPr/>
        </p:nvSpPr>
        <p:spPr>
          <a:xfrm>
            <a:off x="10532440" y="379008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71DBEE6-CB08-1462-2297-0CB26AC19B94}"/>
              </a:ext>
            </a:extLst>
          </p:cNvPr>
          <p:cNvSpPr txBox="1"/>
          <p:nvPr/>
        </p:nvSpPr>
        <p:spPr>
          <a:xfrm>
            <a:off x="10542433" y="4152613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AC8A56A-9D87-07CA-9D54-67D84CC3C4F8}"/>
              </a:ext>
            </a:extLst>
          </p:cNvPr>
          <p:cNvSpPr txBox="1"/>
          <p:nvPr/>
        </p:nvSpPr>
        <p:spPr>
          <a:xfrm>
            <a:off x="10606659" y="454558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CB2B8D-76E1-A138-ACE6-CF4F8C9F335B}"/>
              </a:ext>
            </a:extLst>
          </p:cNvPr>
          <p:cNvSpPr txBox="1"/>
          <p:nvPr/>
        </p:nvSpPr>
        <p:spPr>
          <a:xfrm>
            <a:off x="10443867" y="5231474"/>
            <a:ext cx="141285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28/75 (37%)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C934931-C469-93F1-74AC-9D1F8D535DB9}"/>
              </a:ext>
            </a:extLst>
          </p:cNvPr>
          <p:cNvSpPr txBox="1"/>
          <p:nvPr/>
        </p:nvSpPr>
        <p:spPr>
          <a:xfrm>
            <a:off x="10443867" y="5735838"/>
            <a:ext cx="141285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28/59 (47%)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7839EE7-9FA8-73C9-AB2F-D24307CDB007}"/>
              </a:ext>
            </a:extLst>
          </p:cNvPr>
          <p:cNvSpPr txBox="1"/>
          <p:nvPr/>
        </p:nvSpPr>
        <p:spPr>
          <a:xfrm>
            <a:off x="10494242" y="6229091"/>
            <a:ext cx="136247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3/12 (25%)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174173" y="4996942"/>
            <a:ext cx="1168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8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9: Considerando a complexidade de estruturação do seu órgão/entidade, como você avalia a metodologia do ProCAND: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6F4230C-4920-92BC-80B7-285F1296FD90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CE64132-D037-C289-B779-2F3D6AE18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1723"/>
              </p:ext>
            </p:extLst>
          </p:nvPr>
        </p:nvGraphicFramePr>
        <p:xfrm>
          <a:off x="174172" y="1143000"/>
          <a:ext cx="5495223" cy="1583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7577">
                  <a:extLst>
                    <a:ext uri="{9D8B030D-6E8A-4147-A177-3AD203B41FA5}">
                      <a16:colId xmlns:a16="http://schemas.microsoft.com/office/drawing/2014/main" val="3705571178"/>
                    </a:ext>
                  </a:extLst>
                </a:gridCol>
                <a:gridCol w="1677646">
                  <a:extLst>
                    <a:ext uri="{9D8B030D-6E8A-4147-A177-3AD203B41FA5}">
                      <a16:colId xmlns:a16="http://schemas.microsoft.com/office/drawing/2014/main" val="259992405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9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1030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 adequada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861321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 parcialmente adequada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41760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é adequada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30008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15925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79845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1086544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F175B9F-2FE1-F622-3E49-288325CE1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3485"/>
              </p:ext>
            </p:extLst>
          </p:nvPr>
        </p:nvGraphicFramePr>
        <p:xfrm>
          <a:off x="5734908" y="1143001"/>
          <a:ext cx="6092331" cy="503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9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052E040D-8DFD-4174-8FE5-B974AB85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6CCF6A-B086-B2A5-6E1E-5378D311F7A5}"/>
              </a:ext>
            </a:extLst>
          </p:cNvPr>
          <p:cNvSpPr txBox="1"/>
          <p:nvPr/>
        </p:nvSpPr>
        <p:spPr>
          <a:xfrm>
            <a:off x="378031" y="746844"/>
            <a:ext cx="1143593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pt-BR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Neste ano de 2022, o Decreto nº 9.991/2019 fará 3 anos. A sua edição foi um marco no aprimoramento da Política Nacional de Desenvolvimento de Pessoas - PNDP lançada em 2006, e estamos avaliando como está a aplicabilidade dos normativos da PNDP nos órgãos e entidades da Administração Pública Federal, bem como os sistemas, metodologias e ferramentas que a compõem. </a:t>
            </a:r>
          </a:p>
          <a:p>
            <a:pPr algn="l"/>
            <a:endParaRPr lang="pt-B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Em março de 2022, lançamos uma pesquisa com o objetivo de entender essa aplicabilidade e avaliar aprimoramentos na Política. A pesquisa foi dirigida às unidades de Gestão de Pessoas dos órgãos e entidades do SIPEC - Sistema de Gestão e Governança Estratégica de Pessoal Civil da Administração Federal. </a:t>
            </a:r>
          </a:p>
          <a:p>
            <a:pPr algn="l"/>
            <a:endParaRPr lang="pt-B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pesquisa contou com 63 perguntas, sem necessidade de identificação e </a:t>
            </a:r>
            <a:r>
              <a:rPr lang="pt-BR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nenhuma delas obrigatória, isso para que os participante </a:t>
            </a:r>
            <a: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ficassem à vontade e para que respondessem somente as perguntas nas quais pudessem, de fato, contribuir.</a:t>
            </a:r>
            <a:b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presente Relatório traz os resultados da pesquisa. Para as perguntas fechadas trouxemos os resultados numéricos e percentuais e, para as perguntas abertas, trouxemos os comentários que mais apareceram. </a:t>
            </a:r>
          </a:p>
          <a:p>
            <a:pPr algn="l"/>
            <a:endParaRPr lang="pt-B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pt-BR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participação de todos os que responderam foi primordial e muitas das contribuições trazidas já estão sendo analisadas e tratadas para futuras evoluções da PNDP, por isso nosso MUITO OBRIGADO!</a:t>
            </a:r>
          </a:p>
          <a:p>
            <a:br>
              <a:rPr lang="pt-BR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0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9: Considerando a complexidade de estruturação do seu órgão/entidade, como você avalia a metodologia do ProCAND: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C3FD43F-6F72-4E00-A8CA-A4CEFA11F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839811"/>
              </p:ext>
            </p:extLst>
          </p:nvPr>
        </p:nvGraphicFramePr>
        <p:xfrm>
          <a:off x="174172" y="4579427"/>
          <a:ext cx="117249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9EB54B4-8AB6-A4A6-11AD-00801418E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432059"/>
              </p:ext>
            </p:extLst>
          </p:nvPr>
        </p:nvGraphicFramePr>
        <p:xfrm>
          <a:off x="174173" y="906974"/>
          <a:ext cx="10333934" cy="389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EEA74929-09A3-A5C0-8222-8F1F93FDD0DA}"/>
              </a:ext>
            </a:extLst>
          </p:cNvPr>
          <p:cNvSpPr txBox="1"/>
          <p:nvPr/>
        </p:nvSpPr>
        <p:spPr>
          <a:xfrm>
            <a:off x="10453155" y="155898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D08399-FA36-4F94-6FC0-D6EE0B5F18CD}"/>
              </a:ext>
            </a:extLst>
          </p:cNvPr>
          <p:cNvSpPr txBox="1"/>
          <p:nvPr/>
        </p:nvSpPr>
        <p:spPr>
          <a:xfrm>
            <a:off x="10484582" y="206049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2EF2DF-CD30-E2CC-4A84-40D3AD74361F}"/>
              </a:ext>
            </a:extLst>
          </p:cNvPr>
          <p:cNvSpPr txBox="1"/>
          <p:nvPr/>
        </p:nvSpPr>
        <p:spPr>
          <a:xfrm>
            <a:off x="10476035" y="261835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F8A5E1-1351-21E2-3637-5C1581C8236B}"/>
              </a:ext>
            </a:extLst>
          </p:cNvPr>
          <p:cNvSpPr txBox="1"/>
          <p:nvPr/>
        </p:nvSpPr>
        <p:spPr>
          <a:xfrm>
            <a:off x="10467489" y="314575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7096DB-BA34-E0BF-C9EF-3CBC05EB90CC}"/>
              </a:ext>
            </a:extLst>
          </p:cNvPr>
          <p:cNvSpPr txBox="1"/>
          <p:nvPr/>
        </p:nvSpPr>
        <p:spPr>
          <a:xfrm>
            <a:off x="10453155" y="370576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FD7BA4-BA8C-4BF6-49C7-99F5A5B1A71E}"/>
              </a:ext>
            </a:extLst>
          </p:cNvPr>
          <p:cNvSpPr txBox="1"/>
          <p:nvPr/>
        </p:nvSpPr>
        <p:spPr>
          <a:xfrm>
            <a:off x="10457496" y="425478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96C10C-14AE-6C31-AB78-86D0D86D7065}"/>
              </a:ext>
            </a:extLst>
          </p:cNvPr>
          <p:cNvSpPr txBox="1"/>
          <p:nvPr/>
        </p:nvSpPr>
        <p:spPr>
          <a:xfrm>
            <a:off x="10368924" y="4886700"/>
            <a:ext cx="139635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11/75 (15%)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551B2F-1074-B955-B551-B62AECED2A0B}"/>
              </a:ext>
            </a:extLst>
          </p:cNvPr>
          <p:cNvSpPr txBox="1"/>
          <p:nvPr/>
        </p:nvSpPr>
        <p:spPr>
          <a:xfrm>
            <a:off x="10368924" y="5587918"/>
            <a:ext cx="139635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12/59 (20%)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34482A-569C-90A5-5C9C-381AEB1B1E23}"/>
              </a:ext>
            </a:extLst>
          </p:cNvPr>
          <p:cNvSpPr txBox="1"/>
          <p:nvPr/>
        </p:nvSpPr>
        <p:spPr>
          <a:xfrm>
            <a:off x="10411791" y="6319013"/>
            <a:ext cx="135348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2/12 (17%)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174173" y="4730242"/>
            <a:ext cx="1168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42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10: Como você avalia a aplicação da metodologia (ProCAND):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1ECDA6-E2D5-2750-E55A-E5C1A2A9FDDB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BC67881-5445-E8DF-8893-C1A41CA62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05957"/>
              </p:ext>
            </p:extLst>
          </p:nvPr>
        </p:nvGraphicFramePr>
        <p:xfrm>
          <a:off x="629133" y="1472541"/>
          <a:ext cx="3765966" cy="1800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273">
                  <a:extLst>
                    <a:ext uri="{9D8B030D-6E8A-4147-A177-3AD203B41FA5}">
                      <a16:colId xmlns:a16="http://schemas.microsoft.com/office/drawing/2014/main" val="528550813"/>
                    </a:ext>
                  </a:extLst>
                </a:gridCol>
                <a:gridCol w="804693">
                  <a:extLst>
                    <a:ext uri="{9D8B030D-6E8A-4147-A177-3AD203B41FA5}">
                      <a16:colId xmlns:a16="http://schemas.microsoft.com/office/drawing/2014/main" val="2598766800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2458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 utilização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74945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Regular utilização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289105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 utilização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86385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015645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333731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28039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1B36A12-CF0A-441A-BFB0-063986AC8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31570"/>
              </p:ext>
            </p:extLst>
          </p:nvPr>
        </p:nvGraphicFramePr>
        <p:xfrm>
          <a:off x="5141495" y="1472542"/>
          <a:ext cx="6421372" cy="443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154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0" y="103916"/>
            <a:ext cx="8814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10: Como você avalia a aplicação da metodologia (ProCAND):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E8902A-D2F4-CD7B-E232-4ABCB1D395DC}"/>
              </a:ext>
            </a:extLst>
          </p:cNvPr>
          <p:cNvSpPr txBox="1"/>
          <p:nvPr/>
        </p:nvSpPr>
        <p:spPr>
          <a:xfrm>
            <a:off x="10588063" y="125917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43D708-6DC7-EFD0-4CDB-C7F37363500F}"/>
              </a:ext>
            </a:extLst>
          </p:cNvPr>
          <p:cNvSpPr txBox="1"/>
          <p:nvPr/>
        </p:nvSpPr>
        <p:spPr>
          <a:xfrm>
            <a:off x="10619489" y="188061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A8DCED-05F6-E5F3-396F-EB9D33E7061A}"/>
              </a:ext>
            </a:extLst>
          </p:cNvPr>
          <p:cNvSpPr txBox="1"/>
          <p:nvPr/>
        </p:nvSpPr>
        <p:spPr>
          <a:xfrm>
            <a:off x="10610943" y="243847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968535-1B91-6807-3FCF-257C0806FB16}"/>
              </a:ext>
            </a:extLst>
          </p:cNvPr>
          <p:cNvSpPr txBox="1"/>
          <p:nvPr/>
        </p:nvSpPr>
        <p:spPr>
          <a:xfrm>
            <a:off x="10602396" y="299585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2F53A2-1CD5-33D1-149C-388269C63C66}"/>
              </a:ext>
            </a:extLst>
          </p:cNvPr>
          <p:cNvSpPr txBox="1"/>
          <p:nvPr/>
        </p:nvSpPr>
        <p:spPr>
          <a:xfrm>
            <a:off x="10588063" y="3600837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7EE8F23-8EAE-F5A1-D4D3-594CC4294BC7}"/>
              </a:ext>
            </a:extLst>
          </p:cNvPr>
          <p:cNvSpPr txBox="1"/>
          <p:nvPr/>
        </p:nvSpPr>
        <p:spPr>
          <a:xfrm>
            <a:off x="10592403" y="419481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1D592D7-2809-2694-494D-5290CAF0FD21}"/>
              </a:ext>
            </a:extLst>
          </p:cNvPr>
          <p:cNvSpPr txBox="1"/>
          <p:nvPr/>
        </p:nvSpPr>
        <p:spPr>
          <a:xfrm>
            <a:off x="10578783" y="6350654"/>
            <a:ext cx="132365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11/75 (15%)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6D3745-D5B2-F0D3-D266-E33980C1C06B}"/>
              </a:ext>
            </a:extLst>
          </p:cNvPr>
          <p:cNvSpPr txBox="1"/>
          <p:nvPr/>
        </p:nvSpPr>
        <p:spPr>
          <a:xfrm>
            <a:off x="10578783" y="5634092"/>
            <a:ext cx="132365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12/59 (20%)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037401F-15EE-1F83-7F6A-6472A7786B31}"/>
              </a:ext>
            </a:extLst>
          </p:cNvPr>
          <p:cNvSpPr txBox="1"/>
          <p:nvPr/>
        </p:nvSpPr>
        <p:spPr>
          <a:xfrm>
            <a:off x="10621652" y="4874094"/>
            <a:ext cx="128078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2/12 (17%)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D07226A-CCFA-0826-5041-746B54721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576872"/>
              </p:ext>
            </p:extLst>
          </p:nvPr>
        </p:nvGraphicFramePr>
        <p:xfrm>
          <a:off x="0" y="582963"/>
          <a:ext cx="10578782" cy="418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28AAA25E-B536-C5A3-11ED-136B792B2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572699"/>
              </p:ext>
            </p:extLst>
          </p:nvPr>
        </p:nvGraphicFramePr>
        <p:xfrm>
          <a:off x="2081867" y="4542497"/>
          <a:ext cx="8537621" cy="249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Conector reto 20"/>
          <p:cNvCxnSpPr/>
          <p:nvPr/>
        </p:nvCxnSpPr>
        <p:spPr>
          <a:xfrm>
            <a:off x="174173" y="4654042"/>
            <a:ext cx="1168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9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11: Seu órgão/entidade pretende aplicar o ProCAND novamente?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A58FB3-97CF-408B-C06B-922119CA88AA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E8000CC-D1BC-271E-3228-BD9B75CF6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43976"/>
              </p:ext>
            </p:extLst>
          </p:nvPr>
        </p:nvGraphicFramePr>
        <p:xfrm>
          <a:off x="492077" y="1589443"/>
          <a:ext cx="3534036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202">
                  <a:extLst>
                    <a:ext uri="{9D8B030D-6E8A-4147-A177-3AD203B41FA5}">
                      <a16:colId xmlns:a16="http://schemas.microsoft.com/office/drawing/2014/main" val="2822567063"/>
                    </a:ext>
                  </a:extLst>
                </a:gridCol>
                <a:gridCol w="910834">
                  <a:extLst>
                    <a:ext uri="{9D8B030D-6E8A-4147-A177-3AD203B41FA5}">
                      <a16:colId xmlns:a16="http://schemas.microsoft.com/office/drawing/2014/main" val="2228782156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634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643705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10743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35486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071122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105989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AED4855-627A-DB6F-950C-CBE2B5A29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103061"/>
              </p:ext>
            </p:extLst>
          </p:nvPr>
        </p:nvGraphicFramePr>
        <p:xfrm>
          <a:off x="4279106" y="1589444"/>
          <a:ext cx="6918548" cy="454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5397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12: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Que sugestões você daria para o aperfeiçoamento da metodologia ProCAND?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80081"/>
              </p:ext>
            </p:extLst>
          </p:nvPr>
        </p:nvGraphicFramePr>
        <p:xfrm>
          <a:off x="299805" y="2328966"/>
          <a:ext cx="11377534" cy="180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77534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Simplificação da linguagem</a:t>
                      </a:r>
                    </a:p>
                  </a:txBody>
                  <a:tcPr marL="38331" marR="38331" marT="19164" marB="19164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Utilizar sistema informatizado</a:t>
                      </a:r>
                    </a:p>
                  </a:txBody>
                  <a:tcPr marL="38331" marR="38331" marT="19164" marB="1916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Oferecer suporte instrucional e de sistema</a:t>
                      </a:r>
                    </a:p>
                  </a:txBody>
                  <a:tcPr marL="38331" marR="38331" marT="19164" marB="19164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FFFF5A96-260F-42A8-1E96-59A65D67D229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D2F1B07-012C-5348-AE59-87568C245EA3}"/>
              </a:ext>
            </a:extLst>
          </p:cNvPr>
          <p:cNvSpPr txBox="1"/>
          <p:nvPr/>
        </p:nvSpPr>
        <p:spPr>
          <a:xfrm>
            <a:off x="174172" y="591419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142574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416808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28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13a: Sobre o preenchimento do PDP no Portal SIPEC, avalie quanto a utilização: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905F4AC-9111-C135-77F8-FED259083DA5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4E914D-2DBC-0B5F-9BEA-5A94B6B5C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00216"/>
              </p:ext>
            </p:extLst>
          </p:nvPr>
        </p:nvGraphicFramePr>
        <p:xfrm>
          <a:off x="174172" y="996317"/>
          <a:ext cx="3732759" cy="2253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3803">
                  <a:extLst>
                    <a:ext uri="{9D8B030D-6E8A-4147-A177-3AD203B41FA5}">
                      <a16:colId xmlns:a16="http://schemas.microsoft.com/office/drawing/2014/main" val="3402105155"/>
                    </a:ext>
                  </a:extLst>
                </a:gridCol>
                <a:gridCol w="818956">
                  <a:extLst>
                    <a:ext uri="{9D8B030D-6E8A-4147-A177-3AD203B41FA5}">
                      <a16:colId xmlns:a16="http://schemas.microsoft.com/office/drawing/2014/main" val="3745362583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13a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2845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9521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84961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Razoável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84490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654428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Ótimo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9045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169599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931999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79851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905ECEA-041B-85F8-1F98-585FA68E0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445363"/>
              </p:ext>
            </p:extLst>
          </p:nvPr>
        </p:nvGraphicFramePr>
        <p:xfrm>
          <a:off x="4484559" y="996314"/>
          <a:ext cx="7222761" cy="523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34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13a: Sobre o preenchimento do PDP no Portal SIPEC, avalie quanto a utilização</a:t>
            </a:r>
            <a:r>
              <a:rPr lang="pt-BR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C288-AE17-A51A-F200-D5AA40C54771}"/>
              </a:ext>
            </a:extLst>
          </p:cNvPr>
          <p:cNvSpPr txBox="1"/>
          <p:nvPr/>
        </p:nvSpPr>
        <p:spPr>
          <a:xfrm>
            <a:off x="9912805" y="4295714"/>
            <a:ext cx="156125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73/75 (97%)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3BE241-216C-2565-74C7-3BC81D8CE948}"/>
              </a:ext>
            </a:extLst>
          </p:cNvPr>
          <p:cNvSpPr txBox="1"/>
          <p:nvPr/>
        </p:nvSpPr>
        <p:spPr>
          <a:xfrm>
            <a:off x="9912806" y="3125547"/>
            <a:ext cx="166793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58/59 (98%)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61D740-D4CD-9FBB-E456-21E0D8D39C76}"/>
              </a:ext>
            </a:extLst>
          </p:cNvPr>
          <p:cNvSpPr txBox="1"/>
          <p:nvPr/>
        </p:nvSpPr>
        <p:spPr>
          <a:xfrm>
            <a:off x="9912804" y="2095371"/>
            <a:ext cx="140582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E2111E8-3435-95FC-9B5E-F1B0DC407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520976"/>
              </p:ext>
            </p:extLst>
          </p:nvPr>
        </p:nvGraphicFramePr>
        <p:xfrm>
          <a:off x="582151" y="1094283"/>
          <a:ext cx="9330652" cy="403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674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13b: Sobre o preenchimento do PDP no Portal SIPEC, avalie quanto a navegabilidade: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6463A1-E54C-9C90-A746-AEFB5BB306B0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01B345D-74A4-188F-F159-1C90E77A7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9908"/>
              </p:ext>
            </p:extLst>
          </p:nvPr>
        </p:nvGraphicFramePr>
        <p:xfrm>
          <a:off x="554181" y="1472542"/>
          <a:ext cx="3762985" cy="203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468">
                  <a:extLst>
                    <a:ext uri="{9D8B030D-6E8A-4147-A177-3AD203B41FA5}">
                      <a16:colId xmlns:a16="http://schemas.microsoft.com/office/drawing/2014/main" val="2141106965"/>
                    </a:ext>
                  </a:extLst>
                </a:gridCol>
                <a:gridCol w="734517">
                  <a:extLst>
                    <a:ext uri="{9D8B030D-6E8A-4147-A177-3AD203B41FA5}">
                      <a16:colId xmlns:a16="http://schemas.microsoft.com/office/drawing/2014/main" val="27691185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13b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5617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450246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08705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Razoável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10938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94316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Ótimo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06899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76404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16771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60214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AE4BB4D-9CA3-0C8B-BD53-82A4B6009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02936"/>
              </p:ext>
            </p:extLst>
          </p:nvPr>
        </p:nvGraphicFramePr>
        <p:xfrm>
          <a:off x="4529527" y="1472542"/>
          <a:ext cx="7108292" cy="49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01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13b: Sobre o preenchimento do PDP no Portal SIPEC, avalie quanto a navegabilidade: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9EA167-791E-6A35-1E54-A05CE53895AF}"/>
              </a:ext>
            </a:extLst>
          </p:cNvPr>
          <p:cNvSpPr txBox="1"/>
          <p:nvPr/>
        </p:nvSpPr>
        <p:spPr>
          <a:xfrm>
            <a:off x="9981301" y="2087822"/>
            <a:ext cx="156325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63/75 (84%)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7FF9BE-11C5-7547-2427-2C20491DCC68}"/>
              </a:ext>
            </a:extLst>
          </p:cNvPr>
          <p:cNvSpPr txBox="1"/>
          <p:nvPr/>
        </p:nvSpPr>
        <p:spPr>
          <a:xfrm>
            <a:off x="10011315" y="4237001"/>
            <a:ext cx="156325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54/59 (91%)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F8BBEC-D34E-25AD-5232-727E44DEC91F}"/>
              </a:ext>
            </a:extLst>
          </p:cNvPr>
          <p:cNvSpPr txBox="1"/>
          <p:nvPr/>
        </p:nvSpPr>
        <p:spPr>
          <a:xfrm>
            <a:off x="9994183" y="3190254"/>
            <a:ext cx="156325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8/12 (67%)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ECF2C9D-6159-CB91-9169-D7A5B604A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246180"/>
              </p:ext>
            </p:extLst>
          </p:nvPr>
        </p:nvGraphicFramePr>
        <p:xfrm>
          <a:off x="647452" y="1173417"/>
          <a:ext cx="9361740" cy="389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791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052E040D-8DFD-4174-8FE5-B974AB85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7E30114-8EBA-4522-B0DA-CAE257CFC108}"/>
              </a:ext>
            </a:extLst>
          </p:cNvPr>
          <p:cNvGraphicFramePr/>
          <p:nvPr/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43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EDBF472-CA1C-4880-B8E3-D77CCC470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2633"/>
              </p:ext>
            </p:extLst>
          </p:nvPr>
        </p:nvGraphicFramePr>
        <p:xfrm>
          <a:off x="184164" y="1031082"/>
          <a:ext cx="11833665" cy="5691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5036">
                  <a:extLst>
                    <a:ext uri="{9D8B030D-6E8A-4147-A177-3AD203B41FA5}">
                      <a16:colId xmlns:a16="http://schemas.microsoft.com/office/drawing/2014/main" val="535737871"/>
                    </a:ext>
                  </a:extLst>
                </a:gridCol>
                <a:gridCol w="891145">
                  <a:extLst>
                    <a:ext uri="{9D8B030D-6E8A-4147-A177-3AD203B41FA5}">
                      <a16:colId xmlns:a16="http://schemas.microsoft.com/office/drawing/2014/main" val="676050403"/>
                    </a:ext>
                  </a:extLst>
                </a:gridCol>
                <a:gridCol w="779753">
                  <a:extLst>
                    <a:ext uri="{9D8B030D-6E8A-4147-A177-3AD203B41FA5}">
                      <a16:colId xmlns:a16="http://schemas.microsoft.com/office/drawing/2014/main" val="3890802200"/>
                    </a:ext>
                  </a:extLst>
                </a:gridCol>
                <a:gridCol w="977516">
                  <a:extLst>
                    <a:ext uri="{9D8B030D-6E8A-4147-A177-3AD203B41FA5}">
                      <a16:colId xmlns:a16="http://schemas.microsoft.com/office/drawing/2014/main" val="884335009"/>
                    </a:ext>
                  </a:extLst>
                </a:gridCol>
                <a:gridCol w="760215">
                  <a:extLst>
                    <a:ext uri="{9D8B030D-6E8A-4147-A177-3AD203B41FA5}">
                      <a16:colId xmlns:a16="http://schemas.microsoft.com/office/drawing/2014/main" val="2584655968"/>
                    </a:ext>
                  </a:extLst>
                </a:gridCol>
              </a:tblGrid>
              <a:tr h="27644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Campo de Preenchimento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582653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Necessidade (que necessidade de desenvolvimento o órgão/a entidade possui?)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782452691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Dados de embasamento da necessidade (quais dados atuais ajudam a embasar essa necessidade de desenvolvimento?)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406855218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 Temática (qual a área que melhor identifica a temática relacionada a essa necessidade de desenvolvimento? (Macros))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1353744927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 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Subtemática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(qual a subárea que melhor identifica a 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subtemática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relacionada a essa necessidade de desenvolvimento? (Micros))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18583083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 Outras não listadas (caso essa necessidade não se encaixe em nenhuma das temáticas ou 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subtemáticas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apresentadas, informe qual(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seria(m).)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1785952770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 . Competência associada (essa necessidade está associada a qual(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competência(s)?)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9450370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 Necessidade é: Transversal ou Não Transversal (essa necessidade de desenvolvimento é transversal para o órgão/a entidade?)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367839338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 Público alvo (qual o público-alvo da ação de desenvolvimento para essa necessidade?)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967768249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 Unidades organizacionais (qual(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unidade(s) funcional(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do órgão/da entidade será(</a:t>
                      </a:r>
                      <a:r>
                        <a:rPr lang="pt-BR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ão</a:t>
                      </a: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beneficiada(s) pela ação de desenvolvimento para essa necessidade?)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387406006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UF (a ação de desenvolvimento para essa necessidade deve alcançar quais unidades federativas?)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607173226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 Quantidade prevista de agentes públicos (quantos agentes públicos serão beneficiados pela ação de desenvolvimento para essa necessidade?)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91357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741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EDBF472-CA1C-4880-B8E3-D77CCC470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93393"/>
              </p:ext>
            </p:extLst>
          </p:nvPr>
        </p:nvGraphicFramePr>
        <p:xfrm>
          <a:off x="270410" y="966446"/>
          <a:ext cx="11689280" cy="572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2240">
                  <a:extLst>
                    <a:ext uri="{9D8B030D-6E8A-4147-A177-3AD203B41FA5}">
                      <a16:colId xmlns:a16="http://schemas.microsoft.com/office/drawing/2014/main" val="535737871"/>
                    </a:ext>
                  </a:extLst>
                </a:gridCol>
                <a:gridCol w="880272">
                  <a:extLst>
                    <a:ext uri="{9D8B030D-6E8A-4147-A177-3AD203B41FA5}">
                      <a16:colId xmlns:a16="http://schemas.microsoft.com/office/drawing/2014/main" val="676050403"/>
                    </a:ext>
                  </a:extLst>
                </a:gridCol>
                <a:gridCol w="770238">
                  <a:extLst>
                    <a:ext uri="{9D8B030D-6E8A-4147-A177-3AD203B41FA5}">
                      <a16:colId xmlns:a16="http://schemas.microsoft.com/office/drawing/2014/main" val="3890802200"/>
                    </a:ext>
                  </a:extLst>
                </a:gridCol>
                <a:gridCol w="990772">
                  <a:extLst>
                    <a:ext uri="{9D8B030D-6E8A-4147-A177-3AD203B41FA5}">
                      <a16:colId xmlns:a16="http://schemas.microsoft.com/office/drawing/2014/main" val="884335009"/>
                    </a:ext>
                  </a:extLst>
                </a:gridCol>
                <a:gridCol w="725758">
                  <a:extLst>
                    <a:ext uri="{9D8B030D-6E8A-4147-A177-3AD203B41FA5}">
                      <a16:colId xmlns:a16="http://schemas.microsoft.com/office/drawing/2014/main" val="3059819142"/>
                    </a:ext>
                  </a:extLst>
                </a:gridCol>
              </a:tblGrid>
              <a:tr h="2596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Campo de Preenchimento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578" marR="578" marT="57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582653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 Área temática (a ação de desenvolvimento para essa necessidade está relacionada a qual área temática dos Sistemas Estruturadores do Poder Executivo Federal)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724997495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Tipo de Aprendizagem (a ação de desenvolvimento para essa necessidade deve preferencialmente ser ofertada em qual tipo de aprendizagem?)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805307663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Subtipo (de acordo com a resposta anterior, qual opção melhor caracteriza o subtipo de aprendizagem?)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2595479960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Modalidade (a ação de desenvolvimento para essa necessidade deve preferencialmente ser ofertada em qual modalidade?)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2960577017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16. Título previsto (em caso de já possuir uma opção em consideração, qual seria o título previsto da ação de desenvolvimento para essa necessidade?)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963292626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 Carga horária (em caso de já possuir uma opção em consideração, qual seria a carga horária total prevista da ação de desenvolvimento)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1222825847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 Término previsto (em caso de já possuir uma opção em consideração, qual o término previsto da ação de desenvolvimento para essa necessidade?)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70650014"/>
                  </a:ext>
                </a:extLst>
              </a:tr>
              <a:tr h="2596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 Ação gratuita (a ação de desenvolvimento para essa necessidade pode ser ofertada de modo gratuito)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1458975462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20. Custo total previsto (se não gratuita, qual seria o custo total previsto da ação de desenvolvimento para essa necessidade?)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3711885329"/>
                  </a:ext>
                </a:extLst>
              </a:tr>
              <a:tr h="57829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 Necessidade pode ser atendida por Escola de Governo própria (a ação de desenvolvimento para essa necessidade pode ser ofertada pela escola de governo própria do órgão/da entidade?)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8" marR="578" marT="578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marL="578" marR="578" marT="578" marB="0" anchor="b"/>
                </a:tc>
                <a:extLst>
                  <a:ext uri="{0D108BD9-81ED-4DB2-BD59-A6C34878D82A}">
                    <a16:rowId xmlns:a16="http://schemas.microsoft.com/office/drawing/2014/main" val="252748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17F413-E56B-303C-36FC-824ADD3F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74684"/>
              </p:ext>
            </p:extLst>
          </p:nvPr>
        </p:nvGraphicFramePr>
        <p:xfrm>
          <a:off x="300253" y="976314"/>
          <a:ext cx="11717577" cy="5746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724">
                  <a:extLst>
                    <a:ext uri="{9D8B030D-6E8A-4147-A177-3AD203B41FA5}">
                      <a16:colId xmlns:a16="http://schemas.microsoft.com/office/drawing/2014/main" val="3847110198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val="411629523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181073158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431442538"/>
                    </a:ext>
                  </a:extLst>
                </a:gridCol>
                <a:gridCol w="772073">
                  <a:extLst>
                    <a:ext uri="{9D8B030D-6E8A-4147-A177-3AD203B41FA5}">
                      <a16:colId xmlns:a16="http://schemas.microsoft.com/office/drawing/2014/main" val="1778944316"/>
                    </a:ext>
                  </a:extLst>
                </a:gridCol>
              </a:tblGrid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1. Necessidade (que necessidade de desenvolvimento o órgão/a entidade possui?)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extLst>
                  <a:ext uri="{0D108BD9-81ED-4DB2-BD59-A6C34878D82A}">
                    <a16:rowId xmlns:a16="http://schemas.microsoft.com/office/drawing/2014/main" val="317790389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12964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12358450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201215419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188855573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17500547"/>
                  </a:ext>
                </a:extLst>
              </a:tr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2. Dados de embasamento da necessidade (quais dados atuais ajudam a embasar essa necessidade de desenvolvimento?)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411106538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13147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48120689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53491438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078454984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832903468"/>
                  </a:ext>
                </a:extLst>
              </a:tr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3. Temática (qual a área que melhor identifica a temática relacionada a essa necessidade de desenvolvimento? (Macros))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extLst>
                  <a:ext uri="{0D108BD9-81ED-4DB2-BD59-A6C34878D82A}">
                    <a16:rowId xmlns:a16="http://schemas.microsoft.com/office/drawing/2014/main" val="4176229903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39414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858932303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65338169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162537008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741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6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17F413-E56B-303C-36FC-824ADD3F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01327"/>
              </p:ext>
            </p:extLst>
          </p:nvPr>
        </p:nvGraphicFramePr>
        <p:xfrm>
          <a:off x="300253" y="976314"/>
          <a:ext cx="11717577" cy="5746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724">
                  <a:extLst>
                    <a:ext uri="{9D8B030D-6E8A-4147-A177-3AD203B41FA5}">
                      <a16:colId xmlns:a16="http://schemas.microsoft.com/office/drawing/2014/main" val="3847110198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val="411629523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181073158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431442538"/>
                    </a:ext>
                  </a:extLst>
                </a:gridCol>
                <a:gridCol w="772073">
                  <a:extLst>
                    <a:ext uri="{9D8B030D-6E8A-4147-A177-3AD203B41FA5}">
                      <a16:colId xmlns:a16="http://schemas.microsoft.com/office/drawing/2014/main" val="1778944316"/>
                    </a:ext>
                  </a:extLst>
                </a:gridCol>
              </a:tblGrid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4.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Subtemática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(qual a subárea que melhor identifica a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subtemática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relacionada a essa necessidade de desenvolvimento? (Micros))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06291321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834914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00862892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509076299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890239113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815352291"/>
                  </a:ext>
                </a:extLst>
              </a:tr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5. Outras não listadas (caso essa necessidade não se encaixe em nenhuma das temáticas ou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subtemáticas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apresentadas, informe qual(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seria(m).)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245161970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45758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780800615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22897083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186832222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421680097"/>
                  </a:ext>
                </a:extLst>
              </a:tr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 . Competência associada (essa necessidade está associada a qual(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competência(s)?)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extLst>
                  <a:ext uri="{0D108BD9-81ED-4DB2-BD59-A6C34878D82A}">
                    <a16:rowId xmlns:a16="http://schemas.microsoft.com/office/drawing/2014/main" val="1842998444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70895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497498219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575781443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112935442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71565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72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17F413-E56B-303C-36FC-824ADD3F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04165"/>
              </p:ext>
            </p:extLst>
          </p:nvPr>
        </p:nvGraphicFramePr>
        <p:xfrm>
          <a:off x="300253" y="976314"/>
          <a:ext cx="11717577" cy="5746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724">
                  <a:extLst>
                    <a:ext uri="{9D8B030D-6E8A-4147-A177-3AD203B41FA5}">
                      <a16:colId xmlns:a16="http://schemas.microsoft.com/office/drawing/2014/main" val="3847110198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val="411629523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181073158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431442538"/>
                    </a:ext>
                  </a:extLst>
                </a:gridCol>
                <a:gridCol w="772073">
                  <a:extLst>
                    <a:ext uri="{9D8B030D-6E8A-4147-A177-3AD203B41FA5}">
                      <a16:colId xmlns:a16="http://schemas.microsoft.com/office/drawing/2014/main" val="1778944316"/>
                    </a:ext>
                  </a:extLst>
                </a:gridCol>
              </a:tblGrid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7. Necessidade é: Transversal ou Não Transversal (essa necessidade de desenvolvimento é transversal para o órgão/a entidade?)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793626285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30253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1736106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119324164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008474600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729567810"/>
                  </a:ext>
                </a:extLst>
              </a:tr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8. Público alvo (qual o público-alvo da ação de desenvolvimento para essa necessidade?)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568279290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61896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000807353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518066121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568665601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588023571"/>
                  </a:ext>
                </a:extLst>
              </a:tr>
              <a:tr h="273808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9. Unidades organizacionais (qual(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unidade(s) funcional(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do órgão/da entidade será(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ão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beneficiada(s) pela ação de desenvolvimento para essa necessidade?)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293342372"/>
                  </a:ext>
                </a:extLst>
              </a:tr>
              <a:tr h="54637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352079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072115996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163413779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33502558"/>
                  </a:ext>
                </a:extLst>
              </a:tr>
              <a:tr h="27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0176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358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1" y="57185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17F413-E56B-303C-36FC-824ADD3F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503"/>
              </p:ext>
            </p:extLst>
          </p:nvPr>
        </p:nvGraphicFramePr>
        <p:xfrm>
          <a:off x="174171" y="1209432"/>
          <a:ext cx="11843659" cy="5513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890">
                  <a:extLst>
                    <a:ext uri="{9D8B030D-6E8A-4147-A177-3AD203B41FA5}">
                      <a16:colId xmlns:a16="http://schemas.microsoft.com/office/drawing/2014/main" val="3847110198"/>
                    </a:ext>
                  </a:extLst>
                </a:gridCol>
                <a:gridCol w="855267">
                  <a:extLst>
                    <a:ext uri="{9D8B030D-6E8A-4147-A177-3AD203B41FA5}">
                      <a16:colId xmlns:a16="http://schemas.microsoft.com/office/drawing/2014/main" val="4116295231"/>
                    </a:ext>
                  </a:extLst>
                </a:gridCol>
                <a:gridCol w="800087">
                  <a:extLst>
                    <a:ext uri="{9D8B030D-6E8A-4147-A177-3AD203B41FA5}">
                      <a16:colId xmlns:a16="http://schemas.microsoft.com/office/drawing/2014/main" val="4181073158"/>
                    </a:ext>
                  </a:extLst>
                </a:gridCol>
                <a:gridCol w="938034">
                  <a:extLst>
                    <a:ext uri="{9D8B030D-6E8A-4147-A177-3AD203B41FA5}">
                      <a16:colId xmlns:a16="http://schemas.microsoft.com/office/drawing/2014/main" val="3431442538"/>
                    </a:ext>
                  </a:extLst>
                </a:gridCol>
                <a:gridCol w="780381">
                  <a:extLst>
                    <a:ext uri="{9D8B030D-6E8A-4147-A177-3AD203B41FA5}">
                      <a16:colId xmlns:a16="http://schemas.microsoft.com/office/drawing/2014/main" val="1778944316"/>
                    </a:ext>
                  </a:extLst>
                </a:gridCol>
              </a:tblGrid>
              <a:tr h="211931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10. UF (a ação de desenvolvimento para essa necessidade deve alcançar quais unidades federativas?)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976734226"/>
                  </a:ext>
                </a:extLst>
              </a:tr>
              <a:tr h="339635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27480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23265428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272692854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658022444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207101676"/>
                  </a:ext>
                </a:extLst>
              </a:tr>
              <a:tr h="170209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11. Quantidade prevista de agentes públicos (quantos agentes públicos serão beneficiados pela ação de desenvolvimento para essa necessidade?)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extLst>
                  <a:ext uri="{0D108BD9-81ED-4DB2-BD59-A6C34878D82A}">
                    <a16:rowId xmlns:a16="http://schemas.microsoft.com/office/drawing/2014/main" val="1488901062"/>
                  </a:ext>
                </a:extLst>
              </a:tr>
              <a:tr h="339635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83027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29611303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07223874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204463911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810429409"/>
                  </a:ext>
                </a:extLst>
              </a:tr>
              <a:tr h="170209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12. Área temática (a ação de desenvolvimento para essa necessidade está relacionada a qual área temática dos Sistemas Estruturadores do Poder Executivo Federal)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529935293"/>
                  </a:ext>
                </a:extLst>
              </a:tr>
              <a:tr h="339635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59242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416638365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99384748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50354207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523925780"/>
                  </a:ext>
                </a:extLst>
              </a:tr>
              <a:tr h="170209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13. Tipo de Aprendizagem (a ação de desenvolvimento para essa necessidade deve preferencialmente ser ofertada em qual tipo de aprendizagem?)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051421002"/>
                  </a:ext>
                </a:extLst>
              </a:tr>
              <a:tr h="339635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05788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000255106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206714882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255631498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42760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83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17F413-E56B-303C-36FC-824ADD3F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66356"/>
              </p:ext>
            </p:extLst>
          </p:nvPr>
        </p:nvGraphicFramePr>
        <p:xfrm>
          <a:off x="300253" y="976314"/>
          <a:ext cx="11717577" cy="572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724">
                  <a:extLst>
                    <a:ext uri="{9D8B030D-6E8A-4147-A177-3AD203B41FA5}">
                      <a16:colId xmlns:a16="http://schemas.microsoft.com/office/drawing/2014/main" val="3847110198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val="411629523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181073158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431442538"/>
                    </a:ext>
                  </a:extLst>
                </a:gridCol>
                <a:gridCol w="772073">
                  <a:extLst>
                    <a:ext uri="{9D8B030D-6E8A-4147-A177-3AD203B41FA5}">
                      <a16:colId xmlns:a16="http://schemas.microsoft.com/office/drawing/2014/main" val="1778944316"/>
                    </a:ext>
                  </a:extLst>
                </a:gridCol>
              </a:tblGrid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14. Subtipo (de acordo com a resposta anterior, qual opção melhor caracteriza o subtipo de aprendizagem?)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113784919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72994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167289941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851926609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144888639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127715966"/>
                  </a:ext>
                </a:extLst>
              </a:tr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15. Modalidade (a ação de desenvolvimento para essa necessidade deve preferencialmente ser ofertada em qual modalidade?)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801101147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3598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76219963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946421749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702266387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046790143"/>
                  </a:ext>
                </a:extLst>
              </a:tr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16. Título previsto (em caso de já possuir uma opção em consideração, qual seria o título previsto da ação de desenvolvimento para essa necessidade?)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/>
                </a:tc>
                <a:extLst>
                  <a:ext uri="{0D108BD9-81ED-4DB2-BD59-A6C34878D82A}">
                    <a16:rowId xmlns:a16="http://schemas.microsoft.com/office/drawing/2014/main" val="1708923154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82108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77507778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120606311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424951674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840303143"/>
                  </a:ext>
                </a:extLst>
              </a:tr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17. Carga horária (em caso de já possuir uma opção em consideração, qual seria a carga horária total prevista da ação de desenvolvimento)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740960701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73674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391010700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733538638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71230553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91133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67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14 e 15: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 do PDP, informe qual ação seu órgão/entidade indicaria para ser adotada em relação a cada campo do Plano: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17F413-E56B-303C-36FC-824ADD3F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02745"/>
              </p:ext>
            </p:extLst>
          </p:nvPr>
        </p:nvGraphicFramePr>
        <p:xfrm>
          <a:off x="300253" y="976314"/>
          <a:ext cx="11717577" cy="572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724">
                  <a:extLst>
                    <a:ext uri="{9D8B030D-6E8A-4147-A177-3AD203B41FA5}">
                      <a16:colId xmlns:a16="http://schemas.microsoft.com/office/drawing/2014/main" val="3847110198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val="411629523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181073158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431442538"/>
                    </a:ext>
                  </a:extLst>
                </a:gridCol>
                <a:gridCol w="772073">
                  <a:extLst>
                    <a:ext uri="{9D8B030D-6E8A-4147-A177-3AD203B41FA5}">
                      <a16:colId xmlns:a16="http://schemas.microsoft.com/office/drawing/2014/main" val="1778944316"/>
                    </a:ext>
                  </a:extLst>
                </a:gridCol>
              </a:tblGrid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18. Término previsto (em caso de já possuir uma opção em consideração, qual o término previsto da ação de desenvolvimento para essa necessidade?)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467617494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98306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453699876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608405909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416438261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049082123"/>
                  </a:ext>
                </a:extLst>
              </a:tr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19. Ação gratuita (a ação de desenvolvimento para essa necessidade pode ser ofertada de modo gratuito)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852917470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54801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03458522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250387314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849626276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394854917"/>
                  </a:ext>
                </a:extLst>
              </a:tr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20. Custo total previsto (se não gratuita, qual seria o custo total previsto da ação de desenvolvimento para essa necessidade?)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154154368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97705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4027010531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343901886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407090619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670561842"/>
                  </a:ext>
                </a:extLst>
              </a:tr>
              <a:tr h="20456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21. Necessidade pode ser atendida por Escola de Governo própria (a ação de desenvolvimento para essa necessidade pode ser ofertada pela escola de governo própria do órgão/da entidade?)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106056500"/>
                  </a:ext>
                </a:extLst>
              </a:tr>
              <a:tr h="40819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5682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614581405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320649787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945983638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90" marR="990" marT="990" marB="0" anchor="b"/>
                </a:tc>
                <a:extLst>
                  <a:ext uri="{0D108BD9-81ED-4DB2-BD59-A6C34878D82A}">
                    <a16:rowId xmlns:a16="http://schemas.microsoft.com/office/drawing/2014/main" val="236777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87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998540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095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18a: Com relação as competências aos representantes dos órgãos e entidades na realização das etapas do PDP. Qual o grau de facilidade para aplicação do estabelecido na elaboração do PDP?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F4E715-69FF-1E33-11C1-AF1F78E0D795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E3CD68-1776-FF94-69C0-ADCEC3AD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9201"/>
              </p:ext>
            </p:extLst>
          </p:nvPr>
        </p:nvGraphicFramePr>
        <p:xfrm>
          <a:off x="404735" y="1211005"/>
          <a:ext cx="3102965" cy="2686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8348">
                  <a:extLst>
                    <a:ext uri="{9D8B030D-6E8A-4147-A177-3AD203B41FA5}">
                      <a16:colId xmlns:a16="http://schemas.microsoft.com/office/drawing/2014/main" val="3139847077"/>
                    </a:ext>
                  </a:extLst>
                </a:gridCol>
                <a:gridCol w="584617">
                  <a:extLst>
                    <a:ext uri="{9D8B030D-6E8A-4147-A177-3AD203B41FA5}">
                      <a16:colId xmlns:a16="http://schemas.microsoft.com/office/drawing/2014/main" val="1976544390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18a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3286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361292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62627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Razoável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8299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05814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fácil</a:t>
                      </a:r>
                      <a:b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13177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5213449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8359803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6612968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BC70AE8-3D28-78C4-DB75-24B30109C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24800"/>
              </p:ext>
            </p:extLst>
          </p:nvPr>
        </p:nvGraphicFramePr>
        <p:xfrm>
          <a:off x="3847436" y="1211002"/>
          <a:ext cx="7410176" cy="48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23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052E040D-8DFD-4174-8FE5-B974AB85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D0FAE2-FB72-4888-B396-82118CE15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656307"/>
              </p:ext>
            </p:extLst>
          </p:nvPr>
        </p:nvGraphicFramePr>
        <p:xfrm>
          <a:off x="1169235" y="1409076"/>
          <a:ext cx="9758597" cy="508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3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18a: Com relação as competências aos representantes dos órgãos e entidades na realização das etapas do PDP. Qual o grau de facilidade para aplicação do estabelecido na elaboração do PDP?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18216A-0D38-588A-DD90-C2947DD85FAF}"/>
              </a:ext>
            </a:extLst>
          </p:cNvPr>
          <p:cNvSpPr txBox="1"/>
          <p:nvPr/>
        </p:nvSpPr>
        <p:spPr>
          <a:xfrm>
            <a:off x="10350720" y="2710259"/>
            <a:ext cx="122919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70/75 (93%)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09396B-C4E3-C07B-3C1B-0B3EFE27AED1}"/>
              </a:ext>
            </a:extLst>
          </p:cNvPr>
          <p:cNvSpPr txBox="1"/>
          <p:nvPr/>
        </p:nvSpPr>
        <p:spPr>
          <a:xfrm>
            <a:off x="10428181" y="4656864"/>
            <a:ext cx="122919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58/59 (98%)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088941-E4F8-0BEB-C3C6-CBE8A31A4892}"/>
              </a:ext>
            </a:extLst>
          </p:cNvPr>
          <p:cNvSpPr txBox="1"/>
          <p:nvPr/>
        </p:nvSpPr>
        <p:spPr>
          <a:xfrm>
            <a:off x="10428181" y="3670251"/>
            <a:ext cx="122919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10/12 (83%)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125DD28-006D-221D-BCBF-6340F6F4C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753691"/>
              </p:ext>
            </p:extLst>
          </p:nvPr>
        </p:nvGraphicFramePr>
        <p:xfrm>
          <a:off x="689549" y="1869398"/>
          <a:ext cx="9738633" cy="353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011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18b: Com relação as competências aos representantes dos órgãos e entidades na realização das etapas do PDP. Qual o grau de facilidade para aplicação do estabelecido no encaminhamento do PDP?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51CF87-238F-268C-9694-4B7B5D2FD95C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751893E-1F08-CD04-1841-53C2A9DBC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13234"/>
              </p:ext>
            </p:extLst>
          </p:nvPr>
        </p:nvGraphicFramePr>
        <p:xfrm>
          <a:off x="419725" y="1472542"/>
          <a:ext cx="3767529" cy="2253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034">
                  <a:extLst>
                    <a:ext uri="{9D8B030D-6E8A-4147-A177-3AD203B41FA5}">
                      <a16:colId xmlns:a16="http://schemas.microsoft.com/office/drawing/2014/main" val="1887088775"/>
                    </a:ext>
                  </a:extLst>
                </a:gridCol>
                <a:gridCol w="769495">
                  <a:extLst>
                    <a:ext uri="{9D8B030D-6E8A-4147-A177-3AD203B41FA5}">
                      <a16:colId xmlns:a16="http://schemas.microsoft.com/office/drawing/2014/main" val="1411391282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18b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432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31500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7638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Razoável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809828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688478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fácil</a:t>
                      </a:r>
                      <a:b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82924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36469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48141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451592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E46AB88-814B-BC23-A4E0-B95544AB7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50612"/>
              </p:ext>
            </p:extLst>
          </p:nvPr>
        </p:nvGraphicFramePr>
        <p:xfrm>
          <a:off x="4409608" y="1472542"/>
          <a:ext cx="7362668" cy="422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7850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18b: Com relação as competências aos representantes dos órgãos e entidades na realização das etapas do PDP. Qual o grau de facilidade para aplicação do estabelecido no encaminhamento do PDP?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9D06C3-8CE1-2E63-428C-EE00E7136013}"/>
              </a:ext>
            </a:extLst>
          </p:cNvPr>
          <p:cNvSpPr txBox="1"/>
          <p:nvPr/>
        </p:nvSpPr>
        <p:spPr>
          <a:xfrm>
            <a:off x="10230803" y="2030144"/>
            <a:ext cx="146902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73/75 (97%)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535187-51B6-BE89-F243-9864C292555C}"/>
              </a:ext>
            </a:extLst>
          </p:cNvPr>
          <p:cNvSpPr txBox="1"/>
          <p:nvPr/>
        </p:nvSpPr>
        <p:spPr>
          <a:xfrm>
            <a:off x="10274696" y="4143070"/>
            <a:ext cx="146902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58/59 (98%)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42275C-3762-B0A5-5C8F-5FA846672F05}"/>
              </a:ext>
            </a:extLst>
          </p:cNvPr>
          <p:cNvSpPr txBox="1"/>
          <p:nvPr/>
        </p:nvSpPr>
        <p:spPr>
          <a:xfrm>
            <a:off x="10286474" y="3050331"/>
            <a:ext cx="146902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10/12 (83%)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B675646-11E1-0C48-2D4C-C3581D78C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95315"/>
              </p:ext>
            </p:extLst>
          </p:nvPr>
        </p:nvGraphicFramePr>
        <p:xfrm>
          <a:off x="683837" y="1122500"/>
          <a:ext cx="9685083" cy="379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607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18c: Com relação as competências aos representantes dos órgãos e entidades na realização das etapas do PDP. Qual o grau de facilidade para aplicação do estabelecido na aprovação do PDP?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2BC14D-2416-959E-0E9E-5442B90C4B95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537DF0E-7876-38C9-A4A3-5409F1DBD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17620"/>
              </p:ext>
            </p:extLst>
          </p:nvPr>
        </p:nvGraphicFramePr>
        <p:xfrm>
          <a:off x="419725" y="1341689"/>
          <a:ext cx="3610461" cy="2469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122">
                  <a:extLst>
                    <a:ext uri="{9D8B030D-6E8A-4147-A177-3AD203B41FA5}">
                      <a16:colId xmlns:a16="http://schemas.microsoft.com/office/drawing/2014/main" val="3836395484"/>
                    </a:ext>
                  </a:extLst>
                </a:gridCol>
                <a:gridCol w="747339">
                  <a:extLst>
                    <a:ext uri="{9D8B030D-6E8A-4147-A177-3AD203B41FA5}">
                      <a16:colId xmlns:a16="http://schemas.microsoft.com/office/drawing/2014/main" val="27597041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18c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0616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550760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295412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Razoável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77579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74296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fácil</a:t>
                      </a:r>
                      <a:b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84714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216480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411215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0638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FCEBBDA-EB53-22E2-55A5-520700EC4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082715"/>
              </p:ext>
            </p:extLst>
          </p:nvPr>
        </p:nvGraphicFramePr>
        <p:xfrm>
          <a:off x="4665897" y="1341688"/>
          <a:ext cx="6991844" cy="498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7750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18c: Com relação as competências aos representantes dos órgãos e entidades na realização das etapas do PDP. Qual o grau de facilidade para aplicação do estabelecido na aprovação do PDP?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8A42E0-2A5A-9361-14E3-69790ED30724}"/>
              </a:ext>
            </a:extLst>
          </p:cNvPr>
          <p:cNvSpPr txBox="1"/>
          <p:nvPr/>
        </p:nvSpPr>
        <p:spPr>
          <a:xfrm>
            <a:off x="10478125" y="2078428"/>
            <a:ext cx="127415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70/75 (93%)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9EBEF4-346D-3774-65E0-5F3866082101}"/>
              </a:ext>
            </a:extLst>
          </p:cNvPr>
          <p:cNvSpPr txBox="1"/>
          <p:nvPr/>
        </p:nvSpPr>
        <p:spPr>
          <a:xfrm>
            <a:off x="10478124" y="4028910"/>
            <a:ext cx="127416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58/59 (98%)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B02992-2FE9-0373-4BB5-C752AB4E2DA5}"/>
              </a:ext>
            </a:extLst>
          </p:cNvPr>
          <p:cNvSpPr txBox="1"/>
          <p:nvPr/>
        </p:nvSpPr>
        <p:spPr>
          <a:xfrm>
            <a:off x="10478125" y="3053669"/>
            <a:ext cx="127416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10/12 (83%)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F5E1E0E-5EB5-E12B-19C3-DA1801A01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3193"/>
              </p:ext>
            </p:extLst>
          </p:nvPr>
        </p:nvGraphicFramePr>
        <p:xfrm>
          <a:off x="434715" y="1214204"/>
          <a:ext cx="10043410" cy="358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5297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18d: Com relação as competências aos representantes dos órgãos e entidades na realização das etapas do PDP. Qual o grau de facilidade para aplicação do estabelecido na execução do PDP?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EF8B57F-3EB8-8AC8-975B-A65DC8711339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C190BAC-E219-9B5D-2BDF-587B0A1B0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2341"/>
              </p:ext>
            </p:extLst>
          </p:nvPr>
        </p:nvGraphicFramePr>
        <p:xfrm>
          <a:off x="449706" y="1525797"/>
          <a:ext cx="3572656" cy="2686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3180">
                  <a:extLst>
                    <a:ext uri="{9D8B030D-6E8A-4147-A177-3AD203B41FA5}">
                      <a16:colId xmlns:a16="http://schemas.microsoft.com/office/drawing/2014/main" val="3747087702"/>
                    </a:ext>
                  </a:extLst>
                </a:gridCol>
                <a:gridCol w="799476">
                  <a:extLst>
                    <a:ext uri="{9D8B030D-6E8A-4147-A177-3AD203B41FA5}">
                      <a16:colId xmlns:a16="http://schemas.microsoft.com/office/drawing/2014/main" val="4203238834"/>
                    </a:ext>
                  </a:extLst>
                </a:gridCol>
              </a:tblGrid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18d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b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8724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760467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Difícil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34622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Razoável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8230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022765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fácil</a:t>
                      </a:r>
                      <a:b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23818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81614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4485463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965232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1B53073-31E5-F422-FF57-AEE1B26C1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913798"/>
              </p:ext>
            </p:extLst>
          </p:nvPr>
        </p:nvGraphicFramePr>
        <p:xfrm>
          <a:off x="4289683" y="1525796"/>
          <a:ext cx="7452612" cy="454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216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18d: Com relação as competências aos representantes dos órgãos e entidades na realização das etapas do PDP. Qual o grau de facilidade para aplicação do estabelecido na execução do PDP?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083C8C-7146-9895-B39F-97FE604508A9}"/>
              </a:ext>
            </a:extLst>
          </p:cNvPr>
          <p:cNvSpPr txBox="1"/>
          <p:nvPr/>
        </p:nvSpPr>
        <p:spPr>
          <a:xfrm>
            <a:off x="10850741" y="2838286"/>
            <a:ext cx="118422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71/75 (95%)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5DF51E-E82A-0CAA-37A8-6A5EAC92B451}"/>
              </a:ext>
            </a:extLst>
          </p:cNvPr>
          <p:cNvSpPr txBox="1"/>
          <p:nvPr/>
        </p:nvSpPr>
        <p:spPr>
          <a:xfrm>
            <a:off x="10867160" y="4921817"/>
            <a:ext cx="127416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58/59 (98%)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85E04B-C3AA-57BC-50A2-277F879B1527}"/>
              </a:ext>
            </a:extLst>
          </p:cNvPr>
          <p:cNvSpPr txBox="1"/>
          <p:nvPr/>
        </p:nvSpPr>
        <p:spPr>
          <a:xfrm>
            <a:off x="10867160" y="3912946"/>
            <a:ext cx="127416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10/12 (83%)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5ACB022-F607-A981-BA63-F3A648C07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77972"/>
              </p:ext>
            </p:extLst>
          </p:nvPr>
        </p:nvGraphicFramePr>
        <p:xfrm>
          <a:off x="505384" y="1958819"/>
          <a:ext cx="10328222" cy="382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968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092003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043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954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20: </a:t>
            </a:r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</a:rPr>
              <a:t>Considerando que PDP foi pensado como um instrumento estratégico para a área de gestão de pessoas e, assim, como uma ferramenta capaz de auxiliar o órgão central a compreender como órgãos e entidades utilizam os recursos destinados ao desenvolvimento de servidores e auxiliar os órgãos e entidades na gestão do desenvolvimento de pessoas, como PDP é utilizado em seu órgão/entidade?</a:t>
            </a:r>
            <a:endParaRPr lang="pt-BR" sz="1401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16B8DA6-0DB3-E7AC-A16B-FAC9DE690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52482"/>
              </p:ext>
            </p:extLst>
          </p:nvPr>
        </p:nvGraphicFramePr>
        <p:xfrm>
          <a:off x="174173" y="1507502"/>
          <a:ext cx="5132347" cy="330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6740">
                  <a:extLst>
                    <a:ext uri="{9D8B030D-6E8A-4147-A177-3AD203B41FA5}">
                      <a16:colId xmlns:a16="http://schemas.microsoft.com/office/drawing/2014/main" val="770618264"/>
                    </a:ext>
                  </a:extLst>
                </a:gridCol>
                <a:gridCol w="625607">
                  <a:extLst>
                    <a:ext uri="{9D8B030D-6E8A-4147-A177-3AD203B41FA5}">
                      <a16:colId xmlns:a16="http://schemas.microsoft.com/office/drawing/2014/main" val="3534433503"/>
                    </a:ext>
                  </a:extLst>
                </a:gridCol>
              </a:tblGrid>
              <a:tr h="220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20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00646"/>
                  </a:ext>
                </a:extLst>
              </a:tr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uma ferramenta de gestão de planejamento, acompanhamento e monitoramento das ações de desenvolvimento.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1056425254"/>
                  </a:ext>
                </a:extLst>
              </a:tr>
              <a:tr h="346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 formulário de preenchimento obrigatório.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2843562931"/>
                  </a:ext>
                </a:extLst>
              </a:tr>
              <a:tr h="4450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uma ferramenta de planejamento de ações de desenvolvimento.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3133782953"/>
                  </a:ext>
                </a:extLst>
              </a:tr>
              <a:tr h="8381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uma ferramenta de gestão estratégica de pessoas em sentido amplo, vinculada inclusive à avaliação de desempenho.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546879047"/>
                  </a:ext>
                </a:extLst>
              </a:tr>
              <a:tr h="220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303747546"/>
                  </a:ext>
                </a:extLst>
              </a:tr>
              <a:tr h="220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812535662"/>
                  </a:ext>
                </a:extLst>
              </a:tr>
              <a:tr h="220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3" marR="4023" marT="4023" marB="0" anchor="ctr"/>
                </a:tc>
                <a:extLst>
                  <a:ext uri="{0D108BD9-81ED-4DB2-BD59-A6C34878D82A}">
                    <a16:rowId xmlns:a16="http://schemas.microsoft.com/office/drawing/2014/main" val="270341092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9C5E185-7277-D92B-A332-04EEA209D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10737"/>
              </p:ext>
            </p:extLst>
          </p:nvPr>
        </p:nvGraphicFramePr>
        <p:xfrm>
          <a:off x="5174104" y="1507501"/>
          <a:ext cx="6843724" cy="521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769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954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20: </a:t>
            </a:r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</a:rPr>
              <a:t>Considerando que PDP foi pensado como um instrumento estratégico para a área de gestão de pessoas e, assim, como uma ferramenta capaz de auxiliar o órgão central a compreender como órgãos e entidades utilizam os recursos destinados ao desenvolvimento de servidores e auxiliar os órgãos e entidades na gestão do desenvolvimento de pessoas, como PDP é utilizado em seu órgão/entidade?</a:t>
            </a:r>
            <a:endParaRPr lang="pt-BR" sz="1401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AD9FD53-EBC4-9C6E-EE74-56C154370F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03276"/>
              </p:ext>
            </p:extLst>
          </p:nvPr>
        </p:nvGraphicFramePr>
        <p:xfrm>
          <a:off x="0" y="1298357"/>
          <a:ext cx="11843658" cy="521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DD5E612-6452-7A67-81B0-312237E86E84}"/>
              </a:ext>
            </a:extLst>
          </p:cNvPr>
          <p:cNvSpPr txBox="1"/>
          <p:nvPr/>
        </p:nvSpPr>
        <p:spPr>
          <a:xfrm>
            <a:off x="11712316" y="280315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6D5956-3F97-E8D2-40CF-BDD1D67F470B}"/>
              </a:ext>
            </a:extLst>
          </p:cNvPr>
          <p:cNvSpPr txBox="1"/>
          <p:nvPr/>
        </p:nvSpPr>
        <p:spPr>
          <a:xfrm>
            <a:off x="11735196" y="324324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E4E7DE-51BD-3B62-C4EF-3DE783BA12DA}"/>
              </a:ext>
            </a:extLst>
          </p:cNvPr>
          <p:cNvSpPr txBox="1"/>
          <p:nvPr/>
        </p:nvSpPr>
        <p:spPr>
          <a:xfrm>
            <a:off x="11735196" y="372585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043457-D9E1-B400-73C6-01B8CEA1C296}"/>
              </a:ext>
            </a:extLst>
          </p:cNvPr>
          <p:cNvSpPr txBox="1"/>
          <p:nvPr/>
        </p:nvSpPr>
        <p:spPr>
          <a:xfrm>
            <a:off x="11726650" y="418210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B4DF85-66F6-2570-A135-14DCCA0666A5}"/>
              </a:ext>
            </a:extLst>
          </p:cNvPr>
          <p:cNvSpPr txBox="1"/>
          <p:nvPr/>
        </p:nvSpPr>
        <p:spPr>
          <a:xfrm>
            <a:off x="11678796" y="463200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EE04F8-579E-83AD-6DE5-C9EC56079300}"/>
              </a:ext>
            </a:extLst>
          </p:cNvPr>
          <p:cNvSpPr txBox="1"/>
          <p:nvPr/>
        </p:nvSpPr>
        <p:spPr>
          <a:xfrm>
            <a:off x="11712316" y="509656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1C7715-A8E2-4F14-E227-F8CCC9410CED}"/>
              </a:ext>
            </a:extLst>
          </p:cNvPr>
          <p:cNvSpPr txBox="1"/>
          <p:nvPr/>
        </p:nvSpPr>
        <p:spPr>
          <a:xfrm>
            <a:off x="11726650" y="556112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4BD394-1D97-1DBE-A1AF-15C3C3E08397}"/>
              </a:ext>
            </a:extLst>
          </p:cNvPr>
          <p:cNvSpPr txBox="1"/>
          <p:nvPr/>
        </p:nvSpPr>
        <p:spPr>
          <a:xfrm>
            <a:off x="11761228" y="601095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13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937322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944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954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20: </a:t>
            </a:r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</a:rPr>
              <a:t>Considerando que PDP foi pensado como um instrumento estratégico para a área de gestão de pessoas e, assim, como uma ferramenta capaz de auxiliar o órgão central a compreender como órgãos e entidades utilizam os recursos destinados ao desenvolvimento de servidores e auxiliar os órgãos e entidades na gestão do desenvolvimento de pessoas, como PDP é utilizado em seu órgão/entidade?</a:t>
            </a:r>
            <a:endParaRPr lang="pt-BR" sz="1401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55BBCE6-535E-4C62-94DC-20C837ECB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680404"/>
              </p:ext>
            </p:extLst>
          </p:nvPr>
        </p:nvGraphicFramePr>
        <p:xfrm>
          <a:off x="-618880" y="1619772"/>
          <a:ext cx="12516787" cy="463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0333467-FE67-3807-DBFE-14F82E5ABDE4}"/>
              </a:ext>
            </a:extLst>
          </p:cNvPr>
          <p:cNvSpPr txBox="1"/>
          <p:nvPr/>
        </p:nvSpPr>
        <p:spPr>
          <a:xfrm>
            <a:off x="10353928" y="3342720"/>
            <a:ext cx="154398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73/75 (97%)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6F0CC5-2695-F318-3AAB-52B60A6F38BA}"/>
              </a:ext>
            </a:extLst>
          </p:cNvPr>
          <p:cNvSpPr txBox="1"/>
          <p:nvPr/>
        </p:nvSpPr>
        <p:spPr>
          <a:xfrm>
            <a:off x="10353926" y="4055518"/>
            <a:ext cx="154398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59/59 (100%)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38C657-6609-2AFC-D19E-E7F05267135D}"/>
              </a:ext>
            </a:extLst>
          </p:cNvPr>
          <p:cNvSpPr txBox="1"/>
          <p:nvPr/>
        </p:nvSpPr>
        <p:spPr>
          <a:xfrm>
            <a:off x="10353925" y="4768316"/>
            <a:ext cx="142291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</p:spTree>
    <p:extLst>
      <p:ext uri="{BB962C8B-B14F-4D97-AF65-F5344CB8AC3E}">
        <p14:creationId xmlns:p14="http://schemas.microsoft.com/office/powerpoint/2010/main" val="1077690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612594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569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21: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O § 2º do art. 3º da IN nº 21/2021 prevê a divulgação de orientações para uso do Portal SIPEC. Você sabe onde encontrar os manuais com essas orientações?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1383A28-F7A0-9978-3DE0-1FD1C5F19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20509"/>
              </p:ext>
            </p:extLst>
          </p:nvPr>
        </p:nvGraphicFramePr>
        <p:xfrm>
          <a:off x="660815" y="1975346"/>
          <a:ext cx="4901785" cy="269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386">
                  <a:extLst>
                    <a:ext uri="{9D8B030D-6E8A-4147-A177-3AD203B41FA5}">
                      <a16:colId xmlns:a16="http://schemas.microsoft.com/office/drawing/2014/main" val="3783689258"/>
                    </a:ext>
                  </a:extLst>
                </a:gridCol>
                <a:gridCol w="1161399">
                  <a:extLst>
                    <a:ext uri="{9D8B030D-6E8A-4147-A177-3AD203B41FA5}">
                      <a16:colId xmlns:a16="http://schemas.microsoft.com/office/drawing/2014/main" val="446474260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21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5877"/>
                  </a:ext>
                </a:extLst>
              </a:tr>
              <a:tr h="340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215167"/>
                  </a:ext>
                </a:extLst>
              </a:tr>
              <a:tr h="340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484005"/>
                  </a:ext>
                </a:extLst>
              </a:tr>
              <a:tr h="340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1083378"/>
                  </a:ext>
                </a:extLst>
              </a:tr>
              <a:tr h="6658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255808"/>
                  </a:ext>
                </a:extLst>
              </a:tr>
              <a:tr h="6658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995896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BBE328B-E175-9BD2-14D4-7D741E8DF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20277"/>
              </p:ext>
            </p:extLst>
          </p:nvPr>
        </p:nvGraphicFramePr>
        <p:xfrm>
          <a:off x="5043487" y="1480045"/>
          <a:ext cx="6004265" cy="429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864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21: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O § 2º do art. 3º da IN nº 21/2021 prevê a divulgação de orientações para uso do Portal SIPEC. Você sabe onde encontrar os manuais com essas orientações?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316405E-2F9A-4252-9E45-FB197B2F0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67831"/>
              </p:ext>
            </p:extLst>
          </p:nvPr>
        </p:nvGraphicFramePr>
        <p:xfrm>
          <a:off x="1154242" y="1957400"/>
          <a:ext cx="9343179" cy="325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43343D6-E599-A624-CE1D-8A202E52555A}"/>
              </a:ext>
            </a:extLst>
          </p:cNvPr>
          <p:cNvSpPr txBox="1"/>
          <p:nvPr/>
        </p:nvSpPr>
        <p:spPr>
          <a:xfrm>
            <a:off x="10353925" y="2713132"/>
            <a:ext cx="14544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74/75 (99%)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44079C-9651-A853-87C9-1663D283D559}"/>
              </a:ext>
            </a:extLst>
          </p:cNvPr>
          <p:cNvSpPr txBox="1"/>
          <p:nvPr/>
        </p:nvSpPr>
        <p:spPr>
          <a:xfrm>
            <a:off x="10353925" y="3670558"/>
            <a:ext cx="14544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59/59 (100%)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79791F-447E-B803-21E4-F1CF874DD8FC}"/>
              </a:ext>
            </a:extLst>
          </p:cNvPr>
          <p:cNvSpPr txBox="1"/>
          <p:nvPr/>
        </p:nvSpPr>
        <p:spPr>
          <a:xfrm>
            <a:off x="10353925" y="4474098"/>
            <a:ext cx="14544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</p:spTree>
    <p:extLst>
      <p:ext uri="{BB962C8B-B14F-4D97-AF65-F5344CB8AC3E}">
        <p14:creationId xmlns:p14="http://schemas.microsoft.com/office/powerpoint/2010/main" val="66012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22: Caso já tenha consultado os manuais de orientações, considera que as informações disponíveis são: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449E84A-C4B6-FA61-3E9E-43742C5C4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93919"/>
              </p:ext>
            </p:extLst>
          </p:nvPr>
        </p:nvGraphicFramePr>
        <p:xfrm>
          <a:off x="657769" y="1520159"/>
          <a:ext cx="3952332" cy="3204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341">
                  <a:extLst>
                    <a:ext uri="{9D8B030D-6E8A-4147-A177-3AD203B41FA5}">
                      <a16:colId xmlns:a16="http://schemas.microsoft.com/office/drawing/2014/main" val="2520140513"/>
                    </a:ext>
                  </a:extLst>
                </a:gridCol>
                <a:gridCol w="859991">
                  <a:extLst>
                    <a:ext uri="{9D8B030D-6E8A-4147-A177-3AD203B41FA5}">
                      <a16:colId xmlns:a16="http://schemas.microsoft.com/office/drawing/2014/main" val="767748789"/>
                    </a:ext>
                  </a:extLst>
                </a:gridCol>
              </a:tblGrid>
              <a:tr h="295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22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6061"/>
                  </a:ext>
                </a:extLst>
              </a:tr>
              <a:tr h="862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compreensão regular e que precisa de aprimoramento.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extLst>
                  <a:ext uri="{0D108BD9-81ED-4DB2-BD59-A6C34878D82A}">
                    <a16:rowId xmlns:a16="http://schemas.microsoft.com/office/drawing/2014/main" val="2754240233"/>
                  </a:ext>
                </a:extLst>
              </a:tr>
              <a:tr h="295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fácil compreensão.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extLst>
                  <a:ext uri="{0D108BD9-81ED-4DB2-BD59-A6C34878D82A}">
                    <a16:rowId xmlns:a16="http://schemas.microsoft.com/office/drawing/2014/main" val="1090935508"/>
                  </a:ext>
                </a:extLst>
              </a:tr>
              <a:tr h="295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difícil compreensão.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extLst>
                  <a:ext uri="{0D108BD9-81ED-4DB2-BD59-A6C34878D82A}">
                    <a16:rowId xmlns:a16="http://schemas.microsoft.com/office/drawing/2014/main" val="1954718107"/>
                  </a:ext>
                </a:extLst>
              </a:tr>
              <a:tr h="295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extLst>
                  <a:ext uri="{0D108BD9-81ED-4DB2-BD59-A6C34878D82A}">
                    <a16:rowId xmlns:a16="http://schemas.microsoft.com/office/drawing/2014/main" val="2084755316"/>
                  </a:ext>
                </a:extLst>
              </a:tr>
              <a:tr h="5792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extLst>
                  <a:ext uri="{0D108BD9-81ED-4DB2-BD59-A6C34878D82A}">
                    <a16:rowId xmlns:a16="http://schemas.microsoft.com/office/drawing/2014/main" val="2493488807"/>
                  </a:ext>
                </a:extLst>
              </a:tr>
              <a:tr h="5792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5" marR="9365" marT="9365" marB="0" anchor="ctr"/>
                </a:tc>
                <a:extLst>
                  <a:ext uri="{0D108BD9-81ED-4DB2-BD59-A6C34878D82A}">
                    <a16:rowId xmlns:a16="http://schemas.microsoft.com/office/drawing/2014/main" val="2353205061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F5D48DB-AE98-0B95-E524-6943A002D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884687"/>
              </p:ext>
            </p:extLst>
          </p:nvPr>
        </p:nvGraphicFramePr>
        <p:xfrm>
          <a:off x="2781300" y="1520158"/>
          <a:ext cx="9715500" cy="499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460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22: Caso já tenha consultado os manuais de orientações, considera que as informações disponíveis são: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F8D7C9D-EBA2-40DD-A713-E757D3064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73274"/>
              </p:ext>
            </p:extLst>
          </p:nvPr>
        </p:nvGraphicFramePr>
        <p:xfrm>
          <a:off x="174172" y="1652127"/>
          <a:ext cx="11578117" cy="311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4E9C0D8-7910-8801-FD0F-960A2865F7E6}"/>
              </a:ext>
            </a:extLst>
          </p:cNvPr>
          <p:cNvSpPr txBox="1"/>
          <p:nvPr/>
        </p:nvSpPr>
        <p:spPr>
          <a:xfrm>
            <a:off x="10204027" y="2368359"/>
            <a:ext cx="154826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46/75 (61%)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3F0223-D588-E56B-20C8-C4E3BA7FD4B0}"/>
              </a:ext>
            </a:extLst>
          </p:cNvPr>
          <p:cNvSpPr txBox="1"/>
          <p:nvPr/>
        </p:nvSpPr>
        <p:spPr>
          <a:xfrm>
            <a:off x="10204024" y="3190254"/>
            <a:ext cx="139939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46/59 (78%)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1D7C61-8110-E87E-487A-6ACDC8C3E293}"/>
              </a:ext>
            </a:extLst>
          </p:cNvPr>
          <p:cNvSpPr txBox="1"/>
          <p:nvPr/>
        </p:nvSpPr>
        <p:spPr>
          <a:xfrm>
            <a:off x="10308955" y="3974281"/>
            <a:ext cx="154826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8/12 (67%)</a:t>
            </a:r>
          </a:p>
        </p:txBody>
      </p:sp>
    </p:spTree>
    <p:extLst>
      <p:ext uri="{BB962C8B-B14F-4D97-AF65-F5344CB8AC3E}">
        <p14:creationId xmlns:p14="http://schemas.microsoft.com/office/powerpoint/2010/main" val="14436631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8814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23: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Que sugestões seu órgão/entidade pode dar para a melhoria dos manuais?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C17F25-8964-C53A-4663-80370B0A6E66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402415-63E7-BBD0-CBC8-FA8862850714}"/>
              </a:ext>
            </a:extLst>
          </p:cNvPr>
          <p:cNvSpPr txBox="1"/>
          <p:nvPr/>
        </p:nvSpPr>
        <p:spPr>
          <a:xfrm>
            <a:off x="174172" y="601417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respostas de 146 respondentes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524059"/>
              </p:ext>
            </p:extLst>
          </p:nvPr>
        </p:nvGraphicFramePr>
        <p:xfrm>
          <a:off x="276052" y="1341954"/>
          <a:ext cx="11467476" cy="523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67476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Adequar o guia às universidades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Campos não refletem as orientações dos próprios manuais; deveriam trazer as questões levantadas pelos órgãos ao longo do ano anterior; aprimorar as orientações sobre o relatório de prestação de contas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4959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Colocar no portal SIPEC o link para os manuais (Central de Conteúdos)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2192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Explicar melhor no guia a gestão de riscos do PDP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2966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Explicar nos guias a finalidade do PDP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65938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Simplificar e ilustrar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Melhorar a acessibilidade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Manual para os servidores em geral com a finalidade do PDP e sua importância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Vídeo interativo sobre o preenchimento do PDP; finalidade do PDP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Vídeos/qual a finalidade do PDP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Melhor entendimento sobre as questões mais difíceis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993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987755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406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24: O art. 7º do Decreto nº 9.991/2019 estabelece a gestão de riscos do PDP. O seu órgão/entidade consegue fazer a gestão de riscos do PDP?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0DD2A23-8BDE-60E0-E17B-251553D24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77117"/>
              </p:ext>
            </p:extLst>
          </p:nvPr>
        </p:nvGraphicFramePr>
        <p:xfrm>
          <a:off x="424721" y="1456452"/>
          <a:ext cx="5042629" cy="242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5335">
                  <a:extLst>
                    <a:ext uri="{9D8B030D-6E8A-4147-A177-3AD203B41FA5}">
                      <a16:colId xmlns:a16="http://schemas.microsoft.com/office/drawing/2014/main" val="488150156"/>
                    </a:ext>
                  </a:extLst>
                </a:gridCol>
                <a:gridCol w="887294">
                  <a:extLst>
                    <a:ext uri="{9D8B030D-6E8A-4147-A177-3AD203B41FA5}">
                      <a16:colId xmlns:a16="http://schemas.microsoft.com/office/drawing/2014/main" val="922274599"/>
                    </a:ext>
                  </a:extLst>
                </a:gridCol>
              </a:tblGrid>
              <a:tr h="404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24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30814"/>
                  </a:ext>
                </a:extLst>
              </a:tr>
              <a:tr h="404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3901492"/>
                  </a:ext>
                </a:extLst>
              </a:tr>
              <a:tr h="404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032729"/>
                  </a:ext>
                </a:extLst>
              </a:tr>
              <a:tr h="404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6517783"/>
                  </a:ext>
                </a:extLst>
              </a:tr>
              <a:tr h="404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3272849"/>
                  </a:ext>
                </a:extLst>
              </a:tr>
              <a:tr h="404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442095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DC23CCD-23C3-DDB5-A588-C556AD0A0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824183"/>
              </p:ext>
            </p:extLst>
          </p:nvPr>
        </p:nvGraphicFramePr>
        <p:xfrm>
          <a:off x="4322166" y="1456451"/>
          <a:ext cx="7445115" cy="417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2139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Assinale quais os níveis de gestão de riscos são realizados pelo seu órgão/entidade: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142915D-26EB-444A-A815-AA3E6465E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16326"/>
              </p:ext>
            </p:extLst>
          </p:nvPr>
        </p:nvGraphicFramePr>
        <p:xfrm>
          <a:off x="944381" y="1139252"/>
          <a:ext cx="9443804" cy="520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4B3F65-583D-4AE1-9D66-E623FADC1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16820"/>
              </p:ext>
            </p:extLst>
          </p:nvPr>
        </p:nvGraphicFramePr>
        <p:xfrm>
          <a:off x="299803" y="906974"/>
          <a:ext cx="11718027" cy="58155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50153">
                  <a:extLst>
                    <a:ext uri="{9D8B030D-6E8A-4147-A177-3AD203B41FA5}">
                      <a16:colId xmlns:a16="http://schemas.microsoft.com/office/drawing/2014/main" val="3105421962"/>
                    </a:ext>
                  </a:extLst>
                </a:gridCol>
                <a:gridCol w="2436444">
                  <a:extLst>
                    <a:ext uri="{9D8B030D-6E8A-4147-A177-3AD203B41FA5}">
                      <a16:colId xmlns:a16="http://schemas.microsoft.com/office/drawing/2014/main" val="3446666731"/>
                    </a:ext>
                  </a:extLst>
                </a:gridCol>
                <a:gridCol w="2728210">
                  <a:extLst>
                    <a:ext uri="{9D8B030D-6E8A-4147-A177-3AD203B41FA5}">
                      <a16:colId xmlns:a16="http://schemas.microsoft.com/office/drawing/2014/main" val="1853184584"/>
                    </a:ext>
                  </a:extLst>
                </a:gridCol>
                <a:gridCol w="2593298">
                  <a:extLst>
                    <a:ext uri="{9D8B030D-6E8A-4147-A177-3AD203B41FA5}">
                      <a16:colId xmlns:a16="http://schemas.microsoft.com/office/drawing/2014/main" val="2300787423"/>
                    </a:ext>
                  </a:extLst>
                </a:gridCol>
                <a:gridCol w="1209922">
                  <a:extLst>
                    <a:ext uri="{9D8B030D-6E8A-4147-A177-3AD203B41FA5}">
                      <a16:colId xmlns:a16="http://schemas.microsoft.com/office/drawing/2014/main" val="2732660702"/>
                    </a:ext>
                  </a:extLst>
                </a:gridCol>
              </a:tblGrid>
              <a:tr h="1440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Órgão/entidade: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da área de Desenvolvimento de Pessoas ou cargo equivalente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Diretor/Coordenador-Geral/Pró-Reitor da Unidade de Gestão de Pessoas ou cargo equivalente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da área de Desenvolvimento de Pessoas ou cargo equivalente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14532" marR="14532" marT="1453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80756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Direta - Militar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3250897068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Direta - Ministério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2348148633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Direta - Órgão de Ensino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1251451795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Direta - Órgão Executivo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2606274113"/>
                  </a:ext>
                </a:extLst>
              </a:tr>
              <a:tr h="5857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Indireta - Agência Reguladora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3836825075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Indireta - Autarquia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2965049213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Indireta - Banco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68564852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Indireta - Fundação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3072733374"/>
                  </a:ext>
                </a:extLst>
              </a:tr>
              <a:tr h="6397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Indireta - Instituição Federal de Ensino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1208675747"/>
                  </a:ext>
                </a:extLst>
              </a:tr>
              <a:tr h="639774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</a:p>
                  </a:txBody>
                  <a:tcPr marL="14532" marR="14532" marT="14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14532" marR="14532" marT="14532" marB="0" anchor="ctr"/>
                </a:tc>
                <a:extLst>
                  <a:ext uri="{0D108BD9-81ED-4DB2-BD59-A6C34878D82A}">
                    <a16:rowId xmlns:a16="http://schemas.microsoft.com/office/drawing/2014/main" val="115945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24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26: Indique o principal motivo para seu órgão/entidade NÃO conseguir fazer a gestão de riscos do PDP: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4A29FC1-88AE-5489-E70A-D03292672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00394"/>
              </p:ext>
            </p:extLst>
          </p:nvPr>
        </p:nvGraphicFramePr>
        <p:xfrm>
          <a:off x="379754" y="1287282"/>
          <a:ext cx="3602324" cy="2253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074">
                  <a:extLst>
                    <a:ext uri="{9D8B030D-6E8A-4147-A177-3AD203B41FA5}">
                      <a16:colId xmlns:a16="http://schemas.microsoft.com/office/drawing/2014/main" val="2004303382"/>
                    </a:ext>
                  </a:extLst>
                </a:gridCol>
                <a:gridCol w="669250">
                  <a:extLst>
                    <a:ext uri="{9D8B030D-6E8A-4147-A177-3AD203B41FA5}">
                      <a16:colId xmlns:a16="http://schemas.microsoft.com/office/drawing/2014/main" val="1910744216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26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9310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Falta de pessoal.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15571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Falta de metodologia.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440328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Falta de capacidade técnica.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88716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percebe o valor gerado.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21480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Falta de priorização.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235189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85785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84814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293564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065E500-DDEE-2BB0-5F4D-C624542BC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52758"/>
              </p:ext>
            </p:extLst>
          </p:nvPr>
        </p:nvGraphicFramePr>
        <p:xfrm>
          <a:off x="4004871" y="1287281"/>
          <a:ext cx="7807378" cy="479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946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26: Indique o principal motivo para seu órgão/entidade NÃO conseguir fazer a gestão de riscos do PDP: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E2FE728-9EF7-3282-1367-EFF51820F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112999"/>
              </p:ext>
            </p:extLst>
          </p:nvPr>
        </p:nvGraphicFramePr>
        <p:xfrm>
          <a:off x="174171" y="906974"/>
          <a:ext cx="10158356" cy="389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ABEA478-AEBD-D8A4-7E14-A212065A5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492341"/>
              </p:ext>
            </p:extLst>
          </p:nvPr>
        </p:nvGraphicFramePr>
        <p:xfrm>
          <a:off x="2188566" y="4579428"/>
          <a:ext cx="8143963" cy="240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4A94BB4-F7C1-A274-0184-5FD193C23F8D}"/>
              </a:ext>
            </a:extLst>
          </p:cNvPr>
          <p:cNvSpPr txBox="1"/>
          <p:nvPr/>
        </p:nvSpPr>
        <p:spPr>
          <a:xfrm>
            <a:off x="10213311" y="175385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35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36D102-F2C2-4D61-530D-9C2C20A2FD4C}"/>
              </a:ext>
            </a:extLst>
          </p:cNvPr>
          <p:cNvSpPr txBox="1"/>
          <p:nvPr/>
        </p:nvSpPr>
        <p:spPr>
          <a:xfrm>
            <a:off x="10244737" y="212045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E13C8C-AF7D-32E3-B3D3-B3947FCADEBB}"/>
              </a:ext>
            </a:extLst>
          </p:cNvPr>
          <p:cNvSpPr txBox="1"/>
          <p:nvPr/>
        </p:nvSpPr>
        <p:spPr>
          <a:xfrm>
            <a:off x="10236191" y="2483447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AFBA4A-D1DE-3D62-3227-EE68B1FED4CF}"/>
              </a:ext>
            </a:extLst>
          </p:cNvPr>
          <p:cNvSpPr txBox="1"/>
          <p:nvPr/>
        </p:nvSpPr>
        <p:spPr>
          <a:xfrm>
            <a:off x="10291868" y="286046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C6A46B-FE47-F868-6FE2-91881D214A3D}"/>
              </a:ext>
            </a:extLst>
          </p:cNvPr>
          <p:cNvSpPr txBox="1"/>
          <p:nvPr/>
        </p:nvSpPr>
        <p:spPr>
          <a:xfrm>
            <a:off x="10290833" y="322462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607667-2A3E-9FC0-7A47-1FC33581532F}"/>
              </a:ext>
            </a:extLst>
          </p:cNvPr>
          <p:cNvSpPr txBox="1"/>
          <p:nvPr/>
        </p:nvSpPr>
        <p:spPr>
          <a:xfrm>
            <a:off x="10277224" y="359425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ACB63D-F7D0-3CBD-382F-97E53EF60B03}"/>
              </a:ext>
            </a:extLst>
          </p:cNvPr>
          <p:cNvSpPr txBox="1"/>
          <p:nvPr/>
        </p:nvSpPr>
        <p:spPr>
          <a:xfrm>
            <a:off x="10244737" y="397170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9ED71B-2FCC-F225-3D03-C1120A4522BB}"/>
              </a:ext>
            </a:extLst>
          </p:cNvPr>
          <p:cNvSpPr txBox="1"/>
          <p:nvPr/>
        </p:nvSpPr>
        <p:spPr>
          <a:xfrm>
            <a:off x="10304876" y="4348723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F2820B-9A81-174B-C4ED-ABFB7FA39323}"/>
              </a:ext>
            </a:extLst>
          </p:cNvPr>
          <p:cNvSpPr txBox="1"/>
          <p:nvPr/>
        </p:nvSpPr>
        <p:spPr>
          <a:xfrm>
            <a:off x="10204028" y="4901692"/>
            <a:ext cx="154601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55/75 (73%)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E316A3-F6CF-9D03-4C4B-DBC10098231A}"/>
              </a:ext>
            </a:extLst>
          </p:cNvPr>
          <p:cNvSpPr txBox="1"/>
          <p:nvPr/>
        </p:nvSpPr>
        <p:spPr>
          <a:xfrm>
            <a:off x="10217613" y="5603628"/>
            <a:ext cx="154601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41/59 (69%)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C1F148-9239-1D82-6268-CF0DE808B9F1}"/>
              </a:ext>
            </a:extLst>
          </p:cNvPr>
          <p:cNvSpPr txBox="1"/>
          <p:nvPr/>
        </p:nvSpPr>
        <p:spPr>
          <a:xfrm>
            <a:off x="10309180" y="6329356"/>
            <a:ext cx="154601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7/12 (58%)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74173" y="4730242"/>
            <a:ext cx="1168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054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27: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Você tem alguma sugestão para melhorar a aplicabilidade do proposto no Decreto sobre a gestão de riscos do PDP do seu órgão/entidade? Qual?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90705"/>
              </p:ext>
            </p:extLst>
          </p:nvPr>
        </p:nvGraphicFramePr>
        <p:xfrm>
          <a:off x="299803" y="1579463"/>
          <a:ext cx="11362546" cy="36806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62546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089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Inserir no guia matriz de risco para as ações do PDP (nível de impacto x probabilidade) para priorização das ações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Fazer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live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sobre gestão de riscos aplicada ao PDP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49599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Explicar melhor no guia a gestão de riscos do PDP para priorizar ações de desenvolvimento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21923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Gestão de riscos não obrigatória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659388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Central disponibilizar ações de desenvolvimento em gestão de riscos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Central  disponibilizar metodologia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Reduzir a gestão de riscos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Explicar melhor no guia a gestão de riscos do PDP.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AD8532C-5ABE-E402-BFED-1A7E43ABB2DB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9BE356-2758-C538-7EC3-B06F45948C8C}"/>
              </a:ext>
            </a:extLst>
          </p:cNvPr>
          <p:cNvSpPr txBox="1"/>
          <p:nvPr/>
        </p:nvSpPr>
        <p:spPr>
          <a:xfrm>
            <a:off x="184165" y="862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2672907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712602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680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28: Como avalia a Manifestação Técnica do órgão central do SIPEC?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6965C08-C12B-31D4-C4F1-394736A7C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46599"/>
              </p:ext>
            </p:extLst>
          </p:nvPr>
        </p:nvGraphicFramePr>
        <p:xfrm>
          <a:off x="439773" y="963409"/>
          <a:ext cx="4837077" cy="2465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6699">
                  <a:extLst>
                    <a:ext uri="{9D8B030D-6E8A-4147-A177-3AD203B41FA5}">
                      <a16:colId xmlns:a16="http://schemas.microsoft.com/office/drawing/2014/main" val="1111027582"/>
                    </a:ext>
                  </a:extLst>
                </a:gridCol>
                <a:gridCol w="1050378">
                  <a:extLst>
                    <a:ext uri="{9D8B030D-6E8A-4147-A177-3AD203B41FA5}">
                      <a16:colId xmlns:a16="http://schemas.microsoft.com/office/drawing/2014/main" val="89931586"/>
                    </a:ext>
                  </a:extLst>
                </a:gridCol>
              </a:tblGrid>
              <a:tr h="309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28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93662"/>
                  </a:ext>
                </a:extLst>
              </a:tr>
              <a:tr h="309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difícil compreensão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2607814"/>
                  </a:ext>
                </a:extLst>
              </a:tr>
              <a:tr h="309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regular compreensão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631045"/>
                  </a:ext>
                </a:extLst>
              </a:tr>
              <a:tr h="309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fácil compreensão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686918"/>
                  </a:ext>
                </a:extLst>
              </a:tr>
              <a:tr h="309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329395"/>
                  </a:ext>
                </a:extLst>
              </a:tr>
              <a:tr h="309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989602"/>
                  </a:ext>
                </a:extLst>
              </a:tr>
              <a:tr h="6066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574311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9167FA5-6829-BFA9-CCE2-95BC6B3C5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110148"/>
              </p:ext>
            </p:extLst>
          </p:nvPr>
        </p:nvGraphicFramePr>
        <p:xfrm>
          <a:off x="4272198" y="963409"/>
          <a:ext cx="7480030" cy="467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653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28: Como avalia a Manifestação Técnica do órgão central do SIPEC?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731275-D532-2623-64B9-9229E2C5C67F}"/>
              </a:ext>
            </a:extLst>
          </p:cNvPr>
          <p:cNvSpPr txBox="1"/>
          <p:nvPr/>
        </p:nvSpPr>
        <p:spPr>
          <a:xfrm>
            <a:off x="10268981" y="2321493"/>
            <a:ext cx="148705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73/75 (97%)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099F5E-8B02-264F-7286-42756705E9CB}"/>
              </a:ext>
            </a:extLst>
          </p:cNvPr>
          <p:cNvSpPr txBox="1"/>
          <p:nvPr/>
        </p:nvSpPr>
        <p:spPr>
          <a:xfrm>
            <a:off x="10268981" y="4433367"/>
            <a:ext cx="148705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59/59 (100%)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2DAE4B-A654-2252-E717-ACE7D91835FB}"/>
              </a:ext>
            </a:extLst>
          </p:cNvPr>
          <p:cNvSpPr txBox="1"/>
          <p:nvPr/>
        </p:nvSpPr>
        <p:spPr>
          <a:xfrm>
            <a:off x="10268981" y="3326743"/>
            <a:ext cx="148705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9330631-2BA8-02F8-820A-9C470CF14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061970"/>
              </p:ext>
            </p:extLst>
          </p:nvPr>
        </p:nvGraphicFramePr>
        <p:xfrm>
          <a:off x="435965" y="1379890"/>
          <a:ext cx="9887982" cy="389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652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29: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Você tem alguma sugestão para aprimorar a manifestação técnica enviada pelo órgão central do SIPEC? Qual?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18029"/>
              </p:ext>
            </p:extLst>
          </p:nvPr>
        </p:nvGraphicFramePr>
        <p:xfrm>
          <a:off x="329783" y="1721397"/>
          <a:ext cx="11182663" cy="2372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82663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3953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Aprimoramento da análise do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Central </a:t>
                      </a:r>
                      <a:endParaRPr lang="pt-BR" sz="16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Simplificação</a:t>
                      </a:r>
                    </a:p>
                  </a:txBody>
                  <a:tcPr marL="38331" marR="38331" marT="19164" marB="1916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Devolutiva genérica, não aponta especificidades dos órgãos/entidades; 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Necessidade de aprimorar as análises do órgão central, em especial quanto a devolutiva da Enap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Complementar devolutiva com necessidades não transversais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72C9413-C4E5-EA38-129F-4398A3676A0D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6096C60-9D56-4B2A-DCE3-AEA3A50E5C50}"/>
              </a:ext>
            </a:extLst>
          </p:cNvPr>
          <p:cNvSpPr txBox="1"/>
          <p:nvPr/>
        </p:nvSpPr>
        <p:spPr>
          <a:xfrm>
            <a:off x="184165" y="862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831893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30: Nota de 1 a 5 sobre o quanto o órgão se beneficia em relação as ações de desenvolvimento indicadas na manifestação técnica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A11E43C-D0C3-C2A1-FC8C-BF81054F0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64246"/>
              </p:ext>
            </p:extLst>
          </p:nvPr>
        </p:nvGraphicFramePr>
        <p:xfrm>
          <a:off x="464695" y="996316"/>
          <a:ext cx="4578793" cy="3099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718">
                  <a:extLst>
                    <a:ext uri="{9D8B030D-6E8A-4147-A177-3AD203B41FA5}">
                      <a16:colId xmlns:a16="http://schemas.microsoft.com/office/drawing/2014/main" val="2489682618"/>
                    </a:ext>
                  </a:extLst>
                </a:gridCol>
                <a:gridCol w="1008075">
                  <a:extLst>
                    <a:ext uri="{9D8B030D-6E8A-4147-A177-3AD203B41FA5}">
                      <a16:colId xmlns:a16="http://schemas.microsoft.com/office/drawing/2014/main" val="3056853771"/>
                    </a:ext>
                  </a:extLst>
                </a:gridCol>
              </a:tblGrid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75715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Nota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015663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Nota 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020503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Nota 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437476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Nota 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21273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Nota 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041678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704667"/>
                  </a:ext>
                </a:extLst>
              </a:tr>
              <a:tr h="311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3190502"/>
                  </a:ext>
                </a:extLst>
              </a:tr>
              <a:tr h="609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95955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8A750ED-30E9-B82A-ECF9-3488326AA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242658"/>
              </p:ext>
            </p:extLst>
          </p:nvPr>
        </p:nvGraphicFramePr>
        <p:xfrm>
          <a:off x="5321509" y="996316"/>
          <a:ext cx="6405797" cy="417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071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30: Nota de 1 a 5 sobre o quanto o órgão se beneficia em relação as ações de desenvolvimento indicadas na manifestação técnica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C585AEE-22E7-DD5B-8872-F68D76F2B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31624"/>
              </p:ext>
            </p:extLst>
          </p:nvPr>
        </p:nvGraphicFramePr>
        <p:xfrm>
          <a:off x="2445896" y="4270044"/>
          <a:ext cx="87817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DE8FF16-C3AC-9A18-17F7-138A268B3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48221"/>
              </p:ext>
            </p:extLst>
          </p:nvPr>
        </p:nvGraphicFramePr>
        <p:xfrm>
          <a:off x="964371" y="720225"/>
          <a:ext cx="10263262" cy="37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E023B2B-AA14-6A72-6D5D-69913AA44504}"/>
              </a:ext>
            </a:extLst>
          </p:cNvPr>
          <p:cNvSpPr txBox="1"/>
          <p:nvPr/>
        </p:nvSpPr>
        <p:spPr>
          <a:xfrm>
            <a:off x="11067747" y="128915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609ECB-450D-B2DD-D9D6-39E907971713}"/>
              </a:ext>
            </a:extLst>
          </p:cNvPr>
          <p:cNvSpPr txBox="1"/>
          <p:nvPr/>
        </p:nvSpPr>
        <p:spPr>
          <a:xfrm>
            <a:off x="11097068" y="1671337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F41EC1-E932-6C5F-FDBE-28224032DDDB}"/>
              </a:ext>
            </a:extLst>
          </p:cNvPr>
          <p:cNvSpPr txBox="1"/>
          <p:nvPr/>
        </p:nvSpPr>
        <p:spPr>
          <a:xfrm>
            <a:off x="11082079" y="2045827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26A33D-1356-3524-F1A6-E56C512535D5}"/>
              </a:ext>
            </a:extLst>
          </p:cNvPr>
          <p:cNvSpPr txBox="1"/>
          <p:nvPr/>
        </p:nvSpPr>
        <p:spPr>
          <a:xfrm>
            <a:off x="11143045" y="247051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4EEA54-6607-D0A3-9EEC-307F59D12D4F}"/>
              </a:ext>
            </a:extLst>
          </p:cNvPr>
          <p:cNvSpPr txBox="1"/>
          <p:nvPr/>
        </p:nvSpPr>
        <p:spPr>
          <a:xfrm>
            <a:off x="11067747" y="286107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4DF897A-34F7-58CC-A097-EC7636589617}"/>
              </a:ext>
            </a:extLst>
          </p:cNvPr>
          <p:cNvSpPr txBox="1"/>
          <p:nvPr/>
        </p:nvSpPr>
        <p:spPr>
          <a:xfrm>
            <a:off x="11143045" y="323507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3910A0-3822-2F4F-4ACD-A42142F20C24}"/>
              </a:ext>
            </a:extLst>
          </p:cNvPr>
          <p:cNvSpPr txBox="1"/>
          <p:nvPr/>
        </p:nvSpPr>
        <p:spPr>
          <a:xfrm>
            <a:off x="11122732" y="362563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3B7D89C-55A4-D11C-9A9C-9F09D3FF1EFA}"/>
              </a:ext>
            </a:extLst>
          </p:cNvPr>
          <p:cNvSpPr txBox="1"/>
          <p:nvPr/>
        </p:nvSpPr>
        <p:spPr>
          <a:xfrm>
            <a:off x="11143045" y="401901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F59C7C-6C9D-AEFB-4DAD-7DCF804ACFC1}"/>
              </a:ext>
            </a:extLst>
          </p:cNvPr>
          <p:cNvSpPr txBox="1"/>
          <p:nvPr/>
        </p:nvSpPr>
        <p:spPr>
          <a:xfrm>
            <a:off x="11029575" y="4689932"/>
            <a:ext cx="125620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73/75 (97%)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6E31B45-658E-C8F9-B59A-3BCFDD6B0B8B}"/>
              </a:ext>
            </a:extLst>
          </p:cNvPr>
          <p:cNvSpPr txBox="1"/>
          <p:nvPr/>
        </p:nvSpPr>
        <p:spPr>
          <a:xfrm>
            <a:off x="11044816" y="5487756"/>
            <a:ext cx="125620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59/59 (100%)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078FBFE-68CA-71BE-ED48-1E978F208367}"/>
              </a:ext>
            </a:extLst>
          </p:cNvPr>
          <p:cNvSpPr txBox="1"/>
          <p:nvPr/>
        </p:nvSpPr>
        <p:spPr>
          <a:xfrm>
            <a:off x="11067744" y="6328114"/>
            <a:ext cx="123327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174173" y="4444492"/>
            <a:ext cx="1168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147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31: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Em relação à oferta de ações de desenvolvimento pela Enap e demais Escolas de Governo citada na questão anterior, você gostaria de deixar algum comentário ou sugestão de melhoria?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3FCBB5-3DFF-D70C-763F-91D375012BFC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FBE1BA-7850-9C99-FC68-FBCD0C50D696}"/>
              </a:ext>
            </a:extLst>
          </p:cNvPr>
          <p:cNvSpPr txBox="1"/>
          <p:nvPr/>
        </p:nvSpPr>
        <p:spPr>
          <a:xfrm>
            <a:off x="174172" y="966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71 respostas de 146 respondentes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31583"/>
              </p:ext>
            </p:extLst>
          </p:nvPr>
        </p:nvGraphicFramePr>
        <p:xfrm>
          <a:off x="174170" y="1401288"/>
          <a:ext cx="11512446" cy="52816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12446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2665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Necessidade da participação dos professores em eventos científicos; carência de ações de educação formal; necessidade de simplificar a forma de descrição da necessidade de desenvolvimento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Ampliar a oferta; Cursos estratégicos e voltados a inovação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52270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Atualizar conteúdo dos cursos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05740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Aumento de investimentos para as ações de desenvolvimento ($)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72584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Aumento de oferta de ações para a área de ensino/docência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513925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Aumento de oferta de ações para a área de ensino/docência (EVG)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744756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Crítica quanto à qualidade da manifestação técnica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(erros: ausência de ações existentes na Enap mas não presentes na Manifestação Técnica)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8378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Cursos generalista. Precisa ser mais aderente.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3085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Inserir demais escolas de governo para atender as necessidades dos órgãos/entidades; Compartilhamento das ações de desenvolvimento nas demais escolas a fim de disponibilizar as oportunidades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8571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Melhorar a didática dos cursos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72151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match da necessidade com o curso oferecido não atende a necessidade do órgão ou é muito generalista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91608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Oferta de ações desenvolvimento pelos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IFs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(Elaborar parceira entre Enap ou órgãos públicos com capacidade de ofertar cursos)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21923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Ofertar ações de desenvolvimento específicas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659388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Ofertar mais cursos de liderança.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Priorizar os curso à distância com tutoria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Quando as ações forem repetidas, encaminhar apenas uma indicação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Simplificação do sistema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Sugestão de alterar o fluxo de trabalho sobre a indicação de cursos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76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00154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49405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411291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248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32: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O art. 22 da IN nº 21/2021 prevê o registro e o acompanhamento de informações sobre as necessidades de desenvolvimento. No Portal SIPEC, os campos para acompanhamento e avaliação ficam abertos para preenchimento durante o ano inteiro. Em seu órgão/entidade, o registro e o acompanhamento são realizados: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B955FAD-AE54-2B34-BE25-F4F2BE6EA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3041"/>
              </p:ext>
            </p:extLst>
          </p:nvPr>
        </p:nvGraphicFramePr>
        <p:xfrm>
          <a:off x="394744" y="1335780"/>
          <a:ext cx="3994149" cy="2469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1925829492"/>
                    </a:ext>
                  </a:extLst>
                </a:gridCol>
                <a:gridCol w="763269">
                  <a:extLst>
                    <a:ext uri="{9D8B030D-6E8A-4147-A177-3AD203B41FA5}">
                      <a16:colId xmlns:a16="http://schemas.microsoft.com/office/drawing/2014/main" val="1943618640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03688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Somente em janeiro do ano posterior ao de execução do PDP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001097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Semestralmente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35412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Mensalmente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6524419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Sempre que uma ação de desenvolvimento é realizada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196600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Bimestralmente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3647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475500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28813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886137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B782716-BC55-E36E-3389-EF8550A50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66266"/>
              </p:ext>
            </p:extLst>
          </p:nvPr>
        </p:nvGraphicFramePr>
        <p:xfrm>
          <a:off x="4511040" y="1298699"/>
          <a:ext cx="7326034" cy="519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1939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33: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 do RAE </a:t>
            </a:r>
            <a:r>
              <a:rPr lang="pt-BR" sz="1600" b="1" i="1" dirty="0">
                <a:solidFill>
                  <a:schemeClr val="tx2"/>
                </a:solidFill>
                <a:latin typeface="Segoe UI" panose="020B0502040204020203" pitchFamily="34" charset="0"/>
              </a:rPr>
              <a:t>(Informar execução por necessidade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), informe qual ação seu órgão/entidade indicaria para ser adotada em relação a cada campo do RAE: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C63484A-63EE-A2B1-A2F7-24175606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30118"/>
              </p:ext>
            </p:extLst>
          </p:nvPr>
        </p:nvGraphicFramePr>
        <p:xfrm>
          <a:off x="269467" y="1709817"/>
          <a:ext cx="11653066" cy="4389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0932">
                  <a:extLst>
                    <a:ext uri="{9D8B030D-6E8A-4147-A177-3AD203B41FA5}">
                      <a16:colId xmlns:a16="http://schemas.microsoft.com/office/drawing/2014/main" val="690757309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389522546"/>
                    </a:ext>
                  </a:extLst>
                </a:gridCol>
                <a:gridCol w="1350684">
                  <a:extLst>
                    <a:ext uri="{9D8B030D-6E8A-4147-A177-3AD203B41FA5}">
                      <a16:colId xmlns:a16="http://schemas.microsoft.com/office/drawing/2014/main" val="3472905011"/>
                    </a:ext>
                  </a:extLst>
                </a:gridCol>
                <a:gridCol w="1257070">
                  <a:extLst>
                    <a:ext uri="{9D8B030D-6E8A-4147-A177-3AD203B41FA5}">
                      <a16:colId xmlns:a16="http://schemas.microsoft.com/office/drawing/2014/main" val="1345748528"/>
                    </a:ext>
                  </a:extLst>
                </a:gridCol>
                <a:gridCol w="1257070">
                  <a:extLst>
                    <a:ext uri="{9D8B030D-6E8A-4147-A177-3AD203B41FA5}">
                      <a16:colId xmlns:a16="http://schemas.microsoft.com/office/drawing/2014/main" val="766638038"/>
                    </a:ext>
                  </a:extLst>
                </a:gridCol>
              </a:tblGrid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Campo de preenchimento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2267" marR="2267" marT="226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65519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Este item foi executado?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135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2944754625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 Justificativa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126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102176650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2.Avaliação de efetividade – grau de atendimento da necessidade.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796483900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3.Quantidade de ações de desenvolvimento executadas para essa necessidade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133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158378356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4.Quantidade de servidores que participaram da(s) ação(</a:t>
                      </a:r>
                      <a:r>
                        <a:rPr lang="pt-BR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ões</a:t>
                      </a:r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de desenvolvimento.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133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721696622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5.A(s) ação(es) de desenvolvimento foi(</a:t>
                      </a:r>
                      <a:r>
                        <a:rPr lang="pt-BR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ram</a:t>
                      </a:r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executada(s) por qual(</a:t>
                      </a:r>
                      <a:r>
                        <a:rPr lang="pt-BR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fornecedores.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939670699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5.1 Avaliação de execução (por fornecedor).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133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1904840141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 Carga horária total realizada.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133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237208709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 Custo para executar a(s) ação(</a:t>
                      </a:r>
                      <a:r>
                        <a:rPr lang="pt-BR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ões</a:t>
                      </a:r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de desenvolvimento (custo total, incluindo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267" marR="2267" marT="2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</a:p>
                  </a:txBody>
                  <a:tcPr marL="2267" marR="2267" marT="2267" marB="0" anchor="ctr"/>
                </a:tc>
                <a:extLst>
                  <a:ext uri="{0D108BD9-81ED-4DB2-BD59-A6C34878D82A}">
                    <a16:rowId xmlns:a16="http://schemas.microsoft.com/office/drawing/2014/main" val="311465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989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33: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 do RAE </a:t>
            </a:r>
            <a:r>
              <a:rPr lang="pt-BR" sz="1600" b="1" i="1" dirty="0">
                <a:solidFill>
                  <a:schemeClr val="tx2"/>
                </a:solidFill>
                <a:latin typeface="Segoe UI" panose="020B0502040204020203" pitchFamily="34" charset="0"/>
              </a:rPr>
              <a:t>(Informar execução por necessidade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), informe qual ação seu órgão/entidade indicaria para ser adotada em relação a cada campo do RAE: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E882996-7078-1771-E034-97BB3360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05309"/>
              </p:ext>
            </p:extLst>
          </p:nvPr>
        </p:nvGraphicFramePr>
        <p:xfrm>
          <a:off x="476251" y="1115282"/>
          <a:ext cx="11372849" cy="5607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9896">
                  <a:extLst>
                    <a:ext uri="{9D8B030D-6E8A-4147-A177-3AD203B41FA5}">
                      <a16:colId xmlns:a16="http://schemas.microsoft.com/office/drawing/2014/main" val="275200712"/>
                    </a:ext>
                  </a:extLst>
                </a:gridCol>
                <a:gridCol w="1637182">
                  <a:extLst>
                    <a:ext uri="{9D8B030D-6E8A-4147-A177-3AD203B41FA5}">
                      <a16:colId xmlns:a16="http://schemas.microsoft.com/office/drawing/2014/main" val="1986912749"/>
                    </a:ext>
                  </a:extLst>
                </a:gridCol>
                <a:gridCol w="715273">
                  <a:extLst>
                    <a:ext uri="{9D8B030D-6E8A-4147-A177-3AD203B41FA5}">
                      <a16:colId xmlns:a16="http://schemas.microsoft.com/office/drawing/2014/main" val="1659138552"/>
                    </a:ext>
                  </a:extLst>
                </a:gridCol>
                <a:gridCol w="846405">
                  <a:extLst>
                    <a:ext uri="{9D8B030D-6E8A-4147-A177-3AD203B41FA5}">
                      <a16:colId xmlns:a16="http://schemas.microsoft.com/office/drawing/2014/main" val="2699677026"/>
                    </a:ext>
                  </a:extLst>
                </a:gridCol>
                <a:gridCol w="894093">
                  <a:extLst>
                    <a:ext uri="{9D8B030D-6E8A-4147-A177-3AD203B41FA5}">
                      <a16:colId xmlns:a16="http://schemas.microsoft.com/office/drawing/2014/main" val="2756768085"/>
                    </a:ext>
                  </a:extLst>
                </a:gridCol>
              </a:tblGrid>
              <a:tr h="178724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Este item foi executado?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566576"/>
                  </a:ext>
                </a:extLst>
              </a:tr>
              <a:tr h="178724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Este item foi executado?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28450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763776743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224076871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990253965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4205768593"/>
                  </a:ext>
                </a:extLst>
              </a:tr>
              <a:tr h="178724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1.1 Justificativa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32330"/>
                  </a:ext>
                </a:extLst>
              </a:tr>
              <a:tr h="178724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1.1 Justificativa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79305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1039385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285494881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052717723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219878376"/>
                  </a:ext>
                </a:extLst>
              </a:tr>
              <a:tr h="178724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2.Avaliação de efetividade – grau de atendimento da necessidade.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0806"/>
                  </a:ext>
                </a:extLst>
              </a:tr>
              <a:tr h="178724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2.Avaliação de efetividade – grau de atendimento da necessidade.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65714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410664524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302940386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56264065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508826237"/>
                  </a:ext>
                </a:extLst>
              </a:tr>
              <a:tr h="178724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3.Quantidade de ações de desenvolvimento executadas para essa necessidade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01030"/>
                  </a:ext>
                </a:extLst>
              </a:tr>
              <a:tr h="178724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3.Quantidade de ações de desenvolvimento executadas para essa necessidade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632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4187520232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506570224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047023809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643282517"/>
                  </a:ext>
                </a:extLst>
              </a:tr>
              <a:tr h="178724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4.Quantidade de servidores que participaram da(s) ação(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ões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de desenvolvimento.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76535"/>
                  </a:ext>
                </a:extLst>
              </a:tr>
              <a:tr h="178724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4.Quantidade de servidores que participaram da(s) ação(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ões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de desenvolvimento.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71519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211256408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905789187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101124559"/>
                  </a:ext>
                </a:extLst>
              </a:tr>
              <a:tr h="178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349828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5309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33: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No caso de uma possível melhoria no preenchimento dos campos do RAE </a:t>
            </a:r>
            <a:r>
              <a:rPr lang="pt-BR" sz="1600" b="1" i="1" dirty="0">
                <a:solidFill>
                  <a:schemeClr val="tx2"/>
                </a:solidFill>
                <a:latin typeface="Segoe UI" panose="020B0502040204020203" pitchFamily="34" charset="0"/>
              </a:rPr>
              <a:t>(Informar execução por necessidade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), informe qual ação seu órgão/entidade indicaria para ser adotada em relação a cada campo do RAE: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E882996-7078-1771-E034-97BB3360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01107"/>
              </p:ext>
            </p:extLst>
          </p:nvPr>
        </p:nvGraphicFramePr>
        <p:xfrm>
          <a:off x="174172" y="1254125"/>
          <a:ext cx="11843659" cy="4648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1266">
                  <a:extLst>
                    <a:ext uri="{9D8B030D-6E8A-4147-A177-3AD203B41FA5}">
                      <a16:colId xmlns:a16="http://schemas.microsoft.com/office/drawing/2014/main" val="275200712"/>
                    </a:ext>
                  </a:extLst>
                </a:gridCol>
                <a:gridCol w="1704958">
                  <a:extLst>
                    <a:ext uri="{9D8B030D-6E8A-4147-A177-3AD203B41FA5}">
                      <a16:colId xmlns:a16="http://schemas.microsoft.com/office/drawing/2014/main" val="1986912749"/>
                    </a:ext>
                  </a:extLst>
                </a:gridCol>
                <a:gridCol w="744884">
                  <a:extLst>
                    <a:ext uri="{9D8B030D-6E8A-4147-A177-3AD203B41FA5}">
                      <a16:colId xmlns:a16="http://schemas.microsoft.com/office/drawing/2014/main" val="1659138552"/>
                    </a:ext>
                  </a:extLst>
                </a:gridCol>
                <a:gridCol w="881445">
                  <a:extLst>
                    <a:ext uri="{9D8B030D-6E8A-4147-A177-3AD203B41FA5}">
                      <a16:colId xmlns:a16="http://schemas.microsoft.com/office/drawing/2014/main" val="2699677026"/>
                    </a:ext>
                  </a:extLst>
                </a:gridCol>
                <a:gridCol w="931106">
                  <a:extLst>
                    <a:ext uri="{9D8B030D-6E8A-4147-A177-3AD203B41FA5}">
                      <a16:colId xmlns:a16="http://schemas.microsoft.com/office/drawing/2014/main" val="2756768085"/>
                    </a:ext>
                  </a:extLst>
                </a:gridCol>
              </a:tblGrid>
              <a:tr h="19368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5.A(s) ação(es) de desenvolvimento foi(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ram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executada(s) por qual(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fornecedores.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3115"/>
                  </a:ext>
                </a:extLst>
              </a:tr>
              <a:tr h="193682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5.A(s) ação(es) de desenvolvimento foi(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ram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executada(s) por qual(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fornecedores.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33479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4245125534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539624891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815646621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263991744"/>
                  </a:ext>
                </a:extLst>
              </a:tr>
              <a:tr h="19368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5.1 Avaliação de execução (por fornecedor).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04654"/>
                  </a:ext>
                </a:extLst>
              </a:tr>
              <a:tr h="193682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5.1 Avaliação de execução (por fornecedor).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08934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376292212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562556508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282664135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3264274333"/>
                  </a:ext>
                </a:extLst>
              </a:tr>
              <a:tr h="19368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 Carga horária total realizada.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96428"/>
                  </a:ext>
                </a:extLst>
              </a:tr>
              <a:tr h="193682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 Carga horária total realizada.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9577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391416941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449455979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564589760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653259143"/>
                  </a:ext>
                </a:extLst>
              </a:tr>
              <a:tr h="19368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 Custo para executar a(s) ação(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ões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de desenvolvimento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389287"/>
                  </a:ext>
                </a:extLst>
              </a:tr>
              <a:tr h="193682">
                <a:tc vMerge="1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 Custo para executar a(s) ação(</a:t>
                      </a:r>
                      <a:r>
                        <a:rPr lang="pt-BR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ões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de desenvolvimento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9" marR="4029" marT="402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Suprimido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21832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Coordenador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454837972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1993365227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Técnico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517285518"/>
                  </a:ext>
                </a:extLst>
              </a:tr>
              <a:tr h="19368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Geral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28" marR="4028" marT="4028" marB="0" anchor="b"/>
                </a:tc>
                <a:extLst>
                  <a:ext uri="{0D108BD9-81ED-4DB2-BD59-A6C34878D82A}">
                    <a16:rowId xmlns:a16="http://schemas.microsoft.com/office/drawing/2014/main" val="293671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4884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34: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Caso tenha indicado a opção "Alterado", que mudança você sugere? Por favor, identifique o número do campo e, em seguida, coloque a sugestão de modificação.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89A2F22-6FBC-9B85-EC14-C720B9CE80CA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C0AF9E-70EA-8440-CFA6-C18219ABE20E}"/>
              </a:ext>
            </a:extLst>
          </p:cNvPr>
          <p:cNvSpPr txBox="1"/>
          <p:nvPr/>
        </p:nvSpPr>
        <p:spPr>
          <a:xfrm>
            <a:off x="184165" y="862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respostas de 146 respondentes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0911"/>
              </p:ext>
            </p:extLst>
          </p:nvPr>
        </p:nvGraphicFramePr>
        <p:xfrm>
          <a:off x="299803" y="2328969"/>
          <a:ext cx="11573749" cy="3415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73749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26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Ações de longo prazo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Importação de Dados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Cadastro dos Fornecedores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Banco de propostas de evoluções futuras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Banco de propostas de evoluções futuras - curto prazo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Navegabilidade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Aprimorar a forma de apresentação no Guia/manual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9819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49"/>
            <a:ext cx="9738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35: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Numa possível melhoria do sistema, gostaria de sugerir algum campo novo?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74146"/>
              </p:ext>
            </p:extLst>
          </p:nvPr>
        </p:nvGraphicFramePr>
        <p:xfrm>
          <a:off x="299803" y="2328969"/>
          <a:ext cx="11601045" cy="23144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01045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Ações de longo prazo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Importação de Dados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Cadastro dos Fornecedores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Banco de propostas de evoluções futuras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Navegabilidade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281DEC32-D55C-37E5-59F9-65EC773E9B75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5748A84-4963-70C6-7878-0648FB0100FE}"/>
              </a:ext>
            </a:extLst>
          </p:cNvPr>
          <p:cNvSpPr txBox="1"/>
          <p:nvPr/>
        </p:nvSpPr>
        <p:spPr>
          <a:xfrm>
            <a:off x="174172" y="576428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31965516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36: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O RAE foi pensado como um instrumento estratégico de gestão de pessoas que proporcione uma reflexão sobre o último PDP elaborado e, também, como aprendizado para elaboração e revisão de planos futuros. Como você percebe que seu órgão/entidade compreende o RAE?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B2430C-E24F-9CDB-86A9-643EAD395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34084"/>
              </p:ext>
            </p:extLst>
          </p:nvPr>
        </p:nvGraphicFramePr>
        <p:xfrm>
          <a:off x="354927" y="1572389"/>
          <a:ext cx="4676307" cy="2234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414">
                  <a:extLst>
                    <a:ext uri="{9D8B030D-6E8A-4147-A177-3AD203B41FA5}">
                      <a16:colId xmlns:a16="http://schemas.microsoft.com/office/drawing/2014/main" val="4050132714"/>
                    </a:ext>
                  </a:extLst>
                </a:gridCol>
                <a:gridCol w="733893">
                  <a:extLst>
                    <a:ext uri="{9D8B030D-6E8A-4147-A177-3AD203B41FA5}">
                      <a16:colId xmlns:a16="http://schemas.microsoft.com/office/drawing/2014/main" val="2872787145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28308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 formulário de preenchimento obrigatório.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14700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uma ferramenta de avaliação de ações de desenvolvimento.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334834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uma ferramenta de gestão estratégica de pessoas em sentido amplo.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11470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13220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520071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5962362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C8CE4EC-C4CC-19D3-10BA-748EB9DE8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304242"/>
              </p:ext>
            </p:extLst>
          </p:nvPr>
        </p:nvGraphicFramePr>
        <p:xfrm>
          <a:off x="5340804" y="1572389"/>
          <a:ext cx="6496270" cy="506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44676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739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36: </a:t>
            </a:r>
            <a:r>
              <a:rPr lang="pt-BR" sz="1401" b="1" dirty="0">
                <a:solidFill>
                  <a:schemeClr val="tx2"/>
                </a:solidFill>
                <a:latin typeface="Segoe UI" panose="020B0502040204020203" pitchFamily="34" charset="0"/>
              </a:rPr>
              <a:t>O RAE foi pensado como um instrumento estratégico de gestão de pessoas que proporcione uma reflexão sobre o último PDP elaborado e, também, como aprendizado para elaboração e revisão de planos futuros. Como você percebe que seu órgão/entidade compreende o RAE? </a:t>
            </a:r>
            <a:endParaRPr lang="pt-BR" sz="1401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25800B8-4D35-7D1A-EAD9-59CB2DB82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36185"/>
              </p:ext>
            </p:extLst>
          </p:nvPr>
        </p:nvGraphicFramePr>
        <p:xfrm>
          <a:off x="174173" y="906973"/>
          <a:ext cx="10565566" cy="544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7F9E4AB-B9FE-EE71-6C24-786074BFB3DE}"/>
              </a:ext>
            </a:extLst>
          </p:cNvPr>
          <p:cNvSpPr txBox="1"/>
          <p:nvPr/>
        </p:nvSpPr>
        <p:spPr>
          <a:xfrm>
            <a:off x="10618044" y="2143593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47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21FC10-7DE1-1FB8-B7B1-2CE6144CE15B}"/>
              </a:ext>
            </a:extLst>
          </p:cNvPr>
          <p:cNvSpPr txBox="1"/>
          <p:nvPr/>
        </p:nvSpPr>
        <p:spPr>
          <a:xfrm>
            <a:off x="10632376" y="266639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BB8358-C754-7F44-A378-CC5CE1D39BAC}"/>
              </a:ext>
            </a:extLst>
          </p:cNvPr>
          <p:cNvSpPr txBox="1"/>
          <p:nvPr/>
        </p:nvSpPr>
        <p:spPr>
          <a:xfrm>
            <a:off x="10621793" y="318866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132326-7E1F-4E48-50CE-300B681F296D}"/>
              </a:ext>
            </a:extLst>
          </p:cNvPr>
          <p:cNvSpPr txBox="1"/>
          <p:nvPr/>
        </p:nvSpPr>
        <p:spPr>
          <a:xfrm>
            <a:off x="10659258" y="370622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0B7C9-9F69-B242-2800-6E80E8718D2D}"/>
              </a:ext>
            </a:extLst>
          </p:cNvPr>
          <p:cNvSpPr txBox="1"/>
          <p:nvPr/>
        </p:nvSpPr>
        <p:spPr>
          <a:xfrm>
            <a:off x="10595569" y="421640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AFC0F2-16F8-55A9-0A2E-DDCC277384FD}"/>
              </a:ext>
            </a:extLst>
          </p:cNvPr>
          <p:cNvSpPr txBox="1"/>
          <p:nvPr/>
        </p:nvSpPr>
        <p:spPr>
          <a:xfrm>
            <a:off x="10667654" y="475358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939FD3-5AC1-05E4-440C-B14A8A7C66F0}"/>
              </a:ext>
            </a:extLst>
          </p:cNvPr>
          <p:cNvSpPr txBox="1"/>
          <p:nvPr/>
        </p:nvSpPr>
        <p:spPr>
          <a:xfrm>
            <a:off x="10618042" y="5261477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A490E8-0027-B8F8-72EB-481B68DBAC72}"/>
              </a:ext>
            </a:extLst>
          </p:cNvPr>
          <p:cNvSpPr txBox="1"/>
          <p:nvPr/>
        </p:nvSpPr>
        <p:spPr>
          <a:xfrm>
            <a:off x="10698570" y="579865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98872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557076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016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3: O Decreto nº 9.991/2019 tornou facultativo que o PDP seja precedido pelo diagnóstico de competências. Se este diagnóstico for obrigatório ao PDP, seu órgão terá condições de realizá-lo?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A34AEF-FE05-0AAB-8FCD-4C61225DE680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2DDDB65-5FB0-4F43-125B-C9822D99E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39772"/>
              </p:ext>
            </p:extLst>
          </p:nvPr>
        </p:nvGraphicFramePr>
        <p:xfrm>
          <a:off x="734332" y="1552650"/>
          <a:ext cx="4032544" cy="2347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2133">
                  <a:extLst>
                    <a:ext uri="{9D8B030D-6E8A-4147-A177-3AD203B41FA5}">
                      <a16:colId xmlns:a16="http://schemas.microsoft.com/office/drawing/2014/main" val="362318955"/>
                    </a:ext>
                  </a:extLst>
                </a:gridCol>
                <a:gridCol w="1840411">
                  <a:extLst>
                    <a:ext uri="{9D8B030D-6E8A-4147-A177-3AD203B41FA5}">
                      <a16:colId xmlns:a16="http://schemas.microsoft.com/office/drawing/2014/main" val="3642747636"/>
                    </a:ext>
                  </a:extLst>
                </a:gridCol>
              </a:tblGrid>
              <a:tr h="5179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78606"/>
                  </a:ext>
                </a:extLst>
              </a:tr>
              <a:tr h="264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3891347"/>
                  </a:ext>
                </a:extLst>
              </a:tr>
              <a:tr h="264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3671107"/>
                  </a:ext>
                </a:extLst>
              </a:tr>
              <a:tr h="264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6335564"/>
                  </a:ext>
                </a:extLst>
              </a:tr>
              <a:tr h="5179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308375"/>
                  </a:ext>
                </a:extLst>
              </a:tr>
              <a:tr h="5179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81776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526C79F-0D82-EFAE-08BF-6B9DF1EB7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981544"/>
              </p:ext>
            </p:extLst>
          </p:nvPr>
        </p:nvGraphicFramePr>
        <p:xfrm>
          <a:off x="5566770" y="1552652"/>
          <a:ext cx="6155540" cy="330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076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37: O art. 14 da IN nº 21/2021 descreve as etapas do processo de revisão do PDP. Seu órgão/entidade utiliza o recurso de revisão do PDP?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B4C0F22-E7CE-8098-1AF4-59BA8774F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19339"/>
              </p:ext>
            </p:extLst>
          </p:nvPr>
        </p:nvGraphicFramePr>
        <p:xfrm>
          <a:off x="569626" y="1664970"/>
          <a:ext cx="4764373" cy="2087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596">
                  <a:extLst>
                    <a:ext uri="{9D8B030D-6E8A-4147-A177-3AD203B41FA5}">
                      <a16:colId xmlns:a16="http://schemas.microsoft.com/office/drawing/2014/main" val="2491683262"/>
                    </a:ext>
                  </a:extLst>
                </a:gridCol>
                <a:gridCol w="1103777">
                  <a:extLst>
                    <a:ext uri="{9D8B030D-6E8A-4147-A177-3AD203B41FA5}">
                      <a16:colId xmlns:a16="http://schemas.microsoft.com/office/drawing/2014/main" val="1565534829"/>
                    </a:ext>
                  </a:extLst>
                </a:gridCol>
              </a:tblGrid>
              <a:tr h="3000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37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56835"/>
                  </a:ext>
                </a:extLst>
              </a:tr>
              <a:tr h="3000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902982"/>
                  </a:ext>
                </a:extLst>
              </a:tr>
              <a:tr h="3000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134463"/>
                  </a:ext>
                </a:extLst>
              </a:tr>
              <a:tr h="3000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430717"/>
                  </a:ext>
                </a:extLst>
              </a:tr>
              <a:tr h="3000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1437742"/>
                  </a:ext>
                </a:extLst>
              </a:tr>
              <a:tr h="5875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550338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DCB1E8B-2D28-26A8-F512-F31EB9A2C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313310"/>
              </p:ext>
            </p:extLst>
          </p:nvPr>
        </p:nvGraphicFramePr>
        <p:xfrm>
          <a:off x="3944911" y="1664971"/>
          <a:ext cx="7192780" cy="434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5321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38: Sobre o cronograma do processo de revisão do PDP, que conta com quatro revisões anuais, você considera que a quantidade de revisões é: 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61B0280-D083-76C3-68A5-204AE3E9A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28818"/>
              </p:ext>
            </p:extLst>
          </p:nvPr>
        </p:nvGraphicFramePr>
        <p:xfrm>
          <a:off x="670560" y="1331592"/>
          <a:ext cx="4606289" cy="2459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273">
                  <a:extLst>
                    <a:ext uri="{9D8B030D-6E8A-4147-A177-3AD203B41FA5}">
                      <a16:colId xmlns:a16="http://schemas.microsoft.com/office/drawing/2014/main" val="1872065969"/>
                    </a:ext>
                  </a:extLst>
                </a:gridCol>
                <a:gridCol w="1055016">
                  <a:extLst>
                    <a:ext uri="{9D8B030D-6E8A-4147-A177-3AD203B41FA5}">
                      <a16:colId xmlns:a16="http://schemas.microsoft.com/office/drawing/2014/main" val="1149862525"/>
                    </a:ext>
                  </a:extLst>
                </a:gridCol>
              </a:tblGrid>
              <a:tr h="353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88131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Suficiente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436557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Insuficiente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480031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712100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116921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4157381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420173-C931-F512-D470-90953321C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980234"/>
              </p:ext>
            </p:extLst>
          </p:nvPr>
        </p:nvGraphicFramePr>
        <p:xfrm>
          <a:off x="4053841" y="1331592"/>
          <a:ext cx="7467600" cy="464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484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943539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0100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39: Um dos objetivos do Decreto nº 9.991/2019 é a otimização do uso da rede de escolas de governo, permitindo o acesso de um maior número de órgãos/entidades a essas Escolas. Você entende que tal objetivo: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66D783-07FC-F6F0-8101-D01D06A3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66071"/>
              </p:ext>
            </p:extLst>
          </p:nvPr>
        </p:nvGraphicFramePr>
        <p:xfrm>
          <a:off x="495961" y="1442719"/>
          <a:ext cx="4084320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9278">
                  <a:extLst>
                    <a:ext uri="{9D8B030D-6E8A-4147-A177-3AD203B41FA5}">
                      <a16:colId xmlns:a16="http://schemas.microsoft.com/office/drawing/2014/main" val="2640961202"/>
                    </a:ext>
                  </a:extLst>
                </a:gridCol>
                <a:gridCol w="755042">
                  <a:extLst>
                    <a:ext uri="{9D8B030D-6E8A-4147-A177-3AD203B41FA5}">
                      <a16:colId xmlns:a16="http://schemas.microsoft.com/office/drawing/2014/main" val="3196749255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39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3937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foi alcançado em sua totalidade e precisa de ações de reforço.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16940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Foi alcançado.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48076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64421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56327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065664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97B92E8-1D6A-81F5-D9C8-23A1EB214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749630"/>
              </p:ext>
            </p:extLst>
          </p:nvPr>
        </p:nvGraphicFramePr>
        <p:xfrm>
          <a:off x="4815840" y="1442719"/>
          <a:ext cx="6880199" cy="419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0190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40: Você compreende que a otimização do uso da rede de Escolas de Governo é necessária e deve continuar a ser perseguida pelo órgão central do SIPEC?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2037269-0C43-840A-C70C-07DBCF89C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67165"/>
              </p:ext>
            </p:extLst>
          </p:nvPr>
        </p:nvGraphicFramePr>
        <p:xfrm>
          <a:off x="780505" y="1664970"/>
          <a:ext cx="3475989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175">
                  <a:extLst>
                    <a:ext uri="{9D8B030D-6E8A-4147-A177-3AD203B41FA5}">
                      <a16:colId xmlns:a16="http://schemas.microsoft.com/office/drawing/2014/main" val="2574491982"/>
                    </a:ext>
                  </a:extLst>
                </a:gridCol>
                <a:gridCol w="720814">
                  <a:extLst>
                    <a:ext uri="{9D8B030D-6E8A-4147-A177-3AD203B41FA5}">
                      <a16:colId xmlns:a16="http://schemas.microsoft.com/office/drawing/2014/main" val="3844382533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40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7035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116895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14887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94133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9342288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804763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565C542-62CD-1C80-6741-9C432C486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062050"/>
              </p:ext>
            </p:extLst>
          </p:nvPr>
        </p:nvGraphicFramePr>
        <p:xfrm>
          <a:off x="4450080" y="1664971"/>
          <a:ext cx="7193280" cy="421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40530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41: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Quanto a otimização do uso da rede de Escolas de Governo, você gostaria de fazer alguma sugestão de ação?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7832"/>
              </p:ext>
            </p:extLst>
          </p:nvPr>
        </p:nvGraphicFramePr>
        <p:xfrm>
          <a:off x="299804" y="2328967"/>
          <a:ext cx="11464567" cy="28648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6456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092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092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Fornecer mais visibilidade às demais Escolas de Governo/fortalecimento da rede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092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Ampliar oferta de cursos por meio de outras instituições federais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092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Relatórios da Enap - Inscrições/conclusões de cursos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092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Aprimorar a forma de apresentação no Guia/manual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4092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Banco de propostas de evoluções futuras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4092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Banco de propostas de evoluções futuras - curto prazo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08F7C376-0679-02A2-FA6A-62D9A1D69DFA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ED5AC1D-01E2-5B00-2624-2FFAB4B88F13}"/>
              </a:ext>
            </a:extLst>
          </p:cNvPr>
          <p:cNvSpPr txBox="1"/>
          <p:nvPr/>
        </p:nvSpPr>
        <p:spPr>
          <a:xfrm>
            <a:off x="184165" y="862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51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38594839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943950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1963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3D8E421-3AC2-48C2-BE67-BD39031EFBE6}"/>
              </a:ext>
            </a:extLst>
          </p:cNvPr>
          <p:cNvSpPr/>
          <p:nvPr/>
        </p:nvSpPr>
        <p:spPr>
          <a:xfrm>
            <a:off x="9912804" y="5636302"/>
            <a:ext cx="2105026" cy="122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42: Conforme o art. 16 do Decreto nº 9.991/2019 e o art. 18 da IN nº 21/2021, os órgãos e entidades devem promover, de forma transparente e objetiva ao cidadão, a publicidade das despesas mensais com ações de desenvolvimento, até o décimo dia útil do mês subsequente. Quais informações estabelecidas pela IN você considera dispensáveis?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2D3044F-AE9B-7C3F-FD78-8AFD35061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645923"/>
              </p:ext>
            </p:extLst>
          </p:nvPr>
        </p:nvGraphicFramePr>
        <p:xfrm>
          <a:off x="569627" y="1499016"/>
          <a:ext cx="11122702" cy="496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534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43: Seu órgão/entidade realiza a publicidade das informações em qual meio?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50AF358-3E2B-FE43-F674-76E7D9626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18641"/>
              </p:ext>
            </p:extLst>
          </p:nvPr>
        </p:nvGraphicFramePr>
        <p:xfrm>
          <a:off x="651039" y="906974"/>
          <a:ext cx="3768091" cy="1810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522">
                  <a:extLst>
                    <a:ext uri="{9D8B030D-6E8A-4147-A177-3AD203B41FA5}">
                      <a16:colId xmlns:a16="http://schemas.microsoft.com/office/drawing/2014/main" val="476712562"/>
                    </a:ext>
                  </a:extLst>
                </a:gridCol>
                <a:gridCol w="700569">
                  <a:extLst>
                    <a:ext uri="{9D8B030D-6E8A-4147-A177-3AD203B41FA5}">
                      <a16:colId xmlns:a16="http://schemas.microsoft.com/office/drawing/2014/main" val="420072554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43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8387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Página do órgão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124973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Intranet do órgão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16841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Boletim de serviço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03394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Diário oficial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395538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51167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712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3876859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088FE06-429F-0B11-BAC3-075E15121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0850"/>
              </p:ext>
            </p:extLst>
          </p:nvPr>
        </p:nvGraphicFramePr>
        <p:xfrm>
          <a:off x="4282440" y="906973"/>
          <a:ext cx="7258523" cy="515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6691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44: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Indique as principais dificuldades encontradas para realizar a divulgação das informações, caso haja.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855D82-A6E8-B12C-EE6D-1315AF66CE27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6FA924-D5A9-15CC-1B12-7BDAD29BBF0C}"/>
              </a:ext>
            </a:extLst>
          </p:cNvPr>
          <p:cNvSpPr txBox="1"/>
          <p:nvPr/>
        </p:nvSpPr>
        <p:spPr>
          <a:xfrm>
            <a:off x="184165" y="862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 respostas de 146 respondentes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51304"/>
              </p:ext>
            </p:extLst>
          </p:nvPr>
        </p:nvGraphicFramePr>
        <p:xfrm>
          <a:off x="302301" y="1491861"/>
          <a:ext cx="11587397" cy="50186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8739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6241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Órgão Central  disponibilizar ações de desenvolvimento para auxiliar em como fazer essa divulgação. Ações para esclarecer qual a forma de fazer a publicação (modelo, padronização)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Dificuldade de captar os valores que muitas vezes não batem com os valores de outros sistemas (SCDP, Portal da Transparência, SIGEPE, etc)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487130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Ações para esclarecer melhor sobre a finalidade da publicação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faz ou tem dificuldade de fazer por falta de pessoal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Necessidade de informatização e centralização das informações. Muitos órgãos disseram que buscam a informação em sistemas diferentes e que isso dificulta o trabalho e sugerem que as informações se conectassem. Sugestão de que isso fosse um dashboard do Portal SIPEC.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Sugestão de simplificar as informações que são solicitadas. Muitos órgãos não entendem o sentido da necessidade da publicação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  <a:tr h="62414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Alguns órgãos relataram que o prazo para publicação é curto. Que ao invés de mensal, poderia ser mais espaçado. Merece uma melhor comunicação sobre isso.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43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5D120E4-FF6E-4F21-8D20-417A32FA3F63}"/>
              </a:ext>
            </a:extLst>
          </p:cNvPr>
          <p:cNvSpPr/>
          <p:nvPr/>
        </p:nvSpPr>
        <p:spPr>
          <a:xfrm>
            <a:off x="9912804" y="5606322"/>
            <a:ext cx="2105026" cy="111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ED8BB5-28CA-E555-0F23-C322594B886B}"/>
              </a:ext>
            </a:extLst>
          </p:cNvPr>
          <p:cNvSpPr txBox="1"/>
          <p:nvPr/>
        </p:nvSpPr>
        <p:spPr>
          <a:xfrm>
            <a:off x="326573" y="287850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3: O Decreto nº 9.991/2019 tornou facultativo que o PDP seja precedido pelo diagnóstico de competências. Se este diagnóstico for obrigatório ao PDP, seu órgão terá condições de realizá-lo?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5EDFF5B-102D-76A5-2A94-1CB72C194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921102"/>
              </p:ext>
            </p:extLst>
          </p:nvPr>
        </p:nvGraphicFramePr>
        <p:xfrm>
          <a:off x="326571" y="1246621"/>
          <a:ext cx="11528546" cy="532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96B6D842-6958-D90C-A028-B217E80FDCE8}"/>
              </a:ext>
            </a:extLst>
          </p:cNvPr>
          <p:cNvSpPr txBox="1"/>
          <p:nvPr/>
        </p:nvSpPr>
        <p:spPr>
          <a:xfrm>
            <a:off x="11712316" y="191874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123867-FEB9-A756-1651-94DBF70F2B6F}"/>
              </a:ext>
            </a:extLst>
          </p:cNvPr>
          <p:cNvSpPr txBox="1"/>
          <p:nvPr/>
        </p:nvSpPr>
        <p:spPr>
          <a:xfrm>
            <a:off x="11743743" y="2540172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DF3404-CE82-FC0F-4BAE-CA72053758EF}"/>
              </a:ext>
            </a:extLst>
          </p:cNvPr>
          <p:cNvSpPr txBox="1"/>
          <p:nvPr/>
        </p:nvSpPr>
        <p:spPr>
          <a:xfrm>
            <a:off x="11735196" y="3068057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105F3A-AA92-8974-76AE-87107BA1C787}"/>
              </a:ext>
            </a:extLst>
          </p:cNvPr>
          <p:cNvSpPr txBox="1"/>
          <p:nvPr/>
        </p:nvSpPr>
        <p:spPr>
          <a:xfrm>
            <a:off x="11726650" y="365541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AC8427-FCEF-F7AD-40EB-8EC5597B19E6}"/>
              </a:ext>
            </a:extLst>
          </p:cNvPr>
          <p:cNvSpPr txBox="1"/>
          <p:nvPr/>
        </p:nvSpPr>
        <p:spPr>
          <a:xfrm>
            <a:off x="11712316" y="426040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999CB5-56A4-C38A-4FFA-1EFC572D9A6E}"/>
              </a:ext>
            </a:extLst>
          </p:cNvPr>
          <p:cNvSpPr txBox="1"/>
          <p:nvPr/>
        </p:nvSpPr>
        <p:spPr>
          <a:xfrm>
            <a:off x="11716657" y="485438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48B9E5-2C8B-6322-0D4C-7BA25FAFD786}"/>
              </a:ext>
            </a:extLst>
          </p:cNvPr>
          <p:cNvSpPr txBox="1"/>
          <p:nvPr/>
        </p:nvSpPr>
        <p:spPr>
          <a:xfrm>
            <a:off x="11726650" y="5441760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3AB157-A18D-7F81-CC5A-E1A1A9C767C9}"/>
              </a:ext>
            </a:extLst>
          </p:cNvPr>
          <p:cNvSpPr txBox="1"/>
          <p:nvPr/>
        </p:nvSpPr>
        <p:spPr>
          <a:xfrm>
            <a:off x="11790874" y="5969644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9464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012291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9207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47: O § 3º do art. 19 do Decreto nº 9.991/2019 trata da autorização de afastamento para ação de desenvolvimento. Você encontra dificuldade em seu órgão/entidade no processo de delegação de competências para autorização de afastamentos?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0BBFD5-0B59-F6BA-6B66-65A3188AB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41378"/>
              </p:ext>
            </p:extLst>
          </p:nvPr>
        </p:nvGraphicFramePr>
        <p:xfrm>
          <a:off x="609601" y="1664970"/>
          <a:ext cx="3628389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2627794252"/>
                    </a:ext>
                  </a:extLst>
                </a:gridCol>
                <a:gridCol w="854709">
                  <a:extLst>
                    <a:ext uri="{9D8B030D-6E8A-4147-A177-3AD203B41FA5}">
                      <a16:colId xmlns:a16="http://schemas.microsoft.com/office/drawing/2014/main" val="3628139595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47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8066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420110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56045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88520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15502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137852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9DD58B2-038F-6E78-35FB-36B045E9F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306443"/>
              </p:ext>
            </p:extLst>
          </p:nvPr>
        </p:nvGraphicFramePr>
        <p:xfrm>
          <a:off x="3642361" y="1664970"/>
          <a:ext cx="8046720" cy="44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4889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48: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Gostaria de sugerir algum aprimoramento ao normativo quanto ao processo de delegação de competências para autorização de afastamentos?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93618"/>
              </p:ext>
            </p:extLst>
          </p:nvPr>
        </p:nvGraphicFramePr>
        <p:xfrm>
          <a:off x="299804" y="2328969"/>
          <a:ext cx="11464567" cy="1437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6456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792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>
                          <a:effectLst/>
                        </a:rPr>
                        <a:t>Comentários</a:t>
                      </a:r>
                      <a:endParaRPr lang="pt-BR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8331" marR="38331" marT="19164" marB="19164" anchor="ctr"/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600" u="none" strike="noStrike" dirty="0">
                          <a:effectLst/>
                        </a:rPr>
                        <a:t>Baixar o nível de delegação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600" u="none" strike="noStrike" dirty="0">
                          <a:effectLst/>
                        </a:rPr>
                        <a:t>Esclarecer melhor como se dá a delegação pois não está bem compreendida (exemplos)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A5D2CD2D-EF43-019C-79BD-568E52295193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FF25A3-717D-E986-E338-16D28EE4160B}"/>
              </a:ext>
            </a:extLst>
          </p:cNvPr>
          <p:cNvSpPr txBox="1"/>
          <p:nvPr/>
        </p:nvSpPr>
        <p:spPr>
          <a:xfrm>
            <a:off x="184165" y="862446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respostas 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5491915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49: O art. 30 da IN nº 21/2021 disciplina a comprovação de participação efetiva na ação de desenvolvimento, que deve ser feita pelo servidor que realizou afastamento. Sobre o prazo e as informações, você considera: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852357-CF74-9182-457C-6D8104A09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14013"/>
              </p:ext>
            </p:extLst>
          </p:nvPr>
        </p:nvGraphicFramePr>
        <p:xfrm>
          <a:off x="396241" y="1655444"/>
          <a:ext cx="3810000" cy="1583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717">
                  <a:extLst>
                    <a:ext uri="{9D8B030D-6E8A-4147-A177-3AD203B41FA5}">
                      <a16:colId xmlns:a16="http://schemas.microsoft.com/office/drawing/2014/main" val="2866800748"/>
                    </a:ext>
                  </a:extLst>
                </a:gridCol>
                <a:gridCol w="832283">
                  <a:extLst>
                    <a:ext uri="{9D8B030D-6E8A-4147-A177-3AD203B41FA5}">
                      <a16:colId xmlns:a16="http://schemas.microsoft.com/office/drawing/2014/main" val="441058615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49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3014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Suficientes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144634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Insuficientes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69336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Excessivos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9513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324476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199018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95802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FBE9A74-6442-570C-EF73-578F98AEA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52092"/>
              </p:ext>
            </p:extLst>
          </p:nvPr>
        </p:nvGraphicFramePr>
        <p:xfrm>
          <a:off x="4206240" y="1655444"/>
          <a:ext cx="7193280" cy="431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1420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9D2B6E7-9082-788D-3E1B-15F94B892BE2}"/>
              </a:ext>
            </a:extLst>
          </p:cNvPr>
          <p:cNvSpPr txBox="1"/>
          <p:nvPr/>
        </p:nvSpPr>
        <p:spPr>
          <a:xfrm>
            <a:off x="174173" y="135451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49: O art. 30 da IN nº 21/2021 disciplina a comprovação de participação efetiva na ação de desenvolvimento, que deve ser feita pelo servidor que realizou afastamento. Sobre o prazo e as informações, você considera: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466B268-77B2-F33E-53F4-6A6A5888D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39633"/>
              </p:ext>
            </p:extLst>
          </p:nvPr>
        </p:nvGraphicFramePr>
        <p:xfrm>
          <a:off x="174172" y="966445"/>
          <a:ext cx="10676709" cy="318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AFA744-E68F-44B9-BA4E-DE7D512D4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399259"/>
              </p:ext>
            </p:extLst>
          </p:nvPr>
        </p:nvGraphicFramePr>
        <p:xfrm>
          <a:off x="2169033" y="4208166"/>
          <a:ext cx="86818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962BA96-A841-9CDF-3CC8-1AFF010B3041}"/>
              </a:ext>
            </a:extLst>
          </p:cNvPr>
          <p:cNvSpPr txBox="1"/>
          <p:nvPr/>
        </p:nvSpPr>
        <p:spPr>
          <a:xfrm>
            <a:off x="10745665" y="1483941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47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4F0B9F-A016-BA8E-8DB7-AA0FBFD5A196}"/>
              </a:ext>
            </a:extLst>
          </p:cNvPr>
          <p:cNvSpPr txBox="1"/>
          <p:nvPr/>
        </p:nvSpPr>
        <p:spPr>
          <a:xfrm>
            <a:off x="10788533" y="1806949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A0A285-B374-204C-2C47-A587714CA345}"/>
              </a:ext>
            </a:extLst>
          </p:cNvPr>
          <p:cNvSpPr txBox="1"/>
          <p:nvPr/>
        </p:nvSpPr>
        <p:spPr>
          <a:xfrm>
            <a:off x="10804584" y="2129955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C12422-16A0-EADD-113C-F3FEB4128FFC}"/>
              </a:ext>
            </a:extLst>
          </p:cNvPr>
          <p:cNvSpPr txBox="1"/>
          <p:nvPr/>
        </p:nvSpPr>
        <p:spPr>
          <a:xfrm>
            <a:off x="10815263" y="247396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3E9F9B-6F8F-C229-85E2-CB96AE699CFD}"/>
              </a:ext>
            </a:extLst>
          </p:cNvPr>
          <p:cNvSpPr txBox="1"/>
          <p:nvPr/>
        </p:nvSpPr>
        <p:spPr>
          <a:xfrm>
            <a:off x="10788533" y="2773534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7F7A73-F22C-DBDD-D96C-CAA4A89BD972}"/>
              </a:ext>
            </a:extLst>
          </p:cNvPr>
          <p:cNvSpPr txBox="1"/>
          <p:nvPr/>
        </p:nvSpPr>
        <p:spPr>
          <a:xfrm>
            <a:off x="10820095" y="308319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9DF3943-F713-631B-8A8E-889E4588CA75}"/>
              </a:ext>
            </a:extLst>
          </p:cNvPr>
          <p:cNvSpPr txBox="1"/>
          <p:nvPr/>
        </p:nvSpPr>
        <p:spPr>
          <a:xfrm>
            <a:off x="10794947" y="3369228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B6F446-3224-C6DA-CC64-BDBDB0338490}"/>
              </a:ext>
            </a:extLst>
          </p:cNvPr>
          <p:cNvSpPr txBox="1"/>
          <p:nvPr/>
        </p:nvSpPr>
        <p:spPr>
          <a:xfrm>
            <a:off x="10835249" y="3708156"/>
            <a:ext cx="47968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92AE9A9-F721-5952-441E-0A4F12867808}"/>
              </a:ext>
            </a:extLst>
          </p:cNvPr>
          <p:cNvSpPr txBox="1"/>
          <p:nvPr/>
        </p:nvSpPr>
        <p:spPr>
          <a:xfrm>
            <a:off x="10806628" y="4571909"/>
            <a:ext cx="138537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69/75 (92%)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029A883-9993-CAD9-97D9-CE95295A5300}"/>
              </a:ext>
            </a:extLst>
          </p:cNvPr>
          <p:cNvSpPr txBox="1"/>
          <p:nvPr/>
        </p:nvSpPr>
        <p:spPr>
          <a:xfrm>
            <a:off x="10806624" y="5414062"/>
            <a:ext cx="138537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59/59 (100%)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B8765CE-B0EA-DD08-B7C1-C56906BC19C8}"/>
              </a:ext>
            </a:extLst>
          </p:cNvPr>
          <p:cNvSpPr txBox="1"/>
          <p:nvPr/>
        </p:nvSpPr>
        <p:spPr>
          <a:xfrm>
            <a:off x="10806624" y="6251931"/>
            <a:ext cx="138537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1" dirty="0">
                <a:latin typeface="Segoe UI" panose="020B0502040204020203" pitchFamily="34" charset="0"/>
                <a:cs typeface="Segoe UI" panose="020B0502040204020203" pitchFamily="34" charset="0"/>
              </a:rPr>
              <a:t>11/12 (92%)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74173" y="4234942"/>
            <a:ext cx="1168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790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50: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Sobre o prazo para a comprovação de participação efetiva na ação de desenvolvimento, você sugere alguma alteração no prazo e nas informações solicitadas?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72328"/>
              </p:ext>
            </p:extLst>
          </p:nvPr>
        </p:nvGraphicFramePr>
        <p:xfrm>
          <a:off x="288655" y="1721399"/>
          <a:ext cx="11614693" cy="29976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14693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426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Esclarecer quais documentos são equivalentes ao certificado e que possam ser obtidos em 30 dias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Ampliação do prazo para 60, 90, 120 e 180 dias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Esclarecer o propósito de exigência da cópia de tese/dissertação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Exigir o relatório opcionalmente ao certificado de conclusão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 pós-graduação a documentação costuma demorar mais de 30 dias para sair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Incluir exigência de avaliação, pelo servidor afastado, do serviço prestado pelo fornecedor da ação de desenvolvimento (pode ajudar a UGP na elaboração do RAE)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A7E6C51-0384-FF45-4BAF-C415F351950E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C29BE8-D594-C7E2-CE0E-0A6735FE9635}"/>
              </a:ext>
            </a:extLst>
          </p:cNvPr>
          <p:cNvSpPr txBox="1"/>
          <p:nvPr/>
        </p:nvSpPr>
        <p:spPr>
          <a:xfrm>
            <a:off x="174172" y="779275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 respostas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146 respondentes</a:t>
            </a:r>
          </a:p>
        </p:txBody>
      </p:sp>
    </p:spTree>
    <p:extLst>
      <p:ext uri="{BB962C8B-B14F-4D97-AF65-F5344CB8AC3E}">
        <p14:creationId xmlns:p14="http://schemas.microsoft.com/office/powerpoint/2010/main" val="29787749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973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51: O seu órgão/entidade registra, nos relatórios anuais de execução, as ações de desenvolvimento que não necessitam de afastamento e que ocorrem durante o horário de jornada de trabalho do servidor, conforme preconiza o § 2º do art. 19 do Decreto nº 9.991/2019?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B3088A3-D81A-E990-C1E2-4DDD36786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19574"/>
              </p:ext>
            </p:extLst>
          </p:nvPr>
        </p:nvGraphicFramePr>
        <p:xfrm>
          <a:off x="655322" y="1664970"/>
          <a:ext cx="3444242" cy="157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481">
                  <a:extLst>
                    <a:ext uri="{9D8B030D-6E8A-4147-A177-3AD203B41FA5}">
                      <a16:colId xmlns:a16="http://schemas.microsoft.com/office/drawing/2014/main" val="1044986712"/>
                    </a:ext>
                  </a:extLst>
                </a:gridCol>
                <a:gridCol w="746761">
                  <a:extLst>
                    <a:ext uri="{9D8B030D-6E8A-4147-A177-3AD203B41FA5}">
                      <a16:colId xmlns:a16="http://schemas.microsoft.com/office/drawing/2014/main" val="2351859249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51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8973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513393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400057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266676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762417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96966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B66D92-8625-BC44-33F8-DE7C87475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784675"/>
              </p:ext>
            </p:extLst>
          </p:nvPr>
        </p:nvGraphicFramePr>
        <p:xfrm>
          <a:off x="4099561" y="1664970"/>
          <a:ext cx="7132320" cy="437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9501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0"/>
            <a:ext cx="881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 52: </a:t>
            </a:r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Qual a forma de registro utilizada?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64619E-D8E5-2D57-70A3-EBAD543E3150}"/>
              </a:ext>
            </a:extLst>
          </p:cNvPr>
          <p:cNvSpPr/>
          <p:nvPr/>
        </p:nvSpPr>
        <p:spPr>
          <a:xfrm>
            <a:off x="10043410" y="5638989"/>
            <a:ext cx="1974420" cy="108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1C8F5D-0F95-33D6-5EE3-B429EFFD6679}"/>
              </a:ext>
            </a:extLst>
          </p:cNvPr>
          <p:cNvSpPr txBox="1"/>
          <p:nvPr/>
        </p:nvSpPr>
        <p:spPr>
          <a:xfrm>
            <a:off x="174172" y="568421"/>
            <a:ext cx="384694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71 respostas de 146 respondentes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61271CB-E960-FCAA-5D51-360605B7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49480"/>
              </p:ext>
            </p:extLst>
          </p:nvPr>
        </p:nvGraphicFramePr>
        <p:xfrm>
          <a:off x="174171" y="1489146"/>
          <a:ext cx="11726677" cy="46751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26677">
                  <a:extLst>
                    <a:ext uri="{9D8B030D-6E8A-4147-A177-3AD203B41FA5}">
                      <a16:colId xmlns:a16="http://schemas.microsoft.com/office/drawing/2014/main" val="3815960268"/>
                    </a:ext>
                  </a:extLst>
                </a:gridCol>
              </a:tblGrid>
              <a:tr h="3102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Comentários</a:t>
                      </a:r>
                    </a:p>
                  </a:txBody>
                  <a:tcPr marL="38331" marR="38331" marT="19164" marB="19164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7366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67124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planilha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346013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PDP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626831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 de gestão de pessoal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07203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RAE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435731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Boletim interno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660761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SEI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382154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 próprio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936977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Publicação de Portaria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21811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Google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forms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3870638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anuário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510532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SISREF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164320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Relatório de Gestão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390098"/>
                  </a:ext>
                </a:extLst>
              </a:tr>
              <a:tr h="31023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SUAP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24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236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6A61200-9AF6-42B3-952D-1F3133E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16295"/>
              </p:ext>
            </p:extLst>
          </p:nvPr>
        </p:nvGraphicFramePr>
        <p:xfrm>
          <a:off x="1147581" y="719667"/>
          <a:ext cx="9345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97709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340268-8CDF-4776-B440-F105988F6E98}"/>
              </a:ext>
            </a:extLst>
          </p:cNvPr>
          <p:cNvSpPr/>
          <p:nvPr/>
        </p:nvSpPr>
        <p:spPr>
          <a:xfrm>
            <a:off x="9912804" y="5781311"/>
            <a:ext cx="2105026" cy="94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pic>
        <p:nvPicPr>
          <p:cNvPr id="15" name="Imagem 14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C614A0B3-7E68-4916-A2DA-F1079C8B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04" y="135451"/>
            <a:ext cx="2105026" cy="77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4BEFE0-9617-4EBB-AE24-3113AA27E715}"/>
              </a:ext>
            </a:extLst>
          </p:cNvPr>
          <p:cNvSpPr txBox="1"/>
          <p:nvPr/>
        </p:nvSpPr>
        <p:spPr>
          <a:xfrm>
            <a:off x="174173" y="135451"/>
            <a:ext cx="973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Pergunta 53: Seu órgão/entidade realiza reembolso de ação de desenvolvimento?</a:t>
            </a:r>
            <a:endParaRPr lang="pt-BR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1E4A05D-5CFB-0599-E34A-8AB79F961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77669"/>
              </p:ext>
            </p:extLst>
          </p:nvPr>
        </p:nvGraphicFramePr>
        <p:xfrm>
          <a:off x="579121" y="1219199"/>
          <a:ext cx="3628391" cy="2026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61">
                  <a:extLst>
                    <a:ext uri="{9D8B030D-6E8A-4147-A177-3AD203B41FA5}">
                      <a16:colId xmlns:a16="http://schemas.microsoft.com/office/drawing/2014/main" val="2055870914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81568189"/>
                    </a:ext>
                  </a:extLst>
                </a:gridCol>
              </a:tblGrid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Pergunta 53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QTD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12151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Nunca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36534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Excepcionalmente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31204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Ocasionalmente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18306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Sempre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86459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branco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583302"/>
                  </a:ext>
                </a:extLst>
              </a:tr>
              <a:tr h="22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respostas à pergunta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95028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respondentes da pesquisa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77031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E2161E1-190A-730D-9375-9F64D2A4B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83545"/>
              </p:ext>
            </p:extLst>
          </p:nvPr>
        </p:nvGraphicFramePr>
        <p:xfrm>
          <a:off x="4207509" y="1219202"/>
          <a:ext cx="7268210" cy="478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0295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3306</TotalTime>
  <Words>9562</Words>
  <Application>Microsoft Office PowerPoint</Application>
  <PresentationFormat>Widescreen</PresentationFormat>
  <Paragraphs>2070</Paragraphs>
  <Slides>119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119</vt:i4>
      </vt:variant>
    </vt:vector>
  </HeadingPairs>
  <TitlesOfParts>
    <vt:vector size="125" baseType="lpstr">
      <vt:lpstr>Arial</vt:lpstr>
      <vt:lpstr>Calibri</vt:lpstr>
      <vt:lpstr>Calibri Light</vt:lpstr>
      <vt:lpstr>Segoe UI</vt:lpstr>
      <vt:lpstr>Signika</vt:lpstr>
      <vt:lpstr>Tema do Office</vt:lpstr>
      <vt:lpstr>Pesquisa sobre a aplicabilidade da PNDP 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ANDREA MARIA RAMPANI</cp:lastModifiedBy>
  <cp:revision>156</cp:revision>
  <cp:lastPrinted>2022-06-01T12:04:18Z</cp:lastPrinted>
  <dcterms:created xsi:type="dcterms:W3CDTF">2019-01-08T13:56:17Z</dcterms:created>
  <dcterms:modified xsi:type="dcterms:W3CDTF">2022-06-01T14:51:55Z</dcterms:modified>
</cp:coreProperties>
</file>