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7" r:id="rId5"/>
    <p:sldId id="267" r:id="rId6"/>
    <p:sldId id="304" r:id="rId7"/>
    <p:sldId id="324" r:id="rId8"/>
    <p:sldId id="333" r:id="rId9"/>
    <p:sldId id="306" r:id="rId10"/>
    <p:sldId id="307" r:id="rId11"/>
    <p:sldId id="339" r:id="rId12"/>
    <p:sldId id="341" r:id="rId13"/>
    <p:sldId id="344" r:id="rId14"/>
    <p:sldId id="308" r:id="rId15"/>
    <p:sldId id="323" r:id="rId16"/>
    <p:sldId id="309" r:id="rId17"/>
    <p:sldId id="325" r:id="rId18"/>
    <p:sldId id="343" r:id="rId19"/>
    <p:sldId id="328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4B0CC0F-2BFC-5E09-EB24-13121A827706}" name="Taiani Bacchi Kienetz" initials="TK" userId="S::taiani.kienetz@gestao.gov.br::74f918d2-98d3-4a18-87a2-3bd99fd3a976" providerId="AD"/>
  <p188:author id="{E4485D23-99AE-43D9-03A6-F58ACA4C757D}" name="Thais Leite Cunha Watanabe" initials="TL" userId="S::thais.cunha@gestao.gov.br::0820202b-c579-4219-9923-74e8cb76c0e1" providerId="AD"/>
  <p188:author id="{BC0E7043-9BF1-094F-69B8-66B9D5A5A474}" name="Taiani Bacchi Kienetz" initials="TB" userId="S::taiani.kienetz@gestao.gov.br::9d86cf18-ca60-4b4e-91ff-4d2247033e9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5EFF"/>
    <a:srgbClr val="FFFFFF"/>
    <a:srgbClr val="FFC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158DC-5BA0-4625-8FB4-5D9D78792B2C}" type="datetimeFigureOut">
              <a:rPr lang="pt-BR" smtClean="0"/>
              <a:t>23/03/2026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EC91B-9B0E-4F5D-ABED-80C7EB0AD6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239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2586/rcda.v23i1.96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FA36E0-2902-B4A3-E4E2-36CBE42FA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B9F62D4B-213D-957F-CC5A-65784AA9E2A9}"/>
              </a:ext>
            </a:extLst>
          </p:cNvPr>
          <p:cNvSpPr/>
          <p:nvPr/>
        </p:nvSpPr>
        <p:spPr>
          <a:xfrm>
            <a:off x="5484891" y="3248455"/>
            <a:ext cx="6163900" cy="64081"/>
          </a:xfrm>
          <a:prstGeom prst="rect">
            <a:avLst/>
          </a:prstGeom>
          <a:solidFill>
            <a:srgbClr val="005EFF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D42FC8D-32B0-3ABF-D3D6-72274E4B2D06}"/>
              </a:ext>
            </a:extLst>
          </p:cNvPr>
          <p:cNvSpPr txBox="1"/>
          <p:nvPr/>
        </p:nvSpPr>
        <p:spPr>
          <a:xfrm>
            <a:off x="1976734" y="1494129"/>
            <a:ext cx="9672057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BR" sz="5400">
                <a:latin typeface="Segoe UI"/>
                <a:cs typeface="Segoe UI"/>
              </a:rPr>
              <a:t> LETRAMENTO EM INDICADORES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E2A01DB-019D-27E6-00AA-060A6DBD052B}"/>
              </a:ext>
            </a:extLst>
          </p:cNvPr>
          <p:cNvSpPr txBox="1"/>
          <p:nvPr/>
        </p:nvSpPr>
        <p:spPr>
          <a:xfrm>
            <a:off x="941833" y="4397706"/>
            <a:ext cx="3547872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>
                <a:latin typeface="Segoe UI"/>
                <a:cs typeface="Segoe UI"/>
              </a:rPr>
              <a:t>Divisão de </a:t>
            </a:r>
          </a:p>
          <a:p>
            <a:r>
              <a:rPr lang="pt-BR" sz="2800">
                <a:latin typeface="Segoe UI"/>
                <a:cs typeface="Segoe UI"/>
              </a:rPr>
              <a:t>Qualidade de</a:t>
            </a:r>
          </a:p>
          <a:p>
            <a:r>
              <a:rPr lang="pt-BR" sz="2800">
                <a:latin typeface="Segoe UI"/>
                <a:cs typeface="Segoe UI"/>
              </a:rPr>
              <a:t>Serviços - DIQSE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3743926-3170-CCBB-5DFB-F2A1BD538D7A}"/>
              </a:ext>
            </a:extLst>
          </p:cNvPr>
          <p:cNvSpPr txBox="1"/>
          <p:nvPr/>
        </p:nvSpPr>
        <p:spPr>
          <a:xfrm>
            <a:off x="8540518" y="3299860"/>
            <a:ext cx="310827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BR" sz="2800">
                <a:latin typeface="Segoe UI"/>
                <a:cs typeface="Segoe UI"/>
              </a:rPr>
              <a:t>2º Encontro</a:t>
            </a:r>
          </a:p>
        </p:txBody>
      </p:sp>
    </p:spTree>
    <p:extLst>
      <p:ext uri="{BB962C8B-B14F-4D97-AF65-F5344CB8AC3E}">
        <p14:creationId xmlns:p14="http://schemas.microsoft.com/office/powerpoint/2010/main" val="3335078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D85C37-6AAA-EA5A-173A-BA9F5A030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7F326FEF-1AA9-C0A3-48A9-9532A5058C58}"/>
              </a:ext>
            </a:extLst>
          </p:cNvPr>
          <p:cNvSpPr/>
          <p:nvPr/>
        </p:nvSpPr>
        <p:spPr>
          <a:xfrm>
            <a:off x="203455" y="4624168"/>
            <a:ext cx="2232000" cy="1724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F1F5296-56BE-188A-FAB3-240227235994}"/>
              </a:ext>
            </a:extLst>
          </p:cNvPr>
          <p:cNvSpPr/>
          <p:nvPr/>
        </p:nvSpPr>
        <p:spPr>
          <a:xfrm>
            <a:off x="2570435" y="4067176"/>
            <a:ext cx="2232000" cy="2282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01F469D-47A7-D1D8-FE68-29B571D44A49}"/>
              </a:ext>
            </a:extLst>
          </p:cNvPr>
          <p:cNvSpPr/>
          <p:nvPr/>
        </p:nvSpPr>
        <p:spPr>
          <a:xfrm>
            <a:off x="4937415" y="3529584"/>
            <a:ext cx="2232000" cy="2816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89D7044-A375-4572-66A3-10D67E90B9C1}"/>
              </a:ext>
            </a:extLst>
          </p:cNvPr>
          <p:cNvSpPr/>
          <p:nvPr/>
        </p:nvSpPr>
        <p:spPr>
          <a:xfrm>
            <a:off x="7304395" y="2972562"/>
            <a:ext cx="2232000" cy="3375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61DBDDF-64DB-F13B-BE9E-1031DBAE5018}"/>
              </a:ext>
            </a:extLst>
          </p:cNvPr>
          <p:cNvSpPr/>
          <p:nvPr/>
        </p:nvSpPr>
        <p:spPr>
          <a:xfrm>
            <a:off x="9671374" y="2377440"/>
            <a:ext cx="2232000" cy="3965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E85E04F4-58AD-DF3C-AED5-9E0898DABC83}"/>
              </a:ext>
            </a:extLst>
          </p:cNvPr>
          <p:cNvSpPr txBox="1">
            <a:spLocks/>
          </p:cNvSpPr>
          <p:nvPr/>
        </p:nvSpPr>
        <p:spPr>
          <a:xfrm>
            <a:off x="171306" y="4946903"/>
            <a:ext cx="2319897" cy="1199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“Foram recebidas      10 avaliações referentes aos trabalhos da SSC.”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8A11E11C-EE7F-5FF2-7570-2521955DFF30}"/>
              </a:ext>
            </a:extLst>
          </p:cNvPr>
          <p:cNvSpPr txBox="1">
            <a:spLocks/>
          </p:cNvSpPr>
          <p:nvPr/>
        </p:nvSpPr>
        <p:spPr>
          <a:xfrm>
            <a:off x="2534745" y="4325727"/>
            <a:ext cx="2311232" cy="1724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“De 10 avaliações recebidas referentes aos trabalhos da SSC,</a:t>
            </a:r>
          </a:p>
          <a:p>
            <a:pPr marL="0" indent="0" algn="ctr">
              <a:buNone/>
            </a:pPr>
            <a:r>
              <a:rPr lang="pt-BR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 avaliações eram sobre estrutura”</a:t>
            </a:r>
          </a:p>
          <a:p>
            <a:pPr lvl="1" algn="ctr"/>
            <a:endParaRPr lang="pt-BR" sz="140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EA475CB0-B4AF-1BE2-393F-9A02DAE9F1EC}"/>
              </a:ext>
            </a:extLst>
          </p:cNvPr>
          <p:cNvSpPr txBox="1">
            <a:spLocks/>
          </p:cNvSpPr>
          <p:nvPr/>
        </p:nvSpPr>
        <p:spPr>
          <a:xfrm>
            <a:off x="7287389" y="3221409"/>
            <a:ext cx="2246949" cy="2383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“No período avaliado, foram realizadas 6 implementações de estrutura, todas com avaliação positiva”</a:t>
            </a:r>
            <a:endParaRPr lang="pt-BR" sz="140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87048D1-F427-3DCE-456F-1C41B989E0B8}"/>
              </a:ext>
            </a:extLst>
          </p:cNvPr>
          <p:cNvSpPr txBox="1"/>
          <p:nvPr/>
        </p:nvSpPr>
        <p:spPr>
          <a:xfrm>
            <a:off x="896186" y="482187"/>
            <a:ext cx="10184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LETRAMENTO EM INDICADORES</a:t>
            </a:r>
            <a:endParaRPr lang="pt-BR" sz="3600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AC7AABB-CA24-8A2E-4663-F0A839C93B4D}"/>
              </a:ext>
            </a:extLst>
          </p:cNvPr>
          <p:cNvSpPr/>
          <p:nvPr/>
        </p:nvSpPr>
        <p:spPr>
          <a:xfrm>
            <a:off x="744384" y="4216039"/>
            <a:ext cx="1202803" cy="336242"/>
          </a:xfrm>
          <a:prstGeom prst="rect">
            <a:avLst/>
          </a:prstGeom>
          <a:solidFill>
            <a:srgbClr val="005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1C49657-5806-9A56-35A4-5CC290B03096}"/>
              </a:ext>
            </a:extLst>
          </p:cNvPr>
          <p:cNvSpPr/>
          <p:nvPr/>
        </p:nvSpPr>
        <p:spPr>
          <a:xfrm>
            <a:off x="2740924" y="3683572"/>
            <a:ext cx="1923913" cy="336242"/>
          </a:xfrm>
          <a:prstGeom prst="rect">
            <a:avLst/>
          </a:prstGeom>
          <a:solidFill>
            <a:srgbClr val="005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A850F43-7287-0B50-34CC-14994B631C72}"/>
              </a:ext>
            </a:extLst>
          </p:cNvPr>
          <p:cNvSpPr/>
          <p:nvPr/>
        </p:nvSpPr>
        <p:spPr>
          <a:xfrm>
            <a:off x="7555736" y="2585690"/>
            <a:ext cx="1712157" cy="336242"/>
          </a:xfrm>
          <a:prstGeom prst="rect">
            <a:avLst/>
          </a:prstGeom>
          <a:solidFill>
            <a:srgbClr val="005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331ED66E-A2DA-3B46-35B5-95B4F45A3CE5}"/>
              </a:ext>
            </a:extLst>
          </p:cNvPr>
          <p:cNvSpPr/>
          <p:nvPr/>
        </p:nvSpPr>
        <p:spPr>
          <a:xfrm>
            <a:off x="9506547" y="1989146"/>
            <a:ext cx="2474156" cy="336242"/>
          </a:xfrm>
          <a:prstGeom prst="rect">
            <a:avLst/>
          </a:prstGeom>
          <a:solidFill>
            <a:srgbClr val="005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BC622BB-7E10-F45D-DD55-62D2DF8339E4}"/>
              </a:ext>
            </a:extLst>
          </p:cNvPr>
          <p:cNvSpPr txBox="1"/>
          <p:nvPr/>
        </p:nvSpPr>
        <p:spPr>
          <a:xfrm>
            <a:off x="688636" y="4159776"/>
            <a:ext cx="1340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Dado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A51AF9D-932A-5DE5-B6BA-2AAE6D5051F4}"/>
              </a:ext>
            </a:extLst>
          </p:cNvPr>
          <p:cNvSpPr txBox="1"/>
          <p:nvPr/>
        </p:nvSpPr>
        <p:spPr>
          <a:xfrm>
            <a:off x="2364423" y="3620861"/>
            <a:ext cx="266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Informação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F2035FB-F17E-59E0-2EBB-168D52FADDE6}"/>
              </a:ext>
            </a:extLst>
          </p:cNvPr>
          <p:cNvSpPr txBox="1"/>
          <p:nvPr/>
        </p:nvSpPr>
        <p:spPr>
          <a:xfrm>
            <a:off x="7076942" y="2533240"/>
            <a:ext cx="266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Indicador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94C2F37-038E-A04B-5B29-22C1AE117C55}"/>
              </a:ext>
            </a:extLst>
          </p:cNvPr>
          <p:cNvSpPr txBox="1"/>
          <p:nvPr/>
        </p:nvSpPr>
        <p:spPr>
          <a:xfrm>
            <a:off x="9416950" y="1922749"/>
            <a:ext cx="266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Monitoramento</a:t>
            </a:r>
          </a:p>
        </p:txBody>
      </p: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7A3191AE-961A-0B7E-EA52-D8AB56943185}"/>
              </a:ext>
            </a:extLst>
          </p:cNvPr>
          <p:cNvSpPr txBox="1">
            <a:spLocks/>
          </p:cNvSpPr>
          <p:nvPr/>
        </p:nvSpPr>
        <p:spPr>
          <a:xfrm>
            <a:off x="300690" y="1357869"/>
            <a:ext cx="3456247" cy="461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Veja a diferença: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A720FA74-C59F-C0E1-542B-242A180D242D}"/>
              </a:ext>
            </a:extLst>
          </p:cNvPr>
          <p:cNvSpPr/>
          <p:nvPr/>
        </p:nvSpPr>
        <p:spPr>
          <a:xfrm>
            <a:off x="5171846" y="3159160"/>
            <a:ext cx="1712157" cy="336242"/>
          </a:xfrm>
          <a:prstGeom prst="rect">
            <a:avLst/>
          </a:prstGeom>
          <a:solidFill>
            <a:srgbClr val="005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706C4B8F-252A-91BA-8353-1A42CE50F26F}"/>
              </a:ext>
            </a:extLst>
          </p:cNvPr>
          <p:cNvSpPr txBox="1"/>
          <p:nvPr/>
        </p:nvSpPr>
        <p:spPr>
          <a:xfrm>
            <a:off x="4693052" y="3097566"/>
            <a:ext cx="266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Métrica</a:t>
            </a:r>
          </a:p>
        </p:txBody>
      </p:sp>
      <p:pic>
        <p:nvPicPr>
          <p:cNvPr id="23" name="Imagem 22" descr="Ícone&#10;&#10;O conteúdo gerado por IA pode estar incorreto.">
            <a:extLst>
              <a:ext uri="{FF2B5EF4-FFF2-40B4-BE49-F238E27FC236}">
                <a16:creationId xmlns:a16="http://schemas.microsoft.com/office/drawing/2014/main" id="{EE8E7A76-5DDB-1422-286D-2FA62F474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79" y="3639999"/>
            <a:ext cx="576000" cy="576000"/>
          </a:xfrm>
          <a:prstGeom prst="rect">
            <a:avLst/>
          </a:prstGeom>
        </p:spPr>
      </p:pic>
      <p:pic>
        <p:nvPicPr>
          <p:cNvPr id="24" name="Imagem 23" descr="Ícone&#10;&#10;O conteúdo gerado por IA pode estar incorreto.">
            <a:extLst>
              <a:ext uri="{FF2B5EF4-FFF2-40B4-BE49-F238E27FC236}">
                <a16:creationId xmlns:a16="http://schemas.microsoft.com/office/drawing/2014/main" id="{02C89A35-46FA-6BFB-51B0-4FB8EECC4D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863" y="3116632"/>
            <a:ext cx="468000" cy="468000"/>
          </a:xfrm>
          <a:prstGeom prst="rect">
            <a:avLst/>
          </a:prstGeom>
        </p:spPr>
      </p:pic>
      <p:pic>
        <p:nvPicPr>
          <p:cNvPr id="28" name="Imagem 27" descr="Placa branca com letras pretas&#10;&#10;O conteúdo gerado por IA pode estar incorreto.">
            <a:extLst>
              <a:ext uri="{FF2B5EF4-FFF2-40B4-BE49-F238E27FC236}">
                <a16:creationId xmlns:a16="http://schemas.microsoft.com/office/drawing/2014/main" id="{9BB8960A-9655-534B-F8E7-34EBAB0DC8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706">
            <a:off x="5727406" y="2555919"/>
            <a:ext cx="612000" cy="612000"/>
          </a:xfrm>
          <a:prstGeom prst="rect">
            <a:avLst/>
          </a:prstGeom>
        </p:spPr>
      </p:pic>
      <p:pic>
        <p:nvPicPr>
          <p:cNvPr id="30" name="Imagem 29" descr="Logotipo&#10;&#10;O conteúdo gerado por IA pode estar incorreto.">
            <a:extLst>
              <a:ext uri="{FF2B5EF4-FFF2-40B4-BE49-F238E27FC236}">
                <a16:creationId xmlns:a16="http://schemas.microsoft.com/office/drawing/2014/main" id="{B95A61CD-4E1B-832D-2382-A9942F3E88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47" y="1231867"/>
            <a:ext cx="720000" cy="720000"/>
          </a:xfrm>
          <a:prstGeom prst="rect">
            <a:avLst/>
          </a:prstGeom>
        </p:spPr>
      </p:pic>
      <p:sp>
        <p:nvSpPr>
          <p:cNvPr id="31" name="Espaço Reservado para Conteúdo 2">
            <a:extLst>
              <a:ext uri="{FF2B5EF4-FFF2-40B4-BE49-F238E27FC236}">
                <a16:creationId xmlns:a16="http://schemas.microsoft.com/office/drawing/2014/main" id="{21AC9B41-3BDF-1F3D-F710-544AC5EEEBC0}"/>
              </a:ext>
            </a:extLst>
          </p:cNvPr>
          <p:cNvSpPr txBox="1">
            <a:spLocks/>
          </p:cNvSpPr>
          <p:nvPr/>
        </p:nvSpPr>
        <p:spPr>
          <a:xfrm>
            <a:off x="4969829" y="3780764"/>
            <a:ext cx="2268000" cy="19880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“O critério de avaliação (métrica) é uma nota – positiva, neutra ou negativa – por estrutura implementada”</a:t>
            </a:r>
          </a:p>
          <a:p>
            <a:pPr lvl="1" algn="ctr"/>
            <a:endParaRPr lang="pt-BR" sz="17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Espaço Reservado para Conteúdo 2">
            <a:extLst>
              <a:ext uri="{FF2B5EF4-FFF2-40B4-BE49-F238E27FC236}">
                <a16:creationId xmlns:a16="http://schemas.microsoft.com/office/drawing/2014/main" id="{7E9C2A66-FD6D-4EB5-381B-53CA3FAD27A3}"/>
              </a:ext>
            </a:extLst>
          </p:cNvPr>
          <p:cNvSpPr txBox="1">
            <a:spLocks/>
          </p:cNvSpPr>
          <p:nvPr/>
        </p:nvSpPr>
        <p:spPr>
          <a:xfrm>
            <a:off x="9635392" y="2642749"/>
            <a:ext cx="2246949" cy="31088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“O resultado mostra uma melhora no desempenho comparado ao período anterior”</a:t>
            </a:r>
            <a:endParaRPr lang="pt-BR" sz="140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4" name="Imagem 33" descr="Ícone&#10;&#10;O conteúdo gerado por IA pode estar incorreto.">
            <a:extLst>
              <a:ext uri="{FF2B5EF4-FFF2-40B4-BE49-F238E27FC236}">
                <a16:creationId xmlns:a16="http://schemas.microsoft.com/office/drawing/2014/main" id="{11C2938D-57C2-49A1-4AC6-C862B97E07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8736" y="1947726"/>
            <a:ext cx="632657" cy="63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94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93125F-907E-6031-0873-B33709297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BE56C56D-EE91-26DB-3843-A41265516EA9}"/>
              </a:ext>
            </a:extLst>
          </p:cNvPr>
          <p:cNvSpPr/>
          <p:nvPr/>
        </p:nvSpPr>
        <p:spPr>
          <a:xfrm>
            <a:off x="484632" y="2221992"/>
            <a:ext cx="11201399" cy="4078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Ícone">
            <a:extLst>
              <a:ext uri="{FF2B5EF4-FFF2-40B4-BE49-F238E27FC236}">
                <a16:creationId xmlns:a16="http://schemas.microsoft.com/office/drawing/2014/main" id="{A6D1F184-078B-F41A-F4B5-BC86405CF3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2" y="2477741"/>
            <a:ext cx="2572512" cy="257251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6C14CE0-B188-0E70-A92F-0AEF0A971955}"/>
              </a:ext>
            </a:extLst>
          </p:cNvPr>
          <p:cNvSpPr txBox="1"/>
          <p:nvPr/>
        </p:nvSpPr>
        <p:spPr>
          <a:xfrm>
            <a:off x="896186" y="482187"/>
            <a:ext cx="10184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LETRAMENTO EM INDICADORES</a:t>
            </a:r>
            <a:endParaRPr lang="pt-BR" sz="3600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8AEE0BD-27B5-C6E7-276F-5FA0E44D5107}"/>
              </a:ext>
            </a:extLst>
          </p:cNvPr>
          <p:cNvSpPr txBox="1"/>
          <p:nvPr/>
        </p:nvSpPr>
        <p:spPr>
          <a:xfrm>
            <a:off x="2979174" y="1337770"/>
            <a:ext cx="62336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Alinhamento de conceitos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3510A334-639D-0FF1-925D-26D2BA29FED8}"/>
              </a:ext>
            </a:extLst>
          </p:cNvPr>
          <p:cNvSpPr txBox="1">
            <a:spLocks/>
          </p:cNvSpPr>
          <p:nvPr/>
        </p:nvSpPr>
        <p:spPr>
          <a:xfrm>
            <a:off x="3562679" y="2800509"/>
            <a:ext cx="8209541" cy="30699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pt-BR" sz="2000">
                <a:solidFill>
                  <a:schemeClr val="tx1">
                    <a:lumMod val="75000"/>
                    <a:lumOff val="25000"/>
                  </a:schemeClr>
                </a:solidFill>
              </a:rPr>
              <a:t>Percebida de forma </a:t>
            </a:r>
            <a:r>
              <a:rPr lang="pt-BR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subjetiva</a:t>
            </a:r>
            <a:r>
              <a:rPr lang="pt-BR" sz="2000">
                <a:solidFill>
                  <a:schemeClr val="tx1">
                    <a:lumMod val="75000"/>
                    <a:lumOff val="25000"/>
                  </a:schemeClr>
                </a:solidFill>
              </a:rPr>
              <a:t>, pela experiência e resultado;</a:t>
            </a:r>
          </a:p>
          <a:p>
            <a:pPr>
              <a:spcBef>
                <a:spcPts val="1800"/>
              </a:spcBef>
            </a:pPr>
            <a:r>
              <a:rPr lang="pt-BR" sz="2000">
                <a:solidFill>
                  <a:schemeClr val="tx1">
                    <a:lumMod val="75000"/>
                    <a:lumOff val="25000"/>
                  </a:schemeClr>
                </a:solidFill>
              </a:rPr>
              <a:t>Aspectos como </a:t>
            </a:r>
            <a:r>
              <a:rPr lang="pt-BR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atendimento, ambiente, tempo de resposta, confiabilidade e personalização </a:t>
            </a:r>
            <a:r>
              <a:rPr lang="pt-BR" sz="2000">
                <a:solidFill>
                  <a:schemeClr val="tx1">
                    <a:lumMod val="75000"/>
                    <a:lumOff val="25000"/>
                  </a:schemeClr>
                </a:solidFill>
              </a:rPr>
              <a:t>são fundamentais;</a:t>
            </a:r>
          </a:p>
          <a:p>
            <a:pPr>
              <a:spcBef>
                <a:spcPts val="1800"/>
              </a:spcBef>
            </a:pPr>
            <a:r>
              <a:rPr lang="pt-BR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Simplicidade e eficiência no menor custo possível</a:t>
            </a:r>
            <a:r>
              <a:rPr lang="pt-BR" sz="200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r>
              <a:rPr lang="pt-BR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 Serviços “Premium”; Expectativas de Performance                                                    </a:t>
            </a: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(QSMO – DAS; Escritório de Qualidade dos EUA)</a:t>
            </a:r>
            <a:endParaRPr lang="pt-BR" sz="20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800"/>
              </a:spcBef>
            </a:pPr>
            <a:r>
              <a:rPr lang="pt-BR" sz="2000">
                <a:solidFill>
                  <a:schemeClr val="tx1">
                    <a:lumMod val="75000"/>
                    <a:lumOff val="25000"/>
                  </a:schemeClr>
                </a:solidFill>
              </a:rPr>
              <a:t>Pactuações: </a:t>
            </a:r>
            <a:r>
              <a:rPr lang="pt-BR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Acordos de Nível de Serviço                                                          </a:t>
            </a: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(Service </a:t>
            </a:r>
            <a:r>
              <a:rPr lang="pt-BR" sz="160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Level</a:t>
            </a: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Agreement</a:t>
            </a: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pt-BR" sz="1600" err="1">
                <a:solidFill>
                  <a:schemeClr val="tx1">
                    <a:lumMod val="75000"/>
                    <a:lumOff val="25000"/>
                  </a:schemeClr>
                </a:solidFill>
              </a:rPr>
              <a:t>SLAs</a:t>
            </a: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pt-BR" sz="2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6317BCB-443E-F78E-C6F6-7630B08C1476}"/>
              </a:ext>
            </a:extLst>
          </p:cNvPr>
          <p:cNvSpPr/>
          <p:nvPr/>
        </p:nvSpPr>
        <p:spPr>
          <a:xfrm>
            <a:off x="969338" y="5050253"/>
            <a:ext cx="2188780" cy="412371"/>
          </a:xfrm>
          <a:prstGeom prst="rect">
            <a:avLst/>
          </a:prstGeom>
          <a:solidFill>
            <a:srgbClr val="005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2D31A5B1-187B-9489-1CD6-0EC510CA7EEE}"/>
              </a:ext>
            </a:extLst>
          </p:cNvPr>
          <p:cNvSpPr txBox="1">
            <a:spLocks/>
          </p:cNvSpPr>
          <p:nvPr/>
        </p:nvSpPr>
        <p:spPr>
          <a:xfrm>
            <a:off x="546929" y="5050253"/>
            <a:ext cx="3015750" cy="542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</a:rPr>
              <a:t>Qualidade</a:t>
            </a:r>
            <a:endParaRPr lang="pt-BR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agem 8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0BD0A6CC-A8BB-F325-8276-AA4D0E921D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0527" y="2849009"/>
            <a:ext cx="211579" cy="210909"/>
          </a:xfrm>
          <a:prstGeom prst="rect">
            <a:avLst/>
          </a:prstGeom>
        </p:spPr>
      </p:pic>
      <p:pic>
        <p:nvPicPr>
          <p:cNvPr id="10" name="Imagem 9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54618F8C-6861-117F-6004-D734511A6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450" y="3387553"/>
            <a:ext cx="211579" cy="210909"/>
          </a:xfrm>
          <a:prstGeom prst="rect">
            <a:avLst/>
          </a:prstGeom>
        </p:spPr>
      </p:pic>
      <p:pic>
        <p:nvPicPr>
          <p:cNvPr id="11" name="Imagem 10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D984FF3E-B39F-1C06-8167-2B7391F2EB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450" y="4126258"/>
            <a:ext cx="211579" cy="210909"/>
          </a:xfrm>
          <a:prstGeom prst="rect">
            <a:avLst/>
          </a:prstGeom>
        </p:spPr>
      </p:pic>
      <p:pic>
        <p:nvPicPr>
          <p:cNvPr id="12" name="Imagem 11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62EAF823-A944-11B9-A6EB-81CB40694D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450" y="5150983"/>
            <a:ext cx="211579" cy="2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85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C584B4-14E5-A4E3-F66E-118037063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0D30B6E2-6528-EE51-00A9-9A87C4B04404}"/>
              </a:ext>
            </a:extLst>
          </p:cNvPr>
          <p:cNvSpPr/>
          <p:nvPr/>
        </p:nvSpPr>
        <p:spPr>
          <a:xfrm>
            <a:off x="484632" y="1463040"/>
            <a:ext cx="11201399" cy="4837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Ícone">
            <a:extLst>
              <a:ext uri="{FF2B5EF4-FFF2-40B4-BE49-F238E27FC236}">
                <a16:creationId xmlns:a16="http://schemas.microsoft.com/office/drawing/2014/main" id="{C05416CA-C1F0-6CA0-6A41-C6205A34C0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2" y="2477741"/>
            <a:ext cx="2572512" cy="257251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8F75266-0105-51E8-D0C7-544D1A0EFECB}"/>
              </a:ext>
            </a:extLst>
          </p:cNvPr>
          <p:cNvSpPr txBox="1"/>
          <p:nvPr/>
        </p:nvSpPr>
        <p:spPr>
          <a:xfrm>
            <a:off x="896186" y="482187"/>
            <a:ext cx="10184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LETRAMENTO EM INDICADORES</a:t>
            </a:r>
            <a:endParaRPr lang="pt-BR" sz="3600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23DE9961-0D98-77AC-25D5-B234F57C53A0}"/>
              </a:ext>
            </a:extLst>
          </p:cNvPr>
          <p:cNvSpPr txBox="1">
            <a:spLocks/>
          </p:cNvSpPr>
          <p:nvPr/>
        </p:nvSpPr>
        <p:spPr>
          <a:xfrm>
            <a:off x="3793222" y="1760219"/>
            <a:ext cx="7380819" cy="402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>
                <a:solidFill>
                  <a:schemeClr val="tx1">
                    <a:lumMod val="75000"/>
                    <a:lumOff val="25000"/>
                  </a:schemeClr>
                </a:solidFill>
              </a:rPr>
              <a:t>Dentro desse contexto será necessário: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C5139E4-B33A-5B6D-3499-AEF0E92C5906}"/>
              </a:ext>
            </a:extLst>
          </p:cNvPr>
          <p:cNvSpPr/>
          <p:nvPr/>
        </p:nvSpPr>
        <p:spPr>
          <a:xfrm>
            <a:off x="969338" y="5050253"/>
            <a:ext cx="2188780" cy="412371"/>
          </a:xfrm>
          <a:prstGeom prst="rect">
            <a:avLst/>
          </a:prstGeom>
          <a:solidFill>
            <a:srgbClr val="005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BB92EA97-293F-C1D8-35F8-8D82E3A64E43}"/>
              </a:ext>
            </a:extLst>
          </p:cNvPr>
          <p:cNvSpPr txBox="1">
            <a:spLocks/>
          </p:cNvSpPr>
          <p:nvPr/>
        </p:nvSpPr>
        <p:spPr>
          <a:xfrm>
            <a:off x="546929" y="5050253"/>
            <a:ext cx="3015750" cy="542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</a:rPr>
              <a:t>Qualidade</a:t>
            </a:r>
            <a:endParaRPr lang="pt-BR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C0F81293-6E72-32F9-30EA-C2D8C09D9E2E}"/>
              </a:ext>
            </a:extLst>
          </p:cNvPr>
          <p:cNvSpPr txBox="1">
            <a:spLocks/>
          </p:cNvSpPr>
          <p:nvPr/>
        </p:nvSpPr>
        <p:spPr>
          <a:xfrm>
            <a:off x="3793222" y="3867913"/>
            <a:ext cx="3403106" cy="3712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Comunicar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que e como ocorrerão as entregas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spcBef>
                <a:spcPts val="0"/>
              </a:spcBef>
              <a:buClr>
                <a:srgbClr val="005EFF"/>
              </a:buClr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Alinhamento de expectativas</a:t>
            </a:r>
          </a:p>
          <a:p>
            <a:pPr algn="ctr">
              <a:spcBef>
                <a:spcPts val="0"/>
              </a:spcBef>
              <a:buClr>
                <a:srgbClr val="005EFF"/>
              </a:buClr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Pactuações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5201F27C-F525-2025-C54A-09A37489DCC8}"/>
              </a:ext>
            </a:extLst>
          </p:cNvPr>
          <p:cNvSpPr txBox="1">
            <a:spLocks/>
          </p:cNvSpPr>
          <p:nvPr/>
        </p:nvSpPr>
        <p:spPr>
          <a:xfrm>
            <a:off x="7639566" y="4202434"/>
            <a:ext cx="3832938" cy="2432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Avaliar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spcBef>
                <a:spcPts val="0"/>
              </a:spcBef>
              <a:buClr>
                <a:srgbClr val="005EFF"/>
              </a:buClr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Pesquisas de satisfação</a:t>
            </a:r>
          </a:p>
          <a:p>
            <a:pPr algn="ctr">
              <a:spcBef>
                <a:spcPts val="0"/>
              </a:spcBef>
              <a:buClr>
                <a:srgbClr val="005EFF"/>
              </a:buClr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Avaliações NPS </a:t>
            </a:r>
            <a:r>
              <a:rPr lang="pt-BR" sz="16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(Net Promoter Score)</a:t>
            </a:r>
          </a:p>
          <a:p>
            <a:pPr algn="ctr">
              <a:spcBef>
                <a:spcPts val="0"/>
              </a:spcBef>
              <a:buClr>
                <a:srgbClr val="005EFF"/>
              </a:buClr>
              <a:buFont typeface="Wingdings" panose="05000000000000000000" pitchFamily="2" charset="2"/>
              <a:buChar char="ü"/>
            </a:pP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Blueprint</a:t>
            </a:r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Imagem 11" descr="Ícone&#10;&#10;O conteúdo gerado por IA pode estar incorreto.">
            <a:extLst>
              <a:ext uri="{FF2B5EF4-FFF2-40B4-BE49-F238E27FC236}">
                <a16:creationId xmlns:a16="http://schemas.microsoft.com/office/drawing/2014/main" id="{060F88C1-72D1-4AB5-6AEB-6E61C691E7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064" y="2584081"/>
            <a:ext cx="972936" cy="972936"/>
          </a:xfrm>
          <a:prstGeom prst="rect">
            <a:avLst/>
          </a:prstGeom>
        </p:spPr>
      </p:pic>
      <p:pic>
        <p:nvPicPr>
          <p:cNvPr id="14" name="Imagem 13" descr="Ícone&#10;&#10;O conteúdo gerado por IA pode estar incorreto.">
            <a:extLst>
              <a:ext uri="{FF2B5EF4-FFF2-40B4-BE49-F238E27FC236}">
                <a16:creationId xmlns:a16="http://schemas.microsoft.com/office/drawing/2014/main" id="{051B882A-676B-FCFA-4F75-D60AC036D0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472" y="2843493"/>
            <a:ext cx="850235" cy="85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58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EC6B89-5B5B-0494-FE6E-70B959397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B3FB521-DC14-1CAD-F634-F3FB419D9434}"/>
              </a:ext>
            </a:extLst>
          </p:cNvPr>
          <p:cNvSpPr txBox="1"/>
          <p:nvPr/>
        </p:nvSpPr>
        <p:spPr>
          <a:xfrm>
            <a:off x="896186" y="482187"/>
            <a:ext cx="10184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LETRAMENTO EM INDICADORES</a:t>
            </a:r>
            <a:endParaRPr lang="pt-BR" sz="3600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86884B0-9E93-A7BD-B958-098558FE512B}"/>
              </a:ext>
            </a:extLst>
          </p:cNvPr>
          <p:cNvSpPr/>
          <p:nvPr/>
        </p:nvSpPr>
        <p:spPr>
          <a:xfrm>
            <a:off x="5422466" y="3657600"/>
            <a:ext cx="3072310" cy="310896"/>
          </a:xfrm>
          <a:prstGeom prst="rect">
            <a:avLst/>
          </a:prstGeom>
          <a:solidFill>
            <a:srgbClr val="005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AE785EF-2B6A-3587-5290-9703668C4F03}"/>
              </a:ext>
            </a:extLst>
          </p:cNvPr>
          <p:cNvSpPr/>
          <p:nvPr/>
        </p:nvSpPr>
        <p:spPr>
          <a:xfrm>
            <a:off x="4386146" y="4005072"/>
            <a:ext cx="4966712" cy="310896"/>
          </a:xfrm>
          <a:prstGeom prst="rect">
            <a:avLst/>
          </a:prstGeom>
          <a:solidFill>
            <a:srgbClr val="005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0F6C29D-BFBA-08ED-9E86-3FAFE1C772BF}"/>
              </a:ext>
            </a:extLst>
          </p:cNvPr>
          <p:cNvSpPr/>
          <p:nvPr/>
        </p:nvSpPr>
        <p:spPr>
          <a:xfrm>
            <a:off x="3038930" y="4370832"/>
            <a:ext cx="5788220" cy="310896"/>
          </a:xfrm>
          <a:prstGeom prst="rect">
            <a:avLst/>
          </a:prstGeom>
          <a:solidFill>
            <a:srgbClr val="005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625B5CE-E1FB-3678-3CE8-F065A59D0DFF}"/>
              </a:ext>
            </a:extLst>
          </p:cNvPr>
          <p:cNvSpPr/>
          <p:nvPr/>
        </p:nvSpPr>
        <p:spPr>
          <a:xfrm>
            <a:off x="3895345" y="4713732"/>
            <a:ext cx="4123944" cy="310896"/>
          </a:xfrm>
          <a:prstGeom prst="rect">
            <a:avLst/>
          </a:prstGeom>
          <a:solidFill>
            <a:srgbClr val="005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AF885917-7C4F-D806-172D-311B9FCCD2A9}"/>
              </a:ext>
            </a:extLst>
          </p:cNvPr>
          <p:cNvSpPr txBox="1">
            <a:spLocks/>
          </p:cNvSpPr>
          <p:nvPr/>
        </p:nvSpPr>
        <p:spPr>
          <a:xfrm>
            <a:off x="338402" y="2653265"/>
            <a:ext cx="10815484" cy="611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pt-BR" sz="4400" b="1">
                <a:solidFill>
                  <a:srgbClr val="005E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QUALIDADE em CSC </a:t>
            </a:r>
          </a:p>
          <a:p>
            <a:pPr lvl="4"/>
            <a:endParaRPr lang="pt-BR" sz="4400" b="1">
              <a:solidFill>
                <a:srgbClr val="005E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3"/>
            <a:endParaRPr lang="pt-BR" sz="4400" b="1">
              <a:solidFill>
                <a:srgbClr val="005E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2A9D9401-82D4-D835-0858-B984B3A15E36}"/>
              </a:ext>
            </a:extLst>
          </p:cNvPr>
          <p:cNvSpPr txBox="1">
            <a:spLocks/>
          </p:cNvSpPr>
          <p:nvPr/>
        </p:nvSpPr>
        <p:spPr>
          <a:xfrm>
            <a:off x="310970" y="2697455"/>
            <a:ext cx="10815484" cy="25694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pt-BR" sz="4400" b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QUALIDADE em CSC </a:t>
            </a:r>
          </a:p>
          <a:p>
            <a:pPr marL="457200" lvl="1" indent="0" algn="ctr">
              <a:buNone/>
            </a:pPr>
            <a:endParaRPr lang="pt-BR" sz="200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1" indent="0" algn="ctr">
              <a:buNone/>
            </a:pPr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NÃO é apenas eficiência operacional, </a:t>
            </a:r>
          </a:p>
          <a:p>
            <a:pPr marL="457200" lvl="1" indent="0" algn="ctr">
              <a:buNone/>
            </a:pPr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mas também valor percebido pelo cliente interno, </a:t>
            </a:r>
          </a:p>
          <a:p>
            <a:pPr marL="457200" lvl="1" indent="0" algn="ctr">
              <a:buNone/>
            </a:pPr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sustentado pela governança, tecnologia e </a:t>
            </a:r>
          </a:p>
          <a:p>
            <a:pPr marL="457200" lvl="1" indent="0" algn="ctr">
              <a:buNone/>
            </a:pPr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cultura da melhoria contínua.</a:t>
            </a:r>
          </a:p>
          <a:p>
            <a:pPr lvl="4"/>
            <a:endParaRPr lang="pt-BR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3"/>
            <a:endParaRPr lang="pt-BR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089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86DE88-F36E-8401-BD41-23B8E9E0C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2BFD799-D1E4-715D-75DE-3A4B95761CFA}"/>
              </a:ext>
            </a:extLst>
          </p:cNvPr>
          <p:cNvSpPr txBox="1"/>
          <p:nvPr/>
        </p:nvSpPr>
        <p:spPr>
          <a:xfrm>
            <a:off x="896186" y="482187"/>
            <a:ext cx="10184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LETRAMENTO EM INDICADORES</a:t>
            </a:r>
            <a:endParaRPr lang="pt-BR" sz="3600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E6279053-BAC3-9A2A-000A-AE784054B501}"/>
              </a:ext>
            </a:extLst>
          </p:cNvPr>
          <p:cNvSpPr txBox="1">
            <a:spLocks/>
          </p:cNvSpPr>
          <p:nvPr/>
        </p:nvSpPr>
        <p:spPr>
          <a:xfrm>
            <a:off x="338402" y="2104625"/>
            <a:ext cx="10815484" cy="611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pt-BR" sz="4400" b="1">
                <a:solidFill>
                  <a:srgbClr val="005E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QUALIDADE em CSC </a:t>
            </a:r>
          </a:p>
          <a:p>
            <a:pPr lvl="4"/>
            <a:endParaRPr lang="pt-BR" sz="4400" b="1">
              <a:solidFill>
                <a:srgbClr val="005E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3"/>
            <a:endParaRPr lang="pt-BR" sz="4400" b="1">
              <a:solidFill>
                <a:srgbClr val="005E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A0494BEE-05C5-3C6F-DB35-74CD4C1D21CB}"/>
              </a:ext>
            </a:extLst>
          </p:cNvPr>
          <p:cNvSpPr txBox="1">
            <a:spLocks/>
          </p:cNvSpPr>
          <p:nvPr/>
        </p:nvSpPr>
        <p:spPr>
          <a:xfrm>
            <a:off x="320114" y="2075663"/>
            <a:ext cx="10815484" cy="826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pt-BR" sz="4400" b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QUALIDADE em CSC </a:t>
            </a:r>
          </a:p>
          <a:p>
            <a:pPr marL="457200" lvl="1" indent="0" algn="ctr">
              <a:buNone/>
            </a:pPr>
            <a:endParaRPr lang="pt-BR" sz="200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3"/>
            <a:endParaRPr lang="pt-BR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Imagem 9" descr="Ícone&#10;&#10;O conteúdo gerado por IA pode estar incorreto.">
            <a:extLst>
              <a:ext uri="{FF2B5EF4-FFF2-40B4-BE49-F238E27FC236}">
                <a16:creationId xmlns:a16="http://schemas.microsoft.com/office/drawing/2014/main" id="{DF911F69-F817-182D-1336-3F89B6843F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147" y="3727707"/>
            <a:ext cx="2059082" cy="205908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FE9ACE99-B2C1-B993-293E-2E0E8325506B}"/>
              </a:ext>
            </a:extLst>
          </p:cNvPr>
          <p:cNvSpPr txBox="1"/>
          <p:nvPr/>
        </p:nvSpPr>
        <p:spPr>
          <a:xfrm>
            <a:off x="6714267" y="3992304"/>
            <a:ext cx="2297115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Entender</a:t>
            </a:r>
          </a:p>
          <a:p>
            <a:endParaRPr lang="pt-BR" sz="200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pt-BR" sz="200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sz="3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Fazer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3DF2CBD-9B37-5095-871F-583AD0CE56E8}"/>
              </a:ext>
            </a:extLst>
          </p:cNvPr>
          <p:cNvSpPr txBox="1"/>
          <p:nvPr/>
        </p:nvSpPr>
        <p:spPr>
          <a:xfrm>
            <a:off x="3560841" y="4053859"/>
            <a:ext cx="185812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Evoluir</a:t>
            </a:r>
          </a:p>
          <a:p>
            <a:endParaRPr lang="pt-BR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pt-BR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sz="3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Medir</a:t>
            </a:r>
          </a:p>
        </p:txBody>
      </p:sp>
    </p:spTree>
    <p:extLst>
      <p:ext uri="{BB962C8B-B14F-4D97-AF65-F5344CB8AC3E}">
        <p14:creationId xmlns:p14="http://schemas.microsoft.com/office/powerpoint/2010/main" val="3915962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2F76E3-EACD-4605-1051-76C11EF84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9ABDBF0-B68B-98FC-269B-2DD9944DFCC4}"/>
              </a:ext>
            </a:extLst>
          </p:cNvPr>
          <p:cNvSpPr/>
          <p:nvPr/>
        </p:nvSpPr>
        <p:spPr>
          <a:xfrm>
            <a:off x="3303639" y="1746503"/>
            <a:ext cx="5397909" cy="4473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98E9434-5F04-CE3B-6942-7620412EEFCB}"/>
              </a:ext>
            </a:extLst>
          </p:cNvPr>
          <p:cNvSpPr/>
          <p:nvPr/>
        </p:nvSpPr>
        <p:spPr>
          <a:xfrm>
            <a:off x="3711054" y="4466201"/>
            <a:ext cx="4538211" cy="412371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8AA7811-5514-EAFD-FDF5-92E3371208F8}"/>
              </a:ext>
            </a:extLst>
          </p:cNvPr>
          <p:cNvSpPr txBox="1"/>
          <p:nvPr/>
        </p:nvSpPr>
        <p:spPr>
          <a:xfrm>
            <a:off x="896186" y="482187"/>
            <a:ext cx="10184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LETRAMENTO EM INDICADORES</a:t>
            </a:r>
            <a:endParaRPr lang="pt-BR" sz="3600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8C2BA33-1867-17E2-35A9-9DE8C254D95B}"/>
              </a:ext>
            </a:extLst>
          </p:cNvPr>
          <p:cNvSpPr txBox="1"/>
          <p:nvPr/>
        </p:nvSpPr>
        <p:spPr>
          <a:xfrm>
            <a:off x="2871744" y="4410777"/>
            <a:ext cx="62336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Indicação de pontos focais</a:t>
            </a:r>
          </a:p>
        </p:txBody>
      </p:sp>
      <p:pic>
        <p:nvPicPr>
          <p:cNvPr id="14" name="Imagem 13" descr="Desenho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3F5760CE-BE08-25C0-CA56-AE6EBF7436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69" y="2447223"/>
            <a:ext cx="1889035" cy="188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89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5F3879-D319-FA61-C7DD-B7B4E8F5B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3DC5C4E8-4FA0-BF14-067A-447A998354B0}"/>
              </a:ext>
            </a:extLst>
          </p:cNvPr>
          <p:cNvSpPr/>
          <p:nvPr/>
        </p:nvSpPr>
        <p:spPr>
          <a:xfrm>
            <a:off x="1171955" y="1322991"/>
            <a:ext cx="9848090" cy="4643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Ícone&#10;&#10;O conteúdo gerado por IA pode estar incorreto.">
            <a:extLst>
              <a:ext uri="{FF2B5EF4-FFF2-40B4-BE49-F238E27FC236}">
                <a16:creationId xmlns:a16="http://schemas.microsoft.com/office/drawing/2014/main" id="{2E93F672-712C-9032-43C0-DF1E41D7B6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581" y="1613572"/>
            <a:ext cx="2149184" cy="2149184"/>
          </a:xfrm>
          <a:prstGeom prst="rect">
            <a:avLst/>
          </a:prstGeom>
        </p:spPr>
      </p:pic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40C26C80-7EDC-FB3F-54DC-729BD7E83A5F}"/>
              </a:ext>
            </a:extLst>
          </p:cNvPr>
          <p:cNvSpPr txBox="1">
            <a:spLocks/>
          </p:cNvSpPr>
          <p:nvPr/>
        </p:nvSpPr>
        <p:spPr>
          <a:xfrm>
            <a:off x="1960795" y="1842172"/>
            <a:ext cx="6856477" cy="1920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pt-BR" sz="7200">
                <a:solidFill>
                  <a:srgbClr val="00B050"/>
                </a:solidFill>
                <a:latin typeface="Cochocib Script Latin Pro" panose="02000503000000020003" pitchFamily="2" charset="0"/>
              </a:rPr>
              <a:t>Lembrete: </a:t>
            </a:r>
          </a:p>
          <a:p>
            <a:pPr marL="457200" lvl="1" indent="0">
              <a:buNone/>
            </a:pPr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</a:rPr>
              <a:t>Preenchimento dos Dados no </a:t>
            </a:r>
          </a:p>
          <a:p>
            <a:pPr marL="457200" lvl="1" indent="0">
              <a:buNone/>
            </a:pPr>
            <a:r>
              <a:rPr lang="pt-BR" err="1">
                <a:solidFill>
                  <a:schemeClr val="tx1">
                    <a:lumMod val="75000"/>
                    <a:lumOff val="25000"/>
                  </a:schemeClr>
                </a:solidFill>
              </a:rPr>
              <a:t>ColaboraDados</a:t>
            </a:r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b="1">
                <a:solidFill>
                  <a:schemeClr val="tx1">
                    <a:lumMod val="75000"/>
                    <a:lumOff val="25000"/>
                  </a:schemeClr>
                </a:solidFill>
              </a:rPr>
              <a:t>até dia 10</a:t>
            </a:r>
          </a:p>
          <a:p>
            <a:pPr marL="914400" lvl="2" indent="0">
              <a:buNone/>
            </a:pPr>
            <a:endParaRPr lang="pt-BR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0ADA2EAE-1BCF-5A22-B84D-C08D1B436ACE}"/>
              </a:ext>
            </a:extLst>
          </p:cNvPr>
          <p:cNvGrpSpPr/>
          <p:nvPr/>
        </p:nvGrpSpPr>
        <p:grpSpPr>
          <a:xfrm>
            <a:off x="4224527" y="4509987"/>
            <a:ext cx="4137080" cy="1468882"/>
            <a:chOff x="5897879" y="4414770"/>
            <a:chExt cx="4137080" cy="1468882"/>
          </a:xfrm>
        </p:grpSpPr>
        <p:sp>
          <p:nvSpPr>
            <p:cNvPr id="15" name="Retângulo: Cantos Diagonais Arredondados 14">
              <a:extLst>
                <a:ext uri="{FF2B5EF4-FFF2-40B4-BE49-F238E27FC236}">
                  <a16:creationId xmlns:a16="http://schemas.microsoft.com/office/drawing/2014/main" id="{E67A3426-25FB-518D-420A-6BFC8C41D730}"/>
                </a:ext>
              </a:extLst>
            </p:cNvPr>
            <p:cNvSpPr/>
            <p:nvPr/>
          </p:nvSpPr>
          <p:spPr>
            <a:xfrm>
              <a:off x="5897880" y="4414770"/>
              <a:ext cx="4078224" cy="1339200"/>
            </a:xfrm>
            <a:custGeom>
              <a:avLst/>
              <a:gdLst>
                <a:gd name="csX0" fmla="*/ 644584 w 4078224"/>
                <a:gd name="csY0" fmla="*/ 0 h 1299590"/>
                <a:gd name="csX1" fmla="*/ 4078224 w 4078224"/>
                <a:gd name="csY1" fmla="*/ 0 h 1299590"/>
                <a:gd name="csX2" fmla="*/ 4078224 w 4078224"/>
                <a:gd name="csY2" fmla="*/ 0 h 1299590"/>
                <a:gd name="csX3" fmla="*/ 4078224 w 4078224"/>
                <a:gd name="csY3" fmla="*/ 655006 h 1299590"/>
                <a:gd name="csX4" fmla="*/ 3433640 w 4078224"/>
                <a:gd name="csY4" fmla="*/ 1299590 h 1299590"/>
                <a:gd name="csX5" fmla="*/ 0 w 4078224"/>
                <a:gd name="csY5" fmla="*/ 1299590 h 1299590"/>
                <a:gd name="csX6" fmla="*/ 0 w 4078224"/>
                <a:gd name="csY6" fmla="*/ 1299590 h 1299590"/>
                <a:gd name="csX7" fmla="*/ 0 w 4078224"/>
                <a:gd name="csY7" fmla="*/ 644584 h 1299590"/>
                <a:gd name="csX8" fmla="*/ 644584 w 4078224"/>
                <a:gd name="csY8" fmla="*/ 0 h 1299590"/>
                <a:gd name="csX0" fmla="*/ 644584 w 4078224"/>
                <a:gd name="csY0" fmla="*/ 0 h 1299590"/>
                <a:gd name="csX1" fmla="*/ 4078224 w 4078224"/>
                <a:gd name="csY1" fmla="*/ 0 h 1299590"/>
                <a:gd name="csX2" fmla="*/ 4078224 w 4078224"/>
                <a:gd name="csY2" fmla="*/ 0 h 1299590"/>
                <a:gd name="csX3" fmla="*/ 4078224 w 4078224"/>
                <a:gd name="csY3" fmla="*/ 655006 h 1299590"/>
                <a:gd name="csX4" fmla="*/ 3433640 w 4078224"/>
                <a:gd name="csY4" fmla="*/ 1299590 h 1299590"/>
                <a:gd name="csX5" fmla="*/ 621792 w 4078224"/>
                <a:gd name="csY5" fmla="*/ 1291086 h 1299590"/>
                <a:gd name="csX6" fmla="*/ 0 w 4078224"/>
                <a:gd name="csY6" fmla="*/ 1299590 h 1299590"/>
                <a:gd name="csX7" fmla="*/ 0 w 4078224"/>
                <a:gd name="csY7" fmla="*/ 1299590 h 1299590"/>
                <a:gd name="csX8" fmla="*/ 0 w 4078224"/>
                <a:gd name="csY8" fmla="*/ 644584 h 1299590"/>
                <a:gd name="csX9" fmla="*/ 644584 w 4078224"/>
                <a:gd name="csY9" fmla="*/ 0 h 1299590"/>
                <a:gd name="csX0" fmla="*/ 644584 w 4078224"/>
                <a:gd name="csY0" fmla="*/ 0 h 1299590"/>
                <a:gd name="csX1" fmla="*/ 4078224 w 4078224"/>
                <a:gd name="csY1" fmla="*/ 0 h 1299590"/>
                <a:gd name="csX2" fmla="*/ 4078224 w 4078224"/>
                <a:gd name="csY2" fmla="*/ 0 h 1299590"/>
                <a:gd name="csX3" fmla="*/ 4078224 w 4078224"/>
                <a:gd name="csY3" fmla="*/ 655006 h 1299590"/>
                <a:gd name="csX4" fmla="*/ 3433640 w 4078224"/>
                <a:gd name="csY4" fmla="*/ 1299590 h 1299590"/>
                <a:gd name="csX5" fmla="*/ 621792 w 4078224"/>
                <a:gd name="csY5" fmla="*/ 1291086 h 1299590"/>
                <a:gd name="csX6" fmla="*/ 0 w 4078224"/>
                <a:gd name="csY6" fmla="*/ 1299590 h 1299590"/>
                <a:gd name="csX7" fmla="*/ 155448 w 4078224"/>
                <a:gd name="csY7" fmla="*/ 1061846 h 1299590"/>
                <a:gd name="csX8" fmla="*/ 0 w 4078224"/>
                <a:gd name="csY8" fmla="*/ 644584 h 1299590"/>
                <a:gd name="csX9" fmla="*/ 644584 w 4078224"/>
                <a:gd name="csY9" fmla="*/ 0 h 1299590"/>
                <a:gd name="csX0" fmla="*/ 644584 w 4078224"/>
                <a:gd name="csY0" fmla="*/ 0 h 1299590"/>
                <a:gd name="csX1" fmla="*/ 4078224 w 4078224"/>
                <a:gd name="csY1" fmla="*/ 0 h 1299590"/>
                <a:gd name="csX2" fmla="*/ 4078224 w 4078224"/>
                <a:gd name="csY2" fmla="*/ 0 h 1299590"/>
                <a:gd name="csX3" fmla="*/ 4078224 w 4078224"/>
                <a:gd name="csY3" fmla="*/ 655006 h 1299590"/>
                <a:gd name="csX4" fmla="*/ 3433640 w 4078224"/>
                <a:gd name="csY4" fmla="*/ 1299590 h 1299590"/>
                <a:gd name="csX5" fmla="*/ 621792 w 4078224"/>
                <a:gd name="csY5" fmla="*/ 1291086 h 1299590"/>
                <a:gd name="csX6" fmla="*/ 155448 w 4078224"/>
                <a:gd name="csY6" fmla="*/ 1061846 h 1299590"/>
                <a:gd name="csX7" fmla="*/ 0 w 4078224"/>
                <a:gd name="csY7" fmla="*/ 644584 h 1299590"/>
                <a:gd name="csX8" fmla="*/ 644584 w 4078224"/>
                <a:gd name="csY8" fmla="*/ 0 h 12995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4078224" h="1299590">
                  <a:moveTo>
                    <a:pt x="644584" y="0"/>
                  </a:moveTo>
                  <a:lnTo>
                    <a:pt x="4078224" y="0"/>
                  </a:lnTo>
                  <a:lnTo>
                    <a:pt x="4078224" y="0"/>
                  </a:lnTo>
                  <a:lnTo>
                    <a:pt x="4078224" y="655006"/>
                  </a:lnTo>
                  <a:cubicBezTo>
                    <a:pt x="4078224" y="1011000"/>
                    <a:pt x="3789634" y="1299590"/>
                    <a:pt x="3433640" y="1299590"/>
                  </a:cubicBezTo>
                  <a:lnTo>
                    <a:pt x="621792" y="1291086"/>
                  </a:lnTo>
                  <a:lnTo>
                    <a:pt x="155448" y="1061846"/>
                  </a:lnTo>
                  <a:lnTo>
                    <a:pt x="0" y="644584"/>
                  </a:lnTo>
                  <a:cubicBezTo>
                    <a:pt x="0" y="288590"/>
                    <a:pt x="288590" y="0"/>
                    <a:pt x="644584" y="0"/>
                  </a:cubicBezTo>
                  <a:close/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Espaço Reservado para Conteúdo 2">
              <a:extLst>
                <a:ext uri="{FF2B5EF4-FFF2-40B4-BE49-F238E27FC236}">
                  <a16:creationId xmlns:a16="http://schemas.microsoft.com/office/drawing/2014/main" id="{052A80A3-C3FC-C3A1-6C0D-D8B6676872CC}"/>
                </a:ext>
              </a:extLst>
            </p:cNvPr>
            <p:cNvSpPr txBox="1">
              <a:spLocks/>
            </p:cNvSpPr>
            <p:nvPr/>
          </p:nvSpPr>
          <p:spPr>
            <a:xfrm>
              <a:off x="6605959" y="4605204"/>
              <a:ext cx="3429000" cy="127844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 algn="ctr">
                <a:spcBef>
                  <a:spcPts val="0"/>
                </a:spcBef>
                <a:buNone/>
              </a:pPr>
              <a:r>
                <a:rPr lang="pt-BR"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TAIANI BACCHI KIENETZ</a:t>
              </a:r>
            </a:p>
            <a:p>
              <a:pPr marL="457200" lvl="1" indent="0" algn="ctr">
                <a:spcBef>
                  <a:spcPts val="0"/>
                </a:spcBef>
                <a:buNone/>
              </a:pPr>
              <a:endParaRPr lang="pt-BR" sz="300" b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457200" lvl="1" indent="0" algn="ctr">
                <a:spcBef>
                  <a:spcPts val="0"/>
                </a:spcBef>
                <a:buNone/>
              </a:pPr>
              <a:endParaRPr lang="pt-BR" sz="300" b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457200" lvl="1" indent="0" algn="ctr">
                <a:spcBef>
                  <a:spcPts val="0"/>
                </a:spcBef>
                <a:buNone/>
              </a:pPr>
              <a:endParaRPr lang="pt-BR" sz="300" b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457200" lvl="1" indent="0" algn="ctr">
                <a:spcBef>
                  <a:spcPts val="0"/>
                </a:spcBef>
                <a:buNone/>
              </a:pPr>
              <a:r>
                <a:rPr lang="pt-B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Chefe da Divisão de </a:t>
              </a:r>
            </a:p>
            <a:p>
              <a:pPr marL="457200" lvl="1" indent="0" algn="ctr">
                <a:spcBef>
                  <a:spcPts val="0"/>
                </a:spcBef>
                <a:buNone/>
              </a:pPr>
              <a:r>
                <a:rPr lang="pt-B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Qualidade de Serviços – DIQSE</a:t>
              </a:r>
            </a:p>
            <a:p>
              <a:pPr marL="457200" lvl="1" indent="0" algn="ctr">
                <a:spcBef>
                  <a:spcPts val="0"/>
                </a:spcBef>
                <a:buNone/>
              </a:pPr>
              <a:r>
                <a:rPr lang="pt-B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diqse@gestao.gov.br</a:t>
              </a:r>
            </a:p>
            <a:p>
              <a:pPr lvl="2" algn="ctr"/>
              <a:endParaRPr lang="pt-BR"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914400" lvl="2" indent="0" algn="ctr">
                <a:buNone/>
              </a:pPr>
              <a:endParaRPr lang="pt-BR"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C022E0C6-3CCA-882D-C6AB-E42BA87C14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7879" y="4435911"/>
              <a:ext cx="1296000" cy="1296000"/>
            </a:xfrm>
            <a:prstGeom prst="flowChartConnector">
              <a:avLst/>
            </a:prstGeom>
            <a:noFill/>
            <a:ln w="28575">
              <a:solidFill>
                <a:srgbClr val="00B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1096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9A6CFA-F962-D7FD-C34C-8BC80F275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FD3F62A9-CDF1-8CDD-AECB-88FD9283F610}"/>
              </a:ext>
            </a:extLst>
          </p:cNvPr>
          <p:cNvSpPr txBox="1"/>
          <p:nvPr/>
        </p:nvSpPr>
        <p:spPr>
          <a:xfrm>
            <a:off x="896186" y="482187"/>
            <a:ext cx="10184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LETRAMENTO EM INDICADORES</a:t>
            </a:r>
            <a:endParaRPr lang="pt-BR" sz="3600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783E27B5-9FE0-5887-FA25-08EFF85E9597}"/>
              </a:ext>
            </a:extLst>
          </p:cNvPr>
          <p:cNvSpPr txBox="1">
            <a:spLocks/>
          </p:cNvSpPr>
          <p:nvPr/>
        </p:nvSpPr>
        <p:spPr>
          <a:xfrm>
            <a:off x="3581859" y="1710395"/>
            <a:ext cx="7717438" cy="45527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pt-BR" sz="2000">
                <a:solidFill>
                  <a:schemeClr val="tx1">
                    <a:lumMod val="75000"/>
                    <a:lumOff val="25000"/>
                  </a:schemeClr>
                </a:solidFill>
              </a:rPr>
              <a:t>Referencial teórico</a:t>
            </a:r>
          </a:p>
          <a:p>
            <a:pPr lvl="1" algn="just">
              <a:buClr>
                <a:srgbClr val="005EFF"/>
              </a:buClr>
            </a:pP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Bahia, Leandro Oliveira. Guia referencial para construção e análise de indicadores / Brasília: Enap, 2021</a:t>
            </a:r>
            <a:endParaRPr lang="pt-BR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just">
              <a:buClr>
                <a:srgbClr val="005EFF"/>
              </a:buClr>
            </a:pP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Uchoa, Carlos Eduardo. Apostila Elaboração de Indicadores de Desempenho Institucional. Brasília: Enap, 2013</a:t>
            </a:r>
          </a:p>
          <a:p>
            <a:pPr lvl="1" algn="just">
              <a:buClr>
                <a:srgbClr val="005EFF"/>
              </a:buClr>
            </a:pP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Agência Nacional de Vigilância Sanitária (Anvisa). Tiragem:</a:t>
            </a:r>
            <a:br>
              <a:rPr lang="pt-BR" sz="1600">
                <a:ea typeface="+mn-lt"/>
                <a:cs typeface="+mn-lt"/>
              </a:rPr>
            </a:b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1ª edição – 2023 – versão eletrônica. Manual de ARR. Métodos e Ferramentas para Avaliação de Resultado Regulatório na Anvisa</a:t>
            </a:r>
          </a:p>
          <a:p>
            <a:pPr lvl="1" algn="just">
              <a:buClr>
                <a:srgbClr val="005EFF"/>
              </a:buClr>
            </a:pP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Natália </a:t>
            </a:r>
            <a:r>
              <a:rPr lang="pt-BR" sz="1600" err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Massaco</a:t>
            </a: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 Koga ... [et al.] . Políticas públicas e usos de evidências no Brasil : conceitos, métodos, contextos e práticas / organizadores:– Brasília: IPEA, 2022.</a:t>
            </a:r>
          </a:p>
          <a:p>
            <a:pPr lvl="1" algn="just">
              <a:buClr>
                <a:srgbClr val="005EFF"/>
              </a:buClr>
            </a:pP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Leoni, Fernanda. Políticas públicas baseadas em evidências e a contribuição do Tribunal de Contas da </a:t>
            </a:r>
            <a:r>
              <a:rPr lang="pt-BR" sz="160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União.Rev</a:t>
            </a: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. Controle, Fortaleza, v. 23, n.1, p. 497-528, jan./jun. 2025. </a:t>
            </a: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https://doi.org/10.32586/rcda.v23i1.961</a:t>
            </a:r>
            <a:endParaRPr lang="pt-BR" sz="1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just">
              <a:buClr>
                <a:srgbClr val="005EFF"/>
              </a:buClr>
            </a:pP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Executive Office of the President. MEMORANDUM FOR HEADS OF EXECUTIVE DEPARTMENTS AND AGENCIES. M 19/16 USA. Washington, </a:t>
            </a: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April 26, 2019</a:t>
            </a:r>
          </a:p>
          <a:p>
            <a:pPr lvl="1" algn="just">
              <a:buClr>
                <a:srgbClr val="005EFF"/>
              </a:buClr>
            </a:pP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Secretaria de Estado de Planejamento de Gestão - SEPLAG, Governo de Mato Grosso. Guia Referencial de Indicadores. Mato Grosso: Abril, 2024.</a:t>
            </a:r>
            <a:endParaRPr lang="pt-BR" sz="1600" err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just"/>
            <a:endParaRPr lang="pt-BR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Imagem 2" descr="Uma imagem contendo Ícone&#10;&#10;O conteúdo gerado por IA pode estar incorreto.">
            <a:extLst>
              <a:ext uri="{FF2B5EF4-FFF2-40B4-BE49-F238E27FC236}">
                <a16:creationId xmlns:a16="http://schemas.microsoft.com/office/drawing/2014/main" id="{67373C6E-8AE8-2F1D-6C0A-9064505B50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14" y="3867912"/>
            <a:ext cx="2862072" cy="286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24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012E49-EDF4-A6DB-A43F-60C8ABB8B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B517020-CD13-7E8A-1764-57B6D2EBDE4F}"/>
              </a:ext>
            </a:extLst>
          </p:cNvPr>
          <p:cNvSpPr/>
          <p:nvPr/>
        </p:nvSpPr>
        <p:spPr>
          <a:xfrm>
            <a:off x="2841100" y="2221992"/>
            <a:ext cx="3132000" cy="4078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F338C28-3B2C-5B14-BEB7-46CBF2307831}"/>
              </a:ext>
            </a:extLst>
          </p:cNvPr>
          <p:cNvSpPr/>
          <p:nvPr/>
        </p:nvSpPr>
        <p:spPr>
          <a:xfrm>
            <a:off x="6420202" y="2221992"/>
            <a:ext cx="3132000" cy="4078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AE9DDD2-0DEC-36DD-853F-FF00ABB57F17}"/>
              </a:ext>
            </a:extLst>
          </p:cNvPr>
          <p:cNvSpPr/>
          <p:nvPr/>
        </p:nvSpPr>
        <p:spPr>
          <a:xfrm>
            <a:off x="3663986" y="3767311"/>
            <a:ext cx="1507586" cy="412371"/>
          </a:xfrm>
          <a:prstGeom prst="rect">
            <a:avLst/>
          </a:prstGeom>
          <a:solidFill>
            <a:srgbClr val="005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A4944FD2-CAA2-3024-E7F3-7B831E77EBA1}"/>
              </a:ext>
            </a:extLst>
          </p:cNvPr>
          <p:cNvSpPr/>
          <p:nvPr/>
        </p:nvSpPr>
        <p:spPr>
          <a:xfrm>
            <a:off x="6865258" y="3823417"/>
            <a:ext cx="2216939" cy="412371"/>
          </a:xfrm>
          <a:prstGeom prst="rect">
            <a:avLst/>
          </a:prstGeom>
          <a:solidFill>
            <a:srgbClr val="005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9F93A2B-4D0E-9363-7AB0-9D7CB1A1D563}"/>
              </a:ext>
            </a:extLst>
          </p:cNvPr>
          <p:cNvSpPr txBox="1"/>
          <p:nvPr/>
        </p:nvSpPr>
        <p:spPr>
          <a:xfrm>
            <a:off x="896186" y="482187"/>
            <a:ext cx="10184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LETRAMENTO EM INDICADORES</a:t>
            </a:r>
            <a:endParaRPr lang="pt-BR" sz="3600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3A945735-9AF0-2999-D04F-FC82BFA95417}"/>
              </a:ext>
            </a:extLst>
          </p:cNvPr>
          <p:cNvSpPr txBox="1">
            <a:spLocks/>
          </p:cNvSpPr>
          <p:nvPr/>
        </p:nvSpPr>
        <p:spPr>
          <a:xfrm>
            <a:off x="6359457" y="4489705"/>
            <a:ext cx="3247457" cy="18861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Dado que já passou por um primeiro nível de organização, de acordo com um interesse específico, como em um relatório.</a:t>
            </a:r>
          </a:p>
          <a:p>
            <a:pPr marL="0" indent="0" algn="ctr">
              <a:buNone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(ex. Quantidade de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CCEs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SSC no relatório mensal do SIORG)</a:t>
            </a:r>
          </a:p>
          <a:p>
            <a:pPr marL="0" indent="0" algn="ctr">
              <a:buNone/>
            </a:pPr>
            <a:endParaRPr lang="pt-BR" sz="1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endParaRPr lang="pt-BR" sz="1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F76FB270-7BCD-3EB8-B61A-B9D7A2C3F105}"/>
              </a:ext>
            </a:extLst>
          </p:cNvPr>
          <p:cNvSpPr txBox="1">
            <a:spLocks/>
          </p:cNvSpPr>
          <p:nvPr/>
        </p:nvSpPr>
        <p:spPr>
          <a:xfrm>
            <a:off x="2896605" y="3778324"/>
            <a:ext cx="3015750" cy="2393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</a:rPr>
              <a:t>Dados</a:t>
            </a:r>
          </a:p>
          <a:p>
            <a:pPr marL="0" indent="0" algn="ctr">
              <a:buNone/>
            </a:pPr>
            <a:endParaRPr lang="pt-BR" sz="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pt-BR" sz="2000">
                <a:solidFill>
                  <a:schemeClr val="tx1">
                    <a:lumMod val="75000"/>
                    <a:lumOff val="25000"/>
                  </a:schemeClr>
                </a:solidFill>
              </a:rPr>
              <a:t>Registros Brutos. </a:t>
            </a:r>
          </a:p>
          <a:p>
            <a:pPr marL="0" indent="0" algn="ctr">
              <a:buNone/>
            </a:pPr>
            <a:r>
              <a:rPr lang="pt-BR" sz="2000">
                <a:solidFill>
                  <a:schemeClr val="tx1">
                    <a:lumMod val="75000"/>
                    <a:lumOff val="25000"/>
                  </a:schemeClr>
                </a:solidFill>
              </a:rPr>
              <a:t>Sem Análise ou Interpretação.</a:t>
            </a:r>
          </a:p>
          <a:p>
            <a:pPr marL="0" indent="0" algn="ctr">
              <a:buNone/>
            </a:pPr>
            <a:r>
              <a:rPr lang="pt-BR" sz="20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(ex. Quantidade de CCEs SSC)</a:t>
            </a:r>
            <a:endParaRPr lang="pt-BR" sz="2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95DE355F-D8AF-AE4A-AF1E-A3DE33F40F6E}"/>
              </a:ext>
            </a:extLst>
          </p:cNvPr>
          <p:cNvSpPr txBox="1">
            <a:spLocks/>
          </p:cNvSpPr>
          <p:nvPr/>
        </p:nvSpPr>
        <p:spPr>
          <a:xfrm>
            <a:off x="6461458" y="3835358"/>
            <a:ext cx="3015750" cy="558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</a:rPr>
              <a:t>Informações</a:t>
            </a:r>
            <a:endParaRPr lang="pt-BR" sz="17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" name="Imagem 19" descr="Ícone&#10;&#10;O conteúdo gerado por IA pode estar incorreto.">
            <a:extLst>
              <a:ext uri="{FF2B5EF4-FFF2-40B4-BE49-F238E27FC236}">
                <a16:creationId xmlns:a16="http://schemas.microsoft.com/office/drawing/2014/main" id="{A27EF8ED-557B-B7C8-3A93-0FA737D95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096" y="2601292"/>
            <a:ext cx="956767" cy="956767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7D994B61-0FDC-4AB1-E1F4-A194F7CC95D1}"/>
              </a:ext>
            </a:extLst>
          </p:cNvPr>
          <p:cNvSpPr txBox="1"/>
          <p:nvPr/>
        </p:nvSpPr>
        <p:spPr>
          <a:xfrm>
            <a:off x="2979174" y="1337770"/>
            <a:ext cx="62336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>
                <a:latin typeface="Segoe UI" panose="020B0502040204020203" pitchFamily="34" charset="0"/>
                <a:cs typeface="Segoe UI" panose="020B0502040204020203" pitchFamily="34" charset="0"/>
              </a:rPr>
              <a:t>Alinhamento de conceitos:</a:t>
            </a:r>
          </a:p>
        </p:txBody>
      </p:sp>
      <p:pic>
        <p:nvPicPr>
          <p:cNvPr id="5" name="Imagem 4" descr="Ícone&#10;&#10;O conteúdo gerado por IA pode estar incorreto.">
            <a:extLst>
              <a:ext uri="{FF2B5EF4-FFF2-40B4-BE49-F238E27FC236}">
                <a16:creationId xmlns:a16="http://schemas.microsoft.com/office/drawing/2014/main" id="{E9DAFC9B-B10F-4B22-0981-5CDF0801C2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254" y="2601292"/>
            <a:ext cx="887329" cy="88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41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863F31-4878-BFA2-D719-FC9103334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53CE6C63-345D-584F-4E02-E9EFA554FFFA}"/>
              </a:ext>
            </a:extLst>
          </p:cNvPr>
          <p:cNvSpPr/>
          <p:nvPr/>
        </p:nvSpPr>
        <p:spPr>
          <a:xfrm>
            <a:off x="909128" y="2231136"/>
            <a:ext cx="3132000" cy="4078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F9DDEAA-9205-550E-5DFC-9899B19BECD2}"/>
              </a:ext>
            </a:extLst>
          </p:cNvPr>
          <p:cNvSpPr/>
          <p:nvPr/>
        </p:nvSpPr>
        <p:spPr>
          <a:xfrm>
            <a:off x="4488230" y="2231136"/>
            <a:ext cx="3132000" cy="4078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29CAA491-3A3F-9D18-608C-27A56F4236CF}"/>
              </a:ext>
            </a:extLst>
          </p:cNvPr>
          <p:cNvSpPr/>
          <p:nvPr/>
        </p:nvSpPr>
        <p:spPr>
          <a:xfrm>
            <a:off x="4943540" y="3866868"/>
            <a:ext cx="2188780" cy="412371"/>
          </a:xfrm>
          <a:prstGeom prst="rect">
            <a:avLst/>
          </a:prstGeom>
          <a:solidFill>
            <a:srgbClr val="005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9B6080A7-18FA-A4D1-ED20-B2619391EE94}"/>
              </a:ext>
            </a:extLst>
          </p:cNvPr>
          <p:cNvSpPr/>
          <p:nvPr/>
        </p:nvSpPr>
        <p:spPr>
          <a:xfrm>
            <a:off x="1539213" y="3832561"/>
            <a:ext cx="1766390" cy="412371"/>
          </a:xfrm>
          <a:prstGeom prst="rect">
            <a:avLst/>
          </a:prstGeom>
          <a:solidFill>
            <a:srgbClr val="005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F53370A-46D3-9280-3678-ECE370480F85}"/>
              </a:ext>
            </a:extLst>
          </p:cNvPr>
          <p:cNvSpPr txBox="1"/>
          <p:nvPr/>
        </p:nvSpPr>
        <p:spPr>
          <a:xfrm>
            <a:off x="896186" y="482187"/>
            <a:ext cx="10184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LETRAMENTO EM INDICADORES</a:t>
            </a:r>
            <a:endParaRPr lang="pt-BR" sz="3600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B98FBF7E-C3BA-C3A2-E2DC-1C6C51A8E724}"/>
              </a:ext>
            </a:extLst>
          </p:cNvPr>
          <p:cNvSpPr txBox="1">
            <a:spLocks/>
          </p:cNvSpPr>
          <p:nvPr/>
        </p:nvSpPr>
        <p:spPr>
          <a:xfrm>
            <a:off x="848383" y="4498849"/>
            <a:ext cx="3247457" cy="1886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>
                <a:solidFill>
                  <a:schemeClr val="tx1">
                    <a:lumMod val="75000"/>
                    <a:lumOff val="25000"/>
                  </a:schemeClr>
                </a:solidFill>
              </a:rPr>
              <a:t>Medidas quantitativas específicas de um processo, atividade ou resultado. 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(ex. Número de propostas efetivadas no SIORG)</a:t>
            </a:r>
          </a:p>
          <a:p>
            <a:pPr marL="0" indent="0" algn="ctr">
              <a:buNone/>
            </a:pPr>
            <a:endParaRPr lang="pt-BR" sz="17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endParaRPr lang="pt-BR" sz="17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B2A49DE6-C48A-69AD-3C9F-AAF1A9C93BD6}"/>
              </a:ext>
            </a:extLst>
          </p:cNvPr>
          <p:cNvSpPr txBox="1">
            <a:spLocks/>
          </p:cNvSpPr>
          <p:nvPr/>
        </p:nvSpPr>
        <p:spPr>
          <a:xfrm>
            <a:off x="4478782" y="4403385"/>
            <a:ext cx="3132000" cy="1777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>
                <a:solidFill>
                  <a:schemeClr val="tx1">
                    <a:lumMod val="75000"/>
                    <a:lumOff val="25000"/>
                  </a:schemeClr>
                </a:solidFill>
              </a:rPr>
              <a:t>Instrumentos de análise. Elaborados a partir dos dados com o objetivo de medir, monitorar e avaliar.</a:t>
            </a:r>
            <a:endParaRPr lang="pt-BR" sz="20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9F7D722A-571C-3D6D-858C-7755BAA7C0B9}"/>
              </a:ext>
            </a:extLst>
          </p:cNvPr>
          <p:cNvSpPr txBox="1">
            <a:spLocks/>
          </p:cNvSpPr>
          <p:nvPr/>
        </p:nvSpPr>
        <p:spPr>
          <a:xfrm>
            <a:off x="950384" y="3844502"/>
            <a:ext cx="3015750" cy="558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</a:rPr>
              <a:t>Métricas</a:t>
            </a:r>
            <a:endParaRPr lang="pt-BR" sz="17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26743DFF-5048-FD46-22D3-11DE7267D9CB}"/>
              </a:ext>
            </a:extLst>
          </p:cNvPr>
          <p:cNvSpPr txBox="1">
            <a:spLocks/>
          </p:cNvSpPr>
          <p:nvPr/>
        </p:nvSpPr>
        <p:spPr>
          <a:xfrm>
            <a:off x="4478783" y="5720085"/>
            <a:ext cx="3131999" cy="922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buNone/>
            </a:pP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(ex. % área de apoio x finalísticas; % de proposta efetivadas dentro dos prazos legais)</a:t>
            </a:r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10EC498A-89CE-D0F9-6CBD-77B154E0CED1}"/>
              </a:ext>
            </a:extLst>
          </p:cNvPr>
          <p:cNvSpPr txBox="1">
            <a:spLocks/>
          </p:cNvSpPr>
          <p:nvPr/>
        </p:nvSpPr>
        <p:spPr>
          <a:xfrm>
            <a:off x="4536907" y="3860626"/>
            <a:ext cx="3015750" cy="542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</a:t>
            </a:r>
            <a:endParaRPr lang="pt-BR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" name="Imagem 17" descr="Placa branca com letras pretas&#10;&#10;O conteúdo gerado por IA pode estar incorreto.">
            <a:extLst>
              <a:ext uri="{FF2B5EF4-FFF2-40B4-BE49-F238E27FC236}">
                <a16:creationId xmlns:a16="http://schemas.microsoft.com/office/drawing/2014/main" id="{91A65569-2D53-D1E8-388D-B93369AA63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706">
            <a:off x="1924787" y="2625046"/>
            <a:ext cx="995243" cy="995243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15305BF9-0C8D-9095-89A0-6256E40DB831}"/>
              </a:ext>
            </a:extLst>
          </p:cNvPr>
          <p:cNvSpPr txBox="1"/>
          <p:nvPr/>
        </p:nvSpPr>
        <p:spPr>
          <a:xfrm>
            <a:off x="2979174" y="1337770"/>
            <a:ext cx="62336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Alinhamento de conceitos: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FA0E929-E7AC-8848-459D-911A81FF1FC0}"/>
              </a:ext>
            </a:extLst>
          </p:cNvPr>
          <p:cNvSpPr/>
          <p:nvPr/>
        </p:nvSpPr>
        <p:spPr>
          <a:xfrm>
            <a:off x="8054390" y="2221992"/>
            <a:ext cx="3132000" cy="4078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7AEFCD5-5F32-5403-0ED1-57485DE6F524}"/>
              </a:ext>
            </a:extLst>
          </p:cNvPr>
          <p:cNvSpPr/>
          <p:nvPr/>
        </p:nvSpPr>
        <p:spPr>
          <a:xfrm>
            <a:off x="8293608" y="3857724"/>
            <a:ext cx="2660904" cy="412371"/>
          </a:xfrm>
          <a:prstGeom prst="rect">
            <a:avLst/>
          </a:prstGeom>
          <a:solidFill>
            <a:srgbClr val="005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058C536C-1719-CB1E-3C4B-03AF7E75E185}"/>
              </a:ext>
            </a:extLst>
          </p:cNvPr>
          <p:cNvSpPr txBox="1">
            <a:spLocks/>
          </p:cNvSpPr>
          <p:nvPr/>
        </p:nvSpPr>
        <p:spPr>
          <a:xfrm>
            <a:off x="8044942" y="4481325"/>
            <a:ext cx="3132000" cy="1981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>
                <a:solidFill>
                  <a:schemeClr val="tx1">
                    <a:lumMod val="75000"/>
                    <a:lumOff val="25000"/>
                  </a:schemeClr>
                </a:solidFill>
              </a:rPr>
              <a:t>Acompanhamento do indicador. Ajuda garantir a efetividade dos trabalhos. </a:t>
            </a:r>
          </a:p>
          <a:p>
            <a:pPr marL="0" indent="0" algn="ctr">
              <a:buNone/>
            </a:pPr>
            <a:endParaRPr lang="pt-BR" sz="5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lnSpc>
                <a:spcPct val="70000"/>
              </a:lnSpc>
              <a:buNone/>
            </a:pP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(ex. Aumento ou redução das áreas de apoio no decorrer do período)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1F95A8D6-5FEE-4335-F7D4-7F085881C3CE}"/>
              </a:ext>
            </a:extLst>
          </p:cNvPr>
          <p:cNvSpPr txBox="1">
            <a:spLocks/>
          </p:cNvSpPr>
          <p:nvPr/>
        </p:nvSpPr>
        <p:spPr>
          <a:xfrm>
            <a:off x="8130499" y="3851482"/>
            <a:ext cx="2950456" cy="542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</a:rPr>
              <a:t>Monitoramento</a:t>
            </a:r>
            <a:endParaRPr lang="pt-BR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1" name="Imagem 20" descr="Ícone&#10;&#10;O conteúdo gerado por IA pode estar incorreto.">
            <a:extLst>
              <a:ext uri="{FF2B5EF4-FFF2-40B4-BE49-F238E27FC236}">
                <a16:creationId xmlns:a16="http://schemas.microsoft.com/office/drawing/2014/main" id="{01D2A538-1D87-FFEB-5091-8CA1C409D8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41919" y="2597225"/>
            <a:ext cx="992022" cy="992022"/>
          </a:xfrm>
          <a:prstGeom prst="rect">
            <a:avLst/>
          </a:prstGeom>
        </p:spPr>
      </p:pic>
      <p:pic>
        <p:nvPicPr>
          <p:cNvPr id="26" name="Imagem 25" descr="Logotipo&#10;&#10;O conteúdo gerado por IA pode estar incorreto.">
            <a:extLst>
              <a:ext uri="{FF2B5EF4-FFF2-40B4-BE49-F238E27FC236}">
                <a16:creationId xmlns:a16="http://schemas.microsoft.com/office/drawing/2014/main" id="{7C37D85E-C068-D41B-0994-1B26B9CC15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344" y="2499008"/>
            <a:ext cx="1145256" cy="114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95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4FD678-FEC0-D9DA-A8C5-65BB6E86A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5BFCB3E2-D853-6D17-ECD4-51C4A441A01C}"/>
              </a:ext>
            </a:extLst>
          </p:cNvPr>
          <p:cNvSpPr/>
          <p:nvPr/>
        </p:nvSpPr>
        <p:spPr>
          <a:xfrm>
            <a:off x="6844911" y="5652125"/>
            <a:ext cx="2188780" cy="412371"/>
          </a:xfrm>
          <a:prstGeom prst="rect">
            <a:avLst/>
          </a:prstGeom>
          <a:solidFill>
            <a:srgbClr val="005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A1FC2318-EB7E-9EE1-ACEC-2257409B6F4B}"/>
              </a:ext>
            </a:extLst>
          </p:cNvPr>
          <p:cNvSpPr/>
          <p:nvPr/>
        </p:nvSpPr>
        <p:spPr>
          <a:xfrm>
            <a:off x="3440584" y="5617818"/>
            <a:ext cx="1766390" cy="412371"/>
          </a:xfrm>
          <a:prstGeom prst="rect">
            <a:avLst/>
          </a:prstGeom>
          <a:solidFill>
            <a:srgbClr val="005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472895F-166E-95F8-1EA2-ABCC8F61E6B9}"/>
              </a:ext>
            </a:extLst>
          </p:cNvPr>
          <p:cNvSpPr txBox="1"/>
          <p:nvPr/>
        </p:nvSpPr>
        <p:spPr>
          <a:xfrm>
            <a:off x="896186" y="482187"/>
            <a:ext cx="10184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LETRAMENTO EM INDICADORES</a:t>
            </a:r>
            <a:endParaRPr lang="pt-BR" sz="3600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2846A964-8D4A-7FA1-D0B5-45BF2855ECE0}"/>
              </a:ext>
            </a:extLst>
          </p:cNvPr>
          <p:cNvSpPr txBox="1">
            <a:spLocks/>
          </p:cNvSpPr>
          <p:nvPr/>
        </p:nvSpPr>
        <p:spPr>
          <a:xfrm>
            <a:off x="2851755" y="5629759"/>
            <a:ext cx="3015750" cy="558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</a:rPr>
              <a:t>Métricas</a:t>
            </a:r>
            <a:endParaRPr lang="pt-BR" sz="17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9D3F77AA-B5B3-C38B-AD72-738CD8A49360}"/>
              </a:ext>
            </a:extLst>
          </p:cNvPr>
          <p:cNvSpPr txBox="1">
            <a:spLocks/>
          </p:cNvSpPr>
          <p:nvPr/>
        </p:nvSpPr>
        <p:spPr>
          <a:xfrm>
            <a:off x="6438278" y="5645883"/>
            <a:ext cx="3015750" cy="542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</a:t>
            </a:r>
            <a:endParaRPr lang="pt-BR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" name="Imagem 17" descr="Placa branca com letras pretas&#10;&#10;O conteúdo gerado por IA pode estar incorreto.">
            <a:extLst>
              <a:ext uri="{FF2B5EF4-FFF2-40B4-BE49-F238E27FC236}">
                <a16:creationId xmlns:a16="http://schemas.microsoft.com/office/drawing/2014/main" id="{499C644A-5D9F-C23E-801D-BD288060AF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706">
            <a:off x="3826158" y="4410303"/>
            <a:ext cx="995243" cy="995243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5395150B-5922-6C2E-BB57-83D26585EE96}"/>
              </a:ext>
            </a:extLst>
          </p:cNvPr>
          <p:cNvSpPr txBox="1"/>
          <p:nvPr/>
        </p:nvSpPr>
        <p:spPr>
          <a:xfrm>
            <a:off x="2979174" y="1337770"/>
            <a:ext cx="62336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Alinhamento de conceitos: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CDD1FD-CB41-29E5-832E-22F80C4C5353}"/>
              </a:ext>
            </a:extLst>
          </p:cNvPr>
          <p:cNvSpPr txBox="1">
            <a:spLocks/>
          </p:cNvSpPr>
          <p:nvPr/>
        </p:nvSpPr>
        <p:spPr>
          <a:xfrm>
            <a:off x="2443375" y="2800624"/>
            <a:ext cx="7305250" cy="2107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>
                <a:solidFill>
                  <a:schemeClr val="tx1">
                    <a:lumMod val="75000"/>
                    <a:lumOff val="25000"/>
                  </a:schemeClr>
                </a:solidFill>
              </a:rPr>
              <a:t>Todo indicador é uma métrica. </a:t>
            </a:r>
          </a:p>
          <a:p>
            <a:pPr marL="0" indent="0" algn="ctr">
              <a:buNone/>
            </a:pPr>
            <a:r>
              <a:rPr lang="pt-BR" sz="3200">
                <a:solidFill>
                  <a:schemeClr val="tx1">
                    <a:lumMod val="75000"/>
                    <a:lumOff val="25000"/>
                  </a:schemeClr>
                </a:solidFill>
              </a:rPr>
              <a:t>Mas, nem toda métrica é um indicador.</a:t>
            </a:r>
          </a:p>
        </p:txBody>
      </p:sp>
      <p:pic>
        <p:nvPicPr>
          <p:cNvPr id="21" name="Imagem 20" descr="Ícone&#10;&#10;O conteúdo gerado por IA pode estar incorreto.">
            <a:extLst>
              <a:ext uri="{FF2B5EF4-FFF2-40B4-BE49-F238E27FC236}">
                <a16:creationId xmlns:a16="http://schemas.microsoft.com/office/drawing/2014/main" id="{B2C85C63-E49D-62F2-3684-E3D85E7AE5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3290" y="4382482"/>
            <a:ext cx="992022" cy="99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012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49A43C-18C8-F39A-4D44-8C19DAE27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5D917D4-3885-5A1F-DA2A-1A84676D29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860"/>
          <a:stretch>
            <a:fillRect/>
          </a:stretch>
        </p:blipFill>
        <p:spPr>
          <a:xfrm>
            <a:off x="5862605" y="3961669"/>
            <a:ext cx="5808186" cy="224942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7565548C-2694-23C6-D285-34A8B3B519ED}"/>
              </a:ext>
            </a:extLst>
          </p:cNvPr>
          <p:cNvSpPr/>
          <p:nvPr/>
        </p:nvSpPr>
        <p:spPr>
          <a:xfrm>
            <a:off x="5862605" y="4776042"/>
            <a:ext cx="1242283" cy="1103550"/>
          </a:xfrm>
          <a:prstGeom prst="rect">
            <a:avLst/>
          </a:pr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" b="1">
                <a:solidFill>
                  <a:schemeClr val="tx1">
                    <a:lumMod val="75000"/>
                    <a:lumOff val="25000"/>
                  </a:schemeClr>
                </a:solidFill>
              </a:rPr>
              <a:t>OBJETIVO </a:t>
            </a:r>
          </a:p>
          <a:p>
            <a:r>
              <a:rPr lang="pt-BR" sz="600" b="1">
                <a:solidFill>
                  <a:schemeClr val="tx1">
                    <a:lumMod val="75000"/>
                    <a:lumOff val="25000"/>
                  </a:schemeClr>
                </a:solidFill>
              </a:rPr>
              <a:t>ESTRATÉGICO 1 </a:t>
            </a:r>
          </a:p>
          <a:p>
            <a:endParaRPr lang="pt-BR" sz="4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600" b="1">
                <a:solidFill>
                  <a:schemeClr val="tx1">
                    <a:lumMod val="75000"/>
                    <a:lumOff val="25000"/>
                  </a:schemeClr>
                </a:solidFill>
              </a:rPr>
              <a:t>PROMOVER A INOVAÇÃO, A MELHORIA DA GESTÃO E DA QUALIDADE DOS SERVIÇOS PÚBLICOS </a:t>
            </a:r>
            <a:r>
              <a:rPr lang="pt-BR" sz="600">
                <a:solidFill>
                  <a:schemeClr val="tx1">
                    <a:lumMod val="75000"/>
                    <a:lumOff val="25000"/>
                  </a:schemeClr>
                </a:solidFill>
              </a:rPr>
              <a:t>em articulação com instituições da administração pública federal, cooperação federativa com estados e municípios e diálogo com a sociedade</a:t>
            </a:r>
          </a:p>
          <a:p>
            <a:pPr algn="ctr"/>
            <a:endParaRPr lang="pt-BR" sz="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Gráfico 6" descr="Seta de linha: curva no sentido horário estrutura de tópicos">
            <a:extLst>
              <a:ext uri="{FF2B5EF4-FFF2-40B4-BE49-F238E27FC236}">
                <a16:creationId xmlns:a16="http://schemas.microsoft.com/office/drawing/2014/main" id="{FAAA1AD9-BAD1-0F22-EA3A-04F4A9D458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823875">
            <a:off x="7538325" y="2945479"/>
            <a:ext cx="846085" cy="84608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B1D96B32-C0FA-9973-D843-B45B70506E74}"/>
              </a:ext>
            </a:extLst>
          </p:cNvPr>
          <p:cNvSpPr/>
          <p:nvPr/>
        </p:nvSpPr>
        <p:spPr>
          <a:xfrm>
            <a:off x="982132" y="3032279"/>
            <a:ext cx="5729564" cy="336242"/>
          </a:xfrm>
          <a:prstGeom prst="rect">
            <a:avLst/>
          </a:prstGeom>
          <a:solidFill>
            <a:srgbClr val="005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0F821FB-CBCF-D4C7-963F-2BE5EAB1A962}"/>
              </a:ext>
            </a:extLst>
          </p:cNvPr>
          <p:cNvSpPr/>
          <p:nvPr/>
        </p:nvSpPr>
        <p:spPr>
          <a:xfrm>
            <a:off x="2478024" y="2646162"/>
            <a:ext cx="1900744" cy="336242"/>
          </a:xfrm>
          <a:prstGeom prst="rect">
            <a:avLst/>
          </a:prstGeom>
          <a:solidFill>
            <a:srgbClr val="005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D81E5B8D-B7FB-37D2-094A-9CB11B3CBFB7}"/>
              </a:ext>
            </a:extLst>
          </p:cNvPr>
          <p:cNvSpPr txBox="1">
            <a:spLocks/>
          </p:cNvSpPr>
          <p:nvPr/>
        </p:nvSpPr>
        <p:spPr>
          <a:xfrm>
            <a:off x="832178" y="2185620"/>
            <a:ext cx="6073362" cy="1776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Importante que, em regra,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 indicadores estejam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alinhados aos objetivos estratégicos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MGI. </a:t>
            </a: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619D665-EBDD-1BE8-68D8-5EFE7E6DDE20}"/>
              </a:ext>
            </a:extLst>
          </p:cNvPr>
          <p:cNvSpPr txBox="1"/>
          <p:nvPr/>
        </p:nvSpPr>
        <p:spPr>
          <a:xfrm>
            <a:off x="896186" y="482187"/>
            <a:ext cx="10184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LETRAMENTO EM INDICADORES</a:t>
            </a:r>
            <a:endParaRPr lang="pt-BR" sz="3600" b="1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528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ADFC7E-EAF3-4E07-4E9C-84616135F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04D9C500-000D-01A4-AC3A-BB659CDEBA23}"/>
              </a:ext>
            </a:extLst>
          </p:cNvPr>
          <p:cNvSpPr/>
          <p:nvPr/>
        </p:nvSpPr>
        <p:spPr>
          <a:xfrm>
            <a:off x="585217" y="2221992"/>
            <a:ext cx="11009376" cy="4078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4DC6D6E-E2A1-3E2C-C4A7-77581B956972}"/>
              </a:ext>
            </a:extLst>
          </p:cNvPr>
          <p:cNvSpPr/>
          <p:nvPr/>
        </p:nvSpPr>
        <p:spPr>
          <a:xfrm>
            <a:off x="3889713" y="2551176"/>
            <a:ext cx="7376466" cy="1033272"/>
          </a:xfrm>
          <a:prstGeom prst="rect">
            <a:avLst/>
          </a:prstGeom>
          <a:solidFill>
            <a:srgbClr val="005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50D9B1C-D58A-44A7-2919-EC749ABA7AB6}"/>
              </a:ext>
            </a:extLst>
          </p:cNvPr>
          <p:cNvSpPr/>
          <p:nvPr/>
        </p:nvSpPr>
        <p:spPr>
          <a:xfrm>
            <a:off x="3889712" y="3683688"/>
            <a:ext cx="7376466" cy="994234"/>
          </a:xfrm>
          <a:prstGeom prst="rect">
            <a:avLst/>
          </a:prstGeom>
          <a:solidFill>
            <a:srgbClr val="005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8FB832-015F-7D6A-C01F-B0117CFB2B94}"/>
              </a:ext>
            </a:extLst>
          </p:cNvPr>
          <p:cNvSpPr/>
          <p:nvPr/>
        </p:nvSpPr>
        <p:spPr>
          <a:xfrm>
            <a:off x="3889711" y="4802502"/>
            <a:ext cx="7376466" cy="1195961"/>
          </a:xfrm>
          <a:prstGeom prst="rect">
            <a:avLst/>
          </a:prstGeom>
          <a:solidFill>
            <a:srgbClr val="005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42AB1517-3068-7A1B-1A9E-633BAFECDBEE}"/>
              </a:ext>
            </a:extLst>
          </p:cNvPr>
          <p:cNvSpPr/>
          <p:nvPr/>
        </p:nvSpPr>
        <p:spPr>
          <a:xfrm>
            <a:off x="1143074" y="4967957"/>
            <a:ext cx="2188780" cy="317275"/>
          </a:xfrm>
          <a:prstGeom prst="rect">
            <a:avLst/>
          </a:prstGeom>
          <a:solidFill>
            <a:srgbClr val="005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2A2C766-DFE6-BA1A-9535-0E5909118EA9}"/>
              </a:ext>
            </a:extLst>
          </p:cNvPr>
          <p:cNvSpPr txBox="1"/>
          <p:nvPr/>
        </p:nvSpPr>
        <p:spPr>
          <a:xfrm>
            <a:off x="896186" y="482187"/>
            <a:ext cx="10184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LETRAMENTO EM INDICADORES</a:t>
            </a:r>
            <a:endParaRPr lang="pt-BR" sz="3600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DEAC3D78-94E4-1F76-BCB8-E3D24EBACFDF}"/>
              </a:ext>
            </a:extLst>
          </p:cNvPr>
          <p:cNvSpPr txBox="1"/>
          <p:nvPr/>
        </p:nvSpPr>
        <p:spPr>
          <a:xfrm>
            <a:off x="2979174" y="1337770"/>
            <a:ext cx="62336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Alinhamento de conceitos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00CBCDB1-CCC4-1B95-BBB5-59E53F4F4601}"/>
              </a:ext>
            </a:extLst>
          </p:cNvPr>
          <p:cNvSpPr txBox="1">
            <a:spLocks/>
          </p:cNvSpPr>
          <p:nvPr/>
        </p:nvSpPr>
        <p:spPr>
          <a:xfrm>
            <a:off x="7955279" y="2913297"/>
            <a:ext cx="3268519" cy="3680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Ex.: Plano Estratégico Institucional; redução da desigualdade social;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metas do PPA.</a:t>
            </a:r>
          </a:p>
          <a:p>
            <a:pPr marL="0" indent="0">
              <a:spcBef>
                <a:spcPts val="0"/>
              </a:spcBef>
              <a:buNone/>
            </a:pPr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Ex.: Tempo médio de espera em consultas especializadas; execução orçamentária anual.</a:t>
            </a:r>
          </a:p>
          <a:p>
            <a:pPr marL="0" indent="0">
              <a:spcBef>
                <a:spcPts val="0"/>
              </a:spcBef>
              <a:buNone/>
            </a:pPr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Ex.: Número de atendimentos realizados por servidor; tempo de resposta a solicitações; percentual de processos concluídos no prazo.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9FE6506E-CC7A-3363-57E4-D470BCCCA33B}"/>
              </a:ext>
            </a:extLst>
          </p:cNvPr>
          <p:cNvSpPr txBox="1">
            <a:spLocks/>
          </p:cNvSpPr>
          <p:nvPr/>
        </p:nvSpPr>
        <p:spPr>
          <a:xfrm>
            <a:off x="4059827" y="2623637"/>
            <a:ext cx="3968606" cy="3680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sz="2000" dirty="0">
                <a:solidFill>
                  <a:srgbClr val="0070C0"/>
                </a:solidFill>
              </a:rPr>
              <a:t>Indicadores estratégicos: </a:t>
            </a:r>
          </a:p>
          <a:p>
            <a:pPr lvl="1">
              <a:spcBef>
                <a:spcPts val="0"/>
              </a:spcBef>
            </a:pPr>
            <a:r>
              <a:rPr lang="pt-BR" sz="2000" dirty="0">
                <a:solidFill>
                  <a:srgbClr val="0070C0"/>
                </a:solidFill>
              </a:rPr>
              <a:t>  </a:t>
            </a:r>
          </a:p>
          <a:p>
            <a:pPr lvl="1">
              <a:spcBef>
                <a:spcPts val="0"/>
              </a:spcBef>
            </a:pPr>
            <a:endParaRPr lang="pt-BR" sz="2000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endParaRPr lang="pt-BR" sz="2000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pt-BR" sz="2000" dirty="0">
                <a:solidFill>
                  <a:srgbClr val="0070C0"/>
                </a:solidFill>
              </a:rPr>
              <a:t>Indicadores táticos: </a:t>
            </a:r>
          </a:p>
          <a:p>
            <a:pPr lvl="1">
              <a:spcBef>
                <a:spcPts val="0"/>
              </a:spcBef>
            </a:pPr>
            <a:endParaRPr lang="pt-BR" sz="2000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endParaRPr lang="pt-BR" sz="2000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endParaRPr lang="pt-BR" sz="2000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pt-BR" sz="2000" dirty="0">
                <a:solidFill>
                  <a:srgbClr val="0070C0"/>
                </a:solidFill>
              </a:rPr>
              <a:t>Indicadores operacionais: </a:t>
            </a:r>
          </a:p>
          <a:p>
            <a:pPr lvl="1">
              <a:spcBef>
                <a:spcPts val="0"/>
              </a:spcBef>
            </a:pPr>
            <a:endParaRPr lang="pt-BR" sz="20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96CB0E-9651-108D-D0FB-5E8D8FBFF538}"/>
              </a:ext>
            </a:extLst>
          </p:cNvPr>
          <p:cNvSpPr txBox="1">
            <a:spLocks/>
          </p:cNvSpPr>
          <p:nvPr/>
        </p:nvSpPr>
        <p:spPr>
          <a:xfrm>
            <a:off x="4050683" y="2603338"/>
            <a:ext cx="3968606" cy="36804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 estratégicos: </a:t>
            </a:r>
          </a:p>
          <a:p>
            <a:pPr lvl="1">
              <a:spcBef>
                <a:spcPts val="0"/>
              </a:spcBef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Longo Prazo; </a:t>
            </a:r>
          </a:p>
          <a:p>
            <a:pPr lvl="1">
              <a:spcBef>
                <a:spcPts val="0"/>
              </a:spcBef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Politicas Públicas </a:t>
            </a:r>
          </a:p>
          <a:p>
            <a:pPr>
              <a:spcBef>
                <a:spcPts val="0"/>
              </a:spcBef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 táticos:</a:t>
            </a:r>
          </a:p>
          <a:p>
            <a:pPr lvl="1">
              <a:spcBef>
                <a:spcPts val="0"/>
              </a:spcBef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Médio Prazo; </a:t>
            </a:r>
          </a:p>
          <a:p>
            <a:pPr lvl="1">
              <a:spcBef>
                <a:spcPts val="0"/>
              </a:spcBef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Objetivos intermediários </a:t>
            </a:r>
          </a:p>
          <a:p>
            <a:pPr>
              <a:spcBef>
                <a:spcPts val="0"/>
              </a:spcBef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 operacionais: </a:t>
            </a:r>
          </a:p>
          <a:p>
            <a:pPr lvl="1">
              <a:spcBef>
                <a:spcPts val="0"/>
              </a:spcBef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Curto prazo; </a:t>
            </a:r>
          </a:p>
          <a:p>
            <a:pPr lvl="1">
              <a:spcBef>
                <a:spcPts val="0"/>
              </a:spcBef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Processos, Serviços e atividades cotidianas </a:t>
            </a:r>
          </a:p>
        </p:txBody>
      </p:sp>
      <p:pic>
        <p:nvPicPr>
          <p:cNvPr id="10" name="Imagem 9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B43B012E-54A7-DE46-3ACE-F2250B161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027" y="2689122"/>
            <a:ext cx="211579" cy="210909"/>
          </a:xfrm>
          <a:prstGeom prst="rect">
            <a:avLst/>
          </a:prstGeom>
        </p:spPr>
      </p:pic>
      <p:pic>
        <p:nvPicPr>
          <p:cNvPr id="11" name="Imagem 10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56CB9467-CF5D-A6C7-DA6D-296374F6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900" y="2934495"/>
            <a:ext cx="211579" cy="210909"/>
          </a:xfrm>
          <a:prstGeom prst="rect">
            <a:avLst/>
          </a:prstGeom>
        </p:spPr>
      </p:pic>
      <p:pic>
        <p:nvPicPr>
          <p:cNvPr id="12" name="Imagem 11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C8C64F74-D152-ADF8-C060-BF28B6AE8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900" y="3227662"/>
            <a:ext cx="211579" cy="210909"/>
          </a:xfrm>
          <a:prstGeom prst="rect">
            <a:avLst/>
          </a:prstGeom>
        </p:spPr>
      </p:pic>
      <p:pic>
        <p:nvPicPr>
          <p:cNvPr id="13" name="Imagem 12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820FE34C-D388-3C7F-5F0C-FFCD8E4B6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027" y="3799573"/>
            <a:ext cx="211579" cy="210909"/>
          </a:xfrm>
          <a:prstGeom prst="rect">
            <a:avLst/>
          </a:prstGeom>
        </p:spPr>
      </p:pic>
      <p:pic>
        <p:nvPicPr>
          <p:cNvPr id="15" name="Imagem 14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0E1078F8-9FF4-E191-C3CF-E5C096C5B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900" y="4044946"/>
            <a:ext cx="211579" cy="210909"/>
          </a:xfrm>
          <a:prstGeom prst="rect">
            <a:avLst/>
          </a:prstGeom>
        </p:spPr>
      </p:pic>
      <p:pic>
        <p:nvPicPr>
          <p:cNvPr id="17" name="Imagem 16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31578C07-7782-E810-DE5E-CB7A283F1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900" y="4338113"/>
            <a:ext cx="211579" cy="210909"/>
          </a:xfrm>
          <a:prstGeom prst="rect">
            <a:avLst/>
          </a:prstGeom>
        </p:spPr>
      </p:pic>
      <p:pic>
        <p:nvPicPr>
          <p:cNvPr id="18" name="Imagem 17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02D0354D-580C-AB96-1F5D-0B81DB236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580" y="4900267"/>
            <a:ext cx="211579" cy="210909"/>
          </a:xfrm>
          <a:prstGeom prst="rect">
            <a:avLst/>
          </a:prstGeom>
        </p:spPr>
      </p:pic>
      <p:pic>
        <p:nvPicPr>
          <p:cNvPr id="19" name="Imagem 18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34E4A87B-3F7B-517A-D1B4-64FAA7348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453" y="5145640"/>
            <a:ext cx="211579" cy="210909"/>
          </a:xfrm>
          <a:prstGeom prst="rect">
            <a:avLst/>
          </a:prstGeom>
        </p:spPr>
      </p:pic>
      <p:pic>
        <p:nvPicPr>
          <p:cNvPr id="20" name="Imagem 19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3C17B122-D911-9B3E-2109-D03283270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453" y="5438807"/>
            <a:ext cx="211579" cy="210909"/>
          </a:xfrm>
          <a:prstGeom prst="rect">
            <a:avLst/>
          </a:prstGeom>
        </p:spPr>
      </p:pic>
      <p:pic>
        <p:nvPicPr>
          <p:cNvPr id="21" name="Imagem 20" descr="Ícone&#10;&#10;O conteúdo gerado por IA pode estar incorreto.">
            <a:extLst>
              <a:ext uri="{FF2B5EF4-FFF2-40B4-BE49-F238E27FC236}">
                <a16:creationId xmlns:a16="http://schemas.microsoft.com/office/drawing/2014/main" id="{65D5405E-07EB-C647-B5FF-18DBC80179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8976" y="3145404"/>
            <a:ext cx="1458511" cy="1458511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703643DD-4341-E7EE-CEFA-A430EAB8E10E}"/>
              </a:ext>
            </a:extLst>
          </p:cNvPr>
          <p:cNvSpPr/>
          <p:nvPr/>
        </p:nvSpPr>
        <p:spPr>
          <a:xfrm>
            <a:off x="925822" y="5309951"/>
            <a:ext cx="2593093" cy="317275"/>
          </a:xfrm>
          <a:prstGeom prst="rect">
            <a:avLst/>
          </a:prstGeom>
          <a:solidFill>
            <a:srgbClr val="005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09D649E4-41CD-6F40-68F5-484D360B67F1}"/>
              </a:ext>
            </a:extLst>
          </p:cNvPr>
          <p:cNvSpPr txBox="1">
            <a:spLocks/>
          </p:cNvSpPr>
          <p:nvPr/>
        </p:nvSpPr>
        <p:spPr>
          <a:xfrm>
            <a:off x="729589" y="4949669"/>
            <a:ext cx="3015750" cy="1048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 por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Nível Hierárquico</a:t>
            </a:r>
          </a:p>
        </p:txBody>
      </p:sp>
    </p:spTree>
    <p:extLst>
      <p:ext uri="{BB962C8B-B14F-4D97-AF65-F5344CB8AC3E}">
        <p14:creationId xmlns:p14="http://schemas.microsoft.com/office/powerpoint/2010/main" val="3497300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4C4F55-B4B6-7C46-BFC0-E67177996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79702EFB-FDDB-DCCC-D601-A8E420119BFC}"/>
              </a:ext>
            </a:extLst>
          </p:cNvPr>
          <p:cNvSpPr/>
          <p:nvPr/>
        </p:nvSpPr>
        <p:spPr>
          <a:xfrm>
            <a:off x="585217" y="2221992"/>
            <a:ext cx="11009376" cy="4078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6D62FDBA-DFA5-CE50-2362-7F9B1D37E5D8}"/>
              </a:ext>
            </a:extLst>
          </p:cNvPr>
          <p:cNvSpPr/>
          <p:nvPr/>
        </p:nvSpPr>
        <p:spPr>
          <a:xfrm>
            <a:off x="1528976" y="5285231"/>
            <a:ext cx="1450198" cy="254765"/>
          </a:xfrm>
          <a:prstGeom prst="rect">
            <a:avLst/>
          </a:prstGeom>
          <a:solidFill>
            <a:srgbClr val="005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E30305C-3F67-0F7F-8221-E056E1B992AF}"/>
              </a:ext>
            </a:extLst>
          </p:cNvPr>
          <p:cNvSpPr/>
          <p:nvPr/>
        </p:nvSpPr>
        <p:spPr>
          <a:xfrm>
            <a:off x="3688542" y="2568158"/>
            <a:ext cx="7650017" cy="1793516"/>
          </a:xfrm>
          <a:prstGeom prst="rect">
            <a:avLst/>
          </a:prstGeom>
          <a:solidFill>
            <a:srgbClr val="005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45CB547-ED00-4F57-9C98-AAA487C84124}"/>
              </a:ext>
            </a:extLst>
          </p:cNvPr>
          <p:cNvSpPr/>
          <p:nvPr/>
        </p:nvSpPr>
        <p:spPr>
          <a:xfrm>
            <a:off x="3688542" y="4452274"/>
            <a:ext cx="7650017" cy="1546189"/>
          </a:xfrm>
          <a:prstGeom prst="rect">
            <a:avLst/>
          </a:prstGeom>
          <a:solidFill>
            <a:srgbClr val="005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17A1F7DF-695F-DBD8-D075-B57B0261D25C}"/>
              </a:ext>
            </a:extLst>
          </p:cNvPr>
          <p:cNvSpPr/>
          <p:nvPr/>
        </p:nvSpPr>
        <p:spPr>
          <a:xfrm>
            <a:off x="1143074" y="4967957"/>
            <a:ext cx="2188780" cy="317275"/>
          </a:xfrm>
          <a:prstGeom prst="rect">
            <a:avLst/>
          </a:prstGeom>
          <a:solidFill>
            <a:srgbClr val="005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CAE814C-2947-2C15-EBE2-F29564E1D204}"/>
              </a:ext>
            </a:extLst>
          </p:cNvPr>
          <p:cNvSpPr txBox="1"/>
          <p:nvPr/>
        </p:nvSpPr>
        <p:spPr>
          <a:xfrm>
            <a:off x="896186" y="482187"/>
            <a:ext cx="10184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LETRAMENTO EM INDICADORES</a:t>
            </a:r>
            <a:endParaRPr lang="pt-BR" sz="3600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27355B6E-EC65-5E30-1C73-29896D6D3B80}"/>
              </a:ext>
            </a:extLst>
          </p:cNvPr>
          <p:cNvSpPr txBox="1"/>
          <p:nvPr/>
        </p:nvSpPr>
        <p:spPr>
          <a:xfrm>
            <a:off x="2979174" y="1337770"/>
            <a:ext cx="62336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Alinhamento de conceitos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666D060A-FB55-9BDD-47A3-A59A0AA6BBC9}"/>
              </a:ext>
            </a:extLst>
          </p:cNvPr>
          <p:cNvSpPr txBox="1">
            <a:spLocks/>
          </p:cNvSpPr>
          <p:nvPr/>
        </p:nvSpPr>
        <p:spPr>
          <a:xfrm>
            <a:off x="3845868" y="2619737"/>
            <a:ext cx="3968606" cy="3680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sz="2000" dirty="0">
                <a:solidFill>
                  <a:srgbClr val="0070C0"/>
                </a:solidFill>
              </a:rPr>
              <a:t>Indicadores de esforço:</a:t>
            </a:r>
          </a:p>
          <a:p>
            <a:pPr marL="457200" lvl="1" indent="0">
              <a:spcBef>
                <a:spcPts val="0"/>
              </a:spcBef>
              <a:buNone/>
            </a:pPr>
            <a:endParaRPr lang="pt-BR" sz="2000" dirty="0">
              <a:solidFill>
                <a:srgbClr val="0070C0"/>
              </a:solidFill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000" dirty="0">
              <a:solidFill>
                <a:srgbClr val="0070C0"/>
              </a:solidFill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000" dirty="0">
              <a:solidFill>
                <a:srgbClr val="0070C0"/>
              </a:solidFill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000" dirty="0">
              <a:solidFill>
                <a:srgbClr val="0070C0"/>
              </a:solidFill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pt-BR" sz="2000" dirty="0">
                <a:solidFill>
                  <a:srgbClr val="0070C0"/>
                </a:solidFill>
              </a:rPr>
              <a:t>  </a:t>
            </a:r>
          </a:p>
          <a:p>
            <a:pPr lvl="1">
              <a:spcBef>
                <a:spcPts val="0"/>
              </a:spcBef>
            </a:pPr>
            <a:endParaRPr lang="pt-BR" sz="1800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pt-BR" sz="2000" dirty="0">
                <a:solidFill>
                  <a:srgbClr val="0070C0"/>
                </a:solidFill>
              </a:rPr>
              <a:t>Indicadores de resultado: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000" dirty="0">
                <a:solidFill>
                  <a:srgbClr val="0070C0"/>
                </a:solidFill>
              </a:rPr>
              <a:t> </a:t>
            </a:r>
          </a:p>
          <a:p>
            <a:pPr lvl="1">
              <a:spcBef>
                <a:spcPts val="0"/>
              </a:spcBef>
            </a:pPr>
            <a:endParaRPr lang="pt-BR" sz="2000" dirty="0">
              <a:solidFill>
                <a:srgbClr val="0070C0"/>
              </a:solidFill>
            </a:endParaRPr>
          </a:p>
        </p:txBody>
      </p:sp>
      <p:pic>
        <p:nvPicPr>
          <p:cNvPr id="21" name="Imagem 20" descr="Ícone&#10;&#10;O conteúdo gerado por IA pode estar incorreto.">
            <a:extLst>
              <a:ext uri="{FF2B5EF4-FFF2-40B4-BE49-F238E27FC236}">
                <a16:creationId xmlns:a16="http://schemas.microsoft.com/office/drawing/2014/main" id="{A02E7137-B0FD-A16E-E981-DA21F3B018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8976" y="3145404"/>
            <a:ext cx="1458511" cy="1458511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B76382CC-5CAF-DFC6-98C2-D0AD244DA062}"/>
              </a:ext>
            </a:extLst>
          </p:cNvPr>
          <p:cNvSpPr/>
          <p:nvPr/>
        </p:nvSpPr>
        <p:spPr>
          <a:xfrm>
            <a:off x="1225297" y="5544261"/>
            <a:ext cx="2011680" cy="317275"/>
          </a:xfrm>
          <a:prstGeom prst="rect">
            <a:avLst/>
          </a:prstGeom>
          <a:solidFill>
            <a:srgbClr val="005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8ED38E84-7CEF-7973-AA3E-626F460F6FC3}"/>
              </a:ext>
            </a:extLst>
          </p:cNvPr>
          <p:cNvSpPr txBox="1">
            <a:spLocks/>
          </p:cNvSpPr>
          <p:nvPr/>
        </p:nvSpPr>
        <p:spPr>
          <a:xfrm>
            <a:off x="729589" y="4949669"/>
            <a:ext cx="3015750" cy="10487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 de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Gestão e Desempenho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2C7C47E9-37A2-AD9C-FD57-D8B7AF940CC6}"/>
              </a:ext>
            </a:extLst>
          </p:cNvPr>
          <p:cNvSpPr txBox="1"/>
          <p:nvPr/>
        </p:nvSpPr>
        <p:spPr>
          <a:xfrm>
            <a:off x="2593287" y="6329057"/>
            <a:ext cx="104423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1400" spc="-150">
                <a:effectLst/>
                <a:latin typeface="Segoe Print" panose="02000600000000000000" pitchFamily="2" charset="0"/>
              </a:rPr>
              <a:t>Gestão (esforço e resultado) e Desempenho (insumo, execução, eficiência, efetividade e eficácia</a:t>
            </a:r>
            <a:r>
              <a:rPr lang="pt-BR" sz="1400" spc="-150">
                <a:latin typeface="Segoe Print" panose="02000600000000000000" pitchFamily="2" charset="0"/>
              </a:rPr>
              <a:t>)</a:t>
            </a:r>
            <a:endParaRPr lang="pt-BR" sz="1600" spc="-150">
              <a:effectLst/>
              <a:latin typeface="Segoe Print" panose="02000600000000000000" pitchFamily="2" charset="0"/>
            </a:endParaRP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9FDC5768-ECF5-CAF5-D256-07C32F252E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872949"/>
              </p:ext>
            </p:extLst>
          </p:nvPr>
        </p:nvGraphicFramePr>
        <p:xfrm>
          <a:off x="4067904" y="2571846"/>
          <a:ext cx="7301381" cy="3383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5073">
                  <a:extLst>
                    <a:ext uri="{9D8B030D-6E8A-4147-A177-3AD203B41FA5}">
                      <a16:colId xmlns:a16="http://schemas.microsoft.com/office/drawing/2014/main" val="3639227261"/>
                    </a:ext>
                  </a:extLst>
                </a:gridCol>
                <a:gridCol w="2597423">
                  <a:extLst>
                    <a:ext uri="{9D8B030D-6E8A-4147-A177-3AD203B41FA5}">
                      <a16:colId xmlns:a16="http://schemas.microsoft.com/office/drawing/2014/main" val="4010198218"/>
                    </a:ext>
                  </a:extLst>
                </a:gridCol>
                <a:gridCol w="2668885">
                  <a:extLst>
                    <a:ext uri="{9D8B030D-6E8A-4147-A177-3AD203B41FA5}">
                      <a16:colId xmlns:a16="http://schemas.microsoft.com/office/drawing/2014/main" val="282133424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pt-BR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Indicadores de esforço:</a:t>
                      </a:r>
                    </a:p>
                  </a:txBody>
                  <a:tcPr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4660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     Insumo</a:t>
                      </a:r>
                    </a:p>
                  </a:txBody>
                  <a:tcPr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Quantitativo de insumos gastos</a:t>
                      </a:r>
                      <a:endParaRPr lang="pt-B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Ex.: Pessoas, materiais, financeiro</a:t>
                      </a:r>
                    </a:p>
                  </a:txBody>
                  <a:tcPr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2524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     Execução</a:t>
                      </a:r>
                    </a:p>
                  </a:txBody>
                  <a:tcPr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Quantitativo executado</a:t>
                      </a:r>
                      <a:endParaRPr lang="pt-BR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Ex.: Numero de propostas efetivadas</a:t>
                      </a:r>
                    </a:p>
                  </a:txBody>
                  <a:tcPr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2695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     Eficiência</a:t>
                      </a:r>
                    </a:p>
                  </a:txBody>
                  <a:tcPr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Relação entre o que foi entregue e recursos utilizados para a entrega</a:t>
                      </a:r>
                      <a:endParaRPr lang="pt-B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Ex.: Custo por proposta</a:t>
                      </a:r>
                    </a:p>
                  </a:txBody>
                  <a:tcPr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47894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endParaRPr lang="pt-B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pt-BR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Indicadores de resultado:</a:t>
                      </a:r>
                    </a:p>
                  </a:txBody>
                  <a:tcPr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2671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     Efetividade</a:t>
                      </a:r>
                    </a:p>
                  </a:txBody>
                  <a:tcPr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pt-B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Impacto da ação, agregando valor</a:t>
                      </a:r>
                      <a:endParaRPr lang="pt-B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Ex</a:t>
                      </a:r>
                      <a:r>
                        <a:rPr lang="pt-BR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: Porcentagem de propostas efetivadas corretamente dentro do prazo</a:t>
                      </a:r>
                    </a:p>
                  </a:txBody>
                  <a:tcPr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014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     Eficácia</a:t>
                      </a:r>
                    </a:p>
                  </a:txBody>
                  <a:tcPr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Quanto foi entregue do pactuado</a:t>
                      </a:r>
                      <a:endParaRPr lang="pt-BR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Ex.: Porcentagem de propostas efetivadas dentro do prazo</a:t>
                      </a:r>
                    </a:p>
                  </a:txBody>
                  <a:tcPr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1561150"/>
                  </a:ext>
                </a:extLst>
              </a:tr>
            </a:tbl>
          </a:graphicData>
        </a:graphic>
      </p:graphicFrame>
      <p:pic>
        <p:nvPicPr>
          <p:cNvPr id="10" name="Imagem 9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15C2E300-55D7-CC4F-BE1B-0D3A9A3711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6859" y="2689122"/>
            <a:ext cx="211579" cy="210909"/>
          </a:xfrm>
          <a:prstGeom prst="rect">
            <a:avLst/>
          </a:prstGeom>
        </p:spPr>
      </p:pic>
      <p:pic>
        <p:nvPicPr>
          <p:cNvPr id="11" name="Imagem 10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F60B92F1-28BB-87A7-7518-65C6286BC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284" y="3085321"/>
            <a:ext cx="211579" cy="210909"/>
          </a:xfrm>
          <a:prstGeom prst="rect">
            <a:avLst/>
          </a:prstGeom>
        </p:spPr>
      </p:pic>
      <p:pic>
        <p:nvPicPr>
          <p:cNvPr id="12" name="Imagem 11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DE4718FE-8C2C-EA52-2655-D8CA62A0C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234" y="3462361"/>
            <a:ext cx="211579" cy="210909"/>
          </a:xfrm>
          <a:prstGeom prst="rect">
            <a:avLst/>
          </a:prstGeom>
        </p:spPr>
      </p:pic>
      <p:pic>
        <p:nvPicPr>
          <p:cNvPr id="15" name="Imagem 14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E1F925C1-00A4-35A3-679E-FF1C83755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284" y="3874659"/>
            <a:ext cx="211579" cy="210909"/>
          </a:xfrm>
          <a:prstGeom prst="rect">
            <a:avLst/>
          </a:prstGeom>
        </p:spPr>
      </p:pic>
      <p:pic>
        <p:nvPicPr>
          <p:cNvPr id="18" name="Imagem 17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69515A53-2AE1-D518-D3A2-9DBB90A5F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3412" y="4580227"/>
            <a:ext cx="211579" cy="210909"/>
          </a:xfrm>
          <a:prstGeom prst="rect">
            <a:avLst/>
          </a:prstGeom>
        </p:spPr>
      </p:pic>
      <p:pic>
        <p:nvPicPr>
          <p:cNvPr id="19" name="Imagem 18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76C961F0-0BE8-0324-D91F-EF4694811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0604" y="4975353"/>
            <a:ext cx="211579" cy="210909"/>
          </a:xfrm>
          <a:prstGeom prst="rect">
            <a:avLst/>
          </a:prstGeom>
        </p:spPr>
      </p:pic>
      <p:pic>
        <p:nvPicPr>
          <p:cNvPr id="20" name="Imagem 19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FFE9ADF1-4E1A-0660-C2BE-F185371593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284" y="5597443"/>
            <a:ext cx="211579" cy="2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70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2ED99E-FB29-AD99-F5FF-1C8A543AC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095599F7-2034-9E27-8F75-AFE95824C035}"/>
              </a:ext>
            </a:extLst>
          </p:cNvPr>
          <p:cNvSpPr/>
          <p:nvPr/>
        </p:nvSpPr>
        <p:spPr>
          <a:xfrm>
            <a:off x="585217" y="2221992"/>
            <a:ext cx="11009376" cy="4078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006C2064-E5BE-FBD8-A7A5-C03234EBDA0F}"/>
              </a:ext>
            </a:extLst>
          </p:cNvPr>
          <p:cNvSpPr/>
          <p:nvPr/>
        </p:nvSpPr>
        <p:spPr>
          <a:xfrm>
            <a:off x="1528976" y="4986501"/>
            <a:ext cx="1450198" cy="317275"/>
          </a:xfrm>
          <a:prstGeom prst="rect">
            <a:avLst/>
          </a:prstGeom>
          <a:solidFill>
            <a:srgbClr val="005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BDB62AB-B74A-C134-25C3-D2A128C1859A}"/>
              </a:ext>
            </a:extLst>
          </p:cNvPr>
          <p:cNvSpPr/>
          <p:nvPr/>
        </p:nvSpPr>
        <p:spPr>
          <a:xfrm>
            <a:off x="3688542" y="2430998"/>
            <a:ext cx="7650017" cy="860842"/>
          </a:xfrm>
          <a:prstGeom prst="rect">
            <a:avLst/>
          </a:prstGeom>
          <a:solidFill>
            <a:srgbClr val="005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4FC3420-0731-0765-D97F-775528EC797B}"/>
              </a:ext>
            </a:extLst>
          </p:cNvPr>
          <p:cNvSpPr/>
          <p:nvPr/>
        </p:nvSpPr>
        <p:spPr>
          <a:xfrm>
            <a:off x="3688542" y="5038750"/>
            <a:ext cx="7650017" cy="1066393"/>
          </a:xfrm>
          <a:prstGeom prst="rect">
            <a:avLst/>
          </a:prstGeom>
          <a:solidFill>
            <a:srgbClr val="005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C8D6D76E-5F5B-7AE7-E9F2-65C38C75ED55}"/>
              </a:ext>
            </a:extLst>
          </p:cNvPr>
          <p:cNvSpPr/>
          <p:nvPr/>
        </p:nvSpPr>
        <p:spPr>
          <a:xfrm>
            <a:off x="1318260" y="5309395"/>
            <a:ext cx="1859280" cy="317275"/>
          </a:xfrm>
          <a:prstGeom prst="rect">
            <a:avLst/>
          </a:prstGeom>
          <a:solidFill>
            <a:srgbClr val="005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EBCB12B-45C2-D284-CC75-E631D21183D4}"/>
              </a:ext>
            </a:extLst>
          </p:cNvPr>
          <p:cNvSpPr txBox="1"/>
          <p:nvPr/>
        </p:nvSpPr>
        <p:spPr>
          <a:xfrm>
            <a:off x="896186" y="482187"/>
            <a:ext cx="10184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LETRAMENTO EM INDICADORES</a:t>
            </a:r>
            <a:endParaRPr lang="pt-BR" sz="3600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C9DC336A-5954-C64B-1B9F-086499FC82A4}"/>
              </a:ext>
            </a:extLst>
          </p:cNvPr>
          <p:cNvSpPr txBox="1"/>
          <p:nvPr/>
        </p:nvSpPr>
        <p:spPr>
          <a:xfrm>
            <a:off x="2979174" y="1337770"/>
            <a:ext cx="62336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Alinhamento de conceitos</a:t>
            </a:r>
          </a:p>
        </p:txBody>
      </p:sp>
      <p:pic>
        <p:nvPicPr>
          <p:cNvPr id="21" name="Imagem 20" descr="Ícone&#10;&#10;O conteúdo gerado por IA pode estar incorreto.">
            <a:extLst>
              <a:ext uri="{FF2B5EF4-FFF2-40B4-BE49-F238E27FC236}">
                <a16:creationId xmlns:a16="http://schemas.microsoft.com/office/drawing/2014/main" id="{7DD1DF69-6751-CED1-1968-5A3CD80853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8976" y="3145404"/>
            <a:ext cx="1458511" cy="1458511"/>
          </a:xfrm>
          <a:prstGeom prst="rect">
            <a:avLst/>
          </a:prstGeom>
        </p:spPr>
      </p:pic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3151859F-7904-5C34-F2C4-CC3C0130F152}"/>
              </a:ext>
            </a:extLst>
          </p:cNvPr>
          <p:cNvSpPr txBox="1">
            <a:spLocks/>
          </p:cNvSpPr>
          <p:nvPr/>
        </p:nvSpPr>
        <p:spPr>
          <a:xfrm>
            <a:off x="729589" y="4949669"/>
            <a:ext cx="3015750" cy="1048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2400">
                <a:solidFill>
                  <a:schemeClr val="tx1">
                    <a:lumMod val="75000"/>
                    <a:lumOff val="25000"/>
                  </a:schemeClr>
                </a:solidFill>
              </a:rPr>
              <a:t>Outros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240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CC1FFC59-CE98-9710-E11F-6F3014FB9899}"/>
              </a:ext>
            </a:extLst>
          </p:cNvPr>
          <p:cNvSpPr txBox="1"/>
          <p:nvPr/>
        </p:nvSpPr>
        <p:spPr>
          <a:xfrm>
            <a:off x="977847" y="6366123"/>
            <a:ext cx="104423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1400" spc="-150" dirty="0">
                <a:effectLst/>
                <a:latin typeface="Segoe Print" panose="02000600000000000000" pitchFamily="2" charset="0"/>
              </a:rPr>
              <a:t>Importante: Observar o vínculo existente nessas relações e a coerência entre indicadores. Ex.: Vínculos entre programas e </a:t>
            </a:r>
            <a:r>
              <a:rPr lang="pt-BR" sz="1400" spc="-150" dirty="0">
                <a:latin typeface="Segoe Print" panose="02000600000000000000" pitchFamily="2" charset="0"/>
              </a:rPr>
              <a:t>p</a:t>
            </a:r>
            <a:r>
              <a:rPr lang="pt-BR" sz="1400" spc="-150" dirty="0">
                <a:effectLst/>
                <a:latin typeface="Segoe Print" panose="02000600000000000000" pitchFamily="2" charset="0"/>
              </a:rPr>
              <a:t>olíticas públicas</a:t>
            </a:r>
            <a:endParaRPr lang="pt-BR" sz="1600" spc="-150" dirty="0">
              <a:effectLst/>
              <a:latin typeface="Segoe Print" panose="02000600000000000000" pitchFamily="2" charset="0"/>
            </a:endParaRPr>
          </a:p>
        </p:txBody>
      </p:sp>
      <p:pic>
        <p:nvPicPr>
          <p:cNvPr id="11" name="Imagem 10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90BC2BD7-14A8-1465-DEBC-681C2D068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5629" y="2769973"/>
            <a:ext cx="211579" cy="210909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3B01361F-E799-3E62-5187-5CDE34922940}"/>
              </a:ext>
            </a:extLst>
          </p:cNvPr>
          <p:cNvSpPr/>
          <p:nvPr/>
        </p:nvSpPr>
        <p:spPr>
          <a:xfrm>
            <a:off x="3688541" y="3352798"/>
            <a:ext cx="7650017" cy="694473"/>
          </a:xfrm>
          <a:prstGeom prst="rect">
            <a:avLst/>
          </a:prstGeom>
          <a:solidFill>
            <a:srgbClr val="005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0596F52-F7D6-E557-6E61-7565C21939B8}"/>
              </a:ext>
            </a:extLst>
          </p:cNvPr>
          <p:cNvSpPr/>
          <p:nvPr/>
        </p:nvSpPr>
        <p:spPr>
          <a:xfrm>
            <a:off x="3685539" y="4105558"/>
            <a:ext cx="7650017" cy="867285"/>
          </a:xfrm>
          <a:prstGeom prst="rect">
            <a:avLst/>
          </a:prstGeom>
          <a:solidFill>
            <a:srgbClr val="005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3" name="Tabela 32">
            <a:extLst>
              <a:ext uri="{FF2B5EF4-FFF2-40B4-BE49-F238E27FC236}">
                <a16:creationId xmlns:a16="http://schemas.microsoft.com/office/drawing/2014/main" id="{AD1D8BA9-789D-B25E-429F-B74A0D19C4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346100"/>
              </p:ext>
            </p:extLst>
          </p:nvPr>
        </p:nvGraphicFramePr>
        <p:xfrm>
          <a:off x="3969933" y="2446776"/>
          <a:ext cx="7629278" cy="36130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7687">
                  <a:extLst>
                    <a:ext uri="{9D8B030D-6E8A-4147-A177-3AD203B41FA5}">
                      <a16:colId xmlns:a16="http://schemas.microsoft.com/office/drawing/2014/main" val="3639227261"/>
                    </a:ext>
                  </a:extLst>
                </a:gridCol>
                <a:gridCol w="3971591">
                  <a:extLst>
                    <a:ext uri="{9D8B030D-6E8A-4147-A177-3AD203B41FA5}">
                      <a16:colId xmlns:a16="http://schemas.microsoft.com/office/drawing/2014/main" val="1321957290"/>
                    </a:ext>
                  </a:extLst>
                </a:gridCol>
              </a:tblGrid>
              <a:tr h="298929">
                <a:tc gridSpan="2">
                  <a:txBody>
                    <a:bodyPr/>
                    <a:lstStyle/>
                    <a:p>
                      <a:r>
                        <a:rPr lang="pt-BR" sz="2000">
                          <a:solidFill>
                            <a:srgbClr val="0070C0"/>
                          </a:solidFill>
                        </a:rPr>
                        <a:t>Indicadores relacionados a projetos e atividades: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660055"/>
                  </a:ext>
                </a:extLst>
              </a:tr>
              <a:tr h="538071">
                <a:tc>
                  <a:txBody>
                    <a:bodyPr/>
                    <a:lstStyle/>
                    <a:p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</a:t>
                      </a:r>
                    </a:p>
                    <a:p>
                      <a:endParaRPr lang="pt-BR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2524820"/>
                  </a:ext>
                </a:extLst>
              </a:tr>
              <a:tr h="298929">
                <a:tc gridSpan="2">
                  <a:txBody>
                    <a:bodyPr/>
                    <a:lstStyle/>
                    <a:p>
                      <a:r>
                        <a:rPr lang="pt-BR" sz="2000">
                          <a:solidFill>
                            <a:srgbClr val="0070C0"/>
                          </a:solidFill>
                        </a:rPr>
                        <a:t>Indicadores relacionados a p</a:t>
                      </a:r>
                      <a:r>
                        <a:rPr lang="pt-BR" sz="2000">
                          <a:solidFill>
                            <a:srgbClr val="0070C0"/>
                          </a:solidFill>
                          <a:latin typeface="+mn-lt"/>
                        </a:rPr>
                        <a:t>rocessos: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695652"/>
                  </a:ext>
                </a:extLst>
              </a:tr>
              <a:tr h="358714">
                <a:tc>
                  <a:txBody>
                    <a:bodyPr/>
                    <a:lstStyle/>
                    <a:p>
                      <a:endParaRPr lang="pt-BR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  <a:p>
                      <a:endParaRPr lang="pt-BR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4789402"/>
                  </a:ext>
                </a:extLst>
              </a:tr>
              <a:tr h="298929">
                <a:tc gridSpan="2">
                  <a:txBody>
                    <a:bodyPr/>
                    <a:lstStyle/>
                    <a:p>
                      <a:r>
                        <a:rPr lang="pt-BR" sz="2000">
                          <a:solidFill>
                            <a:srgbClr val="0070C0"/>
                          </a:solidFill>
                        </a:rPr>
                        <a:t>Indicadores relacionados a p</a:t>
                      </a:r>
                      <a:r>
                        <a:rPr lang="pt-BR" sz="2000">
                          <a:solidFill>
                            <a:srgbClr val="0070C0"/>
                          </a:solidFill>
                          <a:latin typeface="+mn-lt"/>
                        </a:rPr>
                        <a:t>rogramas: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671382"/>
                  </a:ext>
                </a:extLst>
              </a:tr>
              <a:tr h="5380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014010"/>
                  </a:ext>
                </a:extLst>
              </a:tr>
              <a:tr h="298929">
                <a:tc gridSpan="2">
                  <a:txBody>
                    <a:bodyPr/>
                    <a:lstStyle/>
                    <a:p>
                      <a:r>
                        <a:rPr lang="pt-BR" sz="2000">
                          <a:solidFill>
                            <a:srgbClr val="0070C0"/>
                          </a:solidFill>
                        </a:rPr>
                        <a:t>Indicadores relacionados a p</a:t>
                      </a:r>
                      <a:r>
                        <a:rPr lang="pt-BR" sz="2000">
                          <a:solidFill>
                            <a:srgbClr val="0070C0"/>
                          </a:solidFill>
                          <a:latin typeface="+mn-lt"/>
                        </a:rPr>
                        <a:t>olíticas públicas: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019454"/>
                  </a:ext>
                </a:extLst>
              </a:tr>
              <a:tr h="717429">
                <a:tc>
                  <a:txBody>
                    <a:bodyPr/>
                    <a:lstStyle/>
                    <a:p>
                      <a:endParaRPr lang="pt-BR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1561150"/>
                  </a:ext>
                </a:extLst>
              </a:tr>
            </a:tbl>
          </a:graphicData>
        </a:graphic>
      </p:graphicFrame>
      <p:pic>
        <p:nvPicPr>
          <p:cNvPr id="13" name="Imagem 12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952792F4-D48E-48DC-DE4C-5C8250107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4941" y="2490583"/>
            <a:ext cx="211579" cy="210909"/>
          </a:xfrm>
          <a:prstGeom prst="rect">
            <a:avLst/>
          </a:prstGeom>
        </p:spPr>
      </p:pic>
      <p:pic>
        <p:nvPicPr>
          <p:cNvPr id="17" name="Imagem 16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0211A299-C48C-6339-92E5-F4D4117B4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5339" y="3382335"/>
            <a:ext cx="211579" cy="210909"/>
          </a:xfrm>
          <a:prstGeom prst="rect">
            <a:avLst/>
          </a:prstGeom>
        </p:spPr>
      </p:pic>
      <p:pic>
        <p:nvPicPr>
          <p:cNvPr id="25" name="Imagem 24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A713A79B-3064-8CA9-D6F9-C16406B79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5338" y="4168830"/>
            <a:ext cx="211579" cy="210909"/>
          </a:xfrm>
          <a:prstGeom prst="rect">
            <a:avLst/>
          </a:prstGeom>
        </p:spPr>
      </p:pic>
      <p:pic>
        <p:nvPicPr>
          <p:cNvPr id="27" name="Imagem 26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6E99F1DC-D549-3F03-797E-4BDBF83C6A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8194" y="5070007"/>
            <a:ext cx="211579" cy="210909"/>
          </a:xfrm>
          <a:prstGeom prst="rect">
            <a:avLst/>
          </a:prstGeom>
        </p:spPr>
      </p:pic>
      <p:pic>
        <p:nvPicPr>
          <p:cNvPr id="29" name="Imagem 28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0004C836-F58E-02D0-8F2C-F6E4FCB86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5629" y="3005467"/>
            <a:ext cx="211579" cy="210909"/>
          </a:xfrm>
          <a:prstGeom prst="rect">
            <a:avLst/>
          </a:prstGeom>
        </p:spPr>
      </p:pic>
      <p:pic>
        <p:nvPicPr>
          <p:cNvPr id="30" name="Imagem 29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A4E6AF8D-1C84-EF4E-73F6-4BDF07E8A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5629" y="3652842"/>
            <a:ext cx="211579" cy="210909"/>
          </a:xfrm>
          <a:prstGeom prst="rect">
            <a:avLst/>
          </a:prstGeom>
        </p:spPr>
      </p:pic>
      <p:pic>
        <p:nvPicPr>
          <p:cNvPr id="31" name="Imagem 30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8AB63293-C5F8-BD16-77E9-5779EEA1A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5629" y="4422646"/>
            <a:ext cx="211579" cy="210909"/>
          </a:xfrm>
          <a:prstGeom prst="rect">
            <a:avLst/>
          </a:prstGeom>
        </p:spPr>
      </p:pic>
      <p:pic>
        <p:nvPicPr>
          <p:cNvPr id="32" name="Imagem 31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0289DCCA-F6CA-81EE-7560-0D90CC409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5629" y="5345366"/>
            <a:ext cx="211579" cy="210909"/>
          </a:xfrm>
          <a:prstGeom prst="rect">
            <a:avLst/>
          </a:prstGeom>
        </p:spPr>
      </p:pic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BA65CB58-45BB-85E3-0F73-5CB90358EA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06080"/>
              </p:ext>
            </p:extLst>
          </p:nvPr>
        </p:nvGraphicFramePr>
        <p:xfrm>
          <a:off x="3961687" y="2439924"/>
          <a:ext cx="7364630" cy="3627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30807">
                  <a:extLst>
                    <a:ext uri="{9D8B030D-6E8A-4147-A177-3AD203B41FA5}">
                      <a16:colId xmlns:a16="http://schemas.microsoft.com/office/drawing/2014/main" val="3639227261"/>
                    </a:ext>
                  </a:extLst>
                </a:gridCol>
                <a:gridCol w="3833823">
                  <a:extLst>
                    <a:ext uri="{9D8B030D-6E8A-4147-A177-3AD203B41FA5}">
                      <a16:colId xmlns:a16="http://schemas.microsoft.com/office/drawing/2014/main" val="1321957290"/>
                    </a:ext>
                  </a:extLst>
                </a:gridCol>
              </a:tblGrid>
              <a:tr h="298929">
                <a:tc gridSpan="2">
                  <a:txBody>
                    <a:bodyPr/>
                    <a:lstStyle/>
                    <a:p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Indicadores relacionados a projetos e atividades: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660055"/>
                  </a:ext>
                </a:extLst>
              </a:tr>
              <a:tr h="538071">
                <a:tc>
                  <a:txBody>
                    <a:bodyPr/>
                    <a:lstStyle/>
                    <a:p>
                      <a:r>
                        <a:rPr lang="pt-B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        Progresso (durante a execução) e </a:t>
                      </a:r>
                    </a:p>
                    <a:p>
                      <a:r>
                        <a:rPr lang="pt-B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        Eficácia (após a execução) 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Ex</a:t>
                      </a:r>
                      <a:r>
                        <a:rPr lang="pt-BR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: Percentual de entregas/execução na EAP - ColaboraGov; percentual de ações efetivamente implementadas</a:t>
                      </a:r>
                    </a:p>
                    <a:p>
                      <a:endParaRPr lang="pt-BR" sz="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2524820"/>
                  </a:ext>
                </a:extLst>
              </a:tr>
              <a:tr h="298929">
                <a:tc gridSpan="2">
                  <a:txBody>
                    <a:bodyPr/>
                    <a:lstStyle/>
                    <a:p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Indicadores relacionados a p</a:t>
                      </a:r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rocessos: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695652"/>
                  </a:ext>
                </a:extLst>
              </a:tr>
              <a:tr h="358714">
                <a:tc>
                  <a:txBody>
                    <a:bodyPr/>
                    <a:lstStyle/>
                    <a:p>
                      <a:r>
                        <a:rPr lang="pt-B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        Desempenho das atividades 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Ex</a:t>
                      </a:r>
                      <a:r>
                        <a:rPr lang="pt-BR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: tempo médio de tramitação em cada etapa; tempo médio de conclusão</a:t>
                      </a:r>
                    </a:p>
                    <a:p>
                      <a:endParaRPr lang="pt-BR" sz="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4789402"/>
                  </a:ext>
                </a:extLst>
              </a:tr>
              <a:tr h="298929">
                <a:tc gridSpan="2">
                  <a:txBody>
                    <a:bodyPr/>
                    <a:lstStyle/>
                    <a:p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Indicadores relacionados a p</a:t>
                      </a:r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rogramas: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671382"/>
                  </a:ext>
                </a:extLst>
              </a:tr>
              <a:tr h="5380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      Objetivo da ação governamental</a:t>
                      </a:r>
                      <a:endParaRPr lang="pt-BR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Ex.: número de certificados digitais da ICP-Brasil - Programa 2301 Transformação do Estado para a Cidadania e o Desenvolvimento (RGI 2024)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014010"/>
                  </a:ext>
                </a:extLst>
              </a:tr>
              <a:tr h="298929">
                <a:tc gridSpan="2">
                  <a:txBody>
                    <a:bodyPr/>
                    <a:lstStyle/>
                    <a:p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Indicadores relacionados a p</a:t>
                      </a:r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olíticas públicas: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019454"/>
                  </a:ext>
                </a:extLst>
              </a:tr>
              <a:tr h="717429">
                <a:tc>
                  <a:txBody>
                    <a:bodyPr/>
                    <a:lstStyle/>
                    <a:p>
                      <a:r>
                        <a:rPr lang="pt-B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      Resultados e Impactos. </a:t>
                      </a:r>
                      <a:endParaRPr lang="pt-BR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Ex.: Percentual acumulado de Carteiras de Identidade Nacional (CIN) emitidas - Plano Plurianual - PPA - Programa 2301 Transformação do Estado para a Cidadania e o Desenvolvimento (RGI 2024)</a:t>
                      </a:r>
                      <a:endParaRPr lang="pt-BR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1561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7634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5af92b2-879a-4c07-8fc8-40e033eb2f6a">
      <Terms xmlns="http://schemas.microsoft.com/office/infopath/2007/PartnerControls"/>
    </lcf76f155ced4ddcb4097134ff3c332f>
    <TaxCatchAll xmlns="31d028d8-040f-42b3-80cb-e0cb0035822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F296888BFD4B46900A0D86A0E95294" ma:contentTypeVersion="6" ma:contentTypeDescription="Crie um novo documento." ma:contentTypeScope="" ma:versionID="6683aecbcf125dd21aefb401848a2aba">
  <xsd:schema xmlns:xsd="http://www.w3.org/2001/XMLSchema" xmlns:xs="http://www.w3.org/2001/XMLSchema" xmlns:p="http://schemas.microsoft.com/office/2006/metadata/properties" xmlns:ns2="d8a29731-5f9d-42b0-b185-fc4d8526a3db" xmlns:ns3="e5632a7c-5d8b-4b21-9f7b-b63810abf43b" xmlns:ns4="55af92b2-879a-4c07-8fc8-40e033eb2f6a" xmlns:ns5="31d028d8-040f-42b3-80cb-e0cb00358226" targetNamespace="http://schemas.microsoft.com/office/2006/metadata/properties" ma:root="true" ma:fieldsID="cc9397965f29756b3addf1e6566d5b5a" ns2:_="" ns3:_="" ns4:_="" ns5:_="">
    <xsd:import namespace="d8a29731-5f9d-42b0-b185-fc4d8526a3db"/>
    <xsd:import namespace="e5632a7c-5d8b-4b21-9f7b-b63810abf43b"/>
    <xsd:import namespace="55af92b2-879a-4c07-8fc8-40e033eb2f6a"/>
    <xsd:import namespace="31d028d8-040f-42b3-80cb-e0cb003582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SearchProperties" minOccurs="0"/>
                <xsd:element ref="ns4:lcf76f155ced4ddcb4097134ff3c332f" minOccurs="0"/>
                <xsd:element ref="ns5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a29731-5f9d-42b0-b185-fc4d8526a3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632a7c-5d8b-4b21-9f7b-b63810abf43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af92b2-879a-4c07-8fc8-40e033eb2f6a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39d7e3e-2180-4bf4-896a-658d90d149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028d8-040f-42b3-80cb-e0cb00358226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870b517c-e950-4624-be67-456f3b92b191}" ma:internalName="TaxCatchAll" ma:showField="CatchAllData" ma:web="31d028d8-040f-42b3-80cb-e0cb003582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CD8B4C-7A3D-4D8B-8E4F-22ECF65E5E83}">
  <ds:schemaRefs>
    <ds:schemaRef ds:uri="420e6990-7e93-449a-956b-95a3ab1f3c10"/>
    <ds:schemaRef ds:uri="fc509751-4b9a-44a1-80bd-f6863b2672e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93B63D7-1806-4472-A16A-CB21B81F72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1A9545-FAAD-4FCE-9CB9-889C1233EA2B}"/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1167</Words>
  <Application>Microsoft Office PowerPoint</Application>
  <PresentationFormat>Widescreen</PresentationFormat>
  <Paragraphs>205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5" baseType="lpstr">
      <vt:lpstr>Aptos</vt:lpstr>
      <vt:lpstr>Aptos Display</vt:lpstr>
      <vt:lpstr>Arial</vt:lpstr>
      <vt:lpstr>Arial Nova</vt:lpstr>
      <vt:lpstr>Cochocib Script Latin Pro</vt:lpstr>
      <vt:lpstr>Segoe Print</vt:lpstr>
      <vt:lpstr>Segoe UI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thais</dc:creator>
  <cp:lastModifiedBy>Taiani Bacchi Kienetz</cp:lastModifiedBy>
  <cp:revision>7</cp:revision>
  <dcterms:created xsi:type="dcterms:W3CDTF">2025-08-25T14:51:17Z</dcterms:created>
  <dcterms:modified xsi:type="dcterms:W3CDTF">2026-03-23T13:31:12Z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0x01010010F296888BFD4B46900A0D86A0E95294</vt:lpwstr>
  </property>
  <property fmtid="{D5CDD505-2E9C-101B-9397-08002B2CF9AE}" pid="3" name="MediaServiceImageTags">
    <vt:lpwstr/>
  </property>
</Properties>
</file>