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78" r:id="rId6"/>
    <p:sldId id="300" r:id="rId7"/>
    <p:sldId id="261" r:id="rId8"/>
    <p:sldId id="302" r:id="rId9"/>
    <p:sldId id="301" r:id="rId10"/>
    <p:sldId id="303" r:id="rId11"/>
    <p:sldId id="277" r:id="rId12"/>
    <p:sldId id="276" r:id="rId13"/>
    <p:sldId id="272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B0CC0F-2BFC-5E09-EB24-13121A827706}" name="Taiani Bacchi Kienetz" initials="TK" userId="S::taiani.kienetz@gestao.gov.br::74f918d2-98d3-4a18-87a2-3bd99fd3a976" providerId="AD"/>
  <p188:author id="{E4485D23-99AE-43D9-03A6-F58ACA4C757D}" name="Thais Leite Cunha Watanabe" initials="TL" userId="S::thais.cunha@gestao.gov.br::0820202b-c579-4219-9923-74e8cb76c0e1" providerId="AD"/>
  <p188:author id="{BC0E7043-9BF1-094F-69B8-66B9D5A5A474}" name="Taiani Bacchi Kienetz" initials="TB" userId="S::taiani.kienetz@gestao.gov.br::9d86cf18-ca60-4b4e-91ff-4d2247033e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5EFF"/>
    <a:srgbClr val="FFFFFF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158DC-5BA0-4625-8FB4-5D9D78792B2C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EC91B-9B0E-4F5D-ABED-80C7EB0AD6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23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spcAft>
                <a:spcPts val="1800"/>
              </a:spcAft>
              <a:buAutoNum type="arabicPeriod"/>
            </a:pPr>
            <a:r>
              <a:rPr lang="pt-BR" sz="2800"/>
              <a:t>Esboço inicial DGE</a:t>
            </a:r>
          </a:p>
          <a:p>
            <a:pPr marL="800100" lvl="1" indent="-342900">
              <a:spcAft>
                <a:spcPts val="1800"/>
              </a:spcAft>
              <a:buAutoNum type="arabicPeriod"/>
            </a:pPr>
            <a:r>
              <a:rPr lang="pt-BR" sz="2800"/>
              <a:t>Estudo UnB</a:t>
            </a:r>
          </a:p>
          <a:p>
            <a:pPr marL="800100" lvl="1" indent="-342900">
              <a:spcAft>
                <a:spcPts val="1800"/>
              </a:spcAft>
              <a:buAutoNum type="arabicPeriod"/>
            </a:pPr>
            <a:r>
              <a:rPr lang="pt-BR" sz="2800" err="1"/>
              <a:t>ColaboraDados</a:t>
            </a:r>
            <a:r>
              <a:rPr lang="pt-BR" sz="2800"/>
              <a:t>: Atualmente - Levantamento de Dados alimentado no inicio de cada mês pelas Diretorias da SSC (dados disponíveis identificados pelas próprias diretorias)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EC91B-9B0E-4F5D-ABED-80C7EB0AD66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74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3B9E50A-2A2E-1AA7-F9B7-E131D5923364}"/>
              </a:ext>
            </a:extLst>
          </p:cNvPr>
          <p:cNvSpPr/>
          <p:nvPr/>
        </p:nvSpPr>
        <p:spPr>
          <a:xfrm>
            <a:off x="5484891" y="3248455"/>
            <a:ext cx="6163900" cy="64081"/>
          </a:xfrm>
          <a:prstGeom prst="rect">
            <a:avLst/>
          </a:prstGeom>
          <a:solidFill>
            <a:srgbClr val="FFCF00"/>
          </a:solidFill>
          <a:ln>
            <a:solidFill>
              <a:srgbClr val="FFC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FA685B-7A82-A443-D33A-674D52A14783}"/>
              </a:ext>
            </a:extLst>
          </p:cNvPr>
          <p:cNvSpPr txBox="1"/>
          <p:nvPr/>
        </p:nvSpPr>
        <p:spPr>
          <a:xfrm>
            <a:off x="1976734" y="1494129"/>
            <a:ext cx="967205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5400">
                <a:latin typeface="Segoe UI"/>
                <a:cs typeface="Segoe UI"/>
              </a:rPr>
              <a:t> LETRAMENTO EM INDICADORES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8CFFE01-9EC7-7F30-EB42-C93A3F5A03F8}"/>
              </a:ext>
            </a:extLst>
          </p:cNvPr>
          <p:cNvSpPr txBox="1"/>
          <p:nvPr/>
        </p:nvSpPr>
        <p:spPr>
          <a:xfrm>
            <a:off x="941833" y="4397706"/>
            <a:ext cx="354787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latin typeface="Segoe UI"/>
                <a:cs typeface="Segoe UI"/>
              </a:rPr>
              <a:t>Divisão de </a:t>
            </a:r>
          </a:p>
          <a:p>
            <a:r>
              <a:rPr lang="pt-BR" sz="2800">
                <a:latin typeface="Segoe UI"/>
                <a:cs typeface="Segoe UI"/>
              </a:rPr>
              <a:t>Qualidade de</a:t>
            </a:r>
          </a:p>
          <a:p>
            <a:r>
              <a:rPr lang="pt-BR" sz="2800">
                <a:latin typeface="Segoe UI"/>
                <a:cs typeface="Segoe UI"/>
              </a:rPr>
              <a:t>Serviços - DIQSE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4FADE0E-5B53-0E2D-0BA0-6111F60F4174}"/>
              </a:ext>
            </a:extLst>
          </p:cNvPr>
          <p:cNvSpPr txBox="1"/>
          <p:nvPr/>
        </p:nvSpPr>
        <p:spPr>
          <a:xfrm>
            <a:off x="8540518" y="3299860"/>
            <a:ext cx="31082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2800">
                <a:latin typeface="Segoe UI"/>
                <a:cs typeface="Segoe UI"/>
              </a:rPr>
              <a:t>1º Encontro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826779-E474-7A20-2990-FB4FCEE82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9786510-6A7E-79C0-8946-A822E8E285B7}"/>
              </a:ext>
            </a:extLst>
          </p:cNvPr>
          <p:cNvSpPr txBox="1"/>
          <p:nvPr/>
        </p:nvSpPr>
        <p:spPr>
          <a:xfrm>
            <a:off x="2697630" y="1721168"/>
            <a:ext cx="66082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7200" b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rPr>
              <a:t>Obrigada!</a:t>
            </a:r>
            <a:endParaRPr lang="pt-BR" sz="7200">
              <a:solidFill>
                <a:schemeClr val="tx1">
                  <a:lumMod val="75000"/>
                  <a:lumOff val="25000"/>
                </a:schemeClr>
              </a:solidFill>
              <a:latin typeface="Segoe UI"/>
              <a:cs typeface="Segoe UI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EC8FA89-1FA4-0C56-F90F-EF617718065A}"/>
              </a:ext>
            </a:extLst>
          </p:cNvPr>
          <p:cNvGrpSpPr/>
          <p:nvPr/>
        </p:nvGrpSpPr>
        <p:grpSpPr>
          <a:xfrm>
            <a:off x="3962642" y="3746069"/>
            <a:ext cx="4137080" cy="1468882"/>
            <a:chOff x="5897879" y="4414770"/>
            <a:chExt cx="4137080" cy="1468882"/>
          </a:xfrm>
        </p:grpSpPr>
        <p:sp>
          <p:nvSpPr>
            <p:cNvPr id="4" name="Retângulo: Cantos Diagonais Arredondados 14">
              <a:extLst>
                <a:ext uri="{FF2B5EF4-FFF2-40B4-BE49-F238E27FC236}">
                  <a16:creationId xmlns:a16="http://schemas.microsoft.com/office/drawing/2014/main" id="{FDA24EF4-217C-A1D1-53D5-B5866DAF1D1E}"/>
                </a:ext>
              </a:extLst>
            </p:cNvPr>
            <p:cNvSpPr/>
            <p:nvPr/>
          </p:nvSpPr>
          <p:spPr>
            <a:xfrm>
              <a:off x="5897880" y="4414770"/>
              <a:ext cx="4078224" cy="1339200"/>
            </a:xfrm>
            <a:custGeom>
              <a:avLst/>
              <a:gdLst>
                <a:gd name="csX0" fmla="*/ 644584 w 4078224"/>
                <a:gd name="csY0" fmla="*/ 0 h 1299590"/>
                <a:gd name="csX1" fmla="*/ 4078224 w 4078224"/>
                <a:gd name="csY1" fmla="*/ 0 h 1299590"/>
                <a:gd name="csX2" fmla="*/ 4078224 w 4078224"/>
                <a:gd name="csY2" fmla="*/ 0 h 1299590"/>
                <a:gd name="csX3" fmla="*/ 4078224 w 4078224"/>
                <a:gd name="csY3" fmla="*/ 655006 h 1299590"/>
                <a:gd name="csX4" fmla="*/ 3433640 w 4078224"/>
                <a:gd name="csY4" fmla="*/ 1299590 h 1299590"/>
                <a:gd name="csX5" fmla="*/ 0 w 4078224"/>
                <a:gd name="csY5" fmla="*/ 1299590 h 1299590"/>
                <a:gd name="csX6" fmla="*/ 0 w 4078224"/>
                <a:gd name="csY6" fmla="*/ 1299590 h 1299590"/>
                <a:gd name="csX7" fmla="*/ 0 w 4078224"/>
                <a:gd name="csY7" fmla="*/ 644584 h 1299590"/>
                <a:gd name="csX8" fmla="*/ 644584 w 4078224"/>
                <a:gd name="csY8" fmla="*/ 0 h 1299590"/>
                <a:gd name="csX0" fmla="*/ 644584 w 4078224"/>
                <a:gd name="csY0" fmla="*/ 0 h 1299590"/>
                <a:gd name="csX1" fmla="*/ 4078224 w 4078224"/>
                <a:gd name="csY1" fmla="*/ 0 h 1299590"/>
                <a:gd name="csX2" fmla="*/ 4078224 w 4078224"/>
                <a:gd name="csY2" fmla="*/ 0 h 1299590"/>
                <a:gd name="csX3" fmla="*/ 4078224 w 4078224"/>
                <a:gd name="csY3" fmla="*/ 655006 h 1299590"/>
                <a:gd name="csX4" fmla="*/ 3433640 w 4078224"/>
                <a:gd name="csY4" fmla="*/ 1299590 h 1299590"/>
                <a:gd name="csX5" fmla="*/ 621792 w 4078224"/>
                <a:gd name="csY5" fmla="*/ 1291086 h 1299590"/>
                <a:gd name="csX6" fmla="*/ 0 w 4078224"/>
                <a:gd name="csY6" fmla="*/ 1299590 h 1299590"/>
                <a:gd name="csX7" fmla="*/ 0 w 4078224"/>
                <a:gd name="csY7" fmla="*/ 1299590 h 1299590"/>
                <a:gd name="csX8" fmla="*/ 0 w 4078224"/>
                <a:gd name="csY8" fmla="*/ 644584 h 1299590"/>
                <a:gd name="csX9" fmla="*/ 644584 w 4078224"/>
                <a:gd name="csY9" fmla="*/ 0 h 1299590"/>
                <a:gd name="csX0" fmla="*/ 644584 w 4078224"/>
                <a:gd name="csY0" fmla="*/ 0 h 1299590"/>
                <a:gd name="csX1" fmla="*/ 4078224 w 4078224"/>
                <a:gd name="csY1" fmla="*/ 0 h 1299590"/>
                <a:gd name="csX2" fmla="*/ 4078224 w 4078224"/>
                <a:gd name="csY2" fmla="*/ 0 h 1299590"/>
                <a:gd name="csX3" fmla="*/ 4078224 w 4078224"/>
                <a:gd name="csY3" fmla="*/ 655006 h 1299590"/>
                <a:gd name="csX4" fmla="*/ 3433640 w 4078224"/>
                <a:gd name="csY4" fmla="*/ 1299590 h 1299590"/>
                <a:gd name="csX5" fmla="*/ 621792 w 4078224"/>
                <a:gd name="csY5" fmla="*/ 1291086 h 1299590"/>
                <a:gd name="csX6" fmla="*/ 0 w 4078224"/>
                <a:gd name="csY6" fmla="*/ 1299590 h 1299590"/>
                <a:gd name="csX7" fmla="*/ 155448 w 4078224"/>
                <a:gd name="csY7" fmla="*/ 1061846 h 1299590"/>
                <a:gd name="csX8" fmla="*/ 0 w 4078224"/>
                <a:gd name="csY8" fmla="*/ 644584 h 1299590"/>
                <a:gd name="csX9" fmla="*/ 644584 w 4078224"/>
                <a:gd name="csY9" fmla="*/ 0 h 1299590"/>
                <a:gd name="csX0" fmla="*/ 644584 w 4078224"/>
                <a:gd name="csY0" fmla="*/ 0 h 1299590"/>
                <a:gd name="csX1" fmla="*/ 4078224 w 4078224"/>
                <a:gd name="csY1" fmla="*/ 0 h 1299590"/>
                <a:gd name="csX2" fmla="*/ 4078224 w 4078224"/>
                <a:gd name="csY2" fmla="*/ 0 h 1299590"/>
                <a:gd name="csX3" fmla="*/ 4078224 w 4078224"/>
                <a:gd name="csY3" fmla="*/ 655006 h 1299590"/>
                <a:gd name="csX4" fmla="*/ 3433640 w 4078224"/>
                <a:gd name="csY4" fmla="*/ 1299590 h 1299590"/>
                <a:gd name="csX5" fmla="*/ 621792 w 4078224"/>
                <a:gd name="csY5" fmla="*/ 1291086 h 1299590"/>
                <a:gd name="csX6" fmla="*/ 155448 w 4078224"/>
                <a:gd name="csY6" fmla="*/ 1061846 h 1299590"/>
                <a:gd name="csX7" fmla="*/ 0 w 4078224"/>
                <a:gd name="csY7" fmla="*/ 644584 h 1299590"/>
                <a:gd name="csX8" fmla="*/ 644584 w 4078224"/>
                <a:gd name="csY8" fmla="*/ 0 h 12995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078224" h="1299590">
                  <a:moveTo>
                    <a:pt x="644584" y="0"/>
                  </a:moveTo>
                  <a:lnTo>
                    <a:pt x="4078224" y="0"/>
                  </a:lnTo>
                  <a:lnTo>
                    <a:pt x="4078224" y="0"/>
                  </a:lnTo>
                  <a:lnTo>
                    <a:pt x="4078224" y="655006"/>
                  </a:lnTo>
                  <a:cubicBezTo>
                    <a:pt x="4078224" y="1011000"/>
                    <a:pt x="3789634" y="1299590"/>
                    <a:pt x="3433640" y="1299590"/>
                  </a:cubicBezTo>
                  <a:lnTo>
                    <a:pt x="621792" y="1291086"/>
                  </a:lnTo>
                  <a:lnTo>
                    <a:pt x="155448" y="1061846"/>
                  </a:lnTo>
                  <a:lnTo>
                    <a:pt x="0" y="644584"/>
                  </a:lnTo>
                  <a:cubicBezTo>
                    <a:pt x="0" y="288590"/>
                    <a:pt x="288590" y="0"/>
                    <a:pt x="644584" y="0"/>
                  </a:cubicBezTo>
                  <a:close/>
                </a:path>
              </a:pathLst>
            </a:custGeom>
            <a:noFill/>
            <a:ln w="28575">
              <a:solidFill>
                <a:srgbClr val="005E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spaço Reservado para Conteúdo 2">
              <a:extLst>
                <a:ext uri="{FF2B5EF4-FFF2-40B4-BE49-F238E27FC236}">
                  <a16:creationId xmlns:a16="http://schemas.microsoft.com/office/drawing/2014/main" id="{09080A88-BF89-53B6-DF84-49A7CA914AA5}"/>
                </a:ext>
              </a:extLst>
            </p:cNvPr>
            <p:cNvSpPr txBox="1">
              <a:spLocks/>
            </p:cNvSpPr>
            <p:nvPr/>
          </p:nvSpPr>
          <p:spPr>
            <a:xfrm>
              <a:off x="6605959" y="4605204"/>
              <a:ext cx="3429000" cy="12784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spcBef>
                  <a:spcPts val="0"/>
                </a:spcBef>
                <a:buNone/>
              </a:pPr>
              <a:r>
                <a:rPr lang="pt-B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TAIANI BACCHI KIENETZ</a:t>
              </a:r>
            </a:p>
            <a:p>
              <a:pPr marL="457200" lvl="1" indent="0" algn="ctr">
                <a:spcBef>
                  <a:spcPts val="0"/>
                </a:spcBef>
                <a:buNone/>
              </a:pPr>
              <a:endParaRPr lang="pt-BR" sz="3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457200" lvl="1" indent="0" algn="ctr">
                <a:spcBef>
                  <a:spcPts val="0"/>
                </a:spcBef>
                <a:buNone/>
              </a:pPr>
              <a:endParaRPr lang="pt-BR" sz="3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457200" lvl="1" indent="0" algn="ctr">
                <a:spcBef>
                  <a:spcPts val="0"/>
                </a:spcBef>
                <a:buNone/>
              </a:pPr>
              <a:endParaRPr lang="pt-BR" sz="3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457200" lvl="1" indent="0" algn="ctr">
                <a:spcBef>
                  <a:spcPts val="0"/>
                </a:spcBef>
                <a:buNone/>
              </a:pP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Chefe da Divisão de </a:t>
              </a:r>
            </a:p>
            <a:p>
              <a:pPr marL="457200" lvl="1" indent="0" algn="ctr">
                <a:spcBef>
                  <a:spcPts val="0"/>
                </a:spcBef>
                <a:buNone/>
              </a:pP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Qualidade de Serviços – DIQSE</a:t>
              </a:r>
            </a:p>
            <a:p>
              <a:pPr marL="457200" lvl="1" indent="0" algn="ctr">
                <a:spcBef>
                  <a:spcPts val="0"/>
                </a:spcBef>
                <a:buNone/>
              </a:pPr>
              <a:r>
                <a:rPr lang="pt-B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diqse@gestao.gov.br</a:t>
              </a:r>
            </a:p>
            <a:p>
              <a:pPr lvl="2" algn="ctr"/>
              <a:endPara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914400" lvl="2" indent="0" algn="ctr">
                <a:buNone/>
              </a:pPr>
              <a:endParaRPr lang="pt-BR"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AAB1923F-8B02-AC73-B2B5-3A741B960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879" y="4435911"/>
              <a:ext cx="1296000" cy="1296000"/>
            </a:xfrm>
            <a:prstGeom prst="flowChartConnector">
              <a:avLst/>
            </a:prstGeom>
            <a:noFill/>
            <a:ln w="28575">
              <a:solidFill>
                <a:srgbClr val="005E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679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B4A86A-4A6E-9B03-F11C-7F5786B6B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2E52D1E-8546-26A9-AE34-94EA36E622C7}"/>
              </a:ext>
            </a:extLst>
          </p:cNvPr>
          <p:cNvSpPr txBox="1"/>
          <p:nvPr/>
        </p:nvSpPr>
        <p:spPr>
          <a:xfrm>
            <a:off x="569089" y="1236189"/>
            <a:ext cx="111985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+mn-lt"/>
                <a:cs typeface="+mn-lt"/>
              </a:rPr>
              <a:t>Objetivos da ação:</a:t>
            </a:r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D33911B-F935-B2EB-3BC3-9776E48BAF15}"/>
              </a:ext>
            </a:extLst>
          </p:cNvPr>
          <p:cNvSpPr/>
          <p:nvPr/>
        </p:nvSpPr>
        <p:spPr>
          <a:xfrm flipV="1">
            <a:off x="553457" y="1698994"/>
            <a:ext cx="3259674" cy="365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B500E00-904B-0EAA-D4C1-299591751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436" y="2103773"/>
            <a:ext cx="302255" cy="28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8096DBF-D396-60AE-808E-84A67BC05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436" y="2875999"/>
            <a:ext cx="302255" cy="28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69127FE-95F5-B1D9-827C-AF3D6BD48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436" y="3581565"/>
            <a:ext cx="302255" cy="28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0D5E826-7898-DB27-F0CD-FA771EC73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436" y="4751105"/>
            <a:ext cx="302255" cy="28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993C5C9-8E08-7B63-85FD-D6BE37F76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436" y="5920645"/>
            <a:ext cx="302255" cy="28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AB28D3D-4339-9149-5A6A-973D404B0B3A}"/>
              </a:ext>
            </a:extLst>
          </p:cNvPr>
          <p:cNvSpPr txBox="1"/>
          <p:nvPr/>
        </p:nvSpPr>
        <p:spPr>
          <a:xfrm>
            <a:off x="678426" y="484381"/>
            <a:ext cx="10835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24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9139290-944D-FEC8-A904-A65F0CE8F473}"/>
              </a:ext>
            </a:extLst>
          </p:cNvPr>
          <p:cNvSpPr/>
          <p:nvPr/>
        </p:nvSpPr>
        <p:spPr>
          <a:xfrm>
            <a:off x="1834882" y="2062521"/>
            <a:ext cx="3651518" cy="319386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98912C5-7016-F999-58A6-AF3D1AE5188D}"/>
              </a:ext>
            </a:extLst>
          </p:cNvPr>
          <p:cNvSpPr/>
          <p:nvPr/>
        </p:nvSpPr>
        <p:spPr>
          <a:xfrm>
            <a:off x="3501448" y="2827840"/>
            <a:ext cx="3735093" cy="319386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E2AF608-7BE5-F0EE-DE2D-CABBAF47D19F}"/>
              </a:ext>
            </a:extLst>
          </p:cNvPr>
          <p:cNvSpPr/>
          <p:nvPr/>
        </p:nvSpPr>
        <p:spPr>
          <a:xfrm>
            <a:off x="4844744" y="3560184"/>
            <a:ext cx="6588000" cy="319386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92D5803-8389-7D9F-36E3-88AC5376964C}"/>
              </a:ext>
            </a:extLst>
          </p:cNvPr>
          <p:cNvSpPr/>
          <p:nvPr/>
        </p:nvSpPr>
        <p:spPr>
          <a:xfrm>
            <a:off x="1863516" y="4742324"/>
            <a:ext cx="3168000" cy="319386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90D1202-E97E-2A17-B85E-465166A8FE49}"/>
              </a:ext>
            </a:extLst>
          </p:cNvPr>
          <p:cNvSpPr/>
          <p:nvPr/>
        </p:nvSpPr>
        <p:spPr>
          <a:xfrm>
            <a:off x="3677744" y="5928574"/>
            <a:ext cx="1908000" cy="319386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5A71D1C-A73A-E6A5-B065-6B2BCAC47638}"/>
              </a:ext>
            </a:extLst>
          </p:cNvPr>
          <p:cNvSpPr txBox="1"/>
          <p:nvPr/>
        </p:nvSpPr>
        <p:spPr>
          <a:xfrm>
            <a:off x="1834881" y="1957445"/>
            <a:ext cx="9777015" cy="43847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Alinhar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os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conhecimentos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referentes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a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indicadores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;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Promover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a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integração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dos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indicadores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das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áreas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;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Conscientizar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sobre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a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necessidade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do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preenchimento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das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informações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para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mensuração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dos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indicadores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;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Mobilizar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as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lideranças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para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ampliação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de dados e/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ou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indicadores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,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documentações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e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pactuações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de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qualidade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;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Indicação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de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pontos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 </a:t>
            </a:r>
            <a:r>
              <a:rPr lang="en-US" sz="240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focais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Verdana"/>
                <a:cs typeface="Segoe U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342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87B88F-59F9-782B-DC62-6EC6C29C1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CEACBA4-B185-9D61-1BA7-81E3B474FFBC}"/>
              </a:ext>
            </a:extLst>
          </p:cNvPr>
          <p:cNvSpPr txBox="1"/>
          <p:nvPr/>
        </p:nvSpPr>
        <p:spPr>
          <a:xfrm>
            <a:off x="678426" y="484381"/>
            <a:ext cx="10835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24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F41154D-415E-E8C4-3562-46A671F5038D}"/>
              </a:ext>
            </a:extLst>
          </p:cNvPr>
          <p:cNvSpPr txBox="1"/>
          <p:nvPr/>
        </p:nvSpPr>
        <p:spPr>
          <a:xfrm>
            <a:off x="569089" y="1236189"/>
            <a:ext cx="111985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+mn-lt"/>
                <a:cs typeface="+mn-lt"/>
              </a:rPr>
              <a:t>Pauta do dia:</a:t>
            </a:r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DE7D641-B92A-7AEC-41D9-70CA90DBF585}"/>
              </a:ext>
            </a:extLst>
          </p:cNvPr>
          <p:cNvSpPr/>
          <p:nvPr/>
        </p:nvSpPr>
        <p:spPr>
          <a:xfrm flipV="1">
            <a:off x="553457" y="1698994"/>
            <a:ext cx="3259674" cy="3656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D637E6F-09F8-2AE9-6977-2FE37A47875C}"/>
              </a:ext>
            </a:extLst>
          </p:cNvPr>
          <p:cNvGrpSpPr/>
          <p:nvPr/>
        </p:nvGrpSpPr>
        <p:grpSpPr>
          <a:xfrm>
            <a:off x="3595074" y="1959630"/>
            <a:ext cx="6709135" cy="3600986"/>
            <a:chOff x="1638449" y="2126778"/>
            <a:chExt cx="6709135" cy="3600986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18213CFF-F765-C003-6379-6DF815A13970}"/>
                </a:ext>
              </a:extLst>
            </p:cNvPr>
            <p:cNvSpPr txBox="1"/>
            <p:nvPr/>
          </p:nvSpPr>
          <p:spPr>
            <a:xfrm>
              <a:off x="1639616" y="2126778"/>
              <a:ext cx="6707968" cy="36009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pt-BR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Apresentação da DIQSE na DGE</a:t>
              </a:r>
            </a:p>
            <a:p>
              <a:pPr marL="342900" indent="-342900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pt-BR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Entregas na EAP</a:t>
              </a:r>
            </a:p>
            <a:p>
              <a:pPr marL="342900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Insumos Iniciais</a:t>
              </a:r>
            </a:p>
            <a:p>
              <a:pPr marL="800100" lvl="1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Esboço inicial DGE</a:t>
              </a:r>
            </a:p>
            <a:p>
              <a:pPr marL="800100" lvl="1" indent="-342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pt-BR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Estudo UnB</a:t>
              </a:r>
            </a:p>
            <a:p>
              <a:pPr marL="800100" lvl="1" indent="-342900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pt-BR" sz="24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ColaboraDados</a:t>
              </a:r>
              <a:endParaRPr lang="pt-BR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indent="-342900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pt-BR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 </a:t>
              </a:r>
              <a:r>
                <a:rPr lang="pt-BR" sz="24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lake</a:t>
              </a:r>
              <a:r>
                <a:rPr lang="pt-BR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(apresentação DTI)</a:t>
              </a:r>
            </a:p>
          </p:txBody>
        </p:sp>
        <p:pic>
          <p:nvPicPr>
            <p:cNvPr id="3" name="Imagem 2" descr="Uma imagem contendo Ícone&#10;&#10;O conteúdo gerado por IA pode estar incorreto.">
              <a:extLst>
                <a:ext uri="{FF2B5EF4-FFF2-40B4-BE49-F238E27FC236}">
                  <a16:creationId xmlns:a16="http://schemas.microsoft.com/office/drawing/2014/main" id="{2C16E182-B34B-8AF3-7F0C-05683428E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8449" y="2222214"/>
              <a:ext cx="288000" cy="274417"/>
            </a:xfrm>
            <a:prstGeom prst="rect">
              <a:avLst/>
            </a:prstGeom>
          </p:spPr>
        </p:pic>
        <p:pic>
          <p:nvPicPr>
            <p:cNvPr id="4" name="Imagem 3" descr="Uma imagem contendo Ícone&#10;&#10;O conteúdo gerado por IA pode estar incorreto.">
              <a:extLst>
                <a:ext uri="{FF2B5EF4-FFF2-40B4-BE49-F238E27FC236}">
                  <a16:creationId xmlns:a16="http://schemas.microsoft.com/office/drawing/2014/main" id="{F9873A31-7DC8-70D4-9294-15D33F2CD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8449" y="2822227"/>
              <a:ext cx="288000" cy="274417"/>
            </a:xfrm>
            <a:prstGeom prst="rect">
              <a:avLst/>
            </a:prstGeom>
          </p:spPr>
        </p:pic>
        <p:pic>
          <p:nvPicPr>
            <p:cNvPr id="8" name="Imagem 7" descr="Uma imagem contendo Ícone&#10;&#10;O conteúdo gerado por IA pode estar incorreto.">
              <a:extLst>
                <a:ext uri="{FF2B5EF4-FFF2-40B4-BE49-F238E27FC236}">
                  <a16:creationId xmlns:a16="http://schemas.microsoft.com/office/drawing/2014/main" id="{CCA949EB-9C91-38AE-EC9D-222247A7A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8449" y="3400565"/>
              <a:ext cx="288000" cy="274417"/>
            </a:xfrm>
            <a:prstGeom prst="rect">
              <a:avLst/>
            </a:prstGeom>
          </p:spPr>
        </p:pic>
        <p:pic>
          <p:nvPicPr>
            <p:cNvPr id="9" name="Imagem 8" descr="Uma imagem contendo Ícone&#10;&#10;O conteúdo gerado por IA pode estar incorreto.">
              <a:extLst>
                <a:ext uri="{FF2B5EF4-FFF2-40B4-BE49-F238E27FC236}">
                  <a16:creationId xmlns:a16="http://schemas.microsoft.com/office/drawing/2014/main" id="{B81A0FD3-D11F-FE4B-6350-E1C227C25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0811" y="5347394"/>
              <a:ext cx="288000" cy="274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77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77CEDA-2FA5-EF83-F69F-AB58B12DB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70498B90-3BCD-13F9-3C3D-E7ABF01C2F7C}"/>
              </a:ext>
            </a:extLst>
          </p:cNvPr>
          <p:cNvSpPr txBox="1"/>
          <p:nvPr/>
        </p:nvSpPr>
        <p:spPr>
          <a:xfrm>
            <a:off x="4201674" y="2022628"/>
            <a:ext cx="3521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DIQSE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489074A-AC49-46D8-79A8-0E8015D83E6D}"/>
              </a:ext>
            </a:extLst>
          </p:cNvPr>
          <p:cNvSpPr txBox="1"/>
          <p:nvPr/>
        </p:nvSpPr>
        <p:spPr>
          <a:xfrm>
            <a:off x="678426" y="484381"/>
            <a:ext cx="10835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24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52E3357-2F1E-8647-BDE4-EB1C399A9E65}"/>
              </a:ext>
            </a:extLst>
          </p:cNvPr>
          <p:cNvSpPr txBox="1"/>
          <p:nvPr/>
        </p:nvSpPr>
        <p:spPr>
          <a:xfrm>
            <a:off x="4157429" y="1997710"/>
            <a:ext cx="36101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DIQSE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83AB13-E31E-D1BB-6CC1-CAC37C4668D2}"/>
              </a:ext>
            </a:extLst>
          </p:cNvPr>
          <p:cNvSpPr txBox="1"/>
          <p:nvPr/>
        </p:nvSpPr>
        <p:spPr>
          <a:xfrm>
            <a:off x="1514168" y="3116012"/>
            <a:ext cx="9053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Divisão de Qualidade de Serviços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C6420C1-6694-AA93-4D43-7AC12D90A1CD}"/>
              </a:ext>
            </a:extLst>
          </p:cNvPr>
          <p:cNvSpPr txBox="1"/>
          <p:nvPr/>
        </p:nvSpPr>
        <p:spPr>
          <a:xfrm>
            <a:off x="1422304" y="4745329"/>
            <a:ext cx="9483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Instituída no âmbito da CGPLA/DGE em fevereiro/2026</a:t>
            </a:r>
          </a:p>
        </p:txBody>
      </p:sp>
    </p:spTree>
    <p:extLst>
      <p:ext uri="{BB962C8B-B14F-4D97-AF65-F5344CB8AC3E}">
        <p14:creationId xmlns:p14="http://schemas.microsoft.com/office/powerpoint/2010/main" val="100364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FDD1CE-445B-BF0E-473F-FC430C344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D2CA54DC-5B3F-BEAE-BC09-DFFB120C9B42}"/>
              </a:ext>
            </a:extLst>
          </p:cNvPr>
          <p:cNvSpPr/>
          <p:nvPr/>
        </p:nvSpPr>
        <p:spPr>
          <a:xfrm>
            <a:off x="6498964" y="2670048"/>
            <a:ext cx="4153795" cy="287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F53D375-46C7-62F1-DB1D-367F97DAE42C}"/>
              </a:ext>
            </a:extLst>
          </p:cNvPr>
          <p:cNvSpPr/>
          <p:nvPr/>
        </p:nvSpPr>
        <p:spPr>
          <a:xfrm>
            <a:off x="1280160" y="2670048"/>
            <a:ext cx="3977640" cy="287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D4D76F9-91A0-FF65-689D-90318599C9BE}"/>
              </a:ext>
            </a:extLst>
          </p:cNvPr>
          <p:cNvSpPr/>
          <p:nvPr/>
        </p:nvSpPr>
        <p:spPr>
          <a:xfrm>
            <a:off x="1421927" y="4643910"/>
            <a:ext cx="3651518" cy="412371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E8FE72E-063B-C7E6-9564-777DD9C2AED9}"/>
              </a:ext>
            </a:extLst>
          </p:cNvPr>
          <p:cNvSpPr/>
          <p:nvPr/>
        </p:nvSpPr>
        <p:spPr>
          <a:xfrm>
            <a:off x="6667435" y="4643909"/>
            <a:ext cx="3823583" cy="412371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FC9C7B6-3062-DCF0-09CC-876B11A3CC32}"/>
              </a:ext>
            </a:extLst>
          </p:cNvPr>
          <p:cNvSpPr txBox="1"/>
          <p:nvPr/>
        </p:nvSpPr>
        <p:spPr>
          <a:xfrm>
            <a:off x="2979173" y="1710094"/>
            <a:ext cx="623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Entregas na EAP: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10A830-9101-1E8A-BC6F-80367B8EF458}"/>
              </a:ext>
            </a:extLst>
          </p:cNvPr>
          <p:cNvSpPr txBox="1"/>
          <p:nvPr/>
        </p:nvSpPr>
        <p:spPr>
          <a:xfrm>
            <a:off x="678426" y="484381"/>
            <a:ext cx="10835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24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AD4D490-5754-BC3A-33F6-C8A04165019B}"/>
              </a:ext>
            </a:extLst>
          </p:cNvPr>
          <p:cNvSpPr txBox="1"/>
          <p:nvPr/>
        </p:nvSpPr>
        <p:spPr>
          <a:xfrm>
            <a:off x="944670" y="4603743"/>
            <a:ext cx="4590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latin typeface="Segoe UI" panose="020B0502040204020203" pitchFamily="34" charset="0"/>
                <a:cs typeface="Segoe UI" panose="020B0502040204020203" pitchFamily="34" charset="0"/>
              </a:rPr>
              <a:t>Cestas de Indicadores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027AF91-3CBE-B81D-8159-80F59690592B}"/>
              </a:ext>
            </a:extLst>
          </p:cNvPr>
          <p:cNvSpPr txBox="1"/>
          <p:nvPr/>
        </p:nvSpPr>
        <p:spPr>
          <a:xfrm>
            <a:off x="6449961" y="4594750"/>
            <a:ext cx="4262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>
                <a:latin typeface="Segoe UI" panose="020B0502040204020203" pitchFamily="34" charset="0"/>
                <a:cs typeface="Segoe UI" panose="020B0502040204020203" pitchFamily="34" charset="0"/>
              </a:rPr>
              <a:t>Pesquisa de Qualidade</a:t>
            </a:r>
          </a:p>
        </p:txBody>
      </p:sp>
      <p:pic>
        <p:nvPicPr>
          <p:cNvPr id="12" name="Imagem 11" descr="Ícone&#10;&#10;O conteúdo gerado por IA pode estar incorreto.">
            <a:extLst>
              <a:ext uri="{FF2B5EF4-FFF2-40B4-BE49-F238E27FC236}">
                <a16:creationId xmlns:a16="http://schemas.microsoft.com/office/drawing/2014/main" id="{D76F80F6-AAA6-EBA4-3197-5668E46B2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16" y="2938551"/>
            <a:ext cx="1631619" cy="1631619"/>
          </a:xfrm>
          <a:prstGeom prst="rect">
            <a:avLst/>
          </a:prstGeom>
        </p:spPr>
      </p:pic>
      <p:pic>
        <p:nvPicPr>
          <p:cNvPr id="14" name="Imagem 13" descr="Ícone">
            <a:extLst>
              <a:ext uri="{FF2B5EF4-FFF2-40B4-BE49-F238E27FC236}">
                <a16:creationId xmlns:a16="http://schemas.microsoft.com/office/drawing/2014/main" id="{F4129F21-5CE7-085E-E966-9D0B585C97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36" y="2883419"/>
            <a:ext cx="1740408" cy="174040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2810770-6C49-B04F-2008-B3DFB1E6B4C5}"/>
              </a:ext>
            </a:extLst>
          </p:cNvPr>
          <p:cNvSpPr txBox="1"/>
          <p:nvPr/>
        </p:nvSpPr>
        <p:spPr>
          <a:xfrm>
            <a:off x="2979173" y="6373619"/>
            <a:ext cx="6233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>
                <a:latin typeface="Segoe Script" panose="030B0504020000000003" pitchFamily="66" charset="0"/>
                <a:cs typeface="Segoe UI" panose="020B0502040204020203" pitchFamily="34" charset="0"/>
              </a:rPr>
              <a:t>EAP = estrutura analítica do projeto</a:t>
            </a:r>
          </a:p>
        </p:txBody>
      </p:sp>
    </p:spTree>
    <p:extLst>
      <p:ext uri="{BB962C8B-B14F-4D97-AF65-F5344CB8AC3E}">
        <p14:creationId xmlns:p14="http://schemas.microsoft.com/office/powerpoint/2010/main" val="415904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882824-90BA-8EAD-A9E1-757395E36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orma, Quadrado&#10;&#10;O conteúdo gerado por IA pode estar incorreto.">
            <a:extLst>
              <a:ext uri="{FF2B5EF4-FFF2-40B4-BE49-F238E27FC236}">
                <a16:creationId xmlns:a16="http://schemas.microsoft.com/office/drawing/2014/main" id="{BEAFA2B7-4729-9D8A-8A3D-A4C1AF59FF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080">
            <a:off x="5499794" y="3435242"/>
            <a:ext cx="1826070" cy="112911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E8175D1-EE20-CC8F-8A62-3666C457BC27}"/>
              </a:ext>
            </a:extLst>
          </p:cNvPr>
          <p:cNvSpPr txBox="1"/>
          <p:nvPr/>
        </p:nvSpPr>
        <p:spPr>
          <a:xfrm>
            <a:off x="678426" y="484381"/>
            <a:ext cx="10835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24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BE702C-9B0D-F585-9B5E-E2B2256100BF}"/>
              </a:ext>
            </a:extLst>
          </p:cNvPr>
          <p:cNvSpPr txBox="1"/>
          <p:nvPr/>
        </p:nvSpPr>
        <p:spPr>
          <a:xfrm>
            <a:off x="575028" y="1716229"/>
            <a:ext cx="3214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</a:rPr>
              <a:t>Insumos Iniciais:</a:t>
            </a:r>
          </a:p>
        </p:txBody>
      </p:sp>
      <p:pic>
        <p:nvPicPr>
          <p:cNvPr id="6" name="Imagem 5" descr="Ícone&#10;&#10;O conteúdo gerado por IA pode estar incorreto.">
            <a:extLst>
              <a:ext uri="{FF2B5EF4-FFF2-40B4-BE49-F238E27FC236}">
                <a16:creationId xmlns:a16="http://schemas.microsoft.com/office/drawing/2014/main" id="{15CA869B-9E02-67B6-D19E-52E92DA05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1" y="4422746"/>
            <a:ext cx="4382718" cy="22259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1BF5B65-B340-596A-26AE-D981FB205D01}"/>
              </a:ext>
            </a:extLst>
          </p:cNvPr>
          <p:cNvSpPr txBox="1"/>
          <p:nvPr/>
        </p:nvSpPr>
        <p:spPr>
          <a:xfrm rot="20916950">
            <a:off x="5667100" y="3549287"/>
            <a:ext cx="1425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Estudo</a:t>
            </a:r>
          </a:p>
          <a:p>
            <a:pPr algn="ctr"/>
            <a: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UnB</a:t>
            </a:r>
          </a:p>
        </p:txBody>
      </p:sp>
      <p:pic>
        <p:nvPicPr>
          <p:cNvPr id="12" name="Imagem 11" descr="Forma, Quadrado&#10;&#10;O conteúdo gerado por IA pode estar incorreto.">
            <a:extLst>
              <a:ext uri="{FF2B5EF4-FFF2-40B4-BE49-F238E27FC236}">
                <a16:creationId xmlns:a16="http://schemas.microsoft.com/office/drawing/2014/main" id="{9E4D2F3C-26F5-7680-963C-C0F063010B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158">
            <a:off x="6389926" y="2233977"/>
            <a:ext cx="1877762" cy="120485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C4DD524-EE61-0AD5-2ED6-63F40EE211DF}"/>
              </a:ext>
            </a:extLst>
          </p:cNvPr>
          <p:cNvSpPr txBox="1"/>
          <p:nvPr/>
        </p:nvSpPr>
        <p:spPr>
          <a:xfrm rot="1073608">
            <a:off x="6521944" y="2530664"/>
            <a:ext cx="1613726" cy="69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Colabora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Dados</a:t>
            </a:r>
          </a:p>
        </p:txBody>
      </p:sp>
      <p:pic>
        <p:nvPicPr>
          <p:cNvPr id="13" name="Imagem 12" descr="Forma, Quadrado&#10;&#10;O conteúdo gerado por IA pode estar incorreto.">
            <a:extLst>
              <a:ext uri="{FF2B5EF4-FFF2-40B4-BE49-F238E27FC236}">
                <a16:creationId xmlns:a16="http://schemas.microsoft.com/office/drawing/2014/main" id="{16C5E842-57E4-9CEC-A9C3-4C5BEAA717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457">
            <a:off x="4186382" y="2382613"/>
            <a:ext cx="1877762" cy="120485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8F16C3-E02A-A243-7368-978A84C81130}"/>
              </a:ext>
            </a:extLst>
          </p:cNvPr>
          <p:cNvSpPr txBox="1"/>
          <p:nvPr/>
        </p:nvSpPr>
        <p:spPr>
          <a:xfrm rot="21240922">
            <a:off x="4282286" y="2502835"/>
            <a:ext cx="1671405" cy="990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Esboço </a:t>
            </a:r>
          </a:p>
          <a:p>
            <a:pPr algn="ctr">
              <a:lnSpc>
                <a:spcPct val="80000"/>
              </a:lnSpc>
            </a:pPr>
            <a: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inicial </a:t>
            </a:r>
          </a:p>
          <a:p>
            <a:pPr algn="ctr">
              <a:lnSpc>
                <a:spcPct val="80000"/>
              </a:lnSpc>
            </a:pPr>
            <a:r>
              <a:rPr lang="pt-B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DGE</a:t>
            </a:r>
          </a:p>
        </p:txBody>
      </p:sp>
    </p:spTree>
    <p:extLst>
      <p:ext uri="{BB962C8B-B14F-4D97-AF65-F5344CB8AC3E}">
        <p14:creationId xmlns:p14="http://schemas.microsoft.com/office/powerpoint/2010/main" val="350306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B86FEB-7FFD-9161-6531-77FE66106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F61F1F1-A148-DDC3-1948-A81029DA4582}"/>
              </a:ext>
            </a:extLst>
          </p:cNvPr>
          <p:cNvSpPr/>
          <p:nvPr/>
        </p:nvSpPr>
        <p:spPr>
          <a:xfrm>
            <a:off x="2281188" y="1848768"/>
            <a:ext cx="7411452" cy="394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BEFF0C-2D33-5992-EEC4-718636E048B4}"/>
              </a:ext>
            </a:extLst>
          </p:cNvPr>
          <p:cNvSpPr txBox="1"/>
          <p:nvPr/>
        </p:nvSpPr>
        <p:spPr>
          <a:xfrm>
            <a:off x="678426" y="484381"/>
            <a:ext cx="10835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24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Imagem 3" descr="Ícone&#10;&#10;O conteúdo gerado por IA pode estar incorreto.">
            <a:extLst>
              <a:ext uri="{FF2B5EF4-FFF2-40B4-BE49-F238E27FC236}">
                <a16:creationId xmlns:a16="http://schemas.microsoft.com/office/drawing/2014/main" id="{7942DC5C-4232-3FBF-6430-4B4E0681E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76" y="2166402"/>
            <a:ext cx="2008269" cy="200826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BCA9FC3-A385-8B69-AF4E-4CA38ADC6422}"/>
              </a:ext>
            </a:extLst>
          </p:cNvPr>
          <p:cNvSpPr txBox="1"/>
          <p:nvPr/>
        </p:nvSpPr>
        <p:spPr>
          <a:xfrm>
            <a:off x="2935408" y="3998186"/>
            <a:ext cx="610301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IMPORTANTE!</a:t>
            </a:r>
          </a:p>
          <a:p>
            <a:pPr algn="ctr">
              <a:spcAft>
                <a:spcPts val="1800"/>
              </a:spcAft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Cada Diretoria deve realizar a atualização 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mensal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das informações!</a:t>
            </a:r>
          </a:p>
        </p:txBody>
      </p:sp>
    </p:spTree>
    <p:extLst>
      <p:ext uri="{BB962C8B-B14F-4D97-AF65-F5344CB8AC3E}">
        <p14:creationId xmlns:p14="http://schemas.microsoft.com/office/powerpoint/2010/main" val="265983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E4F1E9-26C6-D7F4-BA55-0D1953252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D4547AC-A659-989D-1E05-A5044BB0C49A}"/>
              </a:ext>
            </a:extLst>
          </p:cNvPr>
          <p:cNvSpPr/>
          <p:nvPr/>
        </p:nvSpPr>
        <p:spPr>
          <a:xfrm>
            <a:off x="1717956" y="2191881"/>
            <a:ext cx="1766390" cy="412371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AC3608-0E84-2EB5-F1C4-5E9180B77270}"/>
              </a:ext>
            </a:extLst>
          </p:cNvPr>
          <p:cNvSpPr txBox="1"/>
          <p:nvPr/>
        </p:nvSpPr>
        <p:spPr>
          <a:xfrm>
            <a:off x="1717955" y="2172631"/>
            <a:ext cx="646351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>
                <a:solidFill>
                  <a:schemeClr val="tx1">
                    <a:lumMod val="75000"/>
                    <a:lumOff val="25000"/>
                  </a:schemeClr>
                </a:solidFill>
              </a:rPr>
              <a:t>Data Lake </a:t>
            </a:r>
          </a:p>
          <a:p>
            <a:r>
              <a:rPr lang="pt-BR" sz="2400">
                <a:solidFill>
                  <a:schemeClr val="tx1">
                    <a:lumMod val="75000"/>
                    <a:lumOff val="25000"/>
                  </a:schemeClr>
                </a:solidFill>
              </a:rPr>
              <a:t>Repositório centralizado de armazenamento que permite guardar, processar e analisar grandes volumes de dados brutos </a:t>
            </a:r>
          </a:p>
          <a:p>
            <a:r>
              <a:rPr lang="pt-BR" sz="2400">
                <a:solidFill>
                  <a:schemeClr val="tx1">
                    <a:lumMod val="75000"/>
                    <a:lumOff val="25000"/>
                  </a:schemeClr>
                </a:solidFill>
              </a:rPr>
              <a:t>em seu formato original. </a:t>
            </a:r>
          </a:p>
          <a:p>
            <a:endParaRPr lang="pt-BR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400">
                <a:solidFill>
                  <a:schemeClr val="tx1">
                    <a:lumMod val="75000"/>
                    <a:lumOff val="25000"/>
                  </a:schemeClr>
                </a:solidFill>
              </a:rPr>
              <a:t>(Apresentação DTI)</a:t>
            </a:r>
          </a:p>
          <a:p>
            <a:endParaRPr lang="pt-BR" sz="2400">
              <a:solidFill>
                <a:schemeClr val="tx1">
                  <a:lumMod val="75000"/>
                  <a:lumOff val="25000"/>
                </a:schemeClr>
              </a:solidFill>
              <a:highlight>
                <a:srgbClr val="0000FF"/>
              </a:highlight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6E520CE-7D4B-072E-9EDC-F54A23D1FDAF}"/>
              </a:ext>
            </a:extLst>
          </p:cNvPr>
          <p:cNvSpPr txBox="1"/>
          <p:nvPr/>
        </p:nvSpPr>
        <p:spPr>
          <a:xfrm>
            <a:off x="678426" y="484381"/>
            <a:ext cx="10835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24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Imagem 4" descr="Uma imagem contendo Gráfico&#10;&#10;O conteúdo gerado por IA pode estar incorreto.">
            <a:extLst>
              <a:ext uri="{FF2B5EF4-FFF2-40B4-BE49-F238E27FC236}">
                <a16:creationId xmlns:a16="http://schemas.microsoft.com/office/drawing/2014/main" id="{312A392B-6D7A-3696-ADB2-CB870B4BC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4" y="3050408"/>
            <a:ext cx="4299623" cy="429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0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FBD7B0-6662-8CC9-9A79-7AF6195EF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4185F20C-B17A-3AF2-FB26-CED34F835B1C}"/>
              </a:ext>
            </a:extLst>
          </p:cNvPr>
          <p:cNvSpPr/>
          <p:nvPr/>
        </p:nvSpPr>
        <p:spPr>
          <a:xfrm>
            <a:off x="592786" y="1797161"/>
            <a:ext cx="3142245" cy="319386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241EA82-C767-2A6C-F485-6E7E8453FAB5}"/>
              </a:ext>
            </a:extLst>
          </p:cNvPr>
          <p:cNvSpPr/>
          <p:nvPr/>
        </p:nvSpPr>
        <p:spPr>
          <a:xfrm>
            <a:off x="651777" y="4126438"/>
            <a:ext cx="3142245" cy="319386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CE778CE-C9A9-3417-6795-75387C76E213}"/>
              </a:ext>
            </a:extLst>
          </p:cNvPr>
          <p:cNvSpPr/>
          <p:nvPr/>
        </p:nvSpPr>
        <p:spPr>
          <a:xfrm>
            <a:off x="6462988" y="1830133"/>
            <a:ext cx="3142245" cy="319386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6395911-570A-6C69-91B6-F23EBC33F4BE}"/>
              </a:ext>
            </a:extLst>
          </p:cNvPr>
          <p:cNvSpPr/>
          <p:nvPr/>
        </p:nvSpPr>
        <p:spPr>
          <a:xfrm>
            <a:off x="6516782" y="4136270"/>
            <a:ext cx="3142245" cy="319386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DC2DA591-68C0-D977-6E09-ADF1369939B9}"/>
              </a:ext>
            </a:extLst>
          </p:cNvPr>
          <p:cNvSpPr txBox="1">
            <a:spLocks/>
          </p:cNvSpPr>
          <p:nvPr/>
        </p:nvSpPr>
        <p:spPr>
          <a:xfrm>
            <a:off x="6462988" y="1769345"/>
            <a:ext cx="5523271" cy="2204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3º encontro – 23/3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sz="2400">
                <a:solidFill>
                  <a:schemeClr val="tx1">
                    <a:lumMod val="75000"/>
                    <a:lumOff val="25000"/>
                  </a:schemeClr>
                </a:solidFill>
              </a:rPr>
              <a:t>Elaboração, monitoramento, avaliação e revisão de indicadores</a:t>
            </a:r>
          </a:p>
          <a:p>
            <a:pPr marL="1257300" lvl="2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Metodologia</a:t>
            </a:r>
          </a:p>
          <a:p>
            <a:pPr marL="1257300" lvl="2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Simplicidade e objetividade</a:t>
            </a:r>
          </a:p>
          <a:p>
            <a:pPr lvl="2"/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188B3B-CBBB-0C8F-FFF5-5399C648885C}"/>
              </a:ext>
            </a:extLst>
          </p:cNvPr>
          <p:cNvSpPr txBox="1"/>
          <p:nvPr/>
        </p:nvSpPr>
        <p:spPr>
          <a:xfrm>
            <a:off x="678426" y="484381"/>
            <a:ext cx="10835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LETRAMENTO EM INDICADORES</a:t>
            </a:r>
            <a:endParaRPr lang="pt-BR" sz="24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777786D7-76BF-2EF9-35D5-EE0D65FE9EE8}"/>
              </a:ext>
            </a:extLst>
          </p:cNvPr>
          <p:cNvSpPr txBox="1">
            <a:spLocks/>
          </p:cNvSpPr>
          <p:nvPr/>
        </p:nvSpPr>
        <p:spPr>
          <a:xfrm>
            <a:off x="678427" y="4070325"/>
            <a:ext cx="5524728" cy="2402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</a:rPr>
              <a:t>4º encontro – 30/3</a:t>
            </a:r>
          </a:p>
          <a:p>
            <a:pPr lvl="1"/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Documentação de indicadores</a:t>
            </a:r>
          </a:p>
          <a:p>
            <a:pPr lvl="2"/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Formalização, registro, transparência</a:t>
            </a:r>
          </a:p>
          <a:p>
            <a:pPr lvl="2"/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Detalhamentos: descrição, unidade de medida, absoluto X relativo, fórmula, metodologia de cálculo, procedimento de cálculo</a:t>
            </a:r>
          </a:p>
          <a:p>
            <a:pPr lvl="1"/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A52D4E3-7ABD-FB56-48C6-BD0E8443B8A9}"/>
              </a:ext>
            </a:extLst>
          </p:cNvPr>
          <p:cNvSpPr txBox="1">
            <a:spLocks/>
          </p:cNvSpPr>
          <p:nvPr/>
        </p:nvSpPr>
        <p:spPr>
          <a:xfrm>
            <a:off x="678426" y="1769345"/>
            <a:ext cx="5190425" cy="1994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</a:rPr>
              <a:t>2º encontro – 16/3</a:t>
            </a:r>
          </a:p>
          <a:p>
            <a:pPr lvl="1"/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Alinhamento conceitual</a:t>
            </a:r>
          </a:p>
          <a:p>
            <a:pPr lvl="2"/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Dados X Indicadores</a:t>
            </a:r>
          </a:p>
          <a:p>
            <a:pPr lvl="2">
              <a:spcBef>
                <a:spcPts val="0"/>
              </a:spcBef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Classificações de Indicadores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41FBE009-4376-EF48-920E-E1920EA775DC}"/>
              </a:ext>
            </a:extLst>
          </p:cNvPr>
          <p:cNvSpPr txBox="1">
            <a:spLocks/>
          </p:cNvSpPr>
          <p:nvPr/>
        </p:nvSpPr>
        <p:spPr>
          <a:xfrm>
            <a:off x="6557112" y="4070325"/>
            <a:ext cx="5280930" cy="2204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</a:rPr>
              <a:t>5º encontro – 6/4</a:t>
            </a:r>
          </a:p>
          <a:p>
            <a:pPr lvl="1"/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 para tomada de decisão</a:t>
            </a:r>
          </a:p>
          <a:p>
            <a:pPr lvl="2">
              <a:spcBef>
                <a:spcPts val="0"/>
              </a:spcBef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Gestão baseada em evidências</a:t>
            </a:r>
          </a:p>
          <a:p>
            <a:pPr lvl="2">
              <a:spcBef>
                <a:spcPts val="0"/>
              </a:spcBef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</a:rPr>
              <a:t>Indicação de pontos focais</a:t>
            </a:r>
          </a:p>
          <a:p>
            <a:pPr lvl="2"/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FC104B52-2BED-BF73-7787-CDAF510477B0}"/>
              </a:ext>
            </a:extLst>
          </p:cNvPr>
          <p:cNvCxnSpPr>
            <a:cxnSpLocks/>
          </p:cNvCxnSpPr>
          <p:nvPr/>
        </p:nvCxnSpPr>
        <p:spPr>
          <a:xfrm>
            <a:off x="6243484" y="1769345"/>
            <a:ext cx="0" cy="4808438"/>
          </a:xfrm>
          <a:prstGeom prst="line">
            <a:avLst/>
          </a:prstGeom>
          <a:ln>
            <a:solidFill>
              <a:srgbClr val="6D80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DE8AFF0-6B90-95E1-593A-CEC3825361B0}"/>
              </a:ext>
            </a:extLst>
          </p:cNvPr>
          <p:cNvCxnSpPr>
            <a:cxnSpLocks/>
          </p:cNvCxnSpPr>
          <p:nvPr/>
        </p:nvCxnSpPr>
        <p:spPr>
          <a:xfrm>
            <a:off x="521110" y="3854247"/>
            <a:ext cx="11395588" cy="0"/>
          </a:xfrm>
          <a:prstGeom prst="line">
            <a:avLst/>
          </a:prstGeom>
          <a:ln>
            <a:solidFill>
              <a:srgbClr val="6D80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14E32E4E-DE92-F180-7336-31F8CB26A323}"/>
              </a:ext>
            </a:extLst>
          </p:cNvPr>
          <p:cNvSpPr txBox="1"/>
          <p:nvPr/>
        </p:nvSpPr>
        <p:spPr>
          <a:xfrm>
            <a:off x="3481849" y="685069"/>
            <a:ext cx="55232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>
                <a:solidFill>
                  <a:srgbClr val="005EFF"/>
                </a:solidFill>
                <a:latin typeface="Cochocib Script Latin Pro" panose="02000503000000020003" pitchFamily="2" charset="0"/>
              </a:rPr>
              <a:t>calendário</a:t>
            </a:r>
            <a:endParaRPr lang="pt-BR" sz="6000">
              <a:solidFill>
                <a:srgbClr val="005EFF"/>
              </a:solidFill>
              <a:latin typeface="Cochocib Script Latin Pro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30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af92b2-879a-4c07-8fc8-40e033eb2f6a">
      <Terms xmlns="http://schemas.microsoft.com/office/infopath/2007/PartnerControls"/>
    </lcf76f155ced4ddcb4097134ff3c332f>
    <TaxCatchAll xmlns="31d028d8-040f-42b3-80cb-e0cb0035822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F296888BFD4B46900A0D86A0E95294" ma:contentTypeVersion="6" ma:contentTypeDescription="Crie um novo documento." ma:contentTypeScope="" ma:versionID="6683aecbcf125dd21aefb401848a2aba">
  <xsd:schema xmlns:xsd="http://www.w3.org/2001/XMLSchema" xmlns:xs="http://www.w3.org/2001/XMLSchema" xmlns:p="http://schemas.microsoft.com/office/2006/metadata/properties" xmlns:ns2="d8a29731-5f9d-42b0-b185-fc4d8526a3db" xmlns:ns3="e5632a7c-5d8b-4b21-9f7b-b63810abf43b" xmlns:ns4="55af92b2-879a-4c07-8fc8-40e033eb2f6a" xmlns:ns5="31d028d8-040f-42b3-80cb-e0cb00358226" targetNamespace="http://schemas.microsoft.com/office/2006/metadata/properties" ma:root="true" ma:fieldsID="cc9397965f29756b3addf1e6566d5b5a" ns2:_="" ns3:_="" ns4:_="" ns5:_="">
    <xsd:import namespace="d8a29731-5f9d-42b0-b185-fc4d8526a3db"/>
    <xsd:import namespace="e5632a7c-5d8b-4b21-9f7b-b63810abf43b"/>
    <xsd:import namespace="55af92b2-879a-4c07-8fc8-40e033eb2f6a"/>
    <xsd:import namespace="31d028d8-040f-42b3-80cb-e0cb00358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29731-5f9d-42b0-b185-fc4d8526a3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7c-5d8b-4b21-9f7b-b63810abf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f92b2-879a-4c07-8fc8-40e033eb2f6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39d7e3e-2180-4bf4-896a-658d90d149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028d8-040f-42b3-80cb-e0cb00358226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870b517c-e950-4624-be67-456f3b92b191}" ma:internalName="TaxCatchAll" ma:showField="CatchAllData" ma:web="31d028d8-040f-42b3-80cb-e0cb003582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CD8B4C-7A3D-4D8B-8E4F-22ECF65E5E83}">
  <ds:schemaRefs>
    <ds:schemaRef ds:uri="420e6990-7e93-449a-956b-95a3ab1f3c10"/>
    <ds:schemaRef ds:uri="fc509751-4b9a-44a1-80bd-f6863b2672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3B63D7-1806-4472-A16A-CB21B81F72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EC671A-289D-4D1E-9490-7F80D4E9FB5B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333</Words>
  <Application>Microsoft Office PowerPoint</Application>
  <PresentationFormat>Widescreen</PresentationFormat>
  <Paragraphs>79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Arial Nova</vt:lpstr>
      <vt:lpstr>Cochocib Script Latin Pro</vt:lpstr>
      <vt:lpstr>Segoe Script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</dc:creator>
  <cp:lastModifiedBy>Taiani Bacchi Kienetz</cp:lastModifiedBy>
  <cp:revision>7</cp:revision>
  <dcterms:created xsi:type="dcterms:W3CDTF">2025-08-25T14:51:17Z</dcterms:created>
  <dcterms:modified xsi:type="dcterms:W3CDTF">2026-03-23T13:30:26Z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0x01010010F296888BFD4B46900A0D86A0E95294</vt:lpwstr>
  </property>
  <property fmtid="{D5CDD505-2E9C-101B-9397-08002B2CF9AE}" pid="3" name="MediaServiceImageTags">
    <vt:lpwstr/>
  </property>
</Properties>
</file>