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0" r:id="rId5"/>
    <p:sldId id="265" r:id="rId6"/>
    <p:sldId id="321" r:id="rId7"/>
    <p:sldId id="322" r:id="rId8"/>
    <p:sldId id="349" r:id="rId9"/>
    <p:sldId id="31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B0CC0F-2BFC-5E09-EB24-13121A827706}" name="Taiani Bacchi Kienetz" initials="TK" userId="S::taiani.kienetz@gestao.gov.br::74f918d2-98d3-4a18-87a2-3bd99fd3a976" providerId="AD"/>
  <p188:author id="{E4485D23-99AE-43D9-03A6-F58ACA4C757D}" name="Thais Leite Cunha Watanabe" initials="TL" userId="S::thais.cunha@gestao.gov.br::0820202b-c579-4219-9923-74e8cb76c0e1" providerId="AD"/>
  <p188:author id="{BC0E7043-9BF1-094F-69B8-66B9D5A5A474}" name="Taiani Bacchi Kienetz" initials="TB" userId="S::taiani.kienetz@gestao.gov.br::9d86cf18-ca60-4b4e-91ff-4d2247033e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EFF"/>
    <a:srgbClr val="FFFF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58DC-5BA0-4625-8FB4-5D9D78792B2C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C91B-9B0E-4F5D-ABED-80C7EB0A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23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" Type="http://schemas.openxmlformats.org/officeDocument/2006/relationships/image" Target="../media/image7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E3126E-CC23-0810-C85A-F1C7C1D29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A68E601-5A87-4898-4CC0-055F9012C3FA}"/>
              </a:ext>
            </a:extLst>
          </p:cNvPr>
          <p:cNvSpPr/>
          <p:nvPr/>
        </p:nvSpPr>
        <p:spPr>
          <a:xfrm>
            <a:off x="5484891" y="3248455"/>
            <a:ext cx="6163900" cy="64081"/>
          </a:xfrm>
          <a:prstGeom prst="rect">
            <a:avLst/>
          </a:prstGeom>
          <a:solidFill>
            <a:srgbClr val="FFCF00"/>
          </a:solidFill>
          <a:ln>
            <a:solidFill>
              <a:srgbClr val="FFC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EA6185F-3135-B742-C647-D43C842B3F26}"/>
              </a:ext>
            </a:extLst>
          </p:cNvPr>
          <p:cNvSpPr/>
          <p:nvPr/>
        </p:nvSpPr>
        <p:spPr>
          <a:xfrm>
            <a:off x="5484891" y="3248455"/>
            <a:ext cx="6163900" cy="64081"/>
          </a:xfrm>
          <a:prstGeom prst="rect">
            <a:avLst/>
          </a:prstGeom>
          <a:solidFill>
            <a:srgbClr val="FFCF00"/>
          </a:solidFill>
          <a:ln>
            <a:solidFill>
              <a:srgbClr val="FFC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CDE72CC-3B79-BD7C-0CD8-CE1228A63B21}"/>
              </a:ext>
            </a:extLst>
          </p:cNvPr>
          <p:cNvSpPr txBox="1"/>
          <p:nvPr/>
        </p:nvSpPr>
        <p:spPr>
          <a:xfrm>
            <a:off x="1976734" y="1494129"/>
            <a:ext cx="967205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5400">
                <a:latin typeface="Segoe UI"/>
                <a:cs typeface="Segoe UI"/>
              </a:rPr>
              <a:t> LETRAMENTO EM INDICADORES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43CA25-3628-9DB9-CE8F-8CD0E633C6A9}"/>
              </a:ext>
            </a:extLst>
          </p:cNvPr>
          <p:cNvSpPr txBox="1"/>
          <p:nvPr/>
        </p:nvSpPr>
        <p:spPr>
          <a:xfrm>
            <a:off x="941833" y="4397706"/>
            <a:ext cx="354787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Segoe UI"/>
                <a:cs typeface="Segoe UI"/>
              </a:rPr>
              <a:t>Divisão de </a:t>
            </a:r>
          </a:p>
          <a:p>
            <a:r>
              <a:rPr lang="pt-BR" sz="2800">
                <a:latin typeface="Segoe UI"/>
                <a:cs typeface="Segoe UI"/>
              </a:rPr>
              <a:t>Qualidade de</a:t>
            </a:r>
          </a:p>
          <a:p>
            <a:r>
              <a:rPr lang="pt-BR" sz="2800">
                <a:latin typeface="Segoe UI"/>
                <a:cs typeface="Segoe UI"/>
              </a:rPr>
              <a:t>Serviços - DIQSE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772BEF-7DA8-0D64-BA38-D56C3466678D}"/>
              </a:ext>
            </a:extLst>
          </p:cNvPr>
          <p:cNvSpPr txBox="1"/>
          <p:nvPr/>
        </p:nvSpPr>
        <p:spPr>
          <a:xfrm>
            <a:off x="8540518" y="3299860"/>
            <a:ext cx="31082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>
                <a:latin typeface="Segoe UI"/>
                <a:cs typeface="Segoe UI"/>
              </a:rPr>
              <a:t>5º Encontro</a:t>
            </a:r>
          </a:p>
        </p:txBody>
      </p:sp>
    </p:spTree>
    <p:extLst>
      <p:ext uri="{BB962C8B-B14F-4D97-AF65-F5344CB8AC3E}">
        <p14:creationId xmlns:p14="http://schemas.microsoft.com/office/powerpoint/2010/main" val="385094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094CC-7AA8-9021-5F8F-5482FC3F2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0FEDDCB-D683-51F6-BB86-D70B9CABAA2F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013959-62B3-617D-26A2-E0E2EFCBF9DD}"/>
              </a:ext>
            </a:extLst>
          </p:cNvPr>
          <p:cNvSpPr txBox="1"/>
          <p:nvPr/>
        </p:nvSpPr>
        <p:spPr>
          <a:xfrm>
            <a:off x="2979174" y="1026874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Indicadores para tomada de decisões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C82A62-9637-493B-E7A8-8590770FC3F3}"/>
              </a:ext>
            </a:extLst>
          </p:cNvPr>
          <p:cNvSpPr/>
          <p:nvPr/>
        </p:nvSpPr>
        <p:spPr>
          <a:xfrm>
            <a:off x="484632" y="2221992"/>
            <a:ext cx="11201399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59D104-F1EC-A232-7342-899043E756CF}"/>
              </a:ext>
            </a:extLst>
          </p:cNvPr>
          <p:cNvSpPr/>
          <p:nvPr/>
        </p:nvSpPr>
        <p:spPr>
          <a:xfrm>
            <a:off x="823254" y="4997361"/>
            <a:ext cx="2188780" cy="3240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Logotipo, Ícone">
            <a:extLst>
              <a:ext uri="{FF2B5EF4-FFF2-40B4-BE49-F238E27FC236}">
                <a16:creationId xmlns:a16="http://schemas.microsoft.com/office/drawing/2014/main" id="{EA1BF5E0-1CD0-BFE1-9D15-E13C2E17B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2359083"/>
            <a:ext cx="2139833" cy="21398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530872E-84BA-C676-E28B-84996C46E1A9}"/>
              </a:ext>
            </a:extLst>
          </p:cNvPr>
          <p:cNvSpPr/>
          <p:nvPr/>
        </p:nvSpPr>
        <p:spPr>
          <a:xfrm>
            <a:off x="1236739" y="4626863"/>
            <a:ext cx="1360157" cy="3600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0852B21-8AE9-144D-092F-4A10EB51A9F2}"/>
              </a:ext>
            </a:extLst>
          </p:cNvPr>
          <p:cNvSpPr/>
          <p:nvPr/>
        </p:nvSpPr>
        <p:spPr>
          <a:xfrm>
            <a:off x="1045464" y="5343605"/>
            <a:ext cx="1869702" cy="3600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186827BE-93CF-BEF7-C858-DFFFEEC3BD13}"/>
              </a:ext>
            </a:extLst>
          </p:cNvPr>
          <p:cNvSpPr txBox="1">
            <a:spLocks/>
          </p:cNvSpPr>
          <p:nvPr/>
        </p:nvSpPr>
        <p:spPr>
          <a:xfrm>
            <a:off x="409769" y="4636007"/>
            <a:ext cx="3015750" cy="1508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Gestão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baseada em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 evidências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3001EBD-CC91-9BF6-E605-1A0E51A2620B}"/>
              </a:ext>
            </a:extLst>
          </p:cNvPr>
          <p:cNvSpPr txBox="1">
            <a:spLocks/>
          </p:cNvSpPr>
          <p:nvPr/>
        </p:nvSpPr>
        <p:spPr>
          <a:xfrm>
            <a:off x="3874145" y="2486219"/>
            <a:ext cx="7628776" cy="3743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Evidências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fatos objetivos, elementos que informam as políticas públicas nas mais diversas fases de seu ciclo.</a:t>
            </a:r>
          </a:p>
          <a:p>
            <a:pPr marL="0" indent="0"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da gestão baseada em evidências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Integração de Dados para gestão e avaliação; </a:t>
            </a:r>
          </a:p>
          <a:p>
            <a:pPr marL="457200" lvl="1" indent="0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Tomada de decisão baseada em dados, pesquisas científicas e análises concretas. </a:t>
            </a:r>
          </a:p>
          <a:p>
            <a:pPr marL="0" indent="0"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Motivação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eficiência, transparência, impacto social, controle eficaz dos resultados, melhoria contínua, segurança para o gestor, o decisor e o executor de política pública</a:t>
            </a:r>
          </a:p>
          <a:p>
            <a:pPr marL="0" indent="0"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Fontes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pesquisas científicas, relatórios/recomendações de órgãos de controle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, estudos estatísticos, relatórios técnicos.</a:t>
            </a:r>
          </a:p>
        </p:txBody>
      </p:sp>
      <p:pic>
        <p:nvPicPr>
          <p:cNvPr id="18" name="Imagem 17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BE087CD2-0742-C607-D620-374042903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236" y="2551944"/>
            <a:ext cx="210909" cy="221348"/>
          </a:xfrm>
          <a:prstGeom prst="rect">
            <a:avLst/>
          </a:prstGeom>
        </p:spPr>
      </p:pic>
      <p:pic>
        <p:nvPicPr>
          <p:cNvPr id="19" name="Imagem 18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99CEBE31-4985-0848-CD1D-C5D344C30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235" y="3223842"/>
            <a:ext cx="210909" cy="221348"/>
          </a:xfrm>
          <a:prstGeom prst="rect">
            <a:avLst/>
          </a:prstGeom>
        </p:spPr>
      </p:pic>
      <p:pic>
        <p:nvPicPr>
          <p:cNvPr id="20" name="Imagem 19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0C1192FD-F8B7-FDD0-89D6-49A06F751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235" y="4585515"/>
            <a:ext cx="210909" cy="221348"/>
          </a:xfrm>
          <a:prstGeom prst="rect">
            <a:avLst/>
          </a:prstGeom>
        </p:spPr>
      </p:pic>
      <p:pic>
        <p:nvPicPr>
          <p:cNvPr id="21" name="Imagem 20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5A74E576-9C72-7AC4-56BC-C6619301D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103" y="5561704"/>
            <a:ext cx="210909" cy="2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0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5B8CFF-35FA-B604-E079-04B6F4012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E6AC055-C707-C25D-381B-6BF5A6C608D6}"/>
              </a:ext>
            </a:extLst>
          </p:cNvPr>
          <p:cNvCxnSpPr>
            <a:cxnSpLocks/>
          </p:cNvCxnSpPr>
          <p:nvPr/>
        </p:nvCxnSpPr>
        <p:spPr>
          <a:xfrm>
            <a:off x="4279392" y="2736317"/>
            <a:ext cx="3352355" cy="202880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spaço Reservado para Conteúdo 2">
            <a:extLst>
              <a:ext uri="{FF2B5EF4-FFF2-40B4-BE49-F238E27FC236}">
                <a16:creationId xmlns:a16="http://schemas.microsoft.com/office/drawing/2014/main" id="{85B39EF4-3BAE-6E6C-691E-3496CC90942F}"/>
              </a:ext>
            </a:extLst>
          </p:cNvPr>
          <p:cNvSpPr txBox="1">
            <a:spLocks/>
          </p:cNvSpPr>
          <p:nvPr/>
        </p:nvSpPr>
        <p:spPr>
          <a:xfrm>
            <a:off x="1464027" y="1980309"/>
            <a:ext cx="2139685" cy="32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 o formato</a:t>
            </a:r>
            <a:endParaRPr lang="pt-BR" sz="200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Espaço Reservado para Conteúdo 2">
            <a:extLst>
              <a:ext uri="{FF2B5EF4-FFF2-40B4-BE49-F238E27FC236}">
                <a16:creationId xmlns:a16="http://schemas.microsoft.com/office/drawing/2014/main" id="{3FDF8F44-E613-BADD-C572-DBC912F11714}"/>
              </a:ext>
            </a:extLst>
          </p:cNvPr>
          <p:cNvSpPr txBox="1">
            <a:spLocks/>
          </p:cNvSpPr>
          <p:nvPr/>
        </p:nvSpPr>
        <p:spPr>
          <a:xfrm>
            <a:off x="1025580" y="3471737"/>
            <a:ext cx="2139685" cy="32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coletar</a:t>
            </a:r>
            <a:endParaRPr lang="pt-BR" sz="200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id="{E5BA6D5C-1F88-771E-BE5D-5FD61C90267C}"/>
              </a:ext>
            </a:extLst>
          </p:cNvPr>
          <p:cNvSpPr txBox="1">
            <a:spLocks/>
          </p:cNvSpPr>
          <p:nvPr/>
        </p:nvSpPr>
        <p:spPr>
          <a:xfrm>
            <a:off x="1399355" y="5115755"/>
            <a:ext cx="2139685" cy="32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relevância</a:t>
            </a:r>
            <a:endParaRPr lang="pt-BR" sz="200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Espaço Reservado para Conteúdo 2">
            <a:extLst>
              <a:ext uri="{FF2B5EF4-FFF2-40B4-BE49-F238E27FC236}">
                <a16:creationId xmlns:a16="http://schemas.microsoft.com/office/drawing/2014/main" id="{23123A1D-3EBC-EA10-4822-DE10F40A45FA}"/>
              </a:ext>
            </a:extLst>
          </p:cNvPr>
          <p:cNvSpPr txBox="1">
            <a:spLocks/>
          </p:cNvSpPr>
          <p:nvPr/>
        </p:nvSpPr>
        <p:spPr>
          <a:xfrm>
            <a:off x="4986539" y="5840087"/>
            <a:ext cx="1768984" cy="32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Quem</a:t>
            </a:r>
            <a:endParaRPr lang="pt-BR" sz="200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Espaço Reservado para Conteúdo 2">
            <a:extLst>
              <a:ext uri="{FF2B5EF4-FFF2-40B4-BE49-F238E27FC236}">
                <a16:creationId xmlns:a16="http://schemas.microsoft.com/office/drawing/2014/main" id="{061BF135-618D-8F79-4803-58240567830C}"/>
              </a:ext>
            </a:extLst>
          </p:cNvPr>
          <p:cNvSpPr txBox="1">
            <a:spLocks/>
          </p:cNvSpPr>
          <p:nvPr/>
        </p:nvSpPr>
        <p:spPr>
          <a:xfrm>
            <a:off x="8571258" y="4876937"/>
            <a:ext cx="1768984" cy="32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expectativas</a:t>
            </a:r>
            <a:endParaRPr lang="pt-BR" sz="200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id="{6771D1C2-F706-6984-F871-666DD6BE789E}"/>
              </a:ext>
            </a:extLst>
          </p:cNvPr>
          <p:cNvSpPr txBox="1">
            <a:spLocks/>
          </p:cNvSpPr>
          <p:nvPr/>
        </p:nvSpPr>
        <p:spPr>
          <a:xfrm>
            <a:off x="8190942" y="3226588"/>
            <a:ext cx="1768984" cy="32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</a:t>
            </a:r>
            <a:endParaRPr lang="pt-BR" sz="200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A36DD3DA-62C0-7693-FB1D-8957416BD04D}"/>
              </a:ext>
            </a:extLst>
          </p:cNvPr>
          <p:cNvSpPr txBox="1">
            <a:spLocks/>
          </p:cNvSpPr>
          <p:nvPr/>
        </p:nvSpPr>
        <p:spPr>
          <a:xfrm>
            <a:off x="7372439" y="1934200"/>
            <a:ext cx="1768984" cy="32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que</a:t>
            </a:r>
            <a:endParaRPr lang="pt-BR" sz="200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AFFDDF1E-AB96-D3BE-188C-CEB6E2D034A6}"/>
              </a:ext>
            </a:extLst>
          </p:cNvPr>
          <p:cNvSpPr txBox="1">
            <a:spLocks/>
          </p:cNvSpPr>
          <p:nvPr/>
        </p:nvSpPr>
        <p:spPr>
          <a:xfrm>
            <a:off x="4422302" y="1391575"/>
            <a:ext cx="1222745" cy="3211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</a:t>
            </a:r>
            <a:endParaRPr lang="pt-BR" sz="200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F075932-4E90-9404-532E-32C9600B0C1E}"/>
              </a:ext>
            </a:extLst>
          </p:cNvPr>
          <p:cNvCxnSpPr/>
          <p:nvPr/>
        </p:nvCxnSpPr>
        <p:spPr>
          <a:xfrm>
            <a:off x="5792724" y="1956816"/>
            <a:ext cx="0" cy="3816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9CC9C51-1589-E332-7CA5-E09D1731457F}"/>
              </a:ext>
            </a:extLst>
          </p:cNvPr>
          <p:cNvCxnSpPr>
            <a:cxnSpLocks/>
          </p:cNvCxnSpPr>
          <p:nvPr/>
        </p:nvCxnSpPr>
        <p:spPr>
          <a:xfrm rot="5400000">
            <a:off x="5772204" y="19992"/>
            <a:ext cx="0" cy="7452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665C5C0-63A6-EBE3-95CD-705496DB6C70}"/>
              </a:ext>
            </a:extLst>
          </p:cNvPr>
          <p:cNvCxnSpPr>
            <a:cxnSpLocks/>
          </p:cNvCxnSpPr>
          <p:nvPr/>
        </p:nvCxnSpPr>
        <p:spPr>
          <a:xfrm flipH="1">
            <a:off x="3949392" y="2330510"/>
            <a:ext cx="3653649" cy="27723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1E99ADB2-C558-B9ED-220C-7EEE45B992C5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457889AD-DB03-3C50-CE11-D80AF43FFDC7}"/>
              </a:ext>
            </a:extLst>
          </p:cNvPr>
          <p:cNvSpPr/>
          <p:nvPr/>
        </p:nvSpPr>
        <p:spPr>
          <a:xfrm>
            <a:off x="4773167" y="2788920"/>
            <a:ext cx="2067823" cy="19659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DE079B27-90CC-202F-0F78-7319D1560442}"/>
              </a:ext>
            </a:extLst>
          </p:cNvPr>
          <p:cNvSpPr txBox="1">
            <a:spLocks/>
          </p:cNvSpPr>
          <p:nvPr/>
        </p:nvSpPr>
        <p:spPr>
          <a:xfrm>
            <a:off x="7278624" y="1924703"/>
            <a:ext cx="4226493" cy="1244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que estamos medindo? </a:t>
            </a: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monitorar o cumprimento dos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estratégicos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3BBA7C98-A3DF-AB42-E7E4-4C568113A8DB}"/>
              </a:ext>
            </a:extLst>
          </p:cNvPr>
          <p:cNvSpPr txBox="1">
            <a:spLocks/>
          </p:cNvSpPr>
          <p:nvPr/>
        </p:nvSpPr>
        <p:spPr>
          <a:xfrm>
            <a:off x="686884" y="1967403"/>
            <a:ext cx="4027736" cy="596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Qual o formato de apresentação dos Indicadores?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 </a:t>
            </a: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Painel de  indicadores/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ColaboraDados</a:t>
            </a: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3C22FCBF-7CA0-184A-60CF-5644630F3327}"/>
              </a:ext>
            </a:extLst>
          </p:cNvPr>
          <p:cNvSpPr txBox="1">
            <a:spLocks/>
          </p:cNvSpPr>
          <p:nvPr/>
        </p:nvSpPr>
        <p:spPr>
          <a:xfrm>
            <a:off x="7185676" y="4868208"/>
            <a:ext cx="3568126" cy="7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Quais as expectativas?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Metas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444B65F0-DA9B-CB4D-2B02-459C677D5CF1}"/>
              </a:ext>
            </a:extLst>
          </p:cNvPr>
          <p:cNvSpPr txBox="1">
            <a:spLocks/>
          </p:cNvSpPr>
          <p:nvPr/>
        </p:nvSpPr>
        <p:spPr>
          <a:xfrm>
            <a:off x="8436618" y="3216173"/>
            <a:ext cx="2969190" cy="95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vamos medir?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Procedimento de cálculo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7AB1661F-38E8-2C0A-9D7E-2B841C9CA32B}"/>
              </a:ext>
            </a:extLst>
          </p:cNvPr>
          <p:cNvSpPr txBox="1">
            <a:spLocks/>
          </p:cNvSpPr>
          <p:nvPr/>
        </p:nvSpPr>
        <p:spPr>
          <a:xfrm>
            <a:off x="4019769" y="1345670"/>
            <a:ext cx="3710207" cy="98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vamos medir?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Definição de indicador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13873E4C-E19D-028B-C482-B7B4A582E626}"/>
              </a:ext>
            </a:extLst>
          </p:cNvPr>
          <p:cNvSpPr txBox="1">
            <a:spLocks/>
          </p:cNvSpPr>
          <p:nvPr/>
        </p:nvSpPr>
        <p:spPr>
          <a:xfrm>
            <a:off x="576325" y="3462310"/>
            <a:ext cx="4240515" cy="81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coletar os dados?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Sistemas para extração/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tabulação dos dados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BA423D5B-BA11-DB97-7673-283C15813168}"/>
              </a:ext>
            </a:extLst>
          </p:cNvPr>
          <p:cNvSpPr txBox="1">
            <a:spLocks/>
          </p:cNvSpPr>
          <p:nvPr/>
        </p:nvSpPr>
        <p:spPr>
          <a:xfrm>
            <a:off x="770672" y="5102874"/>
            <a:ext cx="4832772" cy="1036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Qual a relevância da documentação?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Formulários: transparência e gestão do conhecimento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81661B8C-F843-930C-CCBC-46820C4CE694}"/>
              </a:ext>
            </a:extLst>
          </p:cNvPr>
          <p:cNvSpPr txBox="1">
            <a:spLocks/>
          </p:cNvSpPr>
          <p:nvPr/>
        </p:nvSpPr>
        <p:spPr>
          <a:xfrm>
            <a:off x="4953272" y="5827402"/>
            <a:ext cx="3313086" cy="88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Quem deve medir?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Responsáveis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7B2B74C-0EC7-774A-098C-A61E46EC0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89" y="3069031"/>
            <a:ext cx="1261051" cy="12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43B14-052B-ABC9-BDD4-3B92AF935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C25D3B8-8238-733F-5524-24A37BD56255}"/>
              </a:ext>
            </a:extLst>
          </p:cNvPr>
          <p:cNvSpPr/>
          <p:nvPr/>
        </p:nvSpPr>
        <p:spPr>
          <a:xfrm>
            <a:off x="619432" y="1746503"/>
            <a:ext cx="11021961" cy="447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ECC601C-E40E-0486-179F-8138ABF86DD4}"/>
              </a:ext>
            </a:extLst>
          </p:cNvPr>
          <p:cNvSpPr/>
          <p:nvPr/>
        </p:nvSpPr>
        <p:spPr>
          <a:xfrm>
            <a:off x="3274142" y="4466201"/>
            <a:ext cx="5525729" cy="41237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A00AE6-D568-C8FC-8BE9-03E895505947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6D71B8-3974-75FB-4D9B-2780438007A9}"/>
              </a:ext>
            </a:extLst>
          </p:cNvPr>
          <p:cNvSpPr txBox="1"/>
          <p:nvPr/>
        </p:nvSpPr>
        <p:spPr>
          <a:xfrm>
            <a:off x="2871744" y="4410777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Apresentação dos pontos focais</a:t>
            </a:r>
          </a:p>
        </p:txBody>
      </p:sp>
      <p:pic>
        <p:nvPicPr>
          <p:cNvPr id="4" name="Imagem 3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733BF783-A2B0-6484-B1EF-AA0BF022F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52" y="2268173"/>
            <a:ext cx="1889035" cy="18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6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CC111-69AD-6C09-E798-56442D6E6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9DCA4F14-5DEB-9391-AB50-0B1B959F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3" y="5246889"/>
            <a:ext cx="2946347" cy="161111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DCD10F7-4F59-3F81-6AD6-7E490929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090"/>
          <a:stretch>
            <a:fillRect/>
          </a:stretch>
        </p:blipFill>
        <p:spPr>
          <a:xfrm flipV="1">
            <a:off x="8052622" y="6092629"/>
            <a:ext cx="1338813" cy="765369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C1EDC4B-ADA1-1322-C35C-4C2499BE9748}"/>
              </a:ext>
            </a:extLst>
          </p:cNvPr>
          <p:cNvGrpSpPr/>
          <p:nvPr/>
        </p:nvGrpSpPr>
        <p:grpSpPr>
          <a:xfrm>
            <a:off x="6184841" y="4408992"/>
            <a:ext cx="1706291" cy="2164578"/>
            <a:chOff x="3626307" y="3593689"/>
            <a:chExt cx="1769063" cy="2249348"/>
          </a:xfrm>
        </p:grpSpPr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C07E1274-8319-D81E-2988-5202AB792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768"/>
            <a:stretch>
              <a:fillRect/>
            </a:stretch>
          </p:blipFill>
          <p:spPr>
            <a:xfrm>
              <a:off x="3626307" y="3593689"/>
              <a:ext cx="1769063" cy="1705213"/>
            </a:xfrm>
            <a:prstGeom prst="flowChartConnector">
              <a:avLst/>
            </a:prstGeom>
          </p:spPr>
        </p:pic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1417FEF5-8D4E-C964-BC6E-BEEACC4C7250}"/>
                </a:ext>
              </a:extLst>
            </p:cNvPr>
            <p:cNvSpPr txBox="1"/>
            <p:nvPr/>
          </p:nvSpPr>
          <p:spPr>
            <a:xfrm>
              <a:off x="3780136" y="5258262"/>
              <a:ext cx="1532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Pedro Lobo</a:t>
              </a:r>
            </a:p>
            <a:p>
              <a:pPr algn="ctr"/>
              <a:r>
                <a:rPr lang="pt-BR" sz="1600" b="1" dirty="0"/>
                <a:t>DCD</a:t>
              </a:r>
              <a:r>
                <a:rPr lang="pt-BR" sz="1600" dirty="0"/>
                <a:t> </a:t>
              </a: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B8B78CB5-875E-04D9-6A95-D0F5BF623694}"/>
              </a:ext>
            </a:extLst>
          </p:cNvPr>
          <p:cNvGrpSpPr/>
          <p:nvPr/>
        </p:nvGrpSpPr>
        <p:grpSpPr>
          <a:xfrm>
            <a:off x="6263771" y="1996463"/>
            <a:ext cx="1671405" cy="2208545"/>
            <a:chOff x="1022123" y="3464564"/>
            <a:chExt cx="1732894" cy="2295037"/>
          </a:xfrm>
        </p:grpSpPr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D9F3F49B-6EF6-75A1-0314-A57B701E1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0" t="9772" r="27933" b="55393"/>
            <a:stretch>
              <a:fillRect/>
            </a:stretch>
          </p:blipFill>
          <p:spPr>
            <a:xfrm>
              <a:off x="1027017" y="3464564"/>
              <a:ext cx="1728000" cy="1728001"/>
            </a:xfrm>
            <a:prstGeom prst="flowChartConnector">
              <a:avLst/>
            </a:prstGeom>
          </p:spPr>
        </p:pic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3DC7D5FB-BF12-6670-5086-C942C81F9E18}"/>
                </a:ext>
              </a:extLst>
            </p:cNvPr>
            <p:cNvSpPr txBox="1"/>
            <p:nvPr/>
          </p:nvSpPr>
          <p:spPr>
            <a:xfrm>
              <a:off x="1022123" y="5151925"/>
              <a:ext cx="1732894" cy="60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Renata Gracindo</a:t>
              </a:r>
            </a:p>
            <a:p>
              <a:pPr algn="ctr"/>
              <a:r>
                <a:rPr lang="pt-BR" sz="1600" b="1" dirty="0"/>
                <a:t>DCD</a:t>
              </a:r>
              <a:r>
                <a:rPr lang="pt-BR" sz="1600" dirty="0"/>
                <a:t> 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0DA414F9-8BC0-6FA5-4474-406319B4BE16}"/>
              </a:ext>
            </a:extLst>
          </p:cNvPr>
          <p:cNvGrpSpPr/>
          <p:nvPr/>
        </p:nvGrpSpPr>
        <p:grpSpPr>
          <a:xfrm>
            <a:off x="8056068" y="4412748"/>
            <a:ext cx="1718213" cy="2260487"/>
            <a:chOff x="4642339" y="445784"/>
            <a:chExt cx="1781424" cy="2349013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CEE859A5-ADF8-E4C2-5F73-E8DC5003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2339" y="445784"/>
              <a:ext cx="1781424" cy="1800476"/>
            </a:xfrm>
            <a:prstGeom prst="flowChartConnector">
              <a:avLst/>
            </a:prstGeom>
          </p:spPr>
        </p:pic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84EF4DD4-A0F2-9720-19E8-1E318AF3C911}"/>
                </a:ext>
              </a:extLst>
            </p:cNvPr>
            <p:cNvSpPr txBox="1"/>
            <p:nvPr/>
          </p:nvSpPr>
          <p:spPr>
            <a:xfrm>
              <a:off x="4724656" y="2210022"/>
              <a:ext cx="1699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Glauber Krause</a:t>
              </a:r>
            </a:p>
            <a:p>
              <a:pPr algn="ctr"/>
              <a:r>
                <a:rPr lang="pt-BR" sz="1600" b="1" dirty="0"/>
                <a:t>DFC</a:t>
              </a:r>
              <a:r>
                <a:rPr lang="pt-BR" sz="1600" dirty="0"/>
                <a:t> 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2BAE4FA-6271-2845-9CF5-D3F51D77FD37}"/>
              </a:ext>
            </a:extLst>
          </p:cNvPr>
          <p:cNvGrpSpPr/>
          <p:nvPr/>
        </p:nvGrpSpPr>
        <p:grpSpPr>
          <a:xfrm>
            <a:off x="4391687" y="1996516"/>
            <a:ext cx="1679533" cy="2187846"/>
            <a:chOff x="5048374" y="1215564"/>
            <a:chExt cx="1741321" cy="2273527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E858F6C-EAA2-65EB-7647-30AC9ECF2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5" t="7704" b="25454"/>
            <a:stretch>
              <a:fillRect/>
            </a:stretch>
          </p:blipFill>
          <p:spPr>
            <a:xfrm>
              <a:off x="5048374" y="1215564"/>
              <a:ext cx="1741321" cy="1728000"/>
            </a:xfrm>
            <a:prstGeom prst="flowChartConnector">
              <a:avLst/>
            </a:prstGeom>
          </p:spPr>
        </p:pic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E039F4E9-E39E-393E-FBBC-BB6ECE3F6591}"/>
                </a:ext>
              </a:extLst>
            </p:cNvPr>
            <p:cNvSpPr txBox="1"/>
            <p:nvPr/>
          </p:nvSpPr>
          <p:spPr>
            <a:xfrm>
              <a:off x="5074955" y="2904316"/>
              <a:ext cx="1714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err="1"/>
                <a:t>Maiko</a:t>
              </a:r>
              <a:r>
                <a:rPr lang="pt-BR" sz="1600" dirty="0"/>
                <a:t> Lemes</a:t>
              </a:r>
            </a:p>
            <a:p>
              <a:pPr algn="ctr"/>
              <a:r>
                <a:rPr lang="pt-BR" sz="1600" b="1" dirty="0"/>
                <a:t>DAL</a:t>
              </a:r>
              <a:r>
                <a:rPr lang="pt-BR" sz="1600" dirty="0"/>
                <a:t> </a:t>
              </a: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CBFCDBC2-AF45-708B-7FE1-4D98532FB348}"/>
              </a:ext>
            </a:extLst>
          </p:cNvPr>
          <p:cNvGrpSpPr/>
          <p:nvPr/>
        </p:nvGrpSpPr>
        <p:grpSpPr>
          <a:xfrm>
            <a:off x="620760" y="1996095"/>
            <a:ext cx="1706292" cy="2177093"/>
            <a:chOff x="5564418" y="0"/>
            <a:chExt cx="1769064" cy="2262353"/>
          </a:xfrm>
        </p:grpSpPr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AABB43B5-4268-5524-CB1F-31F50EBE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4418" y="0"/>
              <a:ext cx="1769064" cy="1726177"/>
            </a:xfrm>
            <a:prstGeom prst="flowChartConnector">
              <a:avLst/>
            </a:prstGeom>
          </p:spPr>
        </p:pic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5399391E-AA28-3919-B6B3-3E36637505D1}"/>
                </a:ext>
              </a:extLst>
            </p:cNvPr>
            <p:cNvSpPr txBox="1"/>
            <p:nvPr/>
          </p:nvSpPr>
          <p:spPr>
            <a:xfrm>
              <a:off x="5632228" y="1677578"/>
              <a:ext cx="1650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Laila Ferreira</a:t>
              </a:r>
            </a:p>
            <a:p>
              <a:pPr algn="ctr"/>
              <a:r>
                <a:rPr lang="pt-BR" sz="1600" b="1" dirty="0"/>
                <a:t>DGE</a:t>
              </a:r>
              <a:r>
                <a:rPr lang="pt-BR" sz="1600" dirty="0"/>
                <a:t> </a:t>
              </a: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04E6D1AF-DBD8-6BD5-DCAE-48DF87B427AB}"/>
              </a:ext>
            </a:extLst>
          </p:cNvPr>
          <p:cNvGrpSpPr/>
          <p:nvPr/>
        </p:nvGrpSpPr>
        <p:grpSpPr>
          <a:xfrm>
            <a:off x="4313614" y="4409410"/>
            <a:ext cx="1706291" cy="2197283"/>
            <a:chOff x="2720501" y="1204451"/>
            <a:chExt cx="1769063" cy="2283334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13DE515F-6536-F624-BDB8-A1F9356BD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20501" y="1204451"/>
              <a:ext cx="1769063" cy="1717337"/>
            </a:xfrm>
            <a:prstGeom prst="flowChartConnector">
              <a:avLst/>
            </a:prstGeom>
          </p:spPr>
        </p:pic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CFAEE9A2-52C6-74F7-912E-DD39ED923306}"/>
                </a:ext>
              </a:extLst>
            </p:cNvPr>
            <p:cNvSpPr txBox="1"/>
            <p:nvPr/>
          </p:nvSpPr>
          <p:spPr>
            <a:xfrm>
              <a:off x="2791601" y="2880109"/>
              <a:ext cx="1697962" cy="60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err="1"/>
                <a:t>Heloysa</a:t>
              </a:r>
              <a:r>
                <a:rPr lang="pt-BR" sz="1600" dirty="0"/>
                <a:t> Ramos</a:t>
              </a:r>
            </a:p>
            <a:p>
              <a:pPr algn="ctr"/>
              <a:r>
                <a:rPr lang="pt-BR" sz="1600" b="1" dirty="0"/>
                <a:t>DAL</a:t>
              </a:r>
              <a:r>
                <a:rPr lang="pt-BR" sz="1600" dirty="0"/>
                <a:t> 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9023C96-86C5-AF95-B9D1-286AC3DFF9FE}"/>
              </a:ext>
            </a:extLst>
          </p:cNvPr>
          <p:cNvGrpSpPr/>
          <p:nvPr/>
        </p:nvGrpSpPr>
        <p:grpSpPr>
          <a:xfrm>
            <a:off x="621004" y="4409851"/>
            <a:ext cx="1696053" cy="2186506"/>
            <a:chOff x="621004" y="3802302"/>
            <a:chExt cx="1758448" cy="22721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67AF6FC-ED4E-B215-AB93-468DF2EF7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04" y="3802302"/>
              <a:ext cx="1728000" cy="172800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14FF119B-CB78-95E9-590F-321A5EE2D192}"/>
                </a:ext>
              </a:extLst>
            </p:cNvPr>
            <p:cNvSpPr txBox="1"/>
            <p:nvPr/>
          </p:nvSpPr>
          <p:spPr>
            <a:xfrm>
              <a:off x="651452" y="5489662"/>
              <a:ext cx="172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Caio Carvalho </a:t>
              </a:r>
            </a:p>
            <a:p>
              <a:pPr algn="ctr"/>
              <a:r>
                <a:rPr lang="pt-BR" sz="1600" b="1" dirty="0"/>
                <a:t>DGE</a:t>
              </a:r>
              <a:r>
                <a:rPr lang="pt-BR" sz="1600" dirty="0"/>
                <a:t> 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BE2F367-53DD-56AF-B4DD-39FD61BA7A67}"/>
              </a:ext>
            </a:extLst>
          </p:cNvPr>
          <p:cNvGrpSpPr/>
          <p:nvPr/>
        </p:nvGrpSpPr>
        <p:grpSpPr>
          <a:xfrm>
            <a:off x="8127727" y="1995947"/>
            <a:ext cx="1666685" cy="2173333"/>
            <a:chOff x="10069098" y="1129914"/>
            <a:chExt cx="1728000" cy="2258446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DCE85D4-E32C-64C0-DB04-92BF00343775}"/>
                </a:ext>
              </a:extLst>
            </p:cNvPr>
            <p:cNvSpPr txBox="1"/>
            <p:nvPr/>
          </p:nvSpPr>
          <p:spPr>
            <a:xfrm>
              <a:off x="10127965" y="2803585"/>
              <a:ext cx="15763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Lilian Costa</a:t>
              </a:r>
            </a:p>
            <a:p>
              <a:pPr algn="ctr"/>
              <a:r>
                <a:rPr lang="pt-BR" sz="1600" b="1" dirty="0"/>
                <a:t>DFC</a:t>
              </a:r>
              <a:r>
                <a:rPr lang="pt-BR" sz="1600" dirty="0"/>
                <a:t> 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F41C884-B0A8-6B77-860C-553776561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9098" y="1129914"/>
              <a:ext cx="1728000" cy="1728000"/>
            </a:xfrm>
            <a:prstGeom prst="flowChartConnector">
              <a:avLst/>
            </a:prstGeom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C1C5EA5-57FE-3517-046F-40191D33F7FC}"/>
              </a:ext>
            </a:extLst>
          </p:cNvPr>
          <p:cNvGrpSpPr/>
          <p:nvPr/>
        </p:nvGrpSpPr>
        <p:grpSpPr>
          <a:xfrm>
            <a:off x="2481993" y="4410649"/>
            <a:ext cx="1666685" cy="2206884"/>
            <a:chOff x="3005931" y="3678028"/>
            <a:chExt cx="1728000" cy="2293311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1844E19C-0C50-B5BA-A609-35D84E5BF435}"/>
                </a:ext>
              </a:extLst>
            </p:cNvPr>
            <p:cNvGrpSpPr/>
            <p:nvPr/>
          </p:nvGrpSpPr>
          <p:grpSpPr>
            <a:xfrm>
              <a:off x="3005931" y="3678028"/>
              <a:ext cx="1728000" cy="1747852"/>
              <a:chOff x="3005931" y="3647548"/>
              <a:chExt cx="1728000" cy="1747852"/>
            </a:xfrm>
          </p:grpSpPr>
          <p:sp>
            <p:nvSpPr>
              <p:cNvPr id="6" name="Fluxograma: Conector 5">
                <a:extLst>
                  <a:ext uri="{FF2B5EF4-FFF2-40B4-BE49-F238E27FC236}">
                    <a16:creationId xmlns:a16="http://schemas.microsoft.com/office/drawing/2014/main" id="{F5CE8537-9081-7821-846E-1A730B75E52B}"/>
                  </a:ext>
                </a:extLst>
              </p:cNvPr>
              <p:cNvSpPr/>
              <p:nvPr/>
            </p:nvSpPr>
            <p:spPr>
              <a:xfrm>
                <a:off x="3005931" y="3658564"/>
                <a:ext cx="1728000" cy="1728000"/>
              </a:xfrm>
              <a:prstGeom prst="flowChartConnector">
                <a:avLst/>
              </a:prstGeom>
              <a:gradFill flip="none" rotWithShape="1">
                <a:gsLst>
                  <a:gs pos="29000">
                    <a:srgbClr val="CCC4B1"/>
                  </a:gs>
                  <a:gs pos="74000">
                    <a:srgbClr val="B7B1A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id="{62A37372-335D-606C-8637-9DBD8050C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983" t="-193" r="-15699" b="193"/>
              <a:stretch>
                <a:fillRect/>
              </a:stretch>
            </p:blipFill>
            <p:spPr>
              <a:xfrm>
                <a:off x="3039356" y="3647548"/>
                <a:ext cx="1686880" cy="1747852"/>
              </a:xfrm>
              <a:prstGeom prst="flowChartConnector">
                <a:avLst/>
              </a:prstGeom>
            </p:spPr>
          </p:pic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3F5E572-A489-9DF6-55D2-82DF0F9D2ABF}"/>
                </a:ext>
              </a:extLst>
            </p:cNvPr>
            <p:cNvSpPr txBox="1"/>
            <p:nvPr/>
          </p:nvSpPr>
          <p:spPr>
            <a:xfrm>
              <a:off x="3036379" y="5386564"/>
              <a:ext cx="1593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Alisson Lindoso</a:t>
              </a:r>
            </a:p>
            <a:p>
              <a:pPr algn="ctr"/>
              <a:r>
                <a:rPr lang="pt-BR" sz="1600" b="1" dirty="0"/>
                <a:t>DTI</a:t>
              </a:r>
              <a:r>
                <a:rPr lang="pt-BR" sz="1600" dirty="0"/>
                <a:t> 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6C6BBA7-9853-16CE-E606-2313471267C9}"/>
              </a:ext>
            </a:extLst>
          </p:cNvPr>
          <p:cNvGrpSpPr/>
          <p:nvPr/>
        </p:nvGrpSpPr>
        <p:grpSpPr>
          <a:xfrm>
            <a:off x="2519603" y="1996691"/>
            <a:ext cx="1679533" cy="2192311"/>
            <a:chOff x="3004676" y="1026915"/>
            <a:chExt cx="1741321" cy="2278167"/>
          </a:xfrm>
        </p:grpSpPr>
        <p:sp>
          <p:nvSpPr>
            <p:cNvPr id="14" name="Fluxograma: Conector 13">
              <a:extLst>
                <a:ext uri="{FF2B5EF4-FFF2-40B4-BE49-F238E27FC236}">
                  <a16:creationId xmlns:a16="http://schemas.microsoft.com/office/drawing/2014/main" id="{70F047CF-43D4-9485-36EB-6CD22C614D7C}"/>
                </a:ext>
              </a:extLst>
            </p:cNvPr>
            <p:cNvSpPr/>
            <p:nvPr/>
          </p:nvSpPr>
          <p:spPr>
            <a:xfrm>
              <a:off x="3004676" y="1026915"/>
              <a:ext cx="1741321" cy="1728000"/>
            </a:xfrm>
            <a:prstGeom prst="flowChartConnector">
              <a:avLst/>
            </a:prstGeom>
            <a:gradFill flip="none" rotWithShape="1">
              <a:gsLst>
                <a:gs pos="29000">
                  <a:srgbClr val="CCC4B1"/>
                </a:gs>
                <a:gs pos="74000">
                  <a:srgbClr val="B7B1A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68296DF1-B848-6007-F882-2EBFF41BB681}"/>
                </a:ext>
              </a:extLst>
            </p:cNvPr>
            <p:cNvGrpSpPr/>
            <p:nvPr/>
          </p:nvGrpSpPr>
          <p:grpSpPr>
            <a:xfrm>
              <a:off x="3057660" y="1129914"/>
              <a:ext cx="1660530" cy="2175168"/>
              <a:chOff x="2963699" y="1363331"/>
              <a:chExt cx="1660530" cy="2175168"/>
            </a:xfrm>
          </p:grpSpPr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8CC91946-129D-896E-DD27-45027525F64D}"/>
                  </a:ext>
                </a:extLst>
              </p:cNvPr>
              <p:cNvSpPr txBox="1"/>
              <p:nvPr/>
            </p:nvSpPr>
            <p:spPr>
              <a:xfrm>
                <a:off x="2979198" y="2953724"/>
                <a:ext cx="14928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/>
                  <a:t>Mario Sergio</a:t>
                </a:r>
              </a:p>
              <a:p>
                <a:pPr algn="ctr"/>
                <a:r>
                  <a:rPr lang="pt-BR" sz="1600" b="1" dirty="0"/>
                  <a:t>DTI</a:t>
                </a:r>
                <a:r>
                  <a:rPr lang="pt-BR" sz="1600" dirty="0"/>
                  <a:t> </a:t>
                </a:r>
              </a:p>
            </p:txBody>
          </p:sp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563303C6-6E44-BD31-A904-CF5AA6103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8056" b="96667" l="1235" r="98413">
                            <a14:foregroundMark x1="53263" y1="8611" x2="40917" y2="8472"/>
                            <a14:foregroundMark x1="27513" y1="71806" x2="9524" y2="90000"/>
                            <a14:foregroundMark x1="70194" y1="77083" x2="86243" y2="86806"/>
                            <a14:foregroundMark x1="96473" y1="73611" x2="73192" y2="74583"/>
                            <a14:foregroundMark x1="72663" y1="84306" x2="39683" y2="89583"/>
                            <a14:foregroundMark x1="39683" y1="89583" x2="8289" y2="85556"/>
                            <a14:foregroundMark x1="1235" y1="89861" x2="28219" y2="92083"/>
                            <a14:foregroundMark x1="50265" y1="90417" x2="86949" y2="91528"/>
                            <a14:foregroundMark x1="92240" y1="90417" x2="98589" y2="85278"/>
                            <a14:foregroundMark x1="44444" y1="91389" x2="55026" y2="93333"/>
                            <a14:foregroundMark x1="40388" y1="96806" x2="80952" y2="93889"/>
                            <a14:foregroundMark x1="80952" y1="93889" x2="91711" y2="89028"/>
                            <a14:foregroundMark x1="43386" y1="94306" x2="35273" y2="93889"/>
                            <a14:foregroundMark x1="92769" y1="89167" x2="96120" y2="96667"/>
                            <a14:foregroundMark x1="19929" y1="75139" x2="26631" y2="77361"/>
                            <a14:backgroundMark x1="80776" y1="19167" x2="83598" y2="27361"/>
                            <a14:backgroundMark x1="16226" y1="25417" x2="18166" y2="22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228" r="-6004" b="8997"/>
              <a:stretch>
                <a:fillRect/>
              </a:stretch>
            </p:blipFill>
            <p:spPr>
              <a:xfrm>
                <a:off x="2963699" y="1363331"/>
                <a:ext cx="1660530" cy="1645584"/>
              </a:xfrm>
              <a:prstGeom prst="flowChartConnector">
                <a:avLst/>
              </a:prstGeom>
            </p:spPr>
          </p:pic>
        </p:grp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3D1E285-FFD8-DDF2-3310-EA206BE9BCA0}"/>
              </a:ext>
            </a:extLst>
          </p:cNvPr>
          <p:cNvSpPr txBox="1"/>
          <p:nvPr/>
        </p:nvSpPr>
        <p:spPr>
          <a:xfrm>
            <a:off x="3875336" y="419669"/>
            <a:ext cx="4772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atin typeface="Rawline" panose="00000800000000000000" pitchFamily="2" charset="0"/>
              </a:rPr>
              <a:t>Pontos Focais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FDED0A3-9502-EEF2-A49D-0D011CB4702C}"/>
              </a:ext>
            </a:extLst>
          </p:cNvPr>
          <p:cNvGrpSpPr/>
          <p:nvPr/>
        </p:nvGrpSpPr>
        <p:grpSpPr>
          <a:xfrm>
            <a:off x="9939217" y="4395022"/>
            <a:ext cx="1806571" cy="2279276"/>
            <a:chOff x="10037538" y="1995947"/>
            <a:chExt cx="1806571" cy="2279276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02B939F1-57B2-A4DE-5108-061CBB06D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1" t="32033" r="30638" b="42559"/>
            <a:stretch>
              <a:fillRect/>
            </a:stretch>
          </p:blipFill>
          <p:spPr>
            <a:xfrm>
              <a:off x="10037538" y="1995947"/>
              <a:ext cx="1806571" cy="1728000"/>
            </a:xfrm>
            <a:prstGeom prst="flowChartConnector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DA4CE014-B421-9728-E5FF-781AA8BD2DC2}"/>
                </a:ext>
              </a:extLst>
            </p:cNvPr>
            <p:cNvSpPr txBox="1"/>
            <p:nvPr/>
          </p:nvSpPr>
          <p:spPr>
            <a:xfrm>
              <a:off x="10185751" y="3690448"/>
              <a:ext cx="1520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Cleide Muniz</a:t>
              </a:r>
            </a:p>
            <a:p>
              <a:pPr algn="ctr"/>
              <a:r>
                <a:rPr lang="pt-BR" sz="1600" b="1" dirty="0"/>
                <a:t>DGP</a:t>
              </a:r>
              <a:r>
                <a:rPr lang="pt-BR" sz="1600" dirty="0"/>
                <a:t> 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BFDE85AB-85FA-FF0D-0F90-AEA9613DEB1C}"/>
              </a:ext>
            </a:extLst>
          </p:cNvPr>
          <p:cNvGrpSpPr/>
          <p:nvPr/>
        </p:nvGrpSpPr>
        <p:grpSpPr>
          <a:xfrm>
            <a:off x="9986961" y="1929219"/>
            <a:ext cx="1758827" cy="2253248"/>
            <a:chOff x="9986961" y="1929219"/>
            <a:chExt cx="1758827" cy="2253248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3AAA931-B84E-0666-3D2D-5D7DBE816EDA}"/>
                </a:ext>
              </a:extLst>
            </p:cNvPr>
            <p:cNvSpPr txBox="1"/>
            <p:nvPr/>
          </p:nvSpPr>
          <p:spPr>
            <a:xfrm>
              <a:off x="10055731" y="3597692"/>
              <a:ext cx="1690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err="1"/>
                <a:t>Stephano</a:t>
              </a:r>
              <a:r>
                <a:rPr lang="pt-BR" sz="1600" dirty="0"/>
                <a:t> Aragão</a:t>
              </a:r>
            </a:p>
            <a:p>
              <a:pPr algn="ctr"/>
              <a:r>
                <a:rPr lang="pt-BR" sz="1600" b="1" dirty="0"/>
                <a:t>DGP</a:t>
              </a:r>
              <a:r>
                <a:rPr lang="pt-BR" sz="1600" dirty="0"/>
                <a:t> </a:t>
              </a:r>
            </a:p>
          </p:txBody>
        </p: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089EEC3C-5676-AB30-E348-4B6D367E8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4" t="5748" r="10618" b="12707"/>
            <a:stretch>
              <a:fillRect/>
            </a:stretch>
          </p:blipFill>
          <p:spPr>
            <a:xfrm>
              <a:off x="9986961" y="1929219"/>
              <a:ext cx="1654126" cy="1728000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41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920D8-5F2D-2308-E054-2075932E1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EB377D38-3815-4321-7CEB-756CC59DF528}"/>
              </a:ext>
            </a:extLst>
          </p:cNvPr>
          <p:cNvGrpSpPr/>
          <p:nvPr/>
        </p:nvGrpSpPr>
        <p:grpSpPr>
          <a:xfrm>
            <a:off x="1171955" y="1322991"/>
            <a:ext cx="9848090" cy="4655878"/>
            <a:chOff x="1171955" y="1322991"/>
            <a:chExt cx="9848090" cy="4655878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7FBC5233-AAB4-200F-601B-48E5C565AB9E}"/>
                </a:ext>
              </a:extLst>
            </p:cNvPr>
            <p:cNvSpPr/>
            <p:nvPr/>
          </p:nvSpPr>
          <p:spPr>
            <a:xfrm>
              <a:off x="1171955" y="1322991"/>
              <a:ext cx="9848090" cy="464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Ícone&#10;&#10;O conteúdo gerado por IA pode estar incorreto.">
              <a:extLst>
                <a:ext uri="{FF2B5EF4-FFF2-40B4-BE49-F238E27FC236}">
                  <a16:creationId xmlns:a16="http://schemas.microsoft.com/office/drawing/2014/main" id="{2618B9E7-391E-073B-A77D-0ED5877CB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81" y="1613572"/>
              <a:ext cx="2149184" cy="2149184"/>
            </a:xfrm>
            <a:prstGeom prst="rect">
              <a:avLst/>
            </a:prstGeom>
          </p:spPr>
        </p:pic>
        <p:sp>
          <p:nvSpPr>
            <p:cNvPr id="7" name="Espaço Reservado para Conteúdo 2">
              <a:extLst>
                <a:ext uri="{FF2B5EF4-FFF2-40B4-BE49-F238E27FC236}">
                  <a16:creationId xmlns:a16="http://schemas.microsoft.com/office/drawing/2014/main" id="{480EFD50-163F-7302-C6C3-E57CF9E5B6F5}"/>
                </a:ext>
              </a:extLst>
            </p:cNvPr>
            <p:cNvSpPr txBox="1">
              <a:spLocks/>
            </p:cNvSpPr>
            <p:nvPr/>
          </p:nvSpPr>
          <p:spPr>
            <a:xfrm>
              <a:off x="1960795" y="1842172"/>
              <a:ext cx="6856477" cy="19205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r>
                <a:rPr lang="pt-BR" sz="7200">
                  <a:solidFill>
                    <a:srgbClr val="FFC000"/>
                  </a:solidFill>
                  <a:latin typeface="Cochocib Script Latin Pro" panose="02000503000000020003" pitchFamily="2" charset="0"/>
                </a:rPr>
                <a:t>Lembrete: </a:t>
              </a:r>
            </a:p>
            <a:p>
              <a:pPr marL="457200" lvl="1" indent="0">
                <a:buNone/>
              </a:pPr>
              <a:r>
                <a:rPr lang="pt-BR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Preenchimento dos Dados no </a:t>
              </a:r>
            </a:p>
            <a:p>
              <a:pPr marL="457200" lvl="1" indent="0">
                <a:buNone/>
              </a:pPr>
              <a:r>
                <a:rPr lang="pt-BR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ColaboraDados</a:t>
              </a:r>
              <a:r>
                <a:rPr lang="pt-BR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até dia 10</a:t>
              </a:r>
            </a:p>
            <a:p>
              <a:pPr marL="914400" lvl="2" indent="0">
                <a:buNone/>
              </a:pPr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B2F51D7F-4E39-B1DB-BC78-57D5254040FE}"/>
                </a:ext>
              </a:extLst>
            </p:cNvPr>
            <p:cNvGrpSpPr/>
            <p:nvPr/>
          </p:nvGrpSpPr>
          <p:grpSpPr>
            <a:xfrm>
              <a:off x="4224527" y="4509987"/>
              <a:ext cx="4137080" cy="1468882"/>
              <a:chOff x="5897879" y="4414770"/>
              <a:chExt cx="4137080" cy="1468882"/>
            </a:xfrm>
          </p:grpSpPr>
          <p:sp>
            <p:nvSpPr>
              <p:cNvPr id="9" name="Retângulo: Cantos Diagonais Arredondados 14">
                <a:extLst>
                  <a:ext uri="{FF2B5EF4-FFF2-40B4-BE49-F238E27FC236}">
                    <a16:creationId xmlns:a16="http://schemas.microsoft.com/office/drawing/2014/main" id="{F0A82470-AF57-5CF1-32AB-DA30FCEF70B2}"/>
                  </a:ext>
                </a:extLst>
              </p:cNvPr>
              <p:cNvSpPr/>
              <p:nvPr/>
            </p:nvSpPr>
            <p:spPr>
              <a:xfrm>
                <a:off x="5897880" y="4414770"/>
                <a:ext cx="4078224" cy="1339200"/>
              </a:xfrm>
              <a:custGeom>
                <a:avLst/>
                <a:gdLst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0 w 4078224"/>
                  <a:gd name="csY5" fmla="*/ 1299590 h 1299590"/>
                  <a:gd name="csX6" fmla="*/ 0 w 4078224"/>
                  <a:gd name="csY6" fmla="*/ 1299590 h 1299590"/>
                  <a:gd name="csX7" fmla="*/ 0 w 4078224"/>
                  <a:gd name="csY7" fmla="*/ 644584 h 1299590"/>
                  <a:gd name="csX8" fmla="*/ 644584 w 4078224"/>
                  <a:gd name="csY8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0 w 4078224"/>
                  <a:gd name="csY6" fmla="*/ 1299590 h 1299590"/>
                  <a:gd name="csX7" fmla="*/ 0 w 4078224"/>
                  <a:gd name="csY7" fmla="*/ 1299590 h 1299590"/>
                  <a:gd name="csX8" fmla="*/ 0 w 4078224"/>
                  <a:gd name="csY8" fmla="*/ 644584 h 1299590"/>
                  <a:gd name="csX9" fmla="*/ 644584 w 4078224"/>
                  <a:gd name="csY9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0 w 4078224"/>
                  <a:gd name="csY6" fmla="*/ 1299590 h 1299590"/>
                  <a:gd name="csX7" fmla="*/ 155448 w 4078224"/>
                  <a:gd name="csY7" fmla="*/ 1061846 h 1299590"/>
                  <a:gd name="csX8" fmla="*/ 0 w 4078224"/>
                  <a:gd name="csY8" fmla="*/ 644584 h 1299590"/>
                  <a:gd name="csX9" fmla="*/ 644584 w 4078224"/>
                  <a:gd name="csY9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155448 w 4078224"/>
                  <a:gd name="csY6" fmla="*/ 1061846 h 1299590"/>
                  <a:gd name="csX7" fmla="*/ 0 w 4078224"/>
                  <a:gd name="csY7" fmla="*/ 644584 h 1299590"/>
                  <a:gd name="csX8" fmla="*/ 644584 w 4078224"/>
                  <a:gd name="csY8" fmla="*/ 0 h 12995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4078224" h="1299590">
                    <a:moveTo>
                      <a:pt x="644584" y="0"/>
                    </a:moveTo>
                    <a:lnTo>
                      <a:pt x="4078224" y="0"/>
                    </a:lnTo>
                    <a:lnTo>
                      <a:pt x="4078224" y="0"/>
                    </a:lnTo>
                    <a:lnTo>
                      <a:pt x="4078224" y="655006"/>
                    </a:lnTo>
                    <a:cubicBezTo>
                      <a:pt x="4078224" y="1011000"/>
                      <a:pt x="3789634" y="1299590"/>
                      <a:pt x="3433640" y="1299590"/>
                    </a:cubicBezTo>
                    <a:lnTo>
                      <a:pt x="621792" y="1291086"/>
                    </a:lnTo>
                    <a:lnTo>
                      <a:pt x="155448" y="1061846"/>
                    </a:lnTo>
                    <a:lnTo>
                      <a:pt x="0" y="644584"/>
                    </a:lnTo>
                    <a:cubicBezTo>
                      <a:pt x="0" y="288590"/>
                      <a:pt x="288590" y="0"/>
                      <a:pt x="644584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spaço Reservado para Conteúdo 2">
                <a:extLst>
                  <a:ext uri="{FF2B5EF4-FFF2-40B4-BE49-F238E27FC236}">
                    <a16:creationId xmlns:a16="http://schemas.microsoft.com/office/drawing/2014/main" id="{C8F8C0E4-3E07-994B-1139-402525CFC4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959" y="4605204"/>
                <a:ext cx="3429000" cy="1278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TAIANI BACCHI KIENETZ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Chefe da Divisão de 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Qualidade de Serviços – DIQSE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diqse@gestao.gov.br</a:t>
                </a:r>
              </a:p>
              <a:p>
                <a:pPr lvl="2" algn="ctr"/>
                <a:endParaRPr lang="pt-B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0" lvl="2" indent="0" algn="ctr">
                  <a:buNone/>
                </a:pPr>
                <a:endParaRPr lang="pt-B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D9A30DD2-8087-9AE3-C3DF-6478EA44E6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7879" y="4435911"/>
                <a:ext cx="1296000" cy="1296000"/>
              </a:xfrm>
              <a:prstGeom prst="flowChartConnector">
                <a:avLst/>
              </a:prstGeom>
              <a:noFill/>
              <a:ln w="28575">
                <a:solidFill>
                  <a:srgbClr val="FFC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69745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0e6990-7e93-449a-956b-95a3ab1f3c10">
      <Terms xmlns="http://schemas.microsoft.com/office/infopath/2007/PartnerControls"/>
    </lcf76f155ced4ddcb4097134ff3c332f>
    <TaxCatchAll xmlns="fc509751-4b9a-44a1-80bd-f6863b2672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79FB4265C02B449A4AE53DB45A78EC" ma:contentTypeVersion="14" ma:contentTypeDescription="Crie um novo documento." ma:contentTypeScope="" ma:versionID="8a07a0a0a5bef5e17d0e2dd0e096af12">
  <xsd:schema xmlns:xsd="http://www.w3.org/2001/XMLSchema" xmlns:xs="http://www.w3.org/2001/XMLSchema" xmlns:p="http://schemas.microsoft.com/office/2006/metadata/properties" xmlns:ns2="fc509751-4b9a-44a1-80bd-f6863b2672e2" xmlns:ns3="420e6990-7e93-449a-956b-95a3ab1f3c10" targetNamespace="http://schemas.microsoft.com/office/2006/metadata/properties" ma:root="true" ma:fieldsID="2e0052270c5c0c0f993e9068630da2f4" ns2:_="" ns3:_="">
    <xsd:import namespace="fc509751-4b9a-44a1-80bd-f6863b2672e2"/>
    <xsd:import namespace="420e6990-7e93-449a-956b-95a3ab1f3c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09751-4b9a-44a1-80bd-f6863b2672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ae46639-55f8-46b2-b749-0b423d9d5bea}" ma:internalName="TaxCatchAll" ma:showField="CatchAllData" ma:web="fc509751-4b9a-44a1-80bd-f6863b267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e6990-7e93-449a-956b-95a3ab1f3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CD8B4C-7A3D-4D8B-8E4F-22ECF65E5E83}">
  <ds:schemaRefs>
    <ds:schemaRef ds:uri="420e6990-7e93-449a-956b-95a3ab1f3c10"/>
    <ds:schemaRef ds:uri="fc509751-4b9a-44a1-80bd-f6863b2672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827297-C766-4836-B319-5F03965C90A8}">
  <ds:schemaRefs>
    <ds:schemaRef ds:uri="420e6990-7e93-449a-956b-95a3ab1f3c10"/>
    <ds:schemaRef ds:uri="fc509751-4b9a-44a1-80bd-f6863b2672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3B63D7-1806-4472-A16A-CB21B81F72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288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Arial Nova</vt:lpstr>
      <vt:lpstr>Cochocib Script Latin Pro</vt:lpstr>
      <vt:lpstr>Rawline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</dc:creator>
  <cp:lastModifiedBy>Taiani Bacchi Kienetz</cp:lastModifiedBy>
  <cp:revision>10</cp:revision>
  <dcterms:created xsi:type="dcterms:W3CDTF">2025-08-25T14:51:17Z</dcterms:created>
  <dcterms:modified xsi:type="dcterms:W3CDTF">2026-04-06T16:56:36Z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0x010100C879FB4265C02B449A4AE53DB45A78EC</vt:lpwstr>
  </property>
  <property fmtid="{D5CDD505-2E9C-101B-9397-08002B2CF9AE}" pid="3" name="MediaServiceImageTags">
    <vt:lpwstr/>
  </property>
</Properties>
</file>