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9" r:id="rId5"/>
    <p:sldId id="264" r:id="rId6"/>
    <p:sldId id="331" r:id="rId7"/>
    <p:sldId id="318" r:id="rId8"/>
    <p:sldId id="332" r:id="rId9"/>
    <p:sldId id="31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29/03/2026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1D24E-9488-677E-73FE-7D562CA9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51D43EC-E7ED-6365-1F3F-BF9ED213BDA0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FA62A06-B22B-4664-4231-BEBBDE84F526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E0774E-3727-4604-A074-B3FC13396AF7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1B6F69-1E10-6315-E667-0118CF4F9C94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486592-D11F-6B50-BA47-A01A29BFAA3B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4º Encontro</a:t>
            </a:r>
          </a:p>
        </p:txBody>
      </p:sp>
    </p:spTree>
    <p:extLst>
      <p:ext uri="{BB962C8B-B14F-4D97-AF65-F5344CB8AC3E}">
        <p14:creationId xmlns:p14="http://schemas.microsoft.com/office/powerpoint/2010/main" val="250058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81DBE-909B-7139-B171-AC7000F8D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22733FDE-6BA6-A62E-1EF1-F2F5E47B7AF5}"/>
              </a:ext>
            </a:extLst>
          </p:cNvPr>
          <p:cNvSpPr/>
          <p:nvPr/>
        </p:nvSpPr>
        <p:spPr>
          <a:xfrm>
            <a:off x="676165" y="1746503"/>
            <a:ext cx="10817843" cy="447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A7FF96-D6C1-5A53-B880-CFA64A412E10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1706AD-61ED-8413-3F35-0E49E35CF4AE}"/>
              </a:ext>
            </a:extLst>
          </p:cNvPr>
          <p:cNvSpPr txBox="1"/>
          <p:nvPr/>
        </p:nvSpPr>
        <p:spPr>
          <a:xfrm>
            <a:off x="2979174" y="953722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Documentação de indicadores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165475E-F6F8-EB8C-D0AA-3E40F73A0533}"/>
              </a:ext>
            </a:extLst>
          </p:cNvPr>
          <p:cNvSpPr txBox="1">
            <a:spLocks/>
          </p:cNvSpPr>
          <p:nvPr/>
        </p:nvSpPr>
        <p:spPr>
          <a:xfrm>
            <a:off x="5160264" y="2115210"/>
            <a:ext cx="4468368" cy="192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FORMALIZAÇÃO </a:t>
            </a:r>
          </a:p>
          <a:p>
            <a:pPr marL="0" indent="0">
              <a:buNone/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REGISTRO </a:t>
            </a:r>
          </a:p>
          <a:p>
            <a:pPr marL="0" indent="0">
              <a:buNone/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TRANSPARÊNCIA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35718B-9F8D-AB84-6E88-49EBC7CDD676}"/>
              </a:ext>
            </a:extLst>
          </p:cNvPr>
          <p:cNvSpPr/>
          <p:nvPr/>
        </p:nvSpPr>
        <p:spPr>
          <a:xfrm>
            <a:off x="1516788" y="4215384"/>
            <a:ext cx="5606388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787369-C0D4-7318-FD1F-1EC1AD7743F5}"/>
              </a:ext>
            </a:extLst>
          </p:cNvPr>
          <p:cNvSpPr/>
          <p:nvPr/>
        </p:nvSpPr>
        <p:spPr>
          <a:xfrm>
            <a:off x="928524" y="4717569"/>
            <a:ext cx="2445612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BD7F416-A28C-16F0-D1DC-D1B6F81421BF}"/>
              </a:ext>
            </a:extLst>
          </p:cNvPr>
          <p:cNvSpPr/>
          <p:nvPr/>
        </p:nvSpPr>
        <p:spPr>
          <a:xfrm>
            <a:off x="6594756" y="4717569"/>
            <a:ext cx="2713836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5A439DE-E80F-410A-E26D-85C27CCE4218}"/>
              </a:ext>
            </a:extLst>
          </p:cNvPr>
          <p:cNvSpPr txBox="1">
            <a:spLocks/>
          </p:cNvSpPr>
          <p:nvPr/>
        </p:nvSpPr>
        <p:spPr>
          <a:xfrm>
            <a:off x="822468" y="4215384"/>
            <a:ext cx="10634963" cy="165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Sistematização da coleta de Dados de maneira a garantir a </a:t>
            </a:r>
          </a:p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replicabilidade dos levantamentos e comparabilidade das análises </a:t>
            </a:r>
          </a:p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ao longo do tempo ou entre unidades</a:t>
            </a:r>
          </a:p>
        </p:txBody>
      </p:sp>
      <p:pic>
        <p:nvPicPr>
          <p:cNvPr id="11" name="Imagem 10" descr="Ícone">
            <a:extLst>
              <a:ext uri="{FF2B5EF4-FFF2-40B4-BE49-F238E27FC236}">
                <a16:creationId xmlns:a16="http://schemas.microsoft.com/office/drawing/2014/main" id="{6AA03F04-F53D-5B35-D3EB-279DD724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4" y="1947003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CD25B-5D9E-0425-4703-01E9C7FF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B1EEAA-E407-DDE6-3654-8F71FB78BE18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6469724-F368-D7A5-AA13-54D90876BA4D}"/>
              </a:ext>
            </a:extLst>
          </p:cNvPr>
          <p:cNvSpPr txBox="1">
            <a:spLocks/>
          </p:cNvSpPr>
          <p:nvPr/>
        </p:nvSpPr>
        <p:spPr>
          <a:xfrm>
            <a:off x="1063335" y="2917983"/>
            <a:ext cx="10184769" cy="329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Recomenda-se a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validação da sistemática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usuário que ainda não realize o procedimento para fins de identificar possíveis melhorias na descrição e/ou complementações.</a:t>
            </a:r>
          </a:p>
          <a:p>
            <a:pPr marL="0" indent="0"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importante garantir que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uma pessoa esteja habilitada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realizar os levantamentos necessários em tempo hábil.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902F65-F9DA-88BA-D95A-AD82CD9B59C8}"/>
              </a:ext>
            </a:extLst>
          </p:cNvPr>
          <p:cNvSpPr txBox="1"/>
          <p:nvPr/>
        </p:nvSpPr>
        <p:spPr>
          <a:xfrm>
            <a:off x="2979174" y="953722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Documentação de indicadores</a:t>
            </a:r>
          </a:p>
        </p:txBody>
      </p:sp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BE84DD9B-B9AF-457A-556A-43D35E87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7" y="2947479"/>
            <a:ext cx="274417" cy="288000"/>
          </a:xfrm>
          <a:prstGeom prst="rect">
            <a:avLst/>
          </a:prstGeom>
        </p:spPr>
      </p:pic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085B0C5A-300C-4BF2-6997-CA66C4A9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7" y="4522688"/>
            <a:ext cx="2744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14EB5-393C-5A63-077A-0A70FAD4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68644C-548E-D1F7-2E2F-EB807F34B766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03C60AB-1AD7-715E-C7A9-B059E2813A51}"/>
              </a:ext>
            </a:extLst>
          </p:cNvPr>
          <p:cNvSpPr txBox="1"/>
          <p:nvPr/>
        </p:nvSpPr>
        <p:spPr>
          <a:xfrm>
            <a:off x="2979174" y="953722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Documentação de indicadores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6F8838E-BF23-2198-F357-EC2A3B0C5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15677"/>
              </p:ext>
            </p:extLst>
          </p:nvPr>
        </p:nvGraphicFramePr>
        <p:xfrm>
          <a:off x="597848" y="1600053"/>
          <a:ext cx="11316501" cy="499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2309">
                  <a:extLst>
                    <a:ext uri="{9D8B030D-6E8A-4147-A177-3AD203B41FA5}">
                      <a16:colId xmlns:a16="http://schemas.microsoft.com/office/drawing/2014/main" val="2407497079"/>
                    </a:ext>
                  </a:extLst>
                </a:gridCol>
                <a:gridCol w="8394192">
                  <a:extLst>
                    <a:ext uri="{9D8B030D-6E8A-4147-A177-3AD203B41FA5}">
                      <a16:colId xmlns:a16="http://schemas.microsoft.com/office/drawing/2014/main" val="391489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Nome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Clareza na nomeação do indicador, evitar termo vagos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9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Descrição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Explica o que o indicador mede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0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Natureza da Apuração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Dados, pesquisa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7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Unidade de medida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Monetário, percentual, número absoluto</a:t>
                      </a:r>
                      <a:endParaRPr lang="pt-BR" sz="140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6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Valor de Referência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Valor do indicador apurado em um período-base, utilizado como parâmetro inicial para comparação e avaliação de sua evolução ao longo do tempo</a:t>
                      </a:r>
                      <a:endParaRPr lang="pt-BR" sz="140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4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de Referência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de Apuração</a:t>
                      </a:r>
                      <a:endParaRPr lang="pt-BR" sz="140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Fórmula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Expressão matemática ou lógica que define como os dados são combinados para obtenção do valor do indicador, assegurando padronização, transparência e reprodutibilidade do cálculo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3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Procedimento de cálculo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Conjunto de instruções sequenciais e padronizadas que descrevem, de forma objetiva, o processo de cálculo do indicador, assegurando que diferentes pessoas, ao seguir o mesmo passo a passo, obtenham o mesmo resultado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5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Fonte dos Dados 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Origem dos dados utilizados para o cálculo do indicador, podendo ser: sistemas de informação, bases de dados, registros administrativos, levantamentos, pesquisas</a:t>
                      </a:r>
                      <a:endParaRPr lang="pt-BR" sz="140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8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Periodicidade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Diária, semanal, quinzenal, mensal, semestral, anual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5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Polaridade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Positiva (quanto maior melhor) ou negativa (quanto menor melhor) 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2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Responsável pela Apuração</a:t>
                      </a:r>
                      <a:endParaRPr lang="pt-BR" b="1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Unidade organizacional e agente designado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endParaRPr lang="pt-BR" sz="1400"/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16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08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71EBC-A98F-F901-FC29-2EA8705D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1E56E9-1521-FD58-5E82-7E4D522B245B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8E5662-CBED-25BC-72D7-2197F7862D3C}"/>
              </a:ext>
            </a:extLst>
          </p:cNvPr>
          <p:cNvSpPr txBox="1"/>
          <p:nvPr/>
        </p:nvSpPr>
        <p:spPr>
          <a:xfrm>
            <a:off x="2979174" y="953722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Documentação de indicadores</a:t>
            </a:r>
          </a:p>
        </p:txBody>
      </p:sp>
      <p:pic>
        <p:nvPicPr>
          <p:cNvPr id="6" name="Imagem 5" descr="Texto, Linha do tempo&#10;&#10;O conteúdo gerado por IA pode estar incorreto.">
            <a:extLst>
              <a:ext uri="{FF2B5EF4-FFF2-40B4-BE49-F238E27FC236}">
                <a16:creationId xmlns:a16="http://schemas.microsoft.com/office/drawing/2014/main" id="{576E8528-A3B0-5667-012C-855FD7D5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97" y="1476942"/>
            <a:ext cx="3646529" cy="52579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51E50D6-F173-D508-CBFF-E74F6D0ECE3A}"/>
              </a:ext>
            </a:extLst>
          </p:cNvPr>
          <p:cNvSpPr txBox="1"/>
          <p:nvPr/>
        </p:nvSpPr>
        <p:spPr>
          <a:xfrm>
            <a:off x="896186" y="2206303"/>
            <a:ext cx="36465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 de sistematização da </a:t>
            </a:r>
          </a:p>
          <a:p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coleta de dados:</a:t>
            </a:r>
          </a:p>
        </p:txBody>
      </p:sp>
    </p:spTree>
    <p:extLst>
      <p:ext uri="{BB962C8B-B14F-4D97-AF65-F5344CB8AC3E}">
        <p14:creationId xmlns:p14="http://schemas.microsoft.com/office/powerpoint/2010/main" val="55064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826C0-1A39-1331-C452-1A50471AB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005E6077-B78E-B9A0-542D-DB96A10E724B}"/>
              </a:ext>
            </a:extLst>
          </p:cNvPr>
          <p:cNvGrpSpPr/>
          <p:nvPr/>
        </p:nvGrpSpPr>
        <p:grpSpPr>
          <a:xfrm>
            <a:off x="1171955" y="1322991"/>
            <a:ext cx="9848090" cy="4655878"/>
            <a:chOff x="1171955" y="1322991"/>
            <a:chExt cx="9848090" cy="465587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318ED5E-0263-A993-53FD-532690D3F2F1}"/>
                </a:ext>
              </a:extLst>
            </p:cNvPr>
            <p:cNvSpPr/>
            <p:nvPr/>
          </p:nvSpPr>
          <p:spPr>
            <a:xfrm>
              <a:off x="1171955" y="1322991"/>
              <a:ext cx="9848090" cy="464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O conteúdo gerado por IA pode estar incorreto.">
              <a:extLst>
                <a:ext uri="{FF2B5EF4-FFF2-40B4-BE49-F238E27FC236}">
                  <a16:creationId xmlns:a16="http://schemas.microsoft.com/office/drawing/2014/main" id="{B06A6E1E-B305-2D64-17B0-2A6BB60E4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81" y="1613572"/>
              <a:ext cx="2149184" cy="2149184"/>
            </a:xfrm>
            <a:prstGeom prst="rect">
              <a:avLst/>
            </a:prstGeom>
          </p:spPr>
        </p:pic>
        <p:sp>
          <p:nvSpPr>
            <p:cNvPr id="7" name="Espaço Reservado para Conteúdo 2">
              <a:extLst>
                <a:ext uri="{FF2B5EF4-FFF2-40B4-BE49-F238E27FC236}">
                  <a16:creationId xmlns:a16="http://schemas.microsoft.com/office/drawing/2014/main" id="{9BFC9EE8-AF52-8B4F-6137-9F806515241E}"/>
                </a:ext>
              </a:extLst>
            </p:cNvPr>
            <p:cNvSpPr txBox="1">
              <a:spLocks/>
            </p:cNvSpPr>
            <p:nvPr/>
          </p:nvSpPr>
          <p:spPr>
            <a:xfrm>
              <a:off x="1960795" y="1842172"/>
              <a:ext cx="6856477" cy="19205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pt-BR" sz="7200">
                  <a:solidFill>
                    <a:srgbClr val="FF0000"/>
                  </a:solidFill>
                  <a:latin typeface="Cochocib Script Latin Pro" panose="02000503000000020003" pitchFamily="2" charset="0"/>
                </a:rPr>
                <a:t>Lembrete: </a:t>
              </a:r>
            </a:p>
            <a:p>
              <a:pPr marL="457200" lvl="1" indent="0">
                <a:buNone/>
              </a:pP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Preenchimento dos Dados no </a:t>
              </a:r>
            </a:p>
            <a:p>
              <a:pPr marL="457200" lvl="1" indent="0">
                <a:buNone/>
              </a:pPr>
              <a:r>
                <a:rPr lang="pt-BR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ColaboraDados</a:t>
              </a:r>
              <a:r>
                <a:rPr lang="pt-BR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até dia 10</a:t>
              </a:r>
            </a:p>
            <a:p>
              <a:pPr marL="914400" lvl="2" indent="0">
                <a:buNone/>
              </a:pPr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28AA12C1-6553-5262-6797-DF8C529451AF}"/>
                </a:ext>
              </a:extLst>
            </p:cNvPr>
            <p:cNvGrpSpPr/>
            <p:nvPr/>
          </p:nvGrpSpPr>
          <p:grpSpPr>
            <a:xfrm>
              <a:off x="4224527" y="4509987"/>
              <a:ext cx="4137080" cy="1468882"/>
              <a:chOff x="5897879" y="4414770"/>
              <a:chExt cx="4137080" cy="1468882"/>
            </a:xfrm>
          </p:grpSpPr>
          <p:sp>
            <p:nvSpPr>
              <p:cNvPr id="9" name="Retângulo: Cantos Diagonais Arredondados 14">
                <a:extLst>
                  <a:ext uri="{FF2B5EF4-FFF2-40B4-BE49-F238E27FC236}">
                    <a16:creationId xmlns:a16="http://schemas.microsoft.com/office/drawing/2014/main" id="{53446195-E66D-5293-9580-A2054E47B68B}"/>
                  </a:ext>
                </a:extLst>
              </p:cNvPr>
              <p:cNvSpPr/>
              <p:nvPr/>
            </p:nvSpPr>
            <p:spPr>
              <a:xfrm>
                <a:off x="5897880" y="4414770"/>
                <a:ext cx="4078224" cy="1339200"/>
              </a:xfrm>
              <a:custGeom>
                <a:avLst/>
                <a:gdLst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0 w 4078224"/>
                  <a:gd name="csY5" fmla="*/ 1299590 h 1299590"/>
                  <a:gd name="csX6" fmla="*/ 0 w 4078224"/>
                  <a:gd name="csY6" fmla="*/ 1299590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0 w 4078224"/>
                  <a:gd name="csY7" fmla="*/ 1299590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0 w 4078224"/>
                  <a:gd name="csY6" fmla="*/ 1299590 h 1299590"/>
                  <a:gd name="csX7" fmla="*/ 155448 w 4078224"/>
                  <a:gd name="csY7" fmla="*/ 1061846 h 1299590"/>
                  <a:gd name="csX8" fmla="*/ 0 w 4078224"/>
                  <a:gd name="csY8" fmla="*/ 644584 h 1299590"/>
                  <a:gd name="csX9" fmla="*/ 644584 w 4078224"/>
                  <a:gd name="csY9" fmla="*/ 0 h 1299590"/>
                  <a:gd name="csX0" fmla="*/ 644584 w 4078224"/>
                  <a:gd name="csY0" fmla="*/ 0 h 1299590"/>
                  <a:gd name="csX1" fmla="*/ 4078224 w 4078224"/>
                  <a:gd name="csY1" fmla="*/ 0 h 1299590"/>
                  <a:gd name="csX2" fmla="*/ 4078224 w 4078224"/>
                  <a:gd name="csY2" fmla="*/ 0 h 1299590"/>
                  <a:gd name="csX3" fmla="*/ 4078224 w 4078224"/>
                  <a:gd name="csY3" fmla="*/ 655006 h 1299590"/>
                  <a:gd name="csX4" fmla="*/ 3433640 w 4078224"/>
                  <a:gd name="csY4" fmla="*/ 1299590 h 1299590"/>
                  <a:gd name="csX5" fmla="*/ 621792 w 4078224"/>
                  <a:gd name="csY5" fmla="*/ 1291086 h 1299590"/>
                  <a:gd name="csX6" fmla="*/ 155448 w 4078224"/>
                  <a:gd name="csY6" fmla="*/ 1061846 h 1299590"/>
                  <a:gd name="csX7" fmla="*/ 0 w 4078224"/>
                  <a:gd name="csY7" fmla="*/ 644584 h 1299590"/>
                  <a:gd name="csX8" fmla="*/ 644584 w 4078224"/>
                  <a:gd name="csY8" fmla="*/ 0 h 12995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4078224" h="1299590">
                    <a:moveTo>
                      <a:pt x="644584" y="0"/>
                    </a:moveTo>
                    <a:lnTo>
                      <a:pt x="4078224" y="0"/>
                    </a:lnTo>
                    <a:lnTo>
                      <a:pt x="4078224" y="0"/>
                    </a:lnTo>
                    <a:lnTo>
                      <a:pt x="4078224" y="655006"/>
                    </a:lnTo>
                    <a:cubicBezTo>
                      <a:pt x="4078224" y="1011000"/>
                      <a:pt x="3789634" y="1299590"/>
                      <a:pt x="3433640" y="1299590"/>
                    </a:cubicBezTo>
                    <a:lnTo>
                      <a:pt x="621792" y="1291086"/>
                    </a:lnTo>
                    <a:lnTo>
                      <a:pt x="155448" y="1061846"/>
                    </a:lnTo>
                    <a:lnTo>
                      <a:pt x="0" y="644584"/>
                    </a:lnTo>
                    <a:cubicBezTo>
                      <a:pt x="0" y="288590"/>
                      <a:pt x="288590" y="0"/>
                      <a:pt x="644584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C3612B3E-50AE-2171-2999-433A3D298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5959" y="4605204"/>
                <a:ext cx="3429000" cy="1278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TAIANI BACCHI KIENETZ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endParaRPr lang="pt-BR" sz="3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Chefe da Divisão de 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Qualidade de Serviços – DIQSE</a:t>
                </a:r>
              </a:p>
              <a:p>
                <a:pPr marL="457200" lvl="1" indent="0" algn="ctr">
                  <a:spcBef>
                    <a:spcPts val="0"/>
                  </a:spcBef>
                  <a:buNone/>
                </a:pPr>
                <a:r>
                  <a:rPr lang="pt-B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diqse@gestao.gov.br</a:t>
                </a:r>
              </a:p>
              <a:p>
                <a:pPr lvl="2" algn="ctr"/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lvl="2" indent="0" algn="ctr">
                  <a:buNone/>
                </a:pPr>
                <a:endParaRPr lang="pt-B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167D2DA7-B4AA-D111-C693-230E403E0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7879" y="4435911"/>
                <a:ext cx="1296000" cy="1296000"/>
              </a:xfrm>
              <a:prstGeom prst="flowChartConnector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44851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79FB4265C02B449A4AE53DB45A78EC" ma:contentTypeVersion="14" ma:contentTypeDescription="Crie um novo documento." ma:contentTypeScope="" ma:versionID="8a07a0a0a5bef5e17d0e2dd0e096af12">
  <xsd:schema xmlns:xsd="http://www.w3.org/2001/XMLSchema" xmlns:xs="http://www.w3.org/2001/XMLSchema" xmlns:p="http://schemas.microsoft.com/office/2006/metadata/properties" xmlns:ns2="fc509751-4b9a-44a1-80bd-f6863b2672e2" xmlns:ns3="420e6990-7e93-449a-956b-95a3ab1f3c10" targetNamespace="http://schemas.microsoft.com/office/2006/metadata/properties" ma:root="true" ma:fieldsID="2e0052270c5c0c0f993e9068630da2f4" ns2:_="" ns3:_="">
    <xsd:import namespace="fc509751-4b9a-44a1-80bd-f6863b2672e2"/>
    <xsd:import namespace="420e6990-7e93-449a-956b-95a3ab1f3c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9751-4b9a-44a1-80bd-f6863b267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ae46639-55f8-46b2-b749-0b423d9d5bea}" ma:internalName="TaxCatchAll" ma:showField="CatchAllData" ma:web="fc509751-4b9a-44a1-80bd-f6863b267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e6990-7e93-449a-956b-95a3ab1f3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0e6990-7e93-449a-956b-95a3ab1f3c10">
      <Terms xmlns="http://schemas.microsoft.com/office/infopath/2007/PartnerControls"/>
    </lcf76f155ced4ddcb4097134ff3c332f>
    <TaxCatchAll xmlns="fc509751-4b9a-44a1-80bd-f6863b2672e2" xsi:nil="true"/>
  </documentManagement>
</p:properties>
</file>

<file path=customXml/itemProps1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27297-C766-4836-B319-5F03965C90A8}">
  <ds:schemaRefs>
    <ds:schemaRef ds:uri="420e6990-7e93-449a-956b-95a3ab1f3c10"/>
    <ds:schemaRef ds:uri="fc509751-4b9a-44a1-80bd-f6863b2672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341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Arial Nova</vt:lpstr>
      <vt:lpstr>Cochocib Script Latin Pro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10</cp:revision>
  <dcterms:created xsi:type="dcterms:W3CDTF">2025-08-25T14:51:17Z</dcterms:created>
  <dcterms:modified xsi:type="dcterms:W3CDTF">2026-03-30T00:36:52Z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0x010100C879FB4265C02B449A4AE53DB45A78EC</vt:lpwstr>
  </property>
  <property fmtid="{D5CDD505-2E9C-101B-9397-08002B2CF9AE}" pid="3" name="MediaServiceImageTags">
    <vt:lpwstr/>
  </property>
</Properties>
</file>