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8" r:id="rId5"/>
    <p:sldId id="310" r:id="rId6"/>
    <p:sldId id="331" r:id="rId7"/>
    <p:sldId id="327" r:id="rId8"/>
    <p:sldId id="33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0CC0F-2BFC-5E09-EB24-13121A827706}" name="Taiani Bacchi Kienetz" initials="TK" userId="S::taiani.kienetz@gestao.gov.br::74f918d2-98d3-4a18-87a2-3bd99fd3a976" providerId="AD"/>
  <p188:author id="{E4485D23-99AE-43D9-03A6-F58ACA4C757D}" name="Thais Leite Cunha Watanabe" initials="TL" userId="S::thais.cunha@gestao.gov.br::0820202b-c579-4219-9923-74e8cb76c0e1" providerId="AD"/>
  <p188:author id="{BC0E7043-9BF1-094F-69B8-66B9D5A5A474}" name="Taiani Bacchi Kienetz" initials="TB" userId="S::taiani.kienetz@gestao.gov.br::9d86cf18-ca60-4b4e-91ff-4d2247033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EFF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58DC-5BA0-4625-8FB4-5D9D78792B2C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91B-9B0E-4F5D-ABED-80C7EB0A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905DA-BEC3-4CD7-23E1-ADD5513A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F124362-FA61-3F96-7A8A-DC18C12606AB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9A4C3B-0155-0C3E-900F-D3F8602D26CA}"/>
              </a:ext>
            </a:extLst>
          </p:cNvPr>
          <p:cNvSpPr txBox="1"/>
          <p:nvPr/>
        </p:nvSpPr>
        <p:spPr>
          <a:xfrm>
            <a:off x="1976734" y="1494129"/>
            <a:ext cx="96720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5400">
                <a:latin typeface="Segoe UI"/>
                <a:cs typeface="Segoe UI"/>
              </a:rPr>
              <a:t> LETRAMENTO EM INDICADORES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001C49-36A9-865C-EC3F-FB5A66EC2FAE}"/>
              </a:ext>
            </a:extLst>
          </p:cNvPr>
          <p:cNvSpPr txBox="1"/>
          <p:nvPr/>
        </p:nvSpPr>
        <p:spPr>
          <a:xfrm>
            <a:off x="941833" y="4397706"/>
            <a:ext cx="354787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Segoe UI"/>
                <a:cs typeface="Segoe UI"/>
              </a:rPr>
              <a:t>Divisão de </a:t>
            </a:r>
          </a:p>
          <a:p>
            <a:r>
              <a:rPr lang="pt-BR" sz="2800">
                <a:latin typeface="Segoe UI"/>
                <a:cs typeface="Segoe UI"/>
              </a:rPr>
              <a:t>Qualidade de</a:t>
            </a:r>
          </a:p>
          <a:p>
            <a:r>
              <a:rPr lang="pt-BR" sz="2800">
                <a:latin typeface="Segoe UI"/>
                <a:cs typeface="Segoe UI"/>
              </a:rPr>
              <a:t>Serviços - DIQSE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04F820-370D-FAA8-F553-5CC83A466421}"/>
              </a:ext>
            </a:extLst>
          </p:cNvPr>
          <p:cNvSpPr txBox="1"/>
          <p:nvPr/>
        </p:nvSpPr>
        <p:spPr>
          <a:xfrm>
            <a:off x="8540518" y="3299860"/>
            <a:ext cx="3108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>
                <a:latin typeface="Segoe UI"/>
                <a:cs typeface="Segoe UI"/>
              </a:rPr>
              <a:t>3º Encontro</a:t>
            </a:r>
          </a:p>
        </p:txBody>
      </p:sp>
    </p:spTree>
    <p:extLst>
      <p:ext uri="{BB962C8B-B14F-4D97-AF65-F5344CB8AC3E}">
        <p14:creationId xmlns:p14="http://schemas.microsoft.com/office/powerpoint/2010/main" val="174734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0B7C2-A14D-19E7-BE13-A166650C9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40B92EE-C189-F188-677A-AA0A1C18A08F}"/>
              </a:ext>
            </a:extLst>
          </p:cNvPr>
          <p:cNvSpPr/>
          <p:nvPr/>
        </p:nvSpPr>
        <p:spPr>
          <a:xfrm>
            <a:off x="1232865" y="1576467"/>
            <a:ext cx="9848090" cy="464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1B0FF1-6DC7-3D28-F540-32FA6E104262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Imagem 5" descr="Uma imagem contendo Ícone">
            <a:extLst>
              <a:ext uri="{FF2B5EF4-FFF2-40B4-BE49-F238E27FC236}">
                <a16:creationId xmlns:a16="http://schemas.microsoft.com/office/drawing/2014/main" id="{9FFE82E1-F6A2-5F14-EDE8-B0EF3BF26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30" y="2439022"/>
            <a:ext cx="1424066" cy="1424066"/>
          </a:xfrm>
          <a:prstGeom prst="rect">
            <a:avLst/>
          </a:prstGeom>
        </p:spPr>
      </p:pic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5586F9F3-F8AF-AA3D-A3C0-BA628238A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35" y="2508666"/>
            <a:ext cx="1350264" cy="1350264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81A37B6-3890-5776-205F-C702C85FB547}"/>
              </a:ext>
            </a:extLst>
          </p:cNvPr>
          <p:cNvSpPr txBox="1">
            <a:spLocks/>
          </p:cNvSpPr>
          <p:nvPr/>
        </p:nvSpPr>
        <p:spPr>
          <a:xfrm>
            <a:off x="1232865" y="1676625"/>
            <a:ext cx="9848090" cy="9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Métodos utilizados para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elaboração, monitoramento, avaliação e revisão de indicadores </a:t>
            </a: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ctr">
              <a:spcBef>
                <a:spcPts val="0"/>
              </a:spcBef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 algn="ctr">
              <a:spcBef>
                <a:spcPts val="0"/>
              </a:spcBef>
              <a:buNone/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 algn="ctr">
              <a:spcBef>
                <a:spcPts val="0"/>
              </a:spcBef>
              <a:buNone/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B1CCDB6-3C73-3CB1-52E7-6CA0B7DDEC89}"/>
              </a:ext>
            </a:extLst>
          </p:cNvPr>
          <p:cNvSpPr/>
          <p:nvPr/>
        </p:nvSpPr>
        <p:spPr>
          <a:xfrm>
            <a:off x="2958368" y="3858930"/>
            <a:ext cx="1424066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1E3027-FC8E-284B-3E61-77818B6DBA5F}"/>
              </a:ext>
            </a:extLst>
          </p:cNvPr>
          <p:cNvSpPr/>
          <p:nvPr/>
        </p:nvSpPr>
        <p:spPr>
          <a:xfrm>
            <a:off x="7894715" y="3858930"/>
            <a:ext cx="1424066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533EEB0-2116-0760-BCAC-B07BCECB9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64901"/>
              </p:ext>
            </p:extLst>
          </p:nvPr>
        </p:nvGraphicFramePr>
        <p:xfrm>
          <a:off x="1232865" y="3860499"/>
          <a:ext cx="9848090" cy="234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4045">
                  <a:extLst>
                    <a:ext uri="{9D8B030D-6E8A-4147-A177-3AD203B41FA5}">
                      <a16:colId xmlns:a16="http://schemas.microsoft.com/office/drawing/2014/main" val="1444232391"/>
                    </a:ext>
                  </a:extLst>
                </a:gridCol>
                <a:gridCol w="4924045">
                  <a:extLst>
                    <a:ext uri="{9D8B030D-6E8A-4147-A177-3AD203B41FA5}">
                      <a16:colId xmlns:a16="http://schemas.microsoft.com/office/drawing/2014/main" val="2877455665"/>
                    </a:ext>
                  </a:extLst>
                </a:gridCol>
              </a:tblGrid>
              <a:tr h="43239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SMART</a:t>
                      </a:r>
                      <a:endParaRPr lang="pt-BR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RACER</a:t>
                      </a:r>
                      <a:endParaRPr lang="pt-BR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50580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pecific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(específico)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elevant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(relevante)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373895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easurable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(mensurável)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ccepted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(aceitável)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075702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chievable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(alcançável)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redible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(crível)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74844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ealistic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(realista) e 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Relevant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(relevante)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asy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monitor (fácil de monitorar)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675984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ime 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Bound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(com prazo definido)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obust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(com prazo definido /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monitorar mudança real)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022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1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68BB4-06FF-C1A8-41CB-59A1337B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8A0DFD-D4B1-271F-AC62-821D64B9E9FB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1B02975-1CC7-867C-729D-6E43D3F4A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99044"/>
              </p:ext>
            </p:extLst>
          </p:nvPr>
        </p:nvGraphicFramePr>
        <p:xfrm>
          <a:off x="703126" y="1457918"/>
          <a:ext cx="10953068" cy="461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649">
                  <a:extLst>
                    <a:ext uri="{9D8B030D-6E8A-4147-A177-3AD203B41FA5}">
                      <a16:colId xmlns:a16="http://schemas.microsoft.com/office/drawing/2014/main" val="4127739591"/>
                    </a:ext>
                  </a:extLst>
                </a:gridCol>
                <a:gridCol w="5365423">
                  <a:extLst>
                    <a:ext uri="{9D8B030D-6E8A-4147-A177-3AD203B41FA5}">
                      <a16:colId xmlns:a16="http://schemas.microsoft.com/office/drawing/2014/main" val="727907103"/>
                    </a:ext>
                  </a:extLst>
                </a:gridCol>
                <a:gridCol w="3518996">
                  <a:extLst>
                    <a:ext uri="{9D8B030D-6E8A-4147-A177-3AD203B41FA5}">
                      <a16:colId xmlns:a16="http://schemas.microsoft.com/office/drawing/2014/main" val="1820555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Critérios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Exemplo de respostas para o indicador de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custo economizado com cargos comissionados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07366"/>
                  </a:ext>
                </a:extLst>
              </a:tr>
              <a:tr h="2849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</a:rPr>
                        <a:t>Específico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que queremos alcançar?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Economia de cargos com as áreas de suporte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38225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Mensurável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saber se estamos indo em direção ao que se pretende?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Analisando as variações de CCEs entre um período e outro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98388"/>
                  </a:ext>
                </a:extLst>
              </a:tr>
              <a:tr h="21689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Atingível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A proposta é realista diante do cenário atual (tempo, R$, pessoas, TI, etc.)?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Sim. Considera os CCEs em áreas suporte dos órgãos do ColaboraGov</a:t>
                      </a:r>
                      <a:endParaRPr lang="pt-BR" sz="1200" b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8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Relevante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que forma esse indicador contribuir para os objetivos estratégicos do órgão?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 ESPECÍFICO 0298 – RGI MGI 2024; Proposta de Valor SSC: “Economia e ganho de escala”, “Foco em Resultado”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67919"/>
                  </a:ext>
                </a:extLst>
              </a:tr>
              <a:tr h="21689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</a:rPr>
                        <a:t>Prazo Definido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 o prazo para o alcance da meta?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Conforme pactuação pela alta gestão. </a:t>
                      </a:r>
                      <a:r>
                        <a:rPr lang="pt-BR" sz="9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Ex</a:t>
                      </a:r>
                      <a:r>
                        <a:rPr lang="pt-B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: 31/12/2023</a:t>
                      </a:r>
                      <a:endParaRPr lang="pt-B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49857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Aceitável</a:t>
                      </a:r>
                      <a:endParaRPr lang="pt-BR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partes interessadas estão de acordo com o indicador? O indicador foi compreendido e apoiado pelos envolvidos?</a:t>
                      </a: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Sim. Os indicadores foram pactuados entre Alta Gestão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01838"/>
                  </a:ext>
                </a:extLst>
              </a:tr>
              <a:tr h="17117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Crível</a:t>
                      </a:r>
                      <a:endParaRPr lang="pt-BR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 dados são confiáveis? A fonte é segura? </a:t>
                      </a: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Sim. Os dados extraídos do Sistema de Organização e Inovação Institucional do Governo Federal – SIORG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6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pt-BR" sz="1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egoe UI"/>
                          <a:cs typeface="Segoe UI"/>
                        </a:rPr>
                        <a:t>Fácil de monitorar</a:t>
                      </a:r>
                      <a:endParaRPr lang="pt-BR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cs typeface="Segoe UI"/>
                        </a:rPr>
                        <a:t>O custo e o esforço de medição compensam dentro do período de tempo? A frequência da coleta dos dados está adequada?</a:t>
                      </a:r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Sim. A frequência mensal de extração de relatórios e organização dos dados é adequada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77965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83AFE9D4-047E-3953-51B2-7BD9F3B778E4}"/>
              </a:ext>
            </a:extLst>
          </p:cNvPr>
          <p:cNvSpPr/>
          <p:nvPr/>
        </p:nvSpPr>
        <p:spPr>
          <a:xfrm>
            <a:off x="2857500" y="1476968"/>
            <a:ext cx="5200650" cy="27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Perguntas balizadoras para a definição do indicador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6F1EC24-2BEB-B12A-8020-211FAEDBE83D}"/>
              </a:ext>
            </a:extLst>
          </p:cNvPr>
          <p:cNvGraphicFramePr>
            <a:graphicFrameLocks noGrp="1"/>
          </p:cNvGraphicFramePr>
          <p:nvPr/>
        </p:nvGraphicFramePr>
        <p:xfrm>
          <a:off x="684076" y="1448393"/>
          <a:ext cx="2087699" cy="464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699">
                  <a:extLst>
                    <a:ext uri="{9D8B030D-6E8A-4147-A177-3AD203B41FA5}">
                      <a16:colId xmlns:a16="http://schemas.microsoft.com/office/drawing/2014/main" val="72955580"/>
                    </a:ext>
                  </a:extLst>
                </a:gridCol>
              </a:tblGrid>
              <a:tr h="37088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689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Específico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375925"/>
                  </a:ext>
                </a:extLst>
              </a:tr>
              <a:tr h="52730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Mensurável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66432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Atingível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52523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Relevante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20927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Prazo Definido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41300"/>
                  </a:ext>
                </a:extLst>
              </a:tr>
              <a:tr h="74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Aceitável</a:t>
                      </a: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2677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o"/>
                      </a:pPr>
                      <a:r>
                        <a:rPr lang="pt-BR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Crível</a:t>
                      </a: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47060"/>
                  </a:ext>
                </a:extLst>
              </a:tr>
              <a:tr h="7890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pt-BR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t-BR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Fácil de monitorar</a:t>
                      </a:r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1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48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4500A-B3BB-F5A2-9594-A5C1ABA8E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DFCD5B-88F0-258A-3A44-CE977D629D6E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03ADDD07-8032-B7B5-B829-4D26E7F96A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41" y="-411479"/>
            <a:ext cx="7173852" cy="717385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95B997-9534-552B-DEFC-F323198E4141}"/>
              </a:ext>
            </a:extLst>
          </p:cNvPr>
          <p:cNvSpPr txBox="1"/>
          <p:nvPr/>
        </p:nvSpPr>
        <p:spPr>
          <a:xfrm>
            <a:off x="7283442" y="3341544"/>
            <a:ext cx="4264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400" spc="-15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Sugestão: organizar um passo a passo das extrações</a:t>
            </a:r>
          </a:p>
        </p:txBody>
      </p:sp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B5157073-A3A7-7829-6037-587A030FC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1865439"/>
            <a:ext cx="2784594" cy="2784594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4B2F585-F6F4-FB22-3D16-D64DA71AA948}"/>
              </a:ext>
            </a:extLst>
          </p:cNvPr>
          <p:cNvSpPr/>
          <p:nvPr/>
        </p:nvSpPr>
        <p:spPr>
          <a:xfrm>
            <a:off x="7568424" y="1830529"/>
            <a:ext cx="2680476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9E81FD1-C004-D87D-9884-96BA37495C93}"/>
              </a:ext>
            </a:extLst>
          </p:cNvPr>
          <p:cNvSpPr/>
          <p:nvPr/>
        </p:nvSpPr>
        <p:spPr>
          <a:xfrm>
            <a:off x="796018" y="2766544"/>
            <a:ext cx="3417847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E39B03-88DF-931C-EC86-A62566CB98FA}"/>
              </a:ext>
            </a:extLst>
          </p:cNvPr>
          <p:cNvSpPr/>
          <p:nvPr/>
        </p:nvSpPr>
        <p:spPr>
          <a:xfrm>
            <a:off x="5528799" y="4647669"/>
            <a:ext cx="1708924" cy="33624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DBBEF3EE-608F-27A6-C817-373AB8AF7A38}"/>
              </a:ext>
            </a:extLst>
          </p:cNvPr>
          <p:cNvSpPr txBox="1">
            <a:spLocks/>
          </p:cNvSpPr>
          <p:nvPr/>
        </p:nvSpPr>
        <p:spPr>
          <a:xfrm>
            <a:off x="425970" y="2766544"/>
            <a:ext cx="4027158" cy="2671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REVISÃO DE INDICADOR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Documentar as dificuldades e/ou problemas enfrentados;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Decidir sobre ajuste, exclusão e/ou proposição de novo indicador.</a:t>
            </a:r>
          </a:p>
          <a:p>
            <a:pPr marL="914400" lvl="2" indent="0">
              <a:buNone/>
            </a:pP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2" indent="0">
              <a:buNone/>
            </a:pP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5FBE867-2500-4F8A-5500-609252F9B17D}"/>
              </a:ext>
            </a:extLst>
          </p:cNvPr>
          <p:cNvSpPr txBox="1">
            <a:spLocks/>
          </p:cNvSpPr>
          <p:nvPr/>
        </p:nvSpPr>
        <p:spPr>
          <a:xfrm>
            <a:off x="5174226" y="4650033"/>
            <a:ext cx="6447798" cy="1929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AVALIAÇÃO</a:t>
            </a: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Verificar se as condições para o estabelecimento do indicador permanecem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Verificar se o indicador está apresentando o que se espera dele</a:t>
            </a:r>
          </a:p>
          <a:p>
            <a:pPr marL="914400" lvl="2" indent="0">
              <a:buNone/>
            </a:pPr>
            <a:endParaRPr lang="pt-BR" sz="22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5BFB31EB-28D0-1774-6F83-1910C26A1693}"/>
              </a:ext>
            </a:extLst>
          </p:cNvPr>
          <p:cNvSpPr txBox="1">
            <a:spLocks/>
          </p:cNvSpPr>
          <p:nvPr/>
        </p:nvSpPr>
        <p:spPr>
          <a:xfrm>
            <a:off x="7237722" y="1830529"/>
            <a:ext cx="4780542" cy="168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MONITORAMENTO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Mensal</a:t>
            </a:r>
          </a:p>
          <a:p>
            <a:r>
              <a:rPr lang="pt-BR" sz="2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Seguir padrão sistematizado para 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161925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03E5F-A1CD-6D3C-AD63-93F35D4EB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A031A1F4-BD66-2434-EBF1-A8B4C5992119}"/>
              </a:ext>
            </a:extLst>
          </p:cNvPr>
          <p:cNvGrpSpPr/>
          <p:nvPr/>
        </p:nvGrpSpPr>
        <p:grpSpPr>
          <a:xfrm>
            <a:off x="1171955" y="1322991"/>
            <a:ext cx="9848090" cy="4655878"/>
            <a:chOff x="1171955" y="1322991"/>
            <a:chExt cx="9848090" cy="465587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A38FA8EE-BE70-1DB2-2C68-66EF56F60616}"/>
                </a:ext>
              </a:extLst>
            </p:cNvPr>
            <p:cNvSpPr/>
            <p:nvPr/>
          </p:nvSpPr>
          <p:spPr>
            <a:xfrm>
              <a:off x="1171955" y="1322991"/>
              <a:ext cx="9848090" cy="464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O conteúdo gerado por IA pode estar incorreto.">
              <a:extLst>
                <a:ext uri="{FF2B5EF4-FFF2-40B4-BE49-F238E27FC236}">
                  <a16:creationId xmlns:a16="http://schemas.microsoft.com/office/drawing/2014/main" id="{7DE623F8-3581-A0C4-9FED-FA37B7588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81" y="1613572"/>
              <a:ext cx="2149184" cy="2149184"/>
            </a:xfrm>
            <a:prstGeom prst="rect">
              <a:avLst/>
            </a:prstGeom>
          </p:spPr>
        </p:pic>
        <p:sp>
          <p:nvSpPr>
            <p:cNvPr id="7" name="Espaço Reservado para Conteúdo 2">
              <a:extLst>
                <a:ext uri="{FF2B5EF4-FFF2-40B4-BE49-F238E27FC236}">
                  <a16:creationId xmlns:a16="http://schemas.microsoft.com/office/drawing/2014/main" id="{05AEEA48-B158-5E45-C4D2-86123103E908}"/>
                </a:ext>
              </a:extLst>
            </p:cNvPr>
            <p:cNvSpPr txBox="1">
              <a:spLocks/>
            </p:cNvSpPr>
            <p:nvPr/>
          </p:nvSpPr>
          <p:spPr>
            <a:xfrm>
              <a:off x="1960795" y="1842172"/>
              <a:ext cx="6856477" cy="19205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pt-BR" sz="7200">
                  <a:solidFill>
                    <a:srgbClr val="FFC000"/>
                  </a:solidFill>
                  <a:latin typeface="Cochocib Script Latin Pro" panose="02000503000000020003" pitchFamily="2" charset="0"/>
                </a:rPr>
                <a:t>Lembrete: </a:t>
              </a:r>
            </a:p>
            <a:p>
              <a:pPr marL="457200" lvl="1" indent="0">
                <a:buNone/>
              </a:pP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Preenchimento dos Dados no </a:t>
              </a:r>
            </a:p>
            <a:p>
              <a:pPr marL="457200" lvl="1" indent="0">
                <a:buNone/>
              </a:pPr>
              <a:r>
                <a:rPr lang="pt-BR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ColaboraDados</a:t>
              </a: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até dia 10</a:t>
              </a:r>
            </a:p>
            <a:p>
              <a:pPr marL="914400" lvl="2" indent="0">
                <a:buNone/>
              </a:pPr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BF7D3874-0F8E-B037-EC7E-CFA0E550B336}"/>
                </a:ext>
              </a:extLst>
            </p:cNvPr>
            <p:cNvGrpSpPr/>
            <p:nvPr/>
          </p:nvGrpSpPr>
          <p:grpSpPr>
            <a:xfrm>
              <a:off x="4224527" y="4509987"/>
              <a:ext cx="4137080" cy="1468882"/>
              <a:chOff x="5897879" y="4414770"/>
              <a:chExt cx="4137080" cy="1468882"/>
            </a:xfrm>
          </p:grpSpPr>
          <p:sp>
            <p:nvSpPr>
              <p:cNvPr id="9" name="Retângulo: Cantos Diagonais Arredondados 14">
                <a:extLst>
                  <a:ext uri="{FF2B5EF4-FFF2-40B4-BE49-F238E27FC236}">
                    <a16:creationId xmlns:a16="http://schemas.microsoft.com/office/drawing/2014/main" id="{21ABB39E-289B-5B98-D105-BB3568BEE6AE}"/>
                  </a:ext>
                </a:extLst>
              </p:cNvPr>
              <p:cNvSpPr/>
              <p:nvPr/>
            </p:nvSpPr>
            <p:spPr>
              <a:xfrm>
                <a:off x="5897880" y="4414770"/>
                <a:ext cx="4078224" cy="1339200"/>
              </a:xfrm>
              <a:custGeom>
                <a:avLst/>
                <a:gdLst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0 w 4078224"/>
                  <a:gd name="csY5" fmla="*/ 1299590 h 1299590"/>
                  <a:gd name="csX6" fmla="*/ 0 w 4078224"/>
                  <a:gd name="csY6" fmla="*/ 1299590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0 w 4078224"/>
                  <a:gd name="csY7" fmla="*/ 1299590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155448 w 4078224"/>
                  <a:gd name="csY7" fmla="*/ 1061846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155448 w 4078224"/>
                  <a:gd name="csY6" fmla="*/ 1061846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4078224" h="1299590">
                    <a:moveTo>
                      <a:pt x="644584" y="0"/>
                    </a:moveTo>
                    <a:lnTo>
                      <a:pt x="4078224" y="0"/>
                    </a:lnTo>
                    <a:lnTo>
                      <a:pt x="4078224" y="0"/>
                    </a:lnTo>
                    <a:lnTo>
                      <a:pt x="4078224" y="655006"/>
                    </a:lnTo>
                    <a:cubicBezTo>
                      <a:pt x="4078224" y="1011000"/>
                      <a:pt x="3789634" y="1299590"/>
                      <a:pt x="3433640" y="1299590"/>
                    </a:cubicBezTo>
                    <a:lnTo>
                      <a:pt x="621792" y="1291086"/>
                    </a:lnTo>
                    <a:lnTo>
                      <a:pt x="155448" y="1061846"/>
                    </a:lnTo>
                    <a:lnTo>
                      <a:pt x="0" y="644584"/>
                    </a:lnTo>
                    <a:cubicBezTo>
                      <a:pt x="0" y="288590"/>
                      <a:pt x="288590" y="0"/>
                      <a:pt x="644584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90AE3987-09FA-234A-0849-C7CAFD5B5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959" y="4605204"/>
                <a:ext cx="3429000" cy="1278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TAIANI BACCHI KIENETZ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Chefe da Divisão de 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Qualidade de Serviços – DIQSE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diqse@gestao.gov.br</a:t>
                </a:r>
              </a:p>
              <a:p>
                <a:pPr lvl="2" algn="ctr"/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lvl="2" indent="0" algn="ctr">
                  <a:buNone/>
                </a:pPr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9CFB988B-8D7E-0B76-8F2B-E36A0EDB9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7879" y="4435911"/>
                <a:ext cx="1296000" cy="1296000"/>
              </a:xfrm>
              <a:prstGeom prst="flowChartConnector">
                <a:avLst/>
              </a:prstGeom>
              <a:noFill/>
              <a:ln w="28575">
                <a:solidFill>
                  <a:srgbClr val="FFC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19171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79FB4265C02B449A4AE53DB45A78EC" ma:contentTypeVersion="14" ma:contentTypeDescription="Crie um novo documento." ma:contentTypeScope="" ma:versionID="8a07a0a0a5bef5e17d0e2dd0e096af12">
  <xsd:schema xmlns:xsd="http://www.w3.org/2001/XMLSchema" xmlns:xs="http://www.w3.org/2001/XMLSchema" xmlns:p="http://schemas.microsoft.com/office/2006/metadata/properties" xmlns:ns2="fc509751-4b9a-44a1-80bd-f6863b2672e2" xmlns:ns3="420e6990-7e93-449a-956b-95a3ab1f3c10" targetNamespace="http://schemas.microsoft.com/office/2006/metadata/properties" ma:root="true" ma:fieldsID="2e0052270c5c0c0f993e9068630da2f4" ns2:_="" ns3:_="">
    <xsd:import namespace="fc509751-4b9a-44a1-80bd-f6863b2672e2"/>
    <xsd:import namespace="420e6990-7e93-449a-956b-95a3ab1f3c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9751-4b9a-44a1-80bd-f6863b2672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ae46639-55f8-46b2-b749-0b423d9d5bea}" ma:internalName="TaxCatchAll" ma:showField="CatchAllData" ma:web="fc509751-4b9a-44a1-80bd-f6863b267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e6990-7e93-449a-956b-95a3ab1f3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0e6990-7e93-449a-956b-95a3ab1f3c10">
      <Terms xmlns="http://schemas.microsoft.com/office/infopath/2007/PartnerControls"/>
    </lcf76f155ced4ddcb4097134ff3c332f>
    <TaxCatchAll xmlns="fc509751-4b9a-44a1-80bd-f6863b2672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827297-C766-4836-B319-5F03965C90A8}">
  <ds:schemaRefs>
    <ds:schemaRef ds:uri="420e6990-7e93-449a-956b-95a3ab1f3c10"/>
    <ds:schemaRef ds:uri="fc509751-4b9a-44a1-80bd-f6863b2672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CD8B4C-7A3D-4D8B-8E4F-22ECF65E5E83}">
  <ds:schemaRefs>
    <ds:schemaRef ds:uri="420e6990-7e93-449a-956b-95a3ab1f3c10"/>
    <ds:schemaRef ds:uri="fc509751-4b9a-44a1-80bd-f6863b267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3B63D7-1806-4472-A16A-CB21B81F7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458</Words>
  <Application>Microsoft Office PowerPoint</Application>
  <PresentationFormat>Widescreen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Arial Nova</vt:lpstr>
      <vt:lpstr>Cochocib Script Latin Pro</vt:lpstr>
      <vt:lpstr>Segoe Print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Taiani Bacchi Kienetz</cp:lastModifiedBy>
  <cp:revision>10</cp:revision>
  <dcterms:created xsi:type="dcterms:W3CDTF">2025-08-25T14:51:17Z</dcterms:created>
  <dcterms:modified xsi:type="dcterms:W3CDTF">2026-03-23T13:44:13Z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0x010100C879FB4265C02B449A4AE53DB45A78EC</vt:lpwstr>
  </property>
  <property fmtid="{D5CDD505-2E9C-101B-9397-08002B2CF9AE}" pid="3" name="MediaServiceImageTags">
    <vt:lpwstr/>
  </property>
</Properties>
</file>