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8288000" cy="10287000"/>
  <p:notesSz cx="6858000" cy="9144000"/>
  <p:embeddedFontLst>
    <p:embeddedFont>
      <p:font typeface="Roboto" panose="02000000000000000000" pitchFamily="2" charset="0"/>
      <p:regular r:id="rId30"/>
    </p:embeddedFont>
    <p:embeddedFont>
      <p:font typeface="Roboto Bold" panose="02000000000000000000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12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7.png"/><Relationship Id="rId5" Type="http://schemas.openxmlformats.org/officeDocument/2006/relationships/image" Target="../media/image22.png"/><Relationship Id="rId1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12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8.png"/><Relationship Id="rId5" Type="http://schemas.openxmlformats.org/officeDocument/2006/relationships/image" Target="../media/image23.png"/><Relationship Id="rId1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3.png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12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8.png"/><Relationship Id="rId5" Type="http://schemas.openxmlformats.org/officeDocument/2006/relationships/image" Target="../media/image23.png"/><Relationship Id="rId1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3.png"/><Relationship Id="rId1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12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8.png"/><Relationship Id="rId5" Type="http://schemas.openxmlformats.org/officeDocument/2006/relationships/image" Target="../media/image23.png"/><Relationship Id="rId1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3.png"/><Relationship Id="rId1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12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8.png"/><Relationship Id="rId5" Type="http://schemas.openxmlformats.org/officeDocument/2006/relationships/image" Target="../media/image23.png"/><Relationship Id="rId1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3.png"/><Relationship Id="rId1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12" Type="http://schemas.openxmlformats.org/officeDocument/2006/relationships/image" Target="../media/image9.png"/><Relationship Id="rId2" Type="http://schemas.openxmlformats.org/officeDocument/2006/relationships/image" Target="../media/image10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8.png"/><Relationship Id="rId5" Type="http://schemas.openxmlformats.org/officeDocument/2006/relationships/image" Target="../media/image23.png"/><Relationship Id="rId1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3.png"/><Relationship Id="rId1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12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8.png"/><Relationship Id="rId5" Type="http://schemas.openxmlformats.org/officeDocument/2006/relationships/image" Target="../media/image23.png"/><Relationship Id="rId1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3.png"/><Relationship Id="rId1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12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8.png"/><Relationship Id="rId5" Type="http://schemas.openxmlformats.org/officeDocument/2006/relationships/image" Target="../media/image23.png"/><Relationship Id="rId1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3.png"/><Relationship Id="rId1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12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8.png"/><Relationship Id="rId5" Type="http://schemas.openxmlformats.org/officeDocument/2006/relationships/image" Target="../media/image23.png"/><Relationship Id="rId1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3.png"/><Relationship Id="rId1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12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8.png"/><Relationship Id="rId5" Type="http://schemas.openxmlformats.org/officeDocument/2006/relationships/image" Target="../media/image23.png"/><Relationship Id="rId1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3.png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12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8.png"/><Relationship Id="rId5" Type="http://schemas.openxmlformats.org/officeDocument/2006/relationships/image" Target="../media/image23.png"/><Relationship Id="rId1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3.png"/><Relationship Id="rId1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12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8.png"/><Relationship Id="rId5" Type="http://schemas.openxmlformats.org/officeDocument/2006/relationships/image" Target="../media/image23.png"/><Relationship Id="rId1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3.png"/><Relationship Id="rId1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12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8.png"/><Relationship Id="rId5" Type="http://schemas.openxmlformats.org/officeDocument/2006/relationships/image" Target="../media/image23.png"/><Relationship Id="rId1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3.png"/><Relationship Id="rId1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38.png"/><Relationship Id="rId10" Type="http://schemas.openxmlformats.org/officeDocument/2006/relationships/image" Target="../media/image5.png"/><Relationship Id="rId4" Type="http://schemas.openxmlformats.org/officeDocument/2006/relationships/image" Target="../media/image37.jpeg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37.jpeg"/><Relationship Id="rId9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37.jpeg"/><Relationship Id="rId9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0.svg"/><Relationship Id="rId5" Type="http://schemas.openxmlformats.org/officeDocument/2006/relationships/image" Target="../media/image7.png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5.sv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5.png"/><Relationship Id="rId5" Type="http://schemas.openxmlformats.org/officeDocument/2006/relationships/image" Target="../media/image19.svg"/><Relationship Id="rId10" Type="http://schemas.openxmlformats.org/officeDocument/2006/relationships/image" Target="../media/image9.png"/><Relationship Id="rId4" Type="http://schemas.openxmlformats.org/officeDocument/2006/relationships/image" Target="../media/image18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1572819" cy="9778811"/>
            <a:chOff x="0" y="0"/>
            <a:chExt cx="3047985" cy="25754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47985" cy="2575489"/>
            </a:xfrm>
            <a:custGeom>
              <a:avLst/>
              <a:gdLst/>
              <a:ahLst/>
              <a:cxnLst/>
              <a:rect l="l" t="t" r="r" b="b"/>
              <a:pathLst>
                <a:path w="3047985" h="2575489">
                  <a:moveTo>
                    <a:pt x="6690" y="0"/>
                  </a:moveTo>
                  <a:lnTo>
                    <a:pt x="3041296" y="0"/>
                  </a:lnTo>
                  <a:cubicBezTo>
                    <a:pt x="3044990" y="0"/>
                    <a:pt x="3047985" y="2995"/>
                    <a:pt x="3047985" y="6690"/>
                  </a:cubicBezTo>
                  <a:lnTo>
                    <a:pt x="3047985" y="2568800"/>
                  </a:lnTo>
                  <a:cubicBezTo>
                    <a:pt x="3047985" y="2572494"/>
                    <a:pt x="3044990" y="2575489"/>
                    <a:pt x="3041296" y="2575489"/>
                  </a:cubicBezTo>
                  <a:lnTo>
                    <a:pt x="6690" y="2575489"/>
                  </a:lnTo>
                  <a:cubicBezTo>
                    <a:pt x="2995" y="2575489"/>
                    <a:pt x="0" y="2572494"/>
                    <a:pt x="0" y="2568800"/>
                  </a:cubicBezTo>
                  <a:lnTo>
                    <a:pt x="0" y="6690"/>
                  </a:lnTo>
                  <a:cubicBezTo>
                    <a:pt x="0" y="2995"/>
                    <a:pt x="2995" y="0"/>
                    <a:pt x="6690" y="0"/>
                  </a:cubicBezTo>
                  <a:close/>
                </a:path>
              </a:pathLst>
            </a:custGeom>
            <a:solidFill>
              <a:srgbClr val="A0242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3047985" cy="25564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27157" y="0"/>
            <a:ext cx="11681343" cy="9755028"/>
            <a:chOff x="0" y="0"/>
            <a:chExt cx="3076568" cy="25692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76568" cy="2569225"/>
            </a:xfrm>
            <a:custGeom>
              <a:avLst/>
              <a:gdLst/>
              <a:ahLst/>
              <a:cxnLst/>
              <a:rect l="l" t="t" r="r" b="b"/>
              <a:pathLst>
                <a:path w="3076568" h="2569225">
                  <a:moveTo>
                    <a:pt x="6628" y="0"/>
                  </a:moveTo>
                  <a:lnTo>
                    <a:pt x="3069940" y="0"/>
                  </a:lnTo>
                  <a:cubicBezTo>
                    <a:pt x="3071698" y="0"/>
                    <a:pt x="3073384" y="698"/>
                    <a:pt x="3074626" y="1941"/>
                  </a:cubicBezTo>
                  <a:cubicBezTo>
                    <a:pt x="3075869" y="3184"/>
                    <a:pt x="3076568" y="4870"/>
                    <a:pt x="3076568" y="6628"/>
                  </a:cubicBezTo>
                  <a:lnTo>
                    <a:pt x="3076568" y="2562598"/>
                  </a:lnTo>
                  <a:cubicBezTo>
                    <a:pt x="3076568" y="2566258"/>
                    <a:pt x="3073600" y="2569225"/>
                    <a:pt x="3069940" y="2569225"/>
                  </a:cubicBezTo>
                  <a:lnTo>
                    <a:pt x="6628" y="2569225"/>
                  </a:lnTo>
                  <a:cubicBezTo>
                    <a:pt x="2967" y="2569225"/>
                    <a:pt x="0" y="2566258"/>
                    <a:pt x="0" y="2562598"/>
                  </a:cubicBezTo>
                  <a:lnTo>
                    <a:pt x="0" y="6628"/>
                  </a:lnTo>
                  <a:cubicBezTo>
                    <a:pt x="0" y="2967"/>
                    <a:pt x="2967" y="0"/>
                    <a:pt x="6628" y="0"/>
                  </a:cubicBezTo>
                  <a:close/>
                </a:path>
              </a:pathLst>
            </a:custGeom>
            <a:solidFill>
              <a:srgbClr val="DEC03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076568" cy="2550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544908" y="0"/>
            <a:ext cx="11822455" cy="9645028"/>
            <a:chOff x="0" y="0"/>
            <a:chExt cx="3113733" cy="25402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13733" cy="2540254"/>
            </a:xfrm>
            <a:custGeom>
              <a:avLst/>
              <a:gdLst/>
              <a:ahLst/>
              <a:cxnLst/>
              <a:rect l="l" t="t" r="r" b="b"/>
              <a:pathLst>
                <a:path w="3113733" h="2540254">
                  <a:moveTo>
                    <a:pt x="6548" y="0"/>
                  </a:moveTo>
                  <a:lnTo>
                    <a:pt x="3107185" y="0"/>
                  </a:lnTo>
                  <a:cubicBezTo>
                    <a:pt x="3108921" y="0"/>
                    <a:pt x="3110587" y="690"/>
                    <a:pt x="3111815" y="1918"/>
                  </a:cubicBezTo>
                  <a:cubicBezTo>
                    <a:pt x="3113043" y="3146"/>
                    <a:pt x="3113733" y="4812"/>
                    <a:pt x="3113733" y="6548"/>
                  </a:cubicBezTo>
                  <a:lnTo>
                    <a:pt x="3113733" y="2533706"/>
                  </a:lnTo>
                  <a:cubicBezTo>
                    <a:pt x="3113733" y="2537322"/>
                    <a:pt x="3110801" y="2540254"/>
                    <a:pt x="3107185" y="2540254"/>
                  </a:cubicBezTo>
                  <a:lnTo>
                    <a:pt x="6548" y="2540254"/>
                  </a:lnTo>
                  <a:cubicBezTo>
                    <a:pt x="2932" y="2540254"/>
                    <a:pt x="0" y="2537322"/>
                    <a:pt x="0" y="2533706"/>
                  </a:cubicBezTo>
                  <a:lnTo>
                    <a:pt x="0" y="6548"/>
                  </a:lnTo>
                  <a:cubicBezTo>
                    <a:pt x="0" y="2932"/>
                    <a:pt x="2932" y="0"/>
                    <a:pt x="6548" y="0"/>
                  </a:cubicBezTo>
                  <a:close/>
                </a:path>
              </a:pathLst>
            </a:custGeom>
            <a:solidFill>
              <a:srgbClr val="1C563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19050"/>
              <a:ext cx="3113733" cy="2521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428756" y="0"/>
            <a:ext cx="10552445" cy="9936378"/>
            <a:chOff x="0" y="0"/>
            <a:chExt cx="2779245" cy="26169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79245" cy="2616989"/>
            </a:xfrm>
            <a:custGeom>
              <a:avLst/>
              <a:gdLst/>
              <a:ahLst/>
              <a:cxnLst/>
              <a:rect l="l" t="t" r="r" b="b"/>
              <a:pathLst>
                <a:path w="2779245" h="2616989">
                  <a:moveTo>
                    <a:pt x="7337" y="0"/>
                  </a:moveTo>
                  <a:lnTo>
                    <a:pt x="2771908" y="0"/>
                  </a:lnTo>
                  <a:cubicBezTo>
                    <a:pt x="2775960" y="0"/>
                    <a:pt x="2779245" y="3285"/>
                    <a:pt x="2779245" y="7337"/>
                  </a:cubicBezTo>
                  <a:lnTo>
                    <a:pt x="2779245" y="2609652"/>
                  </a:lnTo>
                  <a:cubicBezTo>
                    <a:pt x="2779245" y="2613704"/>
                    <a:pt x="2775960" y="2616989"/>
                    <a:pt x="2771908" y="2616989"/>
                  </a:cubicBezTo>
                  <a:lnTo>
                    <a:pt x="7337" y="2616989"/>
                  </a:lnTo>
                  <a:cubicBezTo>
                    <a:pt x="3285" y="2616989"/>
                    <a:pt x="0" y="2613704"/>
                    <a:pt x="0" y="2609652"/>
                  </a:cubicBezTo>
                  <a:lnTo>
                    <a:pt x="0" y="7337"/>
                  </a:lnTo>
                  <a:cubicBezTo>
                    <a:pt x="0" y="3285"/>
                    <a:pt x="3285" y="0"/>
                    <a:pt x="7337" y="0"/>
                  </a:cubicBezTo>
                  <a:close/>
                </a:path>
              </a:pathLst>
            </a:custGeom>
            <a:solidFill>
              <a:srgbClr val="31115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19050"/>
              <a:ext cx="2779245" cy="25979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242048" y="0"/>
            <a:ext cx="11045952" cy="9645028"/>
            <a:chOff x="0" y="0"/>
            <a:chExt cx="2909222" cy="254025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909222" cy="2540254"/>
            </a:xfrm>
            <a:custGeom>
              <a:avLst/>
              <a:gdLst/>
              <a:ahLst/>
              <a:cxnLst/>
              <a:rect l="l" t="t" r="r" b="b"/>
              <a:pathLst>
                <a:path w="2909222" h="2540254">
                  <a:moveTo>
                    <a:pt x="7009" y="0"/>
                  </a:moveTo>
                  <a:lnTo>
                    <a:pt x="2902213" y="0"/>
                  </a:lnTo>
                  <a:cubicBezTo>
                    <a:pt x="2904072" y="0"/>
                    <a:pt x="2905855" y="738"/>
                    <a:pt x="2907169" y="2053"/>
                  </a:cubicBezTo>
                  <a:cubicBezTo>
                    <a:pt x="2908484" y="3367"/>
                    <a:pt x="2909222" y="5150"/>
                    <a:pt x="2909222" y="7009"/>
                  </a:cubicBezTo>
                  <a:lnTo>
                    <a:pt x="2909222" y="2533245"/>
                  </a:lnTo>
                  <a:cubicBezTo>
                    <a:pt x="2909222" y="2535104"/>
                    <a:pt x="2908484" y="2536887"/>
                    <a:pt x="2907169" y="2538201"/>
                  </a:cubicBezTo>
                  <a:cubicBezTo>
                    <a:pt x="2905855" y="2539516"/>
                    <a:pt x="2904072" y="2540254"/>
                    <a:pt x="2902213" y="2540254"/>
                  </a:cubicBezTo>
                  <a:lnTo>
                    <a:pt x="7009" y="2540254"/>
                  </a:lnTo>
                  <a:cubicBezTo>
                    <a:pt x="5150" y="2540254"/>
                    <a:pt x="3367" y="2539516"/>
                    <a:pt x="2053" y="2538201"/>
                  </a:cubicBezTo>
                  <a:cubicBezTo>
                    <a:pt x="738" y="2536887"/>
                    <a:pt x="0" y="2535104"/>
                    <a:pt x="0" y="2533245"/>
                  </a:cubicBezTo>
                  <a:lnTo>
                    <a:pt x="0" y="7009"/>
                  </a:lnTo>
                  <a:cubicBezTo>
                    <a:pt x="0" y="5150"/>
                    <a:pt x="738" y="3367"/>
                    <a:pt x="2053" y="2053"/>
                  </a:cubicBezTo>
                  <a:cubicBezTo>
                    <a:pt x="3367" y="738"/>
                    <a:pt x="5150" y="0"/>
                    <a:pt x="7009" y="0"/>
                  </a:cubicBezTo>
                  <a:close/>
                </a:path>
              </a:pathLst>
            </a:custGeom>
            <a:solidFill>
              <a:srgbClr val="E5E3D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19050"/>
              <a:ext cx="2909222" cy="2521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flipH="1" flipV="1">
            <a:off x="0" y="7890241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18288000" y="1664061"/>
                </a:moveTo>
                <a:lnTo>
                  <a:pt x="0" y="1664061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664061"/>
                </a:lnTo>
                <a:close/>
              </a:path>
            </a:pathLst>
          </a:custGeom>
          <a:blipFill>
            <a:blip r:embed="rId2"/>
            <a:stretch>
              <a:fillRect l="-8951" t="-569076" r="-9263"/>
            </a:stretch>
          </a:blipFill>
        </p:spPr>
      </p:sp>
      <p:sp>
        <p:nvSpPr>
          <p:cNvPr id="18" name="Freeform 18"/>
          <p:cNvSpPr/>
          <p:nvPr/>
        </p:nvSpPr>
        <p:spPr>
          <a:xfrm rot="5400000">
            <a:off x="1925050" y="4544024"/>
            <a:ext cx="9899122" cy="811075"/>
          </a:xfrm>
          <a:custGeom>
            <a:avLst/>
            <a:gdLst/>
            <a:ahLst/>
            <a:cxnLst/>
            <a:rect l="l" t="t" r="r" b="b"/>
            <a:pathLst>
              <a:path w="9899122" h="811075">
                <a:moveTo>
                  <a:pt x="0" y="0"/>
                </a:moveTo>
                <a:lnTo>
                  <a:pt x="9899122" y="0"/>
                </a:lnTo>
                <a:lnTo>
                  <a:pt x="9899122" y="811075"/>
                </a:lnTo>
                <a:lnTo>
                  <a:pt x="0" y="811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3000"/>
            </a:blip>
            <a:stretch>
              <a:fillRect l="-9331" r="-9331"/>
            </a:stretch>
          </a:blipFill>
        </p:spPr>
      </p:sp>
      <p:sp>
        <p:nvSpPr>
          <p:cNvPr id="19" name="Freeform 19"/>
          <p:cNvSpPr/>
          <p:nvPr/>
        </p:nvSpPr>
        <p:spPr>
          <a:xfrm rot="5400000">
            <a:off x="73658" y="4544024"/>
            <a:ext cx="9899122" cy="811075"/>
          </a:xfrm>
          <a:custGeom>
            <a:avLst/>
            <a:gdLst/>
            <a:ahLst/>
            <a:cxnLst/>
            <a:rect l="l" t="t" r="r" b="b"/>
            <a:pathLst>
              <a:path w="9899122" h="811075">
                <a:moveTo>
                  <a:pt x="0" y="0"/>
                </a:moveTo>
                <a:lnTo>
                  <a:pt x="9899122" y="0"/>
                </a:lnTo>
                <a:lnTo>
                  <a:pt x="9899122" y="811075"/>
                </a:lnTo>
                <a:lnTo>
                  <a:pt x="0" y="811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3000"/>
            </a:blip>
            <a:stretch>
              <a:fillRect l="-9331" r="-9331"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-1722546" y="4490928"/>
            <a:ext cx="9792931" cy="811075"/>
          </a:xfrm>
          <a:custGeom>
            <a:avLst/>
            <a:gdLst/>
            <a:ahLst/>
            <a:cxnLst/>
            <a:rect l="l" t="t" r="r" b="b"/>
            <a:pathLst>
              <a:path w="9792931" h="811075">
                <a:moveTo>
                  <a:pt x="0" y="0"/>
                </a:moveTo>
                <a:lnTo>
                  <a:pt x="9792931" y="0"/>
                </a:lnTo>
                <a:lnTo>
                  <a:pt x="9792931" y="811075"/>
                </a:lnTo>
                <a:lnTo>
                  <a:pt x="0" y="811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3000"/>
            </a:blip>
            <a:stretch>
              <a:fillRect l="-10517" r="-9432"/>
            </a:stretch>
          </a:blipFill>
        </p:spPr>
      </p:sp>
      <p:sp>
        <p:nvSpPr>
          <p:cNvPr id="21" name="Freeform 21"/>
          <p:cNvSpPr/>
          <p:nvPr/>
        </p:nvSpPr>
        <p:spPr>
          <a:xfrm rot="5400000">
            <a:off x="-3721882" y="4544024"/>
            <a:ext cx="9899122" cy="811075"/>
          </a:xfrm>
          <a:custGeom>
            <a:avLst/>
            <a:gdLst/>
            <a:ahLst/>
            <a:cxnLst/>
            <a:rect l="l" t="t" r="r" b="b"/>
            <a:pathLst>
              <a:path w="9899122" h="811075">
                <a:moveTo>
                  <a:pt x="0" y="0"/>
                </a:moveTo>
                <a:lnTo>
                  <a:pt x="9899123" y="0"/>
                </a:lnTo>
                <a:lnTo>
                  <a:pt x="9899123" y="811075"/>
                </a:lnTo>
                <a:lnTo>
                  <a:pt x="0" y="811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3000"/>
            </a:blip>
            <a:stretch>
              <a:fillRect l="-9331" r="-9331"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12465" y="9368053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183" t="-7617"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12465" y="187221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1"/>
                </a:lnTo>
                <a:lnTo>
                  <a:pt x="0" y="6527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9144000" y="2053391"/>
            <a:ext cx="8115300" cy="3270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65"/>
              </a:lnSpc>
            </a:pPr>
            <a:r>
              <a:rPr lang="en-US" sz="4827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VOCÊ CONHECE O </a:t>
            </a:r>
            <a:r>
              <a:rPr lang="en-US" sz="4827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OBJETIVO DE DESENVOLVIMENTO SUSTENTÁVEL 18 IGUALDADE ÉTNICO-RACIAL</a:t>
            </a:r>
            <a:r>
              <a:rPr lang="en-US" sz="4827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290462" y="7626897"/>
            <a:ext cx="596883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74"/>
              </a:lnSpc>
            </a:pPr>
            <a:r>
              <a:rPr lang="en-US" sz="2499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Inclua seu nome aqui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232243" y="8001547"/>
            <a:ext cx="802705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74"/>
              </a:lnSpc>
            </a:pPr>
            <a:r>
              <a:rPr lang="en-US" sz="24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Inclua seu cargo aqui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290462" y="8376197"/>
            <a:ext cx="596883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74"/>
              </a:lnSpc>
            </a:pPr>
            <a:r>
              <a:rPr lang="en-US" sz="2499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2025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766289" y="9387103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32" name="Freeform 32"/>
          <p:cNvSpPr/>
          <p:nvPr/>
        </p:nvSpPr>
        <p:spPr>
          <a:xfrm>
            <a:off x="9884052" y="9516194"/>
            <a:ext cx="1090617" cy="501528"/>
          </a:xfrm>
          <a:custGeom>
            <a:avLst/>
            <a:gdLst/>
            <a:ahLst/>
            <a:cxnLst/>
            <a:rect l="l" t="t" r="r" b="b"/>
            <a:pathLst>
              <a:path w="1090617" h="501528">
                <a:moveTo>
                  <a:pt x="0" y="0"/>
                </a:moveTo>
                <a:lnTo>
                  <a:pt x="1090617" y="0"/>
                </a:lnTo>
                <a:lnTo>
                  <a:pt x="1090617" y="501529"/>
                </a:lnTo>
                <a:lnTo>
                  <a:pt x="0" y="5015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1103928" y="9469102"/>
            <a:ext cx="595712" cy="595712"/>
          </a:xfrm>
          <a:custGeom>
            <a:avLst/>
            <a:gdLst/>
            <a:ahLst/>
            <a:cxnLst/>
            <a:rect l="l" t="t" r="r" b="b"/>
            <a:pathLst>
              <a:path w="595712" h="595712">
                <a:moveTo>
                  <a:pt x="0" y="0"/>
                </a:moveTo>
                <a:lnTo>
                  <a:pt x="595712" y="0"/>
                </a:lnTo>
                <a:lnTo>
                  <a:pt x="595712" y="595713"/>
                </a:lnTo>
                <a:lnTo>
                  <a:pt x="0" y="5957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240" r="-4240"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1828899" y="9333911"/>
            <a:ext cx="1432940" cy="890930"/>
          </a:xfrm>
          <a:custGeom>
            <a:avLst/>
            <a:gdLst/>
            <a:ahLst/>
            <a:cxnLst/>
            <a:rect l="l" t="t" r="r" b="b"/>
            <a:pathLst>
              <a:path w="1432940" h="890930">
                <a:moveTo>
                  <a:pt x="0" y="0"/>
                </a:moveTo>
                <a:lnTo>
                  <a:pt x="1432941" y="0"/>
                </a:lnTo>
                <a:lnTo>
                  <a:pt x="1432941" y="890930"/>
                </a:lnTo>
                <a:lnTo>
                  <a:pt x="0" y="8909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1980" r="-12369"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3516300" y="9172922"/>
            <a:ext cx="1296822" cy="1212907"/>
          </a:xfrm>
          <a:custGeom>
            <a:avLst/>
            <a:gdLst/>
            <a:ahLst/>
            <a:cxnLst/>
            <a:rect l="l" t="t" r="r" b="b"/>
            <a:pathLst>
              <a:path w="1296822" h="1212907">
                <a:moveTo>
                  <a:pt x="0" y="0"/>
                </a:moveTo>
                <a:lnTo>
                  <a:pt x="1296822" y="0"/>
                </a:lnTo>
                <a:lnTo>
                  <a:pt x="1296822" y="1212907"/>
                </a:lnTo>
                <a:lnTo>
                  <a:pt x="0" y="121290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2183" r="-12521"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5007812" y="9516194"/>
            <a:ext cx="2251488" cy="536659"/>
          </a:xfrm>
          <a:custGeom>
            <a:avLst/>
            <a:gdLst/>
            <a:ahLst/>
            <a:cxnLst/>
            <a:rect l="l" t="t" r="r" b="b"/>
            <a:pathLst>
              <a:path w="2251488" h="536659">
                <a:moveTo>
                  <a:pt x="0" y="0"/>
                </a:moveTo>
                <a:lnTo>
                  <a:pt x="2251488" y="0"/>
                </a:lnTo>
                <a:lnTo>
                  <a:pt x="2251488" y="536660"/>
                </a:lnTo>
                <a:lnTo>
                  <a:pt x="0" y="5366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b="-1451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707634" y="2411578"/>
            <a:ext cx="4977182" cy="6551435"/>
          </a:xfrm>
          <a:custGeom>
            <a:avLst/>
            <a:gdLst/>
            <a:ahLst/>
            <a:cxnLst/>
            <a:rect l="l" t="t" r="r" b="b"/>
            <a:pathLst>
              <a:path w="4977182" h="6551435">
                <a:moveTo>
                  <a:pt x="0" y="0"/>
                </a:moveTo>
                <a:lnTo>
                  <a:pt x="4977182" y="0"/>
                </a:lnTo>
                <a:lnTo>
                  <a:pt x="4977182" y="6551434"/>
                </a:lnTo>
                <a:lnTo>
                  <a:pt x="0" y="65514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9004" t="-48288" r="-49669" b="-10242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95660" y="304161"/>
            <a:ext cx="921813" cy="423903"/>
          </a:xfrm>
          <a:custGeom>
            <a:avLst/>
            <a:gdLst/>
            <a:ahLst/>
            <a:cxnLst/>
            <a:rect l="l" t="t" r="r" b="b"/>
            <a:pathLst>
              <a:path w="921813" h="423903">
                <a:moveTo>
                  <a:pt x="0" y="0"/>
                </a:moveTo>
                <a:lnTo>
                  <a:pt x="921813" y="0"/>
                </a:lnTo>
                <a:lnTo>
                  <a:pt x="921813" y="423903"/>
                </a:lnTo>
                <a:lnTo>
                  <a:pt x="0" y="423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880368" y="264358"/>
            <a:ext cx="503509" cy="503509"/>
          </a:xfrm>
          <a:custGeom>
            <a:avLst/>
            <a:gdLst/>
            <a:ahLst/>
            <a:cxnLst/>
            <a:rect l="l" t="t" r="r" b="b"/>
            <a:pathLst>
              <a:path w="503509" h="503509">
                <a:moveTo>
                  <a:pt x="0" y="0"/>
                </a:moveTo>
                <a:lnTo>
                  <a:pt x="503510" y="0"/>
                </a:lnTo>
                <a:lnTo>
                  <a:pt x="503510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240" r="-424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037141" y="172177"/>
            <a:ext cx="1211153" cy="753034"/>
          </a:xfrm>
          <a:custGeom>
            <a:avLst/>
            <a:gdLst/>
            <a:ahLst/>
            <a:cxnLst/>
            <a:rect l="l" t="t" r="r" b="b"/>
            <a:pathLst>
              <a:path w="1211153" h="753034">
                <a:moveTo>
                  <a:pt x="0" y="0"/>
                </a:moveTo>
                <a:lnTo>
                  <a:pt x="1211152" y="0"/>
                </a:lnTo>
                <a:lnTo>
                  <a:pt x="1211152" y="753034"/>
                </a:lnTo>
                <a:lnTo>
                  <a:pt x="0" y="7530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1980" r="-12369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311488" y="246641"/>
            <a:ext cx="947812" cy="503509"/>
          </a:xfrm>
          <a:custGeom>
            <a:avLst/>
            <a:gdLst/>
            <a:ahLst/>
            <a:cxnLst/>
            <a:rect l="l" t="t" r="r" b="b"/>
            <a:pathLst>
              <a:path w="947812" h="503509">
                <a:moveTo>
                  <a:pt x="0" y="0"/>
                </a:moveTo>
                <a:lnTo>
                  <a:pt x="947812" y="0"/>
                </a:lnTo>
                <a:lnTo>
                  <a:pt x="947812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1136" t="-34563" r="-30250" b="-36321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453010" y="285631"/>
            <a:ext cx="769046" cy="425528"/>
          </a:xfrm>
          <a:custGeom>
            <a:avLst/>
            <a:gdLst/>
            <a:ahLst/>
            <a:cxnLst/>
            <a:rect l="l" t="t" r="r" b="b"/>
            <a:pathLst>
              <a:path w="769046" h="425528">
                <a:moveTo>
                  <a:pt x="0" y="0"/>
                </a:moveTo>
                <a:lnTo>
                  <a:pt x="769046" y="0"/>
                </a:lnTo>
                <a:lnTo>
                  <a:pt x="769046" y="425529"/>
                </a:lnTo>
                <a:lnTo>
                  <a:pt x="0" y="4255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9688" r="-150664" b="-21749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729256" y="3524"/>
            <a:ext cx="1096103" cy="1025176"/>
          </a:xfrm>
          <a:custGeom>
            <a:avLst/>
            <a:gdLst/>
            <a:ahLst/>
            <a:cxnLst/>
            <a:rect l="l" t="t" r="r" b="b"/>
            <a:pathLst>
              <a:path w="1096103" h="1025176">
                <a:moveTo>
                  <a:pt x="0" y="0"/>
                </a:moveTo>
                <a:lnTo>
                  <a:pt x="1096102" y="0"/>
                </a:lnTo>
                <a:lnTo>
                  <a:pt x="1096102" y="1025176"/>
                </a:lnTo>
                <a:lnTo>
                  <a:pt x="0" y="102517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2183" r="-12521"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1636579"/>
            <a:ext cx="10261762" cy="4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4"/>
              </a:lnSpc>
            </a:pPr>
            <a:r>
              <a:rPr lang="en-US" sz="32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METAS </a:t>
            </a:r>
            <a:r>
              <a:rPr lang="en-US" sz="32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ODS 18</a:t>
            </a:r>
          </a:p>
        </p:txBody>
      </p:sp>
      <p:sp>
        <p:nvSpPr>
          <p:cNvPr id="16" name="AutoShape 16"/>
          <p:cNvSpPr/>
          <p:nvPr/>
        </p:nvSpPr>
        <p:spPr>
          <a:xfrm>
            <a:off x="1028700" y="2706865"/>
            <a:ext cx="10103423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1028700" y="3206390"/>
            <a:ext cx="10103423" cy="5627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18.9</a:t>
            </a:r>
            <a:r>
              <a:rPr lang="en-US" sz="2199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.Promover o reconhecimento dos saberes dos povos indígenas e afrodescendentes e garantir-lhes a participação nos processos de tomada de decisão na execução de grandes obras e empreendimentos que afetam seus territórios, na exploração econômica da biodiversidade e no acesso ao patrimônio genético e ao conhecimento tradicional associado.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 spc="-2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18.9.1</a:t>
            </a:r>
            <a:r>
              <a:rPr lang="en-US" sz="2199" spc="-21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.Assegurar o reconhecimento dos povos indígenas e afrodescendentes como guardiões da biodiversidade e garantir suas demandas e direitos na agenda de acesso ao patrimônio genético e ao conhecimento tradicional associado e na repartição de benefícios.</a:t>
            </a:r>
          </a:p>
          <a:p>
            <a:pPr algn="just">
              <a:lnSpc>
                <a:spcPts val="2353"/>
              </a:lnSpc>
            </a:pPr>
            <a:endParaRPr lang="en-US" sz="2199" spc="-21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 spc="-2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18.9.2</a:t>
            </a:r>
            <a:r>
              <a:rPr lang="en-US" sz="2199" spc="-21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.Assegurar a justa repartição de benefícios em obras e empreendimentos em territórios ocupados por povos indígenas e afrodescendentes preservando sua ampla autonomia e autodeterminação.</a:t>
            </a:r>
          </a:p>
          <a:p>
            <a:pPr algn="just">
              <a:lnSpc>
                <a:spcPts val="2353"/>
              </a:lnSpc>
            </a:pPr>
            <a:endParaRPr lang="en-US" sz="2199" spc="-21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 spc="-2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18.10.</a:t>
            </a:r>
            <a:r>
              <a:rPr lang="en-US" sz="2199" spc="-21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Eliminar a xenofobia e assegurar que todas as metas anteriores, quando cabíveis, sejam refletidas também no tratamento de imigrantes indígenas e afrodescendentes.</a:t>
            </a:r>
          </a:p>
          <a:p>
            <a:pPr algn="just">
              <a:lnSpc>
                <a:spcPts val="2353"/>
              </a:lnSpc>
            </a:pPr>
            <a:endParaRPr lang="en-US" sz="2199" spc="-21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8183" t="-7617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20" name="Freeform 20"/>
          <p:cNvSpPr/>
          <p:nvPr/>
        </p:nvSpPr>
        <p:spPr>
          <a:xfrm>
            <a:off x="12218377" y="139674"/>
            <a:ext cx="1327999" cy="825683"/>
          </a:xfrm>
          <a:custGeom>
            <a:avLst/>
            <a:gdLst/>
            <a:ahLst/>
            <a:cxnLst/>
            <a:rect l="l" t="t" r="r" b="b"/>
            <a:pathLst>
              <a:path w="1327999" h="825683">
                <a:moveTo>
                  <a:pt x="0" y="0"/>
                </a:moveTo>
                <a:lnTo>
                  <a:pt x="1327999" y="0"/>
                </a:lnTo>
                <a:lnTo>
                  <a:pt x="1327999" y="825682"/>
                </a:lnTo>
                <a:lnTo>
                  <a:pt x="0" y="82568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1980" r="-12369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3782202" y="-9525"/>
            <a:ext cx="1201850" cy="1124080"/>
          </a:xfrm>
          <a:custGeom>
            <a:avLst/>
            <a:gdLst/>
            <a:ahLst/>
            <a:cxnLst/>
            <a:rect l="l" t="t" r="r" b="b"/>
            <a:pathLst>
              <a:path w="1201850" h="1124080">
                <a:moveTo>
                  <a:pt x="0" y="0"/>
                </a:moveTo>
                <a:lnTo>
                  <a:pt x="1201849" y="0"/>
                </a:lnTo>
                <a:lnTo>
                  <a:pt x="1201849" y="1124080"/>
                </a:lnTo>
                <a:lnTo>
                  <a:pt x="0" y="112408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2183" r="-12521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5164483" y="308607"/>
            <a:ext cx="2086601" cy="497357"/>
          </a:xfrm>
          <a:custGeom>
            <a:avLst/>
            <a:gdLst/>
            <a:ahLst/>
            <a:cxnLst/>
            <a:rect l="l" t="t" r="r" b="b"/>
            <a:pathLst>
              <a:path w="2086601" h="497357">
                <a:moveTo>
                  <a:pt x="0" y="0"/>
                </a:moveTo>
                <a:lnTo>
                  <a:pt x="2086601" y="0"/>
                </a:lnTo>
                <a:lnTo>
                  <a:pt x="2086601" y="497357"/>
                </a:lnTo>
                <a:lnTo>
                  <a:pt x="0" y="49735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b="-1451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451026" y="299698"/>
            <a:ext cx="1008492" cy="463762"/>
          </a:xfrm>
          <a:custGeom>
            <a:avLst/>
            <a:gdLst/>
            <a:ahLst/>
            <a:cxnLst/>
            <a:rect l="l" t="t" r="r" b="b"/>
            <a:pathLst>
              <a:path w="1008492" h="463762">
                <a:moveTo>
                  <a:pt x="0" y="0"/>
                </a:moveTo>
                <a:lnTo>
                  <a:pt x="1008492" y="0"/>
                </a:lnTo>
                <a:lnTo>
                  <a:pt x="1008492" y="463763"/>
                </a:lnTo>
                <a:lnTo>
                  <a:pt x="0" y="46376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1579044" y="256152"/>
            <a:ext cx="550854" cy="550854"/>
          </a:xfrm>
          <a:custGeom>
            <a:avLst/>
            <a:gdLst/>
            <a:ahLst/>
            <a:cxnLst/>
            <a:rect l="l" t="t" r="r" b="b"/>
            <a:pathLst>
              <a:path w="550854" h="550854">
                <a:moveTo>
                  <a:pt x="0" y="0"/>
                </a:moveTo>
                <a:lnTo>
                  <a:pt x="550854" y="0"/>
                </a:lnTo>
                <a:lnTo>
                  <a:pt x="550854" y="550855"/>
                </a:lnTo>
                <a:lnTo>
                  <a:pt x="0" y="55085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4240" r="-4240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95660" y="304161"/>
            <a:ext cx="921813" cy="423903"/>
          </a:xfrm>
          <a:custGeom>
            <a:avLst/>
            <a:gdLst/>
            <a:ahLst/>
            <a:cxnLst/>
            <a:rect l="l" t="t" r="r" b="b"/>
            <a:pathLst>
              <a:path w="921813" h="423903">
                <a:moveTo>
                  <a:pt x="0" y="0"/>
                </a:moveTo>
                <a:lnTo>
                  <a:pt x="921813" y="0"/>
                </a:lnTo>
                <a:lnTo>
                  <a:pt x="921813" y="423903"/>
                </a:lnTo>
                <a:lnTo>
                  <a:pt x="0" y="423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880368" y="264358"/>
            <a:ext cx="503509" cy="503509"/>
          </a:xfrm>
          <a:custGeom>
            <a:avLst/>
            <a:gdLst/>
            <a:ahLst/>
            <a:cxnLst/>
            <a:rect l="l" t="t" r="r" b="b"/>
            <a:pathLst>
              <a:path w="503509" h="503509">
                <a:moveTo>
                  <a:pt x="0" y="0"/>
                </a:moveTo>
                <a:lnTo>
                  <a:pt x="503510" y="0"/>
                </a:lnTo>
                <a:lnTo>
                  <a:pt x="503510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40" r="-424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037141" y="172177"/>
            <a:ext cx="1211153" cy="753034"/>
          </a:xfrm>
          <a:custGeom>
            <a:avLst/>
            <a:gdLst/>
            <a:ahLst/>
            <a:cxnLst/>
            <a:rect l="l" t="t" r="r" b="b"/>
            <a:pathLst>
              <a:path w="1211153" h="753034">
                <a:moveTo>
                  <a:pt x="0" y="0"/>
                </a:moveTo>
                <a:lnTo>
                  <a:pt x="1211152" y="0"/>
                </a:lnTo>
                <a:lnTo>
                  <a:pt x="1211152" y="753034"/>
                </a:lnTo>
                <a:lnTo>
                  <a:pt x="0" y="7530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980" r="-1236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311488" y="246641"/>
            <a:ext cx="947812" cy="503509"/>
          </a:xfrm>
          <a:custGeom>
            <a:avLst/>
            <a:gdLst/>
            <a:ahLst/>
            <a:cxnLst/>
            <a:rect l="l" t="t" r="r" b="b"/>
            <a:pathLst>
              <a:path w="947812" h="503509">
                <a:moveTo>
                  <a:pt x="0" y="0"/>
                </a:moveTo>
                <a:lnTo>
                  <a:pt x="947812" y="0"/>
                </a:lnTo>
                <a:lnTo>
                  <a:pt x="947812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1136" t="-34563" r="-30250" b="-36321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453010" y="285631"/>
            <a:ext cx="769046" cy="425528"/>
          </a:xfrm>
          <a:custGeom>
            <a:avLst/>
            <a:gdLst/>
            <a:ahLst/>
            <a:cxnLst/>
            <a:rect l="l" t="t" r="r" b="b"/>
            <a:pathLst>
              <a:path w="769046" h="425528">
                <a:moveTo>
                  <a:pt x="0" y="0"/>
                </a:moveTo>
                <a:lnTo>
                  <a:pt x="769046" y="0"/>
                </a:lnTo>
                <a:lnTo>
                  <a:pt x="769046" y="425529"/>
                </a:lnTo>
                <a:lnTo>
                  <a:pt x="0" y="4255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688" r="-150664" b="-2174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729256" y="3524"/>
            <a:ext cx="1096103" cy="1025176"/>
          </a:xfrm>
          <a:custGeom>
            <a:avLst/>
            <a:gdLst/>
            <a:ahLst/>
            <a:cxnLst/>
            <a:rect l="l" t="t" r="r" b="b"/>
            <a:pathLst>
              <a:path w="1096103" h="1025176">
                <a:moveTo>
                  <a:pt x="0" y="0"/>
                </a:moveTo>
                <a:lnTo>
                  <a:pt x="1096102" y="0"/>
                </a:lnTo>
                <a:lnTo>
                  <a:pt x="1096102" y="1025176"/>
                </a:lnTo>
                <a:lnTo>
                  <a:pt x="0" y="10251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183" r="-12521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>
            <a:off x="920936" y="2923134"/>
            <a:ext cx="16338364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3173884" y="3297958"/>
            <a:ext cx="10651474" cy="4557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18.1.1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Taxa de ocupação de pessoas por grupos de idade, raça/cor, etnia, sexo e território; 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18.1.2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Taxa de informalidade das pessoas de 15 anos ou mais de idade ocupadas na semana de referência, por sexo, raça/cor, setor de atividade do trabalho principal e existência de deficiência;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18.1.3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Renda mensal média de trabalhadores por raça/cor, etnia, sexo e território, por grupamento ocupacional e nível de escolaridade;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18.1.4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Razão de desigualdade de rendas mensais médias de trabalhadores por raça/cor, etnia, sexo e território, por grupamento ocupacional e nível de escolaridade;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18.1.5 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Proporção de tempo gasto em trabalho doméstico não remunerado e cuidados, por sexo, idade e localização;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18.1.6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Gasto público per capita com políticas de promoção da igualdade racial.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183" t="-7617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218377" y="139674"/>
            <a:ext cx="1327999" cy="825683"/>
          </a:xfrm>
          <a:custGeom>
            <a:avLst/>
            <a:gdLst/>
            <a:ahLst/>
            <a:cxnLst/>
            <a:rect l="l" t="t" r="r" b="b"/>
            <a:pathLst>
              <a:path w="1327999" h="825683">
                <a:moveTo>
                  <a:pt x="0" y="0"/>
                </a:moveTo>
                <a:lnTo>
                  <a:pt x="1327999" y="0"/>
                </a:lnTo>
                <a:lnTo>
                  <a:pt x="1327999" y="825682"/>
                </a:lnTo>
                <a:lnTo>
                  <a:pt x="0" y="8256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1980" r="-12369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782202" y="-9525"/>
            <a:ext cx="1201850" cy="1124080"/>
          </a:xfrm>
          <a:custGeom>
            <a:avLst/>
            <a:gdLst/>
            <a:ahLst/>
            <a:cxnLst/>
            <a:rect l="l" t="t" r="r" b="b"/>
            <a:pathLst>
              <a:path w="1201850" h="1124080">
                <a:moveTo>
                  <a:pt x="0" y="0"/>
                </a:moveTo>
                <a:lnTo>
                  <a:pt x="1201849" y="0"/>
                </a:lnTo>
                <a:lnTo>
                  <a:pt x="1201849" y="1124080"/>
                </a:lnTo>
                <a:lnTo>
                  <a:pt x="0" y="11240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2183" r="-12521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5164483" y="308607"/>
            <a:ext cx="2086601" cy="497357"/>
          </a:xfrm>
          <a:custGeom>
            <a:avLst/>
            <a:gdLst/>
            <a:ahLst/>
            <a:cxnLst/>
            <a:rect l="l" t="t" r="r" b="b"/>
            <a:pathLst>
              <a:path w="2086601" h="497357">
                <a:moveTo>
                  <a:pt x="0" y="0"/>
                </a:moveTo>
                <a:lnTo>
                  <a:pt x="2086601" y="0"/>
                </a:lnTo>
                <a:lnTo>
                  <a:pt x="2086601" y="497357"/>
                </a:lnTo>
                <a:lnTo>
                  <a:pt x="0" y="49735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1451"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920936" y="3187340"/>
            <a:ext cx="1787884" cy="5551075"/>
            <a:chOff x="0" y="0"/>
            <a:chExt cx="470916" cy="146202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70916" cy="1462024"/>
            </a:xfrm>
            <a:custGeom>
              <a:avLst/>
              <a:gdLst/>
              <a:ahLst/>
              <a:cxnLst/>
              <a:rect l="l" t="t" r="r" b="b"/>
              <a:pathLst>
                <a:path w="470916" h="1462024">
                  <a:moveTo>
                    <a:pt x="470916" y="43302"/>
                  </a:moveTo>
                  <a:lnTo>
                    <a:pt x="470916" y="1418722"/>
                  </a:lnTo>
                  <a:cubicBezTo>
                    <a:pt x="470916" y="1430206"/>
                    <a:pt x="466354" y="1441220"/>
                    <a:pt x="458233" y="1449341"/>
                  </a:cubicBezTo>
                  <a:cubicBezTo>
                    <a:pt x="450112" y="1457462"/>
                    <a:pt x="439098" y="1462024"/>
                    <a:pt x="427614" y="1462024"/>
                  </a:cubicBezTo>
                  <a:lnTo>
                    <a:pt x="43302" y="1462024"/>
                  </a:lnTo>
                  <a:cubicBezTo>
                    <a:pt x="31818" y="1462024"/>
                    <a:pt x="20804" y="1457462"/>
                    <a:pt x="12683" y="1449341"/>
                  </a:cubicBezTo>
                  <a:cubicBezTo>
                    <a:pt x="4562" y="1441220"/>
                    <a:pt x="0" y="1430206"/>
                    <a:pt x="0" y="1418722"/>
                  </a:cubicBezTo>
                  <a:lnTo>
                    <a:pt x="0" y="43302"/>
                  </a:lnTo>
                  <a:cubicBezTo>
                    <a:pt x="0" y="31818"/>
                    <a:pt x="4562" y="20804"/>
                    <a:pt x="12683" y="12683"/>
                  </a:cubicBezTo>
                  <a:cubicBezTo>
                    <a:pt x="20804" y="4562"/>
                    <a:pt x="31818" y="0"/>
                    <a:pt x="43302" y="0"/>
                  </a:cubicBezTo>
                  <a:lnTo>
                    <a:pt x="427614" y="0"/>
                  </a:lnTo>
                  <a:cubicBezTo>
                    <a:pt x="439098" y="0"/>
                    <a:pt x="450112" y="4562"/>
                    <a:pt x="458233" y="12683"/>
                  </a:cubicBezTo>
                  <a:cubicBezTo>
                    <a:pt x="466354" y="20804"/>
                    <a:pt x="470916" y="31818"/>
                    <a:pt x="470916" y="43302"/>
                  </a:cubicBezTo>
                  <a:close/>
                </a:path>
              </a:pathLst>
            </a:custGeom>
            <a:solidFill>
              <a:srgbClr val="7C3011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19050"/>
              <a:ext cx="470916" cy="1442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3" name="AutoShape 23"/>
          <p:cNvSpPr/>
          <p:nvPr/>
        </p:nvSpPr>
        <p:spPr>
          <a:xfrm>
            <a:off x="1123135" y="4962032"/>
            <a:ext cx="1383486" cy="0"/>
          </a:xfrm>
          <a:prstGeom prst="line">
            <a:avLst/>
          </a:prstGeom>
          <a:ln w="38100" cap="rnd">
            <a:solidFill>
              <a:srgbClr val="E5E3D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1123135" y="6899611"/>
            <a:ext cx="1383486" cy="0"/>
          </a:xfrm>
          <a:prstGeom prst="line">
            <a:avLst/>
          </a:prstGeom>
          <a:ln w="38100" cap="rnd">
            <a:solidFill>
              <a:srgbClr val="E5E3D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5" name="Group 25"/>
          <p:cNvGrpSpPr/>
          <p:nvPr/>
        </p:nvGrpSpPr>
        <p:grpSpPr>
          <a:xfrm>
            <a:off x="14292083" y="3187340"/>
            <a:ext cx="2967217" cy="5103673"/>
            <a:chOff x="0" y="0"/>
            <a:chExt cx="781544" cy="134418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81544" cy="1344189"/>
            </a:xfrm>
            <a:custGeom>
              <a:avLst/>
              <a:gdLst/>
              <a:ahLst/>
              <a:cxnLst/>
              <a:rect l="l" t="t" r="r" b="b"/>
              <a:pathLst>
                <a:path w="781544" h="1344189">
                  <a:moveTo>
                    <a:pt x="781544" y="26092"/>
                  </a:moveTo>
                  <a:lnTo>
                    <a:pt x="781544" y="1318097"/>
                  </a:lnTo>
                  <a:cubicBezTo>
                    <a:pt x="781544" y="1325017"/>
                    <a:pt x="778795" y="1331654"/>
                    <a:pt x="773902" y="1336547"/>
                  </a:cubicBezTo>
                  <a:cubicBezTo>
                    <a:pt x="769009" y="1341440"/>
                    <a:pt x="762372" y="1344189"/>
                    <a:pt x="755452" y="1344189"/>
                  </a:cubicBezTo>
                  <a:lnTo>
                    <a:pt x="26092" y="1344189"/>
                  </a:lnTo>
                  <a:cubicBezTo>
                    <a:pt x="11682" y="1344189"/>
                    <a:pt x="0" y="1332507"/>
                    <a:pt x="0" y="1318097"/>
                  </a:cubicBezTo>
                  <a:lnTo>
                    <a:pt x="0" y="26092"/>
                  </a:lnTo>
                  <a:cubicBezTo>
                    <a:pt x="0" y="19172"/>
                    <a:pt x="2749" y="12535"/>
                    <a:pt x="7642" y="7642"/>
                  </a:cubicBezTo>
                  <a:cubicBezTo>
                    <a:pt x="12535" y="2749"/>
                    <a:pt x="19172" y="0"/>
                    <a:pt x="26092" y="0"/>
                  </a:cubicBezTo>
                  <a:lnTo>
                    <a:pt x="755452" y="0"/>
                  </a:lnTo>
                  <a:cubicBezTo>
                    <a:pt x="762372" y="0"/>
                    <a:pt x="769009" y="2749"/>
                    <a:pt x="773902" y="7642"/>
                  </a:cubicBezTo>
                  <a:cubicBezTo>
                    <a:pt x="778795" y="12535"/>
                    <a:pt x="781544" y="19172"/>
                    <a:pt x="781544" y="26092"/>
                  </a:cubicBezTo>
                  <a:close/>
                </a:path>
              </a:pathLst>
            </a:custGeom>
            <a:solidFill>
              <a:srgbClr val="E5E3DF"/>
            </a:solidFill>
            <a:ln w="66675" cap="sq">
              <a:solidFill>
                <a:srgbClr val="7B300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781544" cy="1325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14458045" y="3409464"/>
            <a:ext cx="2758975" cy="2950818"/>
          </a:xfrm>
          <a:custGeom>
            <a:avLst/>
            <a:gdLst/>
            <a:ahLst/>
            <a:cxnLst/>
            <a:rect l="l" t="t" r="r" b="b"/>
            <a:pathLst>
              <a:path w="2758975" h="2950818">
                <a:moveTo>
                  <a:pt x="0" y="0"/>
                </a:moveTo>
                <a:lnTo>
                  <a:pt x="2758975" y="0"/>
                </a:lnTo>
                <a:lnTo>
                  <a:pt x="2758975" y="2950818"/>
                </a:lnTo>
                <a:lnTo>
                  <a:pt x="0" y="295081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r="-51671"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920936" y="1634324"/>
            <a:ext cx="12753502" cy="90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18.1 </a:t>
            </a:r>
            <a:r>
              <a:rPr lang="en-US" sz="2199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Eliminar o racismo e a discriminação, tanto direta quanto indireta, bem como nas formas múltipla ou agravada, e a intolerância correlata contra os povos indígenas e afrodescendentes nos ambientes públicos e privados de trabalho.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23135" y="3857631"/>
            <a:ext cx="1383486" cy="62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7"/>
              </a:lnSpc>
            </a:pPr>
            <a:r>
              <a:rPr lang="en-US" sz="43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18.1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23135" y="5804127"/>
            <a:ext cx="1383486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4"/>
              </a:lnSpc>
            </a:pPr>
            <a:r>
              <a:rPr lang="en-US" sz="24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Trabalho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23135" y="7314706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5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Principais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E5E3D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14318228" y="6722232"/>
            <a:ext cx="1350696" cy="2950818"/>
          </a:xfrm>
          <a:custGeom>
            <a:avLst/>
            <a:gdLst/>
            <a:ahLst/>
            <a:cxnLst/>
            <a:rect l="l" t="t" r="r" b="b"/>
            <a:pathLst>
              <a:path w="1350696" h="2950818">
                <a:moveTo>
                  <a:pt x="0" y="0"/>
                </a:moveTo>
                <a:lnTo>
                  <a:pt x="1350696" y="0"/>
                </a:lnTo>
                <a:lnTo>
                  <a:pt x="1350696" y="2950818"/>
                </a:lnTo>
                <a:lnTo>
                  <a:pt x="0" y="295081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09809"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0451026" y="299698"/>
            <a:ext cx="1008492" cy="463762"/>
          </a:xfrm>
          <a:custGeom>
            <a:avLst/>
            <a:gdLst/>
            <a:ahLst/>
            <a:cxnLst/>
            <a:rect l="l" t="t" r="r" b="b"/>
            <a:pathLst>
              <a:path w="1008492" h="463762">
                <a:moveTo>
                  <a:pt x="0" y="0"/>
                </a:moveTo>
                <a:lnTo>
                  <a:pt x="1008492" y="0"/>
                </a:lnTo>
                <a:lnTo>
                  <a:pt x="1008492" y="463763"/>
                </a:lnTo>
                <a:lnTo>
                  <a:pt x="0" y="46376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1579044" y="256152"/>
            <a:ext cx="550854" cy="550854"/>
          </a:xfrm>
          <a:custGeom>
            <a:avLst/>
            <a:gdLst/>
            <a:ahLst/>
            <a:cxnLst/>
            <a:rect l="l" t="t" r="r" b="b"/>
            <a:pathLst>
              <a:path w="550854" h="550854">
                <a:moveTo>
                  <a:pt x="0" y="0"/>
                </a:moveTo>
                <a:lnTo>
                  <a:pt x="550854" y="0"/>
                </a:lnTo>
                <a:lnTo>
                  <a:pt x="550854" y="550855"/>
                </a:lnTo>
                <a:lnTo>
                  <a:pt x="0" y="55085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4240" r="-4240"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95660" y="304161"/>
            <a:ext cx="921813" cy="423903"/>
          </a:xfrm>
          <a:custGeom>
            <a:avLst/>
            <a:gdLst/>
            <a:ahLst/>
            <a:cxnLst/>
            <a:rect l="l" t="t" r="r" b="b"/>
            <a:pathLst>
              <a:path w="921813" h="423903">
                <a:moveTo>
                  <a:pt x="0" y="0"/>
                </a:moveTo>
                <a:lnTo>
                  <a:pt x="921813" y="0"/>
                </a:lnTo>
                <a:lnTo>
                  <a:pt x="921813" y="423903"/>
                </a:lnTo>
                <a:lnTo>
                  <a:pt x="0" y="423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880368" y="264358"/>
            <a:ext cx="503509" cy="503509"/>
          </a:xfrm>
          <a:custGeom>
            <a:avLst/>
            <a:gdLst/>
            <a:ahLst/>
            <a:cxnLst/>
            <a:rect l="l" t="t" r="r" b="b"/>
            <a:pathLst>
              <a:path w="503509" h="503509">
                <a:moveTo>
                  <a:pt x="0" y="0"/>
                </a:moveTo>
                <a:lnTo>
                  <a:pt x="503510" y="0"/>
                </a:lnTo>
                <a:lnTo>
                  <a:pt x="503510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40" r="-424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037141" y="172177"/>
            <a:ext cx="1211153" cy="753034"/>
          </a:xfrm>
          <a:custGeom>
            <a:avLst/>
            <a:gdLst/>
            <a:ahLst/>
            <a:cxnLst/>
            <a:rect l="l" t="t" r="r" b="b"/>
            <a:pathLst>
              <a:path w="1211153" h="753034">
                <a:moveTo>
                  <a:pt x="0" y="0"/>
                </a:moveTo>
                <a:lnTo>
                  <a:pt x="1211152" y="0"/>
                </a:lnTo>
                <a:lnTo>
                  <a:pt x="1211152" y="753034"/>
                </a:lnTo>
                <a:lnTo>
                  <a:pt x="0" y="7530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980" r="-1236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311488" y="246641"/>
            <a:ext cx="947812" cy="503509"/>
          </a:xfrm>
          <a:custGeom>
            <a:avLst/>
            <a:gdLst/>
            <a:ahLst/>
            <a:cxnLst/>
            <a:rect l="l" t="t" r="r" b="b"/>
            <a:pathLst>
              <a:path w="947812" h="503509">
                <a:moveTo>
                  <a:pt x="0" y="0"/>
                </a:moveTo>
                <a:lnTo>
                  <a:pt x="947812" y="0"/>
                </a:lnTo>
                <a:lnTo>
                  <a:pt x="947812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1136" t="-34563" r="-30250" b="-36321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453010" y="285631"/>
            <a:ext cx="769046" cy="425528"/>
          </a:xfrm>
          <a:custGeom>
            <a:avLst/>
            <a:gdLst/>
            <a:ahLst/>
            <a:cxnLst/>
            <a:rect l="l" t="t" r="r" b="b"/>
            <a:pathLst>
              <a:path w="769046" h="425528">
                <a:moveTo>
                  <a:pt x="0" y="0"/>
                </a:moveTo>
                <a:lnTo>
                  <a:pt x="769046" y="0"/>
                </a:lnTo>
                <a:lnTo>
                  <a:pt x="769046" y="425529"/>
                </a:lnTo>
                <a:lnTo>
                  <a:pt x="0" y="4255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688" r="-150664" b="-2174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729256" y="3524"/>
            <a:ext cx="1096103" cy="1025176"/>
          </a:xfrm>
          <a:custGeom>
            <a:avLst/>
            <a:gdLst/>
            <a:ahLst/>
            <a:cxnLst/>
            <a:rect l="l" t="t" r="r" b="b"/>
            <a:pathLst>
              <a:path w="1096103" h="1025176">
                <a:moveTo>
                  <a:pt x="0" y="0"/>
                </a:moveTo>
                <a:lnTo>
                  <a:pt x="1096102" y="0"/>
                </a:lnTo>
                <a:lnTo>
                  <a:pt x="1096102" y="1025176"/>
                </a:lnTo>
                <a:lnTo>
                  <a:pt x="0" y="10251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183" r="-12521"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920936" y="2923134"/>
            <a:ext cx="16338364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3173884" y="3297958"/>
            <a:ext cx="10651474" cy="5090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18.2.1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Taxa de vítimas de homicídio intencional, por 100 000 habitantes, por sexo, idade e cor/raça; 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18.2.2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Proporção da população por sexo e cor/raça sujeita a violência física, psicológica ou sexual nos últimos 12 meses; 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18.2.3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Número de óbitos decorrentes de intervenções policiais por sexo, faixa etária e cor/raça;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18.2.4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Taxa de homicídios de mulheres e meninas dentro e fora das residências por raça/cor;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18.2.5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..Número de casos de violência contra pessoas LGBTQIAPN+ por cor/raça, idade;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18.2.6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Número de homicídios contra pessoas LGBTQIAPN+ por cor/raça, idade;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18.2.7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Número de denúncias de crimes de ódio associados ao racismo e à injúria racial e misoginia, incluindo crimes cometidos em ambientes virtuais, em relação às populações indígenas e afrodescendentes, segmentado.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183" t="-7617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218377" y="139674"/>
            <a:ext cx="1327999" cy="825683"/>
          </a:xfrm>
          <a:custGeom>
            <a:avLst/>
            <a:gdLst/>
            <a:ahLst/>
            <a:cxnLst/>
            <a:rect l="l" t="t" r="r" b="b"/>
            <a:pathLst>
              <a:path w="1327999" h="825683">
                <a:moveTo>
                  <a:pt x="0" y="0"/>
                </a:moveTo>
                <a:lnTo>
                  <a:pt x="1327999" y="0"/>
                </a:lnTo>
                <a:lnTo>
                  <a:pt x="1327999" y="825682"/>
                </a:lnTo>
                <a:lnTo>
                  <a:pt x="0" y="8256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1980" r="-12369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782202" y="-9525"/>
            <a:ext cx="1201850" cy="1124080"/>
          </a:xfrm>
          <a:custGeom>
            <a:avLst/>
            <a:gdLst/>
            <a:ahLst/>
            <a:cxnLst/>
            <a:rect l="l" t="t" r="r" b="b"/>
            <a:pathLst>
              <a:path w="1201850" h="1124080">
                <a:moveTo>
                  <a:pt x="0" y="0"/>
                </a:moveTo>
                <a:lnTo>
                  <a:pt x="1201849" y="0"/>
                </a:lnTo>
                <a:lnTo>
                  <a:pt x="1201849" y="1124080"/>
                </a:lnTo>
                <a:lnTo>
                  <a:pt x="0" y="11240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2183" r="-12521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5164483" y="308607"/>
            <a:ext cx="2086601" cy="497357"/>
          </a:xfrm>
          <a:custGeom>
            <a:avLst/>
            <a:gdLst/>
            <a:ahLst/>
            <a:cxnLst/>
            <a:rect l="l" t="t" r="r" b="b"/>
            <a:pathLst>
              <a:path w="2086601" h="497357">
                <a:moveTo>
                  <a:pt x="0" y="0"/>
                </a:moveTo>
                <a:lnTo>
                  <a:pt x="2086601" y="0"/>
                </a:lnTo>
                <a:lnTo>
                  <a:pt x="2086601" y="497357"/>
                </a:lnTo>
                <a:lnTo>
                  <a:pt x="0" y="49735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1451"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920936" y="3187340"/>
            <a:ext cx="1787884" cy="5551075"/>
            <a:chOff x="0" y="0"/>
            <a:chExt cx="470916" cy="146202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70916" cy="1462024"/>
            </a:xfrm>
            <a:custGeom>
              <a:avLst/>
              <a:gdLst/>
              <a:ahLst/>
              <a:cxnLst/>
              <a:rect l="l" t="t" r="r" b="b"/>
              <a:pathLst>
                <a:path w="470916" h="1462024">
                  <a:moveTo>
                    <a:pt x="470916" y="43302"/>
                  </a:moveTo>
                  <a:lnTo>
                    <a:pt x="470916" y="1418722"/>
                  </a:lnTo>
                  <a:cubicBezTo>
                    <a:pt x="470916" y="1430206"/>
                    <a:pt x="466354" y="1441220"/>
                    <a:pt x="458233" y="1449341"/>
                  </a:cubicBezTo>
                  <a:cubicBezTo>
                    <a:pt x="450112" y="1457462"/>
                    <a:pt x="439098" y="1462024"/>
                    <a:pt x="427614" y="1462024"/>
                  </a:cubicBezTo>
                  <a:lnTo>
                    <a:pt x="43302" y="1462024"/>
                  </a:lnTo>
                  <a:cubicBezTo>
                    <a:pt x="31818" y="1462024"/>
                    <a:pt x="20804" y="1457462"/>
                    <a:pt x="12683" y="1449341"/>
                  </a:cubicBezTo>
                  <a:cubicBezTo>
                    <a:pt x="4562" y="1441220"/>
                    <a:pt x="0" y="1430206"/>
                    <a:pt x="0" y="1418722"/>
                  </a:cubicBezTo>
                  <a:lnTo>
                    <a:pt x="0" y="43302"/>
                  </a:lnTo>
                  <a:cubicBezTo>
                    <a:pt x="0" y="31818"/>
                    <a:pt x="4562" y="20804"/>
                    <a:pt x="12683" y="12683"/>
                  </a:cubicBezTo>
                  <a:cubicBezTo>
                    <a:pt x="20804" y="4562"/>
                    <a:pt x="31818" y="0"/>
                    <a:pt x="43302" y="0"/>
                  </a:cubicBezTo>
                  <a:lnTo>
                    <a:pt x="427614" y="0"/>
                  </a:lnTo>
                  <a:cubicBezTo>
                    <a:pt x="439098" y="0"/>
                    <a:pt x="450112" y="4562"/>
                    <a:pt x="458233" y="12683"/>
                  </a:cubicBezTo>
                  <a:cubicBezTo>
                    <a:pt x="466354" y="20804"/>
                    <a:pt x="470916" y="31818"/>
                    <a:pt x="470916" y="43302"/>
                  </a:cubicBezTo>
                  <a:close/>
                </a:path>
              </a:pathLst>
            </a:custGeom>
            <a:solidFill>
              <a:srgbClr val="7B300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19050"/>
              <a:ext cx="470916" cy="1442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3" name="AutoShape 23"/>
          <p:cNvSpPr/>
          <p:nvPr/>
        </p:nvSpPr>
        <p:spPr>
          <a:xfrm>
            <a:off x="1123135" y="4669274"/>
            <a:ext cx="1383486" cy="0"/>
          </a:xfrm>
          <a:prstGeom prst="line">
            <a:avLst/>
          </a:prstGeom>
          <a:ln w="38100" cap="rnd">
            <a:solidFill>
              <a:srgbClr val="E5E3D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1123135" y="5666710"/>
            <a:ext cx="1383486" cy="0"/>
          </a:xfrm>
          <a:prstGeom prst="line">
            <a:avLst/>
          </a:prstGeom>
          <a:ln w="38100" cap="rnd">
            <a:solidFill>
              <a:srgbClr val="E5E3D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5" name="Group 25"/>
          <p:cNvGrpSpPr/>
          <p:nvPr/>
        </p:nvGrpSpPr>
        <p:grpSpPr>
          <a:xfrm>
            <a:off x="14292083" y="3187340"/>
            <a:ext cx="2967217" cy="3212198"/>
            <a:chOff x="0" y="0"/>
            <a:chExt cx="781544" cy="84601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81544" cy="846018"/>
            </a:xfrm>
            <a:custGeom>
              <a:avLst/>
              <a:gdLst/>
              <a:ahLst/>
              <a:cxnLst/>
              <a:rect l="l" t="t" r="r" b="b"/>
              <a:pathLst>
                <a:path w="781544" h="846018">
                  <a:moveTo>
                    <a:pt x="781544" y="26092"/>
                  </a:moveTo>
                  <a:lnTo>
                    <a:pt x="781544" y="819927"/>
                  </a:lnTo>
                  <a:cubicBezTo>
                    <a:pt x="781544" y="826847"/>
                    <a:pt x="778795" y="833483"/>
                    <a:pt x="773902" y="838376"/>
                  </a:cubicBezTo>
                  <a:cubicBezTo>
                    <a:pt x="769009" y="843269"/>
                    <a:pt x="762372" y="846018"/>
                    <a:pt x="755452" y="846018"/>
                  </a:cubicBezTo>
                  <a:lnTo>
                    <a:pt x="26092" y="846018"/>
                  </a:lnTo>
                  <a:cubicBezTo>
                    <a:pt x="19172" y="846018"/>
                    <a:pt x="12535" y="843269"/>
                    <a:pt x="7642" y="838376"/>
                  </a:cubicBezTo>
                  <a:cubicBezTo>
                    <a:pt x="2749" y="833483"/>
                    <a:pt x="0" y="826847"/>
                    <a:pt x="0" y="819927"/>
                  </a:cubicBezTo>
                  <a:lnTo>
                    <a:pt x="0" y="26092"/>
                  </a:lnTo>
                  <a:cubicBezTo>
                    <a:pt x="0" y="19172"/>
                    <a:pt x="2749" y="12535"/>
                    <a:pt x="7642" y="7642"/>
                  </a:cubicBezTo>
                  <a:cubicBezTo>
                    <a:pt x="12535" y="2749"/>
                    <a:pt x="19172" y="0"/>
                    <a:pt x="26092" y="0"/>
                  </a:cubicBezTo>
                  <a:lnTo>
                    <a:pt x="755452" y="0"/>
                  </a:lnTo>
                  <a:cubicBezTo>
                    <a:pt x="762372" y="0"/>
                    <a:pt x="769009" y="2749"/>
                    <a:pt x="773902" y="7642"/>
                  </a:cubicBezTo>
                  <a:cubicBezTo>
                    <a:pt x="778795" y="12535"/>
                    <a:pt x="781544" y="19172"/>
                    <a:pt x="781544" y="26092"/>
                  </a:cubicBezTo>
                  <a:close/>
                </a:path>
              </a:pathLst>
            </a:custGeom>
            <a:solidFill>
              <a:srgbClr val="E5E3DF"/>
            </a:solidFill>
            <a:ln w="66675" cap="sq">
              <a:solidFill>
                <a:srgbClr val="7B300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781544" cy="8269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14458045" y="3409464"/>
            <a:ext cx="2659534" cy="2736762"/>
          </a:xfrm>
          <a:custGeom>
            <a:avLst/>
            <a:gdLst/>
            <a:ahLst/>
            <a:cxnLst/>
            <a:rect l="l" t="t" r="r" b="b"/>
            <a:pathLst>
              <a:path w="2659534" h="2736762">
                <a:moveTo>
                  <a:pt x="0" y="0"/>
                </a:moveTo>
                <a:lnTo>
                  <a:pt x="2659534" y="0"/>
                </a:lnTo>
                <a:lnTo>
                  <a:pt x="2659534" y="2736762"/>
                </a:lnTo>
                <a:lnTo>
                  <a:pt x="0" y="273676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898342" y="1639037"/>
            <a:ext cx="12753502" cy="1198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18.2 </a:t>
            </a:r>
            <a:r>
              <a:rPr lang="en-US" sz="2199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Eliminar todas as formas de violência contra povos indígenas e afrodescendentes nas esferas pública e privada, levando em conta suas interseccionalidades, em particular o homicídio das juventudes, feminicídio e os resultantes de homofobia e transfobia. 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23135" y="3629557"/>
            <a:ext cx="1383486" cy="62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7"/>
              </a:lnSpc>
            </a:pPr>
            <a:r>
              <a:rPr lang="en-US" sz="43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18.2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23135" y="4894398"/>
            <a:ext cx="1383486" cy="734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6"/>
              </a:lnSpc>
            </a:pPr>
            <a:r>
              <a:rPr lang="en-US" sz="18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SEGURANÇA PÚBLICA</a:t>
            </a:r>
          </a:p>
          <a:p>
            <a:pPr algn="ctr">
              <a:lnSpc>
                <a:spcPts val="1926"/>
              </a:lnSpc>
            </a:pPr>
            <a:endParaRPr lang="en-US" sz="1800" b="1">
              <a:solidFill>
                <a:srgbClr val="E5E3D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123135" y="5895310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7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Principais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E5E3D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123135" y="7164040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7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ADicionais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E5E3D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10451026" y="299698"/>
            <a:ext cx="1008492" cy="463762"/>
          </a:xfrm>
          <a:custGeom>
            <a:avLst/>
            <a:gdLst/>
            <a:ahLst/>
            <a:cxnLst/>
            <a:rect l="l" t="t" r="r" b="b"/>
            <a:pathLst>
              <a:path w="1008492" h="463762">
                <a:moveTo>
                  <a:pt x="0" y="0"/>
                </a:moveTo>
                <a:lnTo>
                  <a:pt x="1008492" y="0"/>
                </a:lnTo>
                <a:lnTo>
                  <a:pt x="1008492" y="463763"/>
                </a:lnTo>
                <a:lnTo>
                  <a:pt x="0" y="46376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1579044" y="256152"/>
            <a:ext cx="550854" cy="550854"/>
          </a:xfrm>
          <a:custGeom>
            <a:avLst/>
            <a:gdLst/>
            <a:ahLst/>
            <a:cxnLst/>
            <a:rect l="l" t="t" r="r" b="b"/>
            <a:pathLst>
              <a:path w="550854" h="550854">
                <a:moveTo>
                  <a:pt x="0" y="0"/>
                </a:moveTo>
                <a:lnTo>
                  <a:pt x="550854" y="0"/>
                </a:lnTo>
                <a:lnTo>
                  <a:pt x="550854" y="550855"/>
                </a:lnTo>
                <a:lnTo>
                  <a:pt x="0" y="55085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4240" r="-4240"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95660" y="304161"/>
            <a:ext cx="921813" cy="423903"/>
          </a:xfrm>
          <a:custGeom>
            <a:avLst/>
            <a:gdLst/>
            <a:ahLst/>
            <a:cxnLst/>
            <a:rect l="l" t="t" r="r" b="b"/>
            <a:pathLst>
              <a:path w="921813" h="423903">
                <a:moveTo>
                  <a:pt x="0" y="0"/>
                </a:moveTo>
                <a:lnTo>
                  <a:pt x="921813" y="0"/>
                </a:lnTo>
                <a:lnTo>
                  <a:pt x="921813" y="423903"/>
                </a:lnTo>
                <a:lnTo>
                  <a:pt x="0" y="423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880368" y="264358"/>
            <a:ext cx="503509" cy="503509"/>
          </a:xfrm>
          <a:custGeom>
            <a:avLst/>
            <a:gdLst/>
            <a:ahLst/>
            <a:cxnLst/>
            <a:rect l="l" t="t" r="r" b="b"/>
            <a:pathLst>
              <a:path w="503509" h="503509">
                <a:moveTo>
                  <a:pt x="0" y="0"/>
                </a:moveTo>
                <a:lnTo>
                  <a:pt x="503510" y="0"/>
                </a:lnTo>
                <a:lnTo>
                  <a:pt x="503510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40" r="-424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037141" y="172177"/>
            <a:ext cx="1211153" cy="753034"/>
          </a:xfrm>
          <a:custGeom>
            <a:avLst/>
            <a:gdLst/>
            <a:ahLst/>
            <a:cxnLst/>
            <a:rect l="l" t="t" r="r" b="b"/>
            <a:pathLst>
              <a:path w="1211153" h="753034">
                <a:moveTo>
                  <a:pt x="0" y="0"/>
                </a:moveTo>
                <a:lnTo>
                  <a:pt x="1211152" y="0"/>
                </a:lnTo>
                <a:lnTo>
                  <a:pt x="1211152" y="753034"/>
                </a:lnTo>
                <a:lnTo>
                  <a:pt x="0" y="7530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980" r="-1236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311488" y="246641"/>
            <a:ext cx="947812" cy="503509"/>
          </a:xfrm>
          <a:custGeom>
            <a:avLst/>
            <a:gdLst/>
            <a:ahLst/>
            <a:cxnLst/>
            <a:rect l="l" t="t" r="r" b="b"/>
            <a:pathLst>
              <a:path w="947812" h="503509">
                <a:moveTo>
                  <a:pt x="0" y="0"/>
                </a:moveTo>
                <a:lnTo>
                  <a:pt x="947812" y="0"/>
                </a:lnTo>
                <a:lnTo>
                  <a:pt x="947812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1136" t="-34563" r="-30250" b="-36321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453010" y="285631"/>
            <a:ext cx="769046" cy="425528"/>
          </a:xfrm>
          <a:custGeom>
            <a:avLst/>
            <a:gdLst/>
            <a:ahLst/>
            <a:cxnLst/>
            <a:rect l="l" t="t" r="r" b="b"/>
            <a:pathLst>
              <a:path w="769046" h="425528">
                <a:moveTo>
                  <a:pt x="0" y="0"/>
                </a:moveTo>
                <a:lnTo>
                  <a:pt x="769046" y="0"/>
                </a:lnTo>
                <a:lnTo>
                  <a:pt x="769046" y="425529"/>
                </a:lnTo>
                <a:lnTo>
                  <a:pt x="0" y="4255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688" r="-150664" b="-2174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729256" y="3524"/>
            <a:ext cx="1096103" cy="1025176"/>
          </a:xfrm>
          <a:custGeom>
            <a:avLst/>
            <a:gdLst/>
            <a:ahLst/>
            <a:cxnLst/>
            <a:rect l="l" t="t" r="r" b="b"/>
            <a:pathLst>
              <a:path w="1096103" h="1025176">
                <a:moveTo>
                  <a:pt x="0" y="0"/>
                </a:moveTo>
                <a:lnTo>
                  <a:pt x="1096102" y="0"/>
                </a:lnTo>
                <a:lnTo>
                  <a:pt x="1096102" y="1025176"/>
                </a:lnTo>
                <a:lnTo>
                  <a:pt x="0" y="10251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183" r="-12521"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920936" y="2923134"/>
            <a:ext cx="16338364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183" t="-7617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218377" y="139674"/>
            <a:ext cx="1327999" cy="825683"/>
          </a:xfrm>
          <a:custGeom>
            <a:avLst/>
            <a:gdLst/>
            <a:ahLst/>
            <a:cxnLst/>
            <a:rect l="l" t="t" r="r" b="b"/>
            <a:pathLst>
              <a:path w="1327999" h="825683">
                <a:moveTo>
                  <a:pt x="0" y="0"/>
                </a:moveTo>
                <a:lnTo>
                  <a:pt x="1327999" y="0"/>
                </a:lnTo>
                <a:lnTo>
                  <a:pt x="1327999" y="825682"/>
                </a:lnTo>
                <a:lnTo>
                  <a:pt x="0" y="8256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1980" r="-12369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782202" y="-9525"/>
            <a:ext cx="1201850" cy="1124080"/>
          </a:xfrm>
          <a:custGeom>
            <a:avLst/>
            <a:gdLst/>
            <a:ahLst/>
            <a:cxnLst/>
            <a:rect l="l" t="t" r="r" b="b"/>
            <a:pathLst>
              <a:path w="1201850" h="1124080">
                <a:moveTo>
                  <a:pt x="0" y="0"/>
                </a:moveTo>
                <a:lnTo>
                  <a:pt x="1201849" y="0"/>
                </a:lnTo>
                <a:lnTo>
                  <a:pt x="1201849" y="1124080"/>
                </a:lnTo>
                <a:lnTo>
                  <a:pt x="0" y="11240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2183" r="-12521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164483" y="308607"/>
            <a:ext cx="2086601" cy="497357"/>
          </a:xfrm>
          <a:custGeom>
            <a:avLst/>
            <a:gdLst/>
            <a:ahLst/>
            <a:cxnLst/>
            <a:rect l="l" t="t" r="r" b="b"/>
            <a:pathLst>
              <a:path w="2086601" h="497357">
                <a:moveTo>
                  <a:pt x="0" y="0"/>
                </a:moveTo>
                <a:lnTo>
                  <a:pt x="2086601" y="0"/>
                </a:lnTo>
                <a:lnTo>
                  <a:pt x="2086601" y="497357"/>
                </a:lnTo>
                <a:lnTo>
                  <a:pt x="0" y="49735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1451"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920936" y="3187340"/>
            <a:ext cx="1787884" cy="5551075"/>
            <a:chOff x="0" y="0"/>
            <a:chExt cx="470916" cy="146202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70916" cy="1462024"/>
            </a:xfrm>
            <a:custGeom>
              <a:avLst/>
              <a:gdLst/>
              <a:ahLst/>
              <a:cxnLst/>
              <a:rect l="l" t="t" r="r" b="b"/>
              <a:pathLst>
                <a:path w="470916" h="1462024">
                  <a:moveTo>
                    <a:pt x="470916" y="43302"/>
                  </a:moveTo>
                  <a:lnTo>
                    <a:pt x="470916" y="1418722"/>
                  </a:lnTo>
                  <a:cubicBezTo>
                    <a:pt x="470916" y="1430206"/>
                    <a:pt x="466354" y="1441220"/>
                    <a:pt x="458233" y="1449341"/>
                  </a:cubicBezTo>
                  <a:cubicBezTo>
                    <a:pt x="450112" y="1457462"/>
                    <a:pt x="439098" y="1462024"/>
                    <a:pt x="427614" y="1462024"/>
                  </a:cubicBezTo>
                  <a:lnTo>
                    <a:pt x="43302" y="1462024"/>
                  </a:lnTo>
                  <a:cubicBezTo>
                    <a:pt x="31818" y="1462024"/>
                    <a:pt x="20804" y="1457462"/>
                    <a:pt x="12683" y="1449341"/>
                  </a:cubicBezTo>
                  <a:cubicBezTo>
                    <a:pt x="4562" y="1441220"/>
                    <a:pt x="0" y="1430206"/>
                    <a:pt x="0" y="1418722"/>
                  </a:cubicBezTo>
                  <a:lnTo>
                    <a:pt x="0" y="43302"/>
                  </a:lnTo>
                  <a:cubicBezTo>
                    <a:pt x="0" y="31818"/>
                    <a:pt x="4562" y="20804"/>
                    <a:pt x="12683" y="12683"/>
                  </a:cubicBezTo>
                  <a:cubicBezTo>
                    <a:pt x="20804" y="4562"/>
                    <a:pt x="31818" y="0"/>
                    <a:pt x="43302" y="0"/>
                  </a:cubicBezTo>
                  <a:lnTo>
                    <a:pt x="427614" y="0"/>
                  </a:lnTo>
                  <a:cubicBezTo>
                    <a:pt x="439098" y="0"/>
                    <a:pt x="450112" y="4562"/>
                    <a:pt x="458233" y="12683"/>
                  </a:cubicBezTo>
                  <a:cubicBezTo>
                    <a:pt x="466354" y="20804"/>
                    <a:pt x="470916" y="31818"/>
                    <a:pt x="470916" y="43302"/>
                  </a:cubicBezTo>
                  <a:close/>
                </a:path>
              </a:pathLst>
            </a:custGeom>
            <a:solidFill>
              <a:srgbClr val="7B300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470916" cy="1442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2" name="AutoShape 22"/>
          <p:cNvSpPr/>
          <p:nvPr/>
        </p:nvSpPr>
        <p:spPr>
          <a:xfrm>
            <a:off x="1123135" y="4669274"/>
            <a:ext cx="1383486" cy="0"/>
          </a:xfrm>
          <a:prstGeom prst="line">
            <a:avLst/>
          </a:prstGeom>
          <a:ln w="38100" cap="rnd">
            <a:solidFill>
              <a:srgbClr val="E5E3D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1123135" y="5666710"/>
            <a:ext cx="1383486" cy="0"/>
          </a:xfrm>
          <a:prstGeom prst="line">
            <a:avLst/>
          </a:prstGeom>
          <a:ln w="38100" cap="rnd">
            <a:solidFill>
              <a:srgbClr val="E5E3D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4" name="Group 24"/>
          <p:cNvGrpSpPr/>
          <p:nvPr/>
        </p:nvGrpSpPr>
        <p:grpSpPr>
          <a:xfrm>
            <a:off x="14292083" y="3187340"/>
            <a:ext cx="2967217" cy="1426311"/>
            <a:chOff x="0" y="0"/>
            <a:chExt cx="781544" cy="37565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81544" cy="375657"/>
            </a:xfrm>
            <a:custGeom>
              <a:avLst/>
              <a:gdLst/>
              <a:ahLst/>
              <a:cxnLst/>
              <a:rect l="l" t="t" r="r" b="b"/>
              <a:pathLst>
                <a:path w="781544" h="375657">
                  <a:moveTo>
                    <a:pt x="781544" y="26092"/>
                  </a:moveTo>
                  <a:lnTo>
                    <a:pt x="781544" y="349566"/>
                  </a:lnTo>
                  <a:cubicBezTo>
                    <a:pt x="781544" y="356485"/>
                    <a:pt x="778795" y="363122"/>
                    <a:pt x="773902" y="368015"/>
                  </a:cubicBezTo>
                  <a:cubicBezTo>
                    <a:pt x="769009" y="372908"/>
                    <a:pt x="762372" y="375657"/>
                    <a:pt x="755452" y="375657"/>
                  </a:cubicBezTo>
                  <a:lnTo>
                    <a:pt x="26092" y="375657"/>
                  </a:lnTo>
                  <a:cubicBezTo>
                    <a:pt x="19172" y="375657"/>
                    <a:pt x="12535" y="372908"/>
                    <a:pt x="7642" y="368015"/>
                  </a:cubicBezTo>
                  <a:cubicBezTo>
                    <a:pt x="2749" y="363122"/>
                    <a:pt x="0" y="356485"/>
                    <a:pt x="0" y="349566"/>
                  </a:cubicBezTo>
                  <a:lnTo>
                    <a:pt x="0" y="26092"/>
                  </a:lnTo>
                  <a:cubicBezTo>
                    <a:pt x="0" y="19172"/>
                    <a:pt x="2749" y="12535"/>
                    <a:pt x="7642" y="7642"/>
                  </a:cubicBezTo>
                  <a:cubicBezTo>
                    <a:pt x="12535" y="2749"/>
                    <a:pt x="19172" y="0"/>
                    <a:pt x="26092" y="0"/>
                  </a:cubicBezTo>
                  <a:lnTo>
                    <a:pt x="755452" y="0"/>
                  </a:lnTo>
                  <a:cubicBezTo>
                    <a:pt x="762372" y="0"/>
                    <a:pt x="769009" y="2749"/>
                    <a:pt x="773902" y="7642"/>
                  </a:cubicBezTo>
                  <a:cubicBezTo>
                    <a:pt x="778795" y="12535"/>
                    <a:pt x="781544" y="19172"/>
                    <a:pt x="781544" y="26092"/>
                  </a:cubicBezTo>
                  <a:close/>
                </a:path>
              </a:pathLst>
            </a:custGeom>
            <a:solidFill>
              <a:srgbClr val="E5E3DF"/>
            </a:solidFill>
            <a:ln w="66675" cap="sq">
              <a:solidFill>
                <a:srgbClr val="7B300F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19050"/>
              <a:ext cx="781544" cy="356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173884" y="3297958"/>
            <a:ext cx="10651474" cy="3490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18.3.1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Distribuição de pessoas encarceradas por raça/cor, idade, etnia, sexo e tipo de crime;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18.3.2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Distribuição de pessoas encarceradas sem sentença por raça/cor, idade, etnia e sexo;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18.3.3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Número de processos relacionados a racismo/injúria racial, intolerância religiosa, homofobia e transfobia;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18.3.4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Proporção de pessoas residentes em municípios com potencial assistência jurídica pela Defensoria Pública por cor/raça;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18.3.5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Proporção da população que se sente segura quando caminha sozinha na área onde vive por cor/raça e sexo.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4445925" y="3288433"/>
            <a:ext cx="2659534" cy="1190045"/>
          </a:xfrm>
          <a:custGeom>
            <a:avLst/>
            <a:gdLst/>
            <a:ahLst/>
            <a:cxnLst/>
            <a:rect l="l" t="t" r="r" b="b"/>
            <a:pathLst>
              <a:path w="2659534" h="1190045">
                <a:moveTo>
                  <a:pt x="0" y="0"/>
                </a:moveTo>
                <a:lnTo>
                  <a:pt x="2659534" y="0"/>
                </a:lnTo>
                <a:lnTo>
                  <a:pt x="2659534" y="1190045"/>
                </a:lnTo>
                <a:lnTo>
                  <a:pt x="0" y="119004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898342" y="1639037"/>
            <a:ext cx="12753502" cy="1198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18.3</a:t>
            </a:r>
            <a:r>
              <a:rPr lang="en-US" sz="2199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Garantir aos povos indígenas e afrodescendentes tratamento digno, justo e equânime perante os órgãos do sistema de justiça, de segurança pública e administrativos do Estado, assegurando a efetivação e a ampliação do acesso à justiça e o devido processo legal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23135" y="3644131"/>
            <a:ext cx="1383486" cy="62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7"/>
              </a:lnSpc>
            </a:pPr>
            <a:r>
              <a:rPr lang="en-US" sz="43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18.3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92646" y="5026236"/>
            <a:ext cx="1644463" cy="449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9"/>
              </a:lnSpc>
            </a:pPr>
            <a:r>
              <a:rPr lang="en-US" sz="213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JUSTIÇA</a:t>
            </a:r>
          </a:p>
          <a:p>
            <a:pPr algn="ctr">
              <a:lnSpc>
                <a:spcPts val="1271"/>
              </a:lnSpc>
            </a:pPr>
            <a:endParaRPr lang="en-US" sz="2139" b="1">
              <a:solidFill>
                <a:srgbClr val="E5E3D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123135" y="5895310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5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Principais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E5E3D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123135" y="7164040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5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ADicionais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E5E3D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10451026" y="299698"/>
            <a:ext cx="1008492" cy="463762"/>
          </a:xfrm>
          <a:custGeom>
            <a:avLst/>
            <a:gdLst/>
            <a:ahLst/>
            <a:cxnLst/>
            <a:rect l="l" t="t" r="r" b="b"/>
            <a:pathLst>
              <a:path w="1008492" h="463762">
                <a:moveTo>
                  <a:pt x="0" y="0"/>
                </a:moveTo>
                <a:lnTo>
                  <a:pt x="1008492" y="0"/>
                </a:lnTo>
                <a:lnTo>
                  <a:pt x="1008492" y="463763"/>
                </a:lnTo>
                <a:lnTo>
                  <a:pt x="0" y="46376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1579044" y="256152"/>
            <a:ext cx="550854" cy="550854"/>
          </a:xfrm>
          <a:custGeom>
            <a:avLst/>
            <a:gdLst/>
            <a:ahLst/>
            <a:cxnLst/>
            <a:rect l="l" t="t" r="r" b="b"/>
            <a:pathLst>
              <a:path w="550854" h="550854">
                <a:moveTo>
                  <a:pt x="0" y="0"/>
                </a:moveTo>
                <a:lnTo>
                  <a:pt x="550854" y="0"/>
                </a:lnTo>
                <a:lnTo>
                  <a:pt x="550854" y="550855"/>
                </a:lnTo>
                <a:lnTo>
                  <a:pt x="0" y="55085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4240" r="-4240"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95660" y="304161"/>
            <a:ext cx="921813" cy="423903"/>
          </a:xfrm>
          <a:custGeom>
            <a:avLst/>
            <a:gdLst/>
            <a:ahLst/>
            <a:cxnLst/>
            <a:rect l="l" t="t" r="r" b="b"/>
            <a:pathLst>
              <a:path w="921813" h="423903">
                <a:moveTo>
                  <a:pt x="0" y="0"/>
                </a:moveTo>
                <a:lnTo>
                  <a:pt x="921813" y="0"/>
                </a:lnTo>
                <a:lnTo>
                  <a:pt x="921813" y="423903"/>
                </a:lnTo>
                <a:lnTo>
                  <a:pt x="0" y="423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880368" y="264358"/>
            <a:ext cx="503509" cy="503509"/>
          </a:xfrm>
          <a:custGeom>
            <a:avLst/>
            <a:gdLst/>
            <a:ahLst/>
            <a:cxnLst/>
            <a:rect l="l" t="t" r="r" b="b"/>
            <a:pathLst>
              <a:path w="503509" h="503509">
                <a:moveTo>
                  <a:pt x="0" y="0"/>
                </a:moveTo>
                <a:lnTo>
                  <a:pt x="503510" y="0"/>
                </a:lnTo>
                <a:lnTo>
                  <a:pt x="503510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40" r="-424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037141" y="172177"/>
            <a:ext cx="1211153" cy="753034"/>
          </a:xfrm>
          <a:custGeom>
            <a:avLst/>
            <a:gdLst/>
            <a:ahLst/>
            <a:cxnLst/>
            <a:rect l="l" t="t" r="r" b="b"/>
            <a:pathLst>
              <a:path w="1211153" h="753034">
                <a:moveTo>
                  <a:pt x="0" y="0"/>
                </a:moveTo>
                <a:lnTo>
                  <a:pt x="1211152" y="0"/>
                </a:lnTo>
                <a:lnTo>
                  <a:pt x="1211152" y="753034"/>
                </a:lnTo>
                <a:lnTo>
                  <a:pt x="0" y="7530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980" r="-1236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311488" y="246641"/>
            <a:ext cx="947812" cy="503509"/>
          </a:xfrm>
          <a:custGeom>
            <a:avLst/>
            <a:gdLst/>
            <a:ahLst/>
            <a:cxnLst/>
            <a:rect l="l" t="t" r="r" b="b"/>
            <a:pathLst>
              <a:path w="947812" h="503509">
                <a:moveTo>
                  <a:pt x="0" y="0"/>
                </a:moveTo>
                <a:lnTo>
                  <a:pt x="947812" y="0"/>
                </a:lnTo>
                <a:lnTo>
                  <a:pt x="947812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1136" t="-34563" r="-30250" b="-36321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453010" y="285631"/>
            <a:ext cx="769046" cy="425528"/>
          </a:xfrm>
          <a:custGeom>
            <a:avLst/>
            <a:gdLst/>
            <a:ahLst/>
            <a:cxnLst/>
            <a:rect l="l" t="t" r="r" b="b"/>
            <a:pathLst>
              <a:path w="769046" h="425528">
                <a:moveTo>
                  <a:pt x="0" y="0"/>
                </a:moveTo>
                <a:lnTo>
                  <a:pt x="769046" y="0"/>
                </a:lnTo>
                <a:lnTo>
                  <a:pt x="769046" y="425529"/>
                </a:lnTo>
                <a:lnTo>
                  <a:pt x="0" y="4255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688" r="-150664" b="-2174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729256" y="3524"/>
            <a:ext cx="1096103" cy="1025176"/>
          </a:xfrm>
          <a:custGeom>
            <a:avLst/>
            <a:gdLst/>
            <a:ahLst/>
            <a:cxnLst/>
            <a:rect l="l" t="t" r="r" b="b"/>
            <a:pathLst>
              <a:path w="1096103" h="1025176">
                <a:moveTo>
                  <a:pt x="0" y="0"/>
                </a:moveTo>
                <a:lnTo>
                  <a:pt x="1096102" y="0"/>
                </a:lnTo>
                <a:lnTo>
                  <a:pt x="1096102" y="1025176"/>
                </a:lnTo>
                <a:lnTo>
                  <a:pt x="0" y="10251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183" r="-12521"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920936" y="2923134"/>
            <a:ext cx="16338364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183" t="-7617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218377" y="139674"/>
            <a:ext cx="1327999" cy="825683"/>
          </a:xfrm>
          <a:custGeom>
            <a:avLst/>
            <a:gdLst/>
            <a:ahLst/>
            <a:cxnLst/>
            <a:rect l="l" t="t" r="r" b="b"/>
            <a:pathLst>
              <a:path w="1327999" h="825683">
                <a:moveTo>
                  <a:pt x="0" y="0"/>
                </a:moveTo>
                <a:lnTo>
                  <a:pt x="1327999" y="0"/>
                </a:lnTo>
                <a:lnTo>
                  <a:pt x="1327999" y="825682"/>
                </a:lnTo>
                <a:lnTo>
                  <a:pt x="0" y="8256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1980" r="-12369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782202" y="-9525"/>
            <a:ext cx="1201850" cy="1124080"/>
          </a:xfrm>
          <a:custGeom>
            <a:avLst/>
            <a:gdLst/>
            <a:ahLst/>
            <a:cxnLst/>
            <a:rect l="l" t="t" r="r" b="b"/>
            <a:pathLst>
              <a:path w="1201850" h="1124080">
                <a:moveTo>
                  <a:pt x="0" y="0"/>
                </a:moveTo>
                <a:lnTo>
                  <a:pt x="1201849" y="0"/>
                </a:lnTo>
                <a:lnTo>
                  <a:pt x="1201849" y="1124080"/>
                </a:lnTo>
                <a:lnTo>
                  <a:pt x="0" y="11240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2183" r="-12521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164483" y="308607"/>
            <a:ext cx="2086601" cy="497357"/>
          </a:xfrm>
          <a:custGeom>
            <a:avLst/>
            <a:gdLst/>
            <a:ahLst/>
            <a:cxnLst/>
            <a:rect l="l" t="t" r="r" b="b"/>
            <a:pathLst>
              <a:path w="2086601" h="497357">
                <a:moveTo>
                  <a:pt x="0" y="0"/>
                </a:moveTo>
                <a:lnTo>
                  <a:pt x="2086601" y="0"/>
                </a:lnTo>
                <a:lnTo>
                  <a:pt x="2086601" y="497357"/>
                </a:lnTo>
                <a:lnTo>
                  <a:pt x="0" y="49735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1451"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920936" y="3187340"/>
            <a:ext cx="1787884" cy="5551075"/>
            <a:chOff x="0" y="0"/>
            <a:chExt cx="470916" cy="146202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70916" cy="1462024"/>
            </a:xfrm>
            <a:custGeom>
              <a:avLst/>
              <a:gdLst/>
              <a:ahLst/>
              <a:cxnLst/>
              <a:rect l="l" t="t" r="r" b="b"/>
              <a:pathLst>
                <a:path w="470916" h="1462024">
                  <a:moveTo>
                    <a:pt x="470916" y="43302"/>
                  </a:moveTo>
                  <a:lnTo>
                    <a:pt x="470916" y="1418722"/>
                  </a:lnTo>
                  <a:cubicBezTo>
                    <a:pt x="470916" y="1430206"/>
                    <a:pt x="466354" y="1441220"/>
                    <a:pt x="458233" y="1449341"/>
                  </a:cubicBezTo>
                  <a:cubicBezTo>
                    <a:pt x="450112" y="1457462"/>
                    <a:pt x="439098" y="1462024"/>
                    <a:pt x="427614" y="1462024"/>
                  </a:cubicBezTo>
                  <a:lnTo>
                    <a:pt x="43302" y="1462024"/>
                  </a:lnTo>
                  <a:cubicBezTo>
                    <a:pt x="31818" y="1462024"/>
                    <a:pt x="20804" y="1457462"/>
                    <a:pt x="12683" y="1449341"/>
                  </a:cubicBezTo>
                  <a:cubicBezTo>
                    <a:pt x="4562" y="1441220"/>
                    <a:pt x="0" y="1430206"/>
                    <a:pt x="0" y="1418722"/>
                  </a:cubicBezTo>
                  <a:lnTo>
                    <a:pt x="0" y="43302"/>
                  </a:lnTo>
                  <a:cubicBezTo>
                    <a:pt x="0" y="31818"/>
                    <a:pt x="4562" y="20804"/>
                    <a:pt x="12683" y="12683"/>
                  </a:cubicBezTo>
                  <a:cubicBezTo>
                    <a:pt x="20804" y="4562"/>
                    <a:pt x="31818" y="0"/>
                    <a:pt x="43302" y="0"/>
                  </a:cubicBezTo>
                  <a:lnTo>
                    <a:pt x="427614" y="0"/>
                  </a:lnTo>
                  <a:cubicBezTo>
                    <a:pt x="439098" y="0"/>
                    <a:pt x="450112" y="4562"/>
                    <a:pt x="458233" y="12683"/>
                  </a:cubicBezTo>
                  <a:cubicBezTo>
                    <a:pt x="466354" y="20804"/>
                    <a:pt x="470916" y="31818"/>
                    <a:pt x="470916" y="43302"/>
                  </a:cubicBezTo>
                  <a:close/>
                </a:path>
              </a:pathLst>
            </a:custGeom>
            <a:solidFill>
              <a:srgbClr val="7B300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470916" cy="1442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2" name="AutoShape 22"/>
          <p:cNvSpPr/>
          <p:nvPr/>
        </p:nvSpPr>
        <p:spPr>
          <a:xfrm>
            <a:off x="1123135" y="4669274"/>
            <a:ext cx="1383486" cy="0"/>
          </a:xfrm>
          <a:prstGeom prst="line">
            <a:avLst/>
          </a:prstGeom>
          <a:ln w="38100" cap="rnd">
            <a:solidFill>
              <a:srgbClr val="E5E3D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1123135" y="5666710"/>
            <a:ext cx="1383486" cy="0"/>
          </a:xfrm>
          <a:prstGeom prst="line">
            <a:avLst/>
          </a:prstGeom>
          <a:ln w="38100" cap="rnd">
            <a:solidFill>
              <a:srgbClr val="E5E3D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4" name="Group 24"/>
          <p:cNvGrpSpPr/>
          <p:nvPr/>
        </p:nvGrpSpPr>
        <p:grpSpPr>
          <a:xfrm>
            <a:off x="14292083" y="3187340"/>
            <a:ext cx="2967217" cy="2838230"/>
            <a:chOff x="0" y="0"/>
            <a:chExt cx="781544" cy="74752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81544" cy="747524"/>
            </a:xfrm>
            <a:custGeom>
              <a:avLst/>
              <a:gdLst/>
              <a:ahLst/>
              <a:cxnLst/>
              <a:rect l="l" t="t" r="r" b="b"/>
              <a:pathLst>
                <a:path w="781544" h="747524">
                  <a:moveTo>
                    <a:pt x="781544" y="26092"/>
                  </a:moveTo>
                  <a:lnTo>
                    <a:pt x="781544" y="721432"/>
                  </a:lnTo>
                  <a:cubicBezTo>
                    <a:pt x="781544" y="735842"/>
                    <a:pt x="769862" y="747524"/>
                    <a:pt x="755452" y="747524"/>
                  </a:cubicBezTo>
                  <a:lnTo>
                    <a:pt x="26092" y="747524"/>
                  </a:lnTo>
                  <a:cubicBezTo>
                    <a:pt x="19172" y="747524"/>
                    <a:pt x="12535" y="744775"/>
                    <a:pt x="7642" y="739882"/>
                  </a:cubicBezTo>
                  <a:cubicBezTo>
                    <a:pt x="2749" y="734989"/>
                    <a:pt x="0" y="728352"/>
                    <a:pt x="0" y="721432"/>
                  </a:cubicBezTo>
                  <a:lnTo>
                    <a:pt x="0" y="26092"/>
                  </a:lnTo>
                  <a:cubicBezTo>
                    <a:pt x="0" y="19172"/>
                    <a:pt x="2749" y="12535"/>
                    <a:pt x="7642" y="7642"/>
                  </a:cubicBezTo>
                  <a:cubicBezTo>
                    <a:pt x="12535" y="2749"/>
                    <a:pt x="19172" y="0"/>
                    <a:pt x="26092" y="0"/>
                  </a:cubicBezTo>
                  <a:lnTo>
                    <a:pt x="755452" y="0"/>
                  </a:lnTo>
                  <a:cubicBezTo>
                    <a:pt x="762372" y="0"/>
                    <a:pt x="769009" y="2749"/>
                    <a:pt x="773902" y="7642"/>
                  </a:cubicBezTo>
                  <a:cubicBezTo>
                    <a:pt x="778795" y="12535"/>
                    <a:pt x="781544" y="19172"/>
                    <a:pt x="781544" y="26092"/>
                  </a:cubicBezTo>
                  <a:close/>
                </a:path>
              </a:pathLst>
            </a:custGeom>
            <a:solidFill>
              <a:srgbClr val="E5E3DF"/>
            </a:solidFill>
            <a:ln w="66675" cap="sq">
              <a:solidFill>
                <a:srgbClr val="7B300F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19050"/>
              <a:ext cx="781544" cy="728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173884" y="3297958"/>
            <a:ext cx="10651474" cy="5890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18.4.1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Proporção de assentos ocupados por sexo, cor/raça no Executivo (governador, prefeito) e Legislativo (senador, dep. federal, dep. estadual/distrital, vereador);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18.4.2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Proporção de pessoas que se candidatam a eleições (candidatos executivo/legislativo), por cor/raça, etnia e sexo, identidade gênero e orientação sexual, tipo de financiamento;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18.4.3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Proporção de servidoras e servidores públicos por cor/raça, etnia, sexo, identidade gênero, orientação sexual e nível da Classificação Brasileira de Ocupações (CBO) nos três Poderes;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18.4.4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Proporção de cargos de médio e alto escalão no setor público ocupados, por cor/raça, etnia, sexo, identidade gênero e orientação sexual;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18.4.5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Proporção de funcionários e funcionárias no setor privado por cor/raça, etnia, sexo, identidade gênero, orientação sexual, por remuneração, tipo de ocupação (com carteira, sem carteira, conta própria formal/informal, empregador), tipo de cargos;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18.4.6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Proporção de assentos em órgãos colegiados e instâncias de participação ocupados conselhos de administração de empresas x público/privado, por cor/raça, etnia, sexo, identidade gênero e orientação sexual.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4445925" y="3333564"/>
            <a:ext cx="2659534" cy="2523645"/>
          </a:xfrm>
          <a:custGeom>
            <a:avLst/>
            <a:gdLst/>
            <a:ahLst/>
            <a:cxnLst/>
            <a:rect l="l" t="t" r="r" b="b"/>
            <a:pathLst>
              <a:path w="2659534" h="2523645">
                <a:moveTo>
                  <a:pt x="0" y="0"/>
                </a:moveTo>
                <a:lnTo>
                  <a:pt x="2659534" y="0"/>
                </a:lnTo>
                <a:lnTo>
                  <a:pt x="2659534" y="2523646"/>
                </a:lnTo>
                <a:lnTo>
                  <a:pt x="0" y="252364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898342" y="1639037"/>
            <a:ext cx="12753502" cy="1198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18.4</a:t>
            </a:r>
            <a:r>
              <a:rPr lang="en-US" sz="2199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Garantir a representatividade equitativa dos povos indígenas e afrodescendentes nas instâncias, colegiados e órgãos de Estado e no quadro de pessoal de empresas públicas e privadas, levando em conta a interseccionalidade.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23135" y="3691032"/>
            <a:ext cx="1383486" cy="62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7"/>
              </a:lnSpc>
            </a:pPr>
            <a:r>
              <a:rPr lang="en-US" sz="43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18.4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92646" y="4627027"/>
            <a:ext cx="1644463" cy="823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0"/>
              </a:lnSpc>
            </a:pPr>
            <a:endParaRPr/>
          </a:p>
          <a:p>
            <a:pPr algn="ctr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REPRESEN-</a:t>
            </a:r>
          </a:p>
          <a:p>
            <a:pPr algn="ctr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TATIVIDADE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23135" y="5895310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6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Principais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E5E3D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123135" y="7164040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5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ADicionais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E5E3D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10451026" y="299698"/>
            <a:ext cx="1008492" cy="463762"/>
          </a:xfrm>
          <a:custGeom>
            <a:avLst/>
            <a:gdLst/>
            <a:ahLst/>
            <a:cxnLst/>
            <a:rect l="l" t="t" r="r" b="b"/>
            <a:pathLst>
              <a:path w="1008492" h="463762">
                <a:moveTo>
                  <a:pt x="0" y="0"/>
                </a:moveTo>
                <a:lnTo>
                  <a:pt x="1008492" y="0"/>
                </a:lnTo>
                <a:lnTo>
                  <a:pt x="1008492" y="463763"/>
                </a:lnTo>
                <a:lnTo>
                  <a:pt x="0" y="46376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1579044" y="256152"/>
            <a:ext cx="550854" cy="550854"/>
          </a:xfrm>
          <a:custGeom>
            <a:avLst/>
            <a:gdLst/>
            <a:ahLst/>
            <a:cxnLst/>
            <a:rect l="l" t="t" r="r" b="b"/>
            <a:pathLst>
              <a:path w="550854" h="550854">
                <a:moveTo>
                  <a:pt x="0" y="0"/>
                </a:moveTo>
                <a:lnTo>
                  <a:pt x="550854" y="0"/>
                </a:lnTo>
                <a:lnTo>
                  <a:pt x="550854" y="550855"/>
                </a:lnTo>
                <a:lnTo>
                  <a:pt x="0" y="55085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4240" r="-4240"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95660" y="304161"/>
            <a:ext cx="921813" cy="423903"/>
          </a:xfrm>
          <a:custGeom>
            <a:avLst/>
            <a:gdLst/>
            <a:ahLst/>
            <a:cxnLst/>
            <a:rect l="l" t="t" r="r" b="b"/>
            <a:pathLst>
              <a:path w="921813" h="423903">
                <a:moveTo>
                  <a:pt x="0" y="0"/>
                </a:moveTo>
                <a:lnTo>
                  <a:pt x="921813" y="0"/>
                </a:lnTo>
                <a:lnTo>
                  <a:pt x="921813" y="423903"/>
                </a:lnTo>
                <a:lnTo>
                  <a:pt x="0" y="423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880368" y="264358"/>
            <a:ext cx="503509" cy="503509"/>
          </a:xfrm>
          <a:custGeom>
            <a:avLst/>
            <a:gdLst/>
            <a:ahLst/>
            <a:cxnLst/>
            <a:rect l="l" t="t" r="r" b="b"/>
            <a:pathLst>
              <a:path w="503509" h="503509">
                <a:moveTo>
                  <a:pt x="0" y="0"/>
                </a:moveTo>
                <a:lnTo>
                  <a:pt x="503510" y="0"/>
                </a:lnTo>
                <a:lnTo>
                  <a:pt x="503510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40" r="-424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037141" y="172177"/>
            <a:ext cx="1211153" cy="753034"/>
          </a:xfrm>
          <a:custGeom>
            <a:avLst/>
            <a:gdLst/>
            <a:ahLst/>
            <a:cxnLst/>
            <a:rect l="l" t="t" r="r" b="b"/>
            <a:pathLst>
              <a:path w="1211153" h="753034">
                <a:moveTo>
                  <a:pt x="0" y="0"/>
                </a:moveTo>
                <a:lnTo>
                  <a:pt x="1211152" y="0"/>
                </a:lnTo>
                <a:lnTo>
                  <a:pt x="1211152" y="753034"/>
                </a:lnTo>
                <a:lnTo>
                  <a:pt x="0" y="7530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980" r="-1236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311488" y="246641"/>
            <a:ext cx="947812" cy="503509"/>
          </a:xfrm>
          <a:custGeom>
            <a:avLst/>
            <a:gdLst/>
            <a:ahLst/>
            <a:cxnLst/>
            <a:rect l="l" t="t" r="r" b="b"/>
            <a:pathLst>
              <a:path w="947812" h="503509">
                <a:moveTo>
                  <a:pt x="0" y="0"/>
                </a:moveTo>
                <a:lnTo>
                  <a:pt x="947812" y="0"/>
                </a:lnTo>
                <a:lnTo>
                  <a:pt x="947812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1136" t="-34563" r="-30250" b="-36321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453010" y="285631"/>
            <a:ext cx="769046" cy="425528"/>
          </a:xfrm>
          <a:custGeom>
            <a:avLst/>
            <a:gdLst/>
            <a:ahLst/>
            <a:cxnLst/>
            <a:rect l="l" t="t" r="r" b="b"/>
            <a:pathLst>
              <a:path w="769046" h="425528">
                <a:moveTo>
                  <a:pt x="0" y="0"/>
                </a:moveTo>
                <a:lnTo>
                  <a:pt x="769046" y="0"/>
                </a:lnTo>
                <a:lnTo>
                  <a:pt x="769046" y="425529"/>
                </a:lnTo>
                <a:lnTo>
                  <a:pt x="0" y="4255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688" r="-150664" b="-2174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729256" y="3524"/>
            <a:ext cx="1096103" cy="1025176"/>
          </a:xfrm>
          <a:custGeom>
            <a:avLst/>
            <a:gdLst/>
            <a:ahLst/>
            <a:cxnLst/>
            <a:rect l="l" t="t" r="r" b="b"/>
            <a:pathLst>
              <a:path w="1096103" h="1025176">
                <a:moveTo>
                  <a:pt x="0" y="0"/>
                </a:moveTo>
                <a:lnTo>
                  <a:pt x="1096102" y="0"/>
                </a:lnTo>
                <a:lnTo>
                  <a:pt x="1096102" y="1025176"/>
                </a:lnTo>
                <a:lnTo>
                  <a:pt x="0" y="10251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183" r="-12521"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920936" y="4349279"/>
            <a:ext cx="16338364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183" t="-7617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218377" y="139674"/>
            <a:ext cx="1327999" cy="825683"/>
          </a:xfrm>
          <a:custGeom>
            <a:avLst/>
            <a:gdLst/>
            <a:ahLst/>
            <a:cxnLst/>
            <a:rect l="l" t="t" r="r" b="b"/>
            <a:pathLst>
              <a:path w="1327999" h="825683">
                <a:moveTo>
                  <a:pt x="0" y="0"/>
                </a:moveTo>
                <a:lnTo>
                  <a:pt x="1327999" y="0"/>
                </a:lnTo>
                <a:lnTo>
                  <a:pt x="1327999" y="825682"/>
                </a:lnTo>
                <a:lnTo>
                  <a:pt x="0" y="8256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1980" r="-12369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782202" y="-9525"/>
            <a:ext cx="1201850" cy="1124080"/>
          </a:xfrm>
          <a:custGeom>
            <a:avLst/>
            <a:gdLst/>
            <a:ahLst/>
            <a:cxnLst/>
            <a:rect l="l" t="t" r="r" b="b"/>
            <a:pathLst>
              <a:path w="1201850" h="1124080">
                <a:moveTo>
                  <a:pt x="0" y="0"/>
                </a:moveTo>
                <a:lnTo>
                  <a:pt x="1201849" y="0"/>
                </a:lnTo>
                <a:lnTo>
                  <a:pt x="1201849" y="1124080"/>
                </a:lnTo>
                <a:lnTo>
                  <a:pt x="0" y="11240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2183" r="-12521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164483" y="308607"/>
            <a:ext cx="2086601" cy="497357"/>
          </a:xfrm>
          <a:custGeom>
            <a:avLst/>
            <a:gdLst/>
            <a:ahLst/>
            <a:cxnLst/>
            <a:rect l="l" t="t" r="r" b="b"/>
            <a:pathLst>
              <a:path w="2086601" h="497357">
                <a:moveTo>
                  <a:pt x="0" y="0"/>
                </a:moveTo>
                <a:lnTo>
                  <a:pt x="2086601" y="0"/>
                </a:lnTo>
                <a:lnTo>
                  <a:pt x="2086601" y="497357"/>
                </a:lnTo>
                <a:lnTo>
                  <a:pt x="0" y="49735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1451"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920936" y="4606454"/>
            <a:ext cx="1787884" cy="4651846"/>
            <a:chOff x="0" y="0"/>
            <a:chExt cx="470916" cy="122518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70916" cy="1225188"/>
            </a:xfrm>
            <a:custGeom>
              <a:avLst/>
              <a:gdLst/>
              <a:ahLst/>
              <a:cxnLst/>
              <a:rect l="l" t="t" r="r" b="b"/>
              <a:pathLst>
                <a:path w="470916" h="1225188">
                  <a:moveTo>
                    <a:pt x="470916" y="43302"/>
                  </a:moveTo>
                  <a:lnTo>
                    <a:pt x="470916" y="1181886"/>
                  </a:lnTo>
                  <a:cubicBezTo>
                    <a:pt x="470916" y="1193370"/>
                    <a:pt x="466354" y="1204384"/>
                    <a:pt x="458233" y="1212505"/>
                  </a:cubicBezTo>
                  <a:cubicBezTo>
                    <a:pt x="450112" y="1220626"/>
                    <a:pt x="439098" y="1225188"/>
                    <a:pt x="427614" y="1225188"/>
                  </a:cubicBezTo>
                  <a:lnTo>
                    <a:pt x="43302" y="1225188"/>
                  </a:lnTo>
                  <a:cubicBezTo>
                    <a:pt x="31818" y="1225188"/>
                    <a:pt x="20804" y="1220626"/>
                    <a:pt x="12683" y="1212505"/>
                  </a:cubicBezTo>
                  <a:cubicBezTo>
                    <a:pt x="4562" y="1204384"/>
                    <a:pt x="0" y="1193370"/>
                    <a:pt x="0" y="1181886"/>
                  </a:cubicBezTo>
                  <a:lnTo>
                    <a:pt x="0" y="43302"/>
                  </a:lnTo>
                  <a:cubicBezTo>
                    <a:pt x="0" y="31818"/>
                    <a:pt x="4562" y="20804"/>
                    <a:pt x="12683" y="12683"/>
                  </a:cubicBezTo>
                  <a:cubicBezTo>
                    <a:pt x="20804" y="4562"/>
                    <a:pt x="31818" y="0"/>
                    <a:pt x="43302" y="0"/>
                  </a:cubicBezTo>
                  <a:lnTo>
                    <a:pt x="427614" y="0"/>
                  </a:lnTo>
                  <a:cubicBezTo>
                    <a:pt x="439098" y="0"/>
                    <a:pt x="450112" y="4562"/>
                    <a:pt x="458233" y="12683"/>
                  </a:cubicBezTo>
                  <a:cubicBezTo>
                    <a:pt x="466354" y="20804"/>
                    <a:pt x="470916" y="31818"/>
                    <a:pt x="470916" y="43302"/>
                  </a:cubicBezTo>
                  <a:close/>
                </a:path>
              </a:pathLst>
            </a:custGeom>
            <a:solidFill>
              <a:srgbClr val="7B300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470916" cy="1206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2" name="AutoShape 22"/>
          <p:cNvSpPr/>
          <p:nvPr/>
        </p:nvSpPr>
        <p:spPr>
          <a:xfrm>
            <a:off x="1123135" y="5658828"/>
            <a:ext cx="1383486" cy="0"/>
          </a:xfrm>
          <a:prstGeom prst="line">
            <a:avLst/>
          </a:prstGeom>
          <a:ln w="38100" cap="rnd">
            <a:solidFill>
              <a:srgbClr val="E5E3D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1123135" y="6656263"/>
            <a:ext cx="1383486" cy="0"/>
          </a:xfrm>
          <a:prstGeom prst="line">
            <a:avLst/>
          </a:prstGeom>
          <a:ln w="38100" cap="rnd">
            <a:solidFill>
              <a:srgbClr val="E5E3D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4" name="Group 24"/>
          <p:cNvGrpSpPr/>
          <p:nvPr/>
        </p:nvGrpSpPr>
        <p:grpSpPr>
          <a:xfrm>
            <a:off x="14292083" y="4606454"/>
            <a:ext cx="2967217" cy="4256033"/>
            <a:chOff x="0" y="0"/>
            <a:chExt cx="781544" cy="11209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81544" cy="1120940"/>
            </a:xfrm>
            <a:custGeom>
              <a:avLst/>
              <a:gdLst/>
              <a:ahLst/>
              <a:cxnLst/>
              <a:rect l="l" t="t" r="r" b="b"/>
              <a:pathLst>
                <a:path w="781544" h="1120940">
                  <a:moveTo>
                    <a:pt x="781544" y="26092"/>
                  </a:moveTo>
                  <a:lnTo>
                    <a:pt x="781544" y="1094849"/>
                  </a:lnTo>
                  <a:cubicBezTo>
                    <a:pt x="781544" y="1101769"/>
                    <a:pt x="778795" y="1108405"/>
                    <a:pt x="773902" y="1113298"/>
                  </a:cubicBezTo>
                  <a:cubicBezTo>
                    <a:pt x="769009" y="1118191"/>
                    <a:pt x="762372" y="1120940"/>
                    <a:pt x="755452" y="1120940"/>
                  </a:cubicBezTo>
                  <a:lnTo>
                    <a:pt x="26092" y="1120940"/>
                  </a:lnTo>
                  <a:cubicBezTo>
                    <a:pt x="11682" y="1120940"/>
                    <a:pt x="0" y="1109259"/>
                    <a:pt x="0" y="1094849"/>
                  </a:cubicBezTo>
                  <a:lnTo>
                    <a:pt x="0" y="26092"/>
                  </a:lnTo>
                  <a:cubicBezTo>
                    <a:pt x="0" y="19172"/>
                    <a:pt x="2749" y="12535"/>
                    <a:pt x="7642" y="7642"/>
                  </a:cubicBezTo>
                  <a:cubicBezTo>
                    <a:pt x="12535" y="2749"/>
                    <a:pt x="19172" y="0"/>
                    <a:pt x="26092" y="0"/>
                  </a:cubicBezTo>
                  <a:lnTo>
                    <a:pt x="755452" y="0"/>
                  </a:lnTo>
                  <a:cubicBezTo>
                    <a:pt x="762372" y="0"/>
                    <a:pt x="769009" y="2749"/>
                    <a:pt x="773902" y="7642"/>
                  </a:cubicBezTo>
                  <a:cubicBezTo>
                    <a:pt x="778795" y="12535"/>
                    <a:pt x="781544" y="19172"/>
                    <a:pt x="781544" y="26092"/>
                  </a:cubicBezTo>
                  <a:close/>
                </a:path>
              </a:pathLst>
            </a:custGeom>
            <a:solidFill>
              <a:srgbClr val="E5E3DF"/>
            </a:solidFill>
            <a:ln w="66675" cap="sq">
              <a:solidFill>
                <a:srgbClr val="7B300F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19050"/>
              <a:ext cx="781544" cy="1101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14445925" y="4752679"/>
            <a:ext cx="2659534" cy="2523645"/>
          </a:xfrm>
          <a:custGeom>
            <a:avLst/>
            <a:gdLst/>
            <a:ahLst/>
            <a:cxnLst/>
            <a:rect l="l" t="t" r="r" b="b"/>
            <a:pathLst>
              <a:path w="2659534" h="2523645">
                <a:moveTo>
                  <a:pt x="0" y="0"/>
                </a:moveTo>
                <a:lnTo>
                  <a:pt x="2659534" y="0"/>
                </a:lnTo>
                <a:lnTo>
                  <a:pt x="2659534" y="2523646"/>
                </a:lnTo>
                <a:lnTo>
                  <a:pt x="0" y="252364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4383126" y="4752679"/>
            <a:ext cx="1340275" cy="1169783"/>
          </a:xfrm>
          <a:custGeom>
            <a:avLst/>
            <a:gdLst/>
            <a:ahLst/>
            <a:cxnLst/>
            <a:rect l="l" t="t" r="r" b="b"/>
            <a:pathLst>
              <a:path w="1340275" h="1169783">
                <a:moveTo>
                  <a:pt x="0" y="0"/>
                </a:moveTo>
                <a:lnTo>
                  <a:pt x="1340276" y="0"/>
                </a:lnTo>
                <a:lnTo>
                  <a:pt x="1340276" y="1169783"/>
                </a:lnTo>
                <a:lnTo>
                  <a:pt x="0" y="116978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106132" r="-103117" b="-107141"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3173884" y="4674017"/>
            <a:ext cx="10651474" cy="4023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18.5.1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Pessoas indígenas ou quilombolas residentes em territórios regularizados;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18.5.2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Pessoas indígenas ou quilombolas em famílias inscritas no Cadastro Único para programas sociais;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18.5.3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Escolas indígenas em que ensino é ministrado em língua indígena ou em língua indígena e em português no total de escolas indígenas (%);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18.5.4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Área (ha) de desmatamento e vegetação secundária por classe de cobertura para os recortes de terras indígenas ou territórios quilombolas;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18.5.5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Área de mineração (ha) em Terras Indígenas ou territórios quilombolas;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18.5.6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População em área de risco de desastre geológico por raça/cor.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90126" y="1397863"/>
            <a:ext cx="16360958" cy="2946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18.5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Promover a reparação integral das violações socioeconômica e cultural, das perdas territoriais e dos impactos ambientais nos territórios dos povos indígenas e afrodescendentes, especialmente os integrantes de comunidades tradicionais, favelas e comunidades urbanas, garantindo o direito à memória, verdade e justiça 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18.5.1: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Proteger o patrimônio cultural, artístico e religioso dos povos indígenas e afrodescendentes garantindo-lhes os recursos necessários para o resgate, preservação e reconhecimento das memórias e das histórias de seus ancestrais e para o desenvolvimento de linguagens artísticas plurais nos territórios onde vivem 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18.5.2: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Preservar as formas de vivência e convivência estabelecidas pelos povos indígenas e afrodescendentes, bem como sua cosmovisão, liberdade de expressão cultural e religiosa</a:t>
            </a:r>
          </a:p>
          <a:p>
            <a:pPr algn="just">
              <a:lnSpc>
                <a:spcPts val="2033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23135" y="4878226"/>
            <a:ext cx="1383486" cy="62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7"/>
              </a:lnSpc>
            </a:pPr>
            <a:r>
              <a:rPr lang="en-US" sz="43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18.5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73478" y="5808279"/>
            <a:ext cx="1644463" cy="803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9"/>
              </a:lnSpc>
            </a:pPr>
            <a:endParaRPr/>
          </a:p>
          <a:p>
            <a:pPr algn="ctr">
              <a:lnSpc>
                <a:spcPts val="2247"/>
              </a:lnSpc>
            </a:pPr>
            <a:r>
              <a:rPr lang="en-US" sz="21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REPARAÇÃO</a:t>
            </a:r>
          </a:p>
          <a:p>
            <a:pPr algn="ctr">
              <a:lnSpc>
                <a:spcPts val="1806"/>
              </a:lnSpc>
            </a:pPr>
            <a:endParaRPr lang="en-US" sz="2100" b="1">
              <a:solidFill>
                <a:srgbClr val="E5E3D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123135" y="6884863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6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Principais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E5E3D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123135" y="8153593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12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ADicionais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E5E3D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6" name="Freeform 36"/>
          <p:cNvSpPr/>
          <p:nvPr/>
        </p:nvSpPr>
        <p:spPr>
          <a:xfrm>
            <a:off x="14445925" y="4752679"/>
            <a:ext cx="1277477" cy="1169783"/>
          </a:xfrm>
          <a:custGeom>
            <a:avLst/>
            <a:gdLst/>
            <a:ahLst/>
            <a:cxnLst/>
            <a:rect l="l" t="t" r="r" b="b"/>
            <a:pathLst>
              <a:path w="1277477" h="1169783">
                <a:moveTo>
                  <a:pt x="0" y="0"/>
                </a:moveTo>
                <a:lnTo>
                  <a:pt x="1277477" y="0"/>
                </a:lnTo>
                <a:lnTo>
                  <a:pt x="1277477" y="1169783"/>
                </a:lnTo>
                <a:lnTo>
                  <a:pt x="0" y="116978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r="-224451" b="-107141"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5837533" y="4752679"/>
            <a:ext cx="1340275" cy="1169783"/>
          </a:xfrm>
          <a:custGeom>
            <a:avLst/>
            <a:gdLst/>
            <a:ahLst/>
            <a:cxnLst/>
            <a:rect l="l" t="t" r="r" b="b"/>
            <a:pathLst>
              <a:path w="1340275" h="1169783">
                <a:moveTo>
                  <a:pt x="0" y="0"/>
                </a:moveTo>
                <a:lnTo>
                  <a:pt x="1340275" y="0"/>
                </a:lnTo>
                <a:lnTo>
                  <a:pt x="1340275" y="1169783"/>
                </a:lnTo>
                <a:lnTo>
                  <a:pt x="0" y="116978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106132" r="-103117" b="-107141"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4313914" y="6158863"/>
            <a:ext cx="1340275" cy="1169783"/>
          </a:xfrm>
          <a:custGeom>
            <a:avLst/>
            <a:gdLst/>
            <a:ahLst/>
            <a:cxnLst/>
            <a:rect l="l" t="t" r="r" b="b"/>
            <a:pathLst>
              <a:path w="1340275" h="1169783">
                <a:moveTo>
                  <a:pt x="0" y="0"/>
                </a:moveTo>
                <a:lnTo>
                  <a:pt x="1340275" y="0"/>
                </a:lnTo>
                <a:lnTo>
                  <a:pt x="1340275" y="1169783"/>
                </a:lnTo>
                <a:lnTo>
                  <a:pt x="0" y="116978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09249" t="-1181" b="-105960"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5910808" y="6106542"/>
            <a:ext cx="1340275" cy="1169783"/>
          </a:xfrm>
          <a:custGeom>
            <a:avLst/>
            <a:gdLst/>
            <a:ahLst/>
            <a:cxnLst/>
            <a:rect l="l" t="t" r="r" b="b"/>
            <a:pathLst>
              <a:path w="1340275" h="1169783">
                <a:moveTo>
                  <a:pt x="0" y="0"/>
                </a:moveTo>
                <a:lnTo>
                  <a:pt x="1340276" y="0"/>
                </a:lnTo>
                <a:lnTo>
                  <a:pt x="1340276" y="1169783"/>
                </a:lnTo>
                <a:lnTo>
                  <a:pt x="0" y="116978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107141" r="-209249"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4445925" y="7483501"/>
            <a:ext cx="1340275" cy="1169783"/>
          </a:xfrm>
          <a:custGeom>
            <a:avLst/>
            <a:gdLst/>
            <a:ahLst/>
            <a:cxnLst/>
            <a:rect l="l" t="t" r="r" b="b"/>
            <a:pathLst>
              <a:path w="1340275" h="1169783">
                <a:moveTo>
                  <a:pt x="0" y="0"/>
                </a:moveTo>
                <a:lnTo>
                  <a:pt x="1340275" y="0"/>
                </a:lnTo>
                <a:lnTo>
                  <a:pt x="1340275" y="1169783"/>
                </a:lnTo>
                <a:lnTo>
                  <a:pt x="0" y="116978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110318" t="-107141" r="-98931"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5765183" y="7481128"/>
            <a:ext cx="1340275" cy="1169783"/>
          </a:xfrm>
          <a:custGeom>
            <a:avLst/>
            <a:gdLst/>
            <a:ahLst/>
            <a:cxnLst/>
            <a:rect l="l" t="t" r="r" b="b"/>
            <a:pathLst>
              <a:path w="1340275" h="1169783">
                <a:moveTo>
                  <a:pt x="0" y="0"/>
                </a:moveTo>
                <a:lnTo>
                  <a:pt x="1340276" y="0"/>
                </a:lnTo>
                <a:lnTo>
                  <a:pt x="1340276" y="1169783"/>
                </a:lnTo>
                <a:lnTo>
                  <a:pt x="0" y="116978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09249" t="-107141"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0451026" y="299698"/>
            <a:ext cx="1008492" cy="463762"/>
          </a:xfrm>
          <a:custGeom>
            <a:avLst/>
            <a:gdLst/>
            <a:ahLst/>
            <a:cxnLst/>
            <a:rect l="l" t="t" r="r" b="b"/>
            <a:pathLst>
              <a:path w="1008492" h="463762">
                <a:moveTo>
                  <a:pt x="0" y="0"/>
                </a:moveTo>
                <a:lnTo>
                  <a:pt x="1008492" y="0"/>
                </a:lnTo>
                <a:lnTo>
                  <a:pt x="1008492" y="463763"/>
                </a:lnTo>
                <a:lnTo>
                  <a:pt x="0" y="46376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1579044" y="256152"/>
            <a:ext cx="550854" cy="550854"/>
          </a:xfrm>
          <a:custGeom>
            <a:avLst/>
            <a:gdLst/>
            <a:ahLst/>
            <a:cxnLst/>
            <a:rect l="l" t="t" r="r" b="b"/>
            <a:pathLst>
              <a:path w="550854" h="550854">
                <a:moveTo>
                  <a:pt x="0" y="0"/>
                </a:moveTo>
                <a:lnTo>
                  <a:pt x="550854" y="0"/>
                </a:lnTo>
                <a:lnTo>
                  <a:pt x="550854" y="550855"/>
                </a:lnTo>
                <a:lnTo>
                  <a:pt x="0" y="55085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4240" r="-4240"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95660" y="304161"/>
            <a:ext cx="921813" cy="423903"/>
          </a:xfrm>
          <a:custGeom>
            <a:avLst/>
            <a:gdLst/>
            <a:ahLst/>
            <a:cxnLst/>
            <a:rect l="l" t="t" r="r" b="b"/>
            <a:pathLst>
              <a:path w="921813" h="423903">
                <a:moveTo>
                  <a:pt x="0" y="0"/>
                </a:moveTo>
                <a:lnTo>
                  <a:pt x="921813" y="0"/>
                </a:lnTo>
                <a:lnTo>
                  <a:pt x="921813" y="423903"/>
                </a:lnTo>
                <a:lnTo>
                  <a:pt x="0" y="423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880368" y="264358"/>
            <a:ext cx="503509" cy="503509"/>
          </a:xfrm>
          <a:custGeom>
            <a:avLst/>
            <a:gdLst/>
            <a:ahLst/>
            <a:cxnLst/>
            <a:rect l="l" t="t" r="r" b="b"/>
            <a:pathLst>
              <a:path w="503509" h="503509">
                <a:moveTo>
                  <a:pt x="0" y="0"/>
                </a:moveTo>
                <a:lnTo>
                  <a:pt x="503510" y="0"/>
                </a:lnTo>
                <a:lnTo>
                  <a:pt x="503510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40" r="-424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037141" y="172177"/>
            <a:ext cx="1211153" cy="753034"/>
          </a:xfrm>
          <a:custGeom>
            <a:avLst/>
            <a:gdLst/>
            <a:ahLst/>
            <a:cxnLst/>
            <a:rect l="l" t="t" r="r" b="b"/>
            <a:pathLst>
              <a:path w="1211153" h="753034">
                <a:moveTo>
                  <a:pt x="0" y="0"/>
                </a:moveTo>
                <a:lnTo>
                  <a:pt x="1211152" y="0"/>
                </a:lnTo>
                <a:lnTo>
                  <a:pt x="1211152" y="753034"/>
                </a:lnTo>
                <a:lnTo>
                  <a:pt x="0" y="7530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980" r="-1236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311488" y="246641"/>
            <a:ext cx="947812" cy="503509"/>
          </a:xfrm>
          <a:custGeom>
            <a:avLst/>
            <a:gdLst/>
            <a:ahLst/>
            <a:cxnLst/>
            <a:rect l="l" t="t" r="r" b="b"/>
            <a:pathLst>
              <a:path w="947812" h="503509">
                <a:moveTo>
                  <a:pt x="0" y="0"/>
                </a:moveTo>
                <a:lnTo>
                  <a:pt x="947812" y="0"/>
                </a:lnTo>
                <a:lnTo>
                  <a:pt x="947812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1136" t="-34563" r="-30250" b="-36321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453010" y="285631"/>
            <a:ext cx="769046" cy="425528"/>
          </a:xfrm>
          <a:custGeom>
            <a:avLst/>
            <a:gdLst/>
            <a:ahLst/>
            <a:cxnLst/>
            <a:rect l="l" t="t" r="r" b="b"/>
            <a:pathLst>
              <a:path w="769046" h="425528">
                <a:moveTo>
                  <a:pt x="0" y="0"/>
                </a:moveTo>
                <a:lnTo>
                  <a:pt x="769046" y="0"/>
                </a:lnTo>
                <a:lnTo>
                  <a:pt x="769046" y="425529"/>
                </a:lnTo>
                <a:lnTo>
                  <a:pt x="0" y="4255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688" r="-150664" b="-2174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729256" y="3524"/>
            <a:ext cx="1096103" cy="1025176"/>
          </a:xfrm>
          <a:custGeom>
            <a:avLst/>
            <a:gdLst/>
            <a:ahLst/>
            <a:cxnLst/>
            <a:rect l="l" t="t" r="r" b="b"/>
            <a:pathLst>
              <a:path w="1096103" h="1025176">
                <a:moveTo>
                  <a:pt x="0" y="0"/>
                </a:moveTo>
                <a:lnTo>
                  <a:pt x="1096102" y="0"/>
                </a:lnTo>
                <a:lnTo>
                  <a:pt x="1096102" y="1025176"/>
                </a:lnTo>
                <a:lnTo>
                  <a:pt x="0" y="10251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183" r="-12521"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920936" y="2923134"/>
            <a:ext cx="16338364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183" t="-7617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218377" y="139674"/>
            <a:ext cx="1327999" cy="825683"/>
          </a:xfrm>
          <a:custGeom>
            <a:avLst/>
            <a:gdLst/>
            <a:ahLst/>
            <a:cxnLst/>
            <a:rect l="l" t="t" r="r" b="b"/>
            <a:pathLst>
              <a:path w="1327999" h="825683">
                <a:moveTo>
                  <a:pt x="0" y="0"/>
                </a:moveTo>
                <a:lnTo>
                  <a:pt x="1327999" y="0"/>
                </a:lnTo>
                <a:lnTo>
                  <a:pt x="1327999" y="825682"/>
                </a:lnTo>
                <a:lnTo>
                  <a:pt x="0" y="8256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1980" r="-12369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782202" y="-9525"/>
            <a:ext cx="1201850" cy="1124080"/>
          </a:xfrm>
          <a:custGeom>
            <a:avLst/>
            <a:gdLst/>
            <a:ahLst/>
            <a:cxnLst/>
            <a:rect l="l" t="t" r="r" b="b"/>
            <a:pathLst>
              <a:path w="1201850" h="1124080">
                <a:moveTo>
                  <a:pt x="0" y="0"/>
                </a:moveTo>
                <a:lnTo>
                  <a:pt x="1201849" y="0"/>
                </a:lnTo>
                <a:lnTo>
                  <a:pt x="1201849" y="1124080"/>
                </a:lnTo>
                <a:lnTo>
                  <a:pt x="0" y="11240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2183" r="-12521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164483" y="308607"/>
            <a:ext cx="2086601" cy="497357"/>
          </a:xfrm>
          <a:custGeom>
            <a:avLst/>
            <a:gdLst/>
            <a:ahLst/>
            <a:cxnLst/>
            <a:rect l="l" t="t" r="r" b="b"/>
            <a:pathLst>
              <a:path w="2086601" h="497357">
                <a:moveTo>
                  <a:pt x="0" y="0"/>
                </a:moveTo>
                <a:lnTo>
                  <a:pt x="2086601" y="0"/>
                </a:lnTo>
                <a:lnTo>
                  <a:pt x="2086601" y="497357"/>
                </a:lnTo>
                <a:lnTo>
                  <a:pt x="0" y="49735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1451"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920936" y="3187340"/>
            <a:ext cx="1787884" cy="5551075"/>
            <a:chOff x="0" y="0"/>
            <a:chExt cx="470916" cy="146202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70916" cy="1462024"/>
            </a:xfrm>
            <a:custGeom>
              <a:avLst/>
              <a:gdLst/>
              <a:ahLst/>
              <a:cxnLst/>
              <a:rect l="l" t="t" r="r" b="b"/>
              <a:pathLst>
                <a:path w="470916" h="1462024">
                  <a:moveTo>
                    <a:pt x="470916" y="43302"/>
                  </a:moveTo>
                  <a:lnTo>
                    <a:pt x="470916" y="1418722"/>
                  </a:lnTo>
                  <a:cubicBezTo>
                    <a:pt x="470916" y="1430206"/>
                    <a:pt x="466354" y="1441220"/>
                    <a:pt x="458233" y="1449341"/>
                  </a:cubicBezTo>
                  <a:cubicBezTo>
                    <a:pt x="450112" y="1457462"/>
                    <a:pt x="439098" y="1462024"/>
                    <a:pt x="427614" y="1462024"/>
                  </a:cubicBezTo>
                  <a:lnTo>
                    <a:pt x="43302" y="1462024"/>
                  </a:lnTo>
                  <a:cubicBezTo>
                    <a:pt x="31818" y="1462024"/>
                    <a:pt x="20804" y="1457462"/>
                    <a:pt x="12683" y="1449341"/>
                  </a:cubicBezTo>
                  <a:cubicBezTo>
                    <a:pt x="4562" y="1441220"/>
                    <a:pt x="0" y="1430206"/>
                    <a:pt x="0" y="1418722"/>
                  </a:cubicBezTo>
                  <a:lnTo>
                    <a:pt x="0" y="43302"/>
                  </a:lnTo>
                  <a:cubicBezTo>
                    <a:pt x="0" y="31818"/>
                    <a:pt x="4562" y="20804"/>
                    <a:pt x="12683" y="12683"/>
                  </a:cubicBezTo>
                  <a:cubicBezTo>
                    <a:pt x="20804" y="4562"/>
                    <a:pt x="31818" y="0"/>
                    <a:pt x="43302" y="0"/>
                  </a:cubicBezTo>
                  <a:lnTo>
                    <a:pt x="427614" y="0"/>
                  </a:lnTo>
                  <a:cubicBezTo>
                    <a:pt x="439098" y="0"/>
                    <a:pt x="450112" y="4562"/>
                    <a:pt x="458233" y="12683"/>
                  </a:cubicBezTo>
                  <a:cubicBezTo>
                    <a:pt x="466354" y="20804"/>
                    <a:pt x="470916" y="31818"/>
                    <a:pt x="470916" y="43302"/>
                  </a:cubicBezTo>
                  <a:close/>
                </a:path>
              </a:pathLst>
            </a:custGeom>
            <a:solidFill>
              <a:srgbClr val="7B300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470916" cy="1442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2" name="AutoShape 22"/>
          <p:cNvSpPr/>
          <p:nvPr/>
        </p:nvSpPr>
        <p:spPr>
          <a:xfrm>
            <a:off x="1123135" y="4669274"/>
            <a:ext cx="1383486" cy="0"/>
          </a:xfrm>
          <a:prstGeom prst="line">
            <a:avLst/>
          </a:prstGeom>
          <a:ln w="38100" cap="rnd">
            <a:solidFill>
              <a:srgbClr val="E5E3D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1123135" y="5666710"/>
            <a:ext cx="1383486" cy="0"/>
          </a:xfrm>
          <a:prstGeom prst="line">
            <a:avLst/>
          </a:prstGeom>
          <a:ln w="38100" cap="rnd">
            <a:solidFill>
              <a:srgbClr val="E5E3D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4" name="Group 24"/>
          <p:cNvGrpSpPr/>
          <p:nvPr/>
        </p:nvGrpSpPr>
        <p:grpSpPr>
          <a:xfrm>
            <a:off x="14292083" y="3187340"/>
            <a:ext cx="2967217" cy="2838230"/>
            <a:chOff x="0" y="0"/>
            <a:chExt cx="781544" cy="74752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81544" cy="747524"/>
            </a:xfrm>
            <a:custGeom>
              <a:avLst/>
              <a:gdLst/>
              <a:ahLst/>
              <a:cxnLst/>
              <a:rect l="l" t="t" r="r" b="b"/>
              <a:pathLst>
                <a:path w="781544" h="747524">
                  <a:moveTo>
                    <a:pt x="781544" y="26092"/>
                  </a:moveTo>
                  <a:lnTo>
                    <a:pt x="781544" y="721432"/>
                  </a:lnTo>
                  <a:cubicBezTo>
                    <a:pt x="781544" y="735842"/>
                    <a:pt x="769862" y="747524"/>
                    <a:pt x="755452" y="747524"/>
                  </a:cubicBezTo>
                  <a:lnTo>
                    <a:pt x="26092" y="747524"/>
                  </a:lnTo>
                  <a:cubicBezTo>
                    <a:pt x="19172" y="747524"/>
                    <a:pt x="12535" y="744775"/>
                    <a:pt x="7642" y="739882"/>
                  </a:cubicBezTo>
                  <a:cubicBezTo>
                    <a:pt x="2749" y="734989"/>
                    <a:pt x="0" y="728352"/>
                    <a:pt x="0" y="721432"/>
                  </a:cubicBezTo>
                  <a:lnTo>
                    <a:pt x="0" y="26092"/>
                  </a:lnTo>
                  <a:cubicBezTo>
                    <a:pt x="0" y="19172"/>
                    <a:pt x="2749" y="12535"/>
                    <a:pt x="7642" y="7642"/>
                  </a:cubicBezTo>
                  <a:cubicBezTo>
                    <a:pt x="12535" y="2749"/>
                    <a:pt x="19172" y="0"/>
                    <a:pt x="26092" y="0"/>
                  </a:cubicBezTo>
                  <a:lnTo>
                    <a:pt x="755452" y="0"/>
                  </a:lnTo>
                  <a:cubicBezTo>
                    <a:pt x="762372" y="0"/>
                    <a:pt x="769009" y="2749"/>
                    <a:pt x="773902" y="7642"/>
                  </a:cubicBezTo>
                  <a:cubicBezTo>
                    <a:pt x="778795" y="12535"/>
                    <a:pt x="781544" y="19172"/>
                    <a:pt x="781544" y="26092"/>
                  </a:cubicBezTo>
                  <a:close/>
                </a:path>
              </a:pathLst>
            </a:custGeom>
            <a:solidFill>
              <a:srgbClr val="E5E3DF"/>
            </a:solidFill>
            <a:ln w="66675" cap="sq">
              <a:solidFill>
                <a:srgbClr val="7B300F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19050"/>
              <a:ext cx="781544" cy="728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14439016" y="3276258"/>
            <a:ext cx="2666443" cy="2638258"/>
          </a:xfrm>
          <a:custGeom>
            <a:avLst/>
            <a:gdLst/>
            <a:ahLst/>
            <a:cxnLst/>
            <a:rect l="l" t="t" r="r" b="b"/>
            <a:pathLst>
              <a:path w="2666443" h="2638258">
                <a:moveTo>
                  <a:pt x="0" y="0"/>
                </a:moveTo>
                <a:lnTo>
                  <a:pt x="2666443" y="0"/>
                </a:lnTo>
                <a:lnTo>
                  <a:pt x="2666443" y="2638258"/>
                </a:lnTo>
                <a:lnTo>
                  <a:pt x="0" y="263825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129" b="-129"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3173884" y="3297958"/>
            <a:ext cx="10651474" cy="375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18.6.1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Moradores indígenas ou quilombolas em domicílios com abastecimento de água adequado;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18.6.2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Domicílios com pelo menos uma pessoa indígena ou quilombola com esgotamento sanitário inadequado;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18.6.3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Proporção de população urbana vivendo em assentamentos precários, assentamentos informais ou domicílios inadequados;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18.6.4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Percentual de pessoas em situação de rua que receberam algum tipo de acolhimento (albergues, centros Pop, CRA, CREAS ou outras instituições governamentais);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18.6.5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Déficit habitacional por sexo, cor/raça segundo responsável pelo domicílio.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898342" y="1639037"/>
            <a:ext cx="12753502" cy="1198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18.6</a:t>
            </a:r>
            <a:r>
              <a:rPr lang="en-US" sz="2199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Assegurar moradias adequadas, seguras e sustentáveis aos povos indígenas e afrodescendentes, incluindo comunidades tradicionais, favelas e comunidades urbanas, com garantia de equipamentos e serviços públicos de qualidade, com especial atenção à população em situação de rua.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23135" y="3691032"/>
            <a:ext cx="1383486" cy="62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7"/>
              </a:lnSpc>
            </a:pPr>
            <a:r>
              <a:rPr lang="en-US" sz="43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18.6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73478" y="4818726"/>
            <a:ext cx="1644463" cy="577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9"/>
              </a:lnSpc>
            </a:pPr>
            <a:endParaRPr/>
          </a:p>
          <a:p>
            <a:pPr algn="ctr">
              <a:lnSpc>
                <a:spcPts val="2247"/>
              </a:lnSpc>
            </a:pPr>
            <a:r>
              <a:rPr lang="en-US" sz="21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HABITAÇÃO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23135" y="5895310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5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Principais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E5E3D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123135" y="7164040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14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ADicionais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E5E3D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10451026" y="299698"/>
            <a:ext cx="1008492" cy="463762"/>
          </a:xfrm>
          <a:custGeom>
            <a:avLst/>
            <a:gdLst/>
            <a:ahLst/>
            <a:cxnLst/>
            <a:rect l="l" t="t" r="r" b="b"/>
            <a:pathLst>
              <a:path w="1008492" h="463762">
                <a:moveTo>
                  <a:pt x="0" y="0"/>
                </a:moveTo>
                <a:lnTo>
                  <a:pt x="1008492" y="0"/>
                </a:lnTo>
                <a:lnTo>
                  <a:pt x="1008492" y="463763"/>
                </a:lnTo>
                <a:lnTo>
                  <a:pt x="0" y="46376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1579044" y="256152"/>
            <a:ext cx="550854" cy="550854"/>
          </a:xfrm>
          <a:custGeom>
            <a:avLst/>
            <a:gdLst/>
            <a:ahLst/>
            <a:cxnLst/>
            <a:rect l="l" t="t" r="r" b="b"/>
            <a:pathLst>
              <a:path w="550854" h="550854">
                <a:moveTo>
                  <a:pt x="0" y="0"/>
                </a:moveTo>
                <a:lnTo>
                  <a:pt x="550854" y="0"/>
                </a:lnTo>
                <a:lnTo>
                  <a:pt x="550854" y="550855"/>
                </a:lnTo>
                <a:lnTo>
                  <a:pt x="0" y="55085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4240" r="-4240"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95660" y="304161"/>
            <a:ext cx="921813" cy="423903"/>
          </a:xfrm>
          <a:custGeom>
            <a:avLst/>
            <a:gdLst/>
            <a:ahLst/>
            <a:cxnLst/>
            <a:rect l="l" t="t" r="r" b="b"/>
            <a:pathLst>
              <a:path w="921813" h="423903">
                <a:moveTo>
                  <a:pt x="0" y="0"/>
                </a:moveTo>
                <a:lnTo>
                  <a:pt x="921813" y="0"/>
                </a:lnTo>
                <a:lnTo>
                  <a:pt x="921813" y="423903"/>
                </a:lnTo>
                <a:lnTo>
                  <a:pt x="0" y="423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880368" y="264358"/>
            <a:ext cx="503509" cy="503509"/>
          </a:xfrm>
          <a:custGeom>
            <a:avLst/>
            <a:gdLst/>
            <a:ahLst/>
            <a:cxnLst/>
            <a:rect l="l" t="t" r="r" b="b"/>
            <a:pathLst>
              <a:path w="503509" h="503509">
                <a:moveTo>
                  <a:pt x="0" y="0"/>
                </a:moveTo>
                <a:lnTo>
                  <a:pt x="503510" y="0"/>
                </a:lnTo>
                <a:lnTo>
                  <a:pt x="503510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40" r="-424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037141" y="172177"/>
            <a:ext cx="1211153" cy="753034"/>
          </a:xfrm>
          <a:custGeom>
            <a:avLst/>
            <a:gdLst/>
            <a:ahLst/>
            <a:cxnLst/>
            <a:rect l="l" t="t" r="r" b="b"/>
            <a:pathLst>
              <a:path w="1211153" h="753034">
                <a:moveTo>
                  <a:pt x="0" y="0"/>
                </a:moveTo>
                <a:lnTo>
                  <a:pt x="1211152" y="0"/>
                </a:lnTo>
                <a:lnTo>
                  <a:pt x="1211152" y="753034"/>
                </a:lnTo>
                <a:lnTo>
                  <a:pt x="0" y="7530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980" r="-1236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311488" y="246641"/>
            <a:ext cx="947812" cy="503509"/>
          </a:xfrm>
          <a:custGeom>
            <a:avLst/>
            <a:gdLst/>
            <a:ahLst/>
            <a:cxnLst/>
            <a:rect l="l" t="t" r="r" b="b"/>
            <a:pathLst>
              <a:path w="947812" h="503509">
                <a:moveTo>
                  <a:pt x="0" y="0"/>
                </a:moveTo>
                <a:lnTo>
                  <a:pt x="947812" y="0"/>
                </a:lnTo>
                <a:lnTo>
                  <a:pt x="947812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1136" t="-34563" r="-30250" b="-36321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453010" y="285631"/>
            <a:ext cx="769046" cy="425528"/>
          </a:xfrm>
          <a:custGeom>
            <a:avLst/>
            <a:gdLst/>
            <a:ahLst/>
            <a:cxnLst/>
            <a:rect l="l" t="t" r="r" b="b"/>
            <a:pathLst>
              <a:path w="769046" h="425528">
                <a:moveTo>
                  <a:pt x="0" y="0"/>
                </a:moveTo>
                <a:lnTo>
                  <a:pt x="769046" y="0"/>
                </a:lnTo>
                <a:lnTo>
                  <a:pt x="769046" y="425529"/>
                </a:lnTo>
                <a:lnTo>
                  <a:pt x="0" y="4255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688" r="-150664" b="-2174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729256" y="3524"/>
            <a:ext cx="1096103" cy="1025176"/>
          </a:xfrm>
          <a:custGeom>
            <a:avLst/>
            <a:gdLst/>
            <a:ahLst/>
            <a:cxnLst/>
            <a:rect l="l" t="t" r="r" b="b"/>
            <a:pathLst>
              <a:path w="1096103" h="1025176">
                <a:moveTo>
                  <a:pt x="0" y="0"/>
                </a:moveTo>
                <a:lnTo>
                  <a:pt x="1096102" y="0"/>
                </a:lnTo>
                <a:lnTo>
                  <a:pt x="1096102" y="1025176"/>
                </a:lnTo>
                <a:lnTo>
                  <a:pt x="0" y="10251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183" r="-12521"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920936" y="2923134"/>
            <a:ext cx="16338364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183" t="-7617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218377" y="139674"/>
            <a:ext cx="1327999" cy="825683"/>
          </a:xfrm>
          <a:custGeom>
            <a:avLst/>
            <a:gdLst/>
            <a:ahLst/>
            <a:cxnLst/>
            <a:rect l="l" t="t" r="r" b="b"/>
            <a:pathLst>
              <a:path w="1327999" h="825683">
                <a:moveTo>
                  <a:pt x="0" y="0"/>
                </a:moveTo>
                <a:lnTo>
                  <a:pt x="1327999" y="0"/>
                </a:lnTo>
                <a:lnTo>
                  <a:pt x="1327999" y="825682"/>
                </a:lnTo>
                <a:lnTo>
                  <a:pt x="0" y="8256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1980" r="-12369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782202" y="-9525"/>
            <a:ext cx="1201850" cy="1124080"/>
          </a:xfrm>
          <a:custGeom>
            <a:avLst/>
            <a:gdLst/>
            <a:ahLst/>
            <a:cxnLst/>
            <a:rect l="l" t="t" r="r" b="b"/>
            <a:pathLst>
              <a:path w="1201850" h="1124080">
                <a:moveTo>
                  <a:pt x="0" y="0"/>
                </a:moveTo>
                <a:lnTo>
                  <a:pt x="1201849" y="0"/>
                </a:lnTo>
                <a:lnTo>
                  <a:pt x="1201849" y="1124080"/>
                </a:lnTo>
                <a:lnTo>
                  <a:pt x="0" y="11240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2183" r="-12521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164483" y="308607"/>
            <a:ext cx="2086601" cy="497357"/>
          </a:xfrm>
          <a:custGeom>
            <a:avLst/>
            <a:gdLst/>
            <a:ahLst/>
            <a:cxnLst/>
            <a:rect l="l" t="t" r="r" b="b"/>
            <a:pathLst>
              <a:path w="2086601" h="497357">
                <a:moveTo>
                  <a:pt x="0" y="0"/>
                </a:moveTo>
                <a:lnTo>
                  <a:pt x="2086601" y="0"/>
                </a:lnTo>
                <a:lnTo>
                  <a:pt x="2086601" y="497357"/>
                </a:lnTo>
                <a:lnTo>
                  <a:pt x="0" y="49735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1451"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920936" y="3187340"/>
            <a:ext cx="1787884" cy="5551075"/>
            <a:chOff x="0" y="0"/>
            <a:chExt cx="470916" cy="146202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70916" cy="1462024"/>
            </a:xfrm>
            <a:custGeom>
              <a:avLst/>
              <a:gdLst/>
              <a:ahLst/>
              <a:cxnLst/>
              <a:rect l="l" t="t" r="r" b="b"/>
              <a:pathLst>
                <a:path w="470916" h="1462024">
                  <a:moveTo>
                    <a:pt x="470916" y="43302"/>
                  </a:moveTo>
                  <a:lnTo>
                    <a:pt x="470916" y="1418722"/>
                  </a:lnTo>
                  <a:cubicBezTo>
                    <a:pt x="470916" y="1430206"/>
                    <a:pt x="466354" y="1441220"/>
                    <a:pt x="458233" y="1449341"/>
                  </a:cubicBezTo>
                  <a:cubicBezTo>
                    <a:pt x="450112" y="1457462"/>
                    <a:pt x="439098" y="1462024"/>
                    <a:pt x="427614" y="1462024"/>
                  </a:cubicBezTo>
                  <a:lnTo>
                    <a:pt x="43302" y="1462024"/>
                  </a:lnTo>
                  <a:cubicBezTo>
                    <a:pt x="31818" y="1462024"/>
                    <a:pt x="20804" y="1457462"/>
                    <a:pt x="12683" y="1449341"/>
                  </a:cubicBezTo>
                  <a:cubicBezTo>
                    <a:pt x="4562" y="1441220"/>
                    <a:pt x="0" y="1430206"/>
                    <a:pt x="0" y="1418722"/>
                  </a:cubicBezTo>
                  <a:lnTo>
                    <a:pt x="0" y="43302"/>
                  </a:lnTo>
                  <a:cubicBezTo>
                    <a:pt x="0" y="31818"/>
                    <a:pt x="4562" y="20804"/>
                    <a:pt x="12683" y="12683"/>
                  </a:cubicBezTo>
                  <a:cubicBezTo>
                    <a:pt x="20804" y="4562"/>
                    <a:pt x="31818" y="0"/>
                    <a:pt x="43302" y="0"/>
                  </a:cubicBezTo>
                  <a:lnTo>
                    <a:pt x="427614" y="0"/>
                  </a:lnTo>
                  <a:cubicBezTo>
                    <a:pt x="439098" y="0"/>
                    <a:pt x="450112" y="4562"/>
                    <a:pt x="458233" y="12683"/>
                  </a:cubicBezTo>
                  <a:cubicBezTo>
                    <a:pt x="466354" y="20804"/>
                    <a:pt x="470916" y="31818"/>
                    <a:pt x="470916" y="43302"/>
                  </a:cubicBezTo>
                  <a:close/>
                </a:path>
              </a:pathLst>
            </a:custGeom>
            <a:solidFill>
              <a:srgbClr val="7B300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470916" cy="1442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2" name="AutoShape 22"/>
          <p:cNvSpPr/>
          <p:nvPr/>
        </p:nvSpPr>
        <p:spPr>
          <a:xfrm>
            <a:off x="1123135" y="4669274"/>
            <a:ext cx="1383486" cy="0"/>
          </a:xfrm>
          <a:prstGeom prst="line">
            <a:avLst/>
          </a:prstGeom>
          <a:ln w="38100" cap="rnd">
            <a:solidFill>
              <a:srgbClr val="E5E3D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1123135" y="5666710"/>
            <a:ext cx="1383486" cy="0"/>
          </a:xfrm>
          <a:prstGeom prst="line">
            <a:avLst/>
          </a:prstGeom>
          <a:ln w="38100" cap="rnd">
            <a:solidFill>
              <a:srgbClr val="E5E3D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4" name="Group 24"/>
          <p:cNvGrpSpPr/>
          <p:nvPr/>
        </p:nvGrpSpPr>
        <p:grpSpPr>
          <a:xfrm>
            <a:off x="14292083" y="3187340"/>
            <a:ext cx="2967217" cy="3047387"/>
            <a:chOff x="0" y="0"/>
            <a:chExt cx="781544" cy="80261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81544" cy="802611"/>
            </a:xfrm>
            <a:custGeom>
              <a:avLst/>
              <a:gdLst/>
              <a:ahLst/>
              <a:cxnLst/>
              <a:rect l="l" t="t" r="r" b="b"/>
              <a:pathLst>
                <a:path w="781544" h="802611">
                  <a:moveTo>
                    <a:pt x="781544" y="26092"/>
                  </a:moveTo>
                  <a:lnTo>
                    <a:pt x="781544" y="776519"/>
                  </a:lnTo>
                  <a:cubicBezTo>
                    <a:pt x="781544" y="783439"/>
                    <a:pt x="778795" y="790076"/>
                    <a:pt x="773902" y="794969"/>
                  </a:cubicBezTo>
                  <a:cubicBezTo>
                    <a:pt x="769009" y="799862"/>
                    <a:pt x="762372" y="802611"/>
                    <a:pt x="755452" y="802611"/>
                  </a:cubicBezTo>
                  <a:lnTo>
                    <a:pt x="26092" y="802611"/>
                  </a:lnTo>
                  <a:cubicBezTo>
                    <a:pt x="19172" y="802611"/>
                    <a:pt x="12535" y="799862"/>
                    <a:pt x="7642" y="794969"/>
                  </a:cubicBezTo>
                  <a:cubicBezTo>
                    <a:pt x="2749" y="790076"/>
                    <a:pt x="0" y="783439"/>
                    <a:pt x="0" y="776519"/>
                  </a:cubicBezTo>
                  <a:lnTo>
                    <a:pt x="0" y="26092"/>
                  </a:lnTo>
                  <a:cubicBezTo>
                    <a:pt x="0" y="19172"/>
                    <a:pt x="2749" y="12535"/>
                    <a:pt x="7642" y="7642"/>
                  </a:cubicBezTo>
                  <a:cubicBezTo>
                    <a:pt x="12535" y="2749"/>
                    <a:pt x="19172" y="0"/>
                    <a:pt x="26092" y="0"/>
                  </a:cubicBezTo>
                  <a:lnTo>
                    <a:pt x="755452" y="0"/>
                  </a:lnTo>
                  <a:cubicBezTo>
                    <a:pt x="762372" y="0"/>
                    <a:pt x="769009" y="2749"/>
                    <a:pt x="773902" y="7642"/>
                  </a:cubicBezTo>
                  <a:cubicBezTo>
                    <a:pt x="778795" y="12535"/>
                    <a:pt x="781544" y="19172"/>
                    <a:pt x="781544" y="26092"/>
                  </a:cubicBezTo>
                  <a:close/>
                </a:path>
              </a:pathLst>
            </a:custGeom>
            <a:solidFill>
              <a:srgbClr val="E5E3DF"/>
            </a:solidFill>
            <a:ln w="66675" cap="sq">
              <a:solidFill>
                <a:srgbClr val="7B300F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19050"/>
              <a:ext cx="781544" cy="7835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14479211" y="3335074"/>
            <a:ext cx="2592962" cy="2751917"/>
          </a:xfrm>
          <a:custGeom>
            <a:avLst/>
            <a:gdLst/>
            <a:ahLst/>
            <a:cxnLst/>
            <a:rect l="l" t="t" r="r" b="b"/>
            <a:pathLst>
              <a:path w="2592962" h="2751917">
                <a:moveTo>
                  <a:pt x="0" y="0"/>
                </a:moveTo>
                <a:lnTo>
                  <a:pt x="2592961" y="0"/>
                </a:lnTo>
                <a:lnTo>
                  <a:pt x="2592961" y="2751918"/>
                </a:lnTo>
                <a:lnTo>
                  <a:pt x="0" y="275191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3173884" y="3297958"/>
            <a:ext cx="10651474" cy="5890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18.7.1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Proporção de nascidos vivos de mães que fizeram 7 ou mais consultas de pré-natal;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18.7.2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Percentual da população afrodescendente coberta por equipes de atenção primária, incluindo as equipes de Saúde Família;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18.7.3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Percentual da população indígena coberta por Equipes Multiprofissionais de Saúde Indígena (EMSI);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18.7.4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Proporção de realização de consultas de acompanhamento do crescimento e desenvolvimento da criança conforme recomendação do MS até 2 anos;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18.7.5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Taxa de cobertura vacinal da população em relação às vacinas incluídas no Programa Nacional de Vacinação, por grupos de idade, raça/cor/etnia;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18.7.6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Percentual de casos de neoplasia maligna cuja diferença entre o diagnóstico e o início do tratamento ultrapasse 60 dias por cor/raça;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18.7.7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Proporção de municípios com existência de instância específica ou órgão de gestão para as ações de saúde voltadas à população negra de acordo com a PNSIPN;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898342" y="1639037"/>
            <a:ext cx="12753502" cy="1198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18.7</a:t>
            </a:r>
            <a:r>
              <a:rPr lang="en-US" sz="2199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Assegurar o acesso à saúde de qualidade, não discriminatória, para os povos indígenas e afrodescendentes, bem como o respeito às suas culturas e saberes ancestrais, garantido o fortalecimento da saúde pública.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23135" y="3678217"/>
            <a:ext cx="1383486" cy="62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7"/>
              </a:lnSpc>
            </a:pPr>
            <a:r>
              <a:rPr lang="en-US" sz="43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18.7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73478" y="4818726"/>
            <a:ext cx="1644463" cy="854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9"/>
              </a:lnSpc>
            </a:pPr>
            <a:endParaRPr/>
          </a:p>
          <a:p>
            <a:pPr algn="ctr">
              <a:lnSpc>
                <a:spcPts val="2247"/>
              </a:lnSpc>
            </a:pPr>
            <a:r>
              <a:rPr lang="en-US" sz="21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SAÚDE</a:t>
            </a:r>
          </a:p>
          <a:p>
            <a:pPr algn="ctr">
              <a:lnSpc>
                <a:spcPts val="2247"/>
              </a:lnSpc>
            </a:pPr>
            <a:endParaRPr lang="en-US" sz="2100" b="1">
              <a:solidFill>
                <a:srgbClr val="E5E3D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123135" y="5895310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10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Principais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E5E3D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123135" y="7164040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6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ADicionais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E5E3D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10451026" y="299698"/>
            <a:ext cx="1008492" cy="463762"/>
          </a:xfrm>
          <a:custGeom>
            <a:avLst/>
            <a:gdLst/>
            <a:ahLst/>
            <a:cxnLst/>
            <a:rect l="l" t="t" r="r" b="b"/>
            <a:pathLst>
              <a:path w="1008492" h="463762">
                <a:moveTo>
                  <a:pt x="0" y="0"/>
                </a:moveTo>
                <a:lnTo>
                  <a:pt x="1008492" y="0"/>
                </a:lnTo>
                <a:lnTo>
                  <a:pt x="1008492" y="463763"/>
                </a:lnTo>
                <a:lnTo>
                  <a:pt x="0" y="46376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1579044" y="256152"/>
            <a:ext cx="550854" cy="550854"/>
          </a:xfrm>
          <a:custGeom>
            <a:avLst/>
            <a:gdLst/>
            <a:ahLst/>
            <a:cxnLst/>
            <a:rect l="l" t="t" r="r" b="b"/>
            <a:pathLst>
              <a:path w="550854" h="550854">
                <a:moveTo>
                  <a:pt x="0" y="0"/>
                </a:moveTo>
                <a:lnTo>
                  <a:pt x="550854" y="0"/>
                </a:lnTo>
                <a:lnTo>
                  <a:pt x="550854" y="550855"/>
                </a:lnTo>
                <a:lnTo>
                  <a:pt x="0" y="55085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4240" r="-4240"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95660" y="304161"/>
            <a:ext cx="921813" cy="423903"/>
          </a:xfrm>
          <a:custGeom>
            <a:avLst/>
            <a:gdLst/>
            <a:ahLst/>
            <a:cxnLst/>
            <a:rect l="l" t="t" r="r" b="b"/>
            <a:pathLst>
              <a:path w="921813" h="423903">
                <a:moveTo>
                  <a:pt x="0" y="0"/>
                </a:moveTo>
                <a:lnTo>
                  <a:pt x="921813" y="0"/>
                </a:lnTo>
                <a:lnTo>
                  <a:pt x="921813" y="423903"/>
                </a:lnTo>
                <a:lnTo>
                  <a:pt x="0" y="423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880368" y="264358"/>
            <a:ext cx="503509" cy="503509"/>
          </a:xfrm>
          <a:custGeom>
            <a:avLst/>
            <a:gdLst/>
            <a:ahLst/>
            <a:cxnLst/>
            <a:rect l="l" t="t" r="r" b="b"/>
            <a:pathLst>
              <a:path w="503509" h="503509">
                <a:moveTo>
                  <a:pt x="0" y="0"/>
                </a:moveTo>
                <a:lnTo>
                  <a:pt x="503510" y="0"/>
                </a:lnTo>
                <a:lnTo>
                  <a:pt x="503510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40" r="-424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037141" y="172177"/>
            <a:ext cx="1211153" cy="753034"/>
          </a:xfrm>
          <a:custGeom>
            <a:avLst/>
            <a:gdLst/>
            <a:ahLst/>
            <a:cxnLst/>
            <a:rect l="l" t="t" r="r" b="b"/>
            <a:pathLst>
              <a:path w="1211153" h="753034">
                <a:moveTo>
                  <a:pt x="0" y="0"/>
                </a:moveTo>
                <a:lnTo>
                  <a:pt x="1211152" y="0"/>
                </a:lnTo>
                <a:lnTo>
                  <a:pt x="1211152" y="753034"/>
                </a:lnTo>
                <a:lnTo>
                  <a:pt x="0" y="7530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980" r="-1236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311488" y="246641"/>
            <a:ext cx="947812" cy="503509"/>
          </a:xfrm>
          <a:custGeom>
            <a:avLst/>
            <a:gdLst/>
            <a:ahLst/>
            <a:cxnLst/>
            <a:rect l="l" t="t" r="r" b="b"/>
            <a:pathLst>
              <a:path w="947812" h="503509">
                <a:moveTo>
                  <a:pt x="0" y="0"/>
                </a:moveTo>
                <a:lnTo>
                  <a:pt x="947812" y="0"/>
                </a:lnTo>
                <a:lnTo>
                  <a:pt x="947812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1136" t="-34563" r="-30250" b="-36321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453010" y="285631"/>
            <a:ext cx="769046" cy="425528"/>
          </a:xfrm>
          <a:custGeom>
            <a:avLst/>
            <a:gdLst/>
            <a:ahLst/>
            <a:cxnLst/>
            <a:rect l="l" t="t" r="r" b="b"/>
            <a:pathLst>
              <a:path w="769046" h="425528">
                <a:moveTo>
                  <a:pt x="0" y="0"/>
                </a:moveTo>
                <a:lnTo>
                  <a:pt x="769046" y="0"/>
                </a:lnTo>
                <a:lnTo>
                  <a:pt x="769046" y="425529"/>
                </a:lnTo>
                <a:lnTo>
                  <a:pt x="0" y="4255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688" r="-150664" b="-2174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729256" y="3524"/>
            <a:ext cx="1096103" cy="1025176"/>
          </a:xfrm>
          <a:custGeom>
            <a:avLst/>
            <a:gdLst/>
            <a:ahLst/>
            <a:cxnLst/>
            <a:rect l="l" t="t" r="r" b="b"/>
            <a:pathLst>
              <a:path w="1096103" h="1025176">
                <a:moveTo>
                  <a:pt x="0" y="0"/>
                </a:moveTo>
                <a:lnTo>
                  <a:pt x="1096102" y="0"/>
                </a:lnTo>
                <a:lnTo>
                  <a:pt x="1096102" y="1025176"/>
                </a:lnTo>
                <a:lnTo>
                  <a:pt x="0" y="10251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183" r="-12521"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920936" y="2923134"/>
            <a:ext cx="16338364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183" t="-7617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218377" y="139674"/>
            <a:ext cx="1327999" cy="825683"/>
          </a:xfrm>
          <a:custGeom>
            <a:avLst/>
            <a:gdLst/>
            <a:ahLst/>
            <a:cxnLst/>
            <a:rect l="l" t="t" r="r" b="b"/>
            <a:pathLst>
              <a:path w="1327999" h="825683">
                <a:moveTo>
                  <a:pt x="0" y="0"/>
                </a:moveTo>
                <a:lnTo>
                  <a:pt x="1327999" y="0"/>
                </a:lnTo>
                <a:lnTo>
                  <a:pt x="1327999" y="825682"/>
                </a:lnTo>
                <a:lnTo>
                  <a:pt x="0" y="8256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1980" r="-12369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782202" y="-9525"/>
            <a:ext cx="1201850" cy="1124080"/>
          </a:xfrm>
          <a:custGeom>
            <a:avLst/>
            <a:gdLst/>
            <a:ahLst/>
            <a:cxnLst/>
            <a:rect l="l" t="t" r="r" b="b"/>
            <a:pathLst>
              <a:path w="1201850" h="1124080">
                <a:moveTo>
                  <a:pt x="0" y="0"/>
                </a:moveTo>
                <a:lnTo>
                  <a:pt x="1201849" y="0"/>
                </a:lnTo>
                <a:lnTo>
                  <a:pt x="1201849" y="1124080"/>
                </a:lnTo>
                <a:lnTo>
                  <a:pt x="0" y="11240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2183" r="-12521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164483" y="308607"/>
            <a:ext cx="2086601" cy="497357"/>
          </a:xfrm>
          <a:custGeom>
            <a:avLst/>
            <a:gdLst/>
            <a:ahLst/>
            <a:cxnLst/>
            <a:rect l="l" t="t" r="r" b="b"/>
            <a:pathLst>
              <a:path w="2086601" h="497357">
                <a:moveTo>
                  <a:pt x="0" y="0"/>
                </a:moveTo>
                <a:lnTo>
                  <a:pt x="2086601" y="0"/>
                </a:lnTo>
                <a:lnTo>
                  <a:pt x="2086601" y="497357"/>
                </a:lnTo>
                <a:lnTo>
                  <a:pt x="0" y="49735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1451"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920936" y="3187340"/>
            <a:ext cx="1787884" cy="5551075"/>
            <a:chOff x="0" y="0"/>
            <a:chExt cx="470916" cy="146202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70916" cy="1462024"/>
            </a:xfrm>
            <a:custGeom>
              <a:avLst/>
              <a:gdLst/>
              <a:ahLst/>
              <a:cxnLst/>
              <a:rect l="l" t="t" r="r" b="b"/>
              <a:pathLst>
                <a:path w="470916" h="1462024">
                  <a:moveTo>
                    <a:pt x="470916" y="43302"/>
                  </a:moveTo>
                  <a:lnTo>
                    <a:pt x="470916" y="1418722"/>
                  </a:lnTo>
                  <a:cubicBezTo>
                    <a:pt x="470916" y="1430206"/>
                    <a:pt x="466354" y="1441220"/>
                    <a:pt x="458233" y="1449341"/>
                  </a:cubicBezTo>
                  <a:cubicBezTo>
                    <a:pt x="450112" y="1457462"/>
                    <a:pt x="439098" y="1462024"/>
                    <a:pt x="427614" y="1462024"/>
                  </a:cubicBezTo>
                  <a:lnTo>
                    <a:pt x="43302" y="1462024"/>
                  </a:lnTo>
                  <a:cubicBezTo>
                    <a:pt x="31818" y="1462024"/>
                    <a:pt x="20804" y="1457462"/>
                    <a:pt x="12683" y="1449341"/>
                  </a:cubicBezTo>
                  <a:cubicBezTo>
                    <a:pt x="4562" y="1441220"/>
                    <a:pt x="0" y="1430206"/>
                    <a:pt x="0" y="1418722"/>
                  </a:cubicBezTo>
                  <a:lnTo>
                    <a:pt x="0" y="43302"/>
                  </a:lnTo>
                  <a:cubicBezTo>
                    <a:pt x="0" y="31818"/>
                    <a:pt x="4562" y="20804"/>
                    <a:pt x="12683" y="12683"/>
                  </a:cubicBezTo>
                  <a:cubicBezTo>
                    <a:pt x="20804" y="4562"/>
                    <a:pt x="31818" y="0"/>
                    <a:pt x="43302" y="0"/>
                  </a:cubicBezTo>
                  <a:lnTo>
                    <a:pt x="427614" y="0"/>
                  </a:lnTo>
                  <a:cubicBezTo>
                    <a:pt x="439098" y="0"/>
                    <a:pt x="450112" y="4562"/>
                    <a:pt x="458233" y="12683"/>
                  </a:cubicBezTo>
                  <a:cubicBezTo>
                    <a:pt x="466354" y="20804"/>
                    <a:pt x="470916" y="31818"/>
                    <a:pt x="470916" y="43302"/>
                  </a:cubicBezTo>
                  <a:close/>
                </a:path>
              </a:pathLst>
            </a:custGeom>
            <a:solidFill>
              <a:srgbClr val="7B300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470916" cy="1442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2" name="AutoShape 22"/>
          <p:cNvSpPr/>
          <p:nvPr/>
        </p:nvSpPr>
        <p:spPr>
          <a:xfrm>
            <a:off x="1123135" y="4669274"/>
            <a:ext cx="1383486" cy="0"/>
          </a:xfrm>
          <a:prstGeom prst="line">
            <a:avLst/>
          </a:prstGeom>
          <a:ln w="38100" cap="rnd">
            <a:solidFill>
              <a:srgbClr val="E5E3D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1123135" y="5666710"/>
            <a:ext cx="1383486" cy="0"/>
          </a:xfrm>
          <a:prstGeom prst="line">
            <a:avLst/>
          </a:prstGeom>
          <a:ln w="38100" cap="rnd">
            <a:solidFill>
              <a:srgbClr val="E5E3D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4" name="Group 24"/>
          <p:cNvGrpSpPr/>
          <p:nvPr/>
        </p:nvGrpSpPr>
        <p:grpSpPr>
          <a:xfrm>
            <a:off x="14292083" y="3187340"/>
            <a:ext cx="2967217" cy="3047387"/>
            <a:chOff x="0" y="0"/>
            <a:chExt cx="781544" cy="80261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81544" cy="802611"/>
            </a:xfrm>
            <a:custGeom>
              <a:avLst/>
              <a:gdLst/>
              <a:ahLst/>
              <a:cxnLst/>
              <a:rect l="l" t="t" r="r" b="b"/>
              <a:pathLst>
                <a:path w="781544" h="802611">
                  <a:moveTo>
                    <a:pt x="781544" y="26092"/>
                  </a:moveTo>
                  <a:lnTo>
                    <a:pt x="781544" y="776519"/>
                  </a:lnTo>
                  <a:cubicBezTo>
                    <a:pt x="781544" y="783439"/>
                    <a:pt x="778795" y="790076"/>
                    <a:pt x="773902" y="794969"/>
                  </a:cubicBezTo>
                  <a:cubicBezTo>
                    <a:pt x="769009" y="799862"/>
                    <a:pt x="762372" y="802611"/>
                    <a:pt x="755452" y="802611"/>
                  </a:cubicBezTo>
                  <a:lnTo>
                    <a:pt x="26092" y="802611"/>
                  </a:lnTo>
                  <a:cubicBezTo>
                    <a:pt x="19172" y="802611"/>
                    <a:pt x="12535" y="799862"/>
                    <a:pt x="7642" y="794969"/>
                  </a:cubicBezTo>
                  <a:cubicBezTo>
                    <a:pt x="2749" y="790076"/>
                    <a:pt x="0" y="783439"/>
                    <a:pt x="0" y="776519"/>
                  </a:cubicBezTo>
                  <a:lnTo>
                    <a:pt x="0" y="26092"/>
                  </a:lnTo>
                  <a:cubicBezTo>
                    <a:pt x="0" y="19172"/>
                    <a:pt x="2749" y="12535"/>
                    <a:pt x="7642" y="7642"/>
                  </a:cubicBezTo>
                  <a:cubicBezTo>
                    <a:pt x="12535" y="2749"/>
                    <a:pt x="19172" y="0"/>
                    <a:pt x="26092" y="0"/>
                  </a:cubicBezTo>
                  <a:lnTo>
                    <a:pt x="755452" y="0"/>
                  </a:lnTo>
                  <a:cubicBezTo>
                    <a:pt x="762372" y="0"/>
                    <a:pt x="769009" y="2749"/>
                    <a:pt x="773902" y="7642"/>
                  </a:cubicBezTo>
                  <a:cubicBezTo>
                    <a:pt x="778795" y="12535"/>
                    <a:pt x="781544" y="19172"/>
                    <a:pt x="781544" y="26092"/>
                  </a:cubicBezTo>
                  <a:close/>
                </a:path>
              </a:pathLst>
            </a:custGeom>
            <a:solidFill>
              <a:srgbClr val="E5E3DF"/>
            </a:solidFill>
            <a:ln w="66675" cap="sq">
              <a:solidFill>
                <a:srgbClr val="7B300F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19050"/>
              <a:ext cx="781544" cy="7835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14479211" y="3335074"/>
            <a:ext cx="2592962" cy="2751917"/>
          </a:xfrm>
          <a:custGeom>
            <a:avLst/>
            <a:gdLst/>
            <a:ahLst/>
            <a:cxnLst/>
            <a:rect l="l" t="t" r="r" b="b"/>
            <a:pathLst>
              <a:path w="2592962" h="2751917">
                <a:moveTo>
                  <a:pt x="0" y="0"/>
                </a:moveTo>
                <a:lnTo>
                  <a:pt x="2592961" y="0"/>
                </a:lnTo>
                <a:lnTo>
                  <a:pt x="2592961" y="2751918"/>
                </a:lnTo>
                <a:lnTo>
                  <a:pt x="0" y="275191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3173884" y="3297958"/>
            <a:ext cx="10651474" cy="295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18.7.8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Percentual de pessoas de 18 anos ou mais que referem diagnóstico de doença mental, por profissional de saúde, a qualquer momento da vida e que atualmente estão fazendo tratamento com psicoterapia ou medicamentos ou que atualmente fazem acompanhamento regular em médico/serviço de saúde, por cor ou raça e segundo tipos de doença mental;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18.7.9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Percentual de pessoas que tiveram uso abusivo de álcool (nos últimos 30 dias), por raça/cor, gênero e por existência ou não de acompanhamento em serviço de saúde mental;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18.7.10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Ausência de atendimento em serviço de saúde por motivo que levou a procurar atendimento por raça/cor e gênero.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898342" y="1639037"/>
            <a:ext cx="12753502" cy="1198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18.7</a:t>
            </a:r>
            <a:r>
              <a:rPr lang="en-US" sz="2199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Assegurar o acesso à saúde de qualidade, não discriminatória, para os povos indígenas e afrodescendentes, bem como o respeito às suas culturas e saberes ancestrais, garantido o fortalecimento da saúde pública.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23135" y="3665402"/>
            <a:ext cx="1383486" cy="62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7"/>
              </a:lnSpc>
            </a:pPr>
            <a:r>
              <a:rPr lang="en-US" sz="43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18.7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73478" y="4818726"/>
            <a:ext cx="1644463" cy="854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9"/>
              </a:lnSpc>
            </a:pPr>
            <a:endParaRPr/>
          </a:p>
          <a:p>
            <a:pPr algn="ctr">
              <a:lnSpc>
                <a:spcPts val="2247"/>
              </a:lnSpc>
            </a:pPr>
            <a:r>
              <a:rPr lang="en-US" sz="21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SAÚDE</a:t>
            </a:r>
          </a:p>
          <a:p>
            <a:pPr algn="ctr">
              <a:lnSpc>
                <a:spcPts val="2247"/>
              </a:lnSpc>
            </a:pPr>
            <a:endParaRPr lang="en-US" sz="2100" b="1">
              <a:solidFill>
                <a:srgbClr val="E5E3D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123135" y="5895310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10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Principais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E5E3D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123135" y="7164040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6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ADicionais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E5E3D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10451026" y="299698"/>
            <a:ext cx="1008492" cy="463762"/>
          </a:xfrm>
          <a:custGeom>
            <a:avLst/>
            <a:gdLst/>
            <a:ahLst/>
            <a:cxnLst/>
            <a:rect l="l" t="t" r="r" b="b"/>
            <a:pathLst>
              <a:path w="1008492" h="463762">
                <a:moveTo>
                  <a:pt x="0" y="0"/>
                </a:moveTo>
                <a:lnTo>
                  <a:pt x="1008492" y="0"/>
                </a:lnTo>
                <a:lnTo>
                  <a:pt x="1008492" y="463763"/>
                </a:lnTo>
                <a:lnTo>
                  <a:pt x="0" y="46376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1579044" y="256152"/>
            <a:ext cx="550854" cy="550854"/>
          </a:xfrm>
          <a:custGeom>
            <a:avLst/>
            <a:gdLst/>
            <a:ahLst/>
            <a:cxnLst/>
            <a:rect l="l" t="t" r="r" b="b"/>
            <a:pathLst>
              <a:path w="550854" h="550854">
                <a:moveTo>
                  <a:pt x="0" y="0"/>
                </a:moveTo>
                <a:lnTo>
                  <a:pt x="550854" y="0"/>
                </a:lnTo>
                <a:lnTo>
                  <a:pt x="550854" y="550855"/>
                </a:lnTo>
                <a:lnTo>
                  <a:pt x="0" y="55085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4240" r="-4240"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95660" y="304161"/>
            <a:ext cx="921813" cy="423903"/>
          </a:xfrm>
          <a:custGeom>
            <a:avLst/>
            <a:gdLst/>
            <a:ahLst/>
            <a:cxnLst/>
            <a:rect l="l" t="t" r="r" b="b"/>
            <a:pathLst>
              <a:path w="921813" h="423903">
                <a:moveTo>
                  <a:pt x="0" y="0"/>
                </a:moveTo>
                <a:lnTo>
                  <a:pt x="921813" y="0"/>
                </a:lnTo>
                <a:lnTo>
                  <a:pt x="921813" y="423903"/>
                </a:lnTo>
                <a:lnTo>
                  <a:pt x="0" y="423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880368" y="264358"/>
            <a:ext cx="503509" cy="503509"/>
          </a:xfrm>
          <a:custGeom>
            <a:avLst/>
            <a:gdLst/>
            <a:ahLst/>
            <a:cxnLst/>
            <a:rect l="l" t="t" r="r" b="b"/>
            <a:pathLst>
              <a:path w="503509" h="503509">
                <a:moveTo>
                  <a:pt x="0" y="0"/>
                </a:moveTo>
                <a:lnTo>
                  <a:pt x="503510" y="0"/>
                </a:lnTo>
                <a:lnTo>
                  <a:pt x="503510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40" r="-424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037141" y="172177"/>
            <a:ext cx="1211153" cy="753034"/>
          </a:xfrm>
          <a:custGeom>
            <a:avLst/>
            <a:gdLst/>
            <a:ahLst/>
            <a:cxnLst/>
            <a:rect l="l" t="t" r="r" b="b"/>
            <a:pathLst>
              <a:path w="1211153" h="753034">
                <a:moveTo>
                  <a:pt x="0" y="0"/>
                </a:moveTo>
                <a:lnTo>
                  <a:pt x="1211152" y="0"/>
                </a:lnTo>
                <a:lnTo>
                  <a:pt x="1211152" y="753034"/>
                </a:lnTo>
                <a:lnTo>
                  <a:pt x="0" y="7530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980" r="-1236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311488" y="246641"/>
            <a:ext cx="947812" cy="503509"/>
          </a:xfrm>
          <a:custGeom>
            <a:avLst/>
            <a:gdLst/>
            <a:ahLst/>
            <a:cxnLst/>
            <a:rect l="l" t="t" r="r" b="b"/>
            <a:pathLst>
              <a:path w="947812" h="503509">
                <a:moveTo>
                  <a:pt x="0" y="0"/>
                </a:moveTo>
                <a:lnTo>
                  <a:pt x="947812" y="0"/>
                </a:lnTo>
                <a:lnTo>
                  <a:pt x="947812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1136" t="-34563" r="-30250" b="-36321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453010" y="285631"/>
            <a:ext cx="769046" cy="425528"/>
          </a:xfrm>
          <a:custGeom>
            <a:avLst/>
            <a:gdLst/>
            <a:ahLst/>
            <a:cxnLst/>
            <a:rect l="l" t="t" r="r" b="b"/>
            <a:pathLst>
              <a:path w="769046" h="425528">
                <a:moveTo>
                  <a:pt x="0" y="0"/>
                </a:moveTo>
                <a:lnTo>
                  <a:pt x="769046" y="0"/>
                </a:lnTo>
                <a:lnTo>
                  <a:pt x="769046" y="425529"/>
                </a:lnTo>
                <a:lnTo>
                  <a:pt x="0" y="4255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688" r="-150664" b="-2174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729256" y="3524"/>
            <a:ext cx="1096103" cy="1025176"/>
          </a:xfrm>
          <a:custGeom>
            <a:avLst/>
            <a:gdLst/>
            <a:ahLst/>
            <a:cxnLst/>
            <a:rect l="l" t="t" r="r" b="b"/>
            <a:pathLst>
              <a:path w="1096103" h="1025176">
                <a:moveTo>
                  <a:pt x="0" y="0"/>
                </a:moveTo>
                <a:lnTo>
                  <a:pt x="1096102" y="0"/>
                </a:lnTo>
                <a:lnTo>
                  <a:pt x="1096102" y="1025176"/>
                </a:lnTo>
                <a:lnTo>
                  <a:pt x="0" y="10251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183" r="-12521"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920936" y="3935132"/>
            <a:ext cx="16338364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183" t="-7617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218377" y="139674"/>
            <a:ext cx="1327999" cy="825683"/>
          </a:xfrm>
          <a:custGeom>
            <a:avLst/>
            <a:gdLst/>
            <a:ahLst/>
            <a:cxnLst/>
            <a:rect l="l" t="t" r="r" b="b"/>
            <a:pathLst>
              <a:path w="1327999" h="825683">
                <a:moveTo>
                  <a:pt x="0" y="0"/>
                </a:moveTo>
                <a:lnTo>
                  <a:pt x="1327999" y="0"/>
                </a:lnTo>
                <a:lnTo>
                  <a:pt x="1327999" y="825682"/>
                </a:lnTo>
                <a:lnTo>
                  <a:pt x="0" y="8256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1980" r="-12369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782202" y="-9525"/>
            <a:ext cx="1201850" cy="1124080"/>
          </a:xfrm>
          <a:custGeom>
            <a:avLst/>
            <a:gdLst/>
            <a:ahLst/>
            <a:cxnLst/>
            <a:rect l="l" t="t" r="r" b="b"/>
            <a:pathLst>
              <a:path w="1201850" h="1124080">
                <a:moveTo>
                  <a:pt x="0" y="0"/>
                </a:moveTo>
                <a:lnTo>
                  <a:pt x="1201849" y="0"/>
                </a:lnTo>
                <a:lnTo>
                  <a:pt x="1201849" y="1124080"/>
                </a:lnTo>
                <a:lnTo>
                  <a:pt x="0" y="11240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2183" r="-12521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164483" y="308607"/>
            <a:ext cx="2086601" cy="497357"/>
          </a:xfrm>
          <a:custGeom>
            <a:avLst/>
            <a:gdLst/>
            <a:ahLst/>
            <a:cxnLst/>
            <a:rect l="l" t="t" r="r" b="b"/>
            <a:pathLst>
              <a:path w="2086601" h="497357">
                <a:moveTo>
                  <a:pt x="0" y="0"/>
                </a:moveTo>
                <a:lnTo>
                  <a:pt x="2086601" y="0"/>
                </a:lnTo>
                <a:lnTo>
                  <a:pt x="2086601" y="497357"/>
                </a:lnTo>
                <a:lnTo>
                  <a:pt x="0" y="49735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1451"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920936" y="4192307"/>
            <a:ext cx="1787884" cy="4651846"/>
            <a:chOff x="0" y="0"/>
            <a:chExt cx="470916" cy="122518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70916" cy="1225188"/>
            </a:xfrm>
            <a:custGeom>
              <a:avLst/>
              <a:gdLst/>
              <a:ahLst/>
              <a:cxnLst/>
              <a:rect l="l" t="t" r="r" b="b"/>
              <a:pathLst>
                <a:path w="470916" h="1225188">
                  <a:moveTo>
                    <a:pt x="470916" y="43302"/>
                  </a:moveTo>
                  <a:lnTo>
                    <a:pt x="470916" y="1181886"/>
                  </a:lnTo>
                  <a:cubicBezTo>
                    <a:pt x="470916" y="1193370"/>
                    <a:pt x="466354" y="1204384"/>
                    <a:pt x="458233" y="1212505"/>
                  </a:cubicBezTo>
                  <a:cubicBezTo>
                    <a:pt x="450112" y="1220626"/>
                    <a:pt x="439098" y="1225188"/>
                    <a:pt x="427614" y="1225188"/>
                  </a:cubicBezTo>
                  <a:lnTo>
                    <a:pt x="43302" y="1225188"/>
                  </a:lnTo>
                  <a:cubicBezTo>
                    <a:pt x="31818" y="1225188"/>
                    <a:pt x="20804" y="1220626"/>
                    <a:pt x="12683" y="1212505"/>
                  </a:cubicBezTo>
                  <a:cubicBezTo>
                    <a:pt x="4562" y="1204384"/>
                    <a:pt x="0" y="1193370"/>
                    <a:pt x="0" y="1181886"/>
                  </a:cubicBezTo>
                  <a:lnTo>
                    <a:pt x="0" y="43302"/>
                  </a:lnTo>
                  <a:cubicBezTo>
                    <a:pt x="0" y="31818"/>
                    <a:pt x="4562" y="20804"/>
                    <a:pt x="12683" y="12683"/>
                  </a:cubicBezTo>
                  <a:cubicBezTo>
                    <a:pt x="20804" y="4562"/>
                    <a:pt x="31818" y="0"/>
                    <a:pt x="43302" y="0"/>
                  </a:cubicBezTo>
                  <a:lnTo>
                    <a:pt x="427614" y="0"/>
                  </a:lnTo>
                  <a:cubicBezTo>
                    <a:pt x="439098" y="0"/>
                    <a:pt x="450112" y="4562"/>
                    <a:pt x="458233" y="12683"/>
                  </a:cubicBezTo>
                  <a:cubicBezTo>
                    <a:pt x="466354" y="20804"/>
                    <a:pt x="470916" y="31818"/>
                    <a:pt x="470916" y="43302"/>
                  </a:cubicBezTo>
                  <a:close/>
                </a:path>
              </a:pathLst>
            </a:custGeom>
            <a:solidFill>
              <a:srgbClr val="7B300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470916" cy="1206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2" name="AutoShape 22"/>
          <p:cNvSpPr/>
          <p:nvPr/>
        </p:nvSpPr>
        <p:spPr>
          <a:xfrm>
            <a:off x="1123135" y="5244681"/>
            <a:ext cx="1383486" cy="0"/>
          </a:xfrm>
          <a:prstGeom prst="line">
            <a:avLst/>
          </a:prstGeom>
          <a:ln w="38100" cap="rnd">
            <a:solidFill>
              <a:srgbClr val="E5E3D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1123135" y="6242116"/>
            <a:ext cx="1383486" cy="0"/>
          </a:xfrm>
          <a:prstGeom prst="line">
            <a:avLst/>
          </a:prstGeom>
          <a:ln w="38100" cap="rnd">
            <a:solidFill>
              <a:srgbClr val="E5E3D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4" name="Group 24"/>
          <p:cNvGrpSpPr/>
          <p:nvPr/>
        </p:nvGrpSpPr>
        <p:grpSpPr>
          <a:xfrm>
            <a:off x="14292083" y="4192307"/>
            <a:ext cx="2967217" cy="4143404"/>
            <a:chOff x="0" y="0"/>
            <a:chExt cx="781544" cy="109127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81544" cy="1091276"/>
            </a:xfrm>
            <a:custGeom>
              <a:avLst/>
              <a:gdLst/>
              <a:ahLst/>
              <a:cxnLst/>
              <a:rect l="l" t="t" r="r" b="b"/>
              <a:pathLst>
                <a:path w="781544" h="1091276">
                  <a:moveTo>
                    <a:pt x="781544" y="26092"/>
                  </a:moveTo>
                  <a:lnTo>
                    <a:pt x="781544" y="1065185"/>
                  </a:lnTo>
                  <a:cubicBezTo>
                    <a:pt x="781544" y="1079595"/>
                    <a:pt x="769862" y="1091276"/>
                    <a:pt x="755452" y="1091276"/>
                  </a:cubicBezTo>
                  <a:lnTo>
                    <a:pt x="26092" y="1091276"/>
                  </a:lnTo>
                  <a:cubicBezTo>
                    <a:pt x="19172" y="1091276"/>
                    <a:pt x="12535" y="1088527"/>
                    <a:pt x="7642" y="1083634"/>
                  </a:cubicBezTo>
                  <a:cubicBezTo>
                    <a:pt x="2749" y="1078741"/>
                    <a:pt x="0" y="1072105"/>
                    <a:pt x="0" y="1065185"/>
                  </a:cubicBezTo>
                  <a:lnTo>
                    <a:pt x="0" y="26092"/>
                  </a:lnTo>
                  <a:cubicBezTo>
                    <a:pt x="0" y="19172"/>
                    <a:pt x="2749" y="12535"/>
                    <a:pt x="7642" y="7642"/>
                  </a:cubicBezTo>
                  <a:cubicBezTo>
                    <a:pt x="12535" y="2749"/>
                    <a:pt x="19172" y="0"/>
                    <a:pt x="26092" y="0"/>
                  </a:cubicBezTo>
                  <a:lnTo>
                    <a:pt x="755452" y="0"/>
                  </a:lnTo>
                  <a:cubicBezTo>
                    <a:pt x="762372" y="0"/>
                    <a:pt x="769009" y="2749"/>
                    <a:pt x="773902" y="7642"/>
                  </a:cubicBezTo>
                  <a:cubicBezTo>
                    <a:pt x="778795" y="12535"/>
                    <a:pt x="781544" y="19172"/>
                    <a:pt x="781544" y="26092"/>
                  </a:cubicBezTo>
                  <a:close/>
                </a:path>
              </a:pathLst>
            </a:custGeom>
            <a:solidFill>
              <a:srgbClr val="E5E3DF"/>
            </a:solidFill>
            <a:ln w="66675" cap="sq">
              <a:solidFill>
                <a:srgbClr val="7B300F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19050"/>
              <a:ext cx="781544" cy="1072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14477266" y="4394937"/>
            <a:ext cx="1208264" cy="1129278"/>
          </a:xfrm>
          <a:custGeom>
            <a:avLst/>
            <a:gdLst/>
            <a:ahLst/>
            <a:cxnLst/>
            <a:rect l="l" t="t" r="r" b="b"/>
            <a:pathLst>
              <a:path w="1208264" h="1129278">
                <a:moveTo>
                  <a:pt x="0" y="0"/>
                </a:moveTo>
                <a:lnTo>
                  <a:pt x="1208264" y="0"/>
                </a:lnTo>
                <a:lnTo>
                  <a:pt x="1208264" y="1129278"/>
                </a:lnTo>
                <a:lnTo>
                  <a:pt x="0" y="112927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r="-243525" b="-118693"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3173884" y="4259870"/>
            <a:ext cx="10651474" cy="5090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18.8.1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Taxa de atendimento escolar na educação básica entre jovens de 15 a 17 anos por raça/cor (incluindo indígenas e quilombolas) por sexo e UF;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18.8.2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Taxa de distorção idade-série por raça/cor (incluindo indígenas e quilombolas) na educação básica (desagregada em EFI, II e EM), por sexo e UF;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18.8.3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Taxa de abandono por raça/cor, (incluindo indígenas e quilombolas) na educação básica (desagregada em EFI, II e EM), por sexo e UF;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18.8.4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Proporção de escolas da educação básica que implementaram a Lei 10.639/2003 e 11.465/2008, por UF;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18.8.5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Nota do SAEB dos estudantes por raça/cor, (incluindo indígenas e quilombolas), por sexo e UF;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18.8.6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Taxa de atendimento escolar no ensino superior por raça/cor (incluindo indígenas e quilombolas, (desagregada por curso e tipo de IES), por sexo e UF;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890126" y="1397863"/>
            <a:ext cx="16360958" cy="2413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18.8 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Assegurar a educação de qualidade e não discriminatória aos afrodescendentes, quilombolas e povos indígenas, bem como o respeito às suas culturas e histórias, garantido o fortalecimento da educação pública.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18.8.1: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Garantir o respeito à diversidade linguística, com estabelecimento de políticas linguísticas por parte do Estado, que assegurem o reconhecimento, o uso, o registro, a preservação, vitalização e revitalização das línguas dos povos indígenas.  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18.8.2: 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Assegurar a inclusão obrigatória de ações de educação antirracista e sobre as culturas e histórias dos povos indígenas e quilombolas, por meio de currículos e estratégias formativas em todos os níveis educacionais.</a:t>
            </a:r>
          </a:p>
          <a:p>
            <a:pPr algn="just">
              <a:lnSpc>
                <a:spcPts val="2033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23135" y="4433037"/>
            <a:ext cx="1383486" cy="62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7"/>
              </a:lnSpc>
            </a:pPr>
            <a:r>
              <a:rPr lang="en-US" sz="43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18.8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73478" y="5378031"/>
            <a:ext cx="1644463" cy="567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9"/>
              </a:lnSpc>
            </a:pPr>
            <a:endParaRPr/>
          </a:p>
          <a:p>
            <a:pPr algn="ctr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EDUCAÇÃO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23135" y="6470716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10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Principais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E5E3D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123135" y="7739446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7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ADicionais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E5E3D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15837533" y="4394937"/>
            <a:ext cx="1208264" cy="1129278"/>
          </a:xfrm>
          <a:custGeom>
            <a:avLst/>
            <a:gdLst/>
            <a:ahLst/>
            <a:cxnLst/>
            <a:rect l="l" t="t" r="r" b="b"/>
            <a:pathLst>
              <a:path w="1208264" h="1129278">
                <a:moveTo>
                  <a:pt x="0" y="0"/>
                </a:moveTo>
                <a:lnTo>
                  <a:pt x="1208264" y="0"/>
                </a:lnTo>
                <a:lnTo>
                  <a:pt x="1208264" y="1129278"/>
                </a:lnTo>
                <a:lnTo>
                  <a:pt x="0" y="112927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23514" r="-120010" b="-118693"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4477266" y="5677477"/>
            <a:ext cx="1208264" cy="1129278"/>
          </a:xfrm>
          <a:custGeom>
            <a:avLst/>
            <a:gdLst/>
            <a:ahLst/>
            <a:cxnLst/>
            <a:rect l="l" t="t" r="r" b="b"/>
            <a:pathLst>
              <a:path w="1208264" h="1129278">
                <a:moveTo>
                  <a:pt x="0" y="0"/>
                </a:moveTo>
                <a:lnTo>
                  <a:pt x="1208264" y="0"/>
                </a:lnTo>
                <a:lnTo>
                  <a:pt x="1208264" y="1129278"/>
                </a:lnTo>
                <a:lnTo>
                  <a:pt x="0" y="112927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43525" b="-118693"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5837533" y="5677477"/>
            <a:ext cx="1208264" cy="1129278"/>
          </a:xfrm>
          <a:custGeom>
            <a:avLst/>
            <a:gdLst/>
            <a:ahLst/>
            <a:cxnLst/>
            <a:rect l="l" t="t" r="r" b="b"/>
            <a:pathLst>
              <a:path w="1208264" h="1129278">
                <a:moveTo>
                  <a:pt x="0" y="0"/>
                </a:moveTo>
                <a:lnTo>
                  <a:pt x="1208264" y="0"/>
                </a:lnTo>
                <a:lnTo>
                  <a:pt x="1208264" y="1129278"/>
                </a:lnTo>
                <a:lnTo>
                  <a:pt x="0" y="112927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118693" r="-243525"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4477266" y="6959155"/>
            <a:ext cx="1208264" cy="1129278"/>
          </a:xfrm>
          <a:custGeom>
            <a:avLst/>
            <a:gdLst/>
            <a:ahLst/>
            <a:cxnLst/>
            <a:rect l="l" t="t" r="r" b="b"/>
            <a:pathLst>
              <a:path w="1208264" h="1129278">
                <a:moveTo>
                  <a:pt x="0" y="0"/>
                </a:moveTo>
                <a:lnTo>
                  <a:pt x="1208264" y="0"/>
                </a:lnTo>
                <a:lnTo>
                  <a:pt x="1208264" y="1129277"/>
                </a:lnTo>
                <a:lnTo>
                  <a:pt x="0" y="112927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22943" t="-118693" r="-120582"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0451026" y="299698"/>
            <a:ext cx="1008492" cy="463762"/>
          </a:xfrm>
          <a:custGeom>
            <a:avLst/>
            <a:gdLst/>
            <a:ahLst/>
            <a:cxnLst/>
            <a:rect l="l" t="t" r="r" b="b"/>
            <a:pathLst>
              <a:path w="1008492" h="463762">
                <a:moveTo>
                  <a:pt x="0" y="0"/>
                </a:moveTo>
                <a:lnTo>
                  <a:pt x="1008492" y="0"/>
                </a:lnTo>
                <a:lnTo>
                  <a:pt x="1008492" y="463763"/>
                </a:lnTo>
                <a:lnTo>
                  <a:pt x="0" y="46376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1579044" y="256152"/>
            <a:ext cx="550854" cy="550854"/>
          </a:xfrm>
          <a:custGeom>
            <a:avLst/>
            <a:gdLst/>
            <a:ahLst/>
            <a:cxnLst/>
            <a:rect l="l" t="t" r="r" b="b"/>
            <a:pathLst>
              <a:path w="550854" h="550854">
                <a:moveTo>
                  <a:pt x="0" y="0"/>
                </a:moveTo>
                <a:lnTo>
                  <a:pt x="550854" y="0"/>
                </a:lnTo>
                <a:lnTo>
                  <a:pt x="550854" y="550855"/>
                </a:lnTo>
                <a:lnTo>
                  <a:pt x="0" y="55085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4240" r="-4240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474793" y="3775573"/>
            <a:ext cx="8085360" cy="4760722"/>
            <a:chOff x="0" y="0"/>
            <a:chExt cx="10780480" cy="634762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0691580" cy="6347629"/>
              <a:chOff x="0" y="0"/>
              <a:chExt cx="2111917" cy="12538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111917" cy="1253853"/>
              </a:xfrm>
              <a:custGeom>
                <a:avLst/>
                <a:gdLst/>
                <a:ahLst/>
                <a:cxnLst/>
                <a:rect l="l" t="t" r="r" b="b"/>
                <a:pathLst>
                  <a:path w="2111917" h="1253853">
                    <a:moveTo>
                      <a:pt x="4827" y="0"/>
                    </a:moveTo>
                    <a:lnTo>
                      <a:pt x="2107090" y="0"/>
                    </a:lnTo>
                    <a:cubicBezTo>
                      <a:pt x="2109756" y="0"/>
                      <a:pt x="2111917" y="2161"/>
                      <a:pt x="2111917" y="4827"/>
                    </a:cubicBezTo>
                    <a:lnTo>
                      <a:pt x="2111917" y="1249025"/>
                    </a:lnTo>
                    <a:cubicBezTo>
                      <a:pt x="2111917" y="1251691"/>
                      <a:pt x="2109756" y="1253853"/>
                      <a:pt x="2107090" y="1253853"/>
                    </a:cubicBezTo>
                    <a:lnTo>
                      <a:pt x="4827" y="1253853"/>
                    </a:lnTo>
                    <a:cubicBezTo>
                      <a:pt x="2161" y="1253853"/>
                      <a:pt x="0" y="1251691"/>
                      <a:pt x="0" y="1249025"/>
                    </a:cubicBezTo>
                    <a:lnTo>
                      <a:pt x="0" y="4827"/>
                    </a:lnTo>
                    <a:cubicBezTo>
                      <a:pt x="0" y="2161"/>
                      <a:pt x="2161" y="0"/>
                      <a:pt x="4827" y="0"/>
                    </a:cubicBezTo>
                    <a:close/>
                  </a:path>
                </a:pathLst>
              </a:custGeom>
              <a:solidFill>
                <a:srgbClr val="E5E3D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19050"/>
                <a:ext cx="2111917" cy="12348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2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88900" y="69088"/>
              <a:ext cx="10691580" cy="6184054"/>
            </a:xfrm>
            <a:custGeom>
              <a:avLst/>
              <a:gdLst/>
              <a:ahLst/>
              <a:cxnLst/>
              <a:rect l="l" t="t" r="r" b="b"/>
              <a:pathLst>
                <a:path w="10691580" h="6184054">
                  <a:moveTo>
                    <a:pt x="0" y="0"/>
                  </a:moveTo>
                  <a:lnTo>
                    <a:pt x="10691580" y="0"/>
                  </a:lnTo>
                  <a:lnTo>
                    <a:pt x="10691580" y="6184054"/>
                  </a:lnTo>
                  <a:lnTo>
                    <a:pt x="0" y="61840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678" t="-6393" r="-2319" b="-9038"/>
              </a:stretch>
            </a:blipFill>
          </p:spPr>
        </p:sp>
      </p:grpSp>
      <p:sp>
        <p:nvSpPr>
          <p:cNvPr id="8" name="AutoShape 8"/>
          <p:cNvSpPr/>
          <p:nvPr/>
        </p:nvSpPr>
        <p:spPr>
          <a:xfrm>
            <a:off x="1028700" y="3223369"/>
            <a:ext cx="9160843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951" t="-569076" r="-9263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951" t="-569076" r="-9263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183" t="-7617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218377" y="139674"/>
            <a:ext cx="1327999" cy="825683"/>
          </a:xfrm>
          <a:custGeom>
            <a:avLst/>
            <a:gdLst/>
            <a:ahLst/>
            <a:cxnLst/>
            <a:rect l="l" t="t" r="r" b="b"/>
            <a:pathLst>
              <a:path w="1327999" h="825683">
                <a:moveTo>
                  <a:pt x="0" y="0"/>
                </a:moveTo>
                <a:lnTo>
                  <a:pt x="1327999" y="0"/>
                </a:lnTo>
                <a:lnTo>
                  <a:pt x="1327999" y="825682"/>
                </a:lnTo>
                <a:lnTo>
                  <a:pt x="0" y="8256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1980" r="-12369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782202" y="-9525"/>
            <a:ext cx="1201850" cy="1124080"/>
          </a:xfrm>
          <a:custGeom>
            <a:avLst/>
            <a:gdLst/>
            <a:ahLst/>
            <a:cxnLst/>
            <a:rect l="l" t="t" r="r" b="b"/>
            <a:pathLst>
              <a:path w="1201850" h="1124080">
                <a:moveTo>
                  <a:pt x="0" y="0"/>
                </a:moveTo>
                <a:lnTo>
                  <a:pt x="1201849" y="0"/>
                </a:lnTo>
                <a:lnTo>
                  <a:pt x="1201849" y="1124080"/>
                </a:lnTo>
                <a:lnTo>
                  <a:pt x="0" y="11240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183" r="-12521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164483" y="308607"/>
            <a:ext cx="2086601" cy="497357"/>
          </a:xfrm>
          <a:custGeom>
            <a:avLst/>
            <a:gdLst/>
            <a:ahLst/>
            <a:cxnLst/>
            <a:rect l="l" t="t" r="r" b="b"/>
            <a:pathLst>
              <a:path w="2086601" h="497357">
                <a:moveTo>
                  <a:pt x="0" y="0"/>
                </a:moveTo>
                <a:lnTo>
                  <a:pt x="2086601" y="0"/>
                </a:lnTo>
                <a:lnTo>
                  <a:pt x="2086601" y="497357"/>
                </a:lnTo>
                <a:lnTo>
                  <a:pt x="0" y="4973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1451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422451" y="299698"/>
            <a:ext cx="1008492" cy="463762"/>
          </a:xfrm>
          <a:custGeom>
            <a:avLst/>
            <a:gdLst/>
            <a:ahLst/>
            <a:cxnLst/>
            <a:rect l="l" t="t" r="r" b="b"/>
            <a:pathLst>
              <a:path w="1008492" h="463762">
                <a:moveTo>
                  <a:pt x="0" y="0"/>
                </a:moveTo>
                <a:lnTo>
                  <a:pt x="1008492" y="0"/>
                </a:lnTo>
                <a:lnTo>
                  <a:pt x="1008492" y="463763"/>
                </a:lnTo>
                <a:lnTo>
                  <a:pt x="0" y="4637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1550469" y="256152"/>
            <a:ext cx="550854" cy="550854"/>
          </a:xfrm>
          <a:custGeom>
            <a:avLst/>
            <a:gdLst/>
            <a:ahLst/>
            <a:cxnLst/>
            <a:rect l="l" t="t" r="r" b="b"/>
            <a:pathLst>
              <a:path w="550854" h="550854">
                <a:moveTo>
                  <a:pt x="0" y="0"/>
                </a:moveTo>
                <a:lnTo>
                  <a:pt x="550854" y="0"/>
                </a:lnTo>
                <a:lnTo>
                  <a:pt x="550854" y="550855"/>
                </a:lnTo>
                <a:lnTo>
                  <a:pt x="0" y="550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240" r="-4240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028700" y="1779887"/>
            <a:ext cx="10261762" cy="891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4"/>
              </a:lnSpc>
            </a:pPr>
            <a:r>
              <a:rPr lang="en-US" sz="32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ODS É UM PLANO DE AÇÃO! </a:t>
            </a:r>
          </a:p>
          <a:p>
            <a:pPr algn="l">
              <a:lnSpc>
                <a:spcPts val="3424"/>
              </a:lnSpc>
            </a:pPr>
            <a:r>
              <a:rPr lang="en-US" sz="32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É UMA AGENDA POSITIVA E TRANSFORMADORA!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3794623"/>
            <a:ext cx="5932277" cy="5167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6"/>
              </a:lnSpc>
            </a:pPr>
            <a:r>
              <a:rPr lang="en-US" sz="2585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A Agenda 2030 propõe não deixar ninguém para trás. Para isso, todos e todas têm que agir!</a:t>
            </a:r>
          </a:p>
          <a:p>
            <a:pPr algn="just">
              <a:lnSpc>
                <a:spcPts val="2766"/>
              </a:lnSpc>
            </a:pPr>
            <a:endParaRPr lang="en-US" sz="2585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766"/>
              </a:lnSpc>
            </a:pPr>
            <a:r>
              <a:rPr lang="en-US" sz="2585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Os ODS oferecem um quadro para orientar políticas públicas, programa, planos e projetos. Mais que isso: é uma plataforma de diálogo com outros atores no Brasil e no mundo!</a:t>
            </a:r>
          </a:p>
          <a:p>
            <a:pPr algn="just">
              <a:lnSpc>
                <a:spcPts val="2766"/>
              </a:lnSpc>
            </a:pPr>
            <a:endParaRPr lang="en-US" sz="2585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766"/>
              </a:lnSpc>
            </a:pPr>
            <a:r>
              <a:rPr lang="en-US" sz="2585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Os ODS são ferramentas de planejamento a médio e longo prazos que viabilizam o alinhamento nacional de políticas sociais, ambientais e econômicas.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95660" y="304161"/>
            <a:ext cx="921813" cy="423903"/>
          </a:xfrm>
          <a:custGeom>
            <a:avLst/>
            <a:gdLst/>
            <a:ahLst/>
            <a:cxnLst/>
            <a:rect l="l" t="t" r="r" b="b"/>
            <a:pathLst>
              <a:path w="921813" h="423903">
                <a:moveTo>
                  <a:pt x="0" y="0"/>
                </a:moveTo>
                <a:lnTo>
                  <a:pt x="921813" y="0"/>
                </a:lnTo>
                <a:lnTo>
                  <a:pt x="921813" y="423903"/>
                </a:lnTo>
                <a:lnTo>
                  <a:pt x="0" y="423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880368" y="264358"/>
            <a:ext cx="503509" cy="503509"/>
          </a:xfrm>
          <a:custGeom>
            <a:avLst/>
            <a:gdLst/>
            <a:ahLst/>
            <a:cxnLst/>
            <a:rect l="l" t="t" r="r" b="b"/>
            <a:pathLst>
              <a:path w="503509" h="503509">
                <a:moveTo>
                  <a:pt x="0" y="0"/>
                </a:moveTo>
                <a:lnTo>
                  <a:pt x="503510" y="0"/>
                </a:lnTo>
                <a:lnTo>
                  <a:pt x="503510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40" r="-424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037141" y="172177"/>
            <a:ext cx="1211153" cy="753034"/>
          </a:xfrm>
          <a:custGeom>
            <a:avLst/>
            <a:gdLst/>
            <a:ahLst/>
            <a:cxnLst/>
            <a:rect l="l" t="t" r="r" b="b"/>
            <a:pathLst>
              <a:path w="1211153" h="753034">
                <a:moveTo>
                  <a:pt x="0" y="0"/>
                </a:moveTo>
                <a:lnTo>
                  <a:pt x="1211152" y="0"/>
                </a:lnTo>
                <a:lnTo>
                  <a:pt x="1211152" y="753034"/>
                </a:lnTo>
                <a:lnTo>
                  <a:pt x="0" y="7530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980" r="-1236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311488" y="246641"/>
            <a:ext cx="947812" cy="503509"/>
          </a:xfrm>
          <a:custGeom>
            <a:avLst/>
            <a:gdLst/>
            <a:ahLst/>
            <a:cxnLst/>
            <a:rect l="l" t="t" r="r" b="b"/>
            <a:pathLst>
              <a:path w="947812" h="503509">
                <a:moveTo>
                  <a:pt x="0" y="0"/>
                </a:moveTo>
                <a:lnTo>
                  <a:pt x="947812" y="0"/>
                </a:lnTo>
                <a:lnTo>
                  <a:pt x="947812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1136" t="-34563" r="-30250" b="-36321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453010" y="285631"/>
            <a:ext cx="769046" cy="425528"/>
          </a:xfrm>
          <a:custGeom>
            <a:avLst/>
            <a:gdLst/>
            <a:ahLst/>
            <a:cxnLst/>
            <a:rect l="l" t="t" r="r" b="b"/>
            <a:pathLst>
              <a:path w="769046" h="425528">
                <a:moveTo>
                  <a:pt x="0" y="0"/>
                </a:moveTo>
                <a:lnTo>
                  <a:pt x="769046" y="0"/>
                </a:lnTo>
                <a:lnTo>
                  <a:pt x="769046" y="425529"/>
                </a:lnTo>
                <a:lnTo>
                  <a:pt x="0" y="4255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688" r="-150664" b="-2174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729256" y="3524"/>
            <a:ext cx="1096103" cy="1025176"/>
          </a:xfrm>
          <a:custGeom>
            <a:avLst/>
            <a:gdLst/>
            <a:ahLst/>
            <a:cxnLst/>
            <a:rect l="l" t="t" r="r" b="b"/>
            <a:pathLst>
              <a:path w="1096103" h="1025176">
                <a:moveTo>
                  <a:pt x="0" y="0"/>
                </a:moveTo>
                <a:lnTo>
                  <a:pt x="1096102" y="0"/>
                </a:lnTo>
                <a:lnTo>
                  <a:pt x="1096102" y="1025176"/>
                </a:lnTo>
                <a:lnTo>
                  <a:pt x="0" y="10251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183" r="-12521"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920936" y="3935132"/>
            <a:ext cx="16338364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183" t="-7617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218377" y="139674"/>
            <a:ext cx="1327999" cy="825683"/>
          </a:xfrm>
          <a:custGeom>
            <a:avLst/>
            <a:gdLst/>
            <a:ahLst/>
            <a:cxnLst/>
            <a:rect l="l" t="t" r="r" b="b"/>
            <a:pathLst>
              <a:path w="1327999" h="825683">
                <a:moveTo>
                  <a:pt x="0" y="0"/>
                </a:moveTo>
                <a:lnTo>
                  <a:pt x="1327999" y="0"/>
                </a:lnTo>
                <a:lnTo>
                  <a:pt x="1327999" y="825682"/>
                </a:lnTo>
                <a:lnTo>
                  <a:pt x="0" y="8256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1980" r="-12369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782202" y="-9525"/>
            <a:ext cx="1201850" cy="1124080"/>
          </a:xfrm>
          <a:custGeom>
            <a:avLst/>
            <a:gdLst/>
            <a:ahLst/>
            <a:cxnLst/>
            <a:rect l="l" t="t" r="r" b="b"/>
            <a:pathLst>
              <a:path w="1201850" h="1124080">
                <a:moveTo>
                  <a:pt x="0" y="0"/>
                </a:moveTo>
                <a:lnTo>
                  <a:pt x="1201849" y="0"/>
                </a:lnTo>
                <a:lnTo>
                  <a:pt x="1201849" y="1124080"/>
                </a:lnTo>
                <a:lnTo>
                  <a:pt x="0" y="11240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2183" r="-12521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164483" y="308607"/>
            <a:ext cx="2086601" cy="497357"/>
          </a:xfrm>
          <a:custGeom>
            <a:avLst/>
            <a:gdLst/>
            <a:ahLst/>
            <a:cxnLst/>
            <a:rect l="l" t="t" r="r" b="b"/>
            <a:pathLst>
              <a:path w="2086601" h="497357">
                <a:moveTo>
                  <a:pt x="0" y="0"/>
                </a:moveTo>
                <a:lnTo>
                  <a:pt x="2086601" y="0"/>
                </a:lnTo>
                <a:lnTo>
                  <a:pt x="2086601" y="497357"/>
                </a:lnTo>
                <a:lnTo>
                  <a:pt x="0" y="49735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1451"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920936" y="4192307"/>
            <a:ext cx="1787884" cy="4651846"/>
            <a:chOff x="0" y="0"/>
            <a:chExt cx="470916" cy="122518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70916" cy="1225188"/>
            </a:xfrm>
            <a:custGeom>
              <a:avLst/>
              <a:gdLst/>
              <a:ahLst/>
              <a:cxnLst/>
              <a:rect l="l" t="t" r="r" b="b"/>
              <a:pathLst>
                <a:path w="470916" h="1225188">
                  <a:moveTo>
                    <a:pt x="470916" y="43302"/>
                  </a:moveTo>
                  <a:lnTo>
                    <a:pt x="470916" y="1181886"/>
                  </a:lnTo>
                  <a:cubicBezTo>
                    <a:pt x="470916" y="1193370"/>
                    <a:pt x="466354" y="1204384"/>
                    <a:pt x="458233" y="1212505"/>
                  </a:cubicBezTo>
                  <a:cubicBezTo>
                    <a:pt x="450112" y="1220626"/>
                    <a:pt x="439098" y="1225188"/>
                    <a:pt x="427614" y="1225188"/>
                  </a:cubicBezTo>
                  <a:lnTo>
                    <a:pt x="43302" y="1225188"/>
                  </a:lnTo>
                  <a:cubicBezTo>
                    <a:pt x="31818" y="1225188"/>
                    <a:pt x="20804" y="1220626"/>
                    <a:pt x="12683" y="1212505"/>
                  </a:cubicBezTo>
                  <a:cubicBezTo>
                    <a:pt x="4562" y="1204384"/>
                    <a:pt x="0" y="1193370"/>
                    <a:pt x="0" y="1181886"/>
                  </a:cubicBezTo>
                  <a:lnTo>
                    <a:pt x="0" y="43302"/>
                  </a:lnTo>
                  <a:cubicBezTo>
                    <a:pt x="0" y="31818"/>
                    <a:pt x="4562" y="20804"/>
                    <a:pt x="12683" y="12683"/>
                  </a:cubicBezTo>
                  <a:cubicBezTo>
                    <a:pt x="20804" y="4562"/>
                    <a:pt x="31818" y="0"/>
                    <a:pt x="43302" y="0"/>
                  </a:cubicBezTo>
                  <a:lnTo>
                    <a:pt x="427614" y="0"/>
                  </a:lnTo>
                  <a:cubicBezTo>
                    <a:pt x="439098" y="0"/>
                    <a:pt x="450112" y="4562"/>
                    <a:pt x="458233" y="12683"/>
                  </a:cubicBezTo>
                  <a:cubicBezTo>
                    <a:pt x="466354" y="20804"/>
                    <a:pt x="470916" y="31818"/>
                    <a:pt x="470916" y="43302"/>
                  </a:cubicBezTo>
                  <a:close/>
                </a:path>
              </a:pathLst>
            </a:custGeom>
            <a:solidFill>
              <a:srgbClr val="7B300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470916" cy="1206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2" name="AutoShape 22"/>
          <p:cNvSpPr/>
          <p:nvPr/>
        </p:nvSpPr>
        <p:spPr>
          <a:xfrm>
            <a:off x="1123135" y="5244681"/>
            <a:ext cx="1383486" cy="0"/>
          </a:xfrm>
          <a:prstGeom prst="line">
            <a:avLst/>
          </a:prstGeom>
          <a:ln w="38100" cap="rnd">
            <a:solidFill>
              <a:srgbClr val="E5E3D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1123135" y="6242116"/>
            <a:ext cx="1383486" cy="0"/>
          </a:xfrm>
          <a:prstGeom prst="line">
            <a:avLst/>
          </a:prstGeom>
          <a:ln w="38100" cap="rnd">
            <a:solidFill>
              <a:srgbClr val="E5E3D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4" name="Group 24"/>
          <p:cNvGrpSpPr/>
          <p:nvPr/>
        </p:nvGrpSpPr>
        <p:grpSpPr>
          <a:xfrm>
            <a:off x="14292083" y="4192307"/>
            <a:ext cx="2967217" cy="4143404"/>
            <a:chOff x="0" y="0"/>
            <a:chExt cx="781544" cy="109127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81544" cy="1091276"/>
            </a:xfrm>
            <a:custGeom>
              <a:avLst/>
              <a:gdLst/>
              <a:ahLst/>
              <a:cxnLst/>
              <a:rect l="l" t="t" r="r" b="b"/>
              <a:pathLst>
                <a:path w="781544" h="1091276">
                  <a:moveTo>
                    <a:pt x="781544" y="26092"/>
                  </a:moveTo>
                  <a:lnTo>
                    <a:pt x="781544" y="1065185"/>
                  </a:lnTo>
                  <a:cubicBezTo>
                    <a:pt x="781544" y="1079595"/>
                    <a:pt x="769862" y="1091276"/>
                    <a:pt x="755452" y="1091276"/>
                  </a:cubicBezTo>
                  <a:lnTo>
                    <a:pt x="26092" y="1091276"/>
                  </a:lnTo>
                  <a:cubicBezTo>
                    <a:pt x="19172" y="1091276"/>
                    <a:pt x="12535" y="1088527"/>
                    <a:pt x="7642" y="1083634"/>
                  </a:cubicBezTo>
                  <a:cubicBezTo>
                    <a:pt x="2749" y="1078741"/>
                    <a:pt x="0" y="1072105"/>
                    <a:pt x="0" y="1065185"/>
                  </a:cubicBezTo>
                  <a:lnTo>
                    <a:pt x="0" y="26092"/>
                  </a:lnTo>
                  <a:cubicBezTo>
                    <a:pt x="0" y="19172"/>
                    <a:pt x="2749" y="12535"/>
                    <a:pt x="7642" y="7642"/>
                  </a:cubicBezTo>
                  <a:cubicBezTo>
                    <a:pt x="12535" y="2749"/>
                    <a:pt x="19172" y="0"/>
                    <a:pt x="26092" y="0"/>
                  </a:cubicBezTo>
                  <a:lnTo>
                    <a:pt x="755452" y="0"/>
                  </a:lnTo>
                  <a:cubicBezTo>
                    <a:pt x="762372" y="0"/>
                    <a:pt x="769009" y="2749"/>
                    <a:pt x="773902" y="7642"/>
                  </a:cubicBezTo>
                  <a:cubicBezTo>
                    <a:pt x="778795" y="12535"/>
                    <a:pt x="781544" y="19172"/>
                    <a:pt x="781544" y="26092"/>
                  </a:cubicBezTo>
                  <a:close/>
                </a:path>
              </a:pathLst>
            </a:custGeom>
            <a:solidFill>
              <a:srgbClr val="E5E3DF"/>
            </a:solidFill>
            <a:ln w="66675" cap="sq">
              <a:solidFill>
                <a:srgbClr val="7B300F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19050"/>
              <a:ext cx="781544" cy="1072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14477266" y="4394937"/>
            <a:ext cx="1208264" cy="1129278"/>
          </a:xfrm>
          <a:custGeom>
            <a:avLst/>
            <a:gdLst/>
            <a:ahLst/>
            <a:cxnLst/>
            <a:rect l="l" t="t" r="r" b="b"/>
            <a:pathLst>
              <a:path w="1208264" h="1129278">
                <a:moveTo>
                  <a:pt x="0" y="0"/>
                </a:moveTo>
                <a:lnTo>
                  <a:pt x="1208264" y="0"/>
                </a:lnTo>
                <a:lnTo>
                  <a:pt x="1208264" y="1129278"/>
                </a:lnTo>
                <a:lnTo>
                  <a:pt x="0" y="112927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r="-243525" b="-118693"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890126" y="1397863"/>
            <a:ext cx="16360958" cy="2413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18.8 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Assegurar a educação de qualidade e não discriminatória aos afrodescendentes, quilombolas e povos indígenas, bem como o respeito às suas culturas e histórias, garantido o fortalecimento da educação pública.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18.8.1: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Garantir o respeito à diversidade linguística, com estabelecimento de políticas linguísticas por parte do Estado, que assegurem o reconhecimento, o uso, o registro, a preservação, vitalização e revitalização das línguas dos povos indígenas.  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18.8.2: 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Assegurar a inclusão obrigatória de ações de educação antirracista e sobre as culturas e histórias dos povos indígenas e quilombolas, por meio de currículos e estratégias formativas em todos os níveis educacionais.</a:t>
            </a:r>
          </a:p>
          <a:p>
            <a:pPr algn="just">
              <a:lnSpc>
                <a:spcPts val="2033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23135" y="4433037"/>
            <a:ext cx="1383486" cy="62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7"/>
              </a:lnSpc>
            </a:pPr>
            <a:r>
              <a:rPr lang="en-US" sz="43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18.8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73478" y="5378031"/>
            <a:ext cx="1644463" cy="567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9"/>
              </a:lnSpc>
            </a:pPr>
            <a:endParaRPr/>
          </a:p>
          <a:p>
            <a:pPr algn="ctr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EDUCAÇÃO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23135" y="6470716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10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Principais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E5E3D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123135" y="7739446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7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ADicionais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E5E3D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15837533" y="4394937"/>
            <a:ext cx="1208264" cy="1129278"/>
          </a:xfrm>
          <a:custGeom>
            <a:avLst/>
            <a:gdLst/>
            <a:ahLst/>
            <a:cxnLst/>
            <a:rect l="l" t="t" r="r" b="b"/>
            <a:pathLst>
              <a:path w="1208264" h="1129278">
                <a:moveTo>
                  <a:pt x="0" y="0"/>
                </a:moveTo>
                <a:lnTo>
                  <a:pt x="1208264" y="0"/>
                </a:lnTo>
                <a:lnTo>
                  <a:pt x="1208264" y="1129278"/>
                </a:lnTo>
                <a:lnTo>
                  <a:pt x="0" y="112927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23514" r="-120010" b="-118693"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4477266" y="5677477"/>
            <a:ext cx="1208264" cy="1129278"/>
          </a:xfrm>
          <a:custGeom>
            <a:avLst/>
            <a:gdLst/>
            <a:ahLst/>
            <a:cxnLst/>
            <a:rect l="l" t="t" r="r" b="b"/>
            <a:pathLst>
              <a:path w="1208264" h="1129278">
                <a:moveTo>
                  <a:pt x="0" y="0"/>
                </a:moveTo>
                <a:lnTo>
                  <a:pt x="1208264" y="0"/>
                </a:lnTo>
                <a:lnTo>
                  <a:pt x="1208264" y="1129278"/>
                </a:lnTo>
                <a:lnTo>
                  <a:pt x="0" y="112927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43525" b="-118693"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5837533" y="5677477"/>
            <a:ext cx="1208264" cy="1129278"/>
          </a:xfrm>
          <a:custGeom>
            <a:avLst/>
            <a:gdLst/>
            <a:ahLst/>
            <a:cxnLst/>
            <a:rect l="l" t="t" r="r" b="b"/>
            <a:pathLst>
              <a:path w="1208264" h="1129278">
                <a:moveTo>
                  <a:pt x="0" y="0"/>
                </a:moveTo>
                <a:lnTo>
                  <a:pt x="1208264" y="0"/>
                </a:lnTo>
                <a:lnTo>
                  <a:pt x="1208264" y="1129278"/>
                </a:lnTo>
                <a:lnTo>
                  <a:pt x="0" y="112927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118693" r="-243525"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4477266" y="6959155"/>
            <a:ext cx="1208264" cy="1129278"/>
          </a:xfrm>
          <a:custGeom>
            <a:avLst/>
            <a:gdLst/>
            <a:ahLst/>
            <a:cxnLst/>
            <a:rect l="l" t="t" r="r" b="b"/>
            <a:pathLst>
              <a:path w="1208264" h="1129278">
                <a:moveTo>
                  <a:pt x="0" y="0"/>
                </a:moveTo>
                <a:lnTo>
                  <a:pt x="1208264" y="0"/>
                </a:lnTo>
                <a:lnTo>
                  <a:pt x="1208264" y="1129277"/>
                </a:lnTo>
                <a:lnTo>
                  <a:pt x="0" y="112927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22943" t="-118693" r="-120582"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0451026" y="299698"/>
            <a:ext cx="1008492" cy="463762"/>
          </a:xfrm>
          <a:custGeom>
            <a:avLst/>
            <a:gdLst/>
            <a:ahLst/>
            <a:cxnLst/>
            <a:rect l="l" t="t" r="r" b="b"/>
            <a:pathLst>
              <a:path w="1008492" h="463762">
                <a:moveTo>
                  <a:pt x="0" y="0"/>
                </a:moveTo>
                <a:lnTo>
                  <a:pt x="1008492" y="0"/>
                </a:lnTo>
                <a:lnTo>
                  <a:pt x="1008492" y="463763"/>
                </a:lnTo>
                <a:lnTo>
                  <a:pt x="0" y="46376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1579044" y="256152"/>
            <a:ext cx="550854" cy="550854"/>
          </a:xfrm>
          <a:custGeom>
            <a:avLst/>
            <a:gdLst/>
            <a:ahLst/>
            <a:cxnLst/>
            <a:rect l="l" t="t" r="r" b="b"/>
            <a:pathLst>
              <a:path w="550854" h="550854">
                <a:moveTo>
                  <a:pt x="0" y="0"/>
                </a:moveTo>
                <a:lnTo>
                  <a:pt x="550854" y="0"/>
                </a:lnTo>
                <a:lnTo>
                  <a:pt x="550854" y="550855"/>
                </a:lnTo>
                <a:lnTo>
                  <a:pt x="0" y="55085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4240" r="-4240"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3173884" y="4259870"/>
            <a:ext cx="10651474" cy="4023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18.8.7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Percentual de estudantes pretos e pardos matriculados por sexo e UF em Programas de Pós-Graduação Stricto Sensu;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18.8.8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Quantitativo e percentual de pretos, pardos e indígenas por sexo com título e Mestre e Doutor; 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18.8.9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Proporção de escolas com acesso a: (a) eletricidade; (b) internet para fins pedagógicos; (c) computadores para fins pedagógicos; (d) infraestrutura e materiais adaptados para alunos com deficiência; (e) água potável; (f) instalações sanitárias separadas por sexo; e (g) instalações básicas para lavagem das mãos (de acordo com as definições dos indicadores WASH);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18.8.10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Percentual de pesquisadores pretos, pardos e indígenas por sexo e UF com bolsa de produtividade em pesquisa.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95660" y="304161"/>
            <a:ext cx="921813" cy="423903"/>
          </a:xfrm>
          <a:custGeom>
            <a:avLst/>
            <a:gdLst/>
            <a:ahLst/>
            <a:cxnLst/>
            <a:rect l="l" t="t" r="r" b="b"/>
            <a:pathLst>
              <a:path w="921813" h="423903">
                <a:moveTo>
                  <a:pt x="0" y="0"/>
                </a:moveTo>
                <a:lnTo>
                  <a:pt x="921813" y="0"/>
                </a:lnTo>
                <a:lnTo>
                  <a:pt x="921813" y="423903"/>
                </a:lnTo>
                <a:lnTo>
                  <a:pt x="0" y="423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880368" y="264358"/>
            <a:ext cx="503509" cy="503509"/>
          </a:xfrm>
          <a:custGeom>
            <a:avLst/>
            <a:gdLst/>
            <a:ahLst/>
            <a:cxnLst/>
            <a:rect l="l" t="t" r="r" b="b"/>
            <a:pathLst>
              <a:path w="503509" h="503509">
                <a:moveTo>
                  <a:pt x="0" y="0"/>
                </a:moveTo>
                <a:lnTo>
                  <a:pt x="503510" y="0"/>
                </a:lnTo>
                <a:lnTo>
                  <a:pt x="503510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40" r="-424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037141" y="172177"/>
            <a:ext cx="1211153" cy="753034"/>
          </a:xfrm>
          <a:custGeom>
            <a:avLst/>
            <a:gdLst/>
            <a:ahLst/>
            <a:cxnLst/>
            <a:rect l="l" t="t" r="r" b="b"/>
            <a:pathLst>
              <a:path w="1211153" h="753034">
                <a:moveTo>
                  <a:pt x="0" y="0"/>
                </a:moveTo>
                <a:lnTo>
                  <a:pt x="1211152" y="0"/>
                </a:lnTo>
                <a:lnTo>
                  <a:pt x="1211152" y="753034"/>
                </a:lnTo>
                <a:lnTo>
                  <a:pt x="0" y="7530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980" r="-1236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311488" y="246641"/>
            <a:ext cx="947812" cy="503509"/>
          </a:xfrm>
          <a:custGeom>
            <a:avLst/>
            <a:gdLst/>
            <a:ahLst/>
            <a:cxnLst/>
            <a:rect l="l" t="t" r="r" b="b"/>
            <a:pathLst>
              <a:path w="947812" h="503509">
                <a:moveTo>
                  <a:pt x="0" y="0"/>
                </a:moveTo>
                <a:lnTo>
                  <a:pt x="947812" y="0"/>
                </a:lnTo>
                <a:lnTo>
                  <a:pt x="947812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1136" t="-34563" r="-30250" b="-36321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453010" y="285631"/>
            <a:ext cx="769046" cy="425528"/>
          </a:xfrm>
          <a:custGeom>
            <a:avLst/>
            <a:gdLst/>
            <a:ahLst/>
            <a:cxnLst/>
            <a:rect l="l" t="t" r="r" b="b"/>
            <a:pathLst>
              <a:path w="769046" h="425528">
                <a:moveTo>
                  <a:pt x="0" y="0"/>
                </a:moveTo>
                <a:lnTo>
                  <a:pt x="769046" y="0"/>
                </a:lnTo>
                <a:lnTo>
                  <a:pt x="769046" y="425529"/>
                </a:lnTo>
                <a:lnTo>
                  <a:pt x="0" y="4255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688" r="-150664" b="-2174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729256" y="3524"/>
            <a:ext cx="1096103" cy="1025176"/>
          </a:xfrm>
          <a:custGeom>
            <a:avLst/>
            <a:gdLst/>
            <a:ahLst/>
            <a:cxnLst/>
            <a:rect l="l" t="t" r="r" b="b"/>
            <a:pathLst>
              <a:path w="1096103" h="1025176">
                <a:moveTo>
                  <a:pt x="0" y="0"/>
                </a:moveTo>
                <a:lnTo>
                  <a:pt x="1096102" y="0"/>
                </a:lnTo>
                <a:lnTo>
                  <a:pt x="1096102" y="1025176"/>
                </a:lnTo>
                <a:lnTo>
                  <a:pt x="0" y="10251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183" r="-12521"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920936" y="4001807"/>
            <a:ext cx="16338364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183" t="-7617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218377" y="139674"/>
            <a:ext cx="1327999" cy="825683"/>
          </a:xfrm>
          <a:custGeom>
            <a:avLst/>
            <a:gdLst/>
            <a:ahLst/>
            <a:cxnLst/>
            <a:rect l="l" t="t" r="r" b="b"/>
            <a:pathLst>
              <a:path w="1327999" h="825683">
                <a:moveTo>
                  <a:pt x="0" y="0"/>
                </a:moveTo>
                <a:lnTo>
                  <a:pt x="1327999" y="0"/>
                </a:lnTo>
                <a:lnTo>
                  <a:pt x="1327999" y="825682"/>
                </a:lnTo>
                <a:lnTo>
                  <a:pt x="0" y="8256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1980" r="-12369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782202" y="-9525"/>
            <a:ext cx="1201850" cy="1124080"/>
          </a:xfrm>
          <a:custGeom>
            <a:avLst/>
            <a:gdLst/>
            <a:ahLst/>
            <a:cxnLst/>
            <a:rect l="l" t="t" r="r" b="b"/>
            <a:pathLst>
              <a:path w="1201850" h="1124080">
                <a:moveTo>
                  <a:pt x="0" y="0"/>
                </a:moveTo>
                <a:lnTo>
                  <a:pt x="1201849" y="0"/>
                </a:lnTo>
                <a:lnTo>
                  <a:pt x="1201849" y="1124080"/>
                </a:lnTo>
                <a:lnTo>
                  <a:pt x="0" y="11240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2183" r="-12521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164483" y="308607"/>
            <a:ext cx="2086601" cy="497357"/>
          </a:xfrm>
          <a:custGeom>
            <a:avLst/>
            <a:gdLst/>
            <a:ahLst/>
            <a:cxnLst/>
            <a:rect l="l" t="t" r="r" b="b"/>
            <a:pathLst>
              <a:path w="2086601" h="497357">
                <a:moveTo>
                  <a:pt x="0" y="0"/>
                </a:moveTo>
                <a:lnTo>
                  <a:pt x="2086601" y="0"/>
                </a:lnTo>
                <a:lnTo>
                  <a:pt x="2086601" y="497357"/>
                </a:lnTo>
                <a:lnTo>
                  <a:pt x="0" y="49735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1451"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920936" y="4192307"/>
            <a:ext cx="1787884" cy="4651846"/>
            <a:chOff x="0" y="0"/>
            <a:chExt cx="470916" cy="122518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70916" cy="1225188"/>
            </a:xfrm>
            <a:custGeom>
              <a:avLst/>
              <a:gdLst/>
              <a:ahLst/>
              <a:cxnLst/>
              <a:rect l="l" t="t" r="r" b="b"/>
              <a:pathLst>
                <a:path w="470916" h="1225188">
                  <a:moveTo>
                    <a:pt x="470916" y="43302"/>
                  </a:moveTo>
                  <a:lnTo>
                    <a:pt x="470916" y="1181886"/>
                  </a:lnTo>
                  <a:cubicBezTo>
                    <a:pt x="470916" y="1193370"/>
                    <a:pt x="466354" y="1204384"/>
                    <a:pt x="458233" y="1212505"/>
                  </a:cubicBezTo>
                  <a:cubicBezTo>
                    <a:pt x="450112" y="1220626"/>
                    <a:pt x="439098" y="1225188"/>
                    <a:pt x="427614" y="1225188"/>
                  </a:cubicBezTo>
                  <a:lnTo>
                    <a:pt x="43302" y="1225188"/>
                  </a:lnTo>
                  <a:cubicBezTo>
                    <a:pt x="31818" y="1225188"/>
                    <a:pt x="20804" y="1220626"/>
                    <a:pt x="12683" y="1212505"/>
                  </a:cubicBezTo>
                  <a:cubicBezTo>
                    <a:pt x="4562" y="1204384"/>
                    <a:pt x="0" y="1193370"/>
                    <a:pt x="0" y="1181886"/>
                  </a:cubicBezTo>
                  <a:lnTo>
                    <a:pt x="0" y="43302"/>
                  </a:lnTo>
                  <a:cubicBezTo>
                    <a:pt x="0" y="31818"/>
                    <a:pt x="4562" y="20804"/>
                    <a:pt x="12683" y="12683"/>
                  </a:cubicBezTo>
                  <a:cubicBezTo>
                    <a:pt x="20804" y="4562"/>
                    <a:pt x="31818" y="0"/>
                    <a:pt x="43302" y="0"/>
                  </a:cubicBezTo>
                  <a:lnTo>
                    <a:pt x="427614" y="0"/>
                  </a:lnTo>
                  <a:cubicBezTo>
                    <a:pt x="439098" y="0"/>
                    <a:pt x="450112" y="4562"/>
                    <a:pt x="458233" y="12683"/>
                  </a:cubicBezTo>
                  <a:cubicBezTo>
                    <a:pt x="466354" y="20804"/>
                    <a:pt x="470916" y="31818"/>
                    <a:pt x="470916" y="43302"/>
                  </a:cubicBezTo>
                  <a:close/>
                </a:path>
              </a:pathLst>
            </a:custGeom>
            <a:solidFill>
              <a:srgbClr val="7B300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470916" cy="1206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2" name="AutoShape 22"/>
          <p:cNvSpPr/>
          <p:nvPr/>
        </p:nvSpPr>
        <p:spPr>
          <a:xfrm>
            <a:off x="1123135" y="5244681"/>
            <a:ext cx="1383486" cy="0"/>
          </a:xfrm>
          <a:prstGeom prst="line">
            <a:avLst/>
          </a:prstGeom>
          <a:ln w="38100" cap="rnd">
            <a:solidFill>
              <a:srgbClr val="E5E3D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1123135" y="6242116"/>
            <a:ext cx="1383486" cy="0"/>
          </a:xfrm>
          <a:prstGeom prst="line">
            <a:avLst/>
          </a:prstGeom>
          <a:ln w="38100" cap="rnd">
            <a:solidFill>
              <a:srgbClr val="E5E3D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4" name="Group 24"/>
          <p:cNvGrpSpPr/>
          <p:nvPr/>
        </p:nvGrpSpPr>
        <p:grpSpPr>
          <a:xfrm>
            <a:off x="14292083" y="4192307"/>
            <a:ext cx="2967217" cy="5351229"/>
            <a:chOff x="0" y="0"/>
            <a:chExt cx="781544" cy="140938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81544" cy="1409389"/>
            </a:xfrm>
            <a:custGeom>
              <a:avLst/>
              <a:gdLst/>
              <a:ahLst/>
              <a:cxnLst/>
              <a:rect l="l" t="t" r="r" b="b"/>
              <a:pathLst>
                <a:path w="781544" h="1409389">
                  <a:moveTo>
                    <a:pt x="781544" y="26092"/>
                  </a:moveTo>
                  <a:lnTo>
                    <a:pt x="781544" y="1383298"/>
                  </a:lnTo>
                  <a:cubicBezTo>
                    <a:pt x="781544" y="1397708"/>
                    <a:pt x="769862" y="1409389"/>
                    <a:pt x="755452" y="1409389"/>
                  </a:cubicBezTo>
                  <a:lnTo>
                    <a:pt x="26092" y="1409389"/>
                  </a:lnTo>
                  <a:cubicBezTo>
                    <a:pt x="19172" y="1409389"/>
                    <a:pt x="12535" y="1406640"/>
                    <a:pt x="7642" y="1401747"/>
                  </a:cubicBezTo>
                  <a:cubicBezTo>
                    <a:pt x="2749" y="1396854"/>
                    <a:pt x="0" y="1390218"/>
                    <a:pt x="0" y="1383298"/>
                  </a:cubicBezTo>
                  <a:lnTo>
                    <a:pt x="0" y="26092"/>
                  </a:lnTo>
                  <a:cubicBezTo>
                    <a:pt x="0" y="19172"/>
                    <a:pt x="2749" y="12535"/>
                    <a:pt x="7642" y="7642"/>
                  </a:cubicBezTo>
                  <a:cubicBezTo>
                    <a:pt x="12535" y="2749"/>
                    <a:pt x="19172" y="0"/>
                    <a:pt x="26092" y="0"/>
                  </a:cubicBezTo>
                  <a:lnTo>
                    <a:pt x="755452" y="0"/>
                  </a:lnTo>
                  <a:cubicBezTo>
                    <a:pt x="762372" y="0"/>
                    <a:pt x="769009" y="2749"/>
                    <a:pt x="773902" y="7642"/>
                  </a:cubicBezTo>
                  <a:cubicBezTo>
                    <a:pt x="778795" y="12535"/>
                    <a:pt x="781544" y="19172"/>
                    <a:pt x="781544" y="26092"/>
                  </a:cubicBezTo>
                  <a:close/>
                </a:path>
              </a:pathLst>
            </a:custGeom>
            <a:solidFill>
              <a:srgbClr val="E5E3DF"/>
            </a:solidFill>
            <a:ln w="66675" cap="sq">
              <a:solidFill>
                <a:srgbClr val="7C3011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19050"/>
              <a:ext cx="781544" cy="13903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14477266" y="4394937"/>
            <a:ext cx="1208264" cy="1129278"/>
          </a:xfrm>
          <a:custGeom>
            <a:avLst/>
            <a:gdLst/>
            <a:ahLst/>
            <a:cxnLst/>
            <a:rect l="l" t="t" r="r" b="b"/>
            <a:pathLst>
              <a:path w="1208264" h="1129278">
                <a:moveTo>
                  <a:pt x="0" y="0"/>
                </a:moveTo>
                <a:lnTo>
                  <a:pt x="1208264" y="0"/>
                </a:lnTo>
                <a:lnTo>
                  <a:pt x="1208264" y="1129278"/>
                </a:lnTo>
                <a:lnTo>
                  <a:pt x="0" y="112927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r="-342708" b="-120258"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3173884" y="4259870"/>
            <a:ext cx="10651474" cy="3490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18.9.1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Porcentagem de cadastros com consentimento prévio e informado junto a povos indígenas e afrodescendentes do total de cadastros de acesso ao conhecimento tradicional associado;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18.9.2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Número de notificações de produto acabado e material reprodutivo que repartem benefícios (ou seja, incluindo a repartição de benefícios monetária e não monetária e excluindo as notificações isentas); 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18.9.3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Entrada anual de recursos ao Fundo Nacional de Repartição de Benefícios (FNRB);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18.9.4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Montantes de recursos repartidos através dos instrumentos de apoio implementados pelo Fundo Nacional de Repartição de Benefícios (FNRB).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890126" y="1397863"/>
            <a:ext cx="16360958" cy="2680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18.9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 Promover o reconhecimento dos saberes dos povos indígenas e afrodescendentes e garantir-lhes a participação nos processos de tomada de decisão na execução de grandes obras e empreendimentos que afetam seus territórios, na exploração econômica da biodiversidade e no acesso ao patrimônio genético e ao conhecimento tradicional associado.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18.9.1: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Assegurar o reconhecimento dos povos indígenas e afrodescendentes como guardiões da biodiversidade e garantir suas demandas e direitos na agenda de acesso ao patrimônio genético e ao conhecimento tradicional associado e na repartição de benefícios 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18.9.2: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Assegurar a justa repartição de benefícios em obras e empreendimentos em territórios ocupados por povos indígenas e afrodescendentes preservando sua ampla autonomia e autodeterminação.</a:t>
            </a:r>
          </a:p>
          <a:p>
            <a:pPr algn="just">
              <a:lnSpc>
                <a:spcPts val="2033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23135" y="4433037"/>
            <a:ext cx="1383486" cy="62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7"/>
              </a:lnSpc>
            </a:pPr>
            <a:r>
              <a:rPr lang="en-US" sz="43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18.9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92646" y="5459036"/>
            <a:ext cx="1644463" cy="587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9"/>
              </a:lnSpc>
            </a:pPr>
            <a:r>
              <a:rPr lang="en-US" sz="213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TERRITÓRIO E SABERES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23135" y="6470716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4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Principais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E5E3D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123135" y="7739446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ADicionais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E5E3D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15837533" y="4394937"/>
            <a:ext cx="1208264" cy="1129278"/>
          </a:xfrm>
          <a:custGeom>
            <a:avLst/>
            <a:gdLst/>
            <a:ahLst/>
            <a:cxnLst/>
            <a:rect l="l" t="t" r="r" b="b"/>
            <a:pathLst>
              <a:path w="1208264" h="1129278">
                <a:moveTo>
                  <a:pt x="0" y="0"/>
                </a:moveTo>
                <a:lnTo>
                  <a:pt x="1208264" y="0"/>
                </a:lnTo>
                <a:lnTo>
                  <a:pt x="1208264" y="1129278"/>
                </a:lnTo>
                <a:lnTo>
                  <a:pt x="0" y="112927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14924" r="-227784" b="-120258"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4477266" y="5699370"/>
            <a:ext cx="1208264" cy="1129278"/>
          </a:xfrm>
          <a:custGeom>
            <a:avLst/>
            <a:gdLst/>
            <a:ahLst/>
            <a:cxnLst/>
            <a:rect l="l" t="t" r="r" b="b"/>
            <a:pathLst>
              <a:path w="1208264" h="1129278">
                <a:moveTo>
                  <a:pt x="0" y="0"/>
                </a:moveTo>
                <a:lnTo>
                  <a:pt x="1208264" y="0"/>
                </a:lnTo>
                <a:lnTo>
                  <a:pt x="1208264" y="1129278"/>
                </a:lnTo>
                <a:lnTo>
                  <a:pt x="0" y="112927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30528" r="-112180" b="-120258"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5837533" y="5699370"/>
            <a:ext cx="1208264" cy="1129278"/>
          </a:xfrm>
          <a:custGeom>
            <a:avLst/>
            <a:gdLst/>
            <a:ahLst/>
            <a:cxnLst/>
            <a:rect l="l" t="t" r="r" b="b"/>
            <a:pathLst>
              <a:path w="1208264" h="1129278">
                <a:moveTo>
                  <a:pt x="0" y="0"/>
                </a:moveTo>
                <a:lnTo>
                  <a:pt x="1208264" y="0"/>
                </a:lnTo>
                <a:lnTo>
                  <a:pt x="1208264" y="1129278"/>
                </a:lnTo>
                <a:lnTo>
                  <a:pt x="0" y="112927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120258" r="-342708"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4477266" y="7000098"/>
            <a:ext cx="1208264" cy="1129278"/>
          </a:xfrm>
          <a:custGeom>
            <a:avLst/>
            <a:gdLst/>
            <a:ahLst/>
            <a:cxnLst/>
            <a:rect l="l" t="t" r="r" b="b"/>
            <a:pathLst>
              <a:path w="1208264" h="1129278">
                <a:moveTo>
                  <a:pt x="0" y="0"/>
                </a:moveTo>
                <a:lnTo>
                  <a:pt x="1208264" y="0"/>
                </a:lnTo>
                <a:lnTo>
                  <a:pt x="1208264" y="1129278"/>
                </a:lnTo>
                <a:lnTo>
                  <a:pt x="0" y="112927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15604" t="-120258" r="-227104"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5837533" y="7000098"/>
            <a:ext cx="1208264" cy="1129278"/>
          </a:xfrm>
          <a:custGeom>
            <a:avLst/>
            <a:gdLst/>
            <a:ahLst/>
            <a:cxnLst/>
            <a:rect l="l" t="t" r="r" b="b"/>
            <a:pathLst>
              <a:path w="1208264" h="1129278">
                <a:moveTo>
                  <a:pt x="0" y="0"/>
                </a:moveTo>
                <a:lnTo>
                  <a:pt x="1208264" y="0"/>
                </a:lnTo>
                <a:lnTo>
                  <a:pt x="1208264" y="1129278"/>
                </a:lnTo>
                <a:lnTo>
                  <a:pt x="0" y="112927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31888" t="-120258" r="-110820"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4467741" y="8300826"/>
            <a:ext cx="1208264" cy="1129278"/>
          </a:xfrm>
          <a:custGeom>
            <a:avLst/>
            <a:gdLst/>
            <a:ahLst/>
            <a:cxnLst/>
            <a:rect l="l" t="t" r="r" b="b"/>
            <a:pathLst>
              <a:path w="1208264" h="1129278">
                <a:moveTo>
                  <a:pt x="0" y="0"/>
                </a:moveTo>
                <a:lnTo>
                  <a:pt x="1208264" y="0"/>
                </a:lnTo>
                <a:lnTo>
                  <a:pt x="1208264" y="1129277"/>
                </a:lnTo>
                <a:lnTo>
                  <a:pt x="0" y="112927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342708" t="-120258"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0451026" y="299698"/>
            <a:ext cx="1008492" cy="463762"/>
          </a:xfrm>
          <a:custGeom>
            <a:avLst/>
            <a:gdLst/>
            <a:ahLst/>
            <a:cxnLst/>
            <a:rect l="l" t="t" r="r" b="b"/>
            <a:pathLst>
              <a:path w="1008492" h="463762">
                <a:moveTo>
                  <a:pt x="0" y="0"/>
                </a:moveTo>
                <a:lnTo>
                  <a:pt x="1008492" y="0"/>
                </a:lnTo>
                <a:lnTo>
                  <a:pt x="1008492" y="463763"/>
                </a:lnTo>
                <a:lnTo>
                  <a:pt x="0" y="46376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1579044" y="256152"/>
            <a:ext cx="550854" cy="550854"/>
          </a:xfrm>
          <a:custGeom>
            <a:avLst/>
            <a:gdLst/>
            <a:ahLst/>
            <a:cxnLst/>
            <a:rect l="l" t="t" r="r" b="b"/>
            <a:pathLst>
              <a:path w="550854" h="550854">
                <a:moveTo>
                  <a:pt x="0" y="0"/>
                </a:moveTo>
                <a:lnTo>
                  <a:pt x="550854" y="0"/>
                </a:lnTo>
                <a:lnTo>
                  <a:pt x="550854" y="550855"/>
                </a:lnTo>
                <a:lnTo>
                  <a:pt x="0" y="55085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4240" r="-4240"/>
            </a:stretch>
          </a:blip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95660" y="304161"/>
            <a:ext cx="921813" cy="423903"/>
          </a:xfrm>
          <a:custGeom>
            <a:avLst/>
            <a:gdLst/>
            <a:ahLst/>
            <a:cxnLst/>
            <a:rect l="l" t="t" r="r" b="b"/>
            <a:pathLst>
              <a:path w="921813" h="423903">
                <a:moveTo>
                  <a:pt x="0" y="0"/>
                </a:moveTo>
                <a:lnTo>
                  <a:pt x="921813" y="0"/>
                </a:lnTo>
                <a:lnTo>
                  <a:pt x="921813" y="423903"/>
                </a:lnTo>
                <a:lnTo>
                  <a:pt x="0" y="423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880368" y="264358"/>
            <a:ext cx="503509" cy="503509"/>
          </a:xfrm>
          <a:custGeom>
            <a:avLst/>
            <a:gdLst/>
            <a:ahLst/>
            <a:cxnLst/>
            <a:rect l="l" t="t" r="r" b="b"/>
            <a:pathLst>
              <a:path w="503509" h="503509">
                <a:moveTo>
                  <a:pt x="0" y="0"/>
                </a:moveTo>
                <a:lnTo>
                  <a:pt x="503510" y="0"/>
                </a:lnTo>
                <a:lnTo>
                  <a:pt x="503510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40" r="-424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037141" y="172177"/>
            <a:ext cx="1211153" cy="753034"/>
          </a:xfrm>
          <a:custGeom>
            <a:avLst/>
            <a:gdLst/>
            <a:ahLst/>
            <a:cxnLst/>
            <a:rect l="l" t="t" r="r" b="b"/>
            <a:pathLst>
              <a:path w="1211153" h="753034">
                <a:moveTo>
                  <a:pt x="0" y="0"/>
                </a:moveTo>
                <a:lnTo>
                  <a:pt x="1211152" y="0"/>
                </a:lnTo>
                <a:lnTo>
                  <a:pt x="1211152" y="753034"/>
                </a:lnTo>
                <a:lnTo>
                  <a:pt x="0" y="7530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980" r="-1236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311488" y="246641"/>
            <a:ext cx="947812" cy="503509"/>
          </a:xfrm>
          <a:custGeom>
            <a:avLst/>
            <a:gdLst/>
            <a:ahLst/>
            <a:cxnLst/>
            <a:rect l="l" t="t" r="r" b="b"/>
            <a:pathLst>
              <a:path w="947812" h="503509">
                <a:moveTo>
                  <a:pt x="0" y="0"/>
                </a:moveTo>
                <a:lnTo>
                  <a:pt x="947812" y="0"/>
                </a:lnTo>
                <a:lnTo>
                  <a:pt x="947812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1136" t="-34563" r="-30250" b="-36321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453010" y="285631"/>
            <a:ext cx="769046" cy="425528"/>
          </a:xfrm>
          <a:custGeom>
            <a:avLst/>
            <a:gdLst/>
            <a:ahLst/>
            <a:cxnLst/>
            <a:rect l="l" t="t" r="r" b="b"/>
            <a:pathLst>
              <a:path w="769046" h="425528">
                <a:moveTo>
                  <a:pt x="0" y="0"/>
                </a:moveTo>
                <a:lnTo>
                  <a:pt x="769046" y="0"/>
                </a:lnTo>
                <a:lnTo>
                  <a:pt x="769046" y="425529"/>
                </a:lnTo>
                <a:lnTo>
                  <a:pt x="0" y="4255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688" r="-150664" b="-2174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729256" y="3524"/>
            <a:ext cx="1096103" cy="1025176"/>
          </a:xfrm>
          <a:custGeom>
            <a:avLst/>
            <a:gdLst/>
            <a:ahLst/>
            <a:cxnLst/>
            <a:rect l="l" t="t" r="r" b="b"/>
            <a:pathLst>
              <a:path w="1096103" h="1025176">
                <a:moveTo>
                  <a:pt x="0" y="0"/>
                </a:moveTo>
                <a:lnTo>
                  <a:pt x="1096102" y="0"/>
                </a:lnTo>
                <a:lnTo>
                  <a:pt x="1096102" y="1025176"/>
                </a:lnTo>
                <a:lnTo>
                  <a:pt x="0" y="10251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183" r="-12521"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920936" y="2923134"/>
            <a:ext cx="16338364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183" t="-7617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218377" y="139674"/>
            <a:ext cx="1327999" cy="825683"/>
          </a:xfrm>
          <a:custGeom>
            <a:avLst/>
            <a:gdLst/>
            <a:ahLst/>
            <a:cxnLst/>
            <a:rect l="l" t="t" r="r" b="b"/>
            <a:pathLst>
              <a:path w="1327999" h="825683">
                <a:moveTo>
                  <a:pt x="0" y="0"/>
                </a:moveTo>
                <a:lnTo>
                  <a:pt x="1327999" y="0"/>
                </a:lnTo>
                <a:lnTo>
                  <a:pt x="1327999" y="825682"/>
                </a:lnTo>
                <a:lnTo>
                  <a:pt x="0" y="8256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1980" r="-12369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782202" y="-9525"/>
            <a:ext cx="1201850" cy="1124080"/>
          </a:xfrm>
          <a:custGeom>
            <a:avLst/>
            <a:gdLst/>
            <a:ahLst/>
            <a:cxnLst/>
            <a:rect l="l" t="t" r="r" b="b"/>
            <a:pathLst>
              <a:path w="1201850" h="1124080">
                <a:moveTo>
                  <a:pt x="0" y="0"/>
                </a:moveTo>
                <a:lnTo>
                  <a:pt x="1201849" y="0"/>
                </a:lnTo>
                <a:lnTo>
                  <a:pt x="1201849" y="1124080"/>
                </a:lnTo>
                <a:lnTo>
                  <a:pt x="0" y="11240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2183" r="-12521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164483" y="308607"/>
            <a:ext cx="2086601" cy="497357"/>
          </a:xfrm>
          <a:custGeom>
            <a:avLst/>
            <a:gdLst/>
            <a:ahLst/>
            <a:cxnLst/>
            <a:rect l="l" t="t" r="r" b="b"/>
            <a:pathLst>
              <a:path w="2086601" h="497357">
                <a:moveTo>
                  <a:pt x="0" y="0"/>
                </a:moveTo>
                <a:lnTo>
                  <a:pt x="2086601" y="0"/>
                </a:lnTo>
                <a:lnTo>
                  <a:pt x="2086601" y="497357"/>
                </a:lnTo>
                <a:lnTo>
                  <a:pt x="0" y="49735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1451"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920936" y="3187340"/>
            <a:ext cx="1787884" cy="5551075"/>
            <a:chOff x="0" y="0"/>
            <a:chExt cx="470916" cy="146202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70916" cy="1462024"/>
            </a:xfrm>
            <a:custGeom>
              <a:avLst/>
              <a:gdLst/>
              <a:ahLst/>
              <a:cxnLst/>
              <a:rect l="l" t="t" r="r" b="b"/>
              <a:pathLst>
                <a:path w="470916" h="1462024">
                  <a:moveTo>
                    <a:pt x="470916" y="43302"/>
                  </a:moveTo>
                  <a:lnTo>
                    <a:pt x="470916" y="1418722"/>
                  </a:lnTo>
                  <a:cubicBezTo>
                    <a:pt x="470916" y="1430206"/>
                    <a:pt x="466354" y="1441220"/>
                    <a:pt x="458233" y="1449341"/>
                  </a:cubicBezTo>
                  <a:cubicBezTo>
                    <a:pt x="450112" y="1457462"/>
                    <a:pt x="439098" y="1462024"/>
                    <a:pt x="427614" y="1462024"/>
                  </a:cubicBezTo>
                  <a:lnTo>
                    <a:pt x="43302" y="1462024"/>
                  </a:lnTo>
                  <a:cubicBezTo>
                    <a:pt x="31818" y="1462024"/>
                    <a:pt x="20804" y="1457462"/>
                    <a:pt x="12683" y="1449341"/>
                  </a:cubicBezTo>
                  <a:cubicBezTo>
                    <a:pt x="4562" y="1441220"/>
                    <a:pt x="0" y="1430206"/>
                    <a:pt x="0" y="1418722"/>
                  </a:cubicBezTo>
                  <a:lnTo>
                    <a:pt x="0" y="43302"/>
                  </a:lnTo>
                  <a:cubicBezTo>
                    <a:pt x="0" y="31818"/>
                    <a:pt x="4562" y="20804"/>
                    <a:pt x="12683" y="12683"/>
                  </a:cubicBezTo>
                  <a:cubicBezTo>
                    <a:pt x="20804" y="4562"/>
                    <a:pt x="31818" y="0"/>
                    <a:pt x="43302" y="0"/>
                  </a:cubicBezTo>
                  <a:lnTo>
                    <a:pt x="427614" y="0"/>
                  </a:lnTo>
                  <a:cubicBezTo>
                    <a:pt x="439098" y="0"/>
                    <a:pt x="450112" y="4562"/>
                    <a:pt x="458233" y="12683"/>
                  </a:cubicBezTo>
                  <a:cubicBezTo>
                    <a:pt x="466354" y="20804"/>
                    <a:pt x="470916" y="31818"/>
                    <a:pt x="470916" y="43302"/>
                  </a:cubicBezTo>
                  <a:close/>
                </a:path>
              </a:pathLst>
            </a:custGeom>
            <a:solidFill>
              <a:srgbClr val="7B300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470916" cy="1442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2" name="AutoShape 22"/>
          <p:cNvSpPr/>
          <p:nvPr/>
        </p:nvSpPr>
        <p:spPr>
          <a:xfrm>
            <a:off x="1123135" y="4669274"/>
            <a:ext cx="1383486" cy="0"/>
          </a:xfrm>
          <a:prstGeom prst="line">
            <a:avLst/>
          </a:prstGeom>
          <a:ln w="38100" cap="rnd">
            <a:solidFill>
              <a:srgbClr val="E5E3D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1123135" y="5666710"/>
            <a:ext cx="1383486" cy="0"/>
          </a:xfrm>
          <a:prstGeom prst="line">
            <a:avLst/>
          </a:prstGeom>
          <a:ln w="38100" cap="rnd">
            <a:solidFill>
              <a:srgbClr val="E5E3D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4" name="Group 24"/>
          <p:cNvGrpSpPr/>
          <p:nvPr/>
        </p:nvGrpSpPr>
        <p:grpSpPr>
          <a:xfrm>
            <a:off x="14292083" y="3187340"/>
            <a:ext cx="2967217" cy="3047387"/>
            <a:chOff x="0" y="0"/>
            <a:chExt cx="781544" cy="80261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81544" cy="802611"/>
            </a:xfrm>
            <a:custGeom>
              <a:avLst/>
              <a:gdLst/>
              <a:ahLst/>
              <a:cxnLst/>
              <a:rect l="l" t="t" r="r" b="b"/>
              <a:pathLst>
                <a:path w="781544" h="802611">
                  <a:moveTo>
                    <a:pt x="781544" y="26092"/>
                  </a:moveTo>
                  <a:lnTo>
                    <a:pt x="781544" y="776519"/>
                  </a:lnTo>
                  <a:cubicBezTo>
                    <a:pt x="781544" y="783439"/>
                    <a:pt x="778795" y="790076"/>
                    <a:pt x="773902" y="794969"/>
                  </a:cubicBezTo>
                  <a:cubicBezTo>
                    <a:pt x="769009" y="799862"/>
                    <a:pt x="762372" y="802611"/>
                    <a:pt x="755452" y="802611"/>
                  </a:cubicBezTo>
                  <a:lnTo>
                    <a:pt x="26092" y="802611"/>
                  </a:lnTo>
                  <a:cubicBezTo>
                    <a:pt x="19172" y="802611"/>
                    <a:pt x="12535" y="799862"/>
                    <a:pt x="7642" y="794969"/>
                  </a:cubicBezTo>
                  <a:cubicBezTo>
                    <a:pt x="2749" y="790076"/>
                    <a:pt x="0" y="783439"/>
                    <a:pt x="0" y="776519"/>
                  </a:cubicBezTo>
                  <a:lnTo>
                    <a:pt x="0" y="26092"/>
                  </a:lnTo>
                  <a:cubicBezTo>
                    <a:pt x="0" y="19172"/>
                    <a:pt x="2749" y="12535"/>
                    <a:pt x="7642" y="7642"/>
                  </a:cubicBezTo>
                  <a:cubicBezTo>
                    <a:pt x="12535" y="2749"/>
                    <a:pt x="19172" y="0"/>
                    <a:pt x="26092" y="0"/>
                  </a:cubicBezTo>
                  <a:lnTo>
                    <a:pt x="755452" y="0"/>
                  </a:lnTo>
                  <a:cubicBezTo>
                    <a:pt x="762372" y="0"/>
                    <a:pt x="769009" y="2749"/>
                    <a:pt x="773902" y="7642"/>
                  </a:cubicBezTo>
                  <a:cubicBezTo>
                    <a:pt x="778795" y="12535"/>
                    <a:pt x="781544" y="19172"/>
                    <a:pt x="781544" y="26092"/>
                  </a:cubicBezTo>
                  <a:close/>
                </a:path>
              </a:pathLst>
            </a:custGeom>
            <a:solidFill>
              <a:srgbClr val="E5E3DF"/>
            </a:solidFill>
            <a:ln w="66675" cap="sq">
              <a:solidFill>
                <a:srgbClr val="7C3011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19050"/>
              <a:ext cx="781544" cy="7835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173884" y="3297958"/>
            <a:ext cx="10651474" cy="5357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18.10.1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Percentual de imigrantes matriculados na educação básica e no ensino e superior e em Programas de Pós-graduação por nacionalidade, sexo, raça/cor e UF e municípios, segundo nível de escolaridade, em relação ao total de alunos; 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18.10.2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Taxa de conclusão do ensino fundamental e ensino médio de pessoas imigrantes no Brasil, por raça/cor e nacionalidade/país de origem;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18.10.3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Razão de imigrantes por nacionalidade, raça/cor e sexo com CID 10 identificada, por capítulo, e o quantitativo de auxílios-doença concedidos;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18.10.4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Razão entre o número de imigrantes e volume de ocorrências médicas, por CID, por nacionalidade, raça/cor e sexo por estado e município;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18.10.5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Taxa de ocupação de pessoas imigrantes no Brasil, por raça/cor, sexo, nível de escolaridade e grupos de ocupação, segundo grupos de idade;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18.10.6</a:t>
            </a:r>
            <a:r>
              <a:rPr lang="en-US" sz="20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Rendimento de todos os trabalhos de pessoas residentes no Brasil com nacionalidade estrangeira (ou de imigrantes), por classes de salário-mínimo, segundo raça/cor e sexo, nível de escolaridade e grupos de ocupação. 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4431169" y="3354569"/>
            <a:ext cx="2689046" cy="2712927"/>
          </a:xfrm>
          <a:custGeom>
            <a:avLst/>
            <a:gdLst/>
            <a:ahLst/>
            <a:cxnLst/>
            <a:rect l="l" t="t" r="r" b="b"/>
            <a:pathLst>
              <a:path w="2689046" h="2712927">
                <a:moveTo>
                  <a:pt x="0" y="0"/>
                </a:moveTo>
                <a:lnTo>
                  <a:pt x="2689046" y="0"/>
                </a:lnTo>
                <a:lnTo>
                  <a:pt x="2689046" y="2712928"/>
                </a:lnTo>
                <a:lnTo>
                  <a:pt x="0" y="271292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898342" y="1639037"/>
            <a:ext cx="12753502" cy="90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18.10 </a:t>
            </a:r>
            <a:r>
              <a:rPr lang="en-US" sz="2199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Eliminar a xenofobia e assegurar que todas as metas anteriores, quando cabíveis, sejam refletidas também no tratamento de imigrantes indígenas e afrodescendentes.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23135" y="3876681"/>
            <a:ext cx="1383486" cy="56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6"/>
              </a:lnSpc>
            </a:pPr>
            <a:r>
              <a:rPr lang="en-US" sz="40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18.10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73478" y="4818726"/>
            <a:ext cx="1644463" cy="854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9"/>
              </a:lnSpc>
            </a:pPr>
            <a:endParaRPr/>
          </a:p>
          <a:p>
            <a:pPr algn="ctr">
              <a:lnSpc>
                <a:spcPts val="2247"/>
              </a:lnSpc>
            </a:pPr>
            <a:r>
              <a:rPr lang="en-US" sz="21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XENOFOBIA</a:t>
            </a:r>
          </a:p>
          <a:p>
            <a:pPr algn="ctr">
              <a:lnSpc>
                <a:spcPts val="2247"/>
              </a:lnSpc>
            </a:pPr>
            <a:endParaRPr lang="en-US" sz="2100" b="1">
              <a:solidFill>
                <a:srgbClr val="E5E3D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123135" y="5895310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6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Principais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E5E3D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123135" y="7164040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3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ADicionais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E5E3D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10451026" y="299698"/>
            <a:ext cx="1008492" cy="463762"/>
          </a:xfrm>
          <a:custGeom>
            <a:avLst/>
            <a:gdLst/>
            <a:ahLst/>
            <a:cxnLst/>
            <a:rect l="l" t="t" r="r" b="b"/>
            <a:pathLst>
              <a:path w="1008492" h="463762">
                <a:moveTo>
                  <a:pt x="0" y="0"/>
                </a:moveTo>
                <a:lnTo>
                  <a:pt x="1008492" y="0"/>
                </a:lnTo>
                <a:lnTo>
                  <a:pt x="1008492" y="463763"/>
                </a:lnTo>
                <a:lnTo>
                  <a:pt x="0" y="46376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1579044" y="256152"/>
            <a:ext cx="550854" cy="550854"/>
          </a:xfrm>
          <a:custGeom>
            <a:avLst/>
            <a:gdLst/>
            <a:ahLst/>
            <a:cxnLst/>
            <a:rect l="l" t="t" r="r" b="b"/>
            <a:pathLst>
              <a:path w="550854" h="550854">
                <a:moveTo>
                  <a:pt x="0" y="0"/>
                </a:moveTo>
                <a:lnTo>
                  <a:pt x="550854" y="0"/>
                </a:lnTo>
                <a:lnTo>
                  <a:pt x="550854" y="550855"/>
                </a:lnTo>
                <a:lnTo>
                  <a:pt x="0" y="55085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4240" r="-4240"/>
            </a:stretch>
          </a:blipFill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392618"/>
            <a:ext cx="16230600" cy="7869207"/>
            <a:chOff x="0" y="0"/>
            <a:chExt cx="2043401" cy="9907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43401" cy="990718"/>
            </a:xfrm>
            <a:custGeom>
              <a:avLst/>
              <a:gdLst/>
              <a:ahLst/>
              <a:cxnLst/>
              <a:rect l="l" t="t" r="r" b="b"/>
              <a:pathLst>
                <a:path w="2043401" h="990718">
                  <a:moveTo>
                    <a:pt x="0" y="0"/>
                  </a:moveTo>
                  <a:lnTo>
                    <a:pt x="2043401" y="0"/>
                  </a:lnTo>
                  <a:lnTo>
                    <a:pt x="2043401" y="990718"/>
                  </a:lnTo>
                  <a:lnTo>
                    <a:pt x="0" y="990718"/>
                  </a:lnTo>
                  <a:close/>
                </a:path>
              </a:pathLst>
            </a:custGeom>
            <a:blipFill>
              <a:blip r:embed="rId4"/>
              <a:stretch>
                <a:fillRect t="-300835" b="-59212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920936" y="1392618"/>
            <a:ext cx="1769271" cy="2690906"/>
          </a:xfrm>
          <a:custGeom>
            <a:avLst/>
            <a:gdLst/>
            <a:ahLst/>
            <a:cxnLst/>
            <a:rect l="l" t="t" r="r" b="b"/>
            <a:pathLst>
              <a:path w="1769271" h="2690906">
                <a:moveTo>
                  <a:pt x="0" y="0"/>
                </a:moveTo>
                <a:lnTo>
                  <a:pt x="1769271" y="0"/>
                </a:lnTo>
                <a:lnTo>
                  <a:pt x="1769271" y="2690906"/>
                </a:lnTo>
                <a:lnTo>
                  <a:pt x="0" y="26909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183" t="-7617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13" name="Freeform 13"/>
          <p:cNvSpPr/>
          <p:nvPr/>
        </p:nvSpPr>
        <p:spPr>
          <a:xfrm>
            <a:off x="12218377" y="139674"/>
            <a:ext cx="1327999" cy="825683"/>
          </a:xfrm>
          <a:custGeom>
            <a:avLst/>
            <a:gdLst/>
            <a:ahLst/>
            <a:cxnLst/>
            <a:rect l="l" t="t" r="r" b="b"/>
            <a:pathLst>
              <a:path w="1327999" h="825683">
                <a:moveTo>
                  <a:pt x="0" y="0"/>
                </a:moveTo>
                <a:lnTo>
                  <a:pt x="1327999" y="0"/>
                </a:lnTo>
                <a:lnTo>
                  <a:pt x="1327999" y="825682"/>
                </a:lnTo>
                <a:lnTo>
                  <a:pt x="0" y="8256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1980" r="-12369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782202" y="-9525"/>
            <a:ext cx="1201850" cy="1124080"/>
          </a:xfrm>
          <a:custGeom>
            <a:avLst/>
            <a:gdLst/>
            <a:ahLst/>
            <a:cxnLst/>
            <a:rect l="l" t="t" r="r" b="b"/>
            <a:pathLst>
              <a:path w="1201850" h="1124080">
                <a:moveTo>
                  <a:pt x="0" y="0"/>
                </a:moveTo>
                <a:lnTo>
                  <a:pt x="1201849" y="0"/>
                </a:lnTo>
                <a:lnTo>
                  <a:pt x="1201849" y="1124080"/>
                </a:lnTo>
                <a:lnTo>
                  <a:pt x="0" y="11240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183" r="-12521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164483" y="308607"/>
            <a:ext cx="2086601" cy="497357"/>
          </a:xfrm>
          <a:custGeom>
            <a:avLst/>
            <a:gdLst/>
            <a:ahLst/>
            <a:cxnLst/>
            <a:rect l="l" t="t" r="r" b="b"/>
            <a:pathLst>
              <a:path w="2086601" h="497357">
                <a:moveTo>
                  <a:pt x="0" y="0"/>
                </a:moveTo>
                <a:lnTo>
                  <a:pt x="2086601" y="0"/>
                </a:lnTo>
                <a:lnTo>
                  <a:pt x="2086601" y="497357"/>
                </a:lnTo>
                <a:lnTo>
                  <a:pt x="0" y="4973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1451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451026" y="299698"/>
            <a:ext cx="1008492" cy="463762"/>
          </a:xfrm>
          <a:custGeom>
            <a:avLst/>
            <a:gdLst/>
            <a:ahLst/>
            <a:cxnLst/>
            <a:rect l="l" t="t" r="r" b="b"/>
            <a:pathLst>
              <a:path w="1008492" h="463762">
                <a:moveTo>
                  <a:pt x="0" y="0"/>
                </a:moveTo>
                <a:lnTo>
                  <a:pt x="1008492" y="0"/>
                </a:lnTo>
                <a:lnTo>
                  <a:pt x="1008492" y="463763"/>
                </a:lnTo>
                <a:lnTo>
                  <a:pt x="0" y="46376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1579044" y="256152"/>
            <a:ext cx="550854" cy="550854"/>
          </a:xfrm>
          <a:custGeom>
            <a:avLst/>
            <a:gdLst/>
            <a:ahLst/>
            <a:cxnLst/>
            <a:rect l="l" t="t" r="r" b="b"/>
            <a:pathLst>
              <a:path w="550854" h="550854">
                <a:moveTo>
                  <a:pt x="0" y="0"/>
                </a:moveTo>
                <a:lnTo>
                  <a:pt x="550854" y="0"/>
                </a:lnTo>
                <a:lnTo>
                  <a:pt x="550854" y="550855"/>
                </a:lnTo>
                <a:lnTo>
                  <a:pt x="0" y="5508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4240" r="-4240"/>
            </a:stretch>
          </a:blipFill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1028700" y="2706865"/>
            <a:ext cx="10103423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028700" y="2805808"/>
            <a:ext cx="16230600" cy="6456016"/>
            <a:chOff x="0" y="0"/>
            <a:chExt cx="2043401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43401" cy="812800"/>
            </a:xfrm>
            <a:custGeom>
              <a:avLst/>
              <a:gdLst/>
              <a:ahLst/>
              <a:cxnLst/>
              <a:rect l="l" t="t" r="r" b="b"/>
              <a:pathLst>
                <a:path w="2043401" h="812800">
                  <a:moveTo>
                    <a:pt x="0" y="0"/>
                  </a:moveTo>
                  <a:lnTo>
                    <a:pt x="2043401" y="0"/>
                  </a:lnTo>
                  <a:lnTo>
                    <a:pt x="2043401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t="-93510" b="-367239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028700" y="1636579"/>
            <a:ext cx="10261762" cy="4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4"/>
              </a:lnSpc>
            </a:pPr>
            <a:r>
              <a:rPr lang="en-US" sz="32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en-US" sz="32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MARCA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183" t="-7617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14" name="Freeform 14"/>
          <p:cNvSpPr/>
          <p:nvPr/>
        </p:nvSpPr>
        <p:spPr>
          <a:xfrm>
            <a:off x="12218377" y="139674"/>
            <a:ext cx="1327999" cy="825683"/>
          </a:xfrm>
          <a:custGeom>
            <a:avLst/>
            <a:gdLst/>
            <a:ahLst/>
            <a:cxnLst/>
            <a:rect l="l" t="t" r="r" b="b"/>
            <a:pathLst>
              <a:path w="1327999" h="825683">
                <a:moveTo>
                  <a:pt x="0" y="0"/>
                </a:moveTo>
                <a:lnTo>
                  <a:pt x="1327999" y="0"/>
                </a:lnTo>
                <a:lnTo>
                  <a:pt x="1327999" y="825682"/>
                </a:lnTo>
                <a:lnTo>
                  <a:pt x="0" y="8256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1980" r="-12369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782202" y="-9525"/>
            <a:ext cx="1201850" cy="1124080"/>
          </a:xfrm>
          <a:custGeom>
            <a:avLst/>
            <a:gdLst/>
            <a:ahLst/>
            <a:cxnLst/>
            <a:rect l="l" t="t" r="r" b="b"/>
            <a:pathLst>
              <a:path w="1201850" h="1124080">
                <a:moveTo>
                  <a:pt x="0" y="0"/>
                </a:moveTo>
                <a:lnTo>
                  <a:pt x="1201849" y="0"/>
                </a:lnTo>
                <a:lnTo>
                  <a:pt x="1201849" y="1124080"/>
                </a:lnTo>
                <a:lnTo>
                  <a:pt x="0" y="11240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183" r="-12521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164483" y="308607"/>
            <a:ext cx="2086601" cy="497357"/>
          </a:xfrm>
          <a:custGeom>
            <a:avLst/>
            <a:gdLst/>
            <a:ahLst/>
            <a:cxnLst/>
            <a:rect l="l" t="t" r="r" b="b"/>
            <a:pathLst>
              <a:path w="2086601" h="497357">
                <a:moveTo>
                  <a:pt x="0" y="0"/>
                </a:moveTo>
                <a:lnTo>
                  <a:pt x="2086601" y="0"/>
                </a:lnTo>
                <a:lnTo>
                  <a:pt x="2086601" y="497357"/>
                </a:lnTo>
                <a:lnTo>
                  <a:pt x="0" y="4973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1451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451026" y="299698"/>
            <a:ext cx="1008492" cy="463762"/>
          </a:xfrm>
          <a:custGeom>
            <a:avLst/>
            <a:gdLst/>
            <a:ahLst/>
            <a:cxnLst/>
            <a:rect l="l" t="t" r="r" b="b"/>
            <a:pathLst>
              <a:path w="1008492" h="463762">
                <a:moveTo>
                  <a:pt x="0" y="0"/>
                </a:moveTo>
                <a:lnTo>
                  <a:pt x="1008492" y="0"/>
                </a:lnTo>
                <a:lnTo>
                  <a:pt x="1008492" y="463763"/>
                </a:lnTo>
                <a:lnTo>
                  <a:pt x="0" y="4637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1579044" y="256152"/>
            <a:ext cx="550854" cy="550854"/>
          </a:xfrm>
          <a:custGeom>
            <a:avLst/>
            <a:gdLst/>
            <a:ahLst/>
            <a:cxnLst/>
            <a:rect l="l" t="t" r="r" b="b"/>
            <a:pathLst>
              <a:path w="550854" h="550854">
                <a:moveTo>
                  <a:pt x="0" y="0"/>
                </a:moveTo>
                <a:lnTo>
                  <a:pt x="550854" y="0"/>
                </a:lnTo>
                <a:lnTo>
                  <a:pt x="550854" y="550855"/>
                </a:lnTo>
                <a:lnTo>
                  <a:pt x="0" y="550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240" r="-4240"/>
            </a:stretch>
          </a:blipFill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1028700" y="2706865"/>
            <a:ext cx="10103423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028700" y="2805808"/>
            <a:ext cx="16230600" cy="6456016"/>
            <a:chOff x="0" y="0"/>
            <a:chExt cx="2043401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43401" cy="812800"/>
            </a:xfrm>
            <a:custGeom>
              <a:avLst/>
              <a:gdLst/>
              <a:ahLst/>
              <a:cxnLst/>
              <a:rect l="l" t="t" r="r" b="b"/>
              <a:pathLst>
                <a:path w="2043401" h="812800">
                  <a:moveTo>
                    <a:pt x="0" y="0"/>
                  </a:moveTo>
                  <a:lnTo>
                    <a:pt x="2043401" y="0"/>
                  </a:lnTo>
                  <a:lnTo>
                    <a:pt x="2043401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t="-216002" b="-244746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028700" y="1636579"/>
            <a:ext cx="10261762" cy="4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4"/>
              </a:lnSpc>
            </a:pPr>
            <a:r>
              <a:rPr lang="en-US" sz="32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en-US" sz="32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MARCA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183" t="-7617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14" name="Freeform 14"/>
          <p:cNvSpPr/>
          <p:nvPr/>
        </p:nvSpPr>
        <p:spPr>
          <a:xfrm>
            <a:off x="12218377" y="139674"/>
            <a:ext cx="1327999" cy="825683"/>
          </a:xfrm>
          <a:custGeom>
            <a:avLst/>
            <a:gdLst/>
            <a:ahLst/>
            <a:cxnLst/>
            <a:rect l="l" t="t" r="r" b="b"/>
            <a:pathLst>
              <a:path w="1327999" h="825683">
                <a:moveTo>
                  <a:pt x="0" y="0"/>
                </a:moveTo>
                <a:lnTo>
                  <a:pt x="1327999" y="0"/>
                </a:lnTo>
                <a:lnTo>
                  <a:pt x="1327999" y="825682"/>
                </a:lnTo>
                <a:lnTo>
                  <a:pt x="0" y="8256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1980" r="-12369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782202" y="-9525"/>
            <a:ext cx="1201850" cy="1124080"/>
          </a:xfrm>
          <a:custGeom>
            <a:avLst/>
            <a:gdLst/>
            <a:ahLst/>
            <a:cxnLst/>
            <a:rect l="l" t="t" r="r" b="b"/>
            <a:pathLst>
              <a:path w="1201850" h="1124080">
                <a:moveTo>
                  <a:pt x="0" y="0"/>
                </a:moveTo>
                <a:lnTo>
                  <a:pt x="1201849" y="0"/>
                </a:lnTo>
                <a:lnTo>
                  <a:pt x="1201849" y="1124080"/>
                </a:lnTo>
                <a:lnTo>
                  <a:pt x="0" y="11240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183" r="-12521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164483" y="308607"/>
            <a:ext cx="2086601" cy="497357"/>
          </a:xfrm>
          <a:custGeom>
            <a:avLst/>
            <a:gdLst/>
            <a:ahLst/>
            <a:cxnLst/>
            <a:rect l="l" t="t" r="r" b="b"/>
            <a:pathLst>
              <a:path w="2086601" h="497357">
                <a:moveTo>
                  <a:pt x="0" y="0"/>
                </a:moveTo>
                <a:lnTo>
                  <a:pt x="2086601" y="0"/>
                </a:lnTo>
                <a:lnTo>
                  <a:pt x="2086601" y="497357"/>
                </a:lnTo>
                <a:lnTo>
                  <a:pt x="0" y="4973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1451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451026" y="299698"/>
            <a:ext cx="1008492" cy="463762"/>
          </a:xfrm>
          <a:custGeom>
            <a:avLst/>
            <a:gdLst/>
            <a:ahLst/>
            <a:cxnLst/>
            <a:rect l="l" t="t" r="r" b="b"/>
            <a:pathLst>
              <a:path w="1008492" h="463762">
                <a:moveTo>
                  <a:pt x="0" y="0"/>
                </a:moveTo>
                <a:lnTo>
                  <a:pt x="1008492" y="0"/>
                </a:lnTo>
                <a:lnTo>
                  <a:pt x="1008492" y="463763"/>
                </a:lnTo>
                <a:lnTo>
                  <a:pt x="0" y="4637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1579044" y="256152"/>
            <a:ext cx="550854" cy="550854"/>
          </a:xfrm>
          <a:custGeom>
            <a:avLst/>
            <a:gdLst/>
            <a:ahLst/>
            <a:cxnLst/>
            <a:rect l="l" t="t" r="r" b="b"/>
            <a:pathLst>
              <a:path w="550854" h="550854">
                <a:moveTo>
                  <a:pt x="0" y="0"/>
                </a:moveTo>
                <a:lnTo>
                  <a:pt x="550854" y="0"/>
                </a:lnTo>
                <a:lnTo>
                  <a:pt x="550854" y="550855"/>
                </a:lnTo>
                <a:lnTo>
                  <a:pt x="0" y="550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240" r="-4240"/>
            </a:stretch>
          </a:blipFill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1028700" y="2706865"/>
            <a:ext cx="10103423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183" t="-7617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218377" y="139674"/>
            <a:ext cx="1327999" cy="825683"/>
          </a:xfrm>
          <a:custGeom>
            <a:avLst/>
            <a:gdLst/>
            <a:ahLst/>
            <a:cxnLst/>
            <a:rect l="l" t="t" r="r" b="b"/>
            <a:pathLst>
              <a:path w="1327999" h="825683">
                <a:moveTo>
                  <a:pt x="0" y="0"/>
                </a:moveTo>
                <a:lnTo>
                  <a:pt x="1327999" y="0"/>
                </a:lnTo>
                <a:lnTo>
                  <a:pt x="1327999" y="825682"/>
                </a:lnTo>
                <a:lnTo>
                  <a:pt x="0" y="8256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980" r="-12369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782202" y="-9525"/>
            <a:ext cx="1201850" cy="1124080"/>
          </a:xfrm>
          <a:custGeom>
            <a:avLst/>
            <a:gdLst/>
            <a:ahLst/>
            <a:cxnLst/>
            <a:rect l="l" t="t" r="r" b="b"/>
            <a:pathLst>
              <a:path w="1201850" h="1124080">
                <a:moveTo>
                  <a:pt x="0" y="0"/>
                </a:moveTo>
                <a:lnTo>
                  <a:pt x="1201849" y="0"/>
                </a:lnTo>
                <a:lnTo>
                  <a:pt x="1201849" y="1124080"/>
                </a:lnTo>
                <a:lnTo>
                  <a:pt x="0" y="11240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2183" r="-12521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164483" y="308607"/>
            <a:ext cx="2086601" cy="497357"/>
          </a:xfrm>
          <a:custGeom>
            <a:avLst/>
            <a:gdLst/>
            <a:ahLst/>
            <a:cxnLst/>
            <a:rect l="l" t="t" r="r" b="b"/>
            <a:pathLst>
              <a:path w="2086601" h="497357">
                <a:moveTo>
                  <a:pt x="0" y="0"/>
                </a:moveTo>
                <a:lnTo>
                  <a:pt x="2086601" y="0"/>
                </a:lnTo>
                <a:lnTo>
                  <a:pt x="2086601" y="497357"/>
                </a:lnTo>
                <a:lnTo>
                  <a:pt x="0" y="4973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1451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451026" y="299698"/>
            <a:ext cx="1008492" cy="463762"/>
          </a:xfrm>
          <a:custGeom>
            <a:avLst/>
            <a:gdLst/>
            <a:ahLst/>
            <a:cxnLst/>
            <a:rect l="l" t="t" r="r" b="b"/>
            <a:pathLst>
              <a:path w="1008492" h="463762">
                <a:moveTo>
                  <a:pt x="0" y="0"/>
                </a:moveTo>
                <a:lnTo>
                  <a:pt x="1008492" y="0"/>
                </a:lnTo>
                <a:lnTo>
                  <a:pt x="1008492" y="463763"/>
                </a:lnTo>
                <a:lnTo>
                  <a:pt x="0" y="4637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579044" y="256152"/>
            <a:ext cx="550854" cy="550854"/>
          </a:xfrm>
          <a:custGeom>
            <a:avLst/>
            <a:gdLst/>
            <a:ahLst/>
            <a:cxnLst/>
            <a:rect l="l" t="t" r="r" b="b"/>
            <a:pathLst>
              <a:path w="550854" h="550854">
                <a:moveTo>
                  <a:pt x="0" y="0"/>
                </a:moveTo>
                <a:lnTo>
                  <a:pt x="550854" y="0"/>
                </a:lnTo>
                <a:lnTo>
                  <a:pt x="550854" y="550855"/>
                </a:lnTo>
                <a:lnTo>
                  <a:pt x="0" y="55085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240" r="-4240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873544" y="2864723"/>
            <a:ext cx="5377540" cy="5608907"/>
          </a:xfrm>
          <a:custGeom>
            <a:avLst/>
            <a:gdLst/>
            <a:ahLst/>
            <a:cxnLst/>
            <a:rect l="l" t="t" r="r" b="b"/>
            <a:pathLst>
              <a:path w="5377540" h="5608907">
                <a:moveTo>
                  <a:pt x="0" y="0"/>
                </a:moveTo>
                <a:lnTo>
                  <a:pt x="5377540" y="0"/>
                </a:lnTo>
                <a:lnTo>
                  <a:pt x="5377540" y="5608907"/>
                </a:lnTo>
                <a:lnTo>
                  <a:pt x="0" y="56089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28700" y="1636579"/>
            <a:ext cx="10261762" cy="4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4"/>
              </a:lnSpc>
            </a:pPr>
            <a:r>
              <a:rPr lang="en-US" sz="32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ORIENTAÇÕES </a:t>
            </a:r>
            <a:r>
              <a:rPr lang="en-US" sz="32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ADICIONAIS PARA </a:t>
            </a:r>
            <a:r>
              <a:rPr lang="en-US" sz="32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USO DA MARCA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3335515"/>
            <a:ext cx="10261762" cy="4484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5"/>
              </a:lnSpc>
            </a:pPr>
            <a:r>
              <a:rPr lang="en-US" sz="2799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A marca do ODS 18 só deverá ser utilizada para sinalizar que a instituição realiza ações que contribuem para o alcance do ODS 18;</a:t>
            </a:r>
          </a:p>
          <a:p>
            <a:pPr algn="l">
              <a:lnSpc>
                <a:spcPts val="2995"/>
              </a:lnSpc>
            </a:pPr>
            <a:endParaRPr lang="en-US" sz="2799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2995"/>
              </a:lnSpc>
            </a:pPr>
            <a:r>
              <a:rPr lang="en-US" sz="2799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Recomenda-se que a marca seja inserida no mesmo espaço de divulgação de políticas, programas, ações e projetos relacionados ao ODS 18;</a:t>
            </a:r>
          </a:p>
          <a:p>
            <a:pPr algn="l">
              <a:lnSpc>
                <a:spcPts val="2995"/>
              </a:lnSpc>
            </a:pPr>
            <a:endParaRPr lang="en-US" sz="2799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2995"/>
              </a:lnSpc>
            </a:pPr>
            <a:r>
              <a:rPr lang="en-US" sz="2799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Não distorcer a marca quando da inserção em sites e documentos;</a:t>
            </a:r>
          </a:p>
          <a:p>
            <a:pPr algn="l">
              <a:lnSpc>
                <a:spcPts val="2995"/>
              </a:lnSpc>
            </a:pPr>
            <a:endParaRPr lang="en-US" sz="2799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2995"/>
              </a:lnSpc>
            </a:pPr>
            <a:r>
              <a:rPr lang="en-US" sz="2799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Não modificar cores, nem desenho da marca.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1681343" cy="10287000"/>
            <a:chOff x="0" y="0"/>
            <a:chExt cx="307656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76568" cy="2709333"/>
            </a:xfrm>
            <a:custGeom>
              <a:avLst/>
              <a:gdLst/>
              <a:ahLst/>
              <a:cxnLst/>
              <a:rect l="l" t="t" r="r" b="b"/>
              <a:pathLst>
                <a:path w="3076568" h="2709333">
                  <a:moveTo>
                    <a:pt x="6628" y="0"/>
                  </a:moveTo>
                  <a:lnTo>
                    <a:pt x="3069940" y="0"/>
                  </a:lnTo>
                  <a:cubicBezTo>
                    <a:pt x="3071698" y="0"/>
                    <a:pt x="3073384" y="698"/>
                    <a:pt x="3074626" y="1941"/>
                  </a:cubicBezTo>
                  <a:cubicBezTo>
                    <a:pt x="3075869" y="3184"/>
                    <a:pt x="3076568" y="4870"/>
                    <a:pt x="3076568" y="6628"/>
                  </a:cubicBezTo>
                  <a:lnTo>
                    <a:pt x="3076568" y="2702706"/>
                  </a:lnTo>
                  <a:cubicBezTo>
                    <a:pt x="3076568" y="2706366"/>
                    <a:pt x="3073600" y="2709333"/>
                    <a:pt x="3069940" y="2709333"/>
                  </a:cubicBezTo>
                  <a:lnTo>
                    <a:pt x="6628" y="2709333"/>
                  </a:lnTo>
                  <a:cubicBezTo>
                    <a:pt x="2967" y="2709333"/>
                    <a:pt x="0" y="2706366"/>
                    <a:pt x="0" y="2702706"/>
                  </a:cubicBezTo>
                  <a:lnTo>
                    <a:pt x="0" y="6628"/>
                  </a:lnTo>
                  <a:cubicBezTo>
                    <a:pt x="0" y="2967"/>
                    <a:pt x="2967" y="0"/>
                    <a:pt x="6628" y="0"/>
                  </a:cubicBezTo>
                  <a:close/>
                </a:path>
              </a:pathLst>
            </a:custGeom>
            <a:solidFill>
              <a:srgbClr val="A0242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3076568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35681" y="0"/>
            <a:ext cx="11681343" cy="10287000"/>
            <a:chOff x="0" y="0"/>
            <a:chExt cx="3076568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76568" cy="2709333"/>
            </a:xfrm>
            <a:custGeom>
              <a:avLst/>
              <a:gdLst/>
              <a:ahLst/>
              <a:cxnLst/>
              <a:rect l="l" t="t" r="r" b="b"/>
              <a:pathLst>
                <a:path w="3076568" h="2709333">
                  <a:moveTo>
                    <a:pt x="6628" y="0"/>
                  </a:moveTo>
                  <a:lnTo>
                    <a:pt x="3069940" y="0"/>
                  </a:lnTo>
                  <a:cubicBezTo>
                    <a:pt x="3071698" y="0"/>
                    <a:pt x="3073384" y="698"/>
                    <a:pt x="3074626" y="1941"/>
                  </a:cubicBezTo>
                  <a:cubicBezTo>
                    <a:pt x="3075869" y="3184"/>
                    <a:pt x="3076568" y="4870"/>
                    <a:pt x="3076568" y="6628"/>
                  </a:cubicBezTo>
                  <a:lnTo>
                    <a:pt x="3076568" y="2702706"/>
                  </a:lnTo>
                  <a:cubicBezTo>
                    <a:pt x="3076568" y="2706366"/>
                    <a:pt x="3073600" y="2709333"/>
                    <a:pt x="3069940" y="2709333"/>
                  </a:cubicBezTo>
                  <a:lnTo>
                    <a:pt x="6628" y="2709333"/>
                  </a:lnTo>
                  <a:cubicBezTo>
                    <a:pt x="2967" y="2709333"/>
                    <a:pt x="0" y="2706366"/>
                    <a:pt x="0" y="2702706"/>
                  </a:cubicBezTo>
                  <a:lnTo>
                    <a:pt x="0" y="6628"/>
                  </a:lnTo>
                  <a:cubicBezTo>
                    <a:pt x="0" y="2967"/>
                    <a:pt x="2967" y="0"/>
                    <a:pt x="6628" y="0"/>
                  </a:cubicBezTo>
                  <a:close/>
                </a:path>
              </a:pathLst>
            </a:custGeom>
            <a:solidFill>
              <a:srgbClr val="DEC03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076568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653432" y="0"/>
            <a:ext cx="11822455" cy="10287000"/>
            <a:chOff x="0" y="0"/>
            <a:chExt cx="3113733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13733" cy="2709333"/>
            </a:xfrm>
            <a:custGeom>
              <a:avLst/>
              <a:gdLst/>
              <a:ahLst/>
              <a:cxnLst/>
              <a:rect l="l" t="t" r="r" b="b"/>
              <a:pathLst>
                <a:path w="3113733" h="2709333">
                  <a:moveTo>
                    <a:pt x="6548" y="0"/>
                  </a:moveTo>
                  <a:lnTo>
                    <a:pt x="3107185" y="0"/>
                  </a:lnTo>
                  <a:cubicBezTo>
                    <a:pt x="3108921" y="0"/>
                    <a:pt x="3110587" y="690"/>
                    <a:pt x="3111815" y="1918"/>
                  </a:cubicBezTo>
                  <a:cubicBezTo>
                    <a:pt x="3113043" y="3146"/>
                    <a:pt x="3113733" y="4812"/>
                    <a:pt x="3113733" y="6548"/>
                  </a:cubicBezTo>
                  <a:lnTo>
                    <a:pt x="3113733" y="2702785"/>
                  </a:lnTo>
                  <a:cubicBezTo>
                    <a:pt x="3113733" y="2706401"/>
                    <a:pt x="3110801" y="2709333"/>
                    <a:pt x="3107185" y="2709333"/>
                  </a:cubicBezTo>
                  <a:lnTo>
                    <a:pt x="6548" y="2709333"/>
                  </a:lnTo>
                  <a:cubicBezTo>
                    <a:pt x="2932" y="2709333"/>
                    <a:pt x="0" y="2706401"/>
                    <a:pt x="0" y="2702785"/>
                  </a:cubicBezTo>
                  <a:lnTo>
                    <a:pt x="0" y="6548"/>
                  </a:lnTo>
                  <a:cubicBezTo>
                    <a:pt x="0" y="2932"/>
                    <a:pt x="2932" y="0"/>
                    <a:pt x="6548" y="0"/>
                  </a:cubicBezTo>
                  <a:close/>
                </a:path>
              </a:pathLst>
            </a:custGeom>
            <a:solidFill>
              <a:srgbClr val="1C563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19050"/>
              <a:ext cx="3113733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537280" y="0"/>
            <a:ext cx="10552445" cy="10287000"/>
            <a:chOff x="0" y="0"/>
            <a:chExt cx="277924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79245" cy="2709333"/>
            </a:xfrm>
            <a:custGeom>
              <a:avLst/>
              <a:gdLst/>
              <a:ahLst/>
              <a:cxnLst/>
              <a:rect l="l" t="t" r="r" b="b"/>
              <a:pathLst>
                <a:path w="2779245" h="2709333">
                  <a:moveTo>
                    <a:pt x="7337" y="0"/>
                  </a:moveTo>
                  <a:lnTo>
                    <a:pt x="2771908" y="0"/>
                  </a:lnTo>
                  <a:cubicBezTo>
                    <a:pt x="2775960" y="0"/>
                    <a:pt x="2779245" y="3285"/>
                    <a:pt x="2779245" y="7337"/>
                  </a:cubicBezTo>
                  <a:lnTo>
                    <a:pt x="2779245" y="2701997"/>
                  </a:lnTo>
                  <a:cubicBezTo>
                    <a:pt x="2779245" y="2706049"/>
                    <a:pt x="2775960" y="2709333"/>
                    <a:pt x="2771908" y="2709333"/>
                  </a:cubicBezTo>
                  <a:lnTo>
                    <a:pt x="7337" y="2709333"/>
                  </a:lnTo>
                  <a:cubicBezTo>
                    <a:pt x="3285" y="2709333"/>
                    <a:pt x="0" y="2706049"/>
                    <a:pt x="0" y="2701997"/>
                  </a:cubicBezTo>
                  <a:lnTo>
                    <a:pt x="0" y="7337"/>
                  </a:lnTo>
                  <a:cubicBezTo>
                    <a:pt x="0" y="3285"/>
                    <a:pt x="3285" y="0"/>
                    <a:pt x="7337" y="0"/>
                  </a:cubicBezTo>
                  <a:close/>
                </a:path>
              </a:pathLst>
            </a:custGeom>
            <a:solidFill>
              <a:srgbClr val="31115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19050"/>
              <a:ext cx="277924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350572" y="0"/>
            <a:ext cx="10937428" cy="10287000"/>
            <a:chOff x="0" y="0"/>
            <a:chExt cx="2880639" cy="270933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80639" cy="2709333"/>
            </a:xfrm>
            <a:custGeom>
              <a:avLst/>
              <a:gdLst/>
              <a:ahLst/>
              <a:cxnLst/>
              <a:rect l="l" t="t" r="r" b="b"/>
              <a:pathLst>
                <a:path w="2880639" h="2709333">
                  <a:moveTo>
                    <a:pt x="7078" y="0"/>
                  </a:moveTo>
                  <a:lnTo>
                    <a:pt x="2873561" y="0"/>
                  </a:lnTo>
                  <a:cubicBezTo>
                    <a:pt x="2875438" y="0"/>
                    <a:pt x="2877239" y="746"/>
                    <a:pt x="2878566" y="2073"/>
                  </a:cubicBezTo>
                  <a:cubicBezTo>
                    <a:pt x="2879894" y="3401"/>
                    <a:pt x="2880639" y="5201"/>
                    <a:pt x="2880639" y="7078"/>
                  </a:cubicBezTo>
                  <a:lnTo>
                    <a:pt x="2880639" y="2702255"/>
                  </a:lnTo>
                  <a:cubicBezTo>
                    <a:pt x="2880639" y="2706164"/>
                    <a:pt x="2877470" y="2709333"/>
                    <a:pt x="2873561" y="2709333"/>
                  </a:cubicBezTo>
                  <a:lnTo>
                    <a:pt x="7078" y="2709333"/>
                  </a:lnTo>
                  <a:cubicBezTo>
                    <a:pt x="3169" y="2709333"/>
                    <a:pt x="0" y="2706164"/>
                    <a:pt x="0" y="2702255"/>
                  </a:cubicBezTo>
                  <a:lnTo>
                    <a:pt x="0" y="7078"/>
                  </a:lnTo>
                  <a:cubicBezTo>
                    <a:pt x="0" y="3169"/>
                    <a:pt x="3169" y="0"/>
                    <a:pt x="7078" y="0"/>
                  </a:cubicBezTo>
                  <a:close/>
                </a:path>
              </a:pathLst>
            </a:custGeom>
            <a:solidFill>
              <a:srgbClr val="7C3011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19050"/>
              <a:ext cx="2880639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5400000">
            <a:off x="1823745" y="4722072"/>
            <a:ext cx="10287000" cy="842855"/>
          </a:xfrm>
          <a:custGeom>
            <a:avLst/>
            <a:gdLst/>
            <a:ahLst/>
            <a:cxnLst/>
            <a:rect l="l" t="t" r="r" b="b"/>
            <a:pathLst>
              <a:path w="10287000" h="842855">
                <a:moveTo>
                  <a:pt x="0" y="0"/>
                </a:moveTo>
                <a:lnTo>
                  <a:pt x="10287000" y="0"/>
                </a:lnTo>
                <a:lnTo>
                  <a:pt x="10287000" y="842856"/>
                </a:lnTo>
                <a:lnTo>
                  <a:pt x="0" y="84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</a:blip>
            <a:stretch>
              <a:fillRect l="-9331" r="-9331"/>
            </a:stretch>
          </a:blipFill>
        </p:spPr>
      </p:sp>
      <p:sp>
        <p:nvSpPr>
          <p:cNvPr id="18" name="Freeform 18"/>
          <p:cNvSpPr/>
          <p:nvPr/>
        </p:nvSpPr>
        <p:spPr>
          <a:xfrm rot="5400000">
            <a:off x="75035" y="4722072"/>
            <a:ext cx="10287000" cy="842855"/>
          </a:xfrm>
          <a:custGeom>
            <a:avLst/>
            <a:gdLst/>
            <a:ahLst/>
            <a:cxnLst/>
            <a:rect l="l" t="t" r="r" b="b"/>
            <a:pathLst>
              <a:path w="10287000" h="842855">
                <a:moveTo>
                  <a:pt x="0" y="0"/>
                </a:moveTo>
                <a:lnTo>
                  <a:pt x="10287000" y="0"/>
                </a:lnTo>
                <a:lnTo>
                  <a:pt x="10287000" y="842856"/>
                </a:lnTo>
                <a:lnTo>
                  <a:pt x="0" y="84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</a:blip>
            <a:stretch>
              <a:fillRect l="-9331" r="-9331"/>
            </a:stretch>
          </a:blipFill>
        </p:spPr>
      </p:sp>
      <p:sp>
        <p:nvSpPr>
          <p:cNvPr id="19" name="Freeform 19"/>
          <p:cNvSpPr/>
          <p:nvPr/>
        </p:nvSpPr>
        <p:spPr>
          <a:xfrm rot="5400000">
            <a:off x="-1879040" y="4722072"/>
            <a:ext cx="10287000" cy="842855"/>
          </a:xfrm>
          <a:custGeom>
            <a:avLst/>
            <a:gdLst/>
            <a:ahLst/>
            <a:cxnLst/>
            <a:rect l="l" t="t" r="r" b="b"/>
            <a:pathLst>
              <a:path w="10287000" h="842855">
                <a:moveTo>
                  <a:pt x="0" y="0"/>
                </a:moveTo>
                <a:lnTo>
                  <a:pt x="10287000" y="0"/>
                </a:lnTo>
                <a:lnTo>
                  <a:pt x="10287000" y="842856"/>
                </a:lnTo>
                <a:lnTo>
                  <a:pt x="0" y="84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</a:blip>
            <a:stretch>
              <a:fillRect l="-9331" r="-9331"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-3829247" y="4722072"/>
            <a:ext cx="10287000" cy="842855"/>
          </a:xfrm>
          <a:custGeom>
            <a:avLst/>
            <a:gdLst/>
            <a:ahLst/>
            <a:cxnLst/>
            <a:rect l="l" t="t" r="r" b="b"/>
            <a:pathLst>
              <a:path w="10287000" h="842855">
                <a:moveTo>
                  <a:pt x="0" y="0"/>
                </a:moveTo>
                <a:lnTo>
                  <a:pt x="10287000" y="0"/>
                </a:lnTo>
                <a:lnTo>
                  <a:pt x="10287000" y="842856"/>
                </a:lnTo>
                <a:lnTo>
                  <a:pt x="0" y="84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</a:blip>
            <a:stretch>
              <a:fillRect l="-9331" r="-9331"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0" y="1675866"/>
            <a:ext cx="18288000" cy="6935268"/>
            <a:chOff x="0" y="0"/>
            <a:chExt cx="4816593" cy="182657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816592" cy="1826573"/>
            </a:xfrm>
            <a:custGeom>
              <a:avLst/>
              <a:gdLst/>
              <a:ahLst/>
              <a:cxnLst/>
              <a:rect l="l" t="t" r="r" b="b"/>
              <a:pathLst>
                <a:path w="4816592" h="1826573">
                  <a:moveTo>
                    <a:pt x="0" y="0"/>
                  </a:moveTo>
                  <a:lnTo>
                    <a:pt x="4816592" y="0"/>
                  </a:lnTo>
                  <a:lnTo>
                    <a:pt x="4816592" y="1826573"/>
                  </a:lnTo>
                  <a:lnTo>
                    <a:pt x="0" y="1826573"/>
                  </a:lnTo>
                  <a:close/>
                </a:path>
              </a:pathLst>
            </a:custGeom>
            <a:solidFill>
              <a:srgbClr val="E5E3D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19050"/>
              <a:ext cx="4816593" cy="18075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808144" y="4702291"/>
            <a:ext cx="2169584" cy="840783"/>
          </a:xfrm>
          <a:custGeom>
            <a:avLst/>
            <a:gdLst/>
            <a:ahLst/>
            <a:cxnLst/>
            <a:rect l="l" t="t" r="r" b="b"/>
            <a:pathLst>
              <a:path w="2169584" h="840783">
                <a:moveTo>
                  <a:pt x="0" y="0"/>
                </a:moveTo>
                <a:lnTo>
                  <a:pt x="2169583" y="0"/>
                </a:lnTo>
                <a:lnTo>
                  <a:pt x="2169583" y="840783"/>
                </a:lnTo>
                <a:lnTo>
                  <a:pt x="0" y="840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331" b="-9331"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4234864" y="4623344"/>
            <a:ext cx="1185061" cy="998678"/>
          </a:xfrm>
          <a:custGeom>
            <a:avLst/>
            <a:gdLst/>
            <a:ahLst/>
            <a:cxnLst/>
            <a:rect l="l" t="t" r="r" b="b"/>
            <a:pathLst>
              <a:path w="1185061" h="998678">
                <a:moveTo>
                  <a:pt x="0" y="0"/>
                </a:moveTo>
                <a:lnTo>
                  <a:pt x="1185062" y="0"/>
                </a:lnTo>
                <a:lnTo>
                  <a:pt x="1185062" y="998678"/>
                </a:lnTo>
                <a:lnTo>
                  <a:pt x="0" y="9986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692" b="-4692"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5677063" y="4396704"/>
            <a:ext cx="2850574" cy="1493593"/>
          </a:xfrm>
          <a:custGeom>
            <a:avLst/>
            <a:gdLst/>
            <a:ahLst/>
            <a:cxnLst/>
            <a:rect l="l" t="t" r="r" b="b"/>
            <a:pathLst>
              <a:path w="2850574" h="1493593">
                <a:moveTo>
                  <a:pt x="0" y="0"/>
                </a:moveTo>
                <a:lnTo>
                  <a:pt x="2850573" y="0"/>
                </a:lnTo>
                <a:lnTo>
                  <a:pt x="2850573" y="1493592"/>
                </a:lnTo>
                <a:lnTo>
                  <a:pt x="0" y="14935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232" r="-2560"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9033839" y="4126816"/>
            <a:ext cx="2579792" cy="2033369"/>
          </a:xfrm>
          <a:custGeom>
            <a:avLst/>
            <a:gdLst/>
            <a:ahLst/>
            <a:cxnLst/>
            <a:rect l="l" t="t" r="r" b="b"/>
            <a:pathLst>
              <a:path w="2579792" h="2033369">
                <a:moveTo>
                  <a:pt x="0" y="0"/>
                </a:moveTo>
                <a:lnTo>
                  <a:pt x="2579792" y="0"/>
                </a:lnTo>
                <a:lnTo>
                  <a:pt x="2579792" y="2033368"/>
                </a:lnTo>
                <a:lnTo>
                  <a:pt x="0" y="20333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403" r="-2688"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1938518" y="4581452"/>
            <a:ext cx="4541339" cy="1082462"/>
          </a:xfrm>
          <a:custGeom>
            <a:avLst/>
            <a:gdLst/>
            <a:ahLst/>
            <a:cxnLst/>
            <a:rect l="l" t="t" r="r" b="b"/>
            <a:pathLst>
              <a:path w="4541339" h="1082462">
                <a:moveTo>
                  <a:pt x="0" y="0"/>
                </a:moveTo>
                <a:lnTo>
                  <a:pt x="4541338" y="0"/>
                </a:lnTo>
                <a:lnTo>
                  <a:pt x="4541338" y="1082462"/>
                </a:lnTo>
                <a:lnTo>
                  <a:pt x="0" y="1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1451"/>
            </a:stretch>
          </a:blipFill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1681343" cy="10287000"/>
            <a:chOff x="0" y="0"/>
            <a:chExt cx="307656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76568" cy="2709333"/>
            </a:xfrm>
            <a:custGeom>
              <a:avLst/>
              <a:gdLst/>
              <a:ahLst/>
              <a:cxnLst/>
              <a:rect l="l" t="t" r="r" b="b"/>
              <a:pathLst>
                <a:path w="3076568" h="2709333">
                  <a:moveTo>
                    <a:pt x="6628" y="0"/>
                  </a:moveTo>
                  <a:lnTo>
                    <a:pt x="3069940" y="0"/>
                  </a:lnTo>
                  <a:cubicBezTo>
                    <a:pt x="3071698" y="0"/>
                    <a:pt x="3073384" y="698"/>
                    <a:pt x="3074626" y="1941"/>
                  </a:cubicBezTo>
                  <a:cubicBezTo>
                    <a:pt x="3075869" y="3184"/>
                    <a:pt x="3076568" y="4870"/>
                    <a:pt x="3076568" y="6628"/>
                  </a:cubicBezTo>
                  <a:lnTo>
                    <a:pt x="3076568" y="2702706"/>
                  </a:lnTo>
                  <a:cubicBezTo>
                    <a:pt x="3076568" y="2706366"/>
                    <a:pt x="3073600" y="2709333"/>
                    <a:pt x="3069940" y="2709333"/>
                  </a:cubicBezTo>
                  <a:lnTo>
                    <a:pt x="6628" y="2709333"/>
                  </a:lnTo>
                  <a:cubicBezTo>
                    <a:pt x="2967" y="2709333"/>
                    <a:pt x="0" y="2706366"/>
                    <a:pt x="0" y="2702706"/>
                  </a:cubicBezTo>
                  <a:lnTo>
                    <a:pt x="0" y="6628"/>
                  </a:lnTo>
                  <a:cubicBezTo>
                    <a:pt x="0" y="2967"/>
                    <a:pt x="2967" y="0"/>
                    <a:pt x="6628" y="0"/>
                  </a:cubicBezTo>
                  <a:close/>
                </a:path>
              </a:pathLst>
            </a:custGeom>
            <a:solidFill>
              <a:srgbClr val="A0242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3076568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35681" y="0"/>
            <a:ext cx="11681343" cy="10287000"/>
            <a:chOff x="0" y="0"/>
            <a:chExt cx="3076568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76568" cy="2709333"/>
            </a:xfrm>
            <a:custGeom>
              <a:avLst/>
              <a:gdLst/>
              <a:ahLst/>
              <a:cxnLst/>
              <a:rect l="l" t="t" r="r" b="b"/>
              <a:pathLst>
                <a:path w="3076568" h="2709333">
                  <a:moveTo>
                    <a:pt x="6628" y="0"/>
                  </a:moveTo>
                  <a:lnTo>
                    <a:pt x="3069940" y="0"/>
                  </a:lnTo>
                  <a:cubicBezTo>
                    <a:pt x="3071698" y="0"/>
                    <a:pt x="3073384" y="698"/>
                    <a:pt x="3074626" y="1941"/>
                  </a:cubicBezTo>
                  <a:cubicBezTo>
                    <a:pt x="3075869" y="3184"/>
                    <a:pt x="3076568" y="4870"/>
                    <a:pt x="3076568" y="6628"/>
                  </a:cubicBezTo>
                  <a:lnTo>
                    <a:pt x="3076568" y="2702706"/>
                  </a:lnTo>
                  <a:cubicBezTo>
                    <a:pt x="3076568" y="2706366"/>
                    <a:pt x="3073600" y="2709333"/>
                    <a:pt x="3069940" y="2709333"/>
                  </a:cubicBezTo>
                  <a:lnTo>
                    <a:pt x="6628" y="2709333"/>
                  </a:lnTo>
                  <a:cubicBezTo>
                    <a:pt x="2967" y="2709333"/>
                    <a:pt x="0" y="2706366"/>
                    <a:pt x="0" y="2702706"/>
                  </a:cubicBezTo>
                  <a:lnTo>
                    <a:pt x="0" y="6628"/>
                  </a:lnTo>
                  <a:cubicBezTo>
                    <a:pt x="0" y="2967"/>
                    <a:pt x="2967" y="0"/>
                    <a:pt x="6628" y="0"/>
                  </a:cubicBezTo>
                  <a:close/>
                </a:path>
              </a:pathLst>
            </a:custGeom>
            <a:solidFill>
              <a:srgbClr val="DEC03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076568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653432" y="0"/>
            <a:ext cx="11822455" cy="10287000"/>
            <a:chOff x="0" y="0"/>
            <a:chExt cx="3113733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13733" cy="2709333"/>
            </a:xfrm>
            <a:custGeom>
              <a:avLst/>
              <a:gdLst/>
              <a:ahLst/>
              <a:cxnLst/>
              <a:rect l="l" t="t" r="r" b="b"/>
              <a:pathLst>
                <a:path w="3113733" h="2709333">
                  <a:moveTo>
                    <a:pt x="6548" y="0"/>
                  </a:moveTo>
                  <a:lnTo>
                    <a:pt x="3107185" y="0"/>
                  </a:lnTo>
                  <a:cubicBezTo>
                    <a:pt x="3108921" y="0"/>
                    <a:pt x="3110587" y="690"/>
                    <a:pt x="3111815" y="1918"/>
                  </a:cubicBezTo>
                  <a:cubicBezTo>
                    <a:pt x="3113043" y="3146"/>
                    <a:pt x="3113733" y="4812"/>
                    <a:pt x="3113733" y="6548"/>
                  </a:cubicBezTo>
                  <a:lnTo>
                    <a:pt x="3113733" y="2702785"/>
                  </a:lnTo>
                  <a:cubicBezTo>
                    <a:pt x="3113733" y="2706401"/>
                    <a:pt x="3110801" y="2709333"/>
                    <a:pt x="3107185" y="2709333"/>
                  </a:cubicBezTo>
                  <a:lnTo>
                    <a:pt x="6548" y="2709333"/>
                  </a:lnTo>
                  <a:cubicBezTo>
                    <a:pt x="2932" y="2709333"/>
                    <a:pt x="0" y="2706401"/>
                    <a:pt x="0" y="2702785"/>
                  </a:cubicBezTo>
                  <a:lnTo>
                    <a:pt x="0" y="6548"/>
                  </a:lnTo>
                  <a:cubicBezTo>
                    <a:pt x="0" y="2932"/>
                    <a:pt x="2932" y="0"/>
                    <a:pt x="6548" y="0"/>
                  </a:cubicBezTo>
                  <a:close/>
                </a:path>
              </a:pathLst>
            </a:custGeom>
            <a:solidFill>
              <a:srgbClr val="1C563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19050"/>
              <a:ext cx="3113733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537280" y="0"/>
            <a:ext cx="10552445" cy="10287000"/>
            <a:chOff x="0" y="0"/>
            <a:chExt cx="277924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79245" cy="2709333"/>
            </a:xfrm>
            <a:custGeom>
              <a:avLst/>
              <a:gdLst/>
              <a:ahLst/>
              <a:cxnLst/>
              <a:rect l="l" t="t" r="r" b="b"/>
              <a:pathLst>
                <a:path w="2779245" h="2709333">
                  <a:moveTo>
                    <a:pt x="7337" y="0"/>
                  </a:moveTo>
                  <a:lnTo>
                    <a:pt x="2771908" y="0"/>
                  </a:lnTo>
                  <a:cubicBezTo>
                    <a:pt x="2775960" y="0"/>
                    <a:pt x="2779245" y="3285"/>
                    <a:pt x="2779245" y="7337"/>
                  </a:cubicBezTo>
                  <a:lnTo>
                    <a:pt x="2779245" y="2701997"/>
                  </a:lnTo>
                  <a:cubicBezTo>
                    <a:pt x="2779245" y="2706049"/>
                    <a:pt x="2775960" y="2709333"/>
                    <a:pt x="2771908" y="2709333"/>
                  </a:cubicBezTo>
                  <a:lnTo>
                    <a:pt x="7337" y="2709333"/>
                  </a:lnTo>
                  <a:cubicBezTo>
                    <a:pt x="3285" y="2709333"/>
                    <a:pt x="0" y="2706049"/>
                    <a:pt x="0" y="2701997"/>
                  </a:cubicBezTo>
                  <a:lnTo>
                    <a:pt x="0" y="7337"/>
                  </a:lnTo>
                  <a:cubicBezTo>
                    <a:pt x="0" y="3285"/>
                    <a:pt x="3285" y="0"/>
                    <a:pt x="7337" y="0"/>
                  </a:cubicBezTo>
                  <a:close/>
                </a:path>
              </a:pathLst>
            </a:custGeom>
            <a:solidFill>
              <a:srgbClr val="31115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19050"/>
              <a:ext cx="277924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350572" y="0"/>
            <a:ext cx="10937428" cy="10287000"/>
            <a:chOff x="0" y="0"/>
            <a:chExt cx="2880639" cy="270933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80639" cy="2709333"/>
            </a:xfrm>
            <a:custGeom>
              <a:avLst/>
              <a:gdLst/>
              <a:ahLst/>
              <a:cxnLst/>
              <a:rect l="l" t="t" r="r" b="b"/>
              <a:pathLst>
                <a:path w="2880639" h="2709333">
                  <a:moveTo>
                    <a:pt x="7078" y="0"/>
                  </a:moveTo>
                  <a:lnTo>
                    <a:pt x="2873561" y="0"/>
                  </a:lnTo>
                  <a:cubicBezTo>
                    <a:pt x="2875438" y="0"/>
                    <a:pt x="2877239" y="746"/>
                    <a:pt x="2878566" y="2073"/>
                  </a:cubicBezTo>
                  <a:cubicBezTo>
                    <a:pt x="2879894" y="3401"/>
                    <a:pt x="2880639" y="5201"/>
                    <a:pt x="2880639" y="7078"/>
                  </a:cubicBezTo>
                  <a:lnTo>
                    <a:pt x="2880639" y="2702255"/>
                  </a:lnTo>
                  <a:cubicBezTo>
                    <a:pt x="2880639" y="2706164"/>
                    <a:pt x="2877470" y="2709333"/>
                    <a:pt x="2873561" y="2709333"/>
                  </a:cubicBezTo>
                  <a:lnTo>
                    <a:pt x="7078" y="2709333"/>
                  </a:lnTo>
                  <a:cubicBezTo>
                    <a:pt x="3169" y="2709333"/>
                    <a:pt x="0" y="2706164"/>
                    <a:pt x="0" y="2702255"/>
                  </a:cubicBezTo>
                  <a:lnTo>
                    <a:pt x="0" y="7078"/>
                  </a:lnTo>
                  <a:cubicBezTo>
                    <a:pt x="0" y="3169"/>
                    <a:pt x="3169" y="0"/>
                    <a:pt x="7078" y="0"/>
                  </a:cubicBezTo>
                  <a:close/>
                </a:path>
              </a:pathLst>
            </a:custGeom>
            <a:solidFill>
              <a:srgbClr val="E5E3D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19050"/>
              <a:ext cx="2880639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5400000">
            <a:off x="1823745" y="4722072"/>
            <a:ext cx="10287000" cy="842855"/>
          </a:xfrm>
          <a:custGeom>
            <a:avLst/>
            <a:gdLst/>
            <a:ahLst/>
            <a:cxnLst/>
            <a:rect l="l" t="t" r="r" b="b"/>
            <a:pathLst>
              <a:path w="10287000" h="842855">
                <a:moveTo>
                  <a:pt x="0" y="0"/>
                </a:moveTo>
                <a:lnTo>
                  <a:pt x="10287000" y="0"/>
                </a:lnTo>
                <a:lnTo>
                  <a:pt x="10287000" y="842856"/>
                </a:lnTo>
                <a:lnTo>
                  <a:pt x="0" y="84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</a:blip>
            <a:stretch>
              <a:fillRect l="-9331" r="-9331"/>
            </a:stretch>
          </a:blipFill>
        </p:spPr>
      </p:sp>
      <p:sp>
        <p:nvSpPr>
          <p:cNvPr id="18" name="Freeform 18"/>
          <p:cNvSpPr/>
          <p:nvPr/>
        </p:nvSpPr>
        <p:spPr>
          <a:xfrm rot="5400000">
            <a:off x="75035" y="4722072"/>
            <a:ext cx="10287000" cy="842855"/>
          </a:xfrm>
          <a:custGeom>
            <a:avLst/>
            <a:gdLst/>
            <a:ahLst/>
            <a:cxnLst/>
            <a:rect l="l" t="t" r="r" b="b"/>
            <a:pathLst>
              <a:path w="10287000" h="842855">
                <a:moveTo>
                  <a:pt x="0" y="0"/>
                </a:moveTo>
                <a:lnTo>
                  <a:pt x="10287000" y="0"/>
                </a:lnTo>
                <a:lnTo>
                  <a:pt x="10287000" y="842856"/>
                </a:lnTo>
                <a:lnTo>
                  <a:pt x="0" y="84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</a:blip>
            <a:stretch>
              <a:fillRect l="-9331" r="-9331"/>
            </a:stretch>
          </a:blipFill>
        </p:spPr>
      </p:sp>
      <p:sp>
        <p:nvSpPr>
          <p:cNvPr id="19" name="Freeform 19"/>
          <p:cNvSpPr/>
          <p:nvPr/>
        </p:nvSpPr>
        <p:spPr>
          <a:xfrm rot="5400000">
            <a:off x="-1879040" y="4722072"/>
            <a:ext cx="10287000" cy="842855"/>
          </a:xfrm>
          <a:custGeom>
            <a:avLst/>
            <a:gdLst/>
            <a:ahLst/>
            <a:cxnLst/>
            <a:rect l="l" t="t" r="r" b="b"/>
            <a:pathLst>
              <a:path w="10287000" h="842855">
                <a:moveTo>
                  <a:pt x="0" y="0"/>
                </a:moveTo>
                <a:lnTo>
                  <a:pt x="10287000" y="0"/>
                </a:lnTo>
                <a:lnTo>
                  <a:pt x="10287000" y="842856"/>
                </a:lnTo>
                <a:lnTo>
                  <a:pt x="0" y="84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</a:blip>
            <a:stretch>
              <a:fillRect l="-9331" r="-9331"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-3829247" y="4722072"/>
            <a:ext cx="10287000" cy="842855"/>
          </a:xfrm>
          <a:custGeom>
            <a:avLst/>
            <a:gdLst/>
            <a:ahLst/>
            <a:cxnLst/>
            <a:rect l="l" t="t" r="r" b="b"/>
            <a:pathLst>
              <a:path w="10287000" h="842855">
                <a:moveTo>
                  <a:pt x="0" y="0"/>
                </a:moveTo>
                <a:lnTo>
                  <a:pt x="10287000" y="0"/>
                </a:lnTo>
                <a:lnTo>
                  <a:pt x="10287000" y="842856"/>
                </a:lnTo>
                <a:lnTo>
                  <a:pt x="0" y="84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</a:blip>
            <a:stretch>
              <a:fillRect l="-9331" r="-9331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9144000" y="1028700"/>
            <a:ext cx="8915933" cy="8962767"/>
          </a:xfrm>
          <a:custGeom>
            <a:avLst/>
            <a:gdLst/>
            <a:ahLst/>
            <a:cxnLst/>
            <a:rect l="l" t="t" r="r" b="b"/>
            <a:pathLst>
              <a:path w="8915933" h="8962767">
                <a:moveTo>
                  <a:pt x="0" y="0"/>
                </a:moveTo>
                <a:lnTo>
                  <a:pt x="8915933" y="0"/>
                </a:lnTo>
                <a:lnTo>
                  <a:pt x="8915933" y="8962767"/>
                </a:lnTo>
                <a:lnTo>
                  <a:pt x="0" y="89627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183" t="-7617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12465" y="187221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1"/>
                </a:lnTo>
                <a:lnTo>
                  <a:pt x="0" y="6527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1680519"/>
            <a:ext cx="9374374" cy="891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4"/>
              </a:lnSpc>
            </a:pPr>
            <a:r>
              <a:rPr lang="en-US" sz="32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en-US" sz="32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AGENDA 2030</a:t>
            </a:r>
            <a:r>
              <a:rPr lang="en-US" sz="32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PODE SER AJUSTADA PARA TRATAR DO </a:t>
            </a:r>
            <a:r>
              <a:rPr lang="en-US" sz="32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RACISMO E SUAS CONSEQUÊNCIAS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0073" y="3890119"/>
            <a:ext cx="10261762" cy="4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4"/>
              </a:lnSpc>
            </a:pPr>
            <a:r>
              <a:rPr lang="en-US" sz="32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O QUE É O </a:t>
            </a:r>
            <a:r>
              <a:rPr lang="en-US" sz="32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ODS 18</a:t>
            </a:r>
            <a:r>
              <a:rPr lang="en-US" sz="32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70073" y="5009751"/>
            <a:ext cx="9173802" cy="2059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49"/>
              </a:lnSpc>
            </a:pPr>
            <a:r>
              <a:rPr lang="en-US" sz="3036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O </a:t>
            </a:r>
            <a:r>
              <a:rPr lang="en-US" sz="3036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ODS 18</a:t>
            </a:r>
            <a:r>
              <a:rPr lang="en-US" sz="3036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é um Objetivo de Desenvolvimento Sustentável que visa </a:t>
            </a:r>
            <a:r>
              <a:rPr lang="en-US" sz="3036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eliminar o racismo e a discriminação étnico-racial</a:t>
            </a:r>
            <a:r>
              <a:rPr lang="en-US" sz="3036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contra povos indígenas, afrodescendentes e </a:t>
            </a:r>
            <a:r>
              <a:rPr lang="en-US" sz="3036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grupos populacionais afetados</a:t>
            </a:r>
            <a:r>
              <a:rPr lang="en-US" sz="3036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por múltiplas formas de </a:t>
            </a:r>
            <a:r>
              <a:rPr lang="en-US" sz="3036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discriminação.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183" t="-7617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13" name="Freeform 13"/>
          <p:cNvSpPr/>
          <p:nvPr/>
        </p:nvSpPr>
        <p:spPr>
          <a:xfrm>
            <a:off x="12218377" y="139674"/>
            <a:ext cx="1327999" cy="825683"/>
          </a:xfrm>
          <a:custGeom>
            <a:avLst/>
            <a:gdLst/>
            <a:ahLst/>
            <a:cxnLst/>
            <a:rect l="l" t="t" r="r" b="b"/>
            <a:pathLst>
              <a:path w="1327999" h="825683">
                <a:moveTo>
                  <a:pt x="0" y="0"/>
                </a:moveTo>
                <a:lnTo>
                  <a:pt x="1327999" y="0"/>
                </a:lnTo>
                <a:lnTo>
                  <a:pt x="1327999" y="825682"/>
                </a:lnTo>
                <a:lnTo>
                  <a:pt x="0" y="8256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980" r="-12369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782202" y="-9525"/>
            <a:ext cx="1201850" cy="1124080"/>
          </a:xfrm>
          <a:custGeom>
            <a:avLst/>
            <a:gdLst/>
            <a:ahLst/>
            <a:cxnLst/>
            <a:rect l="l" t="t" r="r" b="b"/>
            <a:pathLst>
              <a:path w="1201850" h="1124080">
                <a:moveTo>
                  <a:pt x="0" y="0"/>
                </a:moveTo>
                <a:lnTo>
                  <a:pt x="1201849" y="0"/>
                </a:lnTo>
                <a:lnTo>
                  <a:pt x="1201849" y="1124080"/>
                </a:lnTo>
                <a:lnTo>
                  <a:pt x="0" y="11240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2183" r="-12521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164483" y="308607"/>
            <a:ext cx="2086601" cy="497357"/>
          </a:xfrm>
          <a:custGeom>
            <a:avLst/>
            <a:gdLst/>
            <a:ahLst/>
            <a:cxnLst/>
            <a:rect l="l" t="t" r="r" b="b"/>
            <a:pathLst>
              <a:path w="2086601" h="497357">
                <a:moveTo>
                  <a:pt x="0" y="0"/>
                </a:moveTo>
                <a:lnTo>
                  <a:pt x="2086601" y="0"/>
                </a:lnTo>
                <a:lnTo>
                  <a:pt x="2086601" y="497357"/>
                </a:lnTo>
                <a:lnTo>
                  <a:pt x="0" y="4973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1451"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1028700" y="2706865"/>
            <a:ext cx="9767261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11383878" y="3002860"/>
            <a:ext cx="6687778" cy="6255440"/>
          </a:xfrm>
          <a:custGeom>
            <a:avLst/>
            <a:gdLst/>
            <a:ahLst/>
            <a:cxnLst/>
            <a:rect l="l" t="t" r="r" b="b"/>
            <a:pathLst>
              <a:path w="6687778" h="6255440">
                <a:moveTo>
                  <a:pt x="0" y="0"/>
                </a:moveTo>
                <a:lnTo>
                  <a:pt x="6687778" y="0"/>
                </a:lnTo>
                <a:lnTo>
                  <a:pt x="6687778" y="6255440"/>
                </a:lnTo>
                <a:lnTo>
                  <a:pt x="0" y="62554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8183" t="-8187" b="-7472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451026" y="299698"/>
            <a:ext cx="1008492" cy="463762"/>
          </a:xfrm>
          <a:custGeom>
            <a:avLst/>
            <a:gdLst/>
            <a:ahLst/>
            <a:cxnLst/>
            <a:rect l="l" t="t" r="r" b="b"/>
            <a:pathLst>
              <a:path w="1008492" h="463762">
                <a:moveTo>
                  <a:pt x="0" y="0"/>
                </a:moveTo>
                <a:lnTo>
                  <a:pt x="1008492" y="0"/>
                </a:lnTo>
                <a:lnTo>
                  <a:pt x="1008492" y="463763"/>
                </a:lnTo>
                <a:lnTo>
                  <a:pt x="0" y="4637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1579044" y="256152"/>
            <a:ext cx="550854" cy="550854"/>
          </a:xfrm>
          <a:custGeom>
            <a:avLst/>
            <a:gdLst/>
            <a:ahLst/>
            <a:cxnLst/>
            <a:rect l="l" t="t" r="r" b="b"/>
            <a:pathLst>
              <a:path w="550854" h="550854">
                <a:moveTo>
                  <a:pt x="0" y="0"/>
                </a:moveTo>
                <a:lnTo>
                  <a:pt x="550854" y="0"/>
                </a:lnTo>
                <a:lnTo>
                  <a:pt x="550854" y="550855"/>
                </a:lnTo>
                <a:lnTo>
                  <a:pt x="0" y="550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240" r="-4240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1636579"/>
            <a:ext cx="10261762" cy="4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4"/>
              </a:lnSpc>
            </a:pPr>
            <a:r>
              <a:rPr lang="en-US" sz="32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GOVERNANÇA DO </a:t>
            </a:r>
            <a:r>
              <a:rPr lang="en-US" sz="32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ODS 18</a:t>
            </a:r>
          </a:p>
        </p:txBody>
      </p:sp>
      <p:sp>
        <p:nvSpPr>
          <p:cNvPr id="6" name="AutoShape 6"/>
          <p:cNvSpPr/>
          <p:nvPr/>
        </p:nvSpPr>
        <p:spPr>
          <a:xfrm>
            <a:off x="1028700" y="2286743"/>
            <a:ext cx="10103423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183" t="-7617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218377" y="139674"/>
            <a:ext cx="1327999" cy="825683"/>
          </a:xfrm>
          <a:custGeom>
            <a:avLst/>
            <a:gdLst/>
            <a:ahLst/>
            <a:cxnLst/>
            <a:rect l="l" t="t" r="r" b="b"/>
            <a:pathLst>
              <a:path w="1327999" h="825683">
                <a:moveTo>
                  <a:pt x="0" y="0"/>
                </a:moveTo>
                <a:lnTo>
                  <a:pt x="1327999" y="0"/>
                </a:lnTo>
                <a:lnTo>
                  <a:pt x="1327999" y="825682"/>
                </a:lnTo>
                <a:lnTo>
                  <a:pt x="0" y="8256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980" r="-12369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782202" y="-9525"/>
            <a:ext cx="1201850" cy="1124080"/>
          </a:xfrm>
          <a:custGeom>
            <a:avLst/>
            <a:gdLst/>
            <a:ahLst/>
            <a:cxnLst/>
            <a:rect l="l" t="t" r="r" b="b"/>
            <a:pathLst>
              <a:path w="1201850" h="1124080">
                <a:moveTo>
                  <a:pt x="0" y="0"/>
                </a:moveTo>
                <a:lnTo>
                  <a:pt x="1201849" y="0"/>
                </a:lnTo>
                <a:lnTo>
                  <a:pt x="1201849" y="1124080"/>
                </a:lnTo>
                <a:lnTo>
                  <a:pt x="0" y="11240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2183" r="-12521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164483" y="308607"/>
            <a:ext cx="2086601" cy="497357"/>
          </a:xfrm>
          <a:custGeom>
            <a:avLst/>
            <a:gdLst/>
            <a:ahLst/>
            <a:cxnLst/>
            <a:rect l="l" t="t" r="r" b="b"/>
            <a:pathLst>
              <a:path w="2086601" h="497357">
                <a:moveTo>
                  <a:pt x="0" y="0"/>
                </a:moveTo>
                <a:lnTo>
                  <a:pt x="2086601" y="0"/>
                </a:lnTo>
                <a:lnTo>
                  <a:pt x="2086601" y="497357"/>
                </a:lnTo>
                <a:lnTo>
                  <a:pt x="0" y="4973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1451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6271997" y="2379487"/>
            <a:ext cx="6718582" cy="6486721"/>
            <a:chOff x="0" y="0"/>
            <a:chExt cx="812800" cy="7847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784750"/>
            </a:xfrm>
            <a:custGeom>
              <a:avLst/>
              <a:gdLst/>
              <a:ahLst/>
              <a:cxnLst/>
              <a:rect l="l" t="t" r="r" b="b"/>
              <a:pathLst>
                <a:path w="812800" h="784750">
                  <a:moveTo>
                    <a:pt x="406400" y="0"/>
                  </a:moveTo>
                  <a:cubicBezTo>
                    <a:pt x="181951" y="0"/>
                    <a:pt x="0" y="175672"/>
                    <a:pt x="0" y="392375"/>
                  </a:cubicBezTo>
                  <a:cubicBezTo>
                    <a:pt x="0" y="609078"/>
                    <a:pt x="181951" y="784750"/>
                    <a:pt x="406400" y="784750"/>
                  </a:cubicBezTo>
                  <a:cubicBezTo>
                    <a:pt x="630849" y="784750"/>
                    <a:pt x="812800" y="609078"/>
                    <a:pt x="812800" y="392375"/>
                  </a:cubicBezTo>
                  <a:cubicBezTo>
                    <a:pt x="812800" y="17567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3D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92620"/>
              <a:ext cx="660400" cy="618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43875" y="2379487"/>
            <a:ext cx="6795869" cy="6486721"/>
            <a:chOff x="0" y="0"/>
            <a:chExt cx="822150" cy="7847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22150" cy="784750"/>
            </a:xfrm>
            <a:custGeom>
              <a:avLst/>
              <a:gdLst/>
              <a:ahLst/>
              <a:cxnLst/>
              <a:rect l="l" t="t" r="r" b="b"/>
              <a:pathLst>
                <a:path w="822150" h="784750">
                  <a:moveTo>
                    <a:pt x="411075" y="0"/>
                  </a:moveTo>
                  <a:cubicBezTo>
                    <a:pt x="184045" y="0"/>
                    <a:pt x="0" y="175672"/>
                    <a:pt x="0" y="392375"/>
                  </a:cubicBezTo>
                  <a:cubicBezTo>
                    <a:pt x="0" y="609078"/>
                    <a:pt x="184045" y="784750"/>
                    <a:pt x="411075" y="784750"/>
                  </a:cubicBezTo>
                  <a:cubicBezTo>
                    <a:pt x="638105" y="784750"/>
                    <a:pt x="822150" y="609078"/>
                    <a:pt x="822150" y="392375"/>
                  </a:cubicBezTo>
                  <a:cubicBezTo>
                    <a:pt x="822150" y="175672"/>
                    <a:pt x="638105" y="0"/>
                    <a:pt x="411075" y="0"/>
                  </a:cubicBezTo>
                  <a:close/>
                </a:path>
              </a:pathLst>
            </a:custGeom>
            <a:solidFill>
              <a:srgbClr val="E5E3D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7077" y="92620"/>
              <a:ext cx="667997" cy="618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241175" y="2379487"/>
            <a:ext cx="6795869" cy="6486721"/>
            <a:chOff x="0" y="0"/>
            <a:chExt cx="822150" cy="78475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22150" cy="784750"/>
            </a:xfrm>
            <a:custGeom>
              <a:avLst/>
              <a:gdLst/>
              <a:ahLst/>
              <a:cxnLst/>
              <a:rect l="l" t="t" r="r" b="b"/>
              <a:pathLst>
                <a:path w="822150" h="784750">
                  <a:moveTo>
                    <a:pt x="411075" y="0"/>
                  </a:moveTo>
                  <a:cubicBezTo>
                    <a:pt x="184045" y="0"/>
                    <a:pt x="0" y="175672"/>
                    <a:pt x="0" y="392375"/>
                  </a:cubicBezTo>
                  <a:cubicBezTo>
                    <a:pt x="0" y="609078"/>
                    <a:pt x="184045" y="784750"/>
                    <a:pt x="411075" y="784750"/>
                  </a:cubicBezTo>
                  <a:cubicBezTo>
                    <a:pt x="638105" y="784750"/>
                    <a:pt x="822150" y="609078"/>
                    <a:pt x="822150" y="392375"/>
                  </a:cubicBezTo>
                  <a:cubicBezTo>
                    <a:pt x="822150" y="175672"/>
                    <a:pt x="638105" y="0"/>
                    <a:pt x="411075" y="0"/>
                  </a:cubicBezTo>
                  <a:close/>
                </a:path>
              </a:pathLst>
            </a:custGeom>
            <a:solidFill>
              <a:srgbClr val="E5E3D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7077" y="92620"/>
              <a:ext cx="667997" cy="618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5661800" y="1664529"/>
            <a:ext cx="11954619" cy="7201679"/>
          </a:xfrm>
          <a:custGeom>
            <a:avLst/>
            <a:gdLst/>
            <a:ahLst/>
            <a:cxnLst/>
            <a:rect l="l" t="t" r="r" b="b"/>
            <a:pathLst>
              <a:path w="11954619" h="7201679">
                <a:moveTo>
                  <a:pt x="0" y="0"/>
                </a:moveTo>
                <a:lnTo>
                  <a:pt x="11954619" y="0"/>
                </a:lnTo>
                <a:lnTo>
                  <a:pt x="11954619" y="7201679"/>
                </a:lnTo>
                <a:lnTo>
                  <a:pt x="0" y="720167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0326" b="-8154"/>
            </a:stretch>
          </a:blipFill>
        </p:spPr>
      </p:sp>
      <p:grpSp>
        <p:nvGrpSpPr>
          <p:cNvPr id="24" name="Group 24"/>
          <p:cNvGrpSpPr/>
          <p:nvPr/>
        </p:nvGrpSpPr>
        <p:grpSpPr>
          <a:xfrm>
            <a:off x="920936" y="3005528"/>
            <a:ext cx="5012094" cy="3490110"/>
            <a:chOff x="0" y="0"/>
            <a:chExt cx="1320058" cy="91920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320058" cy="919206"/>
            </a:xfrm>
            <a:custGeom>
              <a:avLst/>
              <a:gdLst/>
              <a:ahLst/>
              <a:cxnLst/>
              <a:rect l="l" t="t" r="r" b="b"/>
              <a:pathLst>
                <a:path w="1320058" h="919206">
                  <a:moveTo>
                    <a:pt x="61786" y="0"/>
                  </a:moveTo>
                  <a:lnTo>
                    <a:pt x="1258272" y="0"/>
                  </a:lnTo>
                  <a:cubicBezTo>
                    <a:pt x="1274658" y="0"/>
                    <a:pt x="1290374" y="6510"/>
                    <a:pt x="1301961" y="18097"/>
                  </a:cubicBezTo>
                  <a:cubicBezTo>
                    <a:pt x="1313548" y="29684"/>
                    <a:pt x="1320058" y="45399"/>
                    <a:pt x="1320058" y="61786"/>
                  </a:cubicBezTo>
                  <a:lnTo>
                    <a:pt x="1320058" y="857420"/>
                  </a:lnTo>
                  <a:cubicBezTo>
                    <a:pt x="1320058" y="873807"/>
                    <a:pt x="1313548" y="889522"/>
                    <a:pt x="1301961" y="901109"/>
                  </a:cubicBezTo>
                  <a:cubicBezTo>
                    <a:pt x="1290374" y="912696"/>
                    <a:pt x="1274658" y="919206"/>
                    <a:pt x="1258272" y="919206"/>
                  </a:cubicBezTo>
                  <a:lnTo>
                    <a:pt x="61786" y="919206"/>
                  </a:lnTo>
                  <a:cubicBezTo>
                    <a:pt x="45399" y="919206"/>
                    <a:pt x="29684" y="912696"/>
                    <a:pt x="18097" y="901109"/>
                  </a:cubicBezTo>
                  <a:cubicBezTo>
                    <a:pt x="6510" y="889522"/>
                    <a:pt x="0" y="873807"/>
                    <a:pt x="0" y="857420"/>
                  </a:cubicBezTo>
                  <a:lnTo>
                    <a:pt x="0" y="61786"/>
                  </a:lnTo>
                  <a:cubicBezTo>
                    <a:pt x="0" y="45399"/>
                    <a:pt x="6510" y="29684"/>
                    <a:pt x="18097" y="18097"/>
                  </a:cubicBezTo>
                  <a:cubicBezTo>
                    <a:pt x="29684" y="6510"/>
                    <a:pt x="45399" y="0"/>
                    <a:pt x="61786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21356C"/>
              </a:solidFill>
              <a:prstDash val="solid"/>
              <a:round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19050"/>
              <a:ext cx="1320058" cy="900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394453" y="8004668"/>
            <a:ext cx="4456353" cy="861540"/>
            <a:chOff x="0" y="0"/>
            <a:chExt cx="1173690" cy="22690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73690" cy="226908"/>
            </a:xfrm>
            <a:custGeom>
              <a:avLst/>
              <a:gdLst/>
              <a:ahLst/>
              <a:cxnLst/>
              <a:rect l="l" t="t" r="r" b="b"/>
              <a:pathLst>
                <a:path w="1173690" h="226908">
                  <a:moveTo>
                    <a:pt x="0" y="0"/>
                  </a:moveTo>
                  <a:lnTo>
                    <a:pt x="1173690" y="0"/>
                  </a:lnTo>
                  <a:lnTo>
                    <a:pt x="1173690" y="226908"/>
                  </a:lnTo>
                  <a:lnTo>
                    <a:pt x="0" y="226908"/>
                  </a:lnTo>
                  <a:close/>
                </a:path>
              </a:pathLst>
            </a:custGeom>
            <a:solidFill>
              <a:srgbClr val="E5E3DF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19050"/>
              <a:ext cx="1173690" cy="207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30" name="AutoShape 30"/>
          <p:cNvSpPr/>
          <p:nvPr/>
        </p:nvSpPr>
        <p:spPr>
          <a:xfrm flipV="1">
            <a:off x="3334023" y="8828108"/>
            <a:ext cx="10916139" cy="38100"/>
          </a:xfrm>
          <a:prstGeom prst="line">
            <a:avLst/>
          </a:prstGeom>
          <a:ln w="85725" cap="rnd">
            <a:solidFill>
              <a:srgbClr val="21356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 flipV="1">
            <a:off x="3359072" y="7243733"/>
            <a:ext cx="0" cy="1661581"/>
          </a:xfrm>
          <a:prstGeom prst="line">
            <a:avLst/>
          </a:prstGeom>
          <a:ln w="85725" cap="rnd">
            <a:solidFill>
              <a:srgbClr val="21356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Freeform 32"/>
          <p:cNvSpPr/>
          <p:nvPr/>
        </p:nvSpPr>
        <p:spPr>
          <a:xfrm rot="-5400000">
            <a:off x="3070750" y="6631907"/>
            <a:ext cx="576645" cy="647007"/>
          </a:xfrm>
          <a:custGeom>
            <a:avLst/>
            <a:gdLst/>
            <a:ahLst/>
            <a:cxnLst/>
            <a:rect l="l" t="t" r="r" b="b"/>
            <a:pathLst>
              <a:path w="576645" h="647007">
                <a:moveTo>
                  <a:pt x="0" y="0"/>
                </a:moveTo>
                <a:lnTo>
                  <a:pt x="576644" y="0"/>
                </a:lnTo>
                <a:lnTo>
                  <a:pt x="576644" y="647007"/>
                </a:lnTo>
                <a:lnTo>
                  <a:pt x="0" y="6470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2397869" y="2693388"/>
            <a:ext cx="1872310" cy="624280"/>
            <a:chOff x="0" y="0"/>
            <a:chExt cx="493119" cy="164419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493119" cy="164419"/>
            </a:xfrm>
            <a:custGeom>
              <a:avLst/>
              <a:gdLst/>
              <a:ahLst/>
              <a:cxnLst/>
              <a:rect l="l" t="t" r="r" b="b"/>
              <a:pathLst>
                <a:path w="493119" h="164419">
                  <a:moveTo>
                    <a:pt x="82210" y="0"/>
                  </a:moveTo>
                  <a:lnTo>
                    <a:pt x="410909" y="0"/>
                  </a:lnTo>
                  <a:cubicBezTo>
                    <a:pt x="456312" y="0"/>
                    <a:pt x="493119" y="36807"/>
                    <a:pt x="493119" y="82210"/>
                  </a:cubicBezTo>
                  <a:lnTo>
                    <a:pt x="493119" y="82210"/>
                  </a:lnTo>
                  <a:cubicBezTo>
                    <a:pt x="493119" y="104013"/>
                    <a:pt x="484457" y="124923"/>
                    <a:pt x="469040" y="140341"/>
                  </a:cubicBezTo>
                  <a:cubicBezTo>
                    <a:pt x="453623" y="155758"/>
                    <a:pt x="432712" y="164419"/>
                    <a:pt x="410909" y="164419"/>
                  </a:cubicBezTo>
                  <a:lnTo>
                    <a:pt x="82210" y="164419"/>
                  </a:lnTo>
                  <a:cubicBezTo>
                    <a:pt x="36807" y="164419"/>
                    <a:pt x="0" y="127613"/>
                    <a:pt x="0" y="82210"/>
                  </a:cubicBezTo>
                  <a:lnTo>
                    <a:pt x="0" y="82210"/>
                  </a:lnTo>
                  <a:cubicBezTo>
                    <a:pt x="0" y="36807"/>
                    <a:pt x="36807" y="0"/>
                    <a:pt x="82210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21356C"/>
              </a:solidFill>
              <a:prstDash val="solid"/>
              <a:round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19050"/>
              <a:ext cx="493119" cy="145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2633508" y="2892762"/>
            <a:ext cx="1451129" cy="290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995" b="1">
                <a:solidFill>
                  <a:srgbClr val="21356C"/>
                </a:solidFill>
                <a:latin typeface="Roboto Bold"/>
                <a:ea typeface="Roboto Bold"/>
                <a:cs typeface="Roboto Bold"/>
                <a:sym typeface="Roboto Bold"/>
              </a:rPr>
              <a:t>CT ODS 18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899667" y="4718436"/>
            <a:ext cx="3448816" cy="24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700" b="1">
                <a:solidFill>
                  <a:srgbClr val="21356C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e Monitoramento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204779" y="5119189"/>
            <a:ext cx="3448816" cy="24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19"/>
              </a:lnSpc>
            </a:pPr>
            <a:r>
              <a:rPr lang="en-US" sz="1700" b="1">
                <a:solidFill>
                  <a:srgbClr val="21356C"/>
                </a:solidFill>
                <a:latin typeface="Roboto Bold"/>
                <a:ea typeface="Roboto Bold"/>
                <a:cs typeface="Roboto Bold"/>
                <a:sym typeface="Roboto Bold"/>
              </a:rPr>
              <a:t>Internalização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103930" y="5518731"/>
            <a:ext cx="3448816" cy="24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700" b="1">
                <a:solidFill>
                  <a:srgbClr val="21356C"/>
                </a:solidFill>
                <a:latin typeface="Roboto Bold"/>
                <a:ea typeface="Roboto Bold"/>
                <a:cs typeface="Roboto Bold"/>
                <a:sym typeface="Roboto Bold"/>
              </a:rPr>
              <a:t>Mobilização e Participação Social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413517" y="5918273"/>
            <a:ext cx="3448816" cy="24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700" b="1">
                <a:solidFill>
                  <a:srgbClr val="21356C"/>
                </a:solidFill>
                <a:latin typeface="Roboto Bold"/>
                <a:ea typeface="Roboto Bold"/>
                <a:cs typeface="Roboto Bold"/>
                <a:sym typeface="Roboto Bold"/>
              </a:rPr>
              <a:t>Internacionalização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76352" y="3489508"/>
            <a:ext cx="1190326" cy="258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1"/>
              </a:lnSpc>
            </a:pPr>
            <a:r>
              <a:rPr lang="en-US" sz="1795">
                <a:solidFill>
                  <a:srgbClr val="21356C"/>
                </a:solidFill>
                <a:latin typeface="Roboto"/>
                <a:ea typeface="Roboto"/>
                <a:cs typeface="Roboto"/>
                <a:sym typeface="Roboto"/>
              </a:rPr>
              <a:t>Coord.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273615" y="3497119"/>
            <a:ext cx="3560586" cy="235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7"/>
              </a:lnSpc>
            </a:pPr>
            <a:r>
              <a:rPr lang="en-US" sz="1595" b="1">
                <a:solidFill>
                  <a:srgbClr val="21356C"/>
                </a:solidFill>
                <a:latin typeface="Roboto Bold"/>
                <a:ea typeface="Roboto Bold"/>
                <a:cs typeface="Roboto Bold"/>
                <a:sym typeface="Roboto Bold"/>
              </a:rPr>
              <a:t>Ministério da Igualdade racial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32654" y="4095846"/>
            <a:ext cx="1190326" cy="258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1"/>
              </a:lnSpc>
            </a:pPr>
            <a:r>
              <a:rPr lang="en-US" sz="1795">
                <a:solidFill>
                  <a:srgbClr val="21356C"/>
                </a:solidFill>
                <a:latin typeface="Roboto"/>
                <a:ea typeface="Roboto"/>
                <a:cs typeface="Roboto"/>
                <a:sym typeface="Roboto"/>
              </a:rPr>
              <a:t>Apoio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247769" y="4103456"/>
            <a:ext cx="2305447" cy="235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7"/>
              </a:lnSpc>
            </a:pPr>
            <a:r>
              <a:rPr lang="en-US" sz="1595" b="1">
                <a:solidFill>
                  <a:srgbClr val="21356C"/>
                </a:solidFill>
                <a:latin typeface="Roboto Bold"/>
                <a:ea typeface="Roboto Bold"/>
                <a:cs typeface="Roboto Bold"/>
                <a:sym typeface="Roboto Bold"/>
              </a:rPr>
              <a:t>Observatório ods 18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76352" y="4826336"/>
            <a:ext cx="1190326" cy="1210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1"/>
              </a:lnSpc>
            </a:pPr>
            <a:r>
              <a:rPr lang="en-US" sz="1795">
                <a:solidFill>
                  <a:srgbClr val="21356C"/>
                </a:solidFill>
                <a:latin typeface="Roboto"/>
                <a:ea typeface="Roboto"/>
                <a:cs typeface="Roboto"/>
                <a:sym typeface="Roboto"/>
              </a:rPr>
              <a:t>Plano</a:t>
            </a:r>
          </a:p>
          <a:p>
            <a:pPr algn="ctr">
              <a:lnSpc>
                <a:spcPts val="1921"/>
              </a:lnSpc>
            </a:pPr>
            <a:r>
              <a:rPr lang="en-US" sz="1795">
                <a:solidFill>
                  <a:srgbClr val="21356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algn="ctr">
              <a:lnSpc>
                <a:spcPts val="1921"/>
              </a:lnSpc>
            </a:pPr>
            <a:r>
              <a:rPr lang="en-US" sz="1795">
                <a:solidFill>
                  <a:srgbClr val="21356C"/>
                </a:solidFill>
                <a:latin typeface="Roboto"/>
                <a:ea typeface="Roboto"/>
                <a:cs typeface="Roboto"/>
                <a:sym typeface="Roboto"/>
              </a:rPr>
              <a:t>de</a:t>
            </a:r>
          </a:p>
          <a:p>
            <a:pPr algn="ctr">
              <a:lnSpc>
                <a:spcPts val="1921"/>
              </a:lnSpc>
            </a:pPr>
            <a:endParaRPr lang="en-US" sz="1795">
              <a:solidFill>
                <a:srgbClr val="21356C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ts val="1921"/>
              </a:lnSpc>
            </a:pPr>
            <a:r>
              <a:rPr lang="en-US" sz="1795">
                <a:solidFill>
                  <a:srgbClr val="21356C"/>
                </a:solidFill>
                <a:latin typeface="Roboto"/>
                <a:ea typeface="Roboto"/>
                <a:cs typeface="Roboto"/>
                <a:sym typeface="Roboto"/>
              </a:rPr>
              <a:t>trabalho</a:t>
            </a:r>
          </a:p>
        </p:txBody>
      </p:sp>
      <p:sp>
        <p:nvSpPr>
          <p:cNvPr id="47" name="Freeform 47"/>
          <p:cNvSpPr/>
          <p:nvPr/>
        </p:nvSpPr>
        <p:spPr>
          <a:xfrm rot="-5400000">
            <a:off x="3161638" y="6737357"/>
            <a:ext cx="388679" cy="436106"/>
          </a:xfrm>
          <a:custGeom>
            <a:avLst/>
            <a:gdLst/>
            <a:ahLst/>
            <a:cxnLst/>
            <a:rect l="l" t="t" r="r" b="b"/>
            <a:pathLst>
              <a:path w="388679" h="436106">
                <a:moveTo>
                  <a:pt x="0" y="0"/>
                </a:moveTo>
                <a:lnTo>
                  <a:pt x="388680" y="0"/>
                </a:lnTo>
                <a:lnTo>
                  <a:pt x="388680" y="436106"/>
                </a:lnTo>
                <a:lnTo>
                  <a:pt x="0" y="43610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10451026" y="299698"/>
            <a:ext cx="1008492" cy="463762"/>
          </a:xfrm>
          <a:custGeom>
            <a:avLst/>
            <a:gdLst/>
            <a:ahLst/>
            <a:cxnLst/>
            <a:rect l="l" t="t" r="r" b="b"/>
            <a:pathLst>
              <a:path w="1008492" h="463762">
                <a:moveTo>
                  <a:pt x="0" y="0"/>
                </a:moveTo>
                <a:lnTo>
                  <a:pt x="1008492" y="0"/>
                </a:lnTo>
                <a:lnTo>
                  <a:pt x="1008492" y="463763"/>
                </a:lnTo>
                <a:lnTo>
                  <a:pt x="0" y="46376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11579044" y="256152"/>
            <a:ext cx="550854" cy="550854"/>
          </a:xfrm>
          <a:custGeom>
            <a:avLst/>
            <a:gdLst/>
            <a:ahLst/>
            <a:cxnLst/>
            <a:rect l="l" t="t" r="r" b="b"/>
            <a:pathLst>
              <a:path w="550854" h="550854">
                <a:moveTo>
                  <a:pt x="0" y="0"/>
                </a:moveTo>
                <a:lnTo>
                  <a:pt x="550854" y="0"/>
                </a:lnTo>
                <a:lnTo>
                  <a:pt x="550854" y="550855"/>
                </a:lnTo>
                <a:lnTo>
                  <a:pt x="0" y="55085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4240" r="-4240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317626" y="5144630"/>
            <a:ext cx="4624021" cy="3086100"/>
            <a:chOff x="0" y="0"/>
            <a:chExt cx="1217849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17849" cy="812800"/>
            </a:xfrm>
            <a:custGeom>
              <a:avLst/>
              <a:gdLst/>
              <a:ahLst/>
              <a:cxnLst/>
              <a:rect l="l" t="t" r="r" b="b"/>
              <a:pathLst>
                <a:path w="1217849" h="812800">
                  <a:moveTo>
                    <a:pt x="85388" y="0"/>
                  </a:moveTo>
                  <a:lnTo>
                    <a:pt x="1132461" y="0"/>
                  </a:lnTo>
                  <a:cubicBezTo>
                    <a:pt x="1179620" y="0"/>
                    <a:pt x="1217849" y="38230"/>
                    <a:pt x="1217849" y="85388"/>
                  </a:cubicBezTo>
                  <a:lnTo>
                    <a:pt x="1217849" y="727412"/>
                  </a:lnTo>
                  <a:cubicBezTo>
                    <a:pt x="1217849" y="774570"/>
                    <a:pt x="1179620" y="812800"/>
                    <a:pt x="1132461" y="812800"/>
                  </a:cubicBezTo>
                  <a:lnTo>
                    <a:pt x="85388" y="812800"/>
                  </a:lnTo>
                  <a:cubicBezTo>
                    <a:pt x="38230" y="812800"/>
                    <a:pt x="0" y="774570"/>
                    <a:pt x="0" y="727412"/>
                  </a:cubicBezTo>
                  <a:lnTo>
                    <a:pt x="0" y="85388"/>
                  </a:lnTo>
                  <a:cubicBezTo>
                    <a:pt x="0" y="38230"/>
                    <a:pt x="38230" y="0"/>
                    <a:pt x="85388" y="0"/>
                  </a:cubicBezTo>
                  <a:close/>
                </a:path>
              </a:pathLst>
            </a:custGeom>
            <a:solidFill>
              <a:srgbClr val="DEC03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19050"/>
              <a:ext cx="1217849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1028700" y="2706865"/>
            <a:ext cx="10103423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12035930" y="3259315"/>
            <a:ext cx="5213574" cy="5354120"/>
          </a:xfrm>
          <a:custGeom>
            <a:avLst/>
            <a:gdLst/>
            <a:ahLst/>
            <a:cxnLst/>
            <a:rect l="l" t="t" r="r" b="b"/>
            <a:pathLst>
              <a:path w="5213574" h="5354120">
                <a:moveTo>
                  <a:pt x="0" y="0"/>
                </a:moveTo>
                <a:lnTo>
                  <a:pt x="5213574" y="0"/>
                </a:lnTo>
                <a:lnTo>
                  <a:pt x="5213574" y="5354120"/>
                </a:lnTo>
                <a:lnTo>
                  <a:pt x="0" y="5354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066194" y="6031443"/>
            <a:ext cx="794482" cy="595602"/>
          </a:xfrm>
          <a:custGeom>
            <a:avLst/>
            <a:gdLst/>
            <a:ahLst/>
            <a:cxnLst/>
            <a:rect l="l" t="t" r="r" b="b"/>
            <a:pathLst>
              <a:path w="794482" h="595602">
                <a:moveTo>
                  <a:pt x="0" y="0"/>
                </a:moveTo>
                <a:lnTo>
                  <a:pt x="794482" y="0"/>
                </a:lnTo>
                <a:lnTo>
                  <a:pt x="794482" y="595602"/>
                </a:lnTo>
                <a:lnTo>
                  <a:pt x="0" y="5956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726" t="-44816" r="-6641" b="-9074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961328" y="3023201"/>
            <a:ext cx="9170795" cy="635854"/>
            <a:chOff x="0" y="0"/>
            <a:chExt cx="2415353" cy="1674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15354" cy="167468"/>
            </a:xfrm>
            <a:custGeom>
              <a:avLst/>
              <a:gdLst/>
              <a:ahLst/>
              <a:cxnLst/>
              <a:rect l="l" t="t" r="r" b="b"/>
              <a:pathLst>
                <a:path w="2415354" h="167468">
                  <a:moveTo>
                    <a:pt x="8442" y="0"/>
                  </a:moveTo>
                  <a:lnTo>
                    <a:pt x="2406912" y="0"/>
                  </a:lnTo>
                  <a:cubicBezTo>
                    <a:pt x="2411574" y="0"/>
                    <a:pt x="2415354" y="3780"/>
                    <a:pt x="2415354" y="8442"/>
                  </a:cubicBezTo>
                  <a:lnTo>
                    <a:pt x="2415354" y="159026"/>
                  </a:lnTo>
                  <a:cubicBezTo>
                    <a:pt x="2415354" y="163688"/>
                    <a:pt x="2411574" y="167468"/>
                    <a:pt x="2406912" y="167468"/>
                  </a:cubicBezTo>
                  <a:lnTo>
                    <a:pt x="8442" y="167468"/>
                  </a:lnTo>
                  <a:cubicBezTo>
                    <a:pt x="6203" y="167468"/>
                    <a:pt x="4056" y="166578"/>
                    <a:pt x="2473" y="164995"/>
                  </a:cubicBezTo>
                  <a:cubicBezTo>
                    <a:pt x="889" y="163412"/>
                    <a:pt x="0" y="161265"/>
                    <a:pt x="0" y="159026"/>
                  </a:cubicBezTo>
                  <a:lnTo>
                    <a:pt x="0" y="8442"/>
                  </a:lnTo>
                  <a:cubicBezTo>
                    <a:pt x="0" y="3780"/>
                    <a:pt x="3780" y="0"/>
                    <a:pt x="8442" y="0"/>
                  </a:cubicBezTo>
                  <a:close/>
                </a:path>
              </a:pathLst>
            </a:custGeom>
            <a:solidFill>
              <a:srgbClr val="7B300F"/>
            </a:solidFill>
            <a:ln w="66675" cap="sq">
              <a:solidFill>
                <a:srgbClr val="DEC03E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38100"/>
              <a:ext cx="2415353" cy="12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177"/>
                </a:lnSpc>
              </a:pPr>
              <a:r>
                <a:rPr lang="en-US" sz="2199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   Criação e adesão voluntária ao ODS 18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90126" y="3023201"/>
            <a:ext cx="1328120" cy="635854"/>
            <a:chOff x="0" y="0"/>
            <a:chExt cx="349793" cy="16746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49793" cy="167468"/>
            </a:xfrm>
            <a:custGeom>
              <a:avLst/>
              <a:gdLst/>
              <a:ahLst/>
              <a:cxnLst/>
              <a:rect l="l" t="t" r="r" b="b"/>
              <a:pathLst>
                <a:path w="349793" h="167468">
                  <a:moveTo>
                    <a:pt x="58292" y="0"/>
                  </a:moveTo>
                  <a:lnTo>
                    <a:pt x="291501" y="0"/>
                  </a:lnTo>
                  <a:cubicBezTo>
                    <a:pt x="306961" y="0"/>
                    <a:pt x="321788" y="6141"/>
                    <a:pt x="332720" y="17073"/>
                  </a:cubicBezTo>
                  <a:cubicBezTo>
                    <a:pt x="343651" y="28005"/>
                    <a:pt x="349793" y="42832"/>
                    <a:pt x="349793" y="58292"/>
                  </a:cubicBezTo>
                  <a:lnTo>
                    <a:pt x="349793" y="109175"/>
                  </a:lnTo>
                  <a:cubicBezTo>
                    <a:pt x="349793" y="124636"/>
                    <a:pt x="343651" y="139462"/>
                    <a:pt x="332720" y="150394"/>
                  </a:cubicBezTo>
                  <a:cubicBezTo>
                    <a:pt x="321788" y="161326"/>
                    <a:pt x="306961" y="167468"/>
                    <a:pt x="291501" y="167468"/>
                  </a:cubicBezTo>
                  <a:lnTo>
                    <a:pt x="58292" y="167468"/>
                  </a:lnTo>
                  <a:cubicBezTo>
                    <a:pt x="42832" y="167468"/>
                    <a:pt x="28005" y="161326"/>
                    <a:pt x="17073" y="150394"/>
                  </a:cubicBezTo>
                  <a:cubicBezTo>
                    <a:pt x="6141" y="139462"/>
                    <a:pt x="0" y="124636"/>
                    <a:pt x="0" y="109175"/>
                  </a:cubicBezTo>
                  <a:lnTo>
                    <a:pt x="0" y="58292"/>
                  </a:lnTo>
                  <a:cubicBezTo>
                    <a:pt x="0" y="42832"/>
                    <a:pt x="6141" y="28005"/>
                    <a:pt x="17073" y="17073"/>
                  </a:cubicBezTo>
                  <a:cubicBezTo>
                    <a:pt x="28005" y="6141"/>
                    <a:pt x="42832" y="0"/>
                    <a:pt x="58292" y="0"/>
                  </a:cubicBezTo>
                  <a:close/>
                </a:path>
              </a:pathLst>
            </a:custGeom>
            <a:solidFill>
              <a:srgbClr val="7B300F"/>
            </a:solidFill>
            <a:ln w="28575" cap="sq">
              <a:solidFill>
                <a:srgbClr val="DEC03E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38100"/>
              <a:ext cx="349793" cy="12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77"/>
                </a:lnSpc>
              </a:pPr>
              <a:r>
                <a:rPr lang="en-US" sz="2199" b="1">
                  <a:solidFill>
                    <a:srgbClr val="E5E3D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SET/23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961328" y="3794650"/>
            <a:ext cx="9170795" cy="635854"/>
            <a:chOff x="0" y="0"/>
            <a:chExt cx="2415353" cy="16746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415354" cy="167468"/>
            </a:xfrm>
            <a:custGeom>
              <a:avLst/>
              <a:gdLst/>
              <a:ahLst/>
              <a:cxnLst/>
              <a:rect l="l" t="t" r="r" b="b"/>
              <a:pathLst>
                <a:path w="2415354" h="167468">
                  <a:moveTo>
                    <a:pt x="8442" y="0"/>
                  </a:moveTo>
                  <a:lnTo>
                    <a:pt x="2406912" y="0"/>
                  </a:lnTo>
                  <a:cubicBezTo>
                    <a:pt x="2411574" y="0"/>
                    <a:pt x="2415354" y="3780"/>
                    <a:pt x="2415354" y="8442"/>
                  </a:cubicBezTo>
                  <a:lnTo>
                    <a:pt x="2415354" y="159026"/>
                  </a:lnTo>
                  <a:cubicBezTo>
                    <a:pt x="2415354" y="163688"/>
                    <a:pt x="2411574" y="167468"/>
                    <a:pt x="2406912" y="167468"/>
                  </a:cubicBezTo>
                  <a:lnTo>
                    <a:pt x="8442" y="167468"/>
                  </a:lnTo>
                  <a:cubicBezTo>
                    <a:pt x="6203" y="167468"/>
                    <a:pt x="4056" y="166578"/>
                    <a:pt x="2473" y="164995"/>
                  </a:cubicBezTo>
                  <a:cubicBezTo>
                    <a:pt x="889" y="163412"/>
                    <a:pt x="0" y="161265"/>
                    <a:pt x="0" y="159026"/>
                  </a:cubicBezTo>
                  <a:lnTo>
                    <a:pt x="0" y="8442"/>
                  </a:lnTo>
                  <a:cubicBezTo>
                    <a:pt x="0" y="3780"/>
                    <a:pt x="3780" y="0"/>
                    <a:pt x="8442" y="0"/>
                  </a:cubicBezTo>
                  <a:close/>
                </a:path>
              </a:pathLst>
            </a:custGeom>
            <a:solidFill>
              <a:srgbClr val="7B300F"/>
            </a:solidFill>
            <a:ln w="66675" cap="sq">
              <a:solidFill>
                <a:srgbClr val="DEC03E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38100"/>
              <a:ext cx="2415353" cy="12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177"/>
                </a:lnSpc>
              </a:pPr>
              <a:r>
                <a:rPr lang="en-US" sz="2199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   Instituição da Câmara Temática ODS 18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90126" y="3794650"/>
            <a:ext cx="1328120" cy="635887"/>
            <a:chOff x="0" y="0"/>
            <a:chExt cx="349793" cy="16747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49793" cy="167476"/>
            </a:xfrm>
            <a:custGeom>
              <a:avLst/>
              <a:gdLst/>
              <a:ahLst/>
              <a:cxnLst/>
              <a:rect l="l" t="t" r="r" b="b"/>
              <a:pathLst>
                <a:path w="349793" h="167476">
                  <a:moveTo>
                    <a:pt x="58292" y="0"/>
                  </a:moveTo>
                  <a:lnTo>
                    <a:pt x="291501" y="0"/>
                  </a:lnTo>
                  <a:cubicBezTo>
                    <a:pt x="306961" y="0"/>
                    <a:pt x="321788" y="6141"/>
                    <a:pt x="332720" y="17073"/>
                  </a:cubicBezTo>
                  <a:cubicBezTo>
                    <a:pt x="343651" y="28005"/>
                    <a:pt x="349793" y="42832"/>
                    <a:pt x="349793" y="58292"/>
                  </a:cubicBezTo>
                  <a:lnTo>
                    <a:pt x="349793" y="109184"/>
                  </a:lnTo>
                  <a:cubicBezTo>
                    <a:pt x="349793" y="124644"/>
                    <a:pt x="343651" y="139471"/>
                    <a:pt x="332720" y="150403"/>
                  </a:cubicBezTo>
                  <a:cubicBezTo>
                    <a:pt x="321788" y="161335"/>
                    <a:pt x="306961" y="167476"/>
                    <a:pt x="291501" y="167476"/>
                  </a:cubicBezTo>
                  <a:lnTo>
                    <a:pt x="58292" y="167476"/>
                  </a:lnTo>
                  <a:cubicBezTo>
                    <a:pt x="42832" y="167476"/>
                    <a:pt x="28005" y="161335"/>
                    <a:pt x="17073" y="150403"/>
                  </a:cubicBezTo>
                  <a:cubicBezTo>
                    <a:pt x="6141" y="139471"/>
                    <a:pt x="0" y="124644"/>
                    <a:pt x="0" y="109184"/>
                  </a:cubicBezTo>
                  <a:lnTo>
                    <a:pt x="0" y="58292"/>
                  </a:lnTo>
                  <a:cubicBezTo>
                    <a:pt x="0" y="42832"/>
                    <a:pt x="6141" y="28005"/>
                    <a:pt x="17073" y="17073"/>
                  </a:cubicBezTo>
                  <a:cubicBezTo>
                    <a:pt x="28005" y="6141"/>
                    <a:pt x="42832" y="0"/>
                    <a:pt x="58292" y="0"/>
                  </a:cubicBezTo>
                  <a:close/>
                </a:path>
              </a:pathLst>
            </a:custGeom>
            <a:solidFill>
              <a:srgbClr val="7B300F"/>
            </a:solidFill>
            <a:ln w="28575" cap="sq">
              <a:solidFill>
                <a:srgbClr val="DEC03E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38100"/>
              <a:ext cx="349793" cy="129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77"/>
                </a:lnSpc>
              </a:pPr>
              <a:r>
                <a:rPr lang="en-US" sz="2199" b="1">
                  <a:solidFill>
                    <a:srgbClr val="E5E3D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DEZ/23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961328" y="4601987"/>
            <a:ext cx="9170795" cy="635854"/>
            <a:chOff x="0" y="0"/>
            <a:chExt cx="2415353" cy="16746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415354" cy="167468"/>
            </a:xfrm>
            <a:custGeom>
              <a:avLst/>
              <a:gdLst/>
              <a:ahLst/>
              <a:cxnLst/>
              <a:rect l="l" t="t" r="r" b="b"/>
              <a:pathLst>
                <a:path w="2415354" h="167468">
                  <a:moveTo>
                    <a:pt x="8442" y="0"/>
                  </a:moveTo>
                  <a:lnTo>
                    <a:pt x="2406912" y="0"/>
                  </a:lnTo>
                  <a:cubicBezTo>
                    <a:pt x="2411574" y="0"/>
                    <a:pt x="2415354" y="3780"/>
                    <a:pt x="2415354" y="8442"/>
                  </a:cubicBezTo>
                  <a:lnTo>
                    <a:pt x="2415354" y="159026"/>
                  </a:lnTo>
                  <a:cubicBezTo>
                    <a:pt x="2415354" y="163688"/>
                    <a:pt x="2411574" y="167468"/>
                    <a:pt x="2406912" y="167468"/>
                  </a:cubicBezTo>
                  <a:lnTo>
                    <a:pt x="8442" y="167468"/>
                  </a:lnTo>
                  <a:cubicBezTo>
                    <a:pt x="6203" y="167468"/>
                    <a:pt x="4056" y="166578"/>
                    <a:pt x="2473" y="164995"/>
                  </a:cubicBezTo>
                  <a:cubicBezTo>
                    <a:pt x="889" y="163412"/>
                    <a:pt x="0" y="161265"/>
                    <a:pt x="0" y="159026"/>
                  </a:cubicBezTo>
                  <a:lnTo>
                    <a:pt x="0" y="8442"/>
                  </a:lnTo>
                  <a:cubicBezTo>
                    <a:pt x="0" y="3780"/>
                    <a:pt x="3780" y="0"/>
                    <a:pt x="8442" y="0"/>
                  </a:cubicBezTo>
                  <a:close/>
                </a:path>
              </a:pathLst>
            </a:custGeom>
            <a:solidFill>
              <a:srgbClr val="7B300F"/>
            </a:solidFill>
            <a:ln w="66675" cap="sq">
              <a:solidFill>
                <a:srgbClr val="DEC03E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38100"/>
              <a:ext cx="2415353" cy="12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177"/>
                </a:lnSpc>
              </a:pPr>
              <a:r>
                <a:rPr lang="en-US" sz="2199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   Aprovação Plano de Trabalho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90126" y="4601987"/>
            <a:ext cx="1328120" cy="635854"/>
            <a:chOff x="0" y="0"/>
            <a:chExt cx="349793" cy="16746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49793" cy="167468"/>
            </a:xfrm>
            <a:custGeom>
              <a:avLst/>
              <a:gdLst/>
              <a:ahLst/>
              <a:cxnLst/>
              <a:rect l="l" t="t" r="r" b="b"/>
              <a:pathLst>
                <a:path w="349793" h="167468">
                  <a:moveTo>
                    <a:pt x="58292" y="0"/>
                  </a:moveTo>
                  <a:lnTo>
                    <a:pt x="291501" y="0"/>
                  </a:lnTo>
                  <a:cubicBezTo>
                    <a:pt x="306961" y="0"/>
                    <a:pt x="321788" y="6141"/>
                    <a:pt x="332720" y="17073"/>
                  </a:cubicBezTo>
                  <a:cubicBezTo>
                    <a:pt x="343651" y="28005"/>
                    <a:pt x="349793" y="42832"/>
                    <a:pt x="349793" y="58292"/>
                  </a:cubicBezTo>
                  <a:lnTo>
                    <a:pt x="349793" y="109175"/>
                  </a:lnTo>
                  <a:cubicBezTo>
                    <a:pt x="349793" y="124636"/>
                    <a:pt x="343651" y="139462"/>
                    <a:pt x="332720" y="150394"/>
                  </a:cubicBezTo>
                  <a:cubicBezTo>
                    <a:pt x="321788" y="161326"/>
                    <a:pt x="306961" y="167468"/>
                    <a:pt x="291501" y="167468"/>
                  </a:cubicBezTo>
                  <a:lnTo>
                    <a:pt x="58292" y="167468"/>
                  </a:lnTo>
                  <a:cubicBezTo>
                    <a:pt x="42832" y="167468"/>
                    <a:pt x="28005" y="161326"/>
                    <a:pt x="17073" y="150394"/>
                  </a:cubicBezTo>
                  <a:cubicBezTo>
                    <a:pt x="6141" y="139462"/>
                    <a:pt x="0" y="124636"/>
                    <a:pt x="0" y="109175"/>
                  </a:cubicBezTo>
                  <a:lnTo>
                    <a:pt x="0" y="58292"/>
                  </a:lnTo>
                  <a:cubicBezTo>
                    <a:pt x="0" y="42832"/>
                    <a:pt x="6141" y="28005"/>
                    <a:pt x="17073" y="17073"/>
                  </a:cubicBezTo>
                  <a:cubicBezTo>
                    <a:pt x="28005" y="6141"/>
                    <a:pt x="42832" y="0"/>
                    <a:pt x="58292" y="0"/>
                  </a:cubicBezTo>
                  <a:close/>
                </a:path>
              </a:pathLst>
            </a:custGeom>
            <a:solidFill>
              <a:srgbClr val="7B300F"/>
            </a:solidFill>
            <a:ln w="28575" cap="sq">
              <a:solidFill>
                <a:srgbClr val="DEC03E"/>
              </a:soli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38100"/>
              <a:ext cx="349793" cy="12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77"/>
                </a:lnSpc>
              </a:pPr>
              <a:r>
                <a:rPr lang="en-US" sz="2199" b="1">
                  <a:solidFill>
                    <a:srgbClr val="E5E3D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JAN/24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961328" y="5409323"/>
            <a:ext cx="9170795" cy="635854"/>
            <a:chOff x="0" y="0"/>
            <a:chExt cx="2415353" cy="16746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415354" cy="167468"/>
            </a:xfrm>
            <a:custGeom>
              <a:avLst/>
              <a:gdLst/>
              <a:ahLst/>
              <a:cxnLst/>
              <a:rect l="l" t="t" r="r" b="b"/>
              <a:pathLst>
                <a:path w="2415354" h="167468">
                  <a:moveTo>
                    <a:pt x="8442" y="0"/>
                  </a:moveTo>
                  <a:lnTo>
                    <a:pt x="2406912" y="0"/>
                  </a:lnTo>
                  <a:cubicBezTo>
                    <a:pt x="2411574" y="0"/>
                    <a:pt x="2415354" y="3780"/>
                    <a:pt x="2415354" y="8442"/>
                  </a:cubicBezTo>
                  <a:lnTo>
                    <a:pt x="2415354" y="159026"/>
                  </a:lnTo>
                  <a:cubicBezTo>
                    <a:pt x="2415354" y="163688"/>
                    <a:pt x="2411574" y="167468"/>
                    <a:pt x="2406912" y="167468"/>
                  </a:cubicBezTo>
                  <a:lnTo>
                    <a:pt x="8442" y="167468"/>
                  </a:lnTo>
                  <a:cubicBezTo>
                    <a:pt x="6203" y="167468"/>
                    <a:pt x="4056" y="166578"/>
                    <a:pt x="2473" y="164995"/>
                  </a:cubicBezTo>
                  <a:cubicBezTo>
                    <a:pt x="889" y="163412"/>
                    <a:pt x="0" y="161265"/>
                    <a:pt x="0" y="159026"/>
                  </a:cubicBezTo>
                  <a:lnTo>
                    <a:pt x="0" y="8442"/>
                  </a:lnTo>
                  <a:cubicBezTo>
                    <a:pt x="0" y="3780"/>
                    <a:pt x="3780" y="0"/>
                    <a:pt x="8442" y="0"/>
                  </a:cubicBezTo>
                  <a:close/>
                </a:path>
              </a:pathLst>
            </a:custGeom>
            <a:solidFill>
              <a:srgbClr val="7B300F"/>
            </a:solidFill>
            <a:ln w="66675" cap="sq">
              <a:solidFill>
                <a:srgbClr val="DEC03E"/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38100"/>
              <a:ext cx="2415353" cy="12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177"/>
                </a:lnSpc>
              </a:pPr>
              <a:r>
                <a:rPr lang="en-US" sz="2199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   Oficina Escuta da Sociedade Civil proprosição de metas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890126" y="5409323"/>
            <a:ext cx="1328120" cy="635854"/>
            <a:chOff x="0" y="0"/>
            <a:chExt cx="349793" cy="16746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49793" cy="167468"/>
            </a:xfrm>
            <a:custGeom>
              <a:avLst/>
              <a:gdLst/>
              <a:ahLst/>
              <a:cxnLst/>
              <a:rect l="l" t="t" r="r" b="b"/>
              <a:pathLst>
                <a:path w="349793" h="167468">
                  <a:moveTo>
                    <a:pt x="58292" y="0"/>
                  </a:moveTo>
                  <a:lnTo>
                    <a:pt x="291501" y="0"/>
                  </a:lnTo>
                  <a:cubicBezTo>
                    <a:pt x="306961" y="0"/>
                    <a:pt x="321788" y="6141"/>
                    <a:pt x="332720" y="17073"/>
                  </a:cubicBezTo>
                  <a:cubicBezTo>
                    <a:pt x="343651" y="28005"/>
                    <a:pt x="349793" y="42832"/>
                    <a:pt x="349793" y="58292"/>
                  </a:cubicBezTo>
                  <a:lnTo>
                    <a:pt x="349793" y="109175"/>
                  </a:lnTo>
                  <a:cubicBezTo>
                    <a:pt x="349793" y="124636"/>
                    <a:pt x="343651" y="139462"/>
                    <a:pt x="332720" y="150394"/>
                  </a:cubicBezTo>
                  <a:cubicBezTo>
                    <a:pt x="321788" y="161326"/>
                    <a:pt x="306961" y="167468"/>
                    <a:pt x="291501" y="167468"/>
                  </a:cubicBezTo>
                  <a:lnTo>
                    <a:pt x="58292" y="167468"/>
                  </a:lnTo>
                  <a:cubicBezTo>
                    <a:pt x="42832" y="167468"/>
                    <a:pt x="28005" y="161326"/>
                    <a:pt x="17073" y="150394"/>
                  </a:cubicBezTo>
                  <a:cubicBezTo>
                    <a:pt x="6141" y="139462"/>
                    <a:pt x="0" y="124636"/>
                    <a:pt x="0" y="109175"/>
                  </a:cubicBezTo>
                  <a:lnTo>
                    <a:pt x="0" y="58292"/>
                  </a:lnTo>
                  <a:cubicBezTo>
                    <a:pt x="0" y="42832"/>
                    <a:pt x="6141" y="28005"/>
                    <a:pt x="17073" y="17073"/>
                  </a:cubicBezTo>
                  <a:cubicBezTo>
                    <a:pt x="28005" y="6141"/>
                    <a:pt x="42832" y="0"/>
                    <a:pt x="58292" y="0"/>
                  </a:cubicBezTo>
                  <a:close/>
                </a:path>
              </a:pathLst>
            </a:custGeom>
            <a:solidFill>
              <a:srgbClr val="7B300F"/>
            </a:solidFill>
            <a:ln w="28575" cap="sq">
              <a:solidFill>
                <a:srgbClr val="DEC03E"/>
              </a:solidFill>
              <a:prstDash val="solid"/>
              <a:miter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38100"/>
              <a:ext cx="349793" cy="12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77"/>
                </a:lnSpc>
              </a:pPr>
              <a:r>
                <a:rPr lang="en-US" sz="2199" b="1">
                  <a:solidFill>
                    <a:srgbClr val="E5E3D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MAR/24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961328" y="6216660"/>
            <a:ext cx="9170795" cy="635854"/>
            <a:chOff x="0" y="0"/>
            <a:chExt cx="2415353" cy="167468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415354" cy="167468"/>
            </a:xfrm>
            <a:custGeom>
              <a:avLst/>
              <a:gdLst/>
              <a:ahLst/>
              <a:cxnLst/>
              <a:rect l="l" t="t" r="r" b="b"/>
              <a:pathLst>
                <a:path w="2415354" h="167468">
                  <a:moveTo>
                    <a:pt x="8442" y="0"/>
                  </a:moveTo>
                  <a:lnTo>
                    <a:pt x="2406912" y="0"/>
                  </a:lnTo>
                  <a:cubicBezTo>
                    <a:pt x="2411574" y="0"/>
                    <a:pt x="2415354" y="3780"/>
                    <a:pt x="2415354" y="8442"/>
                  </a:cubicBezTo>
                  <a:lnTo>
                    <a:pt x="2415354" y="159026"/>
                  </a:lnTo>
                  <a:cubicBezTo>
                    <a:pt x="2415354" y="163688"/>
                    <a:pt x="2411574" y="167468"/>
                    <a:pt x="2406912" y="167468"/>
                  </a:cubicBezTo>
                  <a:lnTo>
                    <a:pt x="8442" y="167468"/>
                  </a:lnTo>
                  <a:cubicBezTo>
                    <a:pt x="6203" y="167468"/>
                    <a:pt x="4056" y="166578"/>
                    <a:pt x="2473" y="164995"/>
                  </a:cubicBezTo>
                  <a:cubicBezTo>
                    <a:pt x="889" y="163412"/>
                    <a:pt x="0" y="161265"/>
                    <a:pt x="0" y="159026"/>
                  </a:cubicBezTo>
                  <a:lnTo>
                    <a:pt x="0" y="8442"/>
                  </a:lnTo>
                  <a:cubicBezTo>
                    <a:pt x="0" y="3780"/>
                    <a:pt x="3780" y="0"/>
                    <a:pt x="8442" y="0"/>
                  </a:cubicBezTo>
                  <a:close/>
                </a:path>
              </a:pathLst>
            </a:custGeom>
            <a:solidFill>
              <a:srgbClr val="7B300F"/>
            </a:solidFill>
            <a:ln w="66675" cap="sq">
              <a:solidFill>
                <a:srgbClr val="DEC03E"/>
              </a:solidFill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38100"/>
              <a:ext cx="2415353" cy="12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177"/>
                </a:lnSpc>
              </a:pPr>
              <a:r>
                <a:rPr lang="en-US" sz="2199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   I Etapa Oficina Indicadores com Pontos Focais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890126" y="6216660"/>
            <a:ext cx="1328120" cy="635854"/>
            <a:chOff x="0" y="0"/>
            <a:chExt cx="349793" cy="167468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49793" cy="167468"/>
            </a:xfrm>
            <a:custGeom>
              <a:avLst/>
              <a:gdLst/>
              <a:ahLst/>
              <a:cxnLst/>
              <a:rect l="l" t="t" r="r" b="b"/>
              <a:pathLst>
                <a:path w="349793" h="167468">
                  <a:moveTo>
                    <a:pt x="58292" y="0"/>
                  </a:moveTo>
                  <a:lnTo>
                    <a:pt x="291501" y="0"/>
                  </a:lnTo>
                  <a:cubicBezTo>
                    <a:pt x="306961" y="0"/>
                    <a:pt x="321788" y="6141"/>
                    <a:pt x="332720" y="17073"/>
                  </a:cubicBezTo>
                  <a:cubicBezTo>
                    <a:pt x="343651" y="28005"/>
                    <a:pt x="349793" y="42832"/>
                    <a:pt x="349793" y="58292"/>
                  </a:cubicBezTo>
                  <a:lnTo>
                    <a:pt x="349793" y="109175"/>
                  </a:lnTo>
                  <a:cubicBezTo>
                    <a:pt x="349793" y="124636"/>
                    <a:pt x="343651" y="139462"/>
                    <a:pt x="332720" y="150394"/>
                  </a:cubicBezTo>
                  <a:cubicBezTo>
                    <a:pt x="321788" y="161326"/>
                    <a:pt x="306961" y="167468"/>
                    <a:pt x="291501" y="167468"/>
                  </a:cubicBezTo>
                  <a:lnTo>
                    <a:pt x="58292" y="167468"/>
                  </a:lnTo>
                  <a:cubicBezTo>
                    <a:pt x="42832" y="167468"/>
                    <a:pt x="28005" y="161326"/>
                    <a:pt x="17073" y="150394"/>
                  </a:cubicBezTo>
                  <a:cubicBezTo>
                    <a:pt x="6141" y="139462"/>
                    <a:pt x="0" y="124636"/>
                    <a:pt x="0" y="109175"/>
                  </a:cubicBezTo>
                  <a:lnTo>
                    <a:pt x="0" y="58292"/>
                  </a:lnTo>
                  <a:cubicBezTo>
                    <a:pt x="0" y="42832"/>
                    <a:pt x="6141" y="28005"/>
                    <a:pt x="17073" y="17073"/>
                  </a:cubicBezTo>
                  <a:cubicBezTo>
                    <a:pt x="28005" y="6141"/>
                    <a:pt x="42832" y="0"/>
                    <a:pt x="58292" y="0"/>
                  </a:cubicBezTo>
                  <a:close/>
                </a:path>
              </a:pathLst>
            </a:custGeom>
            <a:solidFill>
              <a:srgbClr val="7B300F"/>
            </a:solidFill>
            <a:ln w="28575" cap="sq">
              <a:solidFill>
                <a:srgbClr val="DEC03E"/>
              </a:solidFill>
              <a:prstDash val="solid"/>
              <a:miter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38100"/>
              <a:ext cx="349793" cy="12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9"/>
                </a:lnSpc>
              </a:pPr>
              <a:r>
                <a:rPr lang="en-US" sz="2100" b="1">
                  <a:solidFill>
                    <a:srgbClr val="E5E3D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JUN/SET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961328" y="7023997"/>
            <a:ext cx="9170795" cy="635854"/>
            <a:chOff x="0" y="0"/>
            <a:chExt cx="2415353" cy="167468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415354" cy="167468"/>
            </a:xfrm>
            <a:custGeom>
              <a:avLst/>
              <a:gdLst/>
              <a:ahLst/>
              <a:cxnLst/>
              <a:rect l="l" t="t" r="r" b="b"/>
              <a:pathLst>
                <a:path w="2415354" h="167468">
                  <a:moveTo>
                    <a:pt x="8442" y="0"/>
                  </a:moveTo>
                  <a:lnTo>
                    <a:pt x="2406912" y="0"/>
                  </a:lnTo>
                  <a:cubicBezTo>
                    <a:pt x="2411574" y="0"/>
                    <a:pt x="2415354" y="3780"/>
                    <a:pt x="2415354" y="8442"/>
                  </a:cubicBezTo>
                  <a:lnTo>
                    <a:pt x="2415354" y="159026"/>
                  </a:lnTo>
                  <a:cubicBezTo>
                    <a:pt x="2415354" y="163688"/>
                    <a:pt x="2411574" y="167468"/>
                    <a:pt x="2406912" y="167468"/>
                  </a:cubicBezTo>
                  <a:lnTo>
                    <a:pt x="8442" y="167468"/>
                  </a:lnTo>
                  <a:cubicBezTo>
                    <a:pt x="6203" y="167468"/>
                    <a:pt x="4056" y="166578"/>
                    <a:pt x="2473" y="164995"/>
                  </a:cubicBezTo>
                  <a:cubicBezTo>
                    <a:pt x="889" y="163412"/>
                    <a:pt x="0" y="161265"/>
                    <a:pt x="0" y="159026"/>
                  </a:cubicBezTo>
                  <a:lnTo>
                    <a:pt x="0" y="8442"/>
                  </a:lnTo>
                  <a:cubicBezTo>
                    <a:pt x="0" y="3780"/>
                    <a:pt x="3780" y="0"/>
                    <a:pt x="8442" y="0"/>
                  </a:cubicBezTo>
                  <a:close/>
                </a:path>
              </a:pathLst>
            </a:custGeom>
            <a:solidFill>
              <a:srgbClr val="7B300F"/>
            </a:solidFill>
            <a:ln w="66675" cap="sq">
              <a:solidFill>
                <a:srgbClr val="DEC03E"/>
              </a:solidFill>
              <a:prstDash val="solid"/>
              <a:miter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38100"/>
              <a:ext cx="2415353" cy="12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177"/>
                </a:lnSpc>
              </a:pPr>
              <a:r>
                <a:rPr lang="en-US" sz="2199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   II Etapa Oficina Indicadores com Pontos Focais por Meta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890126" y="7023964"/>
            <a:ext cx="1328120" cy="635887"/>
            <a:chOff x="0" y="0"/>
            <a:chExt cx="349793" cy="167476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49793" cy="167476"/>
            </a:xfrm>
            <a:custGeom>
              <a:avLst/>
              <a:gdLst/>
              <a:ahLst/>
              <a:cxnLst/>
              <a:rect l="l" t="t" r="r" b="b"/>
              <a:pathLst>
                <a:path w="349793" h="167476">
                  <a:moveTo>
                    <a:pt x="58292" y="0"/>
                  </a:moveTo>
                  <a:lnTo>
                    <a:pt x="291501" y="0"/>
                  </a:lnTo>
                  <a:cubicBezTo>
                    <a:pt x="306961" y="0"/>
                    <a:pt x="321788" y="6141"/>
                    <a:pt x="332720" y="17073"/>
                  </a:cubicBezTo>
                  <a:cubicBezTo>
                    <a:pt x="343651" y="28005"/>
                    <a:pt x="349793" y="42832"/>
                    <a:pt x="349793" y="58292"/>
                  </a:cubicBezTo>
                  <a:lnTo>
                    <a:pt x="349793" y="109184"/>
                  </a:lnTo>
                  <a:cubicBezTo>
                    <a:pt x="349793" y="124644"/>
                    <a:pt x="343651" y="139471"/>
                    <a:pt x="332720" y="150403"/>
                  </a:cubicBezTo>
                  <a:cubicBezTo>
                    <a:pt x="321788" y="161335"/>
                    <a:pt x="306961" y="167476"/>
                    <a:pt x="291501" y="167476"/>
                  </a:cubicBezTo>
                  <a:lnTo>
                    <a:pt x="58292" y="167476"/>
                  </a:lnTo>
                  <a:cubicBezTo>
                    <a:pt x="42832" y="167476"/>
                    <a:pt x="28005" y="161335"/>
                    <a:pt x="17073" y="150403"/>
                  </a:cubicBezTo>
                  <a:cubicBezTo>
                    <a:pt x="6141" y="139471"/>
                    <a:pt x="0" y="124644"/>
                    <a:pt x="0" y="109184"/>
                  </a:cubicBezTo>
                  <a:lnTo>
                    <a:pt x="0" y="58292"/>
                  </a:lnTo>
                  <a:cubicBezTo>
                    <a:pt x="0" y="42832"/>
                    <a:pt x="6141" y="28005"/>
                    <a:pt x="17073" y="17073"/>
                  </a:cubicBezTo>
                  <a:cubicBezTo>
                    <a:pt x="28005" y="6141"/>
                    <a:pt x="42832" y="0"/>
                    <a:pt x="58292" y="0"/>
                  </a:cubicBezTo>
                  <a:close/>
                </a:path>
              </a:pathLst>
            </a:custGeom>
            <a:solidFill>
              <a:srgbClr val="7B300F"/>
            </a:solidFill>
            <a:ln w="28575" cap="sq">
              <a:solidFill>
                <a:srgbClr val="DEC03E"/>
              </a:solidFill>
              <a:prstDash val="solid"/>
              <a:miter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28575"/>
              <a:ext cx="349793" cy="1389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r>
                <a:rPr lang="en-US" sz="2000" b="1">
                  <a:solidFill>
                    <a:srgbClr val="E5E3D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SET/NOV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961328" y="7817049"/>
            <a:ext cx="9170795" cy="635854"/>
            <a:chOff x="0" y="0"/>
            <a:chExt cx="2415353" cy="167468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2415354" cy="167468"/>
            </a:xfrm>
            <a:custGeom>
              <a:avLst/>
              <a:gdLst/>
              <a:ahLst/>
              <a:cxnLst/>
              <a:rect l="l" t="t" r="r" b="b"/>
              <a:pathLst>
                <a:path w="2415354" h="167468">
                  <a:moveTo>
                    <a:pt x="8442" y="0"/>
                  </a:moveTo>
                  <a:lnTo>
                    <a:pt x="2406912" y="0"/>
                  </a:lnTo>
                  <a:cubicBezTo>
                    <a:pt x="2411574" y="0"/>
                    <a:pt x="2415354" y="3780"/>
                    <a:pt x="2415354" y="8442"/>
                  </a:cubicBezTo>
                  <a:lnTo>
                    <a:pt x="2415354" y="159026"/>
                  </a:lnTo>
                  <a:cubicBezTo>
                    <a:pt x="2415354" y="163688"/>
                    <a:pt x="2411574" y="167468"/>
                    <a:pt x="2406912" y="167468"/>
                  </a:cubicBezTo>
                  <a:lnTo>
                    <a:pt x="8442" y="167468"/>
                  </a:lnTo>
                  <a:cubicBezTo>
                    <a:pt x="6203" y="167468"/>
                    <a:pt x="4056" y="166578"/>
                    <a:pt x="2473" y="164995"/>
                  </a:cubicBezTo>
                  <a:cubicBezTo>
                    <a:pt x="889" y="163412"/>
                    <a:pt x="0" y="161265"/>
                    <a:pt x="0" y="159026"/>
                  </a:cubicBezTo>
                  <a:lnTo>
                    <a:pt x="0" y="8442"/>
                  </a:lnTo>
                  <a:cubicBezTo>
                    <a:pt x="0" y="3780"/>
                    <a:pt x="3780" y="0"/>
                    <a:pt x="8442" y="0"/>
                  </a:cubicBezTo>
                  <a:close/>
                </a:path>
              </a:pathLst>
            </a:custGeom>
            <a:solidFill>
              <a:srgbClr val="7B300F"/>
            </a:solidFill>
            <a:ln w="66675" cap="sq">
              <a:solidFill>
                <a:srgbClr val="DEC03E"/>
              </a:solidFill>
              <a:prstDash val="solid"/>
              <a:miter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38100"/>
              <a:ext cx="2415353" cy="12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177"/>
                </a:lnSpc>
              </a:pP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   III Etapa </a:t>
              </a:r>
              <a:r>
                <a:rPr lang="en-US" sz="2199" dirty="0" err="1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Oficina</a:t>
              </a: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Indicadores</a:t>
              </a: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com </a:t>
              </a:r>
              <a:r>
                <a:rPr lang="en-US" sz="2199" dirty="0" err="1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Pontos</a:t>
              </a: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Focais</a:t>
              </a: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e </a:t>
              </a:r>
              <a:r>
                <a:rPr lang="en-US" sz="2199" dirty="0" err="1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Sociedade</a:t>
              </a: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Civil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890126" y="7817049"/>
            <a:ext cx="1328120" cy="635854"/>
            <a:chOff x="0" y="0"/>
            <a:chExt cx="349793" cy="167468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49793" cy="167468"/>
            </a:xfrm>
            <a:custGeom>
              <a:avLst/>
              <a:gdLst/>
              <a:ahLst/>
              <a:cxnLst/>
              <a:rect l="l" t="t" r="r" b="b"/>
              <a:pathLst>
                <a:path w="349793" h="167468">
                  <a:moveTo>
                    <a:pt x="58292" y="0"/>
                  </a:moveTo>
                  <a:lnTo>
                    <a:pt x="291501" y="0"/>
                  </a:lnTo>
                  <a:cubicBezTo>
                    <a:pt x="306961" y="0"/>
                    <a:pt x="321788" y="6141"/>
                    <a:pt x="332720" y="17073"/>
                  </a:cubicBezTo>
                  <a:cubicBezTo>
                    <a:pt x="343651" y="28005"/>
                    <a:pt x="349793" y="42832"/>
                    <a:pt x="349793" y="58292"/>
                  </a:cubicBezTo>
                  <a:lnTo>
                    <a:pt x="349793" y="109175"/>
                  </a:lnTo>
                  <a:cubicBezTo>
                    <a:pt x="349793" y="124636"/>
                    <a:pt x="343651" y="139462"/>
                    <a:pt x="332720" y="150394"/>
                  </a:cubicBezTo>
                  <a:cubicBezTo>
                    <a:pt x="321788" y="161326"/>
                    <a:pt x="306961" y="167468"/>
                    <a:pt x="291501" y="167468"/>
                  </a:cubicBezTo>
                  <a:lnTo>
                    <a:pt x="58292" y="167468"/>
                  </a:lnTo>
                  <a:cubicBezTo>
                    <a:pt x="42832" y="167468"/>
                    <a:pt x="28005" y="161326"/>
                    <a:pt x="17073" y="150394"/>
                  </a:cubicBezTo>
                  <a:cubicBezTo>
                    <a:pt x="6141" y="139462"/>
                    <a:pt x="0" y="124636"/>
                    <a:pt x="0" y="109175"/>
                  </a:cubicBezTo>
                  <a:lnTo>
                    <a:pt x="0" y="58292"/>
                  </a:lnTo>
                  <a:cubicBezTo>
                    <a:pt x="0" y="42832"/>
                    <a:pt x="6141" y="28005"/>
                    <a:pt x="17073" y="17073"/>
                  </a:cubicBezTo>
                  <a:cubicBezTo>
                    <a:pt x="28005" y="6141"/>
                    <a:pt x="42832" y="0"/>
                    <a:pt x="58292" y="0"/>
                  </a:cubicBezTo>
                  <a:close/>
                </a:path>
              </a:pathLst>
            </a:custGeom>
            <a:solidFill>
              <a:srgbClr val="7B300F"/>
            </a:solidFill>
            <a:ln w="28575" cap="sq">
              <a:solidFill>
                <a:srgbClr val="DEC03E"/>
              </a:solidFill>
              <a:prstDash val="solid"/>
              <a:miter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28575"/>
              <a:ext cx="349793" cy="13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r>
                <a:rPr lang="en-US" sz="2000" b="1">
                  <a:solidFill>
                    <a:srgbClr val="E5E3D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NOV/DEZ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961328" y="8622446"/>
            <a:ext cx="9170795" cy="635854"/>
            <a:chOff x="0" y="0"/>
            <a:chExt cx="2415353" cy="167468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2415354" cy="167468"/>
            </a:xfrm>
            <a:custGeom>
              <a:avLst/>
              <a:gdLst/>
              <a:ahLst/>
              <a:cxnLst/>
              <a:rect l="l" t="t" r="r" b="b"/>
              <a:pathLst>
                <a:path w="2415354" h="167468">
                  <a:moveTo>
                    <a:pt x="8442" y="0"/>
                  </a:moveTo>
                  <a:lnTo>
                    <a:pt x="2406912" y="0"/>
                  </a:lnTo>
                  <a:cubicBezTo>
                    <a:pt x="2411574" y="0"/>
                    <a:pt x="2415354" y="3780"/>
                    <a:pt x="2415354" y="8442"/>
                  </a:cubicBezTo>
                  <a:lnTo>
                    <a:pt x="2415354" y="159026"/>
                  </a:lnTo>
                  <a:cubicBezTo>
                    <a:pt x="2415354" y="163688"/>
                    <a:pt x="2411574" y="167468"/>
                    <a:pt x="2406912" y="167468"/>
                  </a:cubicBezTo>
                  <a:lnTo>
                    <a:pt x="8442" y="167468"/>
                  </a:lnTo>
                  <a:cubicBezTo>
                    <a:pt x="6203" y="167468"/>
                    <a:pt x="4056" y="166578"/>
                    <a:pt x="2473" y="164995"/>
                  </a:cubicBezTo>
                  <a:cubicBezTo>
                    <a:pt x="889" y="163412"/>
                    <a:pt x="0" y="161265"/>
                    <a:pt x="0" y="159026"/>
                  </a:cubicBezTo>
                  <a:lnTo>
                    <a:pt x="0" y="8442"/>
                  </a:lnTo>
                  <a:cubicBezTo>
                    <a:pt x="0" y="3780"/>
                    <a:pt x="3780" y="0"/>
                    <a:pt x="8442" y="0"/>
                  </a:cubicBezTo>
                  <a:close/>
                </a:path>
              </a:pathLst>
            </a:custGeom>
            <a:solidFill>
              <a:srgbClr val="7B300F"/>
            </a:solidFill>
            <a:ln w="66675" cap="sq">
              <a:solidFill>
                <a:srgbClr val="DEC03E"/>
              </a:solidFill>
              <a:prstDash val="solid"/>
              <a:miter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38100"/>
              <a:ext cx="2415353" cy="12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177"/>
                </a:lnSpc>
              </a:pP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   IV Etapa </a:t>
              </a:r>
              <a:r>
                <a:rPr lang="en-US" sz="2199" dirty="0" err="1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Oficina</a:t>
              </a: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Indicadores</a:t>
              </a: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com </a:t>
              </a:r>
              <a:r>
                <a:rPr lang="en-US" sz="2199" dirty="0" err="1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Pontos</a:t>
              </a: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Focais</a:t>
              </a: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- </a:t>
              </a:r>
              <a:r>
                <a:rPr lang="en-US" sz="2199" dirty="0" err="1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Validação</a:t>
              </a:r>
              <a:endParaRPr lang="en-US" sz="2199" dirty="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890126" y="8622446"/>
            <a:ext cx="1328120" cy="635854"/>
            <a:chOff x="0" y="0"/>
            <a:chExt cx="349793" cy="167468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49793" cy="167468"/>
            </a:xfrm>
            <a:custGeom>
              <a:avLst/>
              <a:gdLst/>
              <a:ahLst/>
              <a:cxnLst/>
              <a:rect l="l" t="t" r="r" b="b"/>
              <a:pathLst>
                <a:path w="349793" h="167468">
                  <a:moveTo>
                    <a:pt x="58292" y="0"/>
                  </a:moveTo>
                  <a:lnTo>
                    <a:pt x="291501" y="0"/>
                  </a:lnTo>
                  <a:cubicBezTo>
                    <a:pt x="306961" y="0"/>
                    <a:pt x="321788" y="6141"/>
                    <a:pt x="332720" y="17073"/>
                  </a:cubicBezTo>
                  <a:cubicBezTo>
                    <a:pt x="343651" y="28005"/>
                    <a:pt x="349793" y="42832"/>
                    <a:pt x="349793" y="58292"/>
                  </a:cubicBezTo>
                  <a:lnTo>
                    <a:pt x="349793" y="109175"/>
                  </a:lnTo>
                  <a:cubicBezTo>
                    <a:pt x="349793" y="124636"/>
                    <a:pt x="343651" y="139462"/>
                    <a:pt x="332720" y="150394"/>
                  </a:cubicBezTo>
                  <a:cubicBezTo>
                    <a:pt x="321788" y="161326"/>
                    <a:pt x="306961" y="167468"/>
                    <a:pt x="291501" y="167468"/>
                  </a:cubicBezTo>
                  <a:lnTo>
                    <a:pt x="58292" y="167468"/>
                  </a:lnTo>
                  <a:cubicBezTo>
                    <a:pt x="42832" y="167468"/>
                    <a:pt x="28005" y="161326"/>
                    <a:pt x="17073" y="150394"/>
                  </a:cubicBezTo>
                  <a:cubicBezTo>
                    <a:pt x="6141" y="139462"/>
                    <a:pt x="0" y="124636"/>
                    <a:pt x="0" y="109175"/>
                  </a:cubicBezTo>
                  <a:lnTo>
                    <a:pt x="0" y="58292"/>
                  </a:lnTo>
                  <a:cubicBezTo>
                    <a:pt x="0" y="42832"/>
                    <a:pt x="6141" y="28005"/>
                    <a:pt x="17073" y="17073"/>
                  </a:cubicBezTo>
                  <a:cubicBezTo>
                    <a:pt x="28005" y="6141"/>
                    <a:pt x="42832" y="0"/>
                    <a:pt x="58292" y="0"/>
                  </a:cubicBezTo>
                  <a:close/>
                </a:path>
              </a:pathLst>
            </a:custGeom>
            <a:solidFill>
              <a:srgbClr val="7B300F"/>
            </a:solidFill>
            <a:ln w="28575" cap="sq">
              <a:solidFill>
                <a:srgbClr val="DEC03E"/>
              </a:solidFill>
              <a:prstDash val="solid"/>
              <a:miter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28575"/>
              <a:ext cx="349793" cy="13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r>
                <a:rPr lang="en-US" sz="2000" b="1">
                  <a:solidFill>
                    <a:srgbClr val="E5E3D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FEV/25</a:t>
              </a:r>
            </a:p>
          </p:txBody>
        </p:sp>
      </p:grpSp>
      <p:sp>
        <p:nvSpPr>
          <p:cNvPr id="62" name="Freeform 62"/>
          <p:cNvSpPr/>
          <p:nvPr/>
        </p:nvSpPr>
        <p:spPr>
          <a:xfrm>
            <a:off x="14245476" y="6031443"/>
            <a:ext cx="794482" cy="595602"/>
          </a:xfrm>
          <a:custGeom>
            <a:avLst/>
            <a:gdLst/>
            <a:ahLst/>
            <a:cxnLst/>
            <a:rect l="l" t="t" r="r" b="b"/>
            <a:pathLst>
              <a:path w="794482" h="595602">
                <a:moveTo>
                  <a:pt x="0" y="0"/>
                </a:moveTo>
                <a:lnTo>
                  <a:pt x="794482" y="0"/>
                </a:lnTo>
                <a:lnTo>
                  <a:pt x="794482" y="595602"/>
                </a:lnTo>
                <a:lnTo>
                  <a:pt x="0" y="5956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726" t="-44816" r="-6641" b="-9074"/>
            </a:stretch>
          </a:blipFill>
        </p:spPr>
      </p:sp>
      <p:sp>
        <p:nvSpPr>
          <p:cNvPr id="63" name="Freeform 63"/>
          <p:cNvSpPr/>
          <p:nvPr/>
        </p:nvSpPr>
        <p:spPr>
          <a:xfrm>
            <a:off x="15376264" y="6031443"/>
            <a:ext cx="794482" cy="595602"/>
          </a:xfrm>
          <a:custGeom>
            <a:avLst/>
            <a:gdLst/>
            <a:ahLst/>
            <a:cxnLst/>
            <a:rect l="l" t="t" r="r" b="b"/>
            <a:pathLst>
              <a:path w="794482" h="595602">
                <a:moveTo>
                  <a:pt x="0" y="0"/>
                </a:moveTo>
                <a:lnTo>
                  <a:pt x="794483" y="0"/>
                </a:lnTo>
                <a:lnTo>
                  <a:pt x="794483" y="595602"/>
                </a:lnTo>
                <a:lnTo>
                  <a:pt x="0" y="5956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726" t="-44816" r="-6641" b="-9074"/>
            </a:stretch>
          </a:blipFill>
        </p:spPr>
      </p:sp>
      <p:sp>
        <p:nvSpPr>
          <p:cNvPr id="64" name="Freeform 64"/>
          <p:cNvSpPr/>
          <p:nvPr/>
        </p:nvSpPr>
        <p:spPr>
          <a:xfrm>
            <a:off x="13066194" y="7103689"/>
            <a:ext cx="794482" cy="595602"/>
          </a:xfrm>
          <a:custGeom>
            <a:avLst/>
            <a:gdLst/>
            <a:ahLst/>
            <a:cxnLst/>
            <a:rect l="l" t="t" r="r" b="b"/>
            <a:pathLst>
              <a:path w="794482" h="595602">
                <a:moveTo>
                  <a:pt x="0" y="0"/>
                </a:moveTo>
                <a:lnTo>
                  <a:pt x="794482" y="0"/>
                </a:lnTo>
                <a:lnTo>
                  <a:pt x="794482" y="595602"/>
                </a:lnTo>
                <a:lnTo>
                  <a:pt x="0" y="5956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726" t="-44816" r="-6641" b="-9074"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14245476" y="7103689"/>
            <a:ext cx="794482" cy="595602"/>
          </a:xfrm>
          <a:custGeom>
            <a:avLst/>
            <a:gdLst/>
            <a:ahLst/>
            <a:cxnLst/>
            <a:rect l="l" t="t" r="r" b="b"/>
            <a:pathLst>
              <a:path w="794482" h="595602">
                <a:moveTo>
                  <a:pt x="0" y="0"/>
                </a:moveTo>
                <a:lnTo>
                  <a:pt x="794482" y="0"/>
                </a:lnTo>
                <a:lnTo>
                  <a:pt x="794482" y="595602"/>
                </a:lnTo>
                <a:lnTo>
                  <a:pt x="0" y="5956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726" t="-44816" r="-6641" b="-9074"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15376264" y="7103689"/>
            <a:ext cx="794482" cy="595602"/>
          </a:xfrm>
          <a:custGeom>
            <a:avLst/>
            <a:gdLst/>
            <a:ahLst/>
            <a:cxnLst/>
            <a:rect l="l" t="t" r="r" b="b"/>
            <a:pathLst>
              <a:path w="794482" h="595602">
                <a:moveTo>
                  <a:pt x="0" y="0"/>
                </a:moveTo>
                <a:lnTo>
                  <a:pt x="794483" y="0"/>
                </a:lnTo>
                <a:lnTo>
                  <a:pt x="794483" y="595602"/>
                </a:lnTo>
                <a:lnTo>
                  <a:pt x="0" y="5956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726" t="-44816" r="-6641" b="-9074"/>
            </a:stretch>
          </a:blipFill>
        </p:spPr>
      </p:sp>
      <p:sp>
        <p:nvSpPr>
          <p:cNvPr id="67" name="TextBox 67"/>
          <p:cNvSpPr txBox="1"/>
          <p:nvPr/>
        </p:nvSpPr>
        <p:spPr>
          <a:xfrm>
            <a:off x="1028700" y="1636579"/>
            <a:ext cx="10261762" cy="4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4"/>
              </a:lnSpc>
            </a:pPr>
            <a:r>
              <a:rPr lang="en-US" sz="32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LINHA DO TEMPO DA CONSTRUÇÃO DOS </a:t>
            </a:r>
            <a:r>
              <a:rPr lang="en-US" sz="32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</a:t>
            </a:r>
          </a:p>
        </p:txBody>
      </p:sp>
      <p:sp>
        <p:nvSpPr>
          <p:cNvPr id="68" name="Freeform 68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8183" t="-7617"/>
            </a:stretch>
          </a:blipFill>
        </p:spPr>
      </p:sp>
      <p:sp>
        <p:nvSpPr>
          <p:cNvPr id="69" name="TextBox 69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70" name="Freeform 70"/>
          <p:cNvSpPr/>
          <p:nvPr/>
        </p:nvSpPr>
        <p:spPr>
          <a:xfrm>
            <a:off x="12218377" y="139674"/>
            <a:ext cx="1327999" cy="825683"/>
          </a:xfrm>
          <a:custGeom>
            <a:avLst/>
            <a:gdLst/>
            <a:ahLst/>
            <a:cxnLst/>
            <a:rect l="l" t="t" r="r" b="b"/>
            <a:pathLst>
              <a:path w="1327999" h="825683">
                <a:moveTo>
                  <a:pt x="0" y="0"/>
                </a:moveTo>
                <a:lnTo>
                  <a:pt x="1327999" y="0"/>
                </a:lnTo>
                <a:lnTo>
                  <a:pt x="1327999" y="825682"/>
                </a:lnTo>
                <a:lnTo>
                  <a:pt x="0" y="82568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1980" r="-12369"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13782202" y="-9525"/>
            <a:ext cx="1201850" cy="1124080"/>
          </a:xfrm>
          <a:custGeom>
            <a:avLst/>
            <a:gdLst/>
            <a:ahLst/>
            <a:cxnLst/>
            <a:rect l="l" t="t" r="r" b="b"/>
            <a:pathLst>
              <a:path w="1201850" h="1124080">
                <a:moveTo>
                  <a:pt x="0" y="0"/>
                </a:moveTo>
                <a:lnTo>
                  <a:pt x="1201849" y="0"/>
                </a:lnTo>
                <a:lnTo>
                  <a:pt x="1201849" y="1124080"/>
                </a:lnTo>
                <a:lnTo>
                  <a:pt x="0" y="112408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2183" r="-12521"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5164483" y="308607"/>
            <a:ext cx="2086601" cy="497357"/>
          </a:xfrm>
          <a:custGeom>
            <a:avLst/>
            <a:gdLst/>
            <a:ahLst/>
            <a:cxnLst/>
            <a:rect l="l" t="t" r="r" b="b"/>
            <a:pathLst>
              <a:path w="2086601" h="497357">
                <a:moveTo>
                  <a:pt x="0" y="0"/>
                </a:moveTo>
                <a:lnTo>
                  <a:pt x="2086601" y="0"/>
                </a:lnTo>
                <a:lnTo>
                  <a:pt x="2086601" y="497357"/>
                </a:lnTo>
                <a:lnTo>
                  <a:pt x="0" y="49735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b="-1451"/>
            </a:stretch>
          </a:blipFill>
        </p:spPr>
      </p:sp>
      <p:sp>
        <p:nvSpPr>
          <p:cNvPr id="73" name="Freeform 73"/>
          <p:cNvSpPr/>
          <p:nvPr/>
        </p:nvSpPr>
        <p:spPr>
          <a:xfrm>
            <a:off x="10451026" y="299698"/>
            <a:ext cx="1008492" cy="463762"/>
          </a:xfrm>
          <a:custGeom>
            <a:avLst/>
            <a:gdLst/>
            <a:ahLst/>
            <a:cxnLst/>
            <a:rect l="l" t="t" r="r" b="b"/>
            <a:pathLst>
              <a:path w="1008492" h="463762">
                <a:moveTo>
                  <a:pt x="0" y="0"/>
                </a:moveTo>
                <a:lnTo>
                  <a:pt x="1008492" y="0"/>
                </a:lnTo>
                <a:lnTo>
                  <a:pt x="1008492" y="463763"/>
                </a:lnTo>
                <a:lnTo>
                  <a:pt x="0" y="46376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74" name="Freeform 74"/>
          <p:cNvSpPr/>
          <p:nvPr/>
        </p:nvSpPr>
        <p:spPr>
          <a:xfrm>
            <a:off x="11579044" y="256152"/>
            <a:ext cx="550854" cy="550854"/>
          </a:xfrm>
          <a:custGeom>
            <a:avLst/>
            <a:gdLst/>
            <a:ahLst/>
            <a:cxnLst/>
            <a:rect l="l" t="t" r="r" b="b"/>
            <a:pathLst>
              <a:path w="550854" h="550854">
                <a:moveTo>
                  <a:pt x="0" y="0"/>
                </a:moveTo>
                <a:lnTo>
                  <a:pt x="550854" y="0"/>
                </a:lnTo>
                <a:lnTo>
                  <a:pt x="550854" y="550855"/>
                </a:lnTo>
                <a:lnTo>
                  <a:pt x="0" y="55085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4240" r="-4240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1636579"/>
            <a:ext cx="10261762" cy="4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4"/>
              </a:lnSpc>
            </a:pPr>
            <a:r>
              <a:rPr lang="en-US" sz="32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METAS </a:t>
            </a:r>
            <a:r>
              <a:rPr lang="en-US" sz="32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ODS 18</a:t>
            </a:r>
          </a:p>
        </p:txBody>
      </p:sp>
      <p:sp>
        <p:nvSpPr>
          <p:cNvPr id="6" name="AutoShape 6"/>
          <p:cNvSpPr/>
          <p:nvPr/>
        </p:nvSpPr>
        <p:spPr>
          <a:xfrm>
            <a:off x="1028700" y="2706865"/>
            <a:ext cx="10103423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028700" y="3335515"/>
            <a:ext cx="10103423" cy="5627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1.</a:t>
            </a:r>
            <a:r>
              <a:rPr lang="en-US" sz="2199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ELIMINAÇÃO DA DISCRIMINAÇÃO NO TRABALHO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2.</a:t>
            </a:r>
            <a:r>
              <a:rPr lang="en-US" sz="2199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ELIMINAÇÃO DA VIOLÊNCIA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3.</a:t>
            </a:r>
            <a:r>
              <a:rPr lang="en-US" sz="2199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SISTEMA DE JUSTIÇA E SEGURANÇA PÚBLICA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4.</a:t>
            </a:r>
            <a:r>
              <a:rPr lang="en-US" sz="2199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REPRESENTATIVIDADE EQUITATIVA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5.</a:t>
            </a:r>
            <a:r>
              <a:rPr lang="en-US" sz="2199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REPARAÇÃO TERRITORIAL E AMBIENTAL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6.</a:t>
            </a:r>
            <a:r>
              <a:rPr lang="en-US" sz="2199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MORADIAS ADEQUADAS E SUSTENTÁVEIS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7.</a:t>
            </a:r>
            <a:r>
              <a:rPr lang="en-US" sz="2199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ACESSO À SAÚDE DE QUALIDADE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8.</a:t>
            </a:r>
            <a:r>
              <a:rPr lang="en-US" sz="2199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EDUCAÇÃO DE QUALIDADE E NÃO DISCRIMINATÓRIA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9.</a:t>
            </a:r>
            <a:r>
              <a:rPr lang="en-US" sz="2199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RECONHECIMENTO DE SABERES E PARTICIPAÇÃO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10.</a:t>
            </a:r>
            <a:r>
              <a:rPr lang="en-US" sz="2199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ELIMINAÇÃO DA XENOFOBIA</a:t>
            </a:r>
          </a:p>
        </p:txBody>
      </p:sp>
      <p:sp>
        <p:nvSpPr>
          <p:cNvPr id="8" name="Freeform 8"/>
          <p:cNvSpPr/>
          <p:nvPr/>
        </p:nvSpPr>
        <p:spPr>
          <a:xfrm>
            <a:off x="11707634" y="2411578"/>
            <a:ext cx="4977182" cy="6551435"/>
          </a:xfrm>
          <a:custGeom>
            <a:avLst/>
            <a:gdLst/>
            <a:ahLst/>
            <a:cxnLst/>
            <a:rect l="l" t="t" r="r" b="b"/>
            <a:pathLst>
              <a:path w="4977182" h="6551435">
                <a:moveTo>
                  <a:pt x="0" y="0"/>
                </a:moveTo>
                <a:lnTo>
                  <a:pt x="4977182" y="0"/>
                </a:lnTo>
                <a:lnTo>
                  <a:pt x="4977182" y="6551434"/>
                </a:lnTo>
                <a:lnTo>
                  <a:pt x="0" y="65514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9004" t="-48288" r="-49669" b="-10242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183" t="-7617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14" name="Freeform 14"/>
          <p:cNvSpPr/>
          <p:nvPr/>
        </p:nvSpPr>
        <p:spPr>
          <a:xfrm>
            <a:off x="12218377" y="139674"/>
            <a:ext cx="1327999" cy="825683"/>
          </a:xfrm>
          <a:custGeom>
            <a:avLst/>
            <a:gdLst/>
            <a:ahLst/>
            <a:cxnLst/>
            <a:rect l="l" t="t" r="r" b="b"/>
            <a:pathLst>
              <a:path w="1327999" h="825683">
                <a:moveTo>
                  <a:pt x="0" y="0"/>
                </a:moveTo>
                <a:lnTo>
                  <a:pt x="1327999" y="0"/>
                </a:lnTo>
                <a:lnTo>
                  <a:pt x="1327999" y="825682"/>
                </a:lnTo>
                <a:lnTo>
                  <a:pt x="0" y="8256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1980" r="-12369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782202" y="-9525"/>
            <a:ext cx="1201850" cy="1124080"/>
          </a:xfrm>
          <a:custGeom>
            <a:avLst/>
            <a:gdLst/>
            <a:ahLst/>
            <a:cxnLst/>
            <a:rect l="l" t="t" r="r" b="b"/>
            <a:pathLst>
              <a:path w="1201850" h="1124080">
                <a:moveTo>
                  <a:pt x="0" y="0"/>
                </a:moveTo>
                <a:lnTo>
                  <a:pt x="1201849" y="0"/>
                </a:lnTo>
                <a:lnTo>
                  <a:pt x="1201849" y="1124080"/>
                </a:lnTo>
                <a:lnTo>
                  <a:pt x="0" y="11240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183" r="-12521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164483" y="308607"/>
            <a:ext cx="2086601" cy="497357"/>
          </a:xfrm>
          <a:custGeom>
            <a:avLst/>
            <a:gdLst/>
            <a:ahLst/>
            <a:cxnLst/>
            <a:rect l="l" t="t" r="r" b="b"/>
            <a:pathLst>
              <a:path w="2086601" h="497357">
                <a:moveTo>
                  <a:pt x="0" y="0"/>
                </a:moveTo>
                <a:lnTo>
                  <a:pt x="2086601" y="0"/>
                </a:lnTo>
                <a:lnTo>
                  <a:pt x="2086601" y="497357"/>
                </a:lnTo>
                <a:lnTo>
                  <a:pt x="0" y="4973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1451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451026" y="299698"/>
            <a:ext cx="1008492" cy="463762"/>
          </a:xfrm>
          <a:custGeom>
            <a:avLst/>
            <a:gdLst/>
            <a:ahLst/>
            <a:cxnLst/>
            <a:rect l="l" t="t" r="r" b="b"/>
            <a:pathLst>
              <a:path w="1008492" h="463762">
                <a:moveTo>
                  <a:pt x="0" y="0"/>
                </a:moveTo>
                <a:lnTo>
                  <a:pt x="1008492" y="0"/>
                </a:lnTo>
                <a:lnTo>
                  <a:pt x="1008492" y="463763"/>
                </a:lnTo>
                <a:lnTo>
                  <a:pt x="0" y="4637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1579044" y="256152"/>
            <a:ext cx="550854" cy="550854"/>
          </a:xfrm>
          <a:custGeom>
            <a:avLst/>
            <a:gdLst/>
            <a:ahLst/>
            <a:cxnLst/>
            <a:rect l="l" t="t" r="r" b="b"/>
            <a:pathLst>
              <a:path w="550854" h="550854">
                <a:moveTo>
                  <a:pt x="0" y="0"/>
                </a:moveTo>
                <a:lnTo>
                  <a:pt x="550854" y="0"/>
                </a:lnTo>
                <a:lnTo>
                  <a:pt x="550854" y="550855"/>
                </a:lnTo>
                <a:lnTo>
                  <a:pt x="0" y="550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240" r="-4240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707634" y="2411578"/>
            <a:ext cx="4977182" cy="6551435"/>
          </a:xfrm>
          <a:custGeom>
            <a:avLst/>
            <a:gdLst/>
            <a:ahLst/>
            <a:cxnLst/>
            <a:rect l="l" t="t" r="r" b="b"/>
            <a:pathLst>
              <a:path w="4977182" h="6551435">
                <a:moveTo>
                  <a:pt x="0" y="0"/>
                </a:moveTo>
                <a:lnTo>
                  <a:pt x="4977182" y="0"/>
                </a:lnTo>
                <a:lnTo>
                  <a:pt x="4977182" y="6551434"/>
                </a:lnTo>
                <a:lnTo>
                  <a:pt x="0" y="65514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9004" t="-48288" r="-49669" b="-10242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1636579"/>
            <a:ext cx="10261762" cy="4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4"/>
              </a:lnSpc>
            </a:pPr>
            <a:r>
              <a:rPr lang="en-US" sz="32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METAS </a:t>
            </a:r>
            <a:r>
              <a:rPr lang="en-US" sz="32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ODS 18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028700" y="2706865"/>
            <a:ext cx="10103423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028700" y="3206390"/>
            <a:ext cx="10103423" cy="5332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18.1</a:t>
            </a:r>
            <a:r>
              <a:rPr lang="en-US" sz="2199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 Eliminar o racismo e a discriminação, tanto direta quanto indireta, bem como nas formas múltipla ou agravada, e a intolerância correlata contra os povos indígenas e afrodescendentes nos ambientes públicos e privados de trabalho.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18.2.</a:t>
            </a:r>
            <a:r>
              <a:rPr lang="en-US" sz="2199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Eliminar todas as formas de violência contra povos indígenas e afrodescendentes nas esferas pública e privada, levando em conta suas interseccionalidades, em particular o homicídio das juventudes, feminicídio e os resultantes de homofobia e transfobia. 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18.3</a:t>
            </a:r>
            <a:r>
              <a:rPr lang="en-US" sz="2199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.Garantir aos povos indígenas e afrodescendentes tratamento digno, justo e equânime perante os órgãos do sistema de justiça, de segurança pública e administrativos do Estado, assegurando a efetivação e a ampliação do acesso à justiça e o devido processo legal.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18.4.</a:t>
            </a:r>
            <a:r>
              <a:rPr lang="en-US" sz="2199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Garantir a representatividade equitativa dos povos indígenas e afrodescendentes nas instâncias, colegiados e órgãos de Estado e no quadro de pessoal de empresas públicas e privadas, levando em conta a interseccionalidade. </a:t>
            </a:r>
          </a:p>
        </p:txBody>
      </p:sp>
      <p:sp>
        <p:nvSpPr>
          <p:cNvPr id="12" name="Freeform 12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183" t="-7617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14" name="Freeform 14"/>
          <p:cNvSpPr/>
          <p:nvPr/>
        </p:nvSpPr>
        <p:spPr>
          <a:xfrm>
            <a:off x="12218377" y="139674"/>
            <a:ext cx="1327999" cy="825683"/>
          </a:xfrm>
          <a:custGeom>
            <a:avLst/>
            <a:gdLst/>
            <a:ahLst/>
            <a:cxnLst/>
            <a:rect l="l" t="t" r="r" b="b"/>
            <a:pathLst>
              <a:path w="1327999" h="825683">
                <a:moveTo>
                  <a:pt x="0" y="0"/>
                </a:moveTo>
                <a:lnTo>
                  <a:pt x="1327999" y="0"/>
                </a:lnTo>
                <a:lnTo>
                  <a:pt x="1327999" y="825682"/>
                </a:lnTo>
                <a:lnTo>
                  <a:pt x="0" y="8256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1980" r="-12369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782202" y="-9525"/>
            <a:ext cx="1201850" cy="1124080"/>
          </a:xfrm>
          <a:custGeom>
            <a:avLst/>
            <a:gdLst/>
            <a:ahLst/>
            <a:cxnLst/>
            <a:rect l="l" t="t" r="r" b="b"/>
            <a:pathLst>
              <a:path w="1201850" h="1124080">
                <a:moveTo>
                  <a:pt x="0" y="0"/>
                </a:moveTo>
                <a:lnTo>
                  <a:pt x="1201849" y="0"/>
                </a:lnTo>
                <a:lnTo>
                  <a:pt x="1201849" y="1124080"/>
                </a:lnTo>
                <a:lnTo>
                  <a:pt x="0" y="11240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183" r="-12521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164483" y="308607"/>
            <a:ext cx="2086601" cy="497357"/>
          </a:xfrm>
          <a:custGeom>
            <a:avLst/>
            <a:gdLst/>
            <a:ahLst/>
            <a:cxnLst/>
            <a:rect l="l" t="t" r="r" b="b"/>
            <a:pathLst>
              <a:path w="2086601" h="497357">
                <a:moveTo>
                  <a:pt x="0" y="0"/>
                </a:moveTo>
                <a:lnTo>
                  <a:pt x="2086601" y="0"/>
                </a:lnTo>
                <a:lnTo>
                  <a:pt x="2086601" y="497357"/>
                </a:lnTo>
                <a:lnTo>
                  <a:pt x="0" y="4973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1451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451026" y="299698"/>
            <a:ext cx="1008492" cy="463762"/>
          </a:xfrm>
          <a:custGeom>
            <a:avLst/>
            <a:gdLst/>
            <a:ahLst/>
            <a:cxnLst/>
            <a:rect l="l" t="t" r="r" b="b"/>
            <a:pathLst>
              <a:path w="1008492" h="463762">
                <a:moveTo>
                  <a:pt x="0" y="0"/>
                </a:moveTo>
                <a:lnTo>
                  <a:pt x="1008492" y="0"/>
                </a:lnTo>
                <a:lnTo>
                  <a:pt x="1008492" y="463763"/>
                </a:lnTo>
                <a:lnTo>
                  <a:pt x="0" y="4637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1579044" y="256152"/>
            <a:ext cx="550854" cy="550854"/>
          </a:xfrm>
          <a:custGeom>
            <a:avLst/>
            <a:gdLst/>
            <a:ahLst/>
            <a:cxnLst/>
            <a:rect l="l" t="t" r="r" b="b"/>
            <a:pathLst>
              <a:path w="550854" h="550854">
                <a:moveTo>
                  <a:pt x="0" y="0"/>
                </a:moveTo>
                <a:lnTo>
                  <a:pt x="550854" y="0"/>
                </a:lnTo>
                <a:lnTo>
                  <a:pt x="550854" y="550855"/>
                </a:lnTo>
                <a:lnTo>
                  <a:pt x="0" y="550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240" r="-4240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707634" y="2411578"/>
            <a:ext cx="4977182" cy="6551435"/>
          </a:xfrm>
          <a:custGeom>
            <a:avLst/>
            <a:gdLst/>
            <a:ahLst/>
            <a:cxnLst/>
            <a:rect l="l" t="t" r="r" b="b"/>
            <a:pathLst>
              <a:path w="4977182" h="6551435">
                <a:moveTo>
                  <a:pt x="0" y="0"/>
                </a:moveTo>
                <a:lnTo>
                  <a:pt x="4977182" y="0"/>
                </a:lnTo>
                <a:lnTo>
                  <a:pt x="4977182" y="6551434"/>
                </a:lnTo>
                <a:lnTo>
                  <a:pt x="0" y="65514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9004" t="-48288" r="-49669" b="-10242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1636579"/>
            <a:ext cx="10261762" cy="4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4"/>
              </a:lnSpc>
            </a:pPr>
            <a:r>
              <a:rPr lang="en-US" sz="32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METAS </a:t>
            </a:r>
            <a:r>
              <a:rPr lang="en-US" sz="32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ODS 18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028700" y="2706865"/>
            <a:ext cx="10103423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028700" y="3206390"/>
            <a:ext cx="10103423" cy="6218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18.5</a:t>
            </a:r>
            <a:r>
              <a:rPr lang="en-US" sz="2199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.Promover a reparação integral das violações socioeconômica e cultural, das perdas territoriais e dos impactos ambientais nos territórios dos povos indígenas e afrodescendentes, especialmente os integrantes de comunidades tradicionais, favelas e comunidades urbanas, garantindo o direito à memória, verdade e justiça.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18.5.1</a:t>
            </a:r>
            <a:r>
              <a:rPr lang="en-US" sz="2199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.Proteger o patrimônio cultural, artístico e religioso dos povos indígenas e afrodescendentes garantindo-lhes os recursos necessários para o resgate, preservação e reconhecimento das memórias e das histórias de seus ancestrais e para o desenvolvimento de linguagens artísticas plurais nos territórios onde vivem.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18.5.2</a:t>
            </a:r>
            <a:r>
              <a:rPr lang="en-US" sz="2199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.Preservar as formas de vivência e convivência estabelecidas pelos povos indígenas e afrodescendentes, bem como sua cosmovisão, liberdade de expressão cultural e religiosa.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18.6.</a:t>
            </a:r>
            <a:r>
              <a:rPr lang="en-US" sz="2199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Assegurar moradias adequadas, seguras e sustentáveis aos povos indígenas e afrodescendentes, incluindo comunidades tradicionais, favelas e comunidades urbanas, com garantia de equipamentos e serviços públicos de qualidade, com especial atenção à população em situação de rua.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183" t="-7617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14" name="Freeform 14"/>
          <p:cNvSpPr/>
          <p:nvPr/>
        </p:nvSpPr>
        <p:spPr>
          <a:xfrm>
            <a:off x="12218377" y="139674"/>
            <a:ext cx="1327999" cy="825683"/>
          </a:xfrm>
          <a:custGeom>
            <a:avLst/>
            <a:gdLst/>
            <a:ahLst/>
            <a:cxnLst/>
            <a:rect l="l" t="t" r="r" b="b"/>
            <a:pathLst>
              <a:path w="1327999" h="825683">
                <a:moveTo>
                  <a:pt x="0" y="0"/>
                </a:moveTo>
                <a:lnTo>
                  <a:pt x="1327999" y="0"/>
                </a:lnTo>
                <a:lnTo>
                  <a:pt x="1327999" y="825682"/>
                </a:lnTo>
                <a:lnTo>
                  <a:pt x="0" y="8256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1980" r="-12369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782202" y="-9525"/>
            <a:ext cx="1201850" cy="1124080"/>
          </a:xfrm>
          <a:custGeom>
            <a:avLst/>
            <a:gdLst/>
            <a:ahLst/>
            <a:cxnLst/>
            <a:rect l="l" t="t" r="r" b="b"/>
            <a:pathLst>
              <a:path w="1201850" h="1124080">
                <a:moveTo>
                  <a:pt x="0" y="0"/>
                </a:moveTo>
                <a:lnTo>
                  <a:pt x="1201849" y="0"/>
                </a:lnTo>
                <a:lnTo>
                  <a:pt x="1201849" y="1124080"/>
                </a:lnTo>
                <a:lnTo>
                  <a:pt x="0" y="11240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183" r="-12521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164483" y="308607"/>
            <a:ext cx="2086601" cy="497357"/>
          </a:xfrm>
          <a:custGeom>
            <a:avLst/>
            <a:gdLst/>
            <a:ahLst/>
            <a:cxnLst/>
            <a:rect l="l" t="t" r="r" b="b"/>
            <a:pathLst>
              <a:path w="2086601" h="497357">
                <a:moveTo>
                  <a:pt x="0" y="0"/>
                </a:moveTo>
                <a:lnTo>
                  <a:pt x="2086601" y="0"/>
                </a:lnTo>
                <a:lnTo>
                  <a:pt x="2086601" y="497357"/>
                </a:lnTo>
                <a:lnTo>
                  <a:pt x="0" y="4973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1451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451026" y="299698"/>
            <a:ext cx="1008492" cy="463762"/>
          </a:xfrm>
          <a:custGeom>
            <a:avLst/>
            <a:gdLst/>
            <a:ahLst/>
            <a:cxnLst/>
            <a:rect l="l" t="t" r="r" b="b"/>
            <a:pathLst>
              <a:path w="1008492" h="463762">
                <a:moveTo>
                  <a:pt x="0" y="0"/>
                </a:moveTo>
                <a:lnTo>
                  <a:pt x="1008492" y="0"/>
                </a:lnTo>
                <a:lnTo>
                  <a:pt x="1008492" y="463763"/>
                </a:lnTo>
                <a:lnTo>
                  <a:pt x="0" y="4637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1579044" y="256152"/>
            <a:ext cx="550854" cy="550854"/>
          </a:xfrm>
          <a:custGeom>
            <a:avLst/>
            <a:gdLst/>
            <a:ahLst/>
            <a:cxnLst/>
            <a:rect l="l" t="t" r="r" b="b"/>
            <a:pathLst>
              <a:path w="550854" h="550854">
                <a:moveTo>
                  <a:pt x="0" y="0"/>
                </a:moveTo>
                <a:lnTo>
                  <a:pt x="550854" y="0"/>
                </a:lnTo>
                <a:lnTo>
                  <a:pt x="550854" y="550855"/>
                </a:lnTo>
                <a:lnTo>
                  <a:pt x="0" y="550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240" r="-4240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11299"/>
            <a:ext cx="18288000" cy="1664062"/>
          </a:xfrm>
          <a:custGeom>
            <a:avLst/>
            <a:gdLst/>
            <a:ahLst/>
            <a:cxnLst/>
            <a:rect l="l" t="t" r="r" b="b"/>
            <a:pathLst>
              <a:path w="18288000" h="1664062">
                <a:moveTo>
                  <a:pt x="0" y="0"/>
                </a:moveTo>
                <a:lnTo>
                  <a:pt x="18288000" y="0"/>
                </a:lnTo>
                <a:lnTo>
                  <a:pt x="18288000" y="1664061"/>
                </a:lnTo>
                <a:lnTo>
                  <a:pt x="0" y="166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51" t="-569076" r="-92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707634" y="2411578"/>
            <a:ext cx="4977182" cy="6551435"/>
          </a:xfrm>
          <a:custGeom>
            <a:avLst/>
            <a:gdLst/>
            <a:ahLst/>
            <a:cxnLst/>
            <a:rect l="l" t="t" r="r" b="b"/>
            <a:pathLst>
              <a:path w="4977182" h="6551435">
                <a:moveTo>
                  <a:pt x="0" y="0"/>
                </a:moveTo>
                <a:lnTo>
                  <a:pt x="4977182" y="0"/>
                </a:lnTo>
                <a:lnTo>
                  <a:pt x="4977182" y="6551434"/>
                </a:lnTo>
                <a:lnTo>
                  <a:pt x="0" y="65514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9004" t="-48288" r="-49669" b="-10242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1636579"/>
            <a:ext cx="10261762" cy="4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4"/>
              </a:lnSpc>
            </a:pPr>
            <a:r>
              <a:rPr lang="en-US" sz="3200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METAS </a:t>
            </a:r>
            <a:r>
              <a:rPr lang="en-US" sz="32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ODS 18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028700" y="2706865"/>
            <a:ext cx="10103423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028700" y="3206390"/>
            <a:ext cx="10103423" cy="5332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18.7</a:t>
            </a:r>
            <a:r>
              <a:rPr lang="en-US" sz="2199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.Assegurar o acesso à saúde de qualidade, não discriminatória, para os povos indígenas e afrodescendentes, bem como o respeito às suas culturas e saberes ancestrais, garantido o fortalecimento da saúde pública.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 spc="-2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18.8.</a:t>
            </a:r>
            <a:r>
              <a:rPr lang="en-US" sz="2199" spc="-21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Assegurar a educação de qualidade e não discriminatória aos afrodescendentes, quilombolas e povos indígenas, bem como o respeito às suas culturas e histórias, garantido o fortalecimento da educação pública.</a:t>
            </a:r>
          </a:p>
          <a:p>
            <a:pPr algn="just">
              <a:lnSpc>
                <a:spcPts val="2353"/>
              </a:lnSpc>
            </a:pPr>
            <a:endParaRPr lang="en-US" sz="2199" spc="-21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 spc="-2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18.8.1.</a:t>
            </a:r>
            <a:r>
              <a:rPr lang="en-US" sz="2199" spc="-21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Garantir o respeito à diversidade linguística, com estabelecimento de políticas linguísticas por parte do Estado, que assegurem o reconhecimento, o uso, o registro, a preservação, vitalização e revitalização das línguas dos povos indígenas.</a:t>
            </a:r>
          </a:p>
          <a:p>
            <a:pPr algn="just">
              <a:lnSpc>
                <a:spcPts val="2353"/>
              </a:lnSpc>
            </a:pPr>
            <a:endParaRPr lang="en-US" sz="2199" spc="-21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 spc="-2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18.8.2.</a:t>
            </a:r>
            <a:r>
              <a:rPr lang="en-US" sz="2199" spc="-21">
                <a:solidFill>
                  <a:srgbClr val="7B300F"/>
                </a:solidFill>
                <a:latin typeface="Roboto"/>
                <a:ea typeface="Roboto"/>
                <a:cs typeface="Roboto"/>
                <a:sym typeface="Roboto"/>
              </a:rPr>
              <a:t>Assegurar a inclusão obrigatória de ações de educação antirracista e sobre as culturas e histórias dos povos indígenas e quilombolas, por meio de currículos e estratégias formativas em todos os níveis educacionais.</a:t>
            </a:r>
          </a:p>
          <a:p>
            <a:pPr algn="just">
              <a:lnSpc>
                <a:spcPts val="2353"/>
              </a:lnSpc>
            </a:pPr>
            <a:endParaRPr lang="en-US" sz="2199" spc="-21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endParaRPr lang="en-US" sz="2199" spc="-21">
              <a:solidFill>
                <a:srgbClr val="7B300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183" t="-7617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14" name="Freeform 14"/>
          <p:cNvSpPr/>
          <p:nvPr/>
        </p:nvSpPr>
        <p:spPr>
          <a:xfrm>
            <a:off x="12218377" y="139674"/>
            <a:ext cx="1327999" cy="825683"/>
          </a:xfrm>
          <a:custGeom>
            <a:avLst/>
            <a:gdLst/>
            <a:ahLst/>
            <a:cxnLst/>
            <a:rect l="l" t="t" r="r" b="b"/>
            <a:pathLst>
              <a:path w="1327999" h="825683">
                <a:moveTo>
                  <a:pt x="0" y="0"/>
                </a:moveTo>
                <a:lnTo>
                  <a:pt x="1327999" y="0"/>
                </a:lnTo>
                <a:lnTo>
                  <a:pt x="1327999" y="825682"/>
                </a:lnTo>
                <a:lnTo>
                  <a:pt x="0" y="8256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1980" r="-12369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782202" y="-9525"/>
            <a:ext cx="1201850" cy="1124080"/>
          </a:xfrm>
          <a:custGeom>
            <a:avLst/>
            <a:gdLst/>
            <a:ahLst/>
            <a:cxnLst/>
            <a:rect l="l" t="t" r="r" b="b"/>
            <a:pathLst>
              <a:path w="1201850" h="1124080">
                <a:moveTo>
                  <a:pt x="0" y="0"/>
                </a:moveTo>
                <a:lnTo>
                  <a:pt x="1201849" y="0"/>
                </a:lnTo>
                <a:lnTo>
                  <a:pt x="1201849" y="1124080"/>
                </a:lnTo>
                <a:lnTo>
                  <a:pt x="0" y="11240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183" r="-12521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164483" y="308607"/>
            <a:ext cx="2086601" cy="497357"/>
          </a:xfrm>
          <a:custGeom>
            <a:avLst/>
            <a:gdLst/>
            <a:ahLst/>
            <a:cxnLst/>
            <a:rect l="l" t="t" r="r" b="b"/>
            <a:pathLst>
              <a:path w="2086601" h="497357">
                <a:moveTo>
                  <a:pt x="0" y="0"/>
                </a:moveTo>
                <a:lnTo>
                  <a:pt x="2086601" y="0"/>
                </a:lnTo>
                <a:lnTo>
                  <a:pt x="2086601" y="497357"/>
                </a:lnTo>
                <a:lnTo>
                  <a:pt x="0" y="4973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1451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451026" y="299698"/>
            <a:ext cx="1008492" cy="463762"/>
          </a:xfrm>
          <a:custGeom>
            <a:avLst/>
            <a:gdLst/>
            <a:ahLst/>
            <a:cxnLst/>
            <a:rect l="l" t="t" r="r" b="b"/>
            <a:pathLst>
              <a:path w="1008492" h="463762">
                <a:moveTo>
                  <a:pt x="0" y="0"/>
                </a:moveTo>
                <a:lnTo>
                  <a:pt x="1008492" y="0"/>
                </a:lnTo>
                <a:lnTo>
                  <a:pt x="1008492" y="463763"/>
                </a:lnTo>
                <a:lnTo>
                  <a:pt x="0" y="4637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1579044" y="256152"/>
            <a:ext cx="550854" cy="550854"/>
          </a:xfrm>
          <a:custGeom>
            <a:avLst/>
            <a:gdLst/>
            <a:ahLst/>
            <a:cxnLst/>
            <a:rect l="l" t="t" r="r" b="b"/>
            <a:pathLst>
              <a:path w="550854" h="550854">
                <a:moveTo>
                  <a:pt x="0" y="0"/>
                </a:moveTo>
                <a:lnTo>
                  <a:pt x="550854" y="0"/>
                </a:lnTo>
                <a:lnTo>
                  <a:pt x="550854" y="550855"/>
                </a:lnTo>
                <a:lnTo>
                  <a:pt x="0" y="550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240" r="-424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3797</Words>
  <Application>Microsoft Office PowerPoint</Application>
  <PresentationFormat>Personalizar</PresentationFormat>
  <Paragraphs>383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Roboto</vt:lpstr>
      <vt:lpstr>Arial</vt:lpstr>
      <vt:lpstr>Calibri</vt:lpstr>
      <vt:lpstr>Roboto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 SLIDE PADRÃO ODS 18 - VERSÃO PARA CT</dc:title>
  <dc:creator>Kleberson</dc:creator>
  <cp:lastModifiedBy>Kleberson Bandeira</cp:lastModifiedBy>
  <cp:revision>2</cp:revision>
  <dcterms:created xsi:type="dcterms:W3CDTF">2006-08-16T00:00:00Z</dcterms:created>
  <dcterms:modified xsi:type="dcterms:W3CDTF">2025-07-14T18:45:04Z</dcterms:modified>
  <dc:identifier>DAGtKnN4oCc</dc:identifier>
</cp:coreProperties>
</file>