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63" r:id="rId2"/>
    <p:sldId id="266" r:id="rId3"/>
    <p:sldId id="258" r:id="rId4"/>
    <p:sldId id="260" r:id="rId5"/>
    <p:sldId id="271" r:id="rId6"/>
    <p:sldId id="291" r:id="rId7"/>
    <p:sldId id="292" r:id="rId8"/>
    <p:sldId id="274" r:id="rId9"/>
    <p:sldId id="294" r:id="rId10"/>
    <p:sldId id="295" r:id="rId11"/>
    <p:sldId id="296" r:id="rId12"/>
    <p:sldId id="264" r:id="rId13"/>
    <p:sldId id="298" r:id="rId14"/>
    <p:sldId id="297" r:id="rId15"/>
    <p:sldId id="299" r:id="rId16"/>
    <p:sldId id="290" r:id="rId17"/>
  </p:sldIdLst>
  <p:sldSz cx="9144000" cy="5143500" type="screen16x9"/>
  <p:notesSz cx="6858000" cy="9144000"/>
  <p:embeddedFontLst>
    <p:embeddedFont>
      <p:font typeface="Aharoni" panose="02010803020104030203" pitchFamily="2" charset="-79"/>
      <p:bold r:id="rId19"/>
    </p:embeddedFont>
    <p:embeddedFont>
      <p:font typeface="Arial Black" panose="020B0A04020102020204" pitchFamily="34" charset="0"/>
      <p:bold r:id="rId20"/>
    </p:embeddedFont>
    <p:embeddedFont>
      <p:font typeface="Poppins Light" panose="00000400000000000000" pitchFamily="2" charset="0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3"/>
    <a:srgbClr val="003964"/>
    <a:srgbClr val="002B4C"/>
    <a:srgbClr val="004A82"/>
    <a:srgbClr val="FFC30D"/>
    <a:srgbClr val="006D29"/>
    <a:srgbClr val="FFDD71"/>
    <a:srgbClr val="A0C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7910A-E5D8-4FF8-ADAA-BE39D3F4388A}" v="4" dt="2026-08-31T22:30:21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81" autoAdjust="0"/>
    <p:restoredTop sz="94673" autoAdjust="0"/>
  </p:normalViewPr>
  <p:slideViewPr>
    <p:cSldViewPr snapToGrid="0">
      <p:cViewPr>
        <p:scale>
          <a:sx n="90" d="100"/>
          <a:sy n="90" d="100"/>
        </p:scale>
        <p:origin x="1812" y="172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S Priscila" userId="097b9f10-261f-442b-9c86-1de2befd924f" providerId="ADAL" clId="{E1EEAF49-727C-4A04-8C6E-38C7FE421A81}"/>
    <pc:docChg chg="addSld modSld">
      <pc:chgData name="DIAS Priscila" userId="097b9f10-261f-442b-9c86-1de2befd924f" providerId="ADAL" clId="{E1EEAF49-727C-4A04-8C6E-38C7FE421A81}" dt="2026-08-31T22:30:21.698" v="3"/>
      <pc:docMkLst>
        <pc:docMk/>
      </pc:docMkLst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0" sldId="258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0" sldId="260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2686891886" sldId="263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0" sldId="264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3923257034" sldId="266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2725084334" sldId="271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55066470" sldId="274"/>
        </pc:sldMkLst>
      </pc:sldChg>
      <pc:sldChg chg="modSp modTransition">
        <pc:chgData name="DIAS Priscila" userId="097b9f10-261f-442b-9c86-1de2befd924f" providerId="ADAL" clId="{E1EEAF49-727C-4A04-8C6E-38C7FE421A81}" dt="2026-08-31T22:30:21.698" v="3"/>
        <pc:sldMkLst>
          <pc:docMk/>
          <pc:sldMk cId="454640488" sldId="290"/>
        </pc:sldMkLst>
        <pc:spChg chg="mod">
          <ac:chgData name="DIAS Priscila" userId="097b9f10-261f-442b-9c86-1de2befd924f" providerId="ADAL" clId="{E1EEAF49-727C-4A04-8C6E-38C7FE421A81}" dt="2026-08-31T22:30:21.698" v="3"/>
          <ac:spMkLst>
            <pc:docMk/>
            <pc:sldMk cId="454640488" sldId="290"/>
            <ac:spMk id="60" creationId="{5D36F3E0-95AF-1821-0B35-D0D0BB5E00FE}"/>
          </ac:spMkLst>
        </pc:spChg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119828044" sldId="291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2987235008" sldId="292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1298202983" sldId="294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4133145002" sldId="295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1390237597" sldId="296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3155605937" sldId="297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4138844213" sldId="298"/>
        </pc:sldMkLst>
      </pc:sldChg>
      <pc:sldChg chg="modTransition">
        <pc:chgData name="DIAS Priscila" userId="097b9f10-261f-442b-9c86-1de2befd924f" providerId="ADAL" clId="{E1EEAF49-727C-4A04-8C6E-38C7FE421A81}" dt="2026-08-31T22:04:58.658" v="1"/>
        <pc:sldMkLst>
          <pc:docMk/>
          <pc:sldMk cId="595281241" sldId="299"/>
        </pc:sldMkLst>
      </pc:sldChg>
      <pc:sldChg chg="add setBg">
        <pc:chgData name="DIAS Priscila" userId="097b9f10-261f-442b-9c86-1de2befd924f" providerId="ADAL" clId="{E1EEAF49-727C-4A04-8C6E-38C7FE421A81}" dt="2026-08-31T22:29:26.707" v="2"/>
        <pc:sldMkLst>
          <pc:docMk/>
          <pc:sldMk cId="3561293539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0885B71-AD9D-031A-F630-0B89DEA58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541252044_0_18:notes">
            <a:extLst>
              <a:ext uri="{FF2B5EF4-FFF2-40B4-BE49-F238E27FC236}">
                <a16:creationId xmlns:a16="http://schemas.microsoft.com/office/drawing/2014/main" id="{E489BE41-0CD5-80F4-DEFC-A8B510BAC9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541252044_0_18:notes">
            <a:extLst>
              <a:ext uri="{FF2B5EF4-FFF2-40B4-BE49-F238E27FC236}">
                <a16:creationId xmlns:a16="http://schemas.microsoft.com/office/drawing/2014/main" id="{7BB89D54-C718-1FE3-F5B4-8DC43A09E0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584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>
          <a:extLst>
            <a:ext uri="{FF2B5EF4-FFF2-40B4-BE49-F238E27FC236}">
              <a16:creationId xmlns:a16="http://schemas.microsoft.com/office/drawing/2014/main" id="{B8BBEB0D-7BE9-C8EA-01DD-48EC9E961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5446cc143_0_6:notes">
            <a:extLst>
              <a:ext uri="{FF2B5EF4-FFF2-40B4-BE49-F238E27FC236}">
                <a16:creationId xmlns:a16="http://schemas.microsoft.com/office/drawing/2014/main" id="{F08CE8E2-1078-E7D7-1F14-D98A705BE4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5446cc143_0_6:notes">
            <a:extLst>
              <a:ext uri="{FF2B5EF4-FFF2-40B4-BE49-F238E27FC236}">
                <a16:creationId xmlns:a16="http://schemas.microsoft.com/office/drawing/2014/main" id="{BBA57DD6-FFFF-7EAB-2067-F712F5D8DD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5381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5446cc14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5446cc14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5446cc14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f5446cc14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9B04994D-E5F7-EA9B-2D29-77232B9B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541252044_0_18:notes">
            <a:extLst>
              <a:ext uri="{FF2B5EF4-FFF2-40B4-BE49-F238E27FC236}">
                <a16:creationId xmlns:a16="http://schemas.microsoft.com/office/drawing/2014/main" id="{67014903-59A7-6260-93ED-35FF5AA6F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541252044_0_18:notes">
            <a:extLst>
              <a:ext uri="{FF2B5EF4-FFF2-40B4-BE49-F238E27FC236}">
                <a16:creationId xmlns:a16="http://schemas.microsoft.com/office/drawing/2014/main" id="{C213618F-91DC-6EAE-09FD-0A47AB9DD6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571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gabinete.sesan@mds.gov.br" TargetMode="External"/><Relationship Id="rId5" Type="http://schemas.openxmlformats.org/officeDocument/2006/relationships/hyperlink" Target="mailto:forsuas@mds.gov.br" TargetMode="External"/><Relationship Id="rId4" Type="http://schemas.openxmlformats.org/officeDocument/2006/relationships/hyperlink" Target="mailto:emergencianosuas@mds.gov.b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6268AC60-F29A-2AB0-A19B-4163A31B8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4D8D6391-D1F8-D749-CE14-D67D7A4BD16C}"/>
              </a:ext>
            </a:extLst>
          </p:cNvPr>
          <p:cNvSpPr/>
          <p:nvPr/>
        </p:nvSpPr>
        <p:spPr>
          <a:xfrm>
            <a:off x="-11" y="0"/>
            <a:ext cx="9144022" cy="5143500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C8387CBE-9C30-56E7-7115-734E2EA1DFCE}"/>
              </a:ext>
            </a:extLst>
          </p:cNvPr>
          <p:cNvSpPr/>
          <p:nvPr/>
        </p:nvSpPr>
        <p:spPr>
          <a:xfrm>
            <a:off x="149170" y="197141"/>
            <a:ext cx="8698535" cy="4488069"/>
          </a:xfrm>
          <a:prstGeom prst="ellipse">
            <a:avLst/>
          </a:prstGeom>
          <a:solidFill>
            <a:srgbClr val="005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0B89176-C73E-9DD8-C5C4-FD1298B07624}"/>
              </a:ext>
            </a:extLst>
          </p:cNvPr>
          <p:cNvSpPr txBox="1"/>
          <p:nvPr/>
        </p:nvSpPr>
        <p:spPr>
          <a:xfrm>
            <a:off x="408446" y="2139672"/>
            <a:ext cx="817998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000" dirty="0">
                <a:solidFill>
                  <a:srgbClr val="FFC127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 Papel do MDS em Emergências</a:t>
            </a:r>
            <a:endParaRPr lang="pt-BR" sz="30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A8D51A2-8C2B-3C32-4646-73A1FF70C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582" y="4375761"/>
            <a:ext cx="2933248" cy="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9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>
          <a:extLst>
            <a:ext uri="{FF2B5EF4-FFF2-40B4-BE49-F238E27FC236}">
              <a16:creationId xmlns:a16="http://schemas.microsoft.com/office/drawing/2014/main" id="{5B65AAF2-72A2-5C7E-2FF8-A024A32F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71FED483-95E2-F37D-C97F-9218DB0409D8}"/>
              </a:ext>
            </a:extLst>
          </p:cNvPr>
          <p:cNvSpPr/>
          <p:nvPr/>
        </p:nvSpPr>
        <p:spPr>
          <a:xfrm>
            <a:off x="-39115" y="0"/>
            <a:ext cx="9162395" cy="5143500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-31732" y="9426"/>
            <a:ext cx="5249300" cy="516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50F6473-3076-3C69-AA2C-94961FFCB008}"/>
              </a:ext>
            </a:extLst>
          </p:cNvPr>
          <p:cNvSpPr/>
          <p:nvPr/>
        </p:nvSpPr>
        <p:spPr>
          <a:xfrm>
            <a:off x="-18394" y="4914232"/>
            <a:ext cx="9162394" cy="245848"/>
          </a:xfrm>
          <a:prstGeom prst="rect">
            <a:avLst/>
          </a:prstGeom>
          <a:solidFill>
            <a:srgbClr val="006D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873" y="2093245"/>
            <a:ext cx="846090" cy="846090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59" y="96364"/>
            <a:ext cx="1170434" cy="286513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786" y="4770975"/>
            <a:ext cx="1170434" cy="28651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212AFCE-BA11-8DD5-25A8-CAE6DE32F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" y="508353"/>
            <a:ext cx="8307977" cy="423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57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>
            <a:extLst>
              <a:ext uri="{FF2B5EF4-FFF2-40B4-BE49-F238E27FC236}">
                <a16:creationId xmlns:a16="http://schemas.microsoft.com/office/drawing/2014/main" id="{AC1E42E9-44B5-057F-AAC4-B9921B024DD3}"/>
              </a:ext>
            </a:extLst>
          </p:cNvPr>
          <p:cNvSpPr/>
          <p:nvPr/>
        </p:nvSpPr>
        <p:spPr>
          <a:xfrm>
            <a:off x="-18394" y="0"/>
            <a:ext cx="9162395" cy="5143500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3894700" y="0"/>
            <a:ext cx="5249300" cy="4897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F0CF12DF-8405-607B-D9FF-70204604E79A}"/>
              </a:ext>
            </a:extLst>
          </p:cNvPr>
          <p:cNvSpPr/>
          <p:nvPr/>
        </p:nvSpPr>
        <p:spPr>
          <a:xfrm>
            <a:off x="-18394" y="4914232"/>
            <a:ext cx="9162394" cy="245848"/>
          </a:xfrm>
          <a:prstGeom prst="rect">
            <a:avLst/>
          </a:prstGeom>
          <a:solidFill>
            <a:srgbClr val="006D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305" y="2148705"/>
            <a:ext cx="846090" cy="84609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171" y="-75316"/>
            <a:ext cx="1847592" cy="45227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D945F2A-D8F5-97AC-006F-D65D4E0DD4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013"/>
          <a:stretch>
            <a:fillRect/>
          </a:stretch>
        </p:blipFill>
        <p:spPr>
          <a:xfrm>
            <a:off x="430586" y="393540"/>
            <a:ext cx="8264434" cy="4378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30D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0DA7BAA8-6436-FE06-248D-A717AC71C69A}"/>
              </a:ext>
            </a:extLst>
          </p:cNvPr>
          <p:cNvSpPr txBox="1"/>
          <p:nvPr/>
        </p:nvSpPr>
        <p:spPr>
          <a:xfrm>
            <a:off x="1266857" y="24582"/>
            <a:ext cx="60070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 que é o 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Serviço de Proteção em Situações de Calamidades Públicas e Emergências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2B943BB6-BC24-C98B-E890-5AE09D061EDF}"/>
              </a:ext>
            </a:extLst>
          </p:cNvPr>
          <p:cNvSpPr/>
          <p:nvPr/>
        </p:nvSpPr>
        <p:spPr>
          <a:xfrm flipV="1">
            <a:off x="2928891" y="235698"/>
            <a:ext cx="3111262" cy="45719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0570B1E-0CEC-19DF-8932-6BBEEFC841D6}"/>
              </a:ext>
            </a:extLst>
          </p:cNvPr>
          <p:cNvSpPr/>
          <p:nvPr/>
        </p:nvSpPr>
        <p:spPr>
          <a:xfrm>
            <a:off x="821997" y="3347084"/>
            <a:ext cx="7660152" cy="1796415"/>
          </a:xfrm>
          <a:prstGeom prst="rect">
            <a:avLst/>
          </a:prstGeom>
          <a:solidFill>
            <a:srgbClr val="006D2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Google Shape;84;p16">
            <a:extLst>
              <a:ext uri="{FF2B5EF4-FFF2-40B4-BE49-F238E27FC236}">
                <a16:creationId xmlns:a16="http://schemas.microsoft.com/office/drawing/2014/main" id="{5B96B294-8ED6-210F-5457-7A4EBB5AFA52}"/>
              </a:ext>
            </a:extLst>
          </p:cNvPr>
          <p:cNvSpPr txBox="1"/>
          <p:nvPr/>
        </p:nvSpPr>
        <p:spPr>
          <a:xfrm>
            <a:off x="1290125" y="3511852"/>
            <a:ext cx="7257146" cy="931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1800" dirty="0">
                <a:solidFill>
                  <a:schemeClr val="bg1"/>
                </a:solidFill>
                <a:latin typeface="+mn-lt"/>
              </a:rPr>
              <a:t>Seu objetivo é assegurar proteção social quando um desastre compromete as condições de vida da população, provocando perdas materiais, deslocamento de pessoas, ruptura de vínculos comunitários ou necessidade de acolhimento temporário. </a:t>
            </a:r>
          </a:p>
          <a:p>
            <a:br>
              <a:rPr lang="en-US" sz="1800" dirty="0">
                <a:solidFill>
                  <a:schemeClr val="bg1"/>
                </a:solidFill>
                <a:latin typeface="+mn-lt"/>
              </a:rPr>
            </a:br>
            <a:endParaRPr lang="pt-BR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/>
              <a:cs typeface="Calibri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6277D60-3CF1-95D8-A8BB-7D479CAFC881}"/>
              </a:ext>
            </a:extLst>
          </p:cNvPr>
          <p:cNvSpPr/>
          <p:nvPr/>
        </p:nvSpPr>
        <p:spPr>
          <a:xfrm flipV="1">
            <a:off x="2928891" y="1432108"/>
            <a:ext cx="3111262" cy="45719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75557" y="1884460"/>
            <a:ext cx="78290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04A82"/>
                </a:solidFill>
                <a:ea typeface="Calibri"/>
                <a:cs typeface="Archivo ExtraCondensed Medium" pitchFamily="2" charset="0"/>
              </a:rPr>
              <a:t>É um serviço da Proteção Social Especial de Alta Complexidade do SUAS, destinado a atender famílias e indivíduos afetados por situações de </a:t>
            </a:r>
          </a:p>
          <a:p>
            <a:pPr algn="ctr"/>
            <a:r>
              <a:rPr lang="pt-BR" sz="1600" dirty="0">
                <a:solidFill>
                  <a:srgbClr val="004A82"/>
                </a:solidFill>
                <a:ea typeface="Calibri"/>
                <a:cs typeface="Archivo ExtraCondensed Medium" pitchFamily="2" charset="0"/>
              </a:rPr>
              <a:t>emergência ou estado de calamidade pública.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solidFill>
                <a:srgbClr val="004A82"/>
              </a:solidFill>
              <a:ea typeface="Calibri"/>
              <a:cs typeface="Archivo ExtraCondensed Medium" pitchFamily="2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8008" y="2782628"/>
            <a:ext cx="2273400" cy="279588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380" y="-198150"/>
            <a:ext cx="2478143" cy="264974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623" y="-245770"/>
            <a:ext cx="2770133" cy="197644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902" y="1744041"/>
            <a:ext cx="2223608" cy="18718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07EFEBE-7478-90B7-A8E5-C87D87230C4F}"/>
              </a:ext>
            </a:extLst>
          </p:cNvPr>
          <p:cNvSpPr/>
          <p:nvPr/>
        </p:nvSpPr>
        <p:spPr>
          <a:xfrm>
            <a:off x="-643314" y="-4534260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9A522DD-7781-2DDF-683F-E0810814AE62}"/>
              </a:ext>
            </a:extLst>
          </p:cNvPr>
          <p:cNvSpPr/>
          <p:nvPr/>
        </p:nvSpPr>
        <p:spPr>
          <a:xfrm>
            <a:off x="749300" y="2495477"/>
            <a:ext cx="7645400" cy="2493225"/>
          </a:xfrm>
          <a:prstGeom prst="rect">
            <a:avLst/>
          </a:prstGeom>
          <a:solidFill>
            <a:srgbClr val="006D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028B363-898E-E7B6-7EB2-D657BE16F8D0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Google Shape;269;p11">
            <a:extLst>
              <a:ext uri="{FF2B5EF4-FFF2-40B4-BE49-F238E27FC236}">
                <a16:creationId xmlns:a16="http://schemas.microsoft.com/office/drawing/2014/main" id="{7EBB0732-3597-1D7F-0AFA-A04CA83FAE43}"/>
              </a:ext>
            </a:extLst>
          </p:cNvPr>
          <p:cNvSpPr txBox="1"/>
          <p:nvPr/>
        </p:nvSpPr>
        <p:spPr>
          <a:xfrm>
            <a:off x="1558223" y="578269"/>
            <a:ext cx="60009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540000"/>
            <a:r>
              <a:rPr lang="da-DK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QUAL O OBJETIVO DO SERVIÇO</a:t>
            </a:r>
            <a:endParaRPr lang="en-US" sz="2400" b="0" i="0" u="none" strike="noStrike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14" name="Google Shape;84;p16">
            <a:extLst>
              <a:ext uri="{FF2B5EF4-FFF2-40B4-BE49-F238E27FC236}">
                <a16:creationId xmlns:a16="http://schemas.microsoft.com/office/drawing/2014/main" id="{5B96B294-8ED6-210F-5457-7A4EBB5AFA52}"/>
              </a:ext>
            </a:extLst>
          </p:cNvPr>
          <p:cNvSpPr txBox="1"/>
          <p:nvPr/>
        </p:nvSpPr>
        <p:spPr>
          <a:xfrm>
            <a:off x="-1047772" y="2476618"/>
            <a:ext cx="5619772" cy="189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1800" kern="1200">
                <a:solidFill>
                  <a:schemeClr val="tx1"/>
                </a:solidFill>
              </a:rPr>
              <a:t>Envolvendo:</a:t>
            </a:r>
            <a:endParaRPr lang="pt-BR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/>
              <a:cs typeface="Calibri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6A89020-DF05-6C12-0E5E-EDCD3B8DF233}"/>
              </a:ext>
            </a:extLst>
          </p:cNvPr>
          <p:cNvSpPr/>
          <p:nvPr/>
        </p:nvSpPr>
        <p:spPr>
          <a:xfrm flipV="1">
            <a:off x="2993162" y="245509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309D42C-9C80-CF8F-8BB6-52B8D4AE9A93}"/>
              </a:ext>
            </a:extLst>
          </p:cNvPr>
          <p:cNvSpPr/>
          <p:nvPr/>
        </p:nvSpPr>
        <p:spPr>
          <a:xfrm flipV="1">
            <a:off x="2988886" y="1251812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005" y="2866742"/>
            <a:ext cx="1617904" cy="1989742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993" y="-208022"/>
            <a:ext cx="1971413" cy="140656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B28DEE0-13B5-DB09-EF10-F4483E98C32C}"/>
              </a:ext>
            </a:extLst>
          </p:cNvPr>
          <p:cNvSpPr txBox="1"/>
          <p:nvPr/>
        </p:nvSpPr>
        <p:spPr>
          <a:xfrm>
            <a:off x="1186261" y="1784120"/>
            <a:ext cx="75064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kern="1200" dirty="0">
                <a:solidFill>
                  <a:schemeClr val="tx1"/>
                </a:solidFill>
              </a:rPr>
              <a:t>O serviço busca garantir que as famílias tenham acesso às condições mínimas para reconstruir suas vidas.</a:t>
            </a:r>
            <a:br>
              <a:rPr lang="pt-BR" kern="1200" dirty="0">
                <a:solidFill>
                  <a:schemeClr val="tx1"/>
                </a:solidFill>
              </a:rPr>
            </a:br>
            <a:br>
              <a:rPr lang="pt-BR" kern="1200" dirty="0">
                <a:solidFill>
                  <a:schemeClr val="tx1"/>
                </a:solidFill>
              </a:rPr>
            </a:br>
            <a:br>
              <a:rPr lang="pt-BR" kern="1200" dirty="0">
                <a:solidFill>
                  <a:schemeClr val="tx1"/>
                </a:solidFill>
              </a:rPr>
            </a:br>
            <a:endParaRPr lang="pt-BR" kern="1200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B7CC06-D568-96B6-55B3-E28A3BF40CD7}"/>
              </a:ext>
            </a:extLst>
          </p:cNvPr>
          <p:cNvSpPr txBox="1"/>
          <p:nvPr/>
        </p:nvSpPr>
        <p:spPr>
          <a:xfrm>
            <a:off x="2437501" y="2803335"/>
            <a:ext cx="5573746" cy="2275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acolhimento seguro e digno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proteção social durante a emergência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manutenção de alojamentos provisórios, quando necessário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identificação das necessidades das famílias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articulação com outras políticas públicas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encaminhamento para benefícios e demais serviços do SUAS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noProof="0" dirty="0"/>
              <a:t>acompanhamento social durante e após o desastre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EB13696-A6DC-8520-6F69-64E78CA677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644" y="2380742"/>
            <a:ext cx="2223608" cy="18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8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2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8A9A4C-DBBF-3D2E-E627-C1857E5F0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990F281-9A43-BDB2-BBFF-823052BFC759}"/>
              </a:ext>
            </a:extLst>
          </p:cNvPr>
          <p:cNvSpPr/>
          <p:nvPr/>
        </p:nvSpPr>
        <p:spPr>
          <a:xfrm>
            <a:off x="-2676367" y="-2897707"/>
            <a:ext cx="13759542" cy="4535300"/>
          </a:xfrm>
          <a:prstGeom prst="ellipse">
            <a:avLst/>
          </a:prstGeom>
          <a:solidFill>
            <a:srgbClr val="005DA3"/>
          </a:solidFill>
          <a:ln>
            <a:solidFill>
              <a:srgbClr val="004A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8D8DDB7-D851-3600-3DEE-5D2233D87D4A}"/>
              </a:ext>
            </a:extLst>
          </p:cNvPr>
          <p:cNvSpPr/>
          <p:nvPr/>
        </p:nvSpPr>
        <p:spPr>
          <a:xfrm flipV="1">
            <a:off x="3016369" y="785825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5672785-5B84-97EF-EE32-1E44587CDA79}"/>
              </a:ext>
            </a:extLst>
          </p:cNvPr>
          <p:cNvSpPr/>
          <p:nvPr/>
        </p:nvSpPr>
        <p:spPr>
          <a:xfrm flipV="1">
            <a:off x="3016368" y="-156489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E7BD5CE-2BB0-3971-E075-409540A2C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398" y="4414658"/>
            <a:ext cx="3909331" cy="9569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211A8FF-08C7-2D75-C4EB-DF93CF055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528" y="236288"/>
            <a:ext cx="3909331" cy="95697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CA5942E7-40A1-3FDA-69EB-E4202C93F91A}"/>
              </a:ext>
            </a:extLst>
          </p:cNvPr>
          <p:cNvSpPr txBox="1">
            <a:spLocks/>
          </p:cNvSpPr>
          <p:nvPr/>
        </p:nvSpPr>
        <p:spPr>
          <a:xfrm>
            <a:off x="2766046" y="-72677"/>
            <a:ext cx="8791303" cy="1333862"/>
          </a:xfrm>
          <a:prstGeom prst="rect">
            <a:avLst/>
          </a:prstGeom>
        </p:spPr>
        <p:txBody>
          <a:bodyPr vert="horz" wrap="square" lIns="0" tIns="275117" rIns="0" bIns="0" rtlCol="0" anchor="ctr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1115" marR="5080" indent="-18415">
              <a:lnSpc>
                <a:spcPct val="75000"/>
              </a:lnSpc>
              <a:spcBef>
                <a:spcPts val="2165"/>
              </a:spcBef>
            </a:pPr>
            <a:r>
              <a:rPr lang="pt-BR" sz="2000" dirty="0">
                <a:solidFill>
                  <a:schemeClr val="bg1"/>
                </a:solidFill>
                <a:latin typeface="Arial Black" panose="020B0A04020102020204" pitchFamily="34" charset="0"/>
              </a:rPr>
              <a:t>Cofinanciamento Federal</a:t>
            </a:r>
            <a:br>
              <a:rPr lang="pt-BR" sz="20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pt-BR" sz="6600" spc="-277" dirty="0">
                <a:solidFill>
                  <a:srgbClr val="032D5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pt-BR" sz="4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0C37F5A-F80A-084E-7C40-9D7068A8A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35" y="1104062"/>
            <a:ext cx="8347129" cy="201144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7FFAEFC-39EE-C277-9524-910216A6821A}"/>
              </a:ext>
            </a:extLst>
          </p:cNvPr>
          <p:cNvSpPr txBox="1"/>
          <p:nvPr/>
        </p:nvSpPr>
        <p:spPr>
          <a:xfrm>
            <a:off x="349401" y="3202297"/>
            <a:ext cx="252013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Black" panose="020B0A04020102020204" pitchFamily="34" charset="0"/>
              </a:rPr>
              <a:t>Solicitado a cada decretação de situação de emergência ou calamidade, desde que tenha o reconhecimento federal formalizado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7F7328D-C604-CA9F-1546-EF1CAC7A5956}"/>
              </a:ext>
            </a:extLst>
          </p:cNvPr>
          <p:cNvSpPr txBox="1"/>
          <p:nvPr/>
        </p:nvSpPr>
        <p:spPr>
          <a:xfrm>
            <a:off x="3645090" y="3349584"/>
            <a:ext cx="230873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  <a:latin typeface="Arial Black" panose="020B0A04020102020204" pitchFamily="34" charset="0"/>
              </a:rPr>
              <a:t>Aplicado quando houver no mínimo 10 pessoas acolhidas em abrigos temporários</a:t>
            </a:r>
          </a:p>
        </p:txBody>
      </p:sp>
    </p:spTree>
    <p:extLst>
      <p:ext uri="{BB962C8B-B14F-4D97-AF65-F5344CB8AC3E}">
        <p14:creationId xmlns:p14="http://schemas.microsoft.com/office/powerpoint/2010/main" val="119828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75781C-88FA-B806-1AB7-ED44DFAB8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6FDC70A-C295-4CC9-4A37-BA5367B4004B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C8E2402-5E3E-632A-66D2-4B38F13CA008}"/>
              </a:ext>
            </a:extLst>
          </p:cNvPr>
          <p:cNvSpPr/>
          <p:nvPr/>
        </p:nvSpPr>
        <p:spPr>
          <a:xfrm>
            <a:off x="-643314" y="-4534260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EBC77CC-9E92-0CE6-2A50-F16182EB1E4E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CE64B53-9FDA-AF26-5205-F3D13B340B61}"/>
              </a:ext>
            </a:extLst>
          </p:cNvPr>
          <p:cNvSpPr/>
          <p:nvPr/>
        </p:nvSpPr>
        <p:spPr>
          <a:xfrm flipV="1">
            <a:off x="2993162" y="245509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F08CA6B-4261-F93E-0B84-4D8A6CDB6F05}"/>
              </a:ext>
            </a:extLst>
          </p:cNvPr>
          <p:cNvSpPr/>
          <p:nvPr/>
        </p:nvSpPr>
        <p:spPr>
          <a:xfrm flipV="1">
            <a:off x="2988886" y="1251812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47AE367-2D82-DC6A-FDD6-B61DEC8D57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153"/>
          <a:stretch>
            <a:fillRect/>
          </a:stretch>
        </p:blipFill>
        <p:spPr>
          <a:xfrm>
            <a:off x="774431" y="732534"/>
            <a:ext cx="7784813" cy="359146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382047D-071A-027F-3364-44C2FF722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36" y="3100298"/>
            <a:ext cx="2223608" cy="187182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EEC67D8-6EB1-8307-621B-78C51B395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398" y="3378380"/>
            <a:ext cx="1617904" cy="19897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C10DB053-A1E3-CABF-9783-98B24BA44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538" y="-270665"/>
            <a:ext cx="1971413" cy="140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35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74841C3-8125-7753-A125-2380DF725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66"/>
            <a:ext cx="9144000" cy="509093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2CB66C0-84DE-BDAB-CCA4-69CD858DE567}"/>
              </a:ext>
            </a:extLst>
          </p:cNvPr>
          <p:cNvSpPr txBox="1"/>
          <p:nvPr/>
        </p:nvSpPr>
        <p:spPr>
          <a:xfrm>
            <a:off x="748266" y="4808665"/>
            <a:ext cx="2973129" cy="33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788" dirty="0"/>
          </a:p>
          <a:p>
            <a:r>
              <a:rPr lang="pt-BR" sz="788" b="1" dirty="0">
                <a:solidFill>
                  <a:srgbClr val="FF0000"/>
                </a:solidFill>
              </a:rPr>
              <a:t> RESOLUÇÃO CNAS/MDS Nº 194, DE 13 DE MAIO DE 2025 </a:t>
            </a:r>
          </a:p>
        </p:txBody>
      </p:sp>
    </p:spTree>
    <p:extLst>
      <p:ext uri="{BB962C8B-B14F-4D97-AF65-F5344CB8AC3E}">
        <p14:creationId xmlns:p14="http://schemas.microsoft.com/office/powerpoint/2010/main" val="55066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BE8294-6819-9252-2CFF-BEFD152F5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302AA1F-C5CC-D37E-BBC7-7FCD18880A51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CF01705-358F-3D95-0918-5B509E98C75A}"/>
              </a:ext>
            </a:extLst>
          </p:cNvPr>
          <p:cNvSpPr/>
          <p:nvPr/>
        </p:nvSpPr>
        <p:spPr>
          <a:xfrm>
            <a:off x="-647590" y="-4490808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E3FE0A4-DC27-0D49-C0C6-FE64206F6CB9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F0EA5E5-29DD-BBC6-2DFC-9752321D6D01}"/>
              </a:ext>
            </a:extLst>
          </p:cNvPr>
          <p:cNvSpPr/>
          <p:nvPr/>
        </p:nvSpPr>
        <p:spPr>
          <a:xfrm flipV="1">
            <a:off x="2993162" y="245509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BD6F026-6778-0ACD-E7A6-7FCF5733638E}"/>
              </a:ext>
            </a:extLst>
          </p:cNvPr>
          <p:cNvSpPr/>
          <p:nvPr/>
        </p:nvSpPr>
        <p:spPr>
          <a:xfrm flipV="1">
            <a:off x="2988886" y="1251812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7CE0E34-8C4C-9A39-EA89-206DA6FBF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001"/>
            <a:ext cx="9144000" cy="428749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9094E2AB-3259-EE1E-B54A-30828DCA3C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398" y="3378380"/>
            <a:ext cx="1617904" cy="198974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7434F41-91CD-192A-B7DF-066D1CF2F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666" y="3185987"/>
            <a:ext cx="2223608" cy="1871824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EBE0D87-ECEA-5854-6CED-B358C7A29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492" y="-154757"/>
            <a:ext cx="1971413" cy="14065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C936D46-269A-EB70-0EE5-EE3EB67DEC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148" y="-770316"/>
            <a:ext cx="2478143" cy="264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3406C-F1CA-F234-DFCD-0514BFAAB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0FEB982-66AC-4CC3-A98E-3F015EF62204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6D57323-DF06-FCC2-C83E-B02271B149F7}"/>
              </a:ext>
            </a:extLst>
          </p:cNvPr>
          <p:cNvSpPr/>
          <p:nvPr/>
        </p:nvSpPr>
        <p:spPr>
          <a:xfrm>
            <a:off x="-643314" y="-4534260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B47961-1A2C-A3ED-E3B7-B50195CC126E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C9AE8C3-5360-3E49-7731-20E3966486E9}"/>
              </a:ext>
            </a:extLst>
          </p:cNvPr>
          <p:cNvSpPr/>
          <p:nvPr/>
        </p:nvSpPr>
        <p:spPr>
          <a:xfrm flipV="1">
            <a:off x="2993162" y="245509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D203321-F081-0342-B10F-30B4A80477C3}"/>
              </a:ext>
            </a:extLst>
          </p:cNvPr>
          <p:cNvSpPr/>
          <p:nvPr/>
        </p:nvSpPr>
        <p:spPr>
          <a:xfrm flipV="1">
            <a:off x="2988886" y="1251812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6417F961-3C59-0604-1E62-2B6220745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398" y="3378380"/>
            <a:ext cx="1617904" cy="19897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5D740A5-C60F-718A-3B4F-CB7F207A6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538" y="-270665"/>
            <a:ext cx="1971413" cy="140656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9162FF5-0AB5-9DC7-E43D-DF2D4DACA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088" y="943485"/>
            <a:ext cx="8237824" cy="378529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8AE85AA-A8C0-FC2E-28B6-57FDB5BAF1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887" y="184322"/>
            <a:ext cx="6415298" cy="7073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B576590-317A-60C1-94B1-719834A1C1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2544" y="-1043456"/>
            <a:ext cx="2478143" cy="264974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C1C65E1-2C21-F0C4-FB21-10C2DD6D8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17" y="3378380"/>
            <a:ext cx="2223608" cy="18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45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1D1E0E-177F-5DAA-63E8-14435144E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843D7C6-84CA-85E5-BA8F-4A6CAB66D33A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AF04BC9-D37E-7A22-5BF7-8ACD833EACBD}"/>
              </a:ext>
            </a:extLst>
          </p:cNvPr>
          <p:cNvSpPr/>
          <p:nvPr/>
        </p:nvSpPr>
        <p:spPr>
          <a:xfrm>
            <a:off x="-643314" y="-4534260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D9FA57E-1AF5-4358-BE04-7A9A4A10E8B9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558394D-7E07-4946-C1D2-095BCED3146C}"/>
              </a:ext>
            </a:extLst>
          </p:cNvPr>
          <p:cNvSpPr/>
          <p:nvPr/>
        </p:nvSpPr>
        <p:spPr>
          <a:xfrm flipV="1">
            <a:off x="2993162" y="245509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2DA7F04-C691-9A18-71BF-86ED58531891}"/>
              </a:ext>
            </a:extLst>
          </p:cNvPr>
          <p:cNvSpPr/>
          <p:nvPr/>
        </p:nvSpPr>
        <p:spPr>
          <a:xfrm flipV="1">
            <a:off x="2988886" y="1251812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0119F6E-3C92-E5E8-36CC-383E2C18A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0152" y="3516119"/>
            <a:ext cx="1617904" cy="19897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64CB76F-DE5F-5FA4-CCB1-0BEDABB37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538" y="-270665"/>
            <a:ext cx="1971413" cy="140656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4CCEA2D-96AE-4F6F-7191-632D55687F68}"/>
              </a:ext>
            </a:extLst>
          </p:cNvPr>
          <p:cNvSpPr txBox="1"/>
          <p:nvPr/>
        </p:nvSpPr>
        <p:spPr>
          <a:xfrm>
            <a:off x="1499671" y="539239"/>
            <a:ext cx="62230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BPC – Benefício de Prestação Continuada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D7323A-0ACC-7C62-1B89-0A3FE8309A8F}"/>
              </a:ext>
            </a:extLst>
          </p:cNvPr>
          <p:cNvSpPr txBox="1"/>
          <p:nvPr/>
        </p:nvSpPr>
        <p:spPr>
          <a:xfrm>
            <a:off x="714103" y="1864112"/>
            <a:ext cx="77941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>
                <a:latin typeface="Poppins Light" panose="00000400000000000000" pitchFamily="2" charset="0"/>
                <a:cs typeface="Poppins Light" panose="00000400000000000000" pitchFamily="2" charset="0"/>
              </a:rPr>
              <a:t>Quando ocorre uma situação de calamidade em um território e a União reconhece a referida situação, </a:t>
            </a:r>
            <a:r>
              <a:rPr lang="pt-BR" b="1" dirty="0">
                <a:latin typeface="Poppins Light" panose="00000400000000000000" pitchFamily="2" charset="0"/>
                <a:cs typeface="Poppins Light" panose="00000400000000000000" pitchFamily="2" charset="0"/>
              </a:rPr>
              <a:t>os beneficiários do BPC afetados têm direito à antecipação do calendário de pagamento do BPC.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b="1" dirty="0"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b="1" dirty="0"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Poppins Light" panose="00000400000000000000" pitchFamily="2" charset="0"/>
                <a:cs typeface="Poppins Light" panose="00000400000000000000" pitchFamily="2" charset="0"/>
              </a:rPr>
              <a:t>É facultado a essas pessoas um </a:t>
            </a:r>
            <a:r>
              <a:rPr lang="pt-BR" b="1" dirty="0">
                <a:latin typeface="Poppins Light" panose="00000400000000000000" pitchFamily="2" charset="0"/>
                <a:cs typeface="Poppins Light" panose="00000400000000000000" pitchFamily="2" charset="0"/>
              </a:rPr>
              <a:t>adiantamento no valor de um salário mínimo mensal</a:t>
            </a:r>
            <a:r>
              <a:rPr lang="pt-BR" dirty="0">
                <a:latin typeface="Poppins Light" panose="00000400000000000000" pitchFamily="2" charset="0"/>
                <a:cs typeface="Poppins Light" panose="00000400000000000000" pitchFamily="2" charset="0"/>
              </a:rPr>
              <a:t>, que pode ser devolvido em até 36 parcelas fixas</a:t>
            </a:r>
            <a:r>
              <a:rPr lang="pt-BR" sz="1200" dirty="0">
                <a:latin typeface="Poppins Light" panose="00000400000000000000" pitchFamily="2" charset="0"/>
                <a:cs typeface="Poppins Light" panose="000004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200" dirty="0"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b="1" dirty="0"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Poppins Light" panose="00000400000000000000" pitchFamily="2" charset="0"/>
                <a:cs typeface="Poppins Light" panose="00000400000000000000" pitchFamily="2" charset="0"/>
              </a:rPr>
              <a:t>A solicitação do adiantamento será solicitada junto ao banco responsável pelo pagamento do benefício.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b="1" dirty="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EDE0E4A-8029-0CA1-DD31-50BD7AE1E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4726" y="-785633"/>
            <a:ext cx="2478143" cy="26497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0025331-198A-6AE9-9397-E812674A8E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355" y="3437339"/>
            <a:ext cx="2223608" cy="18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37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"/>
            <a:ext cx="9144000" cy="51006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7B19C9-7FAB-9F91-FE26-98E022CD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3CAADAB-4507-AF35-3AC6-5F5584EFB690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8690C21-9DC7-90C0-01D1-1FB867187A07}"/>
              </a:ext>
            </a:extLst>
          </p:cNvPr>
          <p:cNvSpPr/>
          <p:nvPr/>
        </p:nvSpPr>
        <p:spPr>
          <a:xfrm>
            <a:off x="-647590" y="-3992000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BB09D8B-4967-FCFC-615E-AAE05C7E049B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E1D3083-E2FE-4634-1A25-0CD2D33A0658}"/>
              </a:ext>
            </a:extLst>
          </p:cNvPr>
          <p:cNvSpPr/>
          <p:nvPr/>
        </p:nvSpPr>
        <p:spPr>
          <a:xfrm flipV="1">
            <a:off x="2988886" y="1251812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FD8E0908-8539-3AA7-CF81-70970AA7E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7590" y="3333706"/>
            <a:ext cx="1617904" cy="19897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85577802-23DB-8FF7-1FD2-0D21E805D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538" y="-270665"/>
            <a:ext cx="1971413" cy="140656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DE0F860-2F7C-1733-9050-D387797AC0AB}"/>
              </a:ext>
            </a:extLst>
          </p:cNvPr>
          <p:cNvSpPr txBox="1"/>
          <p:nvPr/>
        </p:nvSpPr>
        <p:spPr>
          <a:xfrm>
            <a:off x="1285282" y="167369"/>
            <a:ext cx="6518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SEGURANÇA ALIMENTAR E NUTRICIONAL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B883C89-0214-AAF0-DD2A-7C81E8F70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4"/>
          <a:stretch>
            <a:fillRect/>
          </a:stretch>
        </p:blipFill>
        <p:spPr>
          <a:xfrm>
            <a:off x="862421" y="950612"/>
            <a:ext cx="7419157" cy="355806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19421FD-872D-9D5A-2368-583BB044DA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2861" y="-997851"/>
            <a:ext cx="2478143" cy="26497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F7C2C50-08BC-79DF-6D81-E90440BA21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752" y="3256976"/>
            <a:ext cx="2223608" cy="18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44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02572-E21F-6E03-3D99-A3554A470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678E77D-8B34-2D3C-4ABF-B300FEE6692E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6C1DD7CB-B1EE-1A56-912E-E45209D3807C}"/>
              </a:ext>
            </a:extLst>
          </p:cNvPr>
          <p:cNvSpPr/>
          <p:nvPr/>
        </p:nvSpPr>
        <p:spPr>
          <a:xfrm>
            <a:off x="-620107" y="-3495612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FA87248-2FBF-8693-18CC-EEE5B3283E46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4A46C75-E3C4-7FF8-C5B6-30F5CF2853EF}"/>
              </a:ext>
            </a:extLst>
          </p:cNvPr>
          <p:cNvSpPr/>
          <p:nvPr/>
        </p:nvSpPr>
        <p:spPr>
          <a:xfrm flipV="1">
            <a:off x="2988886" y="1326243"/>
            <a:ext cx="3111262" cy="50925"/>
          </a:xfrm>
          <a:prstGeom prst="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>
              <a:solidFill>
                <a:srgbClr val="006D29"/>
              </a:solidFill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13918D2E-8B86-32E2-03CB-A8FA6D4B6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666" y="-447599"/>
            <a:ext cx="1971413" cy="140656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1F49F8B-0AE3-2350-D945-13F5E1F91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65" y="1512745"/>
            <a:ext cx="7443361" cy="3004669"/>
          </a:xfrm>
          <a:prstGeom prst="rect">
            <a:avLst/>
          </a:prstGeom>
        </p:spPr>
      </p:pic>
      <p:sp>
        <p:nvSpPr>
          <p:cNvPr id="9" name="object 6">
            <a:extLst>
              <a:ext uri="{FF2B5EF4-FFF2-40B4-BE49-F238E27FC236}">
                <a16:creationId xmlns:a16="http://schemas.microsoft.com/office/drawing/2014/main" id="{D32FA015-43E6-BC94-A219-E242D81D6B44}"/>
              </a:ext>
            </a:extLst>
          </p:cNvPr>
          <p:cNvSpPr txBox="1"/>
          <p:nvPr/>
        </p:nvSpPr>
        <p:spPr>
          <a:xfrm>
            <a:off x="1285282" y="653602"/>
            <a:ext cx="8238310" cy="568425"/>
          </a:xfrm>
          <a:prstGeom prst="rect">
            <a:avLst/>
          </a:prstGeom>
        </p:spPr>
        <p:txBody>
          <a:bodyPr vert="horz" wrap="square" lIns="0" tIns="75248" rIns="0" bIns="0" rtlCol="0">
            <a:spAutoFit/>
          </a:bodyPr>
          <a:lstStyle/>
          <a:p>
            <a:pPr marL="19050">
              <a:tabLst>
                <a:tab pos="361950" algn="l"/>
              </a:tabLst>
            </a:pPr>
            <a:r>
              <a:rPr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</a:t>
            </a:r>
            <a:r>
              <a:rPr lang="pt-BR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ortaria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MDS n</a:t>
            </a:r>
            <a:r>
              <a:rPr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º</a:t>
            </a: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1.023, de 08 de outubro de 2024, alterada pela </a:t>
            </a:r>
          </a:p>
          <a:p>
            <a:pPr marL="19050">
              <a:tabLst>
                <a:tab pos="361950" algn="l"/>
              </a:tabLst>
            </a:pPr>
            <a:r>
              <a:rPr lang="pt-B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Portaria MDS nº 1.090, de 27 de maio de 2025</a:t>
            </a:r>
            <a:endParaRPr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F64182C-40C0-C867-3767-42F2BEEBD2B6}"/>
              </a:ext>
            </a:extLst>
          </p:cNvPr>
          <p:cNvSpPr txBox="1"/>
          <p:nvPr/>
        </p:nvSpPr>
        <p:spPr>
          <a:xfrm>
            <a:off x="1285282" y="167369"/>
            <a:ext cx="6518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SEGURANÇA ALIMENTAR E NUTRICIONAL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DA5D1A-9B4E-0C02-FFD7-AFAB32425E54}"/>
              </a:ext>
            </a:extLst>
          </p:cNvPr>
          <p:cNvSpPr txBox="1"/>
          <p:nvPr/>
        </p:nvSpPr>
        <p:spPr>
          <a:xfrm>
            <a:off x="815701" y="4609000"/>
            <a:ext cx="8108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https://www.gov.br/mds/pt-br/acoes-e-programas/acesso-a-alimentos-e-a-agua/acao-de-distribuicao-de-alimentos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D1A8D3-6880-661F-02D3-B58D7E2EA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2861" y="-997851"/>
            <a:ext cx="2478143" cy="264974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49453B8-3B43-52B6-FA36-6BE7B697D0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957" y="2822801"/>
            <a:ext cx="2223608" cy="187182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E68AE54-AD32-D194-AB96-72F2C58D43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357" y="3114716"/>
            <a:ext cx="1617904" cy="198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05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594D32-4A45-EE2F-B2B3-3D32EE497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AA4EE36-3773-7889-A571-D76CF7F3883F}"/>
              </a:ext>
            </a:extLst>
          </p:cNvPr>
          <p:cNvSpPr/>
          <p:nvPr/>
        </p:nvSpPr>
        <p:spPr>
          <a:xfrm>
            <a:off x="-14352" y="-35194"/>
            <a:ext cx="9144000" cy="5126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F2470655-6F9C-BC52-2844-CE817BEFA3EB}"/>
              </a:ext>
            </a:extLst>
          </p:cNvPr>
          <p:cNvSpPr/>
          <p:nvPr/>
        </p:nvSpPr>
        <p:spPr>
          <a:xfrm>
            <a:off x="-647590" y="-3992000"/>
            <a:ext cx="10384214" cy="6212412"/>
          </a:xfrm>
          <a:prstGeom prst="ellipse">
            <a:avLst/>
          </a:prstGeom>
          <a:solidFill>
            <a:srgbClr val="005DA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9CCFAB1-4E57-4036-0788-0E3AEE5C2539}"/>
              </a:ext>
            </a:extLst>
          </p:cNvPr>
          <p:cNvSpPr/>
          <p:nvPr/>
        </p:nvSpPr>
        <p:spPr>
          <a:xfrm>
            <a:off x="-18394" y="4972122"/>
            <a:ext cx="9162395" cy="171378"/>
          </a:xfrm>
          <a:prstGeom prst="rect">
            <a:avLst/>
          </a:prstGeom>
          <a:solidFill>
            <a:srgbClr val="FFC3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216D399-3ED0-5EC8-1569-C6512401F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398" y="3378380"/>
            <a:ext cx="1617904" cy="19897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3BD6CBE-468A-8E97-5762-B9A0CDCA8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538" y="-270665"/>
            <a:ext cx="1971413" cy="140656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C5F9A6E-8E9C-5D2A-11CC-0C66A1F74598}"/>
              </a:ext>
            </a:extLst>
          </p:cNvPr>
          <p:cNvSpPr txBox="1"/>
          <p:nvPr/>
        </p:nvSpPr>
        <p:spPr>
          <a:xfrm>
            <a:off x="3061936" y="812738"/>
            <a:ext cx="3055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CONTATOS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2981BCA-B5A9-5552-11FD-6D5652199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9504"/>
              </p:ext>
            </p:extLst>
          </p:nvPr>
        </p:nvGraphicFramePr>
        <p:xfrm>
          <a:off x="1541568" y="1645623"/>
          <a:ext cx="6096000" cy="162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0049604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29932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CCPE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ccpe@mds.gov.br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39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Assistência Social </a:t>
                      </a:r>
                      <a:br>
                        <a:rPr lang="pt-BR" dirty="0"/>
                      </a:br>
                      <a:r>
                        <a:rPr lang="pt-BR" sz="1300" dirty="0"/>
                        <a:t>Emergências e Calamidades Públicas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hlinkClick r:id="rId4"/>
                        </a:rPr>
                        <a:t>emergencianosuas@mds.gov.br</a:t>
                      </a:r>
                      <a:endParaRPr lang="pt-BR" dirty="0"/>
                    </a:p>
                    <a:p>
                      <a:r>
                        <a:rPr lang="pt-BR" dirty="0">
                          <a:hlinkClick r:id="rId5"/>
                        </a:rPr>
                        <a:t>forsuas@mds.gov.br</a:t>
                      </a:r>
                      <a:endParaRPr lang="pt-BR" dirty="0"/>
                    </a:p>
                    <a:p>
                      <a:r>
                        <a:rPr lang="pt-BR" dirty="0"/>
                        <a:t>(61) 99321-0068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15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Aquisição Direta de Alimentos, </a:t>
                      </a:r>
                      <a:br>
                        <a:rPr lang="pt-BR" dirty="0"/>
                      </a:br>
                      <a:r>
                        <a:rPr lang="pt-BR" dirty="0"/>
                        <a:t>PAA e Cozinhas Solidárias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hlinkClick r:id="rId6"/>
                        </a:rPr>
                        <a:t>gabinete.sesan@mds.gov.br</a:t>
                      </a:r>
                      <a:endParaRPr lang="pt-BR" dirty="0"/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77593"/>
                  </a:ext>
                </a:extLst>
              </a:tr>
            </a:tbl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E977EC04-AEA5-F2D2-4624-314F67902C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2861" y="-997851"/>
            <a:ext cx="2478143" cy="264974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3508D65-0397-60D4-3C33-5594955E8C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568" y="3400134"/>
            <a:ext cx="2223608" cy="1871824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89EB9FD2-0AFA-A1AA-CA57-7046624A86BF}"/>
              </a:ext>
            </a:extLst>
          </p:cNvPr>
          <p:cNvSpPr txBox="1"/>
          <p:nvPr/>
        </p:nvSpPr>
        <p:spPr>
          <a:xfrm>
            <a:off x="180174" y="3518635"/>
            <a:ext cx="87549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 o cidadão:</a:t>
            </a:r>
          </a:p>
          <a:p>
            <a:pPr algn="ctr"/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https://www.gov.br/mds/pt-br/canais_atendimento/ouvidoria</a:t>
            </a:r>
            <a:r>
              <a:rPr lang="pt-BR" dirty="0"/>
              <a:t> </a:t>
            </a:r>
          </a:p>
          <a:p>
            <a:pPr algn="ctr"/>
            <a:r>
              <a:rPr lang="pt-BR" dirty="0"/>
              <a:t>Telefone (Disque Social):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121</a:t>
            </a:r>
          </a:p>
          <a:p>
            <a:pPr algn="ctr"/>
            <a:r>
              <a:rPr lang="pt-BR" dirty="0"/>
              <a:t>WhatsApp: </a:t>
            </a:r>
            <a:r>
              <a:rPr lang="pt-BR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</a:rPr>
              <a:t>(61) 4042-1552</a:t>
            </a:r>
          </a:p>
        </p:txBody>
      </p:sp>
    </p:spTree>
    <p:extLst>
      <p:ext uri="{BB962C8B-B14F-4D97-AF65-F5344CB8AC3E}">
        <p14:creationId xmlns:p14="http://schemas.microsoft.com/office/powerpoint/2010/main" val="59528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30D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105C1973-A127-7D1A-DCC3-CBB93997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>
            <a:extLst>
              <a:ext uri="{FF2B5EF4-FFF2-40B4-BE49-F238E27FC236}">
                <a16:creationId xmlns:a16="http://schemas.microsoft.com/office/drawing/2014/main" id="{5D36F3E0-95AF-1821-0B35-D0D0BB5E00FE}"/>
              </a:ext>
            </a:extLst>
          </p:cNvPr>
          <p:cNvSpPr/>
          <p:nvPr/>
        </p:nvSpPr>
        <p:spPr>
          <a:xfrm>
            <a:off x="0" y="-38101"/>
            <a:ext cx="7563000" cy="5181601"/>
          </a:xfrm>
          <a:prstGeom prst="rtTriangle">
            <a:avLst/>
          </a:prstGeom>
          <a:solidFill>
            <a:srgbClr val="006D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FB952B23-F247-B8E0-C6A4-D6098A423DD7}"/>
              </a:ext>
            </a:extLst>
          </p:cNvPr>
          <p:cNvSpPr/>
          <p:nvPr/>
        </p:nvSpPr>
        <p:spPr>
          <a:xfrm>
            <a:off x="5547788" y="-2631013"/>
            <a:ext cx="6212412" cy="6212412"/>
          </a:xfrm>
          <a:prstGeom prst="ellipse">
            <a:avLst/>
          </a:prstGeom>
          <a:solidFill>
            <a:srgbClr val="005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E997F0-7B70-1DE5-CB3B-9EB6C58689E0}"/>
              </a:ext>
            </a:extLst>
          </p:cNvPr>
          <p:cNvSpPr txBox="1"/>
          <p:nvPr/>
        </p:nvSpPr>
        <p:spPr>
          <a:xfrm>
            <a:off x="6477098" y="1156934"/>
            <a:ext cx="15521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da-DK" sz="2400" dirty="0">
                <a:solidFill>
                  <a:schemeClr val="bg1"/>
                </a:solidFill>
                <a:latin typeface="+mn-lt"/>
              </a:rPr>
              <a:t>Obrigada!</a:t>
            </a:r>
            <a:endParaRPr lang="pt-BR" sz="2400" cap="all" dirty="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BC6772F-D598-7A52-5B98-98EA2390C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98" y="3730280"/>
            <a:ext cx="2524314" cy="6188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522870D-4A65-CA7E-6F48-F79EC0E3C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156" y="3581399"/>
            <a:ext cx="1413220" cy="141322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05865FB-3838-B957-9E0C-D811331D8A69}"/>
              </a:ext>
            </a:extLst>
          </p:cNvPr>
          <p:cNvSpPr txBox="1"/>
          <p:nvPr/>
        </p:nvSpPr>
        <p:spPr>
          <a:xfrm>
            <a:off x="94383" y="2812025"/>
            <a:ext cx="514503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dirty="0">
                <a:solidFill>
                  <a:schemeClr val="bg1"/>
                </a:solidFill>
              </a:rPr>
              <a:t>Acompanhe as ações do </a:t>
            </a:r>
            <a:r>
              <a:rPr lang="pt-BR" sz="1500" b="1" dirty="0">
                <a:solidFill>
                  <a:schemeClr val="bg1"/>
                </a:solidFill>
              </a:rPr>
              <a:t>MDS</a:t>
            </a:r>
            <a:r>
              <a:rPr lang="pt-BR" sz="1500" dirty="0">
                <a:solidFill>
                  <a:schemeClr val="bg1"/>
                </a:solidFill>
              </a:rPr>
              <a:t> para o </a:t>
            </a:r>
            <a:r>
              <a:rPr lang="pt-BR" sz="1500" b="1" dirty="0">
                <a:solidFill>
                  <a:schemeClr val="bg1"/>
                </a:solidFill>
              </a:rPr>
              <a:t>El </a:t>
            </a:r>
            <a:r>
              <a:rPr lang="pt-BR" sz="1500" b="1" dirty="0" err="1">
                <a:solidFill>
                  <a:schemeClr val="bg1"/>
                </a:solidFill>
              </a:rPr>
              <a:t>Niño</a:t>
            </a:r>
            <a:r>
              <a:rPr lang="pt-BR" sz="1500" dirty="0">
                <a:solidFill>
                  <a:schemeClr val="bg1"/>
                </a:solidFill>
              </a:rPr>
              <a:t>, </a:t>
            </a:r>
          </a:p>
          <a:p>
            <a:r>
              <a:rPr lang="pt-BR" sz="1500" dirty="0">
                <a:solidFill>
                  <a:schemeClr val="bg1"/>
                </a:solidFill>
              </a:rPr>
              <a:t>com informações sobre preparação, resposta </a:t>
            </a:r>
          </a:p>
          <a:p>
            <a:r>
              <a:rPr lang="pt-BR" sz="1500" dirty="0">
                <a:solidFill>
                  <a:schemeClr val="bg1"/>
                </a:solidFill>
              </a:rPr>
              <a:t>e apoio aos territórios: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464048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57A1A0E6-814D-44C4-8566-535113F78916}"/>
</file>

<file path=customXml/itemProps2.xml><?xml version="1.0" encoding="utf-8"?>
<ds:datastoreItem xmlns:ds="http://schemas.openxmlformats.org/officeDocument/2006/customXml" ds:itemID="{EF71200A-64C1-4D90-98F4-73AC9F5353D6}"/>
</file>

<file path=customXml/itemProps3.xml><?xml version="1.0" encoding="utf-8"?>
<ds:datastoreItem xmlns:ds="http://schemas.openxmlformats.org/officeDocument/2006/customXml" ds:itemID="{79B37FAD-83DE-4AC9-813B-2772AC2F0AF0}"/>
</file>

<file path=docMetadata/LabelInfo.xml><?xml version="1.0" encoding="utf-8"?>
<clbl:labelList xmlns:clbl="http://schemas.microsoft.com/office/2020/mipLabelMetadata">
  <clbl:label id="{2059aa38-f392-4105-be92-628035578272}" enabled="1" method="Standard" siteId="{1588262d-23fb-43b4-bd6e-bce49c8e618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443</Words>
  <Application>Microsoft Office PowerPoint</Application>
  <PresentationFormat>Apresentação na tela (16:9)</PresentationFormat>
  <Paragraphs>53</Paragraphs>
  <Slides>16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2" baseType="lpstr">
      <vt:lpstr>Arial Black</vt:lpstr>
      <vt:lpstr>Aharoni</vt:lpstr>
      <vt:lpstr>Poppins Light</vt:lpstr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Josair Braz de Sousa</dc:creator>
  <cp:lastModifiedBy>DIAS Priscila</cp:lastModifiedBy>
  <cp:revision>34</cp:revision>
  <dcterms:modified xsi:type="dcterms:W3CDTF">2026-08-31T22:43:05Z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