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Override1.xml" ContentType="application/vnd.openxmlformats-officedocument.themeOverride+xml"/>
  <Override PartName="/ppt/authors.xml" ContentType="application/vnd.ms-powerpoint.author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22"/>
  </p:notesMasterIdLst>
  <p:sldIdLst>
    <p:sldId id="2572" r:id="rId2"/>
    <p:sldId id="2583" r:id="rId3"/>
    <p:sldId id="2147471809" r:id="rId4"/>
    <p:sldId id="2564" r:id="rId5"/>
    <p:sldId id="2076139541" r:id="rId6"/>
    <p:sldId id="2076139537" r:id="rId7"/>
    <p:sldId id="2147471812" r:id="rId8"/>
    <p:sldId id="2147471799" r:id="rId9"/>
    <p:sldId id="2147471814" r:id="rId10"/>
    <p:sldId id="2147471813" r:id="rId11"/>
    <p:sldId id="2147471811" r:id="rId12"/>
    <p:sldId id="2147471802" r:id="rId13"/>
    <p:sldId id="2147471798" r:id="rId14"/>
    <p:sldId id="2147471800" r:id="rId15"/>
    <p:sldId id="2147471806" r:id="rId16"/>
    <p:sldId id="2147471804" r:id="rId17"/>
    <p:sldId id="2147471805" r:id="rId18"/>
    <p:sldId id="2147471801" r:id="rId19"/>
    <p:sldId id="2147471808" r:id="rId20"/>
    <p:sldId id="2147471815" r:id="rId21"/>
  </p:sldIdLst>
  <p:sldSz cx="12192000" cy="6858000"/>
  <p:notesSz cx="7104063" cy="102346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52AED10-9E9E-63E3-0F45-DF5E72894A6F}" name="Usuário Convidado" initials="UC" userId="Usuário Convidado" providerId="Windows Live"/>
  <p188:author id="{B9DDF879-2159-32C9-1D36-19137FF9D7E6}" name="Fabiani Bender" initials="FB" userId="Fabiani Bend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1111"/>
    <a:srgbClr val="0E20E6"/>
    <a:srgbClr val="000000"/>
    <a:srgbClr val="2D4241"/>
    <a:srgbClr val="274C63"/>
    <a:srgbClr val="FF0000"/>
    <a:srgbClr val="294E63"/>
    <a:srgbClr val="C9DEEF"/>
    <a:srgbClr val="FF8C00"/>
    <a:srgbClr val="E479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Estilo Médio 2 - Ênfas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inimized">
    <p:restoredLeft sz="13084"/>
    <p:restoredTop sz="91427"/>
  </p:normalViewPr>
  <p:slideViewPr>
    <p:cSldViewPr snapToGrid="0">
      <p:cViewPr varScale="1">
        <p:scale>
          <a:sx n="115" d="100"/>
          <a:sy n="115" d="100"/>
        </p:scale>
        <p:origin x="1656" y="2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7" d="100"/>
        <a:sy n="87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8/10/relationships/authors" Target="authors.xml"/><Relationship Id="rId30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A0276AD6-FF07-4BB5-A00D-D501E3B59D0B}" type="datetimeFigureOut">
              <a:rPr lang="pt-BR"/>
              <a:t>03/09/2026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9686A31F-087C-41FE-8E1F-C75C49AC4405}" type="slidenum">
              <a:r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91462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86A31F-087C-41FE-8E1F-C75C49AC4405}" type="slidenum">
              <a:rPr lang="pt-BR" smtClean="0"/>
              <a:t>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662080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14AAEF-BAB2-2827-0536-63B028D440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3014F5D-F3AF-36A5-C76B-4B6691FE56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F22C370-AB35-B670-F93F-0B21588AA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8ABCC-73E4-4831-8D85-B400D3BAABA0}" type="datetimeFigureOut">
              <a:rPr lang="pt-BR" smtClean="0"/>
              <a:t>03/09/2026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10E5ECD-AB33-0914-3F3F-85B684BF9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F165F20-12C7-07D0-80E3-B67049C4E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D8A76-E4B1-46BB-BFCF-1BA2993936B4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40347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0A41D1-44E7-F492-D7B6-BC64F2E78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7EAEF25-038B-F0A9-583C-959DE16F57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1DE3158-64BF-F554-F094-57DE43DC1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8ABCC-73E4-4831-8D85-B400D3BAABA0}" type="datetimeFigureOut">
              <a:rPr lang="pt-BR" smtClean="0"/>
              <a:t>03/09/2026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139F3AA-3389-7A15-767B-7502A85D4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BAACD95-B589-4A3D-C812-FE17601A4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D8A76-E4B1-46BB-BFCF-1BA2993936B4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04208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111415-B959-A9C9-EC9B-611876F9C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A26B530-E89E-2C4D-ED53-B8CCB252B0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EDA7458-9513-741A-BCCC-716B7D1A5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8ABCC-73E4-4831-8D85-B400D3BAABA0}" type="datetimeFigureOut">
              <a:rPr lang="pt-BR" smtClean="0"/>
              <a:t>03/09/2026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5A7928E-99A4-96EC-FAC4-E16D54763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BD0DB56-C0BA-0D12-1A73-238295B8D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D8A76-E4B1-46BB-BFCF-1BA2993936B4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18444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205EE0-8F89-5C8F-99DB-19786EE2C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2489252-D946-7C7B-3718-71EC4E8115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52DCB2B-CDB2-1BA7-DCCB-BED94736C7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071067E-55EF-AC38-3ABC-81F144F70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8ABCC-73E4-4831-8D85-B400D3BAABA0}" type="datetimeFigureOut">
              <a:rPr lang="pt-BR" smtClean="0"/>
              <a:t>03/09/2026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3F21C14-9095-E6CA-3997-30A63C647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8ED4DD1-FE74-37E9-416E-40CE8B48D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D8A76-E4B1-46BB-BFCF-1BA2993936B4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73591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8379C6-7413-614B-7A70-CC02C3772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23D8CC4-108C-AA4E-0F05-C54265D351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9C3E7EA-8AC4-8765-A5B1-6364CDD24A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8D5E29D-181B-8BBF-F4AA-448AC3929F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D0E3081-C650-55AC-DD71-8F51B8C3F4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9C60962-9342-17C4-1996-0B360C7BA4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8ABCC-73E4-4831-8D85-B400D3BAABA0}" type="datetimeFigureOut">
              <a:rPr lang="pt-BR" smtClean="0"/>
              <a:t>03/09/2026</a:t>
            </a:fld>
            <a:endParaRPr lang="pt-BR" dirty="0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5486B8B-BF47-6A6E-0454-28D5F42E5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24B1E442-A4F7-0B6F-0C24-65EE7C9C6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D8A76-E4B1-46BB-BFCF-1BA2993936B4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39993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BB00F5-6A4C-941A-91C7-0523F82F5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97173BD-8C6D-3FE4-1604-B02B0C285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8ABCC-73E4-4831-8D85-B400D3BAABA0}" type="datetimeFigureOut">
              <a:rPr lang="pt-BR" smtClean="0"/>
              <a:t>03/09/2026</a:t>
            </a:fld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6ADCA24-DDC1-DBCD-B0E2-9564299C6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B8C8CD7-590F-A064-49A0-DB6A8EF52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D8A76-E4B1-46BB-BFCF-1BA2993936B4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91590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EBB0F96-6787-39DB-B5D3-CD8B31CE3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8ABCC-73E4-4831-8D85-B400D3BAABA0}" type="datetimeFigureOut">
              <a:rPr lang="pt-BR" smtClean="0"/>
              <a:t>03/09/2026</a:t>
            </a:fld>
            <a:endParaRPr lang="pt-BR" dirty="0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D4093A0-937D-8B96-BCDF-8CA854A7C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A5B82FE-6A13-CA84-D3D2-137FEABD5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D8A76-E4B1-46BB-BFCF-1BA2993936B4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27522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2D0FA2-8DBA-D3E5-B41D-F60CBADBD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174197C-E3BE-62E9-7F14-8808269C79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302F138-BEC1-CEA5-7171-BCFABD1E02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DF2509F-E3B9-A13E-FF83-5B5657F14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8ABCC-73E4-4831-8D85-B400D3BAABA0}" type="datetimeFigureOut">
              <a:rPr lang="pt-BR" smtClean="0"/>
              <a:t>03/09/2026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BE1EECA-1355-73CD-ABD1-603CE8CA2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D051C24-019D-AD03-A834-414D8B882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D8A76-E4B1-46BB-BFCF-1BA2993936B4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97269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A1450F-57DF-1E80-2543-7BA7A4336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39EE74E-5E80-9744-FE46-270BC79BA1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F321A89-21DA-4AB4-EBC7-1D20D263FF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8973520-907D-B61C-E0B6-1476B4FB80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8ABCC-73E4-4831-8D85-B400D3BAABA0}" type="datetimeFigureOut">
              <a:rPr lang="pt-BR" smtClean="0"/>
              <a:t>03/09/2026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1929953-BF64-075A-35A0-8390D8BDA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0822E2F-B6AA-74AE-E933-4134664A6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D8A76-E4B1-46BB-BFCF-1BA2993936B4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68534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9F729A-4215-396E-30B7-54ACC981D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57F0DE3-D1C7-65FA-225B-9FF8FAFBED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072EE59-C0AA-CDCD-809E-D9E214A29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8ABCC-73E4-4831-8D85-B400D3BAABA0}" type="datetimeFigureOut">
              <a:rPr lang="pt-BR" smtClean="0"/>
              <a:t>03/09/2026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0F6017F-0DBC-9313-CD7B-E713DC834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19FBB15-AA1C-5959-2C33-6F31801A6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D8A76-E4B1-46BB-BFCF-1BA2993936B4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101849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039DFE1-0CE8-154B-503B-A4E1447559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C4DB8F4-1204-F47C-96F6-50A0BCBA39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AC1DAAA-C5B7-1551-7B8F-736B6C4474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8ABCC-73E4-4831-8D85-B400D3BAABA0}" type="datetimeFigureOut">
              <a:rPr lang="pt-BR" smtClean="0"/>
              <a:t>03/09/2026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22EB62F-EDD3-C7FA-90C5-66CEBE637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B094092-E4C4-1F25-FA6D-6F6D2F151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D8A76-E4B1-46BB-BFCF-1BA2993936B4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21546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DF5F57F3-A87D-00F2-F222-B96BF2725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B7A2220-8010-8D49-78DF-4C25055536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4C7791A-EA3D-E1DD-2C73-F344BAE709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B8ABCC-73E4-4831-8D85-B400D3BAABA0}" type="datetimeFigureOut">
              <a:rPr lang="pt-BR" smtClean="0"/>
              <a:t>03/09/2026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F8DADA4-D4B9-E64A-065A-E08EDB6D22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E58CCC5-AD1E-632E-B205-823F080E12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CD8A76-E4B1-46BB-BFCF-1BA2993936B4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54891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s2id.mi.gov.br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8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BDE225-D598-5C1A-19C7-F9EE3720B1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BAE2AB38-C4A8-1399-2ECB-6A432FABC18A}"/>
              </a:ext>
            </a:extLst>
          </p:cNvPr>
          <p:cNvSpPr/>
          <p:nvPr/>
        </p:nvSpPr>
        <p:spPr>
          <a:xfrm>
            <a:off x="0" y="0"/>
            <a:ext cx="6705600" cy="720000"/>
          </a:xfrm>
          <a:prstGeom prst="rect">
            <a:avLst/>
          </a:prstGeom>
          <a:solidFill>
            <a:srgbClr val="0260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FEF647AE-B41D-B45C-FEB4-2D7A09080B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97170"/>
              </p:ext>
            </p:extLst>
          </p:nvPr>
        </p:nvGraphicFramePr>
        <p:xfrm>
          <a:off x="1047303" y="2930915"/>
          <a:ext cx="4068000" cy="5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6214">
                  <a:extLst>
                    <a:ext uri="{9D8B030D-6E8A-4147-A177-3AD203B41FA5}">
                      <a16:colId xmlns:a16="http://schemas.microsoft.com/office/drawing/2014/main" val="2302783104"/>
                    </a:ext>
                  </a:extLst>
                </a:gridCol>
                <a:gridCol w="967232">
                  <a:extLst>
                    <a:ext uri="{9D8B030D-6E8A-4147-A177-3AD203B41FA5}">
                      <a16:colId xmlns:a16="http://schemas.microsoft.com/office/drawing/2014/main" val="1331752944"/>
                    </a:ext>
                  </a:extLst>
                </a:gridCol>
                <a:gridCol w="824414">
                  <a:extLst>
                    <a:ext uri="{9D8B030D-6E8A-4147-A177-3AD203B41FA5}">
                      <a16:colId xmlns:a16="http://schemas.microsoft.com/office/drawing/2014/main" val="1840144649"/>
                    </a:ext>
                  </a:extLst>
                </a:gridCol>
                <a:gridCol w="530140">
                  <a:extLst>
                    <a:ext uri="{9D8B030D-6E8A-4147-A177-3AD203B41FA5}">
                      <a16:colId xmlns:a16="http://schemas.microsoft.com/office/drawing/2014/main" val="3921222530"/>
                    </a:ext>
                  </a:extLst>
                </a:gridCol>
              </a:tblGrid>
              <a:tr h="54000">
                <a:tc>
                  <a:txBody>
                    <a:bodyPr/>
                    <a:lstStyle/>
                    <a:p>
                      <a:endParaRPr lang="pt-BR" sz="100" dirty="0"/>
                    </a:p>
                  </a:txBody>
                  <a:tcPr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8356C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100" dirty="0"/>
                    </a:p>
                  </a:txBody>
                  <a:tcPr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9C1E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100" dirty="0"/>
                    </a:p>
                  </a:txBody>
                  <a:tcPr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A815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100" dirty="0"/>
                    </a:p>
                  </a:txBody>
                  <a:tcPr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48F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7198043"/>
                  </a:ext>
                </a:extLst>
              </a:tr>
            </a:tbl>
          </a:graphicData>
        </a:graphic>
      </p:graphicFrame>
      <p:sp>
        <p:nvSpPr>
          <p:cNvPr id="8" name="CaixaDeTexto 7">
            <a:extLst>
              <a:ext uri="{FF2B5EF4-FFF2-40B4-BE49-F238E27FC236}">
                <a16:creationId xmlns:a16="http://schemas.microsoft.com/office/drawing/2014/main" id="{BC4C3BBE-9C3C-9C5D-624E-0260597090D1}"/>
              </a:ext>
            </a:extLst>
          </p:cNvPr>
          <p:cNvSpPr txBox="1"/>
          <p:nvPr/>
        </p:nvSpPr>
        <p:spPr>
          <a:xfrm>
            <a:off x="127444" y="956262"/>
            <a:ext cx="6426384" cy="1384995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2800" b="1" dirty="0">
                <a:solidFill>
                  <a:srgbClr val="244E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703020202090204" pitchFamily="34" charset="0"/>
                <a:ea typeface="Calibri"/>
                <a:cs typeface="Calibri"/>
              </a:rPr>
              <a:t>El Niño 2026-27 e </a:t>
            </a:r>
          </a:p>
          <a:p>
            <a:pPr algn="ctr"/>
            <a:r>
              <a:rPr lang="pt-BR" sz="2800" b="1" dirty="0">
                <a:solidFill>
                  <a:srgbClr val="244E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703020202090204" pitchFamily="34" charset="0"/>
                <a:ea typeface="Calibri"/>
                <a:cs typeface="Calibri"/>
              </a:rPr>
              <a:t>Impactos Associados ao Clima: </a:t>
            </a:r>
          </a:p>
          <a:p>
            <a:pPr algn="ctr"/>
            <a:r>
              <a:rPr lang="pt-BR" sz="2800" b="1" dirty="0">
                <a:solidFill>
                  <a:srgbClr val="244E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703020202090204" pitchFamily="34" charset="0"/>
                <a:ea typeface="Calibri"/>
                <a:cs typeface="Calibri"/>
              </a:rPr>
              <a:t>Região Sul do Brasil</a:t>
            </a:r>
          </a:p>
        </p:txBody>
      </p:sp>
      <p:sp>
        <p:nvSpPr>
          <p:cNvPr id="17" name="TextBox 4">
            <a:extLst>
              <a:ext uri="{FF2B5EF4-FFF2-40B4-BE49-F238E27FC236}">
                <a16:creationId xmlns:a16="http://schemas.microsoft.com/office/drawing/2014/main" id="{DDC3C199-C5EF-7D1F-4123-C5B08CB7554E}"/>
              </a:ext>
            </a:extLst>
          </p:cNvPr>
          <p:cNvSpPr txBox="1"/>
          <p:nvPr/>
        </p:nvSpPr>
        <p:spPr>
          <a:xfrm>
            <a:off x="1635368" y="3302725"/>
            <a:ext cx="3321455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2400" dirty="0">
                <a:solidFill>
                  <a:srgbClr val="244E68"/>
                </a:solidFill>
                <a:latin typeface="Trebuchet MS"/>
                <a:cs typeface="Calibri"/>
              </a:rPr>
              <a:t>Jose Antonio Marengo</a:t>
            </a:r>
          </a:p>
          <a:p>
            <a:pPr algn="ctr"/>
            <a:r>
              <a:rPr lang="en-GB" sz="2400" b="1" dirty="0">
                <a:solidFill>
                  <a:srgbClr val="244E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/>
                <a:cs typeface="Calibri"/>
              </a:rPr>
              <a:t>CEMADEN/MCTI</a:t>
            </a:r>
          </a:p>
        </p:txBody>
      </p:sp>
      <p:grpSp>
        <p:nvGrpSpPr>
          <p:cNvPr id="18" name="Agrupar 15">
            <a:extLst>
              <a:ext uri="{FF2B5EF4-FFF2-40B4-BE49-F238E27FC236}">
                <a16:creationId xmlns:a16="http://schemas.microsoft.com/office/drawing/2014/main" id="{821F78AF-7D1B-76D4-4C6D-7BF251047845}"/>
              </a:ext>
            </a:extLst>
          </p:cNvPr>
          <p:cNvGrpSpPr/>
          <p:nvPr/>
        </p:nvGrpSpPr>
        <p:grpSpPr>
          <a:xfrm>
            <a:off x="229919" y="5983138"/>
            <a:ext cx="5702767" cy="684111"/>
            <a:chOff x="1207288" y="2734751"/>
            <a:chExt cx="8653421" cy="1071093"/>
          </a:xfrm>
        </p:grpSpPr>
        <p:pic>
          <p:nvPicPr>
            <p:cNvPr id="19" name="Imagem 18">
              <a:extLst>
                <a:ext uri="{FF2B5EF4-FFF2-40B4-BE49-F238E27FC236}">
                  <a16:creationId xmlns:a16="http://schemas.microsoft.com/office/drawing/2014/main" id="{3B38DB39-BD17-E33A-650C-00106F18B09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20708" y="2734752"/>
              <a:ext cx="5040000" cy="1071092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id="{A509EF3F-D1D4-6273-3C41-674BDD1EF1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055" b="861"/>
            <a:stretch>
              <a:fillRect/>
            </a:stretch>
          </p:blipFill>
          <p:spPr>
            <a:xfrm>
              <a:off x="8458201" y="2734751"/>
              <a:ext cx="1402508" cy="1071092"/>
            </a:xfrm>
            <a:prstGeom prst="rect">
              <a:avLst/>
            </a:prstGeom>
          </p:spPr>
        </p:pic>
        <p:grpSp>
          <p:nvGrpSpPr>
            <p:cNvPr id="21" name="Agrupar 14">
              <a:extLst>
                <a:ext uri="{FF2B5EF4-FFF2-40B4-BE49-F238E27FC236}">
                  <a16:creationId xmlns:a16="http://schemas.microsoft.com/office/drawing/2014/main" id="{C55D0331-3162-6CEA-9667-C1CE24DA4E2B}"/>
                </a:ext>
              </a:extLst>
            </p:cNvPr>
            <p:cNvGrpSpPr/>
            <p:nvPr/>
          </p:nvGrpSpPr>
          <p:grpSpPr>
            <a:xfrm>
              <a:off x="1207288" y="2861185"/>
              <a:ext cx="3353282" cy="944658"/>
              <a:chOff x="1127278" y="3728080"/>
              <a:chExt cx="3353282" cy="944658"/>
            </a:xfrm>
          </p:grpSpPr>
          <p:pic>
            <p:nvPicPr>
              <p:cNvPr id="22" name="Imagem 21">
                <a:extLst>
                  <a:ext uri="{FF2B5EF4-FFF2-40B4-BE49-F238E27FC236}">
                    <a16:creationId xmlns:a16="http://schemas.microsoft.com/office/drawing/2014/main" id="{6E955993-185B-16C0-5D43-16AD8CF848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334" b="41374"/>
              <a:stretch>
                <a:fillRect/>
              </a:stretch>
            </p:blipFill>
            <p:spPr>
              <a:xfrm>
                <a:off x="1127278" y="3728080"/>
                <a:ext cx="1874683" cy="876078"/>
              </a:xfrm>
              <a:prstGeom prst="rect">
                <a:avLst/>
              </a:prstGeom>
            </p:spPr>
          </p:pic>
          <p:pic>
            <p:nvPicPr>
              <p:cNvPr id="23" name="Imagem 22">
                <a:extLst>
                  <a:ext uri="{FF2B5EF4-FFF2-40B4-BE49-F238E27FC236}">
                    <a16:creationId xmlns:a16="http://schemas.microsoft.com/office/drawing/2014/main" id="{9C7D1344-E5D8-DF68-0C73-AEB1FA56D6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8667"/>
              <a:stretch>
                <a:fillRect/>
              </a:stretch>
            </p:blipFill>
            <p:spPr>
              <a:xfrm>
                <a:off x="2665093" y="3989070"/>
                <a:ext cx="1815467" cy="683668"/>
              </a:xfrm>
              <a:prstGeom prst="rect">
                <a:avLst/>
              </a:prstGeom>
            </p:spPr>
          </p:pic>
        </p:grpSp>
      </p:grp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34"/>
          <a:stretch/>
        </p:blipFill>
        <p:spPr bwMode="auto">
          <a:xfrm>
            <a:off x="6681272" y="0"/>
            <a:ext cx="551072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DF44C37B-9FBE-2A58-D30A-A03B6EEC18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39795" y="4172677"/>
            <a:ext cx="1609440" cy="1729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285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8D1D3-1776-4FB0-2EEA-726C93BF4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69D04613-985E-775C-1F41-692E4ABF96B1}"/>
              </a:ext>
            </a:extLst>
          </p:cNvPr>
          <p:cNvSpPr/>
          <p:nvPr/>
        </p:nvSpPr>
        <p:spPr>
          <a:xfrm>
            <a:off x="0" y="0"/>
            <a:ext cx="12192000" cy="6858001"/>
          </a:xfrm>
          <a:custGeom>
            <a:avLst/>
            <a:gdLst/>
            <a:ahLst/>
            <a:cxnLst/>
            <a:rect l="l" t="t" r="r" b="b"/>
            <a:pathLst>
              <a:path w="18288000" h="17992725">
                <a:moveTo>
                  <a:pt x="18287998" y="17992723"/>
                </a:moveTo>
                <a:lnTo>
                  <a:pt x="0" y="17992723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7992723"/>
                </a:lnTo>
                <a:close/>
              </a:path>
            </a:pathLst>
          </a:custGeom>
          <a:solidFill>
            <a:srgbClr val="1D2B4E"/>
          </a:solidFill>
        </p:spPr>
        <p:txBody>
          <a:bodyPr wrap="square" lIns="0" tIns="0" rIns="0" bIns="0" rtlCol="0"/>
          <a:lstStyle/>
          <a:p>
            <a:endParaRPr lang="pt-BR" sz="24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F94215D-8D95-B997-C00D-F2525B14C3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1854" y="642359"/>
            <a:ext cx="7772400" cy="817303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022254C6-41BF-F9D9-26E7-5651E4AE2F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3744" y="127181"/>
            <a:ext cx="7772400" cy="443245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B19DAC88-6117-801F-E19E-A87C88BC3B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709" y="1565571"/>
            <a:ext cx="6306965" cy="3403947"/>
          </a:xfrm>
          <a:prstGeom prst="rect">
            <a:avLst/>
          </a:prstGeom>
        </p:spPr>
      </p:pic>
      <p:sp>
        <p:nvSpPr>
          <p:cNvPr id="10" name="Retângulo 9"/>
          <p:cNvSpPr/>
          <p:nvPr/>
        </p:nvSpPr>
        <p:spPr>
          <a:xfrm>
            <a:off x="1013551" y="2346593"/>
            <a:ext cx="914401" cy="319489"/>
          </a:xfrm>
          <a:prstGeom prst="rect">
            <a:avLst/>
          </a:prstGeom>
          <a:noFill/>
          <a:ln w="3492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177CDF0-D3C3-4B74-FBEC-613A72096A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8942" y="5227754"/>
            <a:ext cx="8839201" cy="1372010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9FAB7A45-8AB4-85C7-48E7-F67DDD06D582}"/>
              </a:ext>
            </a:extLst>
          </p:cNvPr>
          <p:cNvSpPr/>
          <p:nvPr/>
        </p:nvSpPr>
        <p:spPr>
          <a:xfrm>
            <a:off x="2797746" y="5199774"/>
            <a:ext cx="5071730" cy="1853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38C32150-CC8D-F301-24D1-2C85A83465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53454" y="1730633"/>
            <a:ext cx="5036766" cy="3063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982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E9C0B-7EA3-72DC-5D41-4A1B80D9CA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84702725-E528-591E-8996-30BC174305B8}"/>
              </a:ext>
            </a:extLst>
          </p:cNvPr>
          <p:cNvSpPr/>
          <p:nvPr/>
        </p:nvSpPr>
        <p:spPr>
          <a:xfrm>
            <a:off x="0" y="18424"/>
            <a:ext cx="12192000" cy="6858001"/>
          </a:xfrm>
          <a:custGeom>
            <a:avLst/>
            <a:gdLst/>
            <a:ahLst/>
            <a:cxnLst/>
            <a:rect l="l" t="t" r="r" b="b"/>
            <a:pathLst>
              <a:path w="18288000" h="17992725">
                <a:moveTo>
                  <a:pt x="18287998" y="17992723"/>
                </a:moveTo>
                <a:lnTo>
                  <a:pt x="0" y="17992723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7992723"/>
                </a:lnTo>
                <a:close/>
              </a:path>
            </a:pathLst>
          </a:custGeom>
          <a:solidFill>
            <a:srgbClr val="1D2B4E"/>
          </a:solidFill>
        </p:spPr>
        <p:txBody>
          <a:bodyPr wrap="square" lIns="0" tIns="0" rIns="0" bIns="0" rtlCol="0"/>
          <a:lstStyle/>
          <a:p>
            <a:endParaRPr lang="pt-BR" sz="2400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C59DAAE9-DD67-D073-1D87-A5A426D12211}"/>
              </a:ext>
            </a:extLst>
          </p:cNvPr>
          <p:cNvSpPr txBox="1"/>
          <p:nvPr/>
        </p:nvSpPr>
        <p:spPr>
          <a:xfrm>
            <a:off x="0" y="18424"/>
            <a:ext cx="6234952" cy="13849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t-BR" sz="2800" b="1" dirty="0">
                <a:solidFill>
                  <a:srgbClr val="FFC000"/>
                </a:solidFill>
                <a:ea typeface="Calibri"/>
                <a:cs typeface="Calibri"/>
              </a:rPr>
              <a:t>Evolução da temperatura do Oceano Pacífico Tropical: El </a:t>
            </a:r>
            <a:r>
              <a:rPr lang="pt-BR" sz="2800" b="1" dirty="0" err="1">
                <a:solidFill>
                  <a:srgbClr val="FFC000"/>
                </a:solidFill>
                <a:ea typeface="Calibri"/>
                <a:cs typeface="Calibri"/>
              </a:rPr>
              <a:t>Niño</a:t>
            </a:r>
            <a:r>
              <a:rPr lang="pt-BR" sz="2800" b="1" dirty="0">
                <a:solidFill>
                  <a:srgbClr val="FFC000"/>
                </a:solidFill>
                <a:ea typeface="Calibri"/>
                <a:cs typeface="Calibri"/>
              </a:rPr>
              <a:t> 2026-27</a:t>
            </a:r>
          </a:p>
          <a:p>
            <a:endParaRPr lang="pt-BR" sz="2800" dirty="0"/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8B023F11-D95F-D979-C113-BA25EC1012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493" y="1403419"/>
            <a:ext cx="7516091" cy="5092262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65E12B6C-7B48-94F4-5A34-E641E55509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2109" y="18425"/>
            <a:ext cx="41063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8613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91B87A-C2B1-8A78-279B-1C2DFB33D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9CA8AFCD-3D25-2F92-BAE4-7973679C82E8}"/>
              </a:ext>
            </a:extLst>
          </p:cNvPr>
          <p:cNvSpPr/>
          <p:nvPr/>
        </p:nvSpPr>
        <p:spPr>
          <a:xfrm>
            <a:off x="0" y="21265"/>
            <a:ext cx="12192000" cy="6858001"/>
          </a:xfrm>
          <a:custGeom>
            <a:avLst/>
            <a:gdLst/>
            <a:ahLst/>
            <a:cxnLst/>
            <a:rect l="l" t="t" r="r" b="b"/>
            <a:pathLst>
              <a:path w="18288000" h="17992725">
                <a:moveTo>
                  <a:pt x="18287998" y="17992723"/>
                </a:moveTo>
                <a:lnTo>
                  <a:pt x="0" y="17992723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7992723"/>
                </a:lnTo>
                <a:close/>
              </a:path>
            </a:pathLst>
          </a:custGeom>
          <a:solidFill>
            <a:srgbClr val="1D2B4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95A99F21-F3F6-5BA3-9D72-DBAB8339FF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3334" y="969229"/>
            <a:ext cx="3699248" cy="3441318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2FC9B969-60E5-7ACF-375F-9CF72219E618}"/>
              </a:ext>
            </a:extLst>
          </p:cNvPr>
          <p:cNvSpPr txBox="1"/>
          <p:nvPr/>
        </p:nvSpPr>
        <p:spPr>
          <a:xfrm>
            <a:off x="1524000" y="6278790"/>
            <a:ext cx="1657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solidFill>
                  <a:schemeClr val="accent6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(Cai et al 2020)</a:t>
            </a:r>
            <a:endParaRPr lang="pt-BR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3D8D5F-814A-E514-D748-5FBDFA7029C1}"/>
              </a:ext>
            </a:extLst>
          </p:cNvPr>
          <p:cNvSpPr txBox="1"/>
          <p:nvPr/>
        </p:nvSpPr>
        <p:spPr>
          <a:xfrm>
            <a:off x="6441716" y="561489"/>
            <a:ext cx="136689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4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Chuva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E9FEC2F-5D83-FDF0-47EE-78E147CBE682}"/>
              </a:ext>
            </a:extLst>
          </p:cNvPr>
          <p:cNvSpPr txBox="1"/>
          <p:nvPr/>
        </p:nvSpPr>
        <p:spPr>
          <a:xfrm>
            <a:off x="8315144" y="518790"/>
            <a:ext cx="20034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4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Temperatura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46205DBD-27F0-8997-1ACA-90AC82CA59F2}"/>
              </a:ext>
            </a:extLst>
          </p:cNvPr>
          <p:cNvSpPr txBox="1"/>
          <p:nvPr/>
        </p:nvSpPr>
        <p:spPr>
          <a:xfrm>
            <a:off x="7295589" y="2333369"/>
            <a:ext cx="10014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latin typeface="Arial Black" panose="020B0A04020102020204" pitchFamily="34" charset="0"/>
              </a:rPr>
              <a:t>SON (0)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FA316713-03AB-CFFB-2E15-F614AE28AABA}"/>
              </a:ext>
            </a:extLst>
          </p:cNvPr>
          <p:cNvSpPr txBox="1"/>
          <p:nvPr/>
        </p:nvSpPr>
        <p:spPr>
          <a:xfrm>
            <a:off x="9330584" y="4047860"/>
            <a:ext cx="9900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latin typeface="Arial Black" panose="020B0A04020102020204" pitchFamily="34" charset="0"/>
              </a:rPr>
              <a:t>DJF (1)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E1EF92BB-651E-D022-B6D9-B534A1442100}"/>
              </a:ext>
            </a:extLst>
          </p:cNvPr>
          <p:cNvSpPr txBox="1"/>
          <p:nvPr/>
        </p:nvSpPr>
        <p:spPr>
          <a:xfrm>
            <a:off x="7352654" y="4048179"/>
            <a:ext cx="9971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latin typeface="Arial Black" panose="020B0A04020102020204" pitchFamily="34" charset="0"/>
              </a:rPr>
              <a:t>DJF (1)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A1DBDBEB-A9F6-4E89-FC72-752D9451C43A}"/>
              </a:ext>
            </a:extLst>
          </p:cNvPr>
          <p:cNvSpPr txBox="1"/>
          <p:nvPr/>
        </p:nvSpPr>
        <p:spPr>
          <a:xfrm>
            <a:off x="1675621" y="1163153"/>
            <a:ext cx="3194294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Calibri" panose="020F0502020204030204" pitchFamily="34" charset="0"/>
              </a:rPr>
              <a:t>Diminuição da chuva nas regiões Norte e Nordeste (verão e outono)</a:t>
            </a:r>
          </a:p>
          <a:p>
            <a:endParaRPr lang="pt-BR" sz="2400" b="1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r>
              <a:rPr lang="pt-BR" sz="2400" b="1" dirty="0">
                <a:solidFill>
                  <a:schemeClr val="bg1"/>
                </a:solidFill>
                <a:latin typeface="Calibri" panose="020F0502020204030204" pitchFamily="34" charset="0"/>
              </a:rPr>
              <a:t>Incremento da chuva na região Sul, sul de SP e MS (primavera)</a:t>
            </a:r>
          </a:p>
          <a:p>
            <a:endParaRPr lang="pt-BR" sz="2400" b="1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r>
              <a:rPr lang="pt-BR" sz="2400" b="1" dirty="0">
                <a:solidFill>
                  <a:schemeClr val="bg1"/>
                </a:solidFill>
                <a:latin typeface="Calibri" panose="020F0502020204030204" pitchFamily="34" charset="0"/>
              </a:rPr>
              <a:t>Aumento das temperaturas praticamente em todo o Brasil (todo o ano)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06200BB3-2E58-94CC-1345-3116B9A0B3A9}"/>
              </a:ext>
            </a:extLst>
          </p:cNvPr>
          <p:cNvSpPr txBox="1"/>
          <p:nvPr/>
        </p:nvSpPr>
        <p:spPr>
          <a:xfrm>
            <a:off x="1775523" y="90790"/>
            <a:ext cx="72886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solidFill>
                  <a:srgbClr val="FFC000"/>
                </a:solidFill>
              </a:rPr>
              <a:t>Modulação do clima pelo El Niño (sem 2023-24)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DE5A0AFB-10DA-1769-B370-7277043C41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3333" y="4452455"/>
            <a:ext cx="4033046" cy="2447454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9BACB6FD-C91F-42EB-F9F8-2FD488C95F26}"/>
              </a:ext>
            </a:extLst>
          </p:cNvPr>
          <p:cNvSpPr txBox="1"/>
          <p:nvPr/>
        </p:nvSpPr>
        <p:spPr>
          <a:xfrm>
            <a:off x="9276792" y="2310277"/>
            <a:ext cx="10014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latin typeface="Arial Black" panose="020B0A04020102020204" pitchFamily="34" charset="0"/>
              </a:rPr>
              <a:t>SON (0)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858C4280-D4D3-A26D-4380-1F5DC86C6FCE}"/>
              </a:ext>
            </a:extLst>
          </p:cNvPr>
          <p:cNvSpPr txBox="1"/>
          <p:nvPr/>
        </p:nvSpPr>
        <p:spPr>
          <a:xfrm>
            <a:off x="9306783" y="5773303"/>
            <a:ext cx="9900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latin typeface="Arial Black" panose="020B0A04020102020204" pitchFamily="34" charset="0"/>
              </a:rPr>
              <a:t>MAM (1)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0C7DAE8B-61C6-221A-FCA9-6A5F37702034}"/>
              </a:ext>
            </a:extLst>
          </p:cNvPr>
          <p:cNvSpPr txBox="1"/>
          <p:nvPr/>
        </p:nvSpPr>
        <p:spPr>
          <a:xfrm>
            <a:off x="7328853" y="5773622"/>
            <a:ext cx="9971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latin typeface="Arial Black" panose="020B0A04020102020204" pitchFamily="34" charset="0"/>
              </a:rPr>
              <a:t>MAM (1)</a:t>
            </a:r>
          </a:p>
        </p:txBody>
      </p:sp>
      <p:sp>
        <p:nvSpPr>
          <p:cNvPr id="2" name="Elipse 1"/>
          <p:cNvSpPr/>
          <p:nvPr/>
        </p:nvSpPr>
        <p:spPr>
          <a:xfrm>
            <a:off x="1150374" y="2806995"/>
            <a:ext cx="3719541" cy="1517864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8DC26E52-DE1B-2C5C-BA36-44BC82025FDA}"/>
              </a:ext>
            </a:extLst>
          </p:cNvPr>
          <p:cNvSpPr/>
          <p:nvPr/>
        </p:nvSpPr>
        <p:spPr>
          <a:xfrm>
            <a:off x="7310122" y="1701209"/>
            <a:ext cx="557969" cy="52099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A2568C4E-00A4-EAE8-983C-EB2AD8EC0C64}"/>
              </a:ext>
            </a:extLst>
          </p:cNvPr>
          <p:cNvSpPr/>
          <p:nvPr/>
        </p:nvSpPr>
        <p:spPr>
          <a:xfrm>
            <a:off x="7217971" y="3448495"/>
            <a:ext cx="557969" cy="52099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6695DBB-C903-6DFD-B387-5F2EC920EF2C}"/>
              </a:ext>
            </a:extLst>
          </p:cNvPr>
          <p:cNvSpPr/>
          <p:nvPr/>
        </p:nvSpPr>
        <p:spPr>
          <a:xfrm>
            <a:off x="7318681" y="5153249"/>
            <a:ext cx="557969" cy="52099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035314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42AE40-E812-D228-1879-A721FC6D0F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F4C39F0E-D474-713B-1512-0E57812FC84E}"/>
              </a:ext>
            </a:extLst>
          </p:cNvPr>
          <p:cNvSpPr/>
          <p:nvPr/>
        </p:nvSpPr>
        <p:spPr>
          <a:xfrm>
            <a:off x="-347950" y="-18936"/>
            <a:ext cx="12539950" cy="6858001"/>
          </a:xfrm>
          <a:custGeom>
            <a:avLst/>
            <a:gdLst/>
            <a:ahLst/>
            <a:cxnLst/>
            <a:rect l="l" t="t" r="r" b="b"/>
            <a:pathLst>
              <a:path w="18288000" h="17992725">
                <a:moveTo>
                  <a:pt x="18287998" y="17992723"/>
                </a:moveTo>
                <a:lnTo>
                  <a:pt x="0" y="17992723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7992723"/>
                </a:lnTo>
                <a:close/>
              </a:path>
            </a:pathLst>
          </a:custGeom>
          <a:solidFill>
            <a:srgbClr val="1D2B4E"/>
          </a:solidFill>
        </p:spPr>
        <p:txBody>
          <a:bodyPr wrap="square" lIns="0" tIns="0" rIns="0" bIns="0" rtlCol="0"/>
          <a:lstStyle/>
          <a:p>
            <a:pPr>
              <a:buNone/>
            </a:pPr>
            <a:endParaRPr lang="pt-BR" b="1" kern="100" dirty="0">
              <a:solidFill>
                <a:srgbClr val="FFC000"/>
              </a:solidFill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00ECC99-B803-40E5-1780-DBB37C2D4D6A}"/>
              </a:ext>
            </a:extLst>
          </p:cNvPr>
          <p:cNvSpPr txBox="1"/>
          <p:nvPr/>
        </p:nvSpPr>
        <p:spPr>
          <a:xfrm>
            <a:off x="-216348" y="9080"/>
            <a:ext cx="5014961" cy="9541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fontAlgn="base"/>
            <a:r>
              <a:rPr lang="pt-BR" sz="2800" b="1" dirty="0"/>
              <a:t>Chuvas extremas no Rio Grande do Sul em setembro de 2023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9DF2A2B2-DE5A-6999-9817-0CC101067E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484" t="22711" r="16593" b="7546"/>
          <a:stretch/>
        </p:blipFill>
        <p:spPr>
          <a:xfrm>
            <a:off x="-208814" y="2799002"/>
            <a:ext cx="5007427" cy="2935388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BCBF8BEF-00D0-461D-BFE2-B816A3DE05E3}"/>
              </a:ext>
            </a:extLst>
          </p:cNvPr>
          <p:cNvSpPr txBox="1"/>
          <p:nvPr/>
        </p:nvSpPr>
        <p:spPr>
          <a:xfrm>
            <a:off x="451945" y="5749908"/>
            <a:ext cx="782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rgbClr val="FFFF00"/>
                </a:solidFill>
              </a:rPr>
              <a:t>Antes 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DC4A91B8-5872-CC9E-83E7-EDD6251746C0}"/>
              </a:ext>
            </a:extLst>
          </p:cNvPr>
          <p:cNvSpPr txBox="1"/>
          <p:nvPr/>
        </p:nvSpPr>
        <p:spPr>
          <a:xfrm>
            <a:off x="2866980" y="5777578"/>
            <a:ext cx="8402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>
                <a:solidFill>
                  <a:srgbClr val="FFFF00"/>
                </a:solidFill>
              </a:rPr>
              <a:t>Depois</a:t>
            </a:r>
            <a:endParaRPr lang="pt-BR" b="1" dirty="0">
              <a:solidFill>
                <a:srgbClr val="FFFF00"/>
              </a:solidFill>
            </a:endParaRPr>
          </a:p>
        </p:txBody>
      </p:sp>
      <p:pic>
        <p:nvPicPr>
          <p:cNvPr id="10" name="Picture 6">
            <a:extLst>
              <a:ext uri="{FF2B5EF4-FFF2-40B4-BE49-F238E27FC236}">
                <a16:creationId xmlns:a16="http://schemas.microsoft.com/office/drawing/2014/main" id="{41E847CA-CAF7-9EA0-E66C-B9B234FDC6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0769" y="1075324"/>
            <a:ext cx="2546411" cy="1523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27ADD2D4-69D3-BB21-216B-B36B2296897F}"/>
              </a:ext>
            </a:extLst>
          </p:cNvPr>
          <p:cNvSpPr txBox="1"/>
          <p:nvPr/>
        </p:nvSpPr>
        <p:spPr>
          <a:xfrm>
            <a:off x="-280769" y="6231377"/>
            <a:ext cx="52984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pt-BR" sz="14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O nível do rio Taquari aumentou em 13 m, superando o nível de 22 m, inundando a região</a:t>
            </a:r>
            <a:endParaRPr lang="pt-BR" sz="1400" b="1" dirty="0">
              <a:solidFill>
                <a:schemeClr val="accent4">
                  <a:lumMod val="20000"/>
                  <a:lumOff val="80000"/>
                </a:schemeClr>
              </a:solidFill>
              <a:highlight>
                <a:srgbClr val="FFFF00"/>
              </a:highlight>
            </a:endParaRPr>
          </a:p>
        </p:txBody>
      </p:sp>
      <p:pic>
        <p:nvPicPr>
          <p:cNvPr id="15" name="Picture 2" descr="PRF resgata mulher e bebê do telhado de casa, no RS">
            <a:extLst>
              <a:ext uri="{FF2B5EF4-FFF2-40B4-BE49-F238E27FC236}">
                <a16:creationId xmlns:a16="http://schemas.microsoft.com/office/drawing/2014/main" id="{CEFB644D-127C-66AB-54FE-4B96506D29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40"/>
          <a:stretch/>
        </p:blipFill>
        <p:spPr bwMode="auto">
          <a:xfrm>
            <a:off x="2294900" y="1081078"/>
            <a:ext cx="2546411" cy="1564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0A0D1FC-26C4-5E3E-7D50-EA9B137D05C2}"/>
              </a:ext>
            </a:extLst>
          </p:cNvPr>
          <p:cNvSpPr txBox="1"/>
          <p:nvPr/>
        </p:nvSpPr>
        <p:spPr>
          <a:xfrm>
            <a:off x="5085869" y="18935"/>
            <a:ext cx="7028121" cy="9541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Chuva intensa no estado de RS em maio 2024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2E2AD2C7-2B80-DF80-2963-0639E51F4163}"/>
              </a:ext>
            </a:extLst>
          </p:cNvPr>
          <p:cNvSpPr txBox="1"/>
          <p:nvPr/>
        </p:nvSpPr>
        <p:spPr>
          <a:xfrm>
            <a:off x="5085869" y="1075324"/>
            <a:ext cx="3880864" cy="20617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133" dirty="0">
                <a:solidFill>
                  <a:schemeClr val="bg2"/>
                </a:solidFill>
              </a:rPr>
              <a:t>Segundo o boletim da Confederação Nacional de Municípios (CNM) de 16 de maio, os prejuízos atribuídos à catástrofe já ultrapassam R$ 9,5 bilhões.</a:t>
            </a:r>
          </a:p>
        </p:txBody>
      </p:sp>
      <p:pic>
        <p:nvPicPr>
          <p:cNvPr id="19" name="Picture 2" descr="Enchentes no RS: número de mortos chega a 55; prefeito de Porto Alegre fala  em racionamento de água">
            <a:extLst>
              <a:ext uri="{FF2B5EF4-FFF2-40B4-BE49-F238E27FC236}">
                <a16:creationId xmlns:a16="http://schemas.microsoft.com/office/drawing/2014/main" id="{E70DB1F6-0941-611D-D45F-6459AD89C1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6732" y="4884708"/>
            <a:ext cx="3016253" cy="1965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Mortes em enchentes no RS chegam a 55 e número supera tragédia de 2023 |  Gravataí FM">
            <a:extLst>
              <a:ext uri="{FF2B5EF4-FFF2-40B4-BE49-F238E27FC236}">
                <a16:creationId xmlns:a16="http://schemas.microsoft.com/office/drawing/2014/main" id="{D3E55B00-115C-DDEC-5797-935478FB16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5750" y="1018064"/>
            <a:ext cx="2820348" cy="1820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0" descr="Chuvas no RS: estado tem 66 mortes confirmadas e 6 sob investigação | CNN  Brasil">
            <a:extLst>
              <a:ext uri="{FF2B5EF4-FFF2-40B4-BE49-F238E27FC236}">
                <a16:creationId xmlns:a16="http://schemas.microsoft.com/office/drawing/2014/main" id="{1F097390-6879-D9C7-2860-D085FFBD81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712"/>
          <a:stretch/>
        </p:blipFill>
        <p:spPr bwMode="auto">
          <a:xfrm>
            <a:off x="9027967" y="2799002"/>
            <a:ext cx="2955019" cy="1941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2" descr="Enchente mata senhora na Grande POA; mortes chegam a 8 no Sul">
            <a:extLst>
              <a:ext uri="{FF2B5EF4-FFF2-40B4-BE49-F238E27FC236}">
                <a16:creationId xmlns:a16="http://schemas.microsoft.com/office/drawing/2014/main" id="{41A908FE-254C-1772-E5EA-F3ECC1AC4E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4910" y="4363064"/>
            <a:ext cx="3200703" cy="2129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tângulo 24">
            <a:extLst>
              <a:ext uri="{FF2B5EF4-FFF2-40B4-BE49-F238E27FC236}">
                <a16:creationId xmlns:a16="http://schemas.microsoft.com/office/drawing/2014/main" id="{B9651341-1043-4A3A-FCFC-C6319E0EEC3B}"/>
              </a:ext>
            </a:extLst>
          </p:cNvPr>
          <p:cNvSpPr/>
          <p:nvPr/>
        </p:nvSpPr>
        <p:spPr>
          <a:xfrm>
            <a:off x="5922025" y="3239324"/>
            <a:ext cx="1623989" cy="7487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pt-BR" sz="2133" dirty="0">
                <a:solidFill>
                  <a:srgbClr val="FFFF00"/>
                </a:solidFill>
                <a:latin typeface="Montserrat" pitchFamily="2" charset="77"/>
              </a:rPr>
              <a:t>184</a:t>
            </a:r>
          </a:p>
          <a:p>
            <a:pPr lvl="0">
              <a:defRPr/>
            </a:pPr>
            <a:r>
              <a:rPr lang="pt-BR" sz="2133" dirty="0">
                <a:solidFill>
                  <a:schemeClr val="bg1"/>
                </a:solidFill>
                <a:latin typeface="Montserrat" pitchFamily="2" charset="77"/>
              </a:rPr>
              <a:t>Mortos</a:t>
            </a:r>
          </a:p>
        </p:txBody>
      </p:sp>
    </p:spTree>
    <p:extLst>
      <p:ext uri="{BB962C8B-B14F-4D97-AF65-F5344CB8AC3E}">
        <p14:creationId xmlns:p14="http://schemas.microsoft.com/office/powerpoint/2010/main" val="431822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33898C-6597-1E17-61D9-00129AD10F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406A02D4-8660-CBE2-1B13-756F1A9DE83F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custGeom>
            <a:avLst/>
            <a:gdLst/>
            <a:ahLst/>
            <a:cxnLst/>
            <a:rect l="l" t="t" r="r" b="b"/>
            <a:pathLst>
              <a:path w="18288000" h="17992725">
                <a:moveTo>
                  <a:pt x="18287998" y="17992723"/>
                </a:moveTo>
                <a:lnTo>
                  <a:pt x="0" y="17992723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7992723"/>
                </a:lnTo>
                <a:close/>
              </a:path>
            </a:pathLst>
          </a:custGeom>
          <a:solidFill>
            <a:srgbClr val="1D2B4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2" name="Google Shape;159;p2">
            <a:extLst>
              <a:ext uri="{FF2B5EF4-FFF2-40B4-BE49-F238E27FC236}">
                <a16:creationId xmlns:a16="http://schemas.microsoft.com/office/drawing/2014/main" id="{FF368244-89A7-0FF1-2C5A-08F30B70A89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77593" y="-1"/>
            <a:ext cx="11436814" cy="68306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756856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2B7E95-2C71-4DF9-021B-03AD825F48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F93715CB-5F8A-48CE-BD9F-9E2E85869B0B}"/>
              </a:ext>
            </a:extLst>
          </p:cNvPr>
          <p:cNvSpPr/>
          <p:nvPr/>
        </p:nvSpPr>
        <p:spPr>
          <a:xfrm>
            <a:off x="-45758" y="-1"/>
            <a:ext cx="12192000" cy="6858001"/>
          </a:xfrm>
          <a:custGeom>
            <a:avLst/>
            <a:gdLst/>
            <a:ahLst/>
            <a:cxnLst/>
            <a:rect l="l" t="t" r="r" b="b"/>
            <a:pathLst>
              <a:path w="18288000" h="17992725">
                <a:moveTo>
                  <a:pt x="18287998" y="17992723"/>
                </a:moveTo>
                <a:lnTo>
                  <a:pt x="0" y="17992723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7992723"/>
                </a:lnTo>
                <a:close/>
              </a:path>
            </a:pathLst>
          </a:custGeom>
          <a:solidFill>
            <a:srgbClr val="1D2B4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Picture 2" descr="C:\Users\elisangela.broedel\Downloads\WhatsApp Image 2026-08-13 at 16.47.19.jpeg">
            <a:extLst>
              <a:ext uri="{FF2B5EF4-FFF2-40B4-BE49-F238E27FC236}">
                <a16:creationId xmlns:a16="http://schemas.microsoft.com/office/drawing/2014/main" id="{F22C2CC2-6784-358B-7A5F-0A6B985003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25" y="1057587"/>
            <a:ext cx="7992491" cy="5800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399;g3f3d74114dc_2_31">
            <a:extLst>
              <a:ext uri="{FF2B5EF4-FFF2-40B4-BE49-F238E27FC236}">
                <a16:creationId xmlns:a16="http://schemas.microsoft.com/office/drawing/2014/main" id="{6F8A2B7A-CF75-2E5F-D475-DDEC1F97B1C9}"/>
              </a:ext>
            </a:extLst>
          </p:cNvPr>
          <p:cNvSpPr txBox="1"/>
          <p:nvPr/>
        </p:nvSpPr>
        <p:spPr>
          <a:xfrm>
            <a:off x="45758" y="615393"/>
            <a:ext cx="8326424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b="1" i="0" u="none" strike="noStrike" cap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Índice Padronizado de Precipitação - SPI</a:t>
            </a:r>
            <a:endParaRPr lang="pt-BR" b="0" i="0" u="none" strike="noStrike" cap="none" dirty="0">
              <a:solidFill>
                <a:schemeClr val="accent4">
                  <a:lumMod val="20000"/>
                  <a:lumOff val="8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54AD14D-19E4-67D1-A590-B651A25FAB09}"/>
              </a:ext>
            </a:extLst>
          </p:cNvPr>
          <p:cNvSpPr txBox="1"/>
          <p:nvPr/>
        </p:nvSpPr>
        <p:spPr>
          <a:xfrm>
            <a:off x="8318604" y="1504855"/>
            <a:ext cx="3687210" cy="480131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/>
            <a:r>
              <a:rPr lang="pt-BR" dirty="0">
                <a:solidFill>
                  <a:schemeClr val="bg1"/>
                </a:solidFill>
              </a:rPr>
              <a:t>A Região </a:t>
            </a:r>
            <a:r>
              <a:rPr lang="pt-BR" b="1" dirty="0">
                <a:solidFill>
                  <a:schemeClr val="bg1"/>
                </a:solidFill>
              </a:rPr>
              <a:t>Sul apresenta recorrência de anomalias positivas de precipitação durante episódios de El Niño</a:t>
            </a:r>
            <a:r>
              <a:rPr lang="pt-BR" dirty="0">
                <a:solidFill>
                  <a:schemeClr val="bg1"/>
                </a:solidFill>
              </a:rPr>
              <a:t>, principalmente entre outubro e dezembro. </a:t>
            </a:r>
          </a:p>
          <a:p>
            <a:pPr algn="just"/>
            <a:endParaRPr lang="pt-BR" dirty="0">
              <a:solidFill>
                <a:schemeClr val="bg1"/>
              </a:solidFill>
            </a:endParaRPr>
          </a:p>
          <a:p>
            <a:pPr algn="just"/>
            <a:endParaRPr lang="pt-BR" b="1" dirty="0">
              <a:solidFill>
                <a:schemeClr val="bg1"/>
              </a:solidFill>
              <a:ea typeface="+mn-lt"/>
              <a:cs typeface="+mn-lt"/>
            </a:endParaRPr>
          </a:p>
          <a:p>
            <a:pPr algn="just"/>
            <a:endParaRPr lang="pt-BR" dirty="0">
              <a:solidFill>
                <a:schemeClr val="bg1"/>
              </a:solidFill>
              <a:ea typeface="+mn-lt"/>
              <a:cs typeface="+mn-lt"/>
            </a:endParaRPr>
          </a:p>
          <a:p>
            <a:pPr algn="just"/>
            <a:r>
              <a:rPr lang="pt-BR" b="1" dirty="0">
                <a:solidFill>
                  <a:schemeClr val="accent6">
                    <a:lumMod val="20000"/>
                    <a:lumOff val="80000"/>
                  </a:schemeClr>
                </a:solidFill>
                <a:ea typeface="+mn-lt"/>
                <a:cs typeface="+mn-lt"/>
              </a:rPr>
              <a:t>Os municípios da região sul do Brasil são os mais afetados por eventos extremos de precipitação em anos de El Niño forte e muito forte e apresentam maior número de desastres vinculados à ocorrência desses eventos, em especial o estado do Rio Grande do Sul. </a:t>
            </a:r>
          </a:p>
          <a:p>
            <a:pPr algn="just"/>
            <a:endParaRPr lang="pt-BR" dirty="0">
              <a:solidFill>
                <a:schemeClr val="bg1"/>
              </a:solidFill>
              <a:ea typeface="Calibri" panose="020F0502020204030204"/>
              <a:cs typeface="Calibri" panose="020F0502020204030204"/>
            </a:endParaRPr>
          </a:p>
        </p:txBody>
      </p:sp>
      <p:sp>
        <p:nvSpPr>
          <p:cNvPr id="7" name="Google Shape;399;g3f3d74114dc_2_31">
            <a:extLst>
              <a:ext uri="{FF2B5EF4-FFF2-40B4-BE49-F238E27FC236}">
                <a16:creationId xmlns:a16="http://schemas.microsoft.com/office/drawing/2014/main" id="{8E0AB92B-18B0-C246-743D-910089F44F0E}"/>
              </a:ext>
            </a:extLst>
          </p:cNvPr>
          <p:cNvSpPr txBox="1"/>
          <p:nvPr/>
        </p:nvSpPr>
        <p:spPr>
          <a:xfrm>
            <a:off x="5722335" y="437716"/>
            <a:ext cx="8326424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b="1" i="0" u="none" strike="noStrike" cap="none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1982/1991/1997/2009/2015/2023</a:t>
            </a:r>
            <a:endParaRPr lang="pt-BR" b="0" i="0" u="none" strike="noStrike" cap="none" dirty="0">
              <a:solidFill>
                <a:schemeClr val="accent6">
                  <a:lumMod val="20000"/>
                  <a:lumOff val="8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55ABB026-1EED-2706-3CBB-4A57F9D3D1F4}"/>
              </a:ext>
            </a:extLst>
          </p:cNvPr>
          <p:cNvSpPr/>
          <p:nvPr/>
        </p:nvSpPr>
        <p:spPr>
          <a:xfrm>
            <a:off x="212725" y="67128"/>
            <a:ext cx="71930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300" b="1" dirty="0">
                <a:solidFill>
                  <a:schemeClr val="bg1"/>
                </a:solidFill>
                <a:latin typeface="Arial Narrow"/>
              </a:rPr>
              <a:t>SPI EM ANOS ANÁLOGOS DE EL NIÑO-Quantidade de chuva</a:t>
            </a:r>
            <a:endParaRPr lang="pt-BR" sz="2300" dirty="0">
              <a:solidFill>
                <a:schemeClr val="bg1"/>
              </a:solidFill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BC9BBD34-EEBC-D70A-0156-A52AECE63BA3}"/>
              </a:ext>
            </a:extLst>
          </p:cNvPr>
          <p:cNvSpPr/>
          <p:nvPr/>
        </p:nvSpPr>
        <p:spPr>
          <a:xfrm>
            <a:off x="4208970" y="1850065"/>
            <a:ext cx="416193" cy="39956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F8041EC-354A-F6BB-DF18-11BDBAC369F6}"/>
              </a:ext>
            </a:extLst>
          </p:cNvPr>
          <p:cNvSpPr/>
          <p:nvPr/>
        </p:nvSpPr>
        <p:spPr>
          <a:xfrm>
            <a:off x="4201881" y="3161418"/>
            <a:ext cx="416193" cy="39956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FDB95978-7016-72B9-778C-8C7AFCAF57F2}"/>
              </a:ext>
            </a:extLst>
          </p:cNvPr>
          <p:cNvSpPr/>
          <p:nvPr/>
        </p:nvSpPr>
        <p:spPr>
          <a:xfrm>
            <a:off x="4184158" y="4472771"/>
            <a:ext cx="416193" cy="39956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0344A36E-CBB7-3580-4313-91A8FD2EB07A}"/>
              </a:ext>
            </a:extLst>
          </p:cNvPr>
          <p:cNvSpPr/>
          <p:nvPr/>
        </p:nvSpPr>
        <p:spPr>
          <a:xfrm>
            <a:off x="4177068" y="5784122"/>
            <a:ext cx="416193" cy="39956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84642878-DD13-B0A6-3B6A-00D026D5BB8D}"/>
              </a:ext>
            </a:extLst>
          </p:cNvPr>
          <p:cNvSpPr/>
          <p:nvPr/>
        </p:nvSpPr>
        <p:spPr>
          <a:xfrm>
            <a:off x="5754237" y="1864239"/>
            <a:ext cx="416193" cy="39956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CE4FF8A3-ED83-E9D3-88AE-B3D0580DC1A1}"/>
              </a:ext>
            </a:extLst>
          </p:cNvPr>
          <p:cNvSpPr/>
          <p:nvPr/>
        </p:nvSpPr>
        <p:spPr>
          <a:xfrm>
            <a:off x="5747148" y="3175592"/>
            <a:ext cx="416193" cy="39956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08EA8B33-41F7-64DB-5477-5ADF7A429DFD}"/>
              </a:ext>
            </a:extLst>
          </p:cNvPr>
          <p:cNvSpPr/>
          <p:nvPr/>
        </p:nvSpPr>
        <p:spPr>
          <a:xfrm>
            <a:off x="5729425" y="4486945"/>
            <a:ext cx="416193" cy="39956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07B24390-C709-E5E3-312A-55A4F004FBF1}"/>
              </a:ext>
            </a:extLst>
          </p:cNvPr>
          <p:cNvSpPr/>
          <p:nvPr/>
        </p:nvSpPr>
        <p:spPr>
          <a:xfrm>
            <a:off x="5722335" y="5798296"/>
            <a:ext cx="416193" cy="39956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2809AD69-A18D-EF3C-9449-CDDE19830FE7}"/>
              </a:ext>
            </a:extLst>
          </p:cNvPr>
          <p:cNvSpPr/>
          <p:nvPr/>
        </p:nvSpPr>
        <p:spPr>
          <a:xfrm>
            <a:off x="7331395" y="1867781"/>
            <a:ext cx="416193" cy="39956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E7D042D0-11B7-0792-4A42-9F6440DA4280}"/>
              </a:ext>
            </a:extLst>
          </p:cNvPr>
          <p:cNvSpPr/>
          <p:nvPr/>
        </p:nvSpPr>
        <p:spPr>
          <a:xfrm>
            <a:off x="7324306" y="3179134"/>
            <a:ext cx="416193" cy="39956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C4BD2BA4-D02A-EBBE-C7AF-3CBE9312801A}"/>
              </a:ext>
            </a:extLst>
          </p:cNvPr>
          <p:cNvSpPr/>
          <p:nvPr/>
        </p:nvSpPr>
        <p:spPr>
          <a:xfrm>
            <a:off x="7306583" y="4490487"/>
            <a:ext cx="416193" cy="39956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D9E00FC8-EC08-70A8-6EA6-FB64B44FD26F}"/>
              </a:ext>
            </a:extLst>
          </p:cNvPr>
          <p:cNvSpPr/>
          <p:nvPr/>
        </p:nvSpPr>
        <p:spPr>
          <a:xfrm>
            <a:off x="7299493" y="5801838"/>
            <a:ext cx="416193" cy="39956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41856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57F1CC-9406-4560-9071-E67AB3A400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27551B87-1E2F-4029-93EC-678DB967866B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custGeom>
            <a:avLst/>
            <a:gdLst/>
            <a:ahLst/>
            <a:cxnLst/>
            <a:rect l="l" t="t" r="r" b="b"/>
            <a:pathLst>
              <a:path w="18288000" h="17992725">
                <a:moveTo>
                  <a:pt x="18287998" y="17992723"/>
                </a:moveTo>
                <a:lnTo>
                  <a:pt x="0" y="17992723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7992723"/>
                </a:lnTo>
                <a:close/>
              </a:path>
            </a:pathLst>
          </a:custGeom>
          <a:solidFill>
            <a:srgbClr val="1D2B4E"/>
          </a:solidFill>
        </p:spPr>
        <p:txBody>
          <a:bodyPr wrap="square" lIns="0" tIns="0" rIns="0" bIns="0" rtlCol="0"/>
          <a:lstStyle/>
          <a:p>
            <a:endParaRPr lang="pt-BR" sz="2400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EA159D-D23A-2418-AA99-74DA4F5604B4}"/>
              </a:ext>
            </a:extLst>
          </p:cNvPr>
          <p:cNvSpPr/>
          <p:nvPr/>
        </p:nvSpPr>
        <p:spPr>
          <a:xfrm rot="1880066">
            <a:off x="1755613" y="2054519"/>
            <a:ext cx="4814741" cy="258847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Google Shape;84;p5">
            <a:extLst>
              <a:ext uri="{FF2B5EF4-FFF2-40B4-BE49-F238E27FC236}">
                <a16:creationId xmlns:a16="http://schemas.microsoft.com/office/drawing/2014/main" id="{E4623EBE-0ADC-A88E-9D68-1CAC89B338E0}"/>
              </a:ext>
            </a:extLst>
          </p:cNvPr>
          <p:cNvSpPr txBox="1"/>
          <p:nvPr/>
        </p:nvSpPr>
        <p:spPr>
          <a:xfrm>
            <a:off x="8147074" y="97089"/>
            <a:ext cx="3711206" cy="6555600"/>
          </a:xfrm>
          <a:prstGeom prst="rect">
            <a:avLst/>
          </a:prstGeom>
          <a:solidFill>
            <a:srgbClr val="FCFBFB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pt-BR" sz="15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Os indicadores climáticos foram calculados com base em </a:t>
            </a:r>
            <a:r>
              <a:rPr lang="pt-BR" sz="1500" b="1" dirty="0">
                <a:solidFill>
                  <a:srgbClr val="000000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episódios passados de El Niño forte e muito forte</a:t>
            </a:r>
            <a:r>
              <a:rPr lang="pt-BR" sz="15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Portanto, indicam áreas onde, historicamente, houve maior sinal de aumento de chuvas extremas diárias em eventos semelhantes, mas </a:t>
            </a:r>
            <a:r>
              <a:rPr lang="pt-BR" sz="1500" b="1" dirty="0">
                <a:solidFill>
                  <a:srgbClr val="000000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não representam uma previsão direta dos efeitos do El Niño atual em cada município ou região</a:t>
            </a:r>
            <a:r>
              <a:rPr lang="pt-BR" sz="15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500" b="1" dirty="0"/>
          </a:p>
          <a:p>
            <a:pPr>
              <a:buClr>
                <a:srgbClr val="000000"/>
              </a:buClr>
              <a:buSzPts val="1000"/>
            </a:pPr>
            <a:endParaRPr lang="pt-BR" sz="15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buClr>
                <a:srgbClr val="000000"/>
              </a:buClr>
              <a:buSzPts val="1000"/>
            </a:pPr>
            <a:r>
              <a:rPr lang="pt-BR" sz="15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Além disso, </a:t>
            </a:r>
            <a:r>
              <a:rPr lang="pt-BR" sz="1500" b="1" dirty="0">
                <a:solidFill>
                  <a:srgbClr val="000000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a ocorrência de impactos não depende apenas da intensidade</a:t>
            </a:r>
            <a:r>
              <a:rPr lang="pt-BR" sz="15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da chuva, mas também das condições de exposição, vulnerabilidade, infraestrutura e capacidade de resposta de cada território.</a:t>
            </a:r>
            <a:endParaRPr sz="1500" b="1" dirty="0"/>
          </a:p>
          <a:p>
            <a:pPr>
              <a:buClr>
                <a:srgbClr val="000000"/>
              </a:buClr>
              <a:buSzPts val="1000"/>
            </a:pPr>
            <a:endParaRPr sz="15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buClr>
                <a:srgbClr val="000000"/>
              </a:buClr>
              <a:buSzPts val="1000"/>
            </a:pPr>
            <a:r>
              <a:rPr lang="pt-BR" sz="15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Assim, a classificação apresentada deve ser entendida como um </a:t>
            </a:r>
            <a:r>
              <a:rPr lang="pt-BR" sz="1500" b="1" dirty="0">
                <a:solidFill>
                  <a:srgbClr val="000000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  <a:sym typeface="Arial"/>
              </a:rPr>
              <a:t>critério inicial de priorização, útil para orientar a atenção institucional e apoiar o planejamento preventivo</a:t>
            </a:r>
            <a:r>
              <a:rPr lang="pt-BR" sz="15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Análises complementares, incorporando dados locais de risco, vulnerabilidade e capacidades municipais são recomendadas para qualificar melhor as ações de preparação e resposta.</a:t>
            </a:r>
            <a:endParaRPr sz="1500" b="1" dirty="0"/>
          </a:p>
        </p:txBody>
      </p:sp>
      <p:grpSp>
        <p:nvGrpSpPr>
          <p:cNvPr id="8" name="Google Shape;85;p5">
            <a:extLst>
              <a:ext uri="{FF2B5EF4-FFF2-40B4-BE49-F238E27FC236}">
                <a16:creationId xmlns:a16="http://schemas.microsoft.com/office/drawing/2014/main" id="{EF28B52C-31C3-C6F9-3EBE-B18DBC18F127}"/>
              </a:ext>
            </a:extLst>
          </p:cNvPr>
          <p:cNvGrpSpPr/>
          <p:nvPr/>
        </p:nvGrpSpPr>
        <p:grpSpPr>
          <a:xfrm>
            <a:off x="162191" y="1161010"/>
            <a:ext cx="7831882" cy="5718770"/>
            <a:chOff x="213209" y="1586762"/>
            <a:chExt cx="7047598" cy="5069832"/>
          </a:xfrm>
        </p:grpSpPr>
        <p:pic>
          <p:nvPicPr>
            <p:cNvPr id="9" name="Google Shape;86;p5">
              <a:extLst>
                <a:ext uri="{FF2B5EF4-FFF2-40B4-BE49-F238E27FC236}">
                  <a16:creationId xmlns:a16="http://schemas.microsoft.com/office/drawing/2014/main" id="{BEB06C1C-3728-88FA-DB90-BF64CB4FE64D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213209" y="1586762"/>
              <a:ext cx="7047598" cy="505052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" name="Google Shape;87;p5">
              <a:extLst>
                <a:ext uri="{FF2B5EF4-FFF2-40B4-BE49-F238E27FC236}">
                  <a16:creationId xmlns:a16="http://schemas.microsoft.com/office/drawing/2014/main" id="{BBD418F5-CE73-1344-1F7B-5AD0E8D34940}"/>
                </a:ext>
              </a:extLst>
            </p:cNvPr>
            <p:cNvSpPr/>
            <p:nvPr/>
          </p:nvSpPr>
          <p:spPr>
            <a:xfrm rot="2021780">
              <a:off x="6195632" y="2747649"/>
              <a:ext cx="478680" cy="343691"/>
            </a:xfrm>
            <a:prstGeom prst="ellipse">
              <a:avLst/>
            </a:prstGeom>
            <a:solidFill>
              <a:srgbClr val="FFFF00">
                <a:alpha val="7843"/>
              </a:srgbClr>
            </a:solidFill>
            <a:ln w="19050" cap="flat" cmpd="sng">
              <a:solidFill>
                <a:srgbClr val="C000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05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88;p5">
              <a:extLst>
                <a:ext uri="{FF2B5EF4-FFF2-40B4-BE49-F238E27FC236}">
                  <a16:creationId xmlns:a16="http://schemas.microsoft.com/office/drawing/2014/main" id="{B16EE255-240D-2362-35CD-471E5D751D27}"/>
                </a:ext>
              </a:extLst>
            </p:cNvPr>
            <p:cNvSpPr/>
            <p:nvPr/>
          </p:nvSpPr>
          <p:spPr>
            <a:xfrm rot="2021780">
              <a:off x="6195631" y="3897428"/>
              <a:ext cx="478680" cy="343691"/>
            </a:xfrm>
            <a:prstGeom prst="ellipse">
              <a:avLst/>
            </a:prstGeom>
            <a:solidFill>
              <a:srgbClr val="FFFF00">
                <a:alpha val="7843"/>
              </a:srgbClr>
            </a:solidFill>
            <a:ln w="19050" cap="flat" cmpd="sng">
              <a:solidFill>
                <a:srgbClr val="C000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05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89;p5">
              <a:extLst>
                <a:ext uri="{FF2B5EF4-FFF2-40B4-BE49-F238E27FC236}">
                  <a16:creationId xmlns:a16="http://schemas.microsoft.com/office/drawing/2014/main" id="{2D450DA7-DD15-5ADB-2759-504E4D31A667}"/>
                </a:ext>
              </a:extLst>
            </p:cNvPr>
            <p:cNvSpPr/>
            <p:nvPr/>
          </p:nvSpPr>
          <p:spPr>
            <a:xfrm rot="2021780">
              <a:off x="6198010" y="5080414"/>
              <a:ext cx="478680" cy="343691"/>
            </a:xfrm>
            <a:prstGeom prst="ellipse">
              <a:avLst/>
            </a:prstGeom>
            <a:solidFill>
              <a:srgbClr val="FFFF00">
                <a:alpha val="7843"/>
              </a:srgbClr>
            </a:solidFill>
            <a:ln w="19050" cap="flat" cmpd="sng">
              <a:solidFill>
                <a:srgbClr val="C000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05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90;p5">
              <a:extLst>
                <a:ext uri="{FF2B5EF4-FFF2-40B4-BE49-F238E27FC236}">
                  <a16:creationId xmlns:a16="http://schemas.microsoft.com/office/drawing/2014/main" id="{2B4D8150-38DA-411E-266C-0400035FBBF7}"/>
                </a:ext>
              </a:extLst>
            </p:cNvPr>
            <p:cNvSpPr/>
            <p:nvPr/>
          </p:nvSpPr>
          <p:spPr>
            <a:xfrm rot="2021780">
              <a:off x="6198009" y="6312903"/>
              <a:ext cx="478680" cy="343691"/>
            </a:xfrm>
            <a:prstGeom prst="ellipse">
              <a:avLst/>
            </a:prstGeom>
            <a:solidFill>
              <a:srgbClr val="FFFF00">
                <a:alpha val="7843"/>
              </a:srgbClr>
            </a:solidFill>
            <a:ln w="19050" cap="flat" cmpd="sng">
              <a:solidFill>
                <a:srgbClr val="C000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05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" name="Google Shape;91;p5">
            <a:extLst>
              <a:ext uri="{FF2B5EF4-FFF2-40B4-BE49-F238E27FC236}">
                <a16:creationId xmlns:a16="http://schemas.microsoft.com/office/drawing/2014/main" id="{3765B658-C2ED-6877-1FD1-29264692C86A}"/>
              </a:ext>
            </a:extLst>
          </p:cNvPr>
          <p:cNvSpPr txBox="1"/>
          <p:nvPr/>
        </p:nvSpPr>
        <p:spPr>
          <a:xfrm>
            <a:off x="162191" y="74687"/>
            <a:ext cx="7440488" cy="1077178"/>
          </a:xfrm>
          <a:prstGeom prst="rect">
            <a:avLst/>
          </a:prstGeom>
          <a:noFill/>
          <a:ln w="19050" cap="flat" cmpd="sng">
            <a:solidFill>
              <a:srgbClr val="C0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000000"/>
              </a:buClr>
              <a:buSzPts val="1050"/>
            </a:pPr>
            <a:r>
              <a:rPr lang="pt-BR" sz="16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Extremos de chuva:</a:t>
            </a:r>
          </a:p>
          <a:p>
            <a:pPr algn="ctr">
              <a:buClr>
                <a:srgbClr val="000000"/>
              </a:buClr>
              <a:buSzPts val="1050"/>
            </a:pPr>
            <a:r>
              <a:rPr lang="pt-BR" sz="16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Regiões onde há evidências de aumento da frequência e intensidade de eventos extremos de chuva em anos de El Niño forte ou muito forte: </a:t>
            </a:r>
            <a:r>
              <a:rPr lang="pt-BR" sz="1600" b="1" dirty="0"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PR, SC, RS e MS</a:t>
            </a:r>
            <a:endParaRPr sz="1600" dirty="0"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" name="Google Shape;92;p5">
            <a:extLst>
              <a:ext uri="{FF2B5EF4-FFF2-40B4-BE49-F238E27FC236}">
                <a16:creationId xmlns:a16="http://schemas.microsoft.com/office/drawing/2014/main" id="{F6234097-EBBC-EB74-EB1F-00D59D0DCE5B}"/>
              </a:ext>
            </a:extLst>
          </p:cNvPr>
          <p:cNvCxnSpPr/>
          <p:nvPr/>
        </p:nvCxnSpPr>
        <p:spPr>
          <a:xfrm flipH="1">
            <a:off x="4945698" y="4510163"/>
            <a:ext cx="69602" cy="304991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8039"/>
              </a:srgb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30425313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57F1CC-9406-4560-9071-E67AB3A400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27551B87-1E2F-4029-93EC-678DB967866B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custGeom>
            <a:avLst/>
            <a:gdLst/>
            <a:ahLst/>
            <a:cxnLst/>
            <a:rect l="l" t="t" r="r" b="b"/>
            <a:pathLst>
              <a:path w="18288000" h="17992725">
                <a:moveTo>
                  <a:pt x="18287998" y="17992723"/>
                </a:moveTo>
                <a:lnTo>
                  <a:pt x="0" y="17992723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7992723"/>
                </a:lnTo>
                <a:close/>
              </a:path>
            </a:pathLst>
          </a:custGeom>
          <a:solidFill>
            <a:srgbClr val="1D2B4E"/>
          </a:solidFill>
        </p:spPr>
        <p:txBody>
          <a:bodyPr wrap="square" lIns="0" tIns="0" rIns="0" bIns="0" rtlCol="0"/>
          <a:lstStyle/>
          <a:p>
            <a:endParaRPr lang="pt-BR" sz="2400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EA159D-D23A-2418-AA99-74DA4F5604B4}"/>
              </a:ext>
            </a:extLst>
          </p:cNvPr>
          <p:cNvSpPr/>
          <p:nvPr/>
        </p:nvSpPr>
        <p:spPr>
          <a:xfrm rot="1880066">
            <a:off x="1755613" y="2054519"/>
            <a:ext cx="4814741" cy="258847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Google Shape;84;p5">
            <a:extLst>
              <a:ext uri="{FF2B5EF4-FFF2-40B4-BE49-F238E27FC236}">
                <a16:creationId xmlns:a16="http://schemas.microsoft.com/office/drawing/2014/main" id="{E4623EBE-0ADC-A88E-9D68-1CAC89B338E0}"/>
              </a:ext>
            </a:extLst>
          </p:cNvPr>
          <p:cNvSpPr txBox="1"/>
          <p:nvPr/>
        </p:nvSpPr>
        <p:spPr>
          <a:xfrm>
            <a:off x="7070651" y="74687"/>
            <a:ext cx="4986669" cy="892512"/>
          </a:xfrm>
          <a:prstGeom prst="rect">
            <a:avLst/>
          </a:prstGeom>
          <a:solidFill>
            <a:srgbClr val="FCFBFB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>
              <a:buClr>
                <a:srgbClr val="000000"/>
              </a:buClr>
              <a:buSzPts val="1000"/>
            </a:pPr>
            <a:r>
              <a:rPr lang="pt-BR" sz="1300" b="1" dirty="0">
                <a:latin typeface="Arial"/>
                <a:ea typeface="Arial"/>
                <a:cs typeface="Arial"/>
                <a:sym typeface="Arial"/>
              </a:rPr>
              <a:t>Dados do Sistema Integrado de informações sobre Desastres (S2iD) disponível em </a:t>
            </a:r>
            <a:r>
              <a:rPr lang="pt-BR" sz="1300" b="1" dirty="0">
                <a:latin typeface="Arial"/>
                <a:ea typeface="Arial"/>
                <a:cs typeface="Arial"/>
                <a:hlinkClick r:id="rId3"/>
              </a:rPr>
              <a:t>https://s2id.mi.gov.br/</a:t>
            </a:r>
            <a:r>
              <a:rPr lang="pt-BR" sz="1300" b="1" dirty="0">
                <a:latin typeface="Arial"/>
                <a:ea typeface="Arial"/>
                <a:cs typeface="Arial"/>
              </a:rPr>
              <a:t> de outubro a fevereiro de anos análogos de El </a:t>
            </a:r>
            <a:r>
              <a:rPr lang="pt-BR" sz="1300" b="1" dirty="0" err="1">
                <a:latin typeface="Arial"/>
                <a:ea typeface="Arial"/>
                <a:cs typeface="Arial"/>
              </a:rPr>
              <a:t>Niño</a:t>
            </a:r>
            <a:r>
              <a:rPr lang="pt-BR" sz="1300" b="1" dirty="0">
                <a:latin typeface="Arial"/>
                <a:ea typeface="Arial"/>
                <a:cs typeface="Arial"/>
              </a:rPr>
              <a:t> (1997/1998; 2015/2016; 2023/2024)</a:t>
            </a:r>
            <a:endParaRPr sz="1300" b="1" dirty="0">
              <a:latin typeface="Arial"/>
              <a:ea typeface="Arial"/>
              <a:cs typeface="Arial"/>
            </a:endParaRPr>
          </a:p>
        </p:txBody>
      </p:sp>
      <p:sp>
        <p:nvSpPr>
          <p:cNvPr id="14" name="Google Shape;91;p5">
            <a:extLst>
              <a:ext uri="{FF2B5EF4-FFF2-40B4-BE49-F238E27FC236}">
                <a16:creationId xmlns:a16="http://schemas.microsoft.com/office/drawing/2014/main" id="{3765B658-C2ED-6877-1FD1-29264692C86A}"/>
              </a:ext>
            </a:extLst>
          </p:cNvPr>
          <p:cNvSpPr txBox="1"/>
          <p:nvPr/>
        </p:nvSpPr>
        <p:spPr>
          <a:xfrm>
            <a:off x="162191" y="74687"/>
            <a:ext cx="6950990" cy="830956"/>
          </a:xfrm>
          <a:prstGeom prst="rect">
            <a:avLst/>
          </a:prstGeom>
          <a:noFill/>
          <a:ln w="19050" cap="flat" cmpd="sng">
            <a:noFill/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000000"/>
              </a:buClr>
              <a:buSzPts val="1050"/>
            </a:pPr>
            <a:r>
              <a:rPr lang="pt-BR" sz="2400" b="1" dirty="0">
                <a:solidFill>
                  <a:srgbClr val="FFC000"/>
                </a:solidFill>
              </a:rPr>
              <a:t>Municípios com maiores impactos registrados nos anos análogos de El </a:t>
            </a:r>
            <a:r>
              <a:rPr lang="pt-BR" sz="2400" b="1" dirty="0" err="1">
                <a:solidFill>
                  <a:srgbClr val="FFC000"/>
                </a:solidFill>
              </a:rPr>
              <a:t>Niño</a:t>
            </a:r>
            <a:r>
              <a:rPr lang="pt-BR" sz="2400" b="1" dirty="0">
                <a:solidFill>
                  <a:srgbClr val="FFC000"/>
                </a:solidFill>
              </a:rPr>
              <a:t> forte e muito forte</a:t>
            </a:r>
            <a:endParaRPr sz="2400" b="1" dirty="0">
              <a:solidFill>
                <a:srgbClr val="FFC000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26" name="Picture 2" descr="C:\Users\elisangela.broedel\Downloads\maiores_danos_materiais_regiao_sul_com_valores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84" b="10292"/>
          <a:stretch/>
        </p:blipFill>
        <p:spPr bwMode="auto">
          <a:xfrm>
            <a:off x="162191" y="1044413"/>
            <a:ext cx="5632553" cy="4661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/>
          <p:cNvSpPr/>
          <p:nvPr/>
        </p:nvSpPr>
        <p:spPr>
          <a:xfrm>
            <a:off x="241003" y="5706135"/>
            <a:ext cx="1181631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Os maiores impactos registrados concentram-se principalmente:</a:t>
            </a:r>
            <a:endParaRPr lang="pt-BR" dirty="0">
              <a:solidFill>
                <a:schemeClr val="bg1"/>
              </a:solidFill>
            </a:endParaRPr>
          </a:p>
          <a:p>
            <a:r>
              <a:rPr lang="pt-BR" dirty="0">
                <a:solidFill>
                  <a:schemeClr val="bg1"/>
                </a:solidFill>
              </a:rPr>
              <a:t>- no Vale do Itajaí, em Santa Catarina; </a:t>
            </a:r>
          </a:p>
          <a:p>
            <a:r>
              <a:rPr lang="pt-BR" dirty="0">
                <a:solidFill>
                  <a:schemeClr val="bg1"/>
                </a:solidFill>
              </a:rPr>
              <a:t>- na Região Metropolitana de Porto Alegre, no sistema Jacuí–Guaíba e nas bacias dos rios Caí e Taquari, no Rio Grande do Sul; - no norte e centro-norte do Paraná, especificamente em relação aos danos materiais.</a:t>
            </a:r>
          </a:p>
        </p:txBody>
      </p:sp>
      <p:pic>
        <p:nvPicPr>
          <p:cNvPr id="1028" name="Picture 4" descr="C:\Users\elisangela.broedel\Downloads\desabrigados_desalojados_regiao_sul_com_valores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45" b="8875"/>
          <a:stretch/>
        </p:blipFill>
        <p:spPr bwMode="auto">
          <a:xfrm>
            <a:off x="6000306" y="1044413"/>
            <a:ext cx="6057014" cy="4661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47389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57F1CC-9406-4560-9071-E67AB3A400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27551B87-1E2F-4029-93EC-678DB967866B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custGeom>
            <a:avLst/>
            <a:gdLst/>
            <a:ahLst/>
            <a:cxnLst/>
            <a:rect l="l" t="t" r="r" b="b"/>
            <a:pathLst>
              <a:path w="18288000" h="17992725">
                <a:moveTo>
                  <a:pt x="18287998" y="17992723"/>
                </a:moveTo>
                <a:lnTo>
                  <a:pt x="0" y="17992723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7992723"/>
                </a:lnTo>
                <a:close/>
              </a:path>
            </a:pathLst>
          </a:custGeom>
          <a:solidFill>
            <a:srgbClr val="1D2B4E"/>
          </a:solidFill>
        </p:spPr>
        <p:txBody>
          <a:bodyPr wrap="square" lIns="0" tIns="0" rIns="0" bIns="0" rtlCol="0"/>
          <a:lstStyle/>
          <a:p>
            <a:endParaRPr lang="pt-BR" sz="2400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EA159D-D23A-2418-AA99-74DA4F5604B4}"/>
              </a:ext>
            </a:extLst>
          </p:cNvPr>
          <p:cNvSpPr/>
          <p:nvPr/>
        </p:nvSpPr>
        <p:spPr>
          <a:xfrm rot="1880066">
            <a:off x="1755613" y="2054519"/>
            <a:ext cx="4814741" cy="258847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2052" name="Picture 4" descr="F:\Cemaden\TSI\2026\Jul26_Parcial\Results-P&amp;Q-ElNino_Ago-Dez_1\PassoReal-P&amp;Q_jan81-jul26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6331788" y="827464"/>
            <a:ext cx="5681901" cy="2273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F9526DFE-BD52-880D-7F99-A79AC96FFB52}"/>
              </a:ext>
            </a:extLst>
          </p:cNvPr>
          <p:cNvSpPr txBox="1"/>
          <p:nvPr/>
        </p:nvSpPr>
        <p:spPr>
          <a:xfrm>
            <a:off x="10449029" y="664453"/>
            <a:ext cx="12602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dirty="0">
                <a:solidFill>
                  <a:srgbClr val="FF0000"/>
                </a:solidFill>
              </a:rPr>
              <a:t>Rio Jacuí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55ABB026-1EED-2706-3CBB-4A57F9D3D1F4}"/>
              </a:ext>
            </a:extLst>
          </p:cNvPr>
          <p:cNvSpPr/>
          <p:nvPr/>
        </p:nvSpPr>
        <p:spPr>
          <a:xfrm>
            <a:off x="212724" y="67128"/>
            <a:ext cx="9004535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300" b="1" dirty="0">
                <a:solidFill>
                  <a:schemeClr val="bg1"/>
                </a:solidFill>
                <a:latin typeface="Arial Narrow"/>
              </a:rPr>
              <a:t>NÍVEL DOS RIOS  EM ANOS ANÁLOGOS DE EL NIÑO – REGIÃO SUL</a:t>
            </a:r>
            <a:endParaRPr lang="pt-BR" sz="2300" dirty="0">
              <a:solidFill>
                <a:schemeClr val="bg1"/>
              </a:solidFill>
            </a:endParaRPr>
          </a:p>
        </p:txBody>
      </p:sp>
      <p:pic>
        <p:nvPicPr>
          <p:cNvPr id="2053" name="Picture 5" descr="F:\Cemaden\TSI\2026\Jul26_Parcial\Results-P&amp;Q-ElNino_Ago-Dez_1\SaoJose-P&amp;Q_jan81-jul26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62670" y="3285778"/>
            <a:ext cx="5826884" cy="2431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F9526DFE-BD52-880D-7F99-A79AC96FFB52}"/>
              </a:ext>
            </a:extLst>
          </p:cNvPr>
          <p:cNvSpPr txBox="1"/>
          <p:nvPr/>
        </p:nvSpPr>
        <p:spPr>
          <a:xfrm>
            <a:off x="4484882" y="3143081"/>
            <a:ext cx="10358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dirty="0">
                <a:solidFill>
                  <a:srgbClr val="FF0000"/>
                </a:solidFill>
              </a:rPr>
              <a:t>Rio Ijuí</a:t>
            </a:r>
          </a:p>
        </p:txBody>
      </p:sp>
      <p:pic>
        <p:nvPicPr>
          <p:cNvPr id="2054" name="Picture 6" descr="F:\Cemaden\TSI\2026\Jul26_Parcial\Results-P&amp;Q-ElNino_Ago-Dez_1\BarraGrande-P&amp;Q_jan81-jul26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115"/>
          <a:stretch/>
        </p:blipFill>
        <p:spPr bwMode="auto">
          <a:xfrm>
            <a:off x="6347838" y="3285778"/>
            <a:ext cx="5738845" cy="2431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CaixaDeTexto 20">
            <a:extLst>
              <a:ext uri="{FF2B5EF4-FFF2-40B4-BE49-F238E27FC236}">
                <a16:creationId xmlns:a16="http://schemas.microsoft.com/office/drawing/2014/main" id="{F9526DFE-BD52-880D-7F99-A79AC96FFB52}"/>
              </a:ext>
            </a:extLst>
          </p:cNvPr>
          <p:cNvSpPr txBox="1"/>
          <p:nvPr/>
        </p:nvSpPr>
        <p:spPr>
          <a:xfrm>
            <a:off x="10454301" y="3142091"/>
            <a:ext cx="16433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dirty="0">
                <a:solidFill>
                  <a:srgbClr val="FF0000"/>
                </a:solidFill>
              </a:rPr>
              <a:t>Rio Uruguai</a:t>
            </a:r>
          </a:p>
        </p:txBody>
      </p:sp>
      <p:pic>
        <p:nvPicPr>
          <p:cNvPr id="2056" name="Picture 8" descr="F:\Cemaden\TSI\2026\Jul26_Parcial\Results-P&amp;Q-ElNino_Ago-Dez_1\Segredo-P&amp;Q_jan81-jul26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97014" y="827604"/>
            <a:ext cx="5792540" cy="2272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CaixaDeTexto 23">
            <a:extLst>
              <a:ext uri="{FF2B5EF4-FFF2-40B4-BE49-F238E27FC236}">
                <a16:creationId xmlns:a16="http://schemas.microsoft.com/office/drawing/2014/main" id="{F9526DFE-BD52-880D-7F99-A79AC96FFB52}"/>
              </a:ext>
            </a:extLst>
          </p:cNvPr>
          <p:cNvSpPr txBox="1"/>
          <p:nvPr/>
        </p:nvSpPr>
        <p:spPr>
          <a:xfrm>
            <a:off x="4372671" y="651716"/>
            <a:ext cx="14750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dirty="0">
                <a:solidFill>
                  <a:srgbClr val="FF0000"/>
                </a:solidFill>
              </a:rPr>
              <a:t>Rio Iguaçu</a:t>
            </a: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566E7106-6D79-FDCA-8B4D-DC53BE8DDE31}"/>
              </a:ext>
            </a:extLst>
          </p:cNvPr>
          <p:cNvSpPr/>
          <p:nvPr/>
        </p:nvSpPr>
        <p:spPr>
          <a:xfrm>
            <a:off x="363558" y="5800805"/>
            <a:ext cx="1182844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000" u="sng" dirty="0">
                <a:solidFill>
                  <a:srgbClr val="FFFF00"/>
                </a:solidFill>
              </a:rPr>
              <a:t>Os anos análogos de El </a:t>
            </a:r>
            <a:r>
              <a:rPr lang="pt-BR" sz="2000" u="sng" dirty="0" err="1">
                <a:solidFill>
                  <a:srgbClr val="FFFF00"/>
                </a:solidFill>
              </a:rPr>
              <a:t>Niño</a:t>
            </a:r>
            <a:r>
              <a:rPr lang="pt-BR" sz="2000" u="sng" dirty="0">
                <a:solidFill>
                  <a:srgbClr val="FFFF00"/>
                </a:solidFill>
              </a:rPr>
              <a:t> mostram maior recorrência de vazões acima da média histórica nas bacias analisadas</a:t>
            </a:r>
            <a:r>
              <a:rPr lang="pt-BR" sz="2000" dirty="0">
                <a:solidFill>
                  <a:srgbClr val="FFFF00"/>
                </a:solidFill>
              </a:rPr>
              <a:t>, com sinal mais evidente entre outubro e novembro. Entretanto, a magnitude da resposta varia entre os eventos e as bacias, indicando uma tendência histórica, e não um comportamento determinístico.</a:t>
            </a:r>
            <a:r>
              <a:rPr lang="pt-BR" sz="2000" dirty="0"/>
              <a:t>.</a:t>
            </a:r>
            <a:endParaRPr lang="pt-BR" sz="2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9869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497670-1D8E-2AEA-5763-46C67E96DD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C199F425-8ECA-6C4B-A718-6733D19FF711}"/>
              </a:ext>
            </a:extLst>
          </p:cNvPr>
          <p:cNvSpPr/>
          <p:nvPr/>
        </p:nvSpPr>
        <p:spPr>
          <a:xfrm>
            <a:off x="-165919" y="-1"/>
            <a:ext cx="12192000" cy="6858001"/>
          </a:xfrm>
          <a:custGeom>
            <a:avLst/>
            <a:gdLst/>
            <a:ahLst/>
            <a:cxnLst/>
            <a:rect l="l" t="t" r="r" b="b"/>
            <a:pathLst>
              <a:path w="18288000" h="17992725">
                <a:moveTo>
                  <a:pt x="18287998" y="17992723"/>
                </a:moveTo>
                <a:lnTo>
                  <a:pt x="0" y="17992723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7992723"/>
                </a:lnTo>
                <a:close/>
              </a:path>
            </a:pathLst>
          </a:custGeom>
          <a:solidFill>
            <a:srgbClr val="1D2B4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31FFD73F-1B7E-F234-5423-9781D142C918}"/>
              </a:ext>
            </a:extLst>
          </p:cNvPr>
          <p:cNvSpPr/>
          <p:nvPr/>
        </p:nvSpPr>
        <p:spPr>
          <a:xfrm>
            <a:off x="275730" y="234237"/>
            <a:ext cx="71930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300" b="1" dirty="0">
                <a:solidFill>
                  <a:schemeClr val="bg1"/>
                </a:solidFill>
                <a:latin typeface="Arial Narrow"/>
              </a:rPr>
              <a:t>MONITORAMENTO DOS RIOS NO PAÍS</a:t>
            </a:r>
            <a:endParaRPr lang="pt-BR" sz="2300" dirty="0">
              <a:solidFill>
                <a:schemeClr val="bg1"/>
              </a:solidFill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A8E580D6-E78A-2719-F45C-85E0A9DBAEB8}"/>
              </a:ext>
            </a:extLst>
          </p:cNvPr>
          <p:cNvSpPr txBox="1"/>
          <p:nvPr/>
        </p:nvSpPr>
        <p:spPr>
          <a:xfrm>
            <a:off x="368519" y="1674674"/>
            <a:ext cx="4223215" cy="175432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/>
            <a:r>
              <a:rPr lang="pt-BR" sz="1800" b="1" u="sng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Calculado em Percentil:</a:t>
            </a:r>
            <a:r>
              <a:rPr lang="pt-BR" sz="18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  Estimado a partir do histórico diário referente a cada dia do ano hidrológico regional. Representa, portanto a climatologia sazonal da estação de medição.</a:t>
            </a:r>
            <a:endParaRPr lang="pt-BR" sz="1800" dirty="0">
              <a:solidFill>
                <a:schemeClr val="accent4">
                  <a:lumMod val="20000"/>
                  <a:lumOff val="80000"/>
                </a:schemeClr>
              </a:solidFill>
              <a:ea typeface="Calibri"/>
              <a:cs typeface="Calibri"/>
            </a:endParaRPr>
          </a:p>
          <a:p>
            <a:pPr algn="just"/>
            <a:endParaRPr lang="pt-BR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23" name="Google Shape;115;p2">
            <a:extLst>
              <a:ext uri="{FF2B5EF4-FFF2-40B4-BE49-F238E27FC236}">
                <a16:creationId xmlns:a16="http://schemas.microsoft.com/office/drawing/2014/main" id="{165C0415-CA9A-8530-96AF-106A1AC4D40D}"/>
              </a:ext>
            </a:extLst>
          </p:cNvPr>
          <p:cNvSpPr/>
          <p:nvPr/>
        </p:nvSpPr>
        <p:spPr>
          <a:xfrm>
            <a:off x="9556313" y="6086765"/>
            <a:ext cx="2565400" cy="544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1700" tIns="40675" rIns="81700" bIns="40675" anchor="t" anchorCtr="0">
            <a:noAutofit/>
          </a:bodyPr>
          <a:lstStyle/>
          <a:p>
            <a:pPr>
              <a:lnSpc>
                <a:spcPct val="94000"/>
              </a:lnSpc>
              <a:buClr>
                <a:srgbClr val="000000"/>
              </a:buClr>
              <a:buSzPts val="1300"/>
            </a:pPr>
            <a:r>
              <a:rPr lang="pt-BR" sz="1400" noProof="0" dirty="0">
                <a:solidFill>
                  <a:srgbClr val="262626"/>
                </a:solidFill>
                <a:latin typeface="Arial Narrow"/>
                <a:ea typeface="Arial Narrow"/>
                <a:cs typeface="Arial Narrow"/>
                <a:sym typeface="Arial Narrow"/>
              </a:rPr>
              <a:t>Fonte dos dados:</a:t>
            </a:r>
            <a:r>
              <a:rPr lang="pt-BR" sz="1400" dirty="0">
                <a:solidFill>
                  <a:srgbClr val="262626"/>
                </a:solidFill>
                <a:latin typeface="Arial Narrow"/>
                <a:ea typeface="Arial Narrow"/>
                <a:cs typeface="Arial Narrow"/>
                <a:sym typeface="Arial Narrow"/>
              </a:rPr>
              <a:t> ANA</a:t>
            </a:r>
            <a:r>
              <a:rPr lang="pt-BR" sz="1400" noProof="0" dirty="0">
                <a:solidFill>
                  <a:srgbClr val="262626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endParaRPr lang="pt-BR" sz="1400" dirty="0">
              <a:solidFill>
                <a:srgbClr val="000000"/>
              </a:solidFill>
              <a:latin typeface="Arial"/>
              <a:ea typeface="Arial Narrow"/>
              <a:cs typeface="Arial"/>
            </a:endParaRPr>
          </a:p>
          <a:p>
            <a:pPr>
              <a:lnSpc>
                <a:spcPct val="94000"/>
              </a:lnSpc>
              <a:buSzPts val="1300"/>
            </a:pPr>
            <a:r>
              <a:rPr lang="pt-BR" sz="1400" dirty="0">
                <a:solidFill>
                  <a:srgbClr val="262626"/>
                </a:solidFill>
                <a:latin typeface="Arial Narrow"/>
                <a:ea typeface="Arial Narrow"/>
                <a:cs typeface="Arial Narrow"/>
                <a:sym typeface="Arial Narrow"/>
              </a:rPr>
              <a:t>Estimativa e</a:t>
            </a:r>
            <a:r>
              <a:rPr lang="pt-BR" sz="1400" noProof="0" dirty="0">
                <a:solidFill>
                  <a:srgbClr val="262626"/>
                </a:solidFill>
                <a:latin typeface="Arial Narrow"/>
                <a:ea typeface="Arial Narrow"/>
                <a:cs typeface="Arial Narrow"/>
                <a:sym typeface="Arial Narrow"/>
              </a:rPr>
              <a:t> Gráficos: CEMADEN</a:t>
            </a:r>
            <a:endParaRPr lang="pt-BR" sz="140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C2F303D3-0933-12D9-100B-AC20C6A8B372}"/>
              </a:ext>
            </a:extLst>
          </p:cNvPr>
          <p:cNvSpPr txBox="1"/>
          <p:nvPr/>
        </p:nvSpPr>
        <p:spPr>
          <a:xfrm>
            <a:off x="1066844" y="708777"/>
            <a:ext cx="2486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INDICADOR</a:t>
            </a:r>
          </a:p>
          <a:p>
            <a:pPr algn="ctr"/>
            <a:r>
              <a:rPr lang="pt-BR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HIDROLÓGICO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C9E78B7D-C8E2-2832-E34A-8E69468D810B}"/>
              </a:ext>
            </a:extLst>
          </p:cNvPr>
          <p:cNvSpPr/>
          <p:nvPr/>
        </p:nvSpPr>
        <p:spPr>
          <a:xfrm>
            <a:off x="132632" y="4935559"/>
            <a:ext cx="486679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000" b="1" dirty="0">
                <a:solidFill>
                  <a:srgbClr val="FF0000"/>
                </a:solidFill>
              </a:rPr>
              <a:t>Em 01 de setembro, os níveis dos rios na Região Sul apresentavam predominantemente uma condição de níveis entre acima e muito acima do normal. </a:t>
            </a:r>
          </a:p>
          <a:p>
            <a:pPr algn="just"/>
            <a:endParaRPr lang="pt-BR" sz="1600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783DA6C5-4F31-95B5-6387-414F92D816B4}"/>
              </a:ext>
            </a:extLst>
          </p:cNvPr>
          <p:cNvSpPr txBox="1"/>
          <p:nvPr/>
        </p:nvSpPr>
        <p:spPr>
          <a:xfrm>
            <a:off x="128037" y="3333643"/>
            <a:ext cx="517678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800" b="1" dirty="0">
                <a:solidFill>
                  <a:srgbClr val="FFFF00"/>
                </a:solidFill>
                <a:ea typeface="+mn-lt"/>
                <a:cs typeface="+mn-lt"/>
              </a:rPr>
              <a:t>Fornece um panorama da condição dos níveis dos rios em relação a cada estação fluviométrica disponível no sistema hidrometeorológico da ANA.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AA70A880-5487-6538-3D5E-5F755A8750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2871" y="795482"/>
            <a:ext cx="6480610" cy="5828281"/>
          </a:xfrm>
          <a:prstGeom prst="rect">
            <a:avLst/>
          </a:prstGeom>
        </p:spPr>
      </p:pic>
      <p:sp>
        <p:nvSpPr>
          <p:cNvPr id="25" name="Elipse 4">
            <a:extLst>
              <a:ext uri="{FF2B5EF4-FFF2-40B4-BE49-F238E27FC236}">
                <a16:creationId xmlns:a16="http://schemas.microsoft.com/office/drawing/2014/main" id="{00DC4C98-A47E-EEF7-D974-85EDA59118B1}"/>
              </a:ext>
            </a:extLst>
          </p:cNvPr>
          <p:cNvSpPr/>
          <p:nvPr/>
        </p:nvSpPr>
        <p:spPr>
          <a:xfrm>
            <a:off x="8263338" y="4852141"/>
            <a:ext cx="1883489" cy="1704738"/>
          </a:xfrm>
          <a:prstGeom prst="ellipse">
            <a:avLst/>
          </a:prstGeom>
          <a:noFill/>
          <a:ln w="222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5" name="Conector de seta reta 12">
            <a:extLst>
              <a:ext uri="{FF2B5EF4-FFF2-40B4-BE49-F238E27FC236}">
                <a16:creationId xmlns:a16="http://schemas.microsoft.com/office/drawing/2014/main" id="{E0E97472-2717-1492-CC6E-51D9809C2EB2}"/>
              </a:ext>
            </a:extLst>
          </p:cNvPr>
          <p:cNvCxnSpPr>
            <a:cxnSpLocks/>
          </p:cNvCxnSpPr>
          <p:nvPr/>
        </p:nvCxnSpPr>
        <p:spPr>
          <a:xfrm flipH="1" flipV="1">
            <a:off x="4999423" y="5285983"/>
            <a:ext cx="3263915" cy="534953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22726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71EBDE-5DAE-CE78-A312-7F33E0C58A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E9D6983E-4BEB-A2EC-E13E-98F6A117D175}"/>
              </a:ext>
            </a:extLst>
          </p:cNvPr>
          <p:cNvSpPr/>
          <p:nvPr/>
        </p:nvSpPr>
        <p:spPr>
          <a:xfrm>
            <a:off x="0" y="0"/>
            <a:ext cx="12192000" cy="6858001"/>
          </a:xfrm>
          <a:custGeom>
            <a:avLst/>
            <a:gdLst/>
            <a:ahLst/>
            <a:cxnLst/>
            <a:rect l="l" t="t" r="r" b="b"/>
            <a:pathLst>
              <a:path w="18288000" h="17992725">
                <a:moveTo>
                  <a:pt x="18287998" y="17992723"/>
                </a:moveTo>
                <a:lnTo>
                  <a:pt x="0" y="17992723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7992723"/>
                </a:lnTo>
                <a:close/>
              </a:path>
            </a:pathLst>
          </a:custGeom>
          <a:solidFill>
            <a:srgbClr val="1D2B4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28" name="Imagem 27">
            <a:extLst>
              <a:ext uri="{FF2B5EF4-FFF2-40B4-BE49-F238E27FC236}">
                <a16:creationId xmlns:a16="http://schemas.microsoft.com/office/drawing/2014/main" id="{BF779D2B-6EE8-5697-3882-ABB361406E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25" y="744139"/>
            <a:ext cx="11390760" cy="5710459"/>
          </a:xfrm>
          <a:prstGeom prst="rect">
            <a:avLst/>
          </a:prstGeom>
        </p:spPr>
      </p:pic>
      <p:sp>
        <p:nvSpPr>
          <p:cNvPr id="29" name="Retângulo 28">
            <a:extLst>
              <a:ext uri="{FF2B5EF4-FFF2-40B4-BE49-F238E27FC236}">
                <a16:creationId xmlns:a16="http://schemas.microsoft.com/office/drawing/2014/main" id="{404F20D0-3D54-7660-D2C9-CEEAA9623464}"/>
              </a:ext>
            </a:extLst>
          </p:cNvPr>
          <p:cNvSpPr/>
          <p:nvPr/>
        </p:nvSpPr>
        <p:spPr>
          <a:xfrm>
            <a:off x="299574" y="141237"/>
            <a:ext cx="68921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300" b="1" noProof="0" dirty="0">
                <a:solidFill>
                  <a:schemeClr val="bg1"/>
                </a:solidFill>
                <a:latin typeface="Arial Narrow"/>
              </a:rPr>
              <a:t>MONITORAMENTO DA SECA:  CURTA DURAÇÃO</a:t>
            </a:r>
            <a:endParaRPr lang="pt-BR" sz="230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4667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383773-F03C-B5DA-9FA6-6B6F5B2F42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A412B6C8-F6F7-9829-194C-F85D73B91B2D}"/>
              </a:ext>
            </a:extLst>
          </p:cNvPr>
          <p:cNvSpPr/>
          <p:nvPr/>
        </p:nvSpPr>
        <p:spPr>
          <a:xfrm>
            <a:off x="0" y="10633"/>
            <a:ext cx="12192000" cy="6858001"/>
          </a:xfrm>
          <a:custGeom>
            <a:avLst/>
            <a:gdLst/>
            <a:ahLst/>
            <a:cxnLst/>
            <a:rect l="l" t="t" r="r" b="b"/>
            <a:pathLst>
              <a:path w="18288000" h="17992725">
                <a:moveTo>
                  <a:pt x="18287998" y="17992723"/>
                </a:moveTo>
                <a:lnTo>
                  <a:pt x="0" y="17992723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7992723"/>
                </a:lnTo>
                <a:close/>
              </a:path>
            </a:pathLst>
          </a:custGeom>
          <a:solidFill>
            <a:srgbClr val="1D2B4E"/>
          </a:solidFill>
        </p:spPr>
        <p:txBody>
          <a:bodyPr wrap="square" lIns="0" tIns="0" rIns="0" bIns="0" rtlCol="0"/>
          <a:lstStyle/>
          <a:p>
            <a:endParaRPr lang="pt-BR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535B6904-8605-DB67-2DD7-A09C177ED935}"/>
              </a:ext>
            </a:extLst>
          </p:cNvPr>
          <p:cNvSpPr/>
          <p:nvPr/>
        </p:nvSpPr>
        <p:spPr>
          <a:xfrm rot="20792215">
            <a:off x="3162554" y="598757"/>
            <a:ext cx="4266601" cy="2220676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BE1EBAE-8A58-C0D4-271D-DF88A45078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981" y="195654"/>
            <a:ext cx="8334331" cy="6445071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3080076E-52AF-C5B1-1218-908460D0E380}"/>
              </a:ext>
            </a:extLst>
          </p:cNvPr>
          <p:cNvSpPr txBox="1"/>
          <p:nvPr/>
        </p:nvSpPr>
        <p:spPr>
          <a:xfrm>
            <a:off x="8903599" y="280333"/>
            <a:ext cx="259364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Mapas trimestrais do Índice Integrado de Seca (IIS) para os anos do El Niño 1982/1983, 1997/1998, 2015/2016 e2023/2024. 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C80D59C3-79EE-FB78-9EAF-E8F5EE7C9141}"/>
              </a:ext>
            </a:extLst>
          </p:cNvPr>
          <p:cNvSpPr txBox="1"/>
          <p:nvPr/>
        </p:nvSpPr>
        <p:spPr>
          <a:xfrm>
            <a:off x="8797946" y="2792323"/>
            <a:ext cx="310942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srgbClr val="FFC000"/>
                </a:solidFill>
              </a:rPr>
              <a:t>No evento de El </a:t>
            </a:r>
            <a:r>
              <a:rPr lang="pt-BR" b="1" dirty="0" err="1">
                <a:solidFill>
                  <a:srgbClr val="FFC000"/>
                </a:solidFill>
              </a:rPr>
              <a:t>Niño</a:t>
            </a:r>
            <a:r>
              <a:rPr lang="pt-BR" b="1" dirty="0">
                <a:solidFill>
                  <a:srgbClr val="FFC000"/>
                </a:solidFill>
              </a:rPr>
              <a:t> mais recente, de 2023-24, as condições de seca apresentaram maior abrangência espacial e persistência ao longo do período. No Sul, observamos impacto da seca no estado do PR.</a:t>
            </a:r>
            <a:endParaRPr lang="pt-BR" b="1" dirty="0">
              <a:solidFill>
                <a:srgbClr val="FFC000"/>
              </a:solidFill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5650914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C27DA7-6928-427A-9BDF-DB86D5860B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A68E588E-5C5E-FF5D-F166-2AC3193908A7}"/>
              </a:ext>
            </a:extLst>
          </p:cNvPr>
          <p:cNvSpPr/>
          <p:nvPr/>
        </p:nvSpPr>
        <p:spPr>
          <a:xfrm>
            <a:off x="0" y="3936"/>
            <a:ext cx="12192000" cy="6858001"/>
          </a:xfrm>
          <a:custGeom>
            <a:avLst/>
            <a:gdLst/>
            <a:ahLst/>
            <a:cxnLst/>
            <a:rect l="l" t="t" r="r" b="b"/>
            <a:pathLst>
              <a:path w="18288000" h="17992725">
                <a:moveTo>
                  <a:pt x="18287998" y="17992723"/>
                </a:moveTo>
                <a:lnTo>
                  <a:pt x="0" y="17992723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7992723"/>
                </a:lnTo>
                <a:close/>
              </a:path>
            </a:pathLst>
          </a:custGeom>
          <a:solidFill>
            <a:srgbClr val="1D2B4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CB8A0C4-D704-5FA6-FCAE-F688489C667D}"/>
              </a:ext>
            </a:extLst>
          </p:cNvPr>
          <p:cNvSpPr/>
          <p:nvPr/>
        </p:nvSpPr>
        <p:spPr>
          <a:xfrm>
            <a:off x="115186" y="35835"/>
            <a:ext cx="7193028" cy="461665"/>
          </a:xfrm>
          <a:prstGeom prst="rect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300" b="1" dirty="0">
                <a:solidFill>
                  <a:schemeClr val="bg1"/>
                </a:solidFill>
                <a:latin typeface="Arial Narrow"/>
              </a:rPr>
              <a:t>Ondas de Calor na região Sul</a:t>
            </a:r>
            <a:endParaRPr lang="pt-BR" sz="2300" dirty="0">
              <a:solidFill>
                <a:schemeClr val="bg1"/>
              </a:solidFill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566E7106-6D79-FDCA-8B4D-DC53BE8DDE31}"/>
              </a:ext>
            </a:extLst>
          </p:cNvPr>
          <p:cNvSpPr/>
          <p:nvPr/>
        </p:nvSpPr>
        <p:spPr>
          <a:xfrm>
            <a:off x="8011780" y="468641"/>
            <a:ext cx="369269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600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Aumento gradativo na frequência de ondas de calor no Sul do Brasil, particularmente após de 2010.</a:t>
            </a:r>
          </a:p>
          <a:p>
            <a:pPr algn="just"/>
            <a:endParaRPr lang="pt-BR" sz="1600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  <a:p>
            <a:pPr algn="just"/>
            <a:r>
              <a:rPr lang="pt-BR" sz="1600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Maior frequência durante anos de El Nino observados, e esperados?. 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317E7BC-AA8B-3F41-2BC9-193103DB6F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0868"/>
            <a:ext cx="7772400" cy="2634961"/>
          </a:xfrm>
          <a:prstGeom prst="rect">
            <a:avLst/>
          </a:prstGeom>
        </p:spPr>
      </p:pic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E22614CF-5B24-F62B-5802-D241D625C36E}"/>
              </a:ext>
            </a:extLst>
          </p:cNvPr>
          <p:cNvCxnSpPr/>
          <p:nvPr/>
        </p:nvCxnSpPr>
        <p:spPr>
          <a:xfrm>
            <a:off x="1185533" y="977857"/>
            <a:ext cx="0" cy="38277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de Seta Reta 14">
            <a:extLst>
              <a:ext uri="{FF2B5EF4-FFF2-40B4-BE49-F238E27FC236}">
                <a16:creationId xmlns:a16="http://schemas.microsoft.com/office/drawing/2014/main" id="{A0532DF4-5FD5-02D4-B801-12FFD98A671F}"/>
              </a:ext>
            </a:extLst>
          </p:cNvPr>
          <p:cNvCxnSpPr/>
          <p:nvPr/>
        </p:nvCxnSpPr>
        <p:spPr>
          <a:xfrm>
            <a:off x="1764170" y="977856"/>
            <a:ext cx="0" cy="38277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de Seta Reta 15">
            <a:extLst>
              <a:ext uri="{FF2B5EF4-FFF2-40B4-BE49-F238E27FC236}">
                <a16:creationId xmlns:a16="http://schemas.microsoft.com/office/drawing/2014/main" id="{62193E33-3F31-2417-A165-060259F90C32}"/>
              </a:ext>
            </a:extLst>
          </p:cNvPr>
          <p:cNvCxnSpPr/>
          <p:nvPr/>
        </p:nvCxnSpPr>
        <p:spPr>
          <a:xfrm>
            <a:off x="2480093" y="1360629"/>
            <a:ext cx="0" cy="38277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de Seta Reta 16">
            <a:extLst>
              <a:ext uri="{FF2B5EF4-FFF2-40B4-BE49-F238E27FC236}">
                <a16:creationId xmlns:a16="http://schemas.microsoft.com/office/drawing/2014/main" id="{4891CD1A-FB2D-CD0C-A594-4908F4EC8FA9}"/>
              </a:ext>
            </a:extLst>
          </p:cNvPr>
          <p:cNvCxnSpPr/>
          <p:nvPr/>
        </p:nvCxnSpPr>
        <p:spPr>
          <a:xfrm>
            <a:off x="3319229" y="1253471"/>
            <a:ext cx="0" cy="38277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de Seta Reta 18">
            <a:extLst>
              <a:ext uri="{FF2B5EF4-FFF2-40B4-BE49-F238E27FC236}">
                <a16:creationId xmlns:a16="http://schemas.microsoft.com/office/drawing/2014/main" id="{6C21C48B-C4B0-8D6C-5D87-EB9E18216630}"/>
              </a:ext>
            </a:extLst>
          </p:cNvPr>
          <p:cNvCxnSpPr/>
          <p:nvPr/>
        </p:nvCxnSpPr>
        <p:spPr>
          <a:xfrm>
            <a:off x="5687358" y="766019"/>
            <a:ext cx="0" cy="38277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de Seta Reta 19">
            <a:extLst>
              <a:ext uri="{FF2B5EF4-FFF2-40B4-BE49-F238E27FC236}">
                <a16:creationId xmlns:a16="http://schemas.microsoft.com/office/drawing/2014/main" id="{8C741646-A0A0-658F-2F06-49141D453388}"/>
              </a:ext>
            </a:extLst>
          </p:cNvPr>
          <p:cNvCxnSpPr/>
          <p:nvPr/>
        </p:nvCxnSpPr>
        <p:spPr>
          <a:xfrm>
            <a:off x="5119675" y="1234190"/>
            <a:ext cx="0" cy="38277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de Seta Reta 20">
            <a:extLst>
              <a:ext uri="{FF2B5EF4-FFF2-40B4-BE49-F238E27FC236}">
                <a16:creationId xmlns:a16="http://schemas.microsoft.com/office/drawing/2014/main" id="{561D14A1-AF4A-8FBA-3CAD-7738DBC73C52}"/>
              </a:ext>
            </a:extLst>
          </p:cNvPr>
          <p:cNvCxnSpPr/>
          <p:nvPr/>
        </p:nvCxnSpPr>
        <p:spPr>
          <a:xfrm>
            <a:off x="7402744" y="977856"/>
            <a:ext cx="0" cy="38277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de Seta Reta 21">
            <a:extLst>
              <a:ext uri="{FF2B5EF4-FFF2-40B4-BE49-F238E27FC236}">
                <a16:creationId xmlns:a16="http://schemas.microsoft.com/office/drawing/2014/main" id="{222025BF-646B-24CA-BFC2-7D2624A5F488}"/>
              </a:ext>
            </a:extLst>
          </p:cNvPr>
          <p:cNvCxnSpPr/>
          <p:nvPr/>
        </p:nvCxnSpPr>
        <p:spPr>
          <a:xfrm>
            <a:off x="6959720" y="606531"/>
            <a:ext cx="0" cy="38277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de Seta Reta 22">
            <a:extLst>
              <a:ext uri="{FF2B5EF4-FFF2-40B4-BE49-F238E27FC236}">
                <a16:creationId xmlns:a16="http://schemas.microsoft.com/office/drawing/2014/main" id="{9CAAB681-6EE0-9C6A-92D2-D92873A869D6}"/>
              </a:ext>
            </a:extLst>
          </p:cNvPr>
          <p:cNvCxnSpPr/>
          <p:nvPr/>
        </p:nvCxnSpPr>
        <p:spPr>
          <a:xfrm>
            <a:off x="7112120" y="365522"/>
            <a:ext cx="0" cy="38277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tângulo 23">
            <a:extLst>
              <a:ext uri="{FF2B5EF4-FFF2-40B4-BE49-F238E27FC236}">
                <a16:creationId xmlns:a16="http://schemas.microsoft.com/office/drawing/2014/main" id="{CEE4127A-EAA8-745D-9EBE-A2DB20409D66}"/>
              </a:ext>
            </a:extLst>
          </p:cNvPr>
          <p:cNvSpPr/>
          <p:nvPr/>
        </p:nvSpPr>
        <p:spPr>
          <a:xfrm>
            <a:off x="7865560" y="2409473"/>
            <a:ext cx="369269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600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Ate Agosto 2026</a:t>
            </a:r>
          </a:p>
        </p:txBody>
      </p:sp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5DEF514B-44DC-878F-0315-325D6E653764}"/>
              </a:ext>
            </a:extLst>
          </p:cNvPr>
          <p:cNvCxnSpPr>
            <a:cxnSpLocks/>
            <a:stCxn id="24" idx="1"/>
          </p:cNvCxnSpPr>
          <p:nvPr/>
        </p:nvCxnSpPr>
        <p:spPr>
          <a:xfrm flipH="1" flipV="1">
            <a:off x="7402744" y="2247254"/>
            <a:ext cx="462816" cy="33149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m 9">
            <a:extLst>
              <a:ext uri="{FF2B5EF4-FFF2-40B4-BE49-F238E27FC236}">
                <a16:creationId xmlns:a16="http://schemas.microsoft.com/office/drawing/2014/main" id="{092C748E-E10E-EB76-9640-08189D2BB7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5580" y="3102739"/>
            <a:ext cx="7772400" cy="3782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5756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15D53FF9-CA0D-941F-8204-A15528D7E9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ED338FDE-1057-62E2-CF16-D4EF25AD10CF}"/>
              </a:ext>
            </a:extLst>
          </p:cNvPr>
          <p:cNvSpPr/>
          <p:nvPr/>
        </p:nvSpPr>
        <p:spPr>
          <a:xfrm>
            <a:off x="0" y="0"/>
            <a:ext cx="12192000" cy="6858001"/>
          </a:xfrm>
          <a:custGeom>
            <a:avLst/>
            <a:gdLst/>
            <a:ahLst/>
            <a:cxnLst/>
            <a:rect l="l" t="t" r="r" b="b"/>
            <a:pathLst>
              <a:path w="18288000" h="17992725">
                <a:moveTo>
                  <a:pt x="18287998" y="17992723"/>
                </a:moveTo>
                <a:lnTo>
                  <a:pt x="0" y="17992723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7992723"/>
                </a:lnTo>
                <a:close/>
              </a:path>
            </a:pathLst>
          </a:custGeom>
          <a:solidFill>
            <a:srgbClr val="1D2B4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Google Shape;171;g3f67cdcb58d_6_0">
            <a:extLst>
              <a:ext uri="{FF2B5EF4-FFF2-40B4-BE49-F238E27FC236}">
                <a16:creationId xmlns:a16="http://schemas.microsoft.com/office/drawing/2014/main" id="{65A8740C-08D3-3C53-18D2-310EC51E9359}"/>
              </a:ext>
            </a:extLst>
          </p:cNvPr>
          <p:cNvSpPr txBox="1"/>
          <p:nvPr/>
        </p:nvSpPr>
        <p:spPr>
          <a:xfrm>
            <a:off x="-260175" y="93752"/>
            <a:ext cx="7995424" cy="38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1900" b="1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SITUAÇÃO ATUAL DA SECA HIDROLÓGICA – AGOSTO 2026</a:t>
            </a:r>
          </a:p>
        </p:txBody>
      </p:sp>
      <p:pic>
        <p:nvPicPr>
          <p:cNvPr id="1026" name="Picture 2" descr="C:\Users\elisangela.broedel\Dropbox\SecaHidro\TSI\2026\MAPAS\Agosto2026\Parcial\Mapa_Brasil_TSI_AgostoParcial2026.jpe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15" r="23980" b="2281"/>
          <a:stretch/>
        </p:blipFill>
        <p:spPr bwMode="auto">
          <a:xfrm>
            <a:off x="2172863" y="695444"/>
            <a:ext cx="6859819" cy="5846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elisangela.broedel\Dropbox\SecaHidro\TSI\2026\MAPAS\Agosto2026\Parcial\Mapa_Brasil_TSI_AgostoParcial2026.jpe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506" t="1691" b="1248"/>
          <a:stretch/>
        </p:blipFill>
        <p:spPr bwMode="auto">
          <a:xfrm>
            <a:off x="89211" y="695444"/>
            <a:ext cx="2083652" cy="5846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Google Shape;84;p5">
            <a:extLst>
              <a:ext uri="{FF2B5EF4-FFF2-40B4-BE49-F238E27FC236}">
                <a16:creationId xmlns:a16="http://schemas.microsoft.com/office/drawing/2014/main" id="{E4623EBE-0ADC-A88E-9D68-1CAC89B338E0}"/>
              </a:ext>
            </a:extLst>
          </p:cNvPr>
          <p:cNvSpPr txBox="1"/>
          <p:nvPr/>
        </p:nvSpPr>
        <p:spPr>
          <a:xfrm>
            <a:off x="9071630" y="695444"/>
            <a:ext cx="3082270" cy="5863103"/>
          </a:xfrm>
          <a:prstGeom prst="rect">
            <a:avLst/>
          </a:prstGeom>
          <a:solidFill>
            <a:srgbClr val="FCFBFB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pt-BR" sz="1500" b="1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 </a:t>
            </a:r>
            <a:r>
              <a:rPr lang="pt-BR" sz="1500" b="1" dirty="0">
                <a:solidFill>
                  <a:srgbClr val="000000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</a:rPr>
              <a:t>Índice de Seca Bivariado chuva-vazão </a:t>
            </a:r>
            <a:r>
              <a:rPr lang="pt-BR" sz="1500" b="1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(</a:t>
            </a:r>
            <a:r>
              <a:rPr lang="pt-BR" sz="1500" b="1" dirty="0">
                <a:solidFill>
                  <a:srgbClr val="000000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</a:rPr>
              <a:t>TSI, da sigla em inglês </a:t>
            </a:r>
            <a:r>
              <a:rPr lang="pt-BR" sz="1500" b="1" dirty="0" err="1">
                <a:solidFill>
                  <a:srgbClr val="000000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</a:rPr>
              <a:t>Two-variate</a:t>
            </a:r>
            <a:r>
              <a:rPr lang="pt-BR" sz="1500" b="1" dirty="0">
                <a:solidFill>
                  <a:srgbClr val="000000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</a:rPr>
              <a:t> </a:t>
            </a:r>
            <a:r>
              <a:rPr lang="pt-BR" sz="1500" b="1" dirty="0" err="1">
                <a:solidFill>
                  <a:srgbClr val="000000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</a:rPr>
              <a:t>Standardized</a:t>
            </a:r>
            <a:r>
              <a:rPr lang="pt-BR" sz="1500" b="1" dirty="0">
                <a:solidFill>
                  <a:srgbClr val="000000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</a:rPr>
              <a:t> Index</a:t>
            </a:r>
            <a:r>
              <a:rPr lang="pt-BR" sz="1500" b="1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) indicou, em agosto,  predomínio de estabilidade ou agravamento das condições hidrológicas nas principais bacias de interesse para geração hidrelétrica, navegação e abastecimento de água.</a:t>
            </a:r>
          </a:p>
          <a:p>
            <a:pPr>
              <a:buClr>
                <a:srgbClr val="000000"/>
              </a:buClr>
              <a:buSzPts val="1000"/>
            </a:pPr>
            <a:endParaRPr lang="pt-BR" sz="1500" b="1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>
              <a:buClr>
                <a:srgbClr val="000000"/>
              </a:buClr>
              <a:buSzPts val="1000"/>
            </a:pPr>
            <a:r>
              <a:rPr lang="pt-BR" sz="1500" b="1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 região Sul do Brasil permanece predominantemente em </a:t>
            </a:r>
            <a:r>
              <a:rPr lang="pt-BR" sz="1500" b="1" dirty="0">
                <a:solidFill>
                  <a:srgbClr val="000000"/>
                </a:solidFill>
                <a:highlight>
                  <a:srgbClr val="C0C0C0"/>
                </a:highlight>
                <a:latin typeface="Arial"/>
                <a:ea typeface="Arial"/>
                <a:cs typeface="Arial"/>
              </a:rPr>
              <a:t>condição de normalidade hidrológica</a:t>
            </a:r>
            <a:r>
              <a:rPr lang="pt-BR" sz="1500" b="1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, em decorrência das chuvas abundantes registradas nos últimos meses.</a:t>
            </a:r>
          </a:p>
          <a:p>
            <a:pPr>
              <a:buClr>
                <a:srgbClr val="000000"/>
              </a:buClr>
              <a:buSzPts val="1000"/>
            </a:pPr>
            <a:endParaRPr lang="pt-BR" sz="1500" b="1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>
              <a:buClr>
                <a:srgbClr val="000000"/>
              </a:buClr>
              <a:buSzPts val="1000"/>
            </a:pPr>
            <a:r>
              <a:rPr lang="pt-BR" sz="1500" b="1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Além disso, a partir do TSI na escala de 3 meses, já é possível observar um sinal de excesso hídrico nas bacias monitoradas. </a:t>
            </a:r>
          </a:p>
          <a:p>
            <a:pPr>
              <a:buClr>
                <a:srgbClr val="000000"/>
              </a:buClr>
              <a:buSzPts val="1000"/>
            </a:pPr>
            <a:endParaRPr sz="1500" b="1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Elipse 2"/>
          <p:cNvSpPr/>
          <p:nvPr/>
        </p:nvSpPr>
        <p:spPr>
          <a:xfrm>
            <a:off x="5602772" y="4427034"/>
            <a:ext cx="1980057" cy="1159727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28067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D2F02C-9F3E-965F-7BE9-970F0C3DF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F70A99AB-B761-8532-1EB5-1CBD8929D34F}"/>
              </a:ext>
            </a:extLst>
          </p:cNvPr>
          <p:cNvSpPr/>
          <p:nvPr/>
        </p:nvSpPr>
        <p:spPr>
          <a:xfrm>
            <a:off x="0" y="0"/>
            <a:ext cx="12192000" cy="6858001"/>
          </a:xfrm>
          <a:custGeom>
            <a:avLst/>
            <a:gdLst/>
            <a:ahLst/>
            <a:cxnLst/>
            <a:rect l="l" t="t" r="r" b="b"/>
            <a:pathLst>
              <a:path w="18288000" h="17992725">
                <a:moveTo>
                  <a:pt x="18287998" y="17992723"/>
                </a:moveTo>
                <a:lnTo>
                  <a:pt x="0" y="17992723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7992723"/>
                </a:lnTo>
                <a:close/>
              </a:path>
            </a:pathLst>
          </a:custGeom>
          <a:solidFill>
            <a:srgbClr val="1D2B4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121C1E12-346B-D2B6-8F1E-D352CDA492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515" y="852356"/>
            <a:ext cx="11785170" cy="5933863"/>
          </a:xfrm>
          <a:prstGeom prst="rect">
            <a:avLst/>
          </a:prstGeom>
        </p:spPr>
      </p:pic>
      <p:sp>
        <p:nvSpPr>
          <p:cNvPr id="3" name="Google Shape;171;g3f67cdcb58d_6_0">
            <a:extLst>
              <a:ext uri="{FF2B5EF4-FFF2-40B4-BE49-F238E27FC236}">
                <a16:creationId xmlns:a16="http://schemas.microsoft.com/office/drawing/2014/main" id="{3737433E-52DE-EE76-4EC7-3DF58A43246E}"/>
              </a:ext>
            </a:extLst>
          </p:cNvPr>
          <p:cNvSpPr txBox="1"/>
          <p:nvPr/>
        </p:nvSpPr>
        <p:spPr>
          <a:xfrm>
            <a:off x="10048" y="112702"/>
            <a:ext cx="664407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200" b="1" dirty="0">
                <a:solidFill>
                  <a:schemeClr val="lt1"/>
                </a:solidFill>
                <a:latin typeface="Arial Narrow" panose="020B0604020202020204" pitchFamily="34" charset="0"/>
                <a:ea typeface="Arial"/>
                <a:cs typeface="Arial Narrow" panose="020B0604020202020204" pitchFamily="34" charset="0"/>
                <a:sym typeface="Arial"/>
              </a:rPr>
              <a:t>CONDIÇÃO HIDROLÓGICA DE CURTO PRAZO: 3 MESES</a:t>
            </a:r>
            <a:endParaRPr lang="pt-BR" sz="2200" b="1" u="none" strike="noStrike" cap="none" dirty="0">
              <a:solidFill>
                <a:schemeClr val="lt1"/>
              </a:solidFill>
              <a:latin typeface="Arial Narrow" panose="020B0604020202020204" pitchFamily="34" charset="0"/>
              <a:ea typeface="Arial"/>
              <a:cs typeface="Arial Narrow" panose="020B0604020202020204" pitchFamily="34" charset="0"/>
              <a:sym typeface="Arial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C5DF3683-089B-B9D6-E84E-A53E2192C9C9}"/>
              </a:ext>
            </a:extLst>
          </p:cNvPr>
          <p:cNvSpPr/>
          <p:nvPr/>
        </p:nvSpPr>
        <p:spPr>
          <a:xfrm>
            <a:off x="5901467" y="4843628"/>
            <a:ext cx="6087118" cy="19389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pt-BR" sz="2000" u="sng" dirty="0"/>
              <a:t>Os anos análogos de El </a:t>
            </a:r>
            <a:r>
              <a:rPr lang="pt-BR" sz="2000" u="sng" dirty="0" err="1"/>
              <a:t>Niño</a:t>
            </a:r>
            <a:r>
              <a:rPr lang="pt-BR" sz="2000" u="sng" dirty="0"/>
              <a:t> mostram maior recorrência de vazões acima da média histórica nas bacias analisadas</a:t>
            </a:r>
            <a:r>
              <a:rPr lang="pt-BR" sz="2000" dirty="0"/>
              <a:t>, com sinal mais evidente entre outubro e novembro. Entretanto, a magnitude da resposta varia entre os eventos e as bacias, indicando uma tendência histórica, e não um comportamento determinístico..</a:t>
            </a:r>
            <a:endParaRPr lang="pt-BR" sz="2000" b="1" dirty="0"/>
          </a:p>
        </p:txBody>
      </p:sp>
    </p:spTree>
    <p:extLst>
      <p:ext uri="{BB962C8B-B14F-4D97-AF65-F5344CB8AC3E}">
        <p14:creationId xmlns:p14="http://schemas.microsoft.com/office/powerpoint/2010/main" val="7816133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9D1CB-432A-167B-226C-366DECF66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762E4DA5-24A5-9E37-00CD-94047019A0E5}"/>
              </a:ext>
            </a:extLst>
          </p:cNvPr>
          <p:cNvSpPr/>
          <p:nvPr/>
        </p:nvSpPr>
        <p:spPr>
          <a:xfrm>
            <a:off x="0" y="0"/>
            <a:ext cx="12192000" cy="6858001"/>
          </a:xfrm>
          <a:custGeom>
            <a:avLst/>
            <a:gdLst/>
            <a:ahLst/>
            <a:cxnLst/>
            <a:rect l="l" t="t" r="r" b="b"/>
            <a:pathLst>
              <a:path w="18288000" h="17992725">
                <a:moveTo>
                  <a:pt x="18287998" y="17992723"/>
                </a:moveTo>
                <a:lnTo>
                  <a:pt x="0" y="17992723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7992723"/>
                </a:lnTo>
                <a:close/>
              </a:path>
            </a:pathLst>
          </a:custGeom>
          <a:solidFill>
            <a:srgbClr val="1D2B4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Google Shape;171;g3f67cdcb58d_6_0">
            <a:extLst>
              <a:ext uri="{FF2B5EF4-FFF2-40B4-BE49-F238E27FC236}">
                <a16:creationId xmlns:a16="http://schemas.microsoft.com/office/drawing/2014/main" id="{9C61ADBC-8739-DBB3-7961-8D7789DCB4CD}"/>
              </a:ext>
            </a:extLst>
          </p:cNvPr>
          <p:cNvSpPr txBox="1"/>
          <p:nvPr/>
        </p:nvSpPr>
        <p:spPr>
          <a:xfrm>
            <a:off x="-848407" y="148897"/>
            <a:ext cx="875758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CONDIÇÃO HIDROLÓGICA NA REGIÃO SUL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696" y="1012826"/>
            <a:ext cx="6683375" cy="5692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931862" y="516494"/>
            <a:ext cx="5905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FFFF00"/>
                </a:solidFill>
                <a:latin typeface="Arial"/>
                <a:ea typeface="Arial"/>
                <a:cs typeface="Arial"/>
              </a:rPr>
              <a:t>Índice de Seca Bivariado chuva-vazão - TSI</a:t>
            </a:r>
          </a:p>
        </p:txBody>
      </p:sp>
      <p:sp>
        <p:nvSpPr>
          <p:cNvPr id="7" name="Elipse 6"/>
          <p:cNvSpPr/>
          <p:nvPr/>
        </p:nvSpPr>
        <p:spPr>
          <a:xfrm>
            <a:off x="3431072" y="4617534"/>
            <a:ext cx="1980057" cy="1159727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8" name="Conector de seta reta 7"/>
          <p:cNvCxnSpPr/>
          <p:nvPr/>
        </p:nvCxnSpPr>
        <p:spPr>
          <a:xfrm flipV="1">
            <a:off x="4762500" y="3081403"/>
            <a:ext cx="1913873" cy="190969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2392" y="631618"/>
            <a:ext cx="5083240" cy="1726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 descr="C:\Users\elisangela.broedel\Dropbox\SecaHidro\TSI\2026\Ago26_Parcial\Results-TSI\BarraGrande-P&amp;Q_jan81-ago26_TSI-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2392" y="2072814"/>
            <a:ext cx="5083240" cy="1518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elisangela.broedel\Dropbox\SecaHidro\TSI\2026\Ago26_Parcial\Results-TSI\FozChapeco-P&amp;Q_jan81-ago26_TSI-3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2392" y="3318051"/>
            <a:ext cx="5083240" cy="1442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elisangela.broedel\Dropbox\SecaHidro\TSI\2026\Ago26_Parcial\Results-TSI\SaltoSantiago-P&amp;Q_jan81-ago26_TSI-3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2392" y="4510013"/>
            <a:ext cx="5083240" cy="1476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aixaDeTexto 15"/>
          <p:cNvSpPr txBox="1"/>
          <p:nvPr/>
        </p:nvSpPr>
        <p:spPr>
          <a:xfrm>
            <a:off x="7327322" y="6182222"/>
            <a:ext cx="48646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>
                <a:solidFill>
                  <a:srgbClr val="FF1111"/>
                </a:solidFill>
                <a:latin typeface="Arial"/>
                <a:ea typeface="Arial"/>
                <a:cs typeface="Arial"/>
              </a:rPr>
              <a:t>Sinal de excesso hídrico nas bacias monitoradas na região Sul do Brasil</a:t>
            </a:r>
          </a:p>
        </p:txBody>
      </p:sp>
    </p:spTree>
    <p:extLst>
      <p:ext uri="{BB962C8B-B14F-4D97-AF65-F5344CB8AC3E}">
        <p14:creationId xmlns:p14="http://schemas.microsoft.com/office/powerpoint/2010/main" val="27743327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5FA5CF-EF2B-0D7B-DA0C-4F8B781CB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91C5B8CE-9400-4B36-DA06-EDCA703114B8}"/>
              </a:ext>
            </a:extLst>
          </p:cNvPr>
          <p:cNvSpPr/>
          <p:nvPr/>
        </p:nvSpPr>
        <p:spPr>
          <a:xfrm>
            <a:off x="0" y="0"/>
            <a:ext cx="12192000" cy="6858001"/>
          </a:xfrm>
          <a:custGeom>
            <a:avLst/>
            <a:gdLst/>
            <a:ahLst/>
            <a:cxnLst/>
            <a:rect l="l" t="t" r="r" b="b"/>
            <a:pathLst>
              <a:path w="18288000" h="17992725">
                <a:moveTo>
                  <a:pt x="18287998" y="17992723"/>
                </a:moveTo>
                <a:lnTo>
                  <a:pt x="0" y="17992723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7992723"/>
                </a:lnTo>
                <a:close/>
              </a:path>
            </a:pathLst>
          </a:custGeom>
          <a:solidFill>
            <a:srgbClr val="1D2B4E"/>
          </a:solidFill>
        </p:spPr>
        <p:txBody>
          <a:bodyPr wrap="square" lIns="0" tIns="0" rIns="0" bIns="0" rtlCol="0"/>
          <a:lstStyle/>
          <a:p>
            <a:pPr fontAlgn="ctr"/>
            <a:r>
              <a:rPr lang="pt-BR" b="1" dirty="0"/>
              <a:t>ALTERAÇÕES CLIMÁTICAS TÍPICAS</a:t>
            </a:r>
          </a:p>
          <a:p>
            <a:pPr fontAlgn="ctr"/>
            <a:r>
              <a:rPr lang="pt-BR" b="1" dirty="0"/>
              <a:t>IMPACTOS ESPERADOS</a:t>
            </a:r>
          </a:p>
          <a:p>
            <a:pPr fontAlgn="ctr"/>
            <a:r>
              <a:rPr lang="pt-BR" b="1" dirty="0"/>
              <a:t>Chuvas consideravelmente acima da média</a:t>
            </a:r>
          </a:p>
          <a:p>
            <a:pPr fontAlgn="ctr"/>
            <a:r>
              <a:rPr lang="pt-BR" b="1" dirty="0"/>
              <a:t>Variações de temperaturas</a:t>
            </a:r>
          </a:p>
          <a:p>
            <a:pPr fontAlgn="ctr"/>
            <a:r>
              <a:rPr lang="pt-BR" b="1" dirty="0"/>
              <a:t>Aumento da possibilidade de Enxurradas, inundações e deslizamentos de terra.</a:t>
            </a:r>
          </a:p>
          <a:p>
            <a:pPr fontAlgn="ctr"/>
            <a:r>
              <a:rPr lang="pt-BR" b="1" dirty="0"/>
              <a:t>Impactos na saúde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00917102-6BA9-3576-3FA9-F19D8E77A6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25" y="1004894"/>
            <a:ext cx="2654490" cy="3132502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A8C9A516-2911-FE68-3886-3986F6DFD2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15" y="1002640"/>
            <a:ext cx="4560625" cy="5750931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F6EFF80F-D317-8DDD-6539-C4694E5959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0947" y="4379523"/>
            <a:ext cx="4214660" cy="2236350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907CA212-D2A4-BBA6-F692-0066DEFFC6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25" y="0"/>
            <a:ext cx="7638115" cy="932688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C7F58F6A-61E4-CC46-44E6-61D3C3D3CE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225" y="4494558"/>
            <a:ext cx="2731955" cy="2006280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C5F73CD9-018C-7A4F-3569-962003FE37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65358" y="2032372"/>
            <a:ext cx="4555625" cy="1328023"/>
          </a:xfrm>
          <a:prstGeom prst="rect">
            <a:avLst/>
          </a:prstGeom>
        </p:spPr>
      </p:pic>
      <p:sp>
        <p:nvSpPr>
          <p:cNvPr id="3" name="Google Shape;251;p3">
            <a:extLst>
              <a:ext uri="{FF2B5EF4-FFF2-40B4-BE49-F238E27FC236}">
                <a16:creationId xmlns:a16="http://schemas.microsoft.com/office/drawing/2014/main" id="{DE911E72-31BA-8467-6298-3577CA6FE909}"/>
              </a:ext>
            </a:extLst>
          </p:cNvPr>
          <p:cNvSpPr txBox="1"/>
          <p:nvPr/>
        </p:nvSpPr>
        <p:spPr>
          <a:xfrm>
            <a:off x="8039875" y="859313"/>
            <a:ext cx="3798096" cy="623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>
              <a:buSzPts val="2400"/>
            </a:pPr>
            <a:r>
              <a:rPr lang="pt-BR" sz="1800" b="1" dirty="0">
                <a:solidFill>
                  <a:schemeClr val="bg1"/>
                </a:solidFill>
                <a:latin typeface="Arial Narrow"/>
                <a:ea typeface="Arial Narrow"/>
                <a:cs typeface="Arial Narrow"/>
                <a:sym typeface="Arial Narrow"/>
              </a:rPr>
              <a:t>Alterações e impactos observados em outros eventos El Nino na região Sul</a:t>
            </a:r>
            <a:endParaRPr lang="pt-BR" sz="10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002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E111EE-F9AA-DE51-7DED-7FB9577B60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1151C457-BADE-88B9-2854-254FAA0EAC1F}"/>
              </a:ext>
            </a:extLst>
          </p:cNvPr>
          <p:cNvSpPr/>
          <p:nvPr/>
        </p:nvSpPr>
        <p:spPr>
          <a:xfrm>
            <a:off x="11875" y="-1"/>
            <a:ext cx="12192000" cy="6858001"/>
          </a:xfrm>
          <a:custGeom>
            <a:avLst/>
            <a:gdLst/>
            <a:ahLst/>
            <a:cxnLst/>
            <a:rect l="l" t="t" r="r" b="b"/>
            <a:pathLst>
              <a:path w="18288000" h="17992725">
                <a:moveTo>
                  <a:pt x="18287998" y="17992723"/>
                </a:moveTo>
                <a:lnTo>
                  <a:pt x="0" y="17992723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7992723"/>
                </a:lnTo>
                <a:close/>
              </a:path>
            </a:pathLst>
          </a:custGeom>
          <a:solidFill>
            <a:srgbClr val="1D2B4E"/>
          </a:solidFill>
        </p:spPr>
        <p:txBody>
          <a:bodyPr wrap="square" lIns="0" tIns="0" rIns="0" bIns="0" rtlCol="0"/>
          <a:lstStyle/>
          <a:p>
            <a:r>
              <a:rPr lang="pt-BR" dirty="0"/>
              <a:t>Cada </a:t>
            </a:r>
            <a:endParaRPr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DA3AA802-0FB5-E867-2A6C-D5FFCD5255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1316" y="55532"/>
            <a:ext cx="4581397" cy="6657501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33CA81AC-9C6D-CFAB-95D0-66E79F24A3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89" y="1058455"/>
            <a:ext cx="3144308" cy="2559320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320E6763-A778-119A-7E59-86FEF52349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389" y="3717468"/>
            <a:ext cx="7039406" cy="1637166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E129B489-AD20-17CC-EADA-86C5C8DBE4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1086" y="1291948"/>
            <a:ext cx="4068915" cy="2092334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517729E7-53E7-F3BD-2007-5589D31A88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389" y="55532"/>
            <a:ext cx="6034524" cy="932688"/>
          </a:xfrm>
          <a:prstGeom prst="rect">
            <a:avLst/>
          </a:prstGeom>
        </p:spPr>
      </p:pic>
      <p:sp>
        <p:nvSpPr>
          <p:cNvPr id="2" name="Google Shape;251;p3">
            <a:extLst>
              <a:ext uri="{FF2B5EF4-FFF2-40B4-BE49-F238E27FC236}">
                <a16:creationId xmlns:a16="http://schemas.microsoft.com/office/drawing/2014/main" id="{C856109F-1D9C-653F-DCEA-20571B5AE01E}"/>
              </a:ext>
            </a:extLst>
          </p:cNvPr>
          <p:cNvSpPr txBox="1"/>
          <p:nvPr/>
        </p:nvSpPr>
        <p:spPr>
          <a:xfrm>
            <a:off x="1021032" y="5656209"/>
            <a:ext cx="5204119" cy="900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>
              <a:buSzPts val="2400"/>
            </a:pPr>
            <a:r>
              <a:rPr lang="pt-BR" b="1" dirty="0">
                <a:solidFill>
                  <a:schemeClr val="bg1"/>
                </a:solidFill>
                <a:latin typeface="Arial Narrow"/>
                <a:ea typeface="Arial Narrow"/>
                <a:cs typeface="Arial Narrow"/>
                <a:sym typeface="Arial Narrow"/>
              </a:rPr>
              <a:t>Impactos potenciais de El Niño 2026-27, a chance de impactos significativos pode aumentar em áreas vulneráveis e expostas. Cada El </a:t>
            </a:r>
            <a:r>
              <a:rPr lang="pt-BR" b="1" dirty="0" err="1">
                <a:solidFill>
                  <a:schemeClr val="bg1"/>
                </a:solidFill>
                <a:latin typeface="Arial Narrow"/>
                <a:ea typeface="Arial Narrow"/>
                <a:cs typeface="Arial Narrow"/>
                <a:sym typeface="Arial Narrow"/>
              </a:rPr>
              <a:t>Niño</a:t>
            </a:r>
            <a:r>
              <a:rPr lang="pt-BR" b="1" dirty="0">
                <a:solidFill>
                  <a:schemeClr val="bg1"/>
                </a:solidFill>
                <a:latin typeface="Arial Narrow"/>
                <a:ea typeface="Arial Narrow"/>
                <a:cs typeface="Arial Narrow"/>
                <a:sym typeface="Arial Narrow"/>
              </a:rPr>
              <a:t> é diferente</a:t>
            </a:r>
            <a:endParaRPr lang="pt-BR" sz="10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12162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AA9747-197D-BF3C-510F-8CAF63CE9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454E1FB4-FF1A-BE6C-5D6C-103E052B21CC}"/>
              </a:ext>
            </a:extLst>
          </p:cNvPr>
          <p:cNvSpPr/>
          <p:nvPr/>
        </p:nvSpPr>
        <p:spPr>
          <a:xfrm>
            <a:off x="0" y="-44719"/>
            <a:ext cx="12192000" cy="6858001"/>
          </a:xfrm>
          <a:custGeom>
            <a:avLst/>
            <a:gdLst/>
            <a:ahLst/>
            <a:cxnLst/>
            <a:rect l="l" t="t" r="r" b="b"/>
            <a:pathLst>
              <a:path w="18288000" h="17992725">
                <a:moveTo>
                  <a:pt x="18287998" y="17992723"/>
                </a:moveTo>
                <a:lnTo>
                  <a:pt x="0" y="17992723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7992723"/>
                </a:lnTo>
                <a:close/>
              </a:path>
            </a:pathLst>
          </a:custGeom>
          <a:solidFill>
            <a:srgbClr val="1D2B4E"/>
          </a:solidFill>
        </p:spPr>
        <p:txBody>
          <a:bodyPr wrap="square" lIns="0" tIns="0" rIns="0" bIns="0" rtlCol="0"/>
          <a:lstStyle/>
          <a:p>
            <a:r>
              <a:rPr lang="pt-BR" dirty="0"/>
              <a:t>Cada </a:t>
            </a:r>
            <a:endParaRPr dirty="0"/>
          </a:p>
        </p:txBody>
      </p:sp>
      <p:sp>
        <p:nvSpPr>
          <p:cNvPr id="3" name="Google Shape;251;p3">
            <a:extLst>
              <a:ext uri="{FF2B5EF4-FFF2-40B4-BE49-F238E27FC236}">
                <a16:creationId xmlns:a16="http://schemas.microsoft.com/office/drawing/2014/main" id="{FB361806-861E-966F-AF4E-C71E5D40539C}"/>
              </a:ext>
            </a:extLst>
          </p:cNvPr>
          <p:cNvSpPr txBox="1"/>
          <p:nvPr/>
        </p:nvSpPr>
        <p:spPr>
          <a:xfrm>
            <a:off x="162616" y="207132"/>
            <a:ext cx="11892535" cy="8656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r>
              <a:rPr lang="pt-BR" sz="2200" dirty="0">
                <a:solidFill>
                  <a:schemeClr val="bg1"/>
                </a:solidFill>
              </a:rPr>
              <a:t>El </a:t>
            </a:r>
            <a:r>
              <a:rPr lang="pt-BR" sz="2200" dirty="0" err="1">
                <a:solidFill>
                  <a:schemeClr val="bg1"/>
                </a:solidFill>
              </a:rPr>
              <a:t>Niño</a:t>
            </a:r>
            <a:r>
              <a:rPr lang="pt-BR" sz="2200" dirty="0">
                <a:solidFill>
                  <a:schemeClr val="bg1"/>
                </a:solidFill>
              </a:rPr>
              <a:t> vai ficar muito forte e deve persistir até fevereiro de 2027. O fenômeno ainda deve ganhar força e atingir seu pico no fim deste ano. O Pacífico está excepcionalmente quente, e próximos meses podem ter mais calor, secas e chuvas intensas em diferentes partes do mundo.</a:t>
            </a:r>
          </a:p>
          <a:p>
            <a:endParaRPr lang="pt-BR" sz="2200" dirty="0">
              <a:solidFill>
                <a:schemeClr val="bg1"/>
              </a:solidFill>
            </a:endParaRPr>
          </a:p>
          <a:p>
            <a:r>
              <a:rPr lang="pt-BR" sz="2200" dirty="0">
                <a:solidFill>
                  <a:schemeClr val="bg1"/>
                </a:solidFill>
              </a:rPr>
              <a:t>A expectativa é de que o fenômeno continue influenciando as temperaturas e as chuvas em diferentes regiões do planeta já durante a primavera e o verão no Hemisfério Sul. </a:t>
            </a:r>
          </a:p>
          <a:p>
            <a:endParaRPr lang="pt-BR" sz="2200" dirty="0">
              <a:solidFill>
                <a:schemeClr val="bg1"/>
              </a:solidFill>
            </a:endParaRPr>
          </a:p>
          <a:p>
            <a:r>
              <a:rPr lang="pt-BR" sz="2200" dirty="0">
                <a:solidFill>
                  <a:schemeClr val="bg1"/>
                </a:solidFill>
              </a:rPr>
              <a:t>Ainda assim, a OMM faz uma ressalva importante: a intensidade do El </a:t>
            </a:r>
            <a:r>
              <a:rPr lang="pt-BR" sz="2200" dirty="0" err="1">
                <a:solidFill>
                  <a:schemeClr val="bg1"/>
                </a:solidFill>
              </a:rPr>
              <a:t>Niño</a:t>
            </a:r>
            <a:r>
              <a:rPr lang="pt-BR" sz="2200" dirty="0">
                <a:solidFill>
                  <a:schemeClr val="bg1"/>
                </a:solidFill>
              </a:rPr>
              <a:t>, sozinha, não permite prever o tamanho dos impactos em uma determinada cidade, país ou região. </a:t>
            </a:r>
          </a:p>
          <a:p>
            <a:endParaRPr lang="pt-BR" sz="2200" dirty="0">
              <a:solidFill>
                <a:schemeClr val="bg1"/>
              </a:solidFill>
            </a:endParaRPr>
          </a:p>
          <a:p>
            <a:r>
              <a:rPr lang="pt-BR" sz="2200" dirty="0">
                <a:solidFill>
                  <a:schemeClr val="bg1"/>
                </a:solidFill>
              </a:rPr>
              <a:t>Outros fatores, como as condições dos oceanos Atlântico e Índico, também podem reforçar ou enfraquecer seus efeitos.</a:t>
            </a:r>
          </a:p>
          <a:p>
            <a:endParaRPr lang="pt-BR" sz="2200" dirty="0">
              <a:solidFill>
                <a:schemeClr val="bg1"/>
              </a:solidFill>
            </a:endParaRPr>
          </a:p>
          <a:p>
            <a:r>
              <a:rPr lang="pt-BR" sz="2200" dirty="0">
                <a:solidFill>
                  <a:schemeClr val="bg1"/>
                </a:solidFill>
              </a:rPr>
              <a:t>Por isso, mesmo regiões que historicamente recebem mais ou menos chuva durante episódios fortes podem apresentar diferenças consideráveis de um evento para outro. </a:t>
            </a:r>
          </a:p>
          <a:p>
            <a:endParaRPr lang="pt-BR" sz="2200" dirty="0">
              <a:solidFill>
                <a:schemeClr val="bg1"/>
              </a:solidFill>
            </a:endParaRPr>
          </a:p>
          <a:p>
            <a:r>
              <a:rPr lang="pt-BR" sz="2200" dirty="0">
                <a:solidFill>
                  <a:schemeClr val="bg1"/>
                </a:solidFill>
              </a:rPr>
              <a:t>Com os oceanos já mais quentes do que a média histórica, a expectativa é de que os próximos meses sigam registrando temperaturas elevadas em várias regiões do planeta. 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r>
              <a:rPr lang="pt-BR" dirty="0"/>
              <a:t> </a:t>
            </a:r>
          </a:p>
          <a:p>
            <a:endParaRPr lang="pt-BR" dirty="0"/>
          </a:p>
          <a:p>
            <a:endParaRPr lang="pt-BR" sz="2400" b="1" dirty="0">
              <a:solidFill>
                <a:schemeClr val="bg1"/>
              </a:solidFill>
            </a:endParaRPr>
          </a:p>
          <a:p>
            <a:endParaRPr lang="pt-BR" sz="2400" b="1" dirty="0">
              <a:solidFill>
                <a:schemeClr val="bg1"/>
              </a:solidFill>
            </a:endParaRPr>
          </a:p>
          <a:p>
            <a:endParaRPr lang="pt-BR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802047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3A0AA4D18C88AB45ADF58F1FD264F67E" ma:contentTypeVersion="15" ma:contentTypeDescription="Crie um novo documento." ma:contentTypeScope="" ma:versionID="44f0e80d6b9b622f78efe187a7bd1c28">
  <xsd:schema xmlns:xsd="http://www.w3.org/2001/XMLSchema" xmlns:xs="http://www.w3.org/2001/XMLSchema" xmlns:p="http://schemas.microsoft.com/office/2006/metadata/properties" xmlns:ns2="2a06ccbb-bcbb-44c9-ad62-ebc32945800f" xmlns:ns3="2bd398f9-7102-4493-b0da-7e9b9605fce6" targetNamespace="http://schemas.microsoft.com/office/2006/metadata/properties" ma:root="true" ma:fieldsID="e88bb6f05b072fb58d1a6f2c92b52718" ns2:_="" ns3:_="">
    <xsd:import namespace="2a06ccbb-bcbb-44c9-ad62-ebc32945800f"/>
    <xsd:import namespace="2bd398f9-7102-4493-b0da-7e9b9605fce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06ccbb-bcbb-44c9-ad62-ebc32945800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Marcações de imagem" ma:readOnly="false" ma:fieldId="{5cf76f15-5ced-4ddc-b409-7134ff3c332f}" ma:taxonomyMulti="true" ma:sspId="3eb10998-98aa-4c79-ad86-5c465d50d2d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d398f9-7102-4493-b0da-7e9b9605fce6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7128f33f-66a6-48c6-bbaa-f48884a9de71}" ma:internalName="TaxCatchAll" ma:showField="CatchAllData" ma:web="2bd398f9-7102-4493-b0da-7e9b9605fce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a06ccbb-bcbb-44c9-ad62-ebc32945800f">
      <Terms xmlns="http://schemas.microsoft.com/office/infopath/2007/PartnerControls"/>
    </lcf76f155ced4ddcb4097134ff3c332f>
    <TaxCatchAll xmlns="2bd398f9-7102-4493-b0da-7e9b9605fce6" xsi:nil="true"/>
  </documentManagement>
</p:properties>
</file>

<file path=customXml/itemProps1.xml><?xml version="1.0" encoding="utf-8"?>
<ds:datastoreItem xmlns:ds="http://schemas.openxmlformats.org/officeDocument/2006/customXml" ds:itemID="{032D90C6-AC1D-4109-8E37-31FDA0DA5FDD}"/>
</file>

<file path=customXml/itemProps2.xml><?xml version="1.0" encoding="utf-8"?>
<ds:datastoreItem xmlns:ds="http://schemas.openxmlformats.org/officeDocument/2006/customXml" ds:itemID="{BD25009D-7A92-4504-A566-873AC433BAFF}"/>
</file>

<file path=customXml/itemProps3.xml><?xml version="1.0" encoding="utf-8"?>
<ds:datastoreItem xmlns:ds="http://schemas.openxmlformats.org/officeDocument/2006/customXml" ds:itemID="{78CFB34D-69AA-4A8B-ACA6-A3B3BBB2ACF6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1679</TotalTime>
  <Words>1285</Words>
  <Application>Microsoft Macintosh PowerPoint</Application>
  <PresentationFormat>Widescreen</PresentationFormat>
  <Paragraphs>110</Paragraphs>
  <Slides>20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30" baseType="lpstr">
      <vt:lpstr>Aptos</vt:lpstr>
      <vt:lpstr>Arial</vt:lpstr>
      <vt:lpstr>Arial Black</vt:lpstr>
      <vt:lpstr>Arial Narrow</vt:lpstr>
      <vt:lpstr>Calibri</vt:lpstr>
      <vt:lpstr>Calibri Light</vt:lpstr>
      <vt:lpstr>Montserrat</vt:lpstr>
      <vt:lpstr>Roboto</vt:lpstr>
      <vt:lpstr>Trebuchet MS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Revisor</dc:creator>
  <cp:lastModifiedBy>jose marengo</cp:lastModifiedBy>
  <cp:revision>224</cp:revision>
  <cp:lastPrinted>2026-07-24T16:47:31Z</cp:lastPrinted>
  <dcterms:created xsi:type="dcterms:W3CDTF">2023-08-27T14:21:48Z</dcterms:created>
  <dcterms:modified xsi:type="dcterms:W3CDTF">2026-09-03T18:33:14Z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0x0101003A0AA4D18C88AB45ADF58F1FD264F67E</vt:lpwstr>
  </property>
</Properties>
</file>