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1"/>
  </p:notesMasterIdLst>
  <p:sldIdLst>
    <p:sldId id="304" r:id="rId2"/>
    <p:sldId id="305" r:id="rId3"/>
    <p:sldId id="306" r:id="rId4"/>
    <p:sldId id="307" r:id="rId5"/>
    <p:sldId id="309" r:id="rId6"/>
    <p:sldId id="313" r:id="rId7"/>
    <p:sldId id="308" r:id="rId8"/>
    <p:sldId id="311" r:id="rId9"/>
    <p:sldId id="316" r:id="rId10"/>
    <p:sldId id="310" r:id="rId11"/>
    <p:sldId id="399" r:id="rId12"/>
    <p:sldId id="346" r:id="rId13"/>
    <p:sldId id="320" r:id="rId14"/>
    <p:sldId id="321" r:id="rId15"/>
    <p:sldId id="318" r:id="rId16"/>
    <p:sldId id="317" r:id="rId17"/>
    <p:sldId id="319" r:id="rId18"/>
    <p:sldId id="332" r:id="rId19"/>
    <p:sldId id="335" r:id="rId20"/>
    <p:sldId id="393" r:id="rId21"/>
    <p:sldId id="334" r:id="rId22"/>
    <p:sldId id="345" r:id="rId23"/>
    <p:sldId id="350" r:id="rId24"/>
    <p:sldId id="348" r:id="rId25"/>
    <p:sldId id="349" r:id="rId26"/>
    <p:sldId id="347" r:id="rId27"/>
    <p:sldId id="352" r:id="rId28"/>
    <p:sldId id="353" r:id="rId29"/>
    <p:sldId id="354" r:id="rId30"/>
    <p:sldId id="362" r:id="rId31"/>
    <p:sldId id="351" r:id="rId32"/>
    <p:sldId id="361" r:id="rId33"/>
    <p:sldId id="364" r:id="rId34"/>
    <p:sldId id="363" r:id="rId35"/>
    <p:sldId id="365" r:id="rId36"/>
    <p:sldId id="366" r:id="rId37"/>
    <p:sldId id="360" r:id="rId38"/>
    <p:sldId id="377" r:id="rId39"/>
    <p:sldId id="395" r:id="rId40"/>
    <p:sldId id="396" r:id="rId41"/>
    <p:sldId id="378" r:id="rId42"/>
    <p:sldId id="379" r:id="rId43"/>
    <p:sldId id="359" r:id="rId44"/>
    <p:sldId id="390" r:id="rId45"/>
    <p:sldId id="388" r:id="rId46"/>
    <p:sldId id="394" r:id="rId47"/>
    <p:sldId id="397" r:id="rId48"/>
    <p:sldId id="398" r:id="rId49"/>
    <p:sldId id="269" r:id="rId5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3" roundtripDataSignature="AMtx7mifZOEeoJx/fhgxlCM9yJ00FIFA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B1"/>
    <a:srgbClr val="5C316F"/>
    <a:srgbClr val="009440"/>
    <a:srgbClr val="1D3258"/>
    <a:srgbClr val="E5F2FF"/>
    <a:srgbClr val="9FCFFF"/>
    <a:srgbClr val="8BC5FF"/>
    <a:srgbClr val="53A9FF"/>
    <a:srgbClr val="79BCFF"/>
    <a:srgbClr val="058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F02E0E-0009-44E3-804C-5F5244852235}" v="273" dt="2026-08-26T07:15:35.2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40" autoAdjust="0"/>
    <p:restoredTop sz="93356" autoAdjust="0"/>
  </p:normalViewPr>
  <p:slideViewPr>
    <p:cSldViewPr snapToGrid="0">
      <p:cViewPr varScale="1">
        <p:scale>
          <a:sx n="118" d="100"/>
          <a:sy n="118" d="100"/>
        </p:scale>
        <p:origin x="20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63" Type="http://customschemas.google.com/relationships/presentationmetadata" Target="metadata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presProps" Target="presProps.xml"/><Relationship Id="rId69" Type="http://schemas.openxmlformats.org/officeDocument/2006/relationships/customXml" Target="../customXml/item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7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6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1449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1377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8061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D2D0A-A3F1-AF16-3D49-D1AFB05D8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74CC6-BF03-B4DA-7E77-7AB6D01D1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2F19DD-24EF-0BF3-DF20-DCE9EA670E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de upfront — dizer tudo já no início. Três movimentos: dois concluídos, um em aberto. Fechar com o pedido explícito para não deixar a reunião terminar sem decisão.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190CF9-BC3C-6301-52D7-C8EF7CABE8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219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6911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4DF59-D481-4DE7-B667-1CB81F16F8B9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102CD-568C-4D5E-8DC7-E001A83BE7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3600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jp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.png"/><Relationship Id="rId7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2.png"/><Relationship Id="rId7" Type="http://schemas.openxmlformats.org/officeDocument/2006/relationships/image" Target="../media/image7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83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1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2.png"/><Relationship Id="rId9" Type="http://schemas.openxmlformats.org/officeDocument/2006/relationships/image" Target="../media/image9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jp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2.png"/><Relationship Id="rId7" Type="http://schemas.openxmlformats.org/officeDocument/2006/relationships/image" Target="../media/image10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Google Shape;84;p1"/>
          <p:cNvSpPr txBox="1">
            <a:spLocks noGrp="1"/>
          </p:cNvSpPr>
          <p:nvPr>
            <p:ph type="ctrTitle"/>
          </p:nvPr>
        </p:nvSpPr>
        <p:spPr>
          <a:xfrm>
            <a:off x="365413" y="1832119"/>
            <a:ext cx="10360644" cy="2422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SzPct val="100000"/>
            </a:pPr>
            <a:r>
              <a:rPr lang="pt-BR" sz="5400" b="1" dirty="0">
                <a:solidFill>
                  <a:schemeClr val="tx1"/>
                </a:solidFill>
                <a:latin typeface="Rawline ExtraBold" panose="00000900000000000000" pitchFamily="2" charset="0"/>
              </a:rPr>
              <a:t>Plano de Preparação e Resposta a Emergências em Saúde Pública associadas ao El </a:t>
            </a:r>
            <a:r>
              <a:rPr lang="pt-BR" sz="5400" b="1" dirty="0" err="1">
                <a:solidFill>
                  <a:schemeClr val="tx1"/>
                </a:solidFill>
                <a:latin typeface="Rawline ExtraBold" panose="00000900000000000000" pitchFamily="2" charset="0"/>
              </a:rPr>
              <a:t>Niño</a:t>
            </a:r>
            <a:r>
              <a:rPr lang="pt-BR" sz="5400" b="1" dirty="0">
                <a:solidFill>
                  <a:schemeClr val="tx1"/>
                </a:solidFill>
                <a:latin typeface="Rawline ExtraBold" panose="00000900000000000000" pitchFamily="2" charset="0"/>
              </a:rPr>
              <a:t> 2026-2027</a:t>
            </a:r>
            <a:endParaRPr sz="5400" dirty="0">
              <a:solidFill>
                <a:schemeClr val="tx1"/>
              </a:solidFill>
              <a:latin typeface="Rawline ExtraBold" panose="00000900000000000000" pitchFamily="2" charset="0"/>
            </a:endParaRPr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1371" y="315422"/>
            <a:ext cx="2340530" cy="430538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CaixaDeTexto 26"/>
          <p:cNvSpPr txBox="1"/>
          <p:nvPr/>
        </p:nvSpPr>
        <p:spPr>
          <a:xfrm>
            <a:off x="365412" y="5934882"/>
            <a:ext cx="2331687" cy="6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pt-BR" sz="1200" spc="40" dirty="0">
                <a:latin typeface="Rawline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Adriano Massuda</a:t>
            </a:r>
          </a:p>
          <a:p>
            <a:pPr>
              <a:spcBef>
                <a:spcPts val="0"/>
              </a:spcBef>
              <a:buClr>
                <a:schemeClr val="lt1"/>
              </a:buClr>
            </a:pPr>
            <a:r>
              <a:rPr lang="pt-BR" sz="1200" spc="40" dirty="0">
                <a:latin typeface="Rawline" panose="000005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Secretário-Executivo do Ministério da Saúde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365412" y="4690098"/>
            <a:ext cx="7358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pt-BR" sz="2000" i="1" dirty="0">
                <a:solidFill>
                  <a:srgbClr val="392877"/>
                </a:solidFill>
                <a:latin typeface="Rawline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Arquitetura federal de preparação e resposta 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365412" y="401425"/>
            <a:ext cx="656771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pt-BR" sz="1200" spc="300" dirty="0">
                <a:latin typeface="Rawline Light" panose="000004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7ª ASSEMBLÉIA DO CONASS – BRASÍLIA/DF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pt-BR" sz="1200" spc="300" dirty="0">
                <a:latin typeface="Rawline Light" panose="000004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26/AGO/2926</a:t>
            </a:r>
          </a:p>
        </p:txBody>
      </p:sp>
      <p:sp>
        <p:nvSpPr>
          <p:cNvPr id="10" name="Retângulo 9"/>
          <p:cNvSpPr/>
          <p:nvPr/>
        </p:nvSpPr>
        <p:spPr>
          <a:xfrm>
            <a:off x="-1" y="-54805"/>
            <a:ext cx="210819" cy="7020885"/>
          </a:xfrm>
          <a:prstGeom prst="rect">
            <a:avLst/>
          </a:prstGeom>
          <a:solidFill>
            <a:srgbClr val="3928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32494" y="-2941587"/>
            <a:ext cx="1076475" cy="4210638"/>
          </a:xfrm>
          <a:prstGeom prst="rect">
            <a:avLst/>
          </a:prstGeom>
        </p:spPr>
      </p:pic>
      <p:sp>
        <p:nvSpPr>
          <p:cNvPr id="36" name="Retângulo 35"/>
          <p:cNvSpPr/>
          <p:nvPr/>
        </p:nvSpPr>
        <p:spPr>
          <a:xfrm>
            <a:off x="0" y="-54805"/>
            <a:ext cx="140722" cy="7020885"/>
          </a:xfrm>
          <a:prstGeom prst="rect">
            <a:avLst/>
          </a:prstGeom>
          <a:solidFill>
            <a:srgbClr val="258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0958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32494" y="-2941587"/>
            <a:ext cx="1076475" cy="4210638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3"/>
          <a:stretch/>
        </p:blipFill>
        <p:spPr>
          <a:xfrm>
            <a:off x="-2" y="-50800"/>
            <a:ext cx="12192002" cy="6908800"/>
          </a:xfrm>
          <a:prstGeom prst="rect">
            <a:avLst/>
          </a:prstGeom>
        </p:spPr>
      </p:pic>
      <p:sp>
        <p:nvSpPr>
          <p:cNvPr id="22" name="Retângulo 21"/>
          <p:cNvSpPr/>
          <p:nvPr/>
        </p:nvSpPr>
        <p:spPr>
          <a:xfrm>
            <a:off x="-1" y="-54805"/>
            <a:ext cx="12192001" cy="6912805"/>
          </a:xfrm>
          <a:prstGeom prst="rect">
            <a:avLst/>
          </a:prstGeom>
          <a:solidFill>
            <a:srgbClr val="39287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5"/>
          <p:cNvSpPr txBox="1"/>
          <p:nvPr/>
        </p:nvSpPr>
        <p:spPr>
          <a:xfrm>
            <a:off x="-101603" y="953540"/>
            <a:ext cx="118045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600" dirty="0">
                <a:solidFill>
                  <a:srgbClr val="DAD4F0">
                    <a:alpha val="50000"/>
                  </a:srgbClr>
                </a:solidFill>
                <a:latin typeface="Rawline SemiBold" panose="00000700000000000000" pitchFamily="2" charset="0"/>
              </a:rPr>
              <a:t>I</a:t>
            </a:r>
          </a:p>
        </p:txBody>
      </p:sp>
      <p:grpSp>
        <p:nvGrpSpPr>
          <p:cNvPr id="24" name="Agrupar 23"/>
          <p:cNvGrpSpPr/>
          <p:nvPr/>
        </p:nvGrpSpPr>
        <p:grpSpPr>
          <a:xfrm>
            <a:off x="837551" y="2907921"/>
            <a:ext cx="8700149" cy="1042159"/>
            <a:chOff x="837551" y="3672373"/>
            <a:chExt cx="8700149" cy="1042159"/>
          </a:xfrm>
        </p:grpSpPr>
        <p:sp>
          <p:nvSpPr>
            <p:cNvPr id="23" name="CaixaDeTexto 22"/>
            <p:cNvSpPr txBox="1"/>
            <p:nvPr/>
          </p:nvSpPr>
          <p:spPr>
            <a:xfrm>
              <a:off x="850900" y="4059203"/>
              <a:ext cx="8686800" cy="655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600" b="1" dirty="0">
                  <a:solidFill>
                    <a:schemeClr val="bg1"/>
                  </a:solidFill>
                  <a:latin typeface="Rawline" panose="00000500000000000000" pitchFamily="2" charset="0"/>
                </a:rPr>
                <a:t>O El </a:t>
              </a:r>
              <a:r>
                <a:rPr lang="pt-BR" sz="3600" b="1" dirty="0" err="1">
                  <a:solidFill>
                    <a:schemeClr val="bg1"/>
                  </a:solidFill>
                  <a:latin typeface="Rawline" panose="00000500000000000000" pitchFamily="2" charset="0"/>
                </a:rPr>
                <a:t>Niño</a:t>
              </a:r>
              <a:r>
                <a:rPr lang="pt-BR" sz="3600" b="1" dirty="0">
                  <a:solidFill>
                    <a:schemeClr val="bg1"/>
                  </a:solidFill>
                  <a:latin typeface="Rawline" panose="00000500000000000000" pitchFamily="2" charset="0"/>
                </a:rPr>
                <a:t> e os seus efeitos para o SUS</a:t>
              </a:r>
            </a:p>
          </p:txBody>
        </p:sp>
        <p:sp>
          <p:nvSpPr>
            <p:cNvPr id="30" name="CaixaDeTexto 29"/>
            <p:cNvSpPr txBox="1"/>
            <p:nvPr/>
          </p:nvSpPr>
          <p:spPr>
            <a:xfrm>
              <a:off x="837551" y="3672373"/>
              <a:ext cx="868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800" spc="300" dirty="0">
                  <a:solidFill>
                    <a:schemeClr val="bg1"/>
                  </a:solidFill>
                  <a:latin typeface="Rawline Light" panose="00000400000000000000" pitchFamily="2" charset="0"/>
                </a:rPr>
                <a:t>BLOCO 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4509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Agrupar 30"/>
          <p:cNvGrpSpPr/>
          <p:nvPr/>
        </p:nvGrpSpPr>
        <p:grpSpPr>
          <a:xfrm>
            <a:off x="370673" y="341897"/>
            <a:ext cx="4343401" cy="6032379"/>
            <a:chOff x="613651" y="341897"/>
            <a:chExt cx="4343401" cy="6032379"/>
          </a:xfrm>
        </p:grpSpPr>
        <p:cxnSp>
          <p:nvCxnSpPr>
            <p:cNvPr id="10" name="Conector reto 9"/>
            <p:cNvCxnSpPr/>
            <p:nvPr/>
          </p:nvCxnSpPr>
          <p:spPr>
            <a:xfrm>
              <a:off x="702552" y="1255960"/>
              <a:ext cx="3352800" cy="0"/>
            </a:xfrm>
            <a:prstGeom prst="line">
              <a:avLst/>
            </a:prstGeom>
            <a:ln w="57150">
              <a:solidFill>
                <a:srgbClr val="DAD4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CaixaDeTexto 22"/>
            <p:cNvSpPr txBox="1"/>
            <p:nvPr/>
          </p:nvSpPr>
          <p:spPr>
            <a:xfrm>
              <a:off x="613652" y="341897"/>
              <a:ext cx="43434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chemeClr val="tx1"/>
                  </a:solidFill>
                  <a:latin typeface="Rawline" panose="00000500000000000000" pitchFamily="2" charset="0"/>
                </a:rPr>
                <a:t>O El </a:t>
              </a:r>
              <a:r>
                <a:rPr lang="pt-BR" sz="2000" dirty="0" err="1">
                  <a:solidFill>
                    <a:schemeClr val="tx1"/>
                  </a:solidFill>
                  <a:latin typeface="Rawline" panose="00000500000000000000" pitchFamily="2" charset="0"/>
                </a:rPr>
                <a:t>Niño</a:t>
              </a:r>
              <a:r>
                <a:rPr lang="pt-BR" sz="2000" dirty="0">
                  <a:solidFill>
                    <a:schemeClr val="tx1"/>
                  </a:solidFill>
                  <a:latin typeface="Rawline" panose="00000500000000000000" pitchFamily="2" charset="0"/>
                </a:rPr>
                <a:t> é a fase quente de um ciclo climático regular do pacífico, </a:t>
              </a:r>
              <a:r>
                <a:rPr lang="pt-BR" sz="2000" b="1" dirty="0">
                  <a:solidFill>
                    <a:schemeClr val="tx1"/>
                  </a:solidFill>
                  <a:latin typeface="Rawline" panose="00000500000000000000" pitchFamily="2" charset="0"/>
                </a:rPr>
                <a:t>não um evento excepcional</a:t>
              </a:r>
            </a:p>
          </p:txBody>
        </p:sp>
        <p:sp>
          <p:nvSpPr>
            <p:cNvPr id="2" name="CaixaDeTexto 1"/>
            <p:cNvSpPr txBox="1"/>
            <p:nvPr/>
          </p:nvSpPr>
          <p:spPr>
            <a:xfrm>
              <a:off x="613651" y="5635612"/>
              <a:ext cx="40190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pc="30" dirty="0">
                  <a:solidFill>
                    <a:srgbClr val="302681"/>
                  </a:solidFill>
                  <a:latin typeface="Rawline SemiBold" panose="00000700000000000000" pitchFamily="2" charset="0"/>
                </a:rPr>
                <a:t>A alteração no Pacífico se traduz em </a:t>
              </a:r>
              <a:r>
                <a:rPr lang="pt-BR" spc="30" dirty="0">
                  <a:solidFill>
                    <a:srgbClr val="302681"/>
                  </a:solidFill>
                  <a:latin typeface="Rawline ExtraBold" panose="00000900000000000000" pitchFamily="2" charset="0"/>
                </a:rPr>
                <a:t>regimes distintos de chuva e temperatura em cada macrorregião </a:t>
              </a:r>
              <a:r>
                <a:rPr lang="pt-BR" spc="30" dirty="0">
                  <a:solidFill>
                    <a:srgbClr val="302681"/>
                  </a:solidFill>
                  <a:latin typeface="Rawline SemiBold" panose="00000700000000000000" pitchFamily="2" charset="0"/>
                </a:rPr>
                <a:t>no Brasil.</a:t>
              </a:r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613652" y="2323569"/>
              <a:ext cx="3632200" cy="2426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pc="300" dirty="0">
                  <a:solidFill>
                    <a:srgbClr val="392877"/>
                  </a:solidFill>
                  <a:latin typeface="Rawline SemiBold" panose="00000700000000000000" pitchFamily="2" charset="0"/>
                </a:rPr>
                <a:t>MECÂNICA DO FENÔMENO</a:t>
              </a:r>
            </a:p>
            <a:p>
              <a:endParaRPr lang="pt-BR" b="1" spc="300" dirty="0">
                <a:solidFill>
                  <a:schemeClr val="tx1"/>
                </a:solidFill>
                <a:latin typeface="Rawline SemiBold" panose="00000700000000000000" pitchFamily="2" charset="0"/>
              </a:endParaRPr>
            </a:p>
            <a:p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</a:rPr>
                <a:t>O El </a:t>
              </a:r>
              <a:r>
                <a:rPr lang="pt-BR" dirty="0" err="1">
                  <a:solidFill>
                    <a:schemeClr val="tx1"/>
                  </a:solidFill>
                  <a:latin typeface="Rawline" panose="00000500000000000000" pitchFamily="2" charset="0"/>
                </a:rPr>
                <a:t>Niño</a:t>
              </a: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</a:rPr>
                <a:t> é um fenômeno climático caracterizado pelo aumento da temperatura das águas superficiais do Oceano Pacífico, que modifica o clima global</a:t>
              </a:r>
            </a:p>
            <a:p>
              <a:pPr marL="171450" indent="-171450">
                <a:lnSpc>
                  <a:spcPts val="700"/>
                </a:lnSpc>
                <a:buFont typeface="Arial" panose="020B0604020202020204" pitchFamily="34" charset="0"/>
                <a:buChar char="•"/>
              </a:pPr>
              <a:endParaRPr lang="pt-BR" dirty="0">
                <a:solidFill>
                  <a:schemeClr val="tx1"/>
                </a:solidFill>
                <a:latin typeface="Rawline" panose="00000500000000000000" pitchFamily="2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</a:rPr>
                <a:t>Altera regimes de pluviosidade e a circulação atmosférica;</a:t>
              </a:r>
            </a:p>
            <a:p>
              <a:pPr marL="171450" indent="-171450">
                <a:lnSpc>
                  <a:spcPts val="700"/>
                </a:lnSpc>
                <a:buFont typeface="Arial" panose="020B0604020202020204" pitchFamily="34" charset="0"/>
                <a:buChar char="•"/>
              </a:pPr>
              <a:endParaRPr lang="pt-BR" dirty="0">
                <a:solidFill>
                  <a:schemeClr val="tx1"/>
                </a:solidFill>
                <a:latin typeface="Rawline" panose="00000500000000000000" pitchFamily="2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</a:rPr>
                <a:t>Recorrência típica a cada 2 a 7 anos; duração de 9 a 12 meses.</a:t>
              </a:r>
            </a:p>
          </p:txBody>
        </p:sp>
      </p:grp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949" y="981586"/>
            <a:ext cx="4894828" cy="4894828"/>
          </a:xfrm>
          <a:prstGeom prst="rect">
            <a:avLst/>
          </a:prstGeom>
        </p:spPr>
      </p:pic>
      <p:grpSp>
        <p:nvGrpSpPr>
          <p:cNvPr id="29" name="Agrupar 28"/>
          <p:cNvGrpSpPr/>
          <p:nvPr/>
        </p:nvGrpSpPr>
        <p:grpSpPr>
          <a:xfrm>
            <a:off x="5270149" y="151551"/>
            <a:ext cx="3182338" cy="743666"/>
            <a:chOff x="5669355" y="251415"/>
            <a:chExt cx="1761248" cy="923634"/>
          </a:xfrm>
        </p:grpSpPr>
        <p:sp>
          <p:nvSpPr>
            <p:cNvPr id="27" name="Retângulo Arredondado 26"/>
            <p:cNvSpPr/>
            <p:nvPr/>
          </p:nvSpPr>
          <p:spPr>
            <a:xfrm>
              <a:off x="5669355" y="251415"/>
              <a:ext cx="1761248" cy="923634"/>
            </a:xfrm>
            <a:prstGeom prst="roundRect">
              <a:avLst/>
            </a:prstGeom>
            <a:solidFill>
              <a:srgbClr val="E5FFEE"/>
            </a:solidFill>
            <a:ln w="3175">
              <a:solidFill>
                <a:srgbClr val="008F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CaixaDeTexto 27"/>
            <p:cNvSpPr txBox="1"/>
            <p:nvPr/>
          </p:nvSpPr>
          <p:spPr>
            <a:xfrm>
              <a:off x="5747853" y="374678"/>
              <a:ext cx="160425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rgbClr val="008F2F"/>
                  </a:solidFill>
                  <a:latin typeface="Rawline" panose="00000500000000000000" pitchFamily="2" charset="0"/>
                </a:rPr>
                <a:t>Norte</a:t>
              </a:r>
            </a:p>
            <a:p>
              <a:r>
                <a:rPr lang="pt-BR" sz="1200" dirty="0">
                  <a:latin typeface="Rawline" panose="00000500000000000000" pitchFamily="2" charset="0"/>
                </a:rPr>
                <a:t>Seca • Estiagem • Calor • Queimadas</a:t>
              </a:r>
            </a:p>
          </p:txBody>
        </p:sp>
      </p:grpSp>
      <p:grpSp>
        <p:nvGrpSpPr>
          <p:cNvPr id="32" name="Agrupar 31"/>
          <p:cNvGrpSpPr/>
          <p:nvPr/>
        </p:nvGrpSpPr>
        <p:grpSpPr>
          <a:xfrm>
            <a:off x="4551214" y="3885313"/>
            <a:ext cx="3069161" cy="985037"/>
            <a:chOff x="5669355" y="251415"/>
            <a:chExt cx="1761248" cy="985037"/>
          </a:xfrm>
        </p:grpSpPr>
        <p:sp>
          <p:nvSpPr>
            <p:cNvPr id="33" name="Retângulo Arredondado 32"/>
            <p:cNvSpPr/>
            <p:nvPr/>
          </p:nvSpPr>
          <p:spPr>
            <a:xfrm>
              <a:off x="5669355" y="251415"/>
              <a:ext cx="1761248" cy="743666"/>
            </a:xfrm>
            <a:prstGeom prst="roundRect">
              <a:avLst/>
            </a:prstGeom>
            <a:solidFill>
              <a:srgbClr val="FBF4EF"/>
            </a:solidFill>
            <a:ln w="3175">
              <a:solidFill>
                <a:srgbClr val="D274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CaixaDeTexto 33"/>
            <p:cNvSpPr txBox="1"/>
            <p:nvPr/>
          </p:nvSpPr>
          <p:spPr>
            <a:xfrm>
              <a:off x="5747853" y="374678"/>
              <a:ext cx="1604253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rgbClr val="D27439"/>
                  </a:solidFill>
                  <a:latin typeface="Rawline" panose="00000500000000000000" pitchFamily="2" charset="0"/>
                </a:rPr>
                <a:t>Centro-Oeste</a:t>
              </a:r>
            </a:p>
            <a:p>
              <a:r>
                <a:rPr lang="pt-BR" sz="1200" dirty="0">
                  <a:latin typeface="Rawline" panose="00000500000000000000" pitchFamily="2" charset="0"/>
                </a:rPr>
                <a:t>Seca • Estiagem • Calor • Queimadas</a:t>
              </a:r>
            </a:p>
            <a:p>
              <a:endParaRPr lang="pt-BR" sz="1200" dirty="0">
                <a:latin typeface="Rawline" panose="00000500000000000000" pitchFamily="2" charset="0"/>
              </a:endParaRPr>
            </a:p>
          </p:txBody>
        </p:sp>
      </p:grpSp>
      <p:grpSp>
        <p:nvGrpSpPr>
          <p:cNvPr id="39" name="Agrupar 38"/>
          <p:cNvGrpSpPr/>
          <p:nvPr/>
        </p:nvGrpSpPr>
        <p:grpSpPr>
          <a:xfrm>
            <a:off x="9872156" y="1206729"/>
            <a:ext cx="2055905" cy="743666"/>
            <a:chOff x="5669355" y="251415"/>
            <a:chExt cx="1761248" cy="743666"/>
          </a:xfrm>
        </p:grpSpPr>
        <p:sp>
          <p:nvSpPr>
            <p:cNvPr id="40" name="Retângulo Arredondado 39"/>
            <p:cNvSpPr/>
            <p:nvPr/>
          </p:nvSpPr>
          <p:spPr>
            <a:xfrm>
              <a:off x="5669355" y="251415"/>
              <a:ext cx="1761248" cy="743666"/>
            </a:xfrm>
            <a:prstGeom prst="roundRect">
              <a:avLst/>
            </a:prstGeom>
            <a:solidFill>
              <a:srgbClr val="FDF6E7"/>
            </a:solidFill>
            <a:ln w="3175">
              <a:solidFill>
                <a:srgbClr val="EBAC2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" name="CaixaDeTexto 40"/>
            <p:cNvSpPr txBox="1"/>
            <p:nvPr/>
          </p:nvSpPr>
          <p:spPr>
            <a:xfrm>
              <a:off x="5747853" y="374678"/>
              <a:ext cx="160425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rgbClr val="EBAC28"/>
                  </a:solidFill>
                  <a:latin typeface="Rawline" panose="00000500000000000000" pitchFamily="2" charset="0"/>
                </a:rPr>
                <a:t>Nordeste</a:t>
              </a:r>
            </a:p>
            <a:p>
              <a:r>
                <a:rPr lang="pt-BR" sz="1200" dirty="0">
                  <a:latin typeface="Rawline" panose="00000500000000000000" pitchFamily="2" charset="0"/>
                </a:rPr>
                <a:t>Seca • Estiagem • Calor</a:t>
              </a:r>
            </a:p>
          </p:txBody>
        </p:sp>
      </p:grpSp>
      <p:grpSp>
        <p:nvGrpSpPr>
          <p:cNvPr id="42" name="Agrupar 41"/>
          <p:cNvGrpSpPr/>
          <p:nvPr/>
        </p:nvGrpSpPr>
        <p:grpSpPr>
          <a:xfrm>
            <a:off x="9626851" y="4753702"/>
            <a:ext cx="1675815" cy="881909"/>
            <a:chOff x="5669355" y="251414"/>
            <a:chExt cx="1761248" cy="881909"/>
          </a:xfrm>
        </p:grpSpPr>
        <p:sp>
          <p:nvSpPr>
            <p:cNvPr id="43" name="Retângulo Arredondado 42"/>
            <p:cNvSpPr/>
            <p:nvPr/>
          </p:nvSpPr>
          <p:spPr>
            <a:xfrm>
              <a:off x="5669355" y="251414"/>
              <a:ext cx="1761248" cy="881909"/>
            </a:xfrm>
            <a:prstGeom prst="roundRect">
              <a:avLst/>
            </a:prstGeom>
            <a:solidFill>
              <a:srgbClr val="F0EBF5"/>
            </a:solidFill>
            <a:ln w="3175">
              <a:solidFill>
                <a:srgbClr val="5334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4" name="CaixaDeTexto 43"/>
            <p:cNvSpPr txBox="1"/>
            <p:nvPr/>
          </p:nvSpPr>
          <p:spPr>
            <a:xfrm>
              <a:off x="5747853" y="374678"/>
              <a:ext cx="160425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rgbClr val="53346D"/>
                  </a:solidFill>
                  <a:latin typeface="Rawline" panose="00000500000000000000" pitchFamily="2" charset="0"/>
                </a:rPr>
                <a:t>Sudeste</a:t>
              </a:r>
            </a:p>
            <a:p>
              <a:r>
                <a:rPr lang="pt-BR" sz="1200" dirty="0">
                  <a:latin typeface="Rawline" panose="00000500000000000000" pitchFamily="2" charset="0"/>
                </a:rPr>
                <a:t>Calor • Temporais • Queimadas</a:t>
              </a:r>
            </a:p>
          </p:txBody>
        </p:sp>
      </p:grpSp>
      <p:grpSp>
        <p:nvGrpSpPr>
          <p:cNvPr id="45" name="Agrupar 44"/>
          <p:cNvGrpSpPr/>
          <p:nvPr/>
        </p:nvGrpSpPr>
        <p:grpSpPr>
          <a:xfrm>
            <a:off x="5572318" y="5687845"/>
            <a:ext cx="2437045" cy="743666"/>
            <a:chOff x="5669355" y="251415"/>
            <a:chExt cx="1761248" cy="743666"/>
          </a:xfrm>
        </p:grpSpPr>
        <p:sp>
          <p:nvSpPr>
            <p:cNvPr id="46" name="Retângulo Arredondado 45"/>
            <p:cNvSpPr/>
            <p:nvPr/>
          </p:nvSpPr>
          <p:spPr>
            <a:xfrm>
              <a:off x="5669355" y="251415"/>
              <a:ext cx="1761248" cy="743666"/>
            </a:xfrm>
            <a:prstGeom prst="roundRect">
              <a:avLst/>
            </a:prstGeom>
            <a:solidFill>
              <a:srgbClr val="E7F4FF"/>
            </a:solidFill>
            <a:ln w="3175">
              <a:solidFill>
                <a:srgbClr val="005A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7" name="CaixaDeTexto 46"/>
            <p:cNvSpPr txBox="1"/>
            <p:nvPr/>
          </p:nvSpPr>
          <p:spPr>
            <a:xfrm>
              <a:off x="5747853" y="374678"/>
              <a:ext cx="160425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rgbClr val="005AAD"/>
                  </a:solidFill>
                  <a:latin typeface="Rawline" panose="00000500000000000000" pitchFamily="2" charset="0"/>
                </a:rPr>
                <a:t>Sul</a:t>
              </a:r>
            </a:p>
            <a:p>
              <a:r>
                <a:rPr lang="pt-BR" sz="1200" dirty="0">
                  <a:latin typeface="Rawline" panose="00000500000000000000" pitchFamily="2" charset="0"/>
                </a:rPr>
                <a:t>Chuvas • Inundações • Calor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6208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aseline="-25000"/>
            </a:p>
          </p:txBody>
        </p:sp>
      </p:grpSp>
      <p:sp>
        <p:nvSpPr>
          <p:cNvPr id="4" name="Retângulo 3"/>
          <p:cNvSpPr/>
          <p:nvPr/>
        </p:nvSpPr>
        <p:spPr>
          <a:xfrm>
            <a:off x="-1" y="-54804"/>
            <a:ext cx="12192001" cy="1232396"/>
          </a:xfrm>
          <a:prstGeom prst="rect">
            <a:avLst/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CaixaDeTexto 37"/>
          <p:cNvSpPr txBox="1"/>
          <p:nvPr/>
        </p:nvSpPr>
        <p:spPr>
          <a:xfrm>
            <a:off x="1233778" y="207451"/>
            <a:ext cx="8761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Rawline" panose="00000500000000000000" pitchFamily="2" charset="0"/>
              </a:rPr>
              <a:t>O fenômeno está em patamar forte e os modelos apontam alta probabilidade de </a:t>
            </a:r>
            <a:r>
              <a:rPr lang="pt-BR" sz="2000" b="1" dirty="0">
                <a:solidFill>
                  <a:srgbClr val="F0EBF5"/>
                </a:solidFill>
                <a:latin typeface="Rawline" panose="00000500000000000000" pitchFamily="2" charset="0"/>
              </a:rPr>
              <a:t>“muito forte” já em setembro de 2026.</a:t>
            </a:r>
            <a:r>
              <a:rPr lang="pt-BR" sz="2000" b="1" dirty="0">
                <a:solidFill>
                  <a:schemeClr val="bg1"/>
                </a:solidFill>
                <a:latin typeface="Rawline" panose="00000500000000000000" pitchFamily="2" charset="0"/>
              </a:rPr>
              <a:t>​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42" y="253958"/>
            <a:ext cx="571094" cy="571094"/>
          </a:xfrm>
          <a:prstGeom prst="rect">
            <a:avLst/>
          </a:prstGeom>
        </p:spPr>
      </p:pic>
      <p:sp>
        <p:nvSpPr>
          <p:cNvPr id="48" name="CaixaDeTexto 47"/>
          <p:cNvSpPr txBox="1"/>
          <p:nvPr/>
        </p:nvSpPr>
        <p:spPr>
          <a:xfrm>
            <a:off x="162212" y="6491176"/>
            <a:ext cx="6567715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2400"/>
            </a:pPr>
            <a:r>
              <a:rPr lang="pt-BR" sz="800" spc="300" dirty="0">
                <a:latin typeface="Rawline Light" panose="000004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Fonte: Modificado de INMET / CPTEC-INPE / NOAA-CPC].​</a:t>
            </a:r>
          </a:p>
        </p:txBody>
      </p:sp>
      <p:grpSp>
        <p:nvGrpSpPr>
          <p:cNvPr id="37" name="Agrupar 36"/>
          <p:cNvGrpSpPr/>
          <p:nvPr/>
        </p:nvGrpSpPr>
        <p:grpSpPr>
          <a:xfrm>
            <a:off x="526884" y="2197468"/>
            <a:ext cx="11138231" cy="3300984"/>
            <a:chOff x="526884" y="1778508"/>
            <a:chExt cx="11138231" cy="3300984"/>
          </a:xfrm>
        </p:grpSpPr>
        <p:sp>
          <p:nvSpPr>
            <p:cNvPr id="49" name="Google Shape;122;p8"/>
            <p:cNvSpPr/>
            <p:nvPr/>
          </p:nvSpPr>
          <p:spPr>
            <a:xfrm>
              <a:off x="526884" y="1824228"/>
              <a:ext cx="11064240" cy="2743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1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Índice</a:t>
              </a:r>
              <a:r>
                <a:rPr lang="en-US" sz="1250" b="1" i="0" u="none" strike="noStrike" kern="0" cap="none" spc="0" baseline="0" dirty="0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 ONI — </a:t>
              </a:r>
              <a:r>
                <a:rPr lang="en-US" sz="1250" b="1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intensidade</a:t>
              </a:r>
              <a:r>
                <a:rPr lang="en-US" sz="1250" b="1" i="0" u="none" strike="noStrike" kern="0" cap="none" spc="0" baseline="0" dirty="0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 do El Niño</a:t>
              </a:r>
              <a:endParaRPr lang="en-US" sz="1250" b="0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50" name="Google Shape;123;p8"/>
            <p:cNvSpPr/>
            <p:nvPr/>
          </p:nvSpPr>
          <p:spPr>
            <a:xfrm>
              <a:off x="526884" y="2281428"/>
              <a:ext cx="2766060" cy="457200"/>
            </a:xfrm>
            <a:prstGeom prst="rect">
              <a:avLst/>
            </a:prstGeom>
            <a:solidFill>
              <a:srgbClr val="CFE3D6"/>
            </a:solidFill>
            <a:ln w="12701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1" name="Google Shape;124;p8"/>
            <p:cNvSpPr/>
            <p:nvPr/>
          </p:nvSpPr>
          <p:spPr>
            <a:xfrm>
              <a:off x="526884" y="2281428"/>
              <a:ext cx="276606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spc="300" dirty="0">
                  <a:solidFill>
                    <a:schemeClr val="tx1"/>
                  </a:solidFill>
                  <a:latin typeface="Rawline SemiBold" panose="00000700000000000000" pitchFamily="2" charset="0"/>
                  <a:ea typeface="Calibri"/>
                  <a:cs typeface="Calibri"/>
                </a:rPr>
                <a:t>FRACO</a:t>
              </a:r>
              <a:endParaRPr lang="en-US" sz="1200" b="0" i="0" u="none" strike="noStrike" kern="0" cap="none" spc="0" baseline="0" dirty="0">
                <a:solidFill>
                  <a:schemeClr val="tx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2" name="Google Shape;125;p8"/>
            <p:cNvSpPr/>
            <p:nvPr/>
          </p:nvSpPr>
          <p:spPr>
            <a:xfrm>
              <a:off x="3292944" y="2281428"/>
              <a:ext cx="2766060" cy="457200"/>
            </a:xfrm>
            <a:prstGeom prst="rect">
              <a:avLst/>
            </a:prstGeom>
            <a:solidFill>
              <a:srgbClr val="F0DDA0"/>
            </a:solidFill>
            <a:ln w="12701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3" name="Google Shape;126;p8"/>
            <p:cNvSpPr/>
            <p:nvPr/>
          </p:nvSpPr>
          <p:spPr>
            <a:xfrm>
              <a:off x="3292944" y="2281428"/>
              <a:ext cx="276606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spc="300" dirty="0">
                  <a:solidFill>
                    <a:schemeClr val="tx1"/>
                  </a:solidFill>
                  <a:latin typeface="Rawline SemiBold" panose="00000700000000000000" pitchFamily="2" charset="0"/>
                  <a:ea typeface="Calibri"/>
                  <a:cs typeface="Calibri"/>
                </a:rPr>
                <a:t>MODERADO</a:t>
              </a:r>
              <a:endParaRPr lang="en-US" sz="1200" b="0" i="0" u="none" strike="noStrike" kern="0" cap="none" spc="0" baseline="0" dirty="0">
                <a:solidFill>
                  <a:schemeClr val="tx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4" name="Google Shape;127;p8"/>
            <p:cNvSpPr/>
            <p:nvPr/>
          </p:nvSpPr>
          <p:spPr>
            <a:xfrm>
              <a:off x="6059003" y="2281428"/>
              <a:ext cx="2766060" cy="457200"/>
            </a:xfrm>
            <a:prstGeom prst="rect">
              <a:avLst/>
            </a:prstGeom>
            <a:solidFill>
              <a:srgbClr val="DE9F60"/>
            </a:solidFill>
            <a:ln w="12701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5" name="Google Shape;128;p8"/>
            <p:cNvSpPr/>
            <p:nvPr/>
          </p:nvSpPr>
          <p:spPr>
            <a:xfrm>
              <a:off x="6059003" y="2281428"/>
              <a:ext cx="276606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spc="300" dirty="0">
                  <a:solidFill>
                    <a:schemeClr val="tx1"/>
                  </a:solidFill>
                  <a:latin typeface="Rawline SemiBold" panose="00000700000000000000" pitchFamily="2" charset="0"/>
                  <a:ea typeface="Calibri"/>
                  <a:cs typeface="Calibri"/>
                </a:rPr>
                <a:t>FORTE</a:t>
              </a:r>
              <a:endParaRPr lang="en-US" sz="1200" spc="300" dirty="0">
                <a:solidFill>
                  <a:schemeClr val="tx1"/>
                </a:solidFill>
                <a:latin typeface="Rawline SemiBold" panose="000007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56" name="Google Shape;129;p8"/>
            <p:cNvSpPr/>
            <p:nvPr/>
          </p:nvSpPr>
          <p:spPr>
            <a:xfrm>
              <a:off x="8825064" y="2281428"/>
              <a:ext cx="2766060" cy="457200"/>
            </a:xfrm>
            <a:prstGeom prst="rect">
              <a:avLst/>
            </a:prstGeom>
            <a:solidFill>
              <a:srgbClr val="D37651"/>
            </a:solidFill>
            <a:ln w="12701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Google Shape;130;p8"/>
            <p:cNvSpPr/>
            <p:nvPr/>
          </p:nvSpPr>
          <p:spPr>
            <a:xfrm>
              <a:off x="8825064" y="2281428"/>
              <a:ext cx="276606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0" cap="none" spc="300" baseline="0" dirty="0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MUITO FORTE</a:t>
              </a:r>
              <a:endParaRPr lang="en-US" sz="1200" b="0" i="0" u="none" strike="noStrike" kern="0" cap="none" spc="30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59" name="Google Shape;131;p8"/>
            <p:cNvSpPr/>
            <p:nvPr/>
          </p:nvSpPr>
          <p:spPr>
            <a:xfrm rot="5400013">
              <a:off x="7341450" y="2025396"/>
              <a:ext cx="201168" cy="20116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0000"/>
                <a:gd name="f4" fmla="val -10000"/>
                <a:gd name="f5" fmla="val 22500"/>
                <a:gd name="f6" fmla="val -46000"/>
                <a:gd name="f7" fmla="val 135000"/>
                <a:gd name="f8" fmla="*/ f0 1 120000"/>
                <a:gd name="f9" fmla="*/ f1 1 120000"/>
                <a:gd name="f10" fmla="val f2"/>
                <a:gd name="f11" fmla="val f3"/>
                <a:gd name="f12" fmla="+- f11 0 f10"/>
                <a:gd name="f13" fmla="*/ f12 1 120000"/>
                <a:gd name="f14" fmla="*/ f10 1 f13"/>
                <a:gd name="f15" fmla="*/ f11 1 f13"/>
                <a:gd name="f16" fmla="*/ f14 f8 1"/>
                <a:gd name="f17" fmla="*/ f15 f8 1"/>
                <a:gd name="f18" fmla="*/ f15 f9 1"/>
                <a:gd name="f19" fmla="*/ f14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120000" h="1200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close/>
                </a:path>
                <a:path w="120000" h="120000" fill="none">
                  <a:moveTo>
                    <a:pt x="f4" y="f2"/>
                  </a:moveTo>
                  <a:close/>
                  <a:lnTo>
                    <a:pt x="f4" y="f3"/>
                  </a:lnTo>
                </a:path>
                <a:path w="120000" h="120000" fill="none">
                  <a:moveTo>
                    <a:pt x="f4" y="f5"/>
                  </a:moveTo>
                  <a:lnTo>
                    <a:pt x="f6" y="f7"/>
                  </a:lnTo>
                </a:path>
              </a:pathLst>
            </a:custGeom>
            <a:solidFill>
              <a:srgbClr val="DE9F60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0" name="Google Shape;132;p8"/>
            <p:cNvSpPr/>
            <p:nvPr/>
          </p:nvSpPr>
          <p:spPr>
            <a:xfrm>
              <a:off x="6619073" y="1778508"/>
              <a:ext cx="1645920" cy="21945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000" b="1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Atual</a:t>
              </a:r>
              <a:r>
                <a:rPr lang="en-US" sz="1000" b="1" i="0" u="none" strike="noStrike" kern="0" cap="none" spc="0" baseline="0" dirty="0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: </a:t>
              </a:r>
              <a:r>
                <a:rPr lang="en-US" sz="1000" b="1" i="0" u="none" strike="noStrike" kern="0" cap="none" spc="300" baseline="0" dirty="0">
                  <a:solidFill>
                    <a:srgbClr val="DE9F60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FORTE</a:t>
              </a:r>
              <a:endParaRPr lang="en-US" sz="1000" b="0" i="0" u="none" strike="noStrike" kern="0" cap="none" spc="300" baseline="0" dirty="0">
                <a:solidFill>
                  <a:srgbClr val="DE9F60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endParaRPr>
            </a:p>
          </p:txBody>
        </p:sp>
        <p:cxnSp>
          <p:nvCxnSpPr>
            <p:cNvPr id="61" name="Google Shape;133;p8"/>
            <p:cNvCxnSpPr/>
            <p:nvPr/>
          </p:nvCxnSpPr>
          <p:spPr>
            <a:xfrm>
              <a:off x="7442033" y="2866643"/>
              <a:ext cx="4149091" cy="0"/>
            </a:xfrm>
            <a:prstGeom prst="straightConnector1">
              <a:avLst/>
            </a:prstGeom>
            <a:noFill/>
            <a:ln w="25402" cap="flat">
              <a:solidFill>
                <a:srgbClr val="302681"/>
              </a:solidFill>
              <a:prstDash val="solid"/>
              <a:round/>
              <a:tailEnd type="arrow"/>
            </a:ln>
          </p:spPr>
        </p:cxnSp>
        <p:sp>
          <p:nvSpPr>
            <p:cNvPr id="62" name="Google Shape;134;p8"/>
            <p:cNvSpPr/>
            <p:nvPr/>
          </p:nvSpPr>
          <p:spPr>
            <a:xfrm>
              <a:off x="7341449" y="2954011"/>
              <a:ext cx="3863339" cy="21945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000" b="1" dirty="0" err="1">
                  <a:solidFill>
                    <a:schemeClr val="tx1"/>
                  </a:solidFill>
                  <a:latin typeface="Rawline SemiBold" panose="00000700000000000000" pitchFamily="2" charset="0"/>
                  <a:ea typeface="Calibri"/>
                  <a:cs typeface="Calibri"/>
                </a:rPr>
                <a:t>P</a:t>
              </a:r>
              <a:r>
                <a:rPr lang="en-US" sz="1000" b="1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rojeção</a:t>
              </a:r>
              <a:r>
                <a:rPr lang="en-US" sz="1000" b="1" i="0" u="none" strike="noStrike" kern="0" cap="none" spc="0" baseline="0" dirty="0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 set/2026: </a:t>
              </a:r>
              <a:r>
                <a:rPr lang="en-US" sz="1000" b="1" i="0" u="none" strike="noStrike" kern="0" cap="none" spc="300" baseline="0" dirty="0">
                  <a:solidFill>
                    <a:srgbClr val="D3765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MUITO FORTE</a:t>
              </a:r>
              <a:endParaRPr lang="en-US" sz="1000" b="0" i="0" u="none" strike="noStrike" kern="0" cap="none" spc="300" baseline="0" dirty="0">
                <a:solidFill>
                  <a:srgbClr val="D3765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63" name="Google Shape;135;p8"/>
            <p:cNvSpPr/>
            <p:nvPr/>
          </p:nvSpPr>
          <p:spPr>
            <a:xfrm>
              <a:off x="9855200" y="2939795"/>
              <a:ext cx="1809915" cy="470485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900" b="0" i="1" u="none" strike="noStrike" kern="0" cap="none" spc="0" baseline="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Rawline Medium" panose="00000600000000000000" pitchFamily="2" charset="0"/>
                  <a:ea typeface="Calibri"/>
                  <a:cs typeface="Calibri"/>
                </a:rPr>
                <a:t>Acima de 2 graus Celsius de aquecimento na linha equatorial do O. Pacífico</a:t>
              </a:r>
              <a:endParaRPr lang="pt-BR" sz="900" b="0" i="0" u="none" strike="noStrike" kern="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Rawline Medium" panose="000006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64" name="Google Shape;136;p8"/>
            <p:cNvSpPr/>
            <p:nvPr/>
          </p:nvSpPr>
          <p:spPr>
            <a:xfrm>
              <a:off x="526884" y="4019429"/>
              <a:ext cx="11064240" cy="2743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1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Janela</a:t>
              </a:r>
              <a:r>
                <a:rPr lang="en-US" sz="1250" b="1" i="0" u="none" strike="noStrike" kern="0" cap="none" spc="0" baseline="0" dirty="0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 </a:t>
              </a:r>
              <a:r>
                <a:rPr lang="en-US" sz="1250" b="1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crítica</a:t>
              </a:r>
              <a:r>
                <a:rPr lang="en-US" sz="1250" b="1" i="0" u="none" strike="noStrike" kern="0" cap="none" spc="0" baseline="0" dirty="0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 2026–2027 (</a:t>
              </a:r>
              <a:r>
                <a:rPr lang="en-US" sz="1250" b="1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projeção</a:t>
              </a:r>
              <a:r>
                <a:rPr lang="en-US" sz="1250" b="1" i="0" u="none" strike="noStrike" kern="0" cap="none" spc="0" baseline="0" dirty="0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)</a:t>
              </a:r>
              <a:endParaRPr lang="en-US" sz="1250" b="0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65" name="Google Shape;137;p8"/>
            <p:cNvSpPr/>
            <p:nvPr/>
          </p:nvSpPr>
          <p:spPr>
            <a:xfrm>
              <a:off x="526884" y="4475987"/>
              <a:ext cx="11064240" cy="310896"/>
            </a:xfrm>
            <a:prstGeom prst="rect">
              <a:avLst/>
            </a:prstGeom>
            <a:solidFill>
              <a:srgbClr val="D37651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6" name="Google Shape;138;p8"/>
            <p:cNvSpPr/>
            <p:nvPr/>
          </p:nvSpPr>
          <p:spPr>
            <a:xfrm>
              <a:off x="526884" y="4475987"/>
              <a:ext cx="11064240" cy="31089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000" b="1" i="0" u="none" strike="noStrike" kern="0" cap="none" spc="0" baseline="0" dirty="0">
                  <a:solidFill>
                    <a:srgbClr val="FFFFFF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Patamar muito forte (projetado) — sujeito a atualização</a:t>
              </a:r>
              <a:endParaRPr lang="pt-BR" sz="1000" b="0" i="0" u="none" strike="noStrike" kern="0" cap="none" spc="0" baseline="0" dirty="0">
                <a:solidFill>
                  <a:srgbClr val="000000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endParaRPr>
            </a:p>
          </p:txBody>
        </p:sp>
        <p:cxnSp>
          <p:nvCxnSpPr>
            <p:cNvPr id="67" name="Google Shape;139;p8"/>
            <p:cNvCxnSpPr/>
            <p:nvPr/>
          </p:nvCxnSpPr>
          <p:spPr>
            <a:xfrm>
              <a:off x="526884" y="4402836"/>
              <a:ext cx="0" cy="457200"/>
            </a:xfrm>
            <a:prstGeom prst="straightConnector1">
              <a:avLst/>
            </a:prstGeom>
            <a:noFill/>
            <a:ln w="12701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</p:cxnSp>
        <p:cxnSp>
          <p:nvCxnSpPr>
            <p:cNvPr id="68" name="Google Shape;141;p8"/>
            <p:cNvCxnSpPr/>
            <p:nvPr/>
          </p:nvCxnSpPr>
          <p:spPr>
            <a:xfrm>
              <a:off x="2107488" y="4402836"/>
              <a:ext cx="0" cy="457200"/>
            </a:xfrm>
            <a:prstGeom prst="straightConnector1">
              <a:avLst/>
            </a:prstGeom>
            <a:noFill/>
            <a:ln w="12701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</p:cxnSp>
        <p:sp>
          <p:nvSpPr>
            <p:cNvPr id="69" name="Google Shape;142;p8"/>
            <p:cNvSpPr/>
            <p:nvPr/>
          </p:nvSpPr>
          <p:spPr>
            <a:xfrm>
              <a:off x="1741728" y="4860036"/>
              <a:ext cx="731520" cy="21945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50" b="0" i="0" u="none" strike="noStrike" kern="0" cap="none" spc="0" baseline="0" dirty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Out</a:t>
              </a:r>
            </a:p>
          </p:txBody>
        </p:sp>
        <p:cxnSp>
          <p:nvCxnSpPr>
            <p:cNvPr id="70" name="Google Shape;143;p8"/>
            <p:cNvCxnSpPr/>
            <p:nvPr/>
          </p:nvCxnSpPr>
          <p:spPr>
            <a:xfrm>
              <a:off x="3688092" y="4402836"/>
              <a:ext cx="0" cy="457200"/>
            </a:xfrm>
            <a:prstGeom prst="straightConnector1">
              <a:avLst/>
            </a:prstGeom>
            <a:noFill/>
            <a:ln w="12701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</p:cxnSp>
        <p:sp>
          <p:nvSpPr>
            <p:cNvPr id="71" name="Google Shape;144;p8"/>
            <p:cNvSpPr/>
            <p:nvPr/>
          </p:nvSpPr>
          <p:spPr>
            <a:xfrm>
              <a:off x="3322332" y="4860036"/>
              <a:ext cx="731520" cy="21945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50" b="0" i="0" u="none" strike="noStrike" kern="0" cap="none" spc="0" baseline="0" dirty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Nov</a:t>
              </a:r>
            </a:p>
          </p:txBody>
        </p:sp>
        <p:cxnSp>
          <p:nvCxnSpPr>
            <p:cNvPr id="72" name="Google Shape;145;p8"/>
            <p:cNvCxnSpPr/>
            <p:nvPr/>
          </p:nvCxnSpPr>
          <p:spPr>
            <a:xfrm>
              <a:off x="5268697" y="4402836"/>
              <a:ext cx="0" cy="457200"/>
            </a:xfrm>
            <a:prstGeom prst="straightConnector1">
              <a:avLst/>
            </a:prstGeom>
            <a:noFill/>
            <a:ln w="12701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</p:cxnSp>
        <p:sp>
          <p:nvSpPr>
            <p:cNvPr id="73" name="Google Shape;146;p8"/>
            <p:cNvSpPr/>
            <p:nvPr/>
          </p:nvSpPr>
          <p:spPr>
            <a:xfrm>
              <a:off x="4902937" y="4860036"/>
              <a:ext cx="731520" cy="21945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50" b="0" i="0" u="none" strike="noStrike" kern="0" cap="none" spc="0" baseline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Dez</a:t>
              </a:r>
            </a:p>
          </p:txBody>
        </p:sp>
        <p:cxnSp>
          <p:nvCxnSpPr>
            <p:cNvPr id="74" name="Google Shape;147;p8"/>
            <p:cNvCxnSpPr/>
            <p:nvPr/>
          </p:nvCxnSpPr>
          <p:spPr>
            <a:xfrm>
              <a:off x="6849310" y="4402836"/>
              <a:ext cx="0" cy="457200"/>
            </a:xfrm>
            <a:prstGeom prst="straightConnector1">
              <a:avLst/>
            </a:prstGeom>
            <a:noFill/>
            <a:ln w="12701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</p:cxnSp>
        <p:sp>
          <p:nvSpPr>
            <p:cNvPr id="75" name="Google Shape;148;p8"/>
            <p:cNvSpPr/>
            <p:nvPr/>
          </p:nvSpPr>
          <p:spPr>
            <a:xfrm>
              <a:off x="6483550" y="4860036"/>
              <a:ext cx="731520" cy="21945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50" b="0" i="0" u="none" strike="noStrike" kern="0" cap="none" spc="0" baseline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Jan 27</a:t>
              </a:r>
            </a:p>
          </p:txBody>
        </p:sp>
        <p:cxnSp>
          <p:nvCxnSpPr>
            <p:cNvPr id="76" name="Google Shape;149;p8"/>
            <p:cNvCxnSpPr/>
            <p:nvPr/>
          </p:nvCxnSpPr>
          <p:spPr>
            <a:xfrm>
              <a:off x="8429915" y="4402836"/>
              <a:ext cx="0" cy="457200"/>
            </a:xfrm>
            <a:prstGeom prst="straightConnector1">
              <a:avLst/>
            </a:prstGeom>
            <a:noFill/>
            <a:ln w="12701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</p:cxnSp>
        <p:sp>
          <p:nvSpPr>
            <p:cNvPr id="77" name="Google Shape;150;p8"/>
            <p:cNvSpPr/>
            <p:nvPr/>
          </p:nvSpPr>
          <p:spPr>
            <a:xfrm>
              <a:off x="8064155" y="4860036"/>
              <a:ext cx="731520" cy="21945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50" b="0" i="0" u="none" strike="noStrike" kern="0" cap="none" spc="0" baseline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Fev</a:t>
              </a:r>
            </a:p>
          </p:txBody>
        </p:sp>
        <p:cxnSp>
          <p:nvCxnSpPr>
            <p:cNvPr id="78" name="Google Shape;151;p8"/>
            <p:cNvCxnSpPr/>
            <p:nvPr/>
          </p:nvCxnSpPr>
          <p:spPr>
            <a:xfrm>
              <a:off x="10010519" y="4402836"/>
              <a:ext cx="0" cy="457200"/>
            </a:xfrm>
            <a:prstGeom prst="straightConnector1">
              <a:avLst/>
            </a:prstGeom>
            <a:noFill/>
            <a:ln w="12701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</p:cxnSp>
        <p:sp>
          <p:nvSpPr>
            <p:cNvPr id="79" name="Google Shape;152;p8"/>
            <p:cNvSpPr/>
            <p:nvPr/>
          </p:nvSpPr>
          <p:spPr>
            <a:xfrm>
              <a:off x="9644759" y="4860036"/>
              <a:ext cx="731520" cy="21945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50" b="0" i="0" u="none" strike="noStrike" kern="0" cap="none" spc="0" baseline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Mar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1178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4" name="Retângulo Arredondado 3"/>
          <p:cNvSpPr/>
          <p:nvPr/>
        </p:nvSpPr>
        <p:spPr>
          <a:xfrm>
            <a:off x="273229" y="2081748"/>
            <a:ext cx="2200087" cy="2694505"/>
          </a:xfrm>
          <a:prstGeom prst="roundRect">
            <a:avLst/>
          </a:prstGeom>
          <a:solidFill>
            <a:srgbClr val="F0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Arredondado 27"/>
          <p:cNvSpPr/>
          <p:nvPr/>
        </p:nvSpPr>
        <p:spPr>
          <a:xfrm>
            <a:off x="2634593" y="2081748"/>
            <a:ext cx="2200087" cy="2694505"/>
          </a:xfrm>
          <a:prstGeom prst="roundRect">
            <a:avLst/>
          </a:prstGeom>
          <a:solidFill>
            <a:srgbClr val="F0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Arredondado 28"/>
          <p:cNvSpPr/>
          <p:nvPr/>
        </p:nvSpPr>
        <p:spPr>
          <a:xfrm>
            <a:off x="4995957" y="2081748"/>
            <a:ext cx="2200087" cy="2694505"/>
          </a:xfrm>
          <a:prstGeom prst="roundRect">
            <a:avLst/>
          </a:prstGeom>
          <a:solidFill>
            <a:srgbClr val="F0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Arredondado 29"/>
          <p:cNvSpPr/>
          <p:nvPr/>
        </p:nvSpPr>
        <p:spPr>
          <a:xfrm>
            <a:off x="7357321" y="2081748"/>
            <a:ext cx="2200087" cy="2694505"/>
          </a:xfrm>
          <a:prstGeom prst="roundRect">
            <a:avLst/>
          </a:prstGeom>
          <a:solidFill>
            <a:srgbClr val="F0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Arredondado 30"/>
          <p:cNvSpPr/>
          <p:nvPr/>
        </p:nvSpPr>
        <p:spPr>
          <a:xfrm>
            <a:off x="9718685" y="2081748"/>
            <a:ext cx="2200087" cy="2694505"/>
          </a:xfrm>
          <a:prstGeom prst="roundRect">
            <a:avLst/>
          </a:prstGeom>
          <a:solidFill>
            <a:srgbClr val="F0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4078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62;p9"/>
          <p:cNvSpPr/>
          <p:nvPr/>
        </p:nvSpPr>
        <p:spPr>
          <a:xfrm>
            <a:off x="515039" y="811202"/>
            <a:ext cx="11158872" cy="7762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i="0" u="none" strike="noStrike" kern="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Os efeitos do El </a:t>
            </a:r>
            <a:r>
              <a:rPr lang="pt-BR" sz="2500" i="0" u="none" strike="noStrike" kern="0" cap="none" spc="0" baseline="0" dirty="0" err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Niño</a:t>
            </a:r>
            <a:r>
              <a:rPr lang="pt-BR" sz="2500" i="0" u="none" strike="noStrike" kern="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, </a:t>
            </a:r>
            <a:r>
              <a:rPr lang="pt-BR" sz="2500" i="0" u="none" strike="noStrike" kern="0" cap="none" spc="0" baseline="0" dirty="0">
                <a:solidFill>
                  <a:srgbClr val="302681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potencializados pelo aquecimento global, </a:t>
            </a:r>
            <a:r>
              <a:rPr lang="pt-BR" sz="2500" i="0" u="none" strike="noStrike" kern="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produzem eventos mais agudos com repercussão emergencial na saúde.</a:t>
            </a:r>
          </a:p>
        </p:txBody>
      </p:sp>
      <p:sp>
        <p:nvSpPr>
          <p:cNvPr id="23" name="Google Shape;166;p9"/>
          <p:cNvSpPr/>
          <p:nvPr/>
        </p:nvSpPr>
        <p:spPr>
          <a:xfrm>
            <a:off x="507336" y="3783676"/>
            <a:ext cx="1731873" cy="79552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i="0" u="none" strike="noStrike" kern="0" cap="none" spc="130" dirty="0" err="1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Anomalia</a:t>
            </a:r>
            <a:r>
              <a:rPr lang="en-US" sz="1200" i="0" u="none" strike="noStrike" kern="0" cap="none" spc="13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</a:t>
            </a:r>
            <a:r>
              <a:rPr lang="en-US" sz="1200" i="0" u="none" strike="noStrike" kern="0" cap="none" spc="130" dirty="0" err="1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climática</a:t>
            </a:r>
            <a:endParaRPr lang="en-US" sz="1200" i="0" u="none" strike="noStrike" kern="0" cap="none" spc="130" dirty="0">
              <a:solidFill>
                <a:schemeClr val="tx1"/>
              </a:solidFill>
              <a:uFillTx/>
              <a:latin typeface="Rawline Medium" panose="00000600000000000000" pitchFamily="2" charset="0"/>
              <a:ea typeface="Calibri"/>
              <a:cs typeface="Calibri"/>
            </a:endParaRPr>
          </a:p>
        </p:txBody>
      </p:sp>
      <p:sp>
        <p:nvSpPr>
          <p:cNvPr id="24" name="Google Shape;171;p9"/>
          <p:cNvSpPr/>
          <p:nvPr/>
        </p:nvSpPr>
        <p:spPr>
          <a:xfrm>
            <a:off x="2753312" y="3783676"/>
            <a:ext cx="1965978" cy="79552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i="0" u="none" strike="noStrike" kern="0" cap="none" spc="130" dirty="0" err="1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Evento</a:t>
            </a:r>
            <a:r>
              <a:rPr lang="en-US" sz="1200" i="0" u="none" strike="noStrike" kern="0" cap="none" spc="13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</a:t>
            </a:r>
            <a:r>
              <a:rPr lang="en-US" sz="1200" i="0" u="none" strike="noStrike" kern="0" cap="none" spc="130" dirty="0" err="1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hidrometeorológico</a:t>
            </a:r>
            <a:r>
              <a:rPr lang="en-US" sz="1200" i="0" u="none" strike="noStrike" kern="0" cap="none" spc="13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extremo</a:t>
            </a:r>
            <a:endParaRPr lang="en-US" sz="1200" u="none" strike="noStrike" kern="0" cap="none" spc="130" dirty="0">
              <a:solidFill>
                <a:schemeClr val="tx1"/>
              </a:solidFill>
              <a:uFillTx/>
              <a:latin typeface="Rawline Medium" panose="00000600000000000000" pitchFamily="2" charset="0"/>
              <a:ea typeface="Calibri"/>
              <a:cs typeface="Calibri"/>
            </a:endParaRPr>
          </a:p>
        </p:txBody>
      </p:sp>
      <p:sp>
        <p:nvSpPr>
          <p:cNvPr id="25" name="Google Shape;176;p9"/>
          <p:cNvSpPr/>
          <p:nvPr/>
        </p:nvSpPr>
        <p:spPr>
          <a:xfrm>
            <a:off x="5273994" y="3919004"/>
            <a:ext cx="1731873" cy="79552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i="0" u="none" strike="noStrike" kern="0" cap="none" spc="130" dirty="0" err="1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Exposição</a:t>
            </a:r>
            <a:r>
              <a:rPr lang="en-US" sz="1200" i="0" u="none" strike="noStrike" kern="0" cap="none" spc="13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</a:t>
            </a:r>
            <a:r>
              <a:rPr lang="en-US" sz="1200" i="0" u="none" strike="noStrike" kern="0" cap="none" spc="130" dirty="0" err="1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populacional</a:t>
            </a:r>
            <a:r>
              <a:rPr lang="en-US" sz="1200" i="0" u="none" strike="noStrike" kern="0" cap="none" spc="13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</a:t>
            </a:r>
            <a:r>
              <a:rPr lang="en-US" sz="1200" i="0" u="none" strike="noStrike" kern="0" cap="none" spc="130" dirty="0" err="1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diferenciada</a:t>
            </a:r>
            <a:endParaRPr lang="en-US" sz="1200" i="0" u="none" strike="noStrike" kern="0" cap="none" spc="130" dirty="0">
              <a:solidFill>
                <a:schemeClr val="tx1"/>
              </a:solidFill>
              <a:uFillTx/>
              <a:latin typeface="Rawline Medium" panose="00000600000000000000" pitchFamily="2" charset="0"/>
              <a:ea typeface="Calibri"/>
              <a:cs typeface="Calibri"/>
            </a:endParaRPr>
          </a:p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spc="130" dirty="0">
              <a:solidFill>
                <a:schemeClr val="tx1"/>
              </a:solidFill>
              <a:latin typeface="Rawline Medium" panose="00000600000000000000" pitchFamily="2" charset="0"/>
              <a:ea typeface="Calibri"/>
              <a:cs typeface="Calibri"/>
            </a:endParaRPr>
          </a:p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30" dirty="0" err="1">
                <a:solidFill>
                  <a:schemeClr val="tx1"/>
                </a:solidFill>
                <a:latin typeface="Rawline Medium" panose="00000600000000000000" pitchFamily="2" charset="0"/>
                <a:ea typeface="Calibri"/>
                <a:cs typeface="Calibri"/>
              </a:rPr>
              <a:t>Isolamento</a:t>
            </a:r>
            <a:r>
              <a:rPr lang="en-US" sz="1200" spc="130" dirty="0">
                <a:solidFill>
                  <a:schemeClr val="tx1"/>
                </a:solidFill>
                <a:latin typeface="Rawline Medium" panose="00000600000000000000" pitchFamily="2" charset="0"/>
                <a:ea typeface="Calibri"/>
                <a:cs typeface="Calibri"/>
              </a:rPr>
              <a:t> de </a:t>
            </a:r>
          </a:p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i="0" u="none" strike="noStrike" kern="0" cap="none" spc="130" dirty="0" err="1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Populações</a:t>
            </a:r>
            <a:endParaRPr lang="en-US" sz="1200" i="0" u="none" strike="noStrike" kern="0" cap="none" spc="130" dirty="0">
              <a:solidFill>
                <a:schemeClr val="tx1"/>
              </a:solidFill>
              <a:uFillTx/>
              <a:latin typeface="Rawline Medium" panose="00000600000000000000" pitchFamily="2" charset="0"/>
              <a:ea typeface="Calibri"/>
              <a:cs typeface="Calibri"/>
            </a:endParaRPr>
          </a:p>
        </p:txBody>
      </p:sp>
      <p:sp>
        <p:nvSpPr>
          <p:cNvPr id="26" name="Google Shape;181;p9"/>
          <p:cNvSpPr/>
          <p:nvPr/>
        </p:nvSpPr>
        <p:spPr>
          <a:xfrm>
            <a:off x="7591428" y="3783676"/>
            <a:ext cx="1731873" cy="79552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i="0" u="none" strike="noStrike" kern="0" cap="none" spc="13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Agravos à </a:t>
            </a:r>
            <a:r>
              <a:rPr lang="en-US" sz="1200" i="0" u="none" strike="noStrike" kern="0" cap="none" spc="130" dirty="0" err="1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saúde</a:t>
            </a:r>
            <a:r>
              <a:rPr lang="en-US" sz="1200" i="0" u="none" strike="noStrike" kern="0" cap="none" spc="13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e </a:t>
            </a:r>
          </a:p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30" dirty="0" err="1">
                <a:solidFill>
                  <a:schemeClr val="tx1"/>
                </a:solidFill>
                <a:latin typeface="Rawline Medium" panose="00000600000000000000" pitchFamily="2" charset="0"/>
                <a:ea typeface="Calibri"/>
                <a:cs typeface="Calibri"/>
              </a:rPr>
              <a:t>Isolamento</a:t>
            </a:r>
            <a:r>
              <a:rPr lang="en-US" sz="1200" spc="130" dirty="0">
                <a:solidFill>
                  <a:schemeClr val="tx1"/>
                </a:solidFill>
                <a:latin typeface="Rawline Medium" panose="00000600000000000000" pitchFamily="2" charset="0"/>
                <a:ea typeface="Calibri"/>
                <a:cs typeface="Calibri"/>
              </a:rPr>
              <a:t> de </a:t>
            </a:r>
          </a:p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i="0" u="none" strike="noStrike" kern="0" cap="none" spc="13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comunidades</a:t>
            </a:r>
          </a:p>
        </p:txBody>
      </p:sp>
      <p:sp>
        <p:nvSpPr>
          <p:cNvPr id="27" name="Google Shape;186;p9"/>
          <p:cNvSpPr/>
          <p:nvPr/>
        </p:nvSpPr>
        <p:spPr>
          <a:xfrm>
            <a:off x="9952792" y="3831213"/>
            <a:ext cx="1731873" cy="70045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i="0" u="none" strike="noStrike" kern="0" cap="none" spc="13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Pressão sobre a rede SUS e risco de desassistência</a:t>
            </a:r>
          </a:p>
        </p:txBody>
      </p:sp>
      <p:sp>
        <p:nvSpPr>
          <p:cNvPr id="32" name="Retângulo 31"/>
          <p:cNvSpPr/>
          <p:nvPr/>
        </p:nvSpPr>
        <p:spPr>
          <a:xfrm>
            <a:off x="-1" y="5691909"/>
            <a:ext cx="12192001" cy="1232396"/>
          </a:xfrm>
          <a:prstGeom prst="rect">
            <a:avLst/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Google Shape;189;p9"/>
          <p:cNvSpPr/>
          <p:nvPr/>
        </p:nvSpPr>
        <p:spPr>
          <a:xfrm>
            <a:off x="1423852" y="5944472"/>
            <a:ext cx="9344297" cy="68683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defTabSz="914400" rtl="0" fontAlgn="auto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300" b="1" i="1" u="none" strike="noStrike" kern="0" cap="none" spc="0" baseline="0" dirty="0">
                <a:solidFill>
                  <a:srgbClr val="F0EBF5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Pontos chaves na preparação do SUS</a:t>
            </a:r>
            <a:r>
              <a:rPr lang="pt-BR" sz="1300" b="0" i="1" u="none" strike="noStrike" kern="0" cap="none" spc="0" baseline="0" dirty="0">
                <a:solidFill>
                  <a:schemeClr val="bg1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:</a:t>
            </a:r>
          </a:p>
          <a:p>
            <a:pPr marL="285750" marR="0" lvl="0" indent="-285750" defTabSz="914400" rtl="0" fontAlgn="auto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300" i="1" dirty="0">
                <a:solidFill>
                  <a:schemeClr val="bg1"/>
                </a:solidFill>
                <a:latin typeface="Rawline ExtraBold" panose="00000900000000000000" pitchFamily="2" charset="0"/>
                <a:ea typeface="Calibri"/>
                <a:cs typeface="Calibri"/>
              </a:rPr>
              <a:t>Informar a Sociedade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300" i="1" dirty="0">
                <a:solidFill>
                  <a:schemeClr val="bg1"/>
                </a:solidFill>
                <a:latin typeface="Rawline ExtraBold" panose="00000900000000000000" pitchFamily="2" charset="0"/>
                <a:cs typeface="Calibri"/>
              </a:rPr>
              <a:t>Tomar medidas preventivas e preparar respostas, nas três esferas de governo</a:t>
            </a:r>
          </a:p>
          <a:p>
            <a:pPr marL="0" marR="0" lvl="0" indent="0" algn="ctr" defTabSz="914400" rtl="0" fontAlgn="auto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300" b="0" i="0" u="none" strike="noStrike" kern="0" cap="none" spc="0" baseline="0" dirty="0">
              <a:solidFill>
                <a:schemeClr val="bg1"/>
              </a:solidFill>
              <a:uFillTx/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38" y="2369807"/>
            <a:ext cx="1370343" cy="1370343"/>
          </a:xfrm>
          <a:prstGeom prst="rect">
            <a:avLst/>
          </a:prstGeom>
        </p:spPr>
      </p:pic>
      <p:pic>
        <p:nvPicPr>
          <p:cNvPr id="34" name="Imagem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902" y="2363934"/>
            <a:ext cx="1243177" cy="1243177"/>
          </a:xfrm>
          <a:prstGeom prst="rect">
            <a:avLst/>
          </a:prstGeom>
        </p:spPr>
      </p:pic>
      <p:pic>
        <p:nvPicPr>
          <p:cNvPr id="35" name="Imagem 3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15" y="2363934"/>
            <a:ext cx="1370343" cy="1370343"/>
          </a:xfrm>
          <a:prstGeom prst="rect">
            <a:avLst/>
          </a:prstGeom>
        </p:spPr>
      </p:pic>
      <p:pic>
        <p:nvPicPr>
          <p:cNvPr id="36" name="Imagem 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557" y="2326281"/>
            <a:ext cx="1370343" cy="1370343"/>
          </a:xfrm>
          <a:prstGeom prst="rect">
            <a:avLst/>
          </a:prstGeom>
        </p:spPr>
      </p:pic>
      <p:pic>
        <p:nvPicPr>
          <p:cNvPr id="37" name="Imagem 3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884" y="2399765"/>
            <a:ext cx="1242335" cy="123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16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32494" y="-2941587"/>
            <a:ext cx="1076475" cy="4210638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6" t="26513" r="20431" b="1073"/>
          <a:stretch/>
        </p:blipFill>
        <p:spPr>
          <a:xfrm>
            <a:off x="-2" y="-25578"/>
            <a:ext cx="12192002" cy="6858355"/>
          </a:xfrm>
          <a:prstGeom prst="rect">
            <a:avLst/>
          </a:prstGeom>
        </p:spPr>
      </p:pic>
      <p:sp>
        <p:nvSpPr>
          <p:cNvPr id="22" name="Retângulo 21"/>
          <p:cNvSpPr/>
          <p:nvPr/>
        </p:nvSpPr>
        <p:spPr>
          <a:xfrm>
            <a:off x="-1" y="-25580"/>
            <a:ext cx="12192001" cy="6912805"/>
          </a:xfrm>
          <a:prstGeom prst="rect">
            <a:avLst/>
          </a:prstGeom>
          <a:solidFill>
            <a:srgbClr val="008F2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5"/>
          <p:cNvSpPr txBox="1"/>
          <p:nvPr/>
        </p:nvSpPr>
        <p:spPr>
          <a:xfrm>
            <a:off x="-101603" y="953540"/>
            <a:ext cx="275590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600" dirty="0">
                <a:solidFill>
                  <a:srgbClr val="E1FFEC">
                    <a:alpha val="50000"/>
                  </a:srgbClr>
                </a:solidFill>
                <a:latin typeface="Rawline SemiBold" panose="00000700000000000000" pitchFamily="2" charset="0"/>
              </a:rPr>
              <a:t>II</a:t>
            </a:r>
          </a:p>
        </p:txBody>
      </p:sp>
      <p:grpSp>
        <p:nvGrpSpPr>
          <p:cNvPr id="24" name="Agrupar 23"/>
          <p:cNvGrpSpPr/>
          <p:nvPr/>
        </p:nvGrpSpPr>
        <p:grpSpPr>
          <a:xfrm>
            <a:off x="837551" y="2634010"/>
            <a:ext cx="8700149" cy="1589980"/>
            <a:chOff x="837551" y="3672373"/>
            <a:chExt cx="8700149" cy="1589980"/>
          </a:xfrm>
        </p:grpSpPr>
        <p:sp>
          <p:nvSpPr>
            <p:cNvPr id="23" name="CaixaDeTexto 22"/>
            <p:cNvSpPr txBox="1"/>
            <p:nvPr/>
          </p:nvSpPr>
          <p:spPr>
            <a:xfrm>
              <a:off x="850900" y="4059203"/>
              <a:ext cx="8686800" cy="1203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2000"/>
                </a:lnSpc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36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O que o Ministério da Saúde tem feito para a adaptação e a resiliência climática do SUS.</a:t>
              </a:r>
              <a:endParaRPr lang="pt-BR" sz="360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0" name="CaixaDeTexto 29"/>
            <p:cNvSpPr txBox="1"/>
            <p:nvPr/>
          </p:nvSpPr>
          <p:spPr>
            <a:xfrm>
              <a:off x="837551" y="3672373"/>
              <a:ext cx="868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800" spc="300" dirty="0">
                  <a:solidFill>
                    <a:schemeClr val="bg1"/>
                  </a:solidFill>
                  <a:latin typeface="Rawline Light" panose="00000400000000000000" pitchFamily="2" charset="0"/>
                </a:rPr>
                <a:t>BLOCO II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6684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3" name="Agrupar 12"/>
          <p:cNvGrpSpPr/>
          <p:nvPr/>
        </p:nvGrpSpPr>
        <p:grpSpPr>
          <a:xfrm>
            <a:off x="12738197" y="174431"/>
            <a:ext cx="843340" cy="6495750"/>
            <a:chOff x="12738197" y="174431"/>
            <a:chExt cx="843340" cy="6495750"/>
          </a:xfrm>
        </p:grpSpPr>
        <p:sp>
          <p:nvSpPr>
            <p:cNvPr id="16" name="Retângulo Arredondado 15"/>
            <p:cNvSpPr/>
            <p:nvPr/>
          </p:nvSpPr>
          <p:spPr>
            <a:xfrm>
              <a:off x="12738197" y="174431"/>
              <a:ext cx="843340" cy="923634"/>
            </a:xfrm>
            <a:prstGeom prst="roundRect">
              <a:avLst>
                <a:gd name="adj" fmla="val 35053"/>
              </a:avLst>
            </a:prstGeom>
            <a:solidFill>
              <a:srgbClr val="0094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Retângulo Arredondado 16"/>
            <p:cNvSpPr/>
            <p:nvPr/>
          </p:nvSpPr>
          <p:spPr>
            <a:xfrm>
              <a:off x="12738197" y="1290775"/>
              <a:ext cx="843340" cy="923634"/>
            </a:xfrm>
            <a:prstGeom prst="roundRect">
              <a:avLst>
                <a:gd name="adj" fmla="val 35053"/>
              </a:avLst>
            </a:prstGeom>
            <a:solidFill>
              <a:srgbClr val="FFC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Arredondado 17"/>
            <p:cNvSpPr/>
            <p:nvPr/>
          </p:nvSpPr>
          <p:spPr>
            <a:xfrm>
              <a:off x="12738197" y="2407119"/>
              <a:ext cx="843340" cy="923634"/>
            </a:xfrm>
            <a:prstGeom prst="roundRect">
              <a:avLst>
                <a:gd name="adj" fmla="val 35053"/>
              </a:avLst>
            </a:prstGeom>
            <a:solidFill>
              <a:srgbClr val="3026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 Arredondado 18"/>
            <p:cNvSpPr/>
            <p:nvPr/>
          </p:nvSpPr>
          <p:spPr>
            <a:xfrm>
              <a:off x="12738197" y="3523463"/>
              <a:ext cx="843340" cy="923634"/>
            </a:xfrm>
            <a:prstGeom prst="roundRect">
              <a:avLst>
                <a:gd name="adj" fmla="val 35053"/>
              </a:avLst>
            </a:prstGeom>
            <a:solidFill>
              <a:srgbClr val="005B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Arredondado 19"/>
            <p:cNvSpPr/>
            <p:nvPr/>
          </p:nvSpPr>
          <p:spPr>
            <a:xfrm>
              <a:off x="12738197" y="4635005"/>
              <a:ext cx="843340" cy="923634"/>
            </a:xfrm>
            <a:prstGeom prst="roundRect">
              <a:avLst>
                <a:gd name="adj" fmla="val 35053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Arredondado 20"/>
            <p:cNvSpPr/>
            <p:nvPr/>
          </p:nvSpPr>
          <p:spPr>
            <a:xfrm>
              <a:off x="12738197" y="5746547"/>
              <a:ext cx="843340" cy="923634"/>
            </a:xfrm>
            <a:prstGeom prst="roundRect">
              <a:avLst>
                <a:gd name="adj" fmla="val 35053"/>
              </a:avLst>
            </a:prstGeom>
            <a:solidFill>
              <a:srgbClr val="5757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324;p15"/>
          <p:cNvSpPr/>
          <p:nvPr/>
        </p:nvSpPr>
        <p:spPr>
          <a:xfrm>
            <a:off x="1695224" y="266736"/>
            <a:ext cx="8801553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 fundamento da resposta é o </a:t>
            </a:r>
            <a:r>
              <a:rPr lang="pt-BR" sz="2500" b="1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respeito à ciência</a:t>
            </a:r>
            <a:r>
              <a:rPr lang="pt-BR" sz="2500" b="1" i="0" u="none" strike="noStrike" kern="0" cap="none" spc="0" baseline="0" dirty="0">
                <a:solidFill>
                  <a:schemeClr val="tx1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 </a:t>
            </a: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 a</a:t>
            </a:r>
            <a:r>
              <a:rPr lang="pt-BR" sz="2500" b="1" i="0" u="none" strike="noStrike" kern="0" cap="none" spc="0" baseline="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</a:t>
            </a: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gestão baseada no </a:t>
            </a:r>
            <a:r>
              <a:rPr lang="pt-BR" sz="2500" b="1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arranjo </a:t>
            </a:r>
            <a:r>
              <a:rPr lang="pt-BR" sz="2500" b="1" i="0" u="none" strike="noStrike" kern="0" cap="none" spc="0" baseline="0" dirty="0" err="1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interfederativo</a:t>
            </a:r>
            <a:r>
              <a:rPr lang="pt-BR" sz="2500" b="1" i="0" u="none" strike="noStrike" kern="0" cap="none" spc="0" baseline="0" dirty="0">
                <a:solidFill>
                  <a:schemeClr val="tx1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 </a:t>
            </a: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do SUS.</a:t>
            </a:r>
          </a:p>
        </p:txBody>
      </p:sp>
      <p:grpSp>
        <p:nvGrpSpPr>
          <p:cNvPr id="54" name="Agrupar 53"/>
          <p:cNvGrpSpPr/>
          <p:nvPr/>
        </p:nvGrpSpPr>
        <p:grpSpPr>
          <a:xfrm>
            <a:off x="-154594" y="1417320"/>
            <a:ext cx="12501188" cy="4023360"/>
            <a:chOff x="-154594" y="2061972"/>
            <a:chExt cx="12501188" cy="4023360"/>
          </a:xfrm>
        </p:grpSpPr>
        <p:sp>
          <p:nvSpPr>
            <p:cNvPr id="23" name="Google Shape;325;p15"/>
            <p:cNvSpPr/>
            <p:nvPr/>
          </p:nvSpPr>
          <p:spPr>
            <a:xfrm>
              <a:off x="-154594" y="2061972"/>
              <a:ext cx="6098194" cy="4023360"/>
            </a:xfrm>
            <a:custGeom>
              <a:avLst>
                <a:gd name="f0" fmla="val 393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BF2EF"/>
            </a:solidFill>
            <a:ln w="12701" cap="flat">
              <a:solidFill>
                <a:srgbClr val="B3402F"/>
              </a:solidFill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Google Shape;327;p15"/>
            <p:cNvSpPr/>
            <p:nvPr/>
          </p:nvSpPr>
          <p:spPr>
            <a:xfrm>
              <a:off x="2663090" y="2177201"/>
              <a:ext cx="2081502" cy="6858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defTabSz="914400" rtl="0" fontAlgn="auto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50" b="1" i="0" u="none" strike="noStrike" kern="0" cap="none" spc="0" baseline="0" dirty="0" err="1">
                  <a:solidFill>
                    <a:srgbClr val="D37651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Decisão</a:t>
              </a:r>
              <a:r>
                <a:rPr lang="en-US" sz="1650" b="1" i="0" u="none" strike="noStrike" kern="0" cap="none" spc="0" baseline="0" dirty="0">
                  <a:solidFill>
                    <a:srgbClr val="D37651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 </a:t>
              </a:r>
              <a:r>
                <a:rPr lang="en-US" sz="1650" b="1" i="0" u="none" strike="noStrike" kern="0" cap="none" spc="0" baseline="0" dirty="0" err="1">
                  <a:solidFill>
                    <a:srgbClr val="D37651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sem</a:t>
              </a:r>
              <a:r>
                <a:rPr lang="en-US" sz="1650" b="1" i="0" u="none" strike="noStrike" kern="0" cap="none" spc="0" baseline="0" dirty="0">
                  <a:solidFill>
                    <a:srgbClr val="D37651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 </a:t>
              </a:r>
              <a:r>
                <a:rPr lang="en-US" sz="1650" b="1" i="0" u="none" strike="noStrike" kern="0" cap="none" spc="0" baseline="0" dirty="0" err="1">
                  <a:solidFill>
                    <a:srgbClr val="D37651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lastro</a:t>
              </a:r>
              <a:r>
                <a:rPr lang="en-US" sz="1650" b="1" i="0" u="none" strike="noStrike" kern="0" cap="none" spc="0" baseline="0" dirty="0">
                  <a:solidFill>
                    <a:srgbClr val="D37651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 </a:t>
              </a:r>
              <a:r>
                <a:rPr lang="en-US" sz="1650" b="1" i="0" u="none" strike="noStrike" kern="0" cap="none" spc="0" baseline="0" dirty="0" err="1">
                  <a:solidFill>
                    <a:srgbClr val="D37651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científico</a:t>
              </a:r>
              <a:r>
                <a:rPr lang="en-US" sz="1650" b="1" i="0" u="none" strike="noStrike" kern="0" cap="none" spc="0" baseline="0" dirty="0">
                  <a:solidFill>
                    <a:srgbClr val="D37651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 e </a:t>
              </a:r>
              <a:r>
                <a:rPr lang="en-US" sz="1650" b="1" i="0" u="none" strike="noStrike" kern="0" cap="none" spc="0" baseline="0" dirty="0" err="1">
                  <a:solidFill>
                    <a:srgbClr val="D37651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interfederativo</a:t>
              </a:r>
              <a:endParaRPr lang="en-US" sz="1650" b="0" i="0" u="none" strike="noStrike" kern="0" cap="none" spc="0" baseline="0" dirty="0">
                <a:solidFill>
                  <a:srgbClr val="D37651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25" name="Google Shape;329;p15"/>
            <p:cNvSpPr/>
            <p:nvPr/>
          </p:nvSpPr>
          <p:spPr>
            <a:xfrm>
              <a:off x="640080" y="2985516"/>
              <a:ext cx="5166359" cy="23774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i="0" u="none" strike="noStrike" kern="0" cap="none" spc="200" dirty="0">
                  <a:solidFill>
                    <a:srgbClr val="6C7A85"/>
                  </a:solidFill>
                  <a:uFillTx/>
                  <a:latin typeface="Rawline Medium" panose="00000600000000000000" pitchFamily="2" charset="0"/>
                  <a:ea typeface="Calibri"/>
                  <a:cs typeface="Calibri"/>
                </a:rPr>
                <a:t>USO DE EVIDÊNCIA</a:t>
              </a:r>
              <a:endParaRPr lang="en-US" sz="900" i="0" u="none" strike="noStrike" kern="0" cap="none" spc="200" dirty="0">
                <a:solidFill>
                  <a:srgbClr val="000000"/>
                </a:solidFill>
                <a:uFillTx/>
                <a:latin typeface="Rawline Medium" panose="000006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26" name="Google Shape;330;p15"/>
            <p:cNvSpPr/>
            <p:nvPr/>
          </p:nvSpPr>
          <p:spPr>
            <a:xfrm>
              <a:off x="731520" y="3223260"/>
              <a:ext cx="498348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0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Condutas</a:t>
              </a:r>
              <a:r>
                <a:rPr lang="en-US" sz="125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 </a:t>
              </a:r>
              <a:r>
                <a:rPr lang="en-US" sz="1250" b="0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sem</a:t>
              </a:r>
              <a:r>
                <a:rPr lang="en-US" sz="125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 base </a:t>
              </a:r>
              <a:r>
                <a:rPr lang="en-US" sz="1250" b="0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epidemiológica</a:t>
              </a:r>
              <a:endParaRPr lang="en-US" sz="1250" b="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27" name="Google Shape;332;p15"/>
            <p:cNvSpPr/>
            <p:nvPr/>
          </p:nvSpPr>
          <p:spPr>
            <a:xfrm>
              <a:off x="640080" y="3717036"/>
              <a:ext cx="5166359" cy="23774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i="0" u="none" strike="noStrike" kern="0" cap="none" spc="200" dirty="0">
                  <a:solidFill>
                    <a:srgbClr val="6C7A85"/>
                  </a:solidFill>
                  <a:uFillTx/>
                  <a:latin typeface="Rawline Medium" panose="00000600000000000000" pitchFamily="2" charset="0"/>
                  <a:ea typeface="Calibri"/>
                  <a:cs typeface="Calibri"/>
                </a:rPr>
                <a:t>PREVISIBILIDADE</a:t>
              </a:r>
              <a:endParaRPr lang="en-US" sz="900" i="0" u="none" strike="noStrike" kern="0" cap="none" spc="200" dirty="0">
                <a:solidFill>
                  <a:srgbClr val="000000"/>
                </a:solidFill>
                <a:uFillTx/>
                <a:latin typeface="Rawline Medium" panose="000006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28" name="Google Shape;333;p15"/>
            <p:cNvSpPr/>
            <p:nvPr/>
          </p:nvSpPr>
          <p:spPr>
            <a:xfrm>
              <a:off x="731520" y="3954780"/>
              <a:ext cx="498348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0" i="0" u="none" strike="noStrike" kern="0" cap="none" spc="0" baseline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Reação improvisada ao evento</a:t>
              </a:r>
            </a:p>
          </p:txBody>
        </p:sp>
        <p:sp>
          <p:nvSpPr>
            <p:cNvPr id="29" name="Google Shape;335;p15"/>
            <p:cNvSpPr/>
            <p:nvPr/>
          </p:nvSpPr>
          <p:spPr>
            <a:xfrm>
              <a:off x="640080" y="4448555"/>
              <a:ext cx="5166359" cy="23774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i="0" u="none" strike="noStrike" kern="0" cap="none" spc="200" dirty="0">
                  <a:solidFill>
                    <a:srgbClr val="6C7A85"/>
                  </a:solidFill>
                  <a:uFillTx/>
                  <a:latin typeface="Rawline Medium" panose="00000600000000000000" pitchFamily="2" charset="0"/>
                  <a:ea typeface="Calibri"/>
                  <a:cs typeface="Calibri"/>
                </a:rPr>
                <a:t>PACTUAÇÃO FEDERATIVA</a:t>
              </a:r>
              <a:endParaRPr lang="en-US" sz="900" i="0" u="none" strike="noStrike" kern="0" cap="none" spc="200" dirty="0">
                <a:solidFill>
                  <a:srgbClr val="000000"/>
                </a:solidFill>
                <a:uFillTx/>
                <a:latin typeface="Rawline Medium" panose="000006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30" name="Google Shape;336;p15"/>
            <p:cNvSpPr/>
            <p:nvPr/>
          </p:nvSpPr>
          <p:spPr>
            <a:xfrm>
              <a:off x="731520" y="4686299"/>
              <a:ext cx="498348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0" i="0" u="none" strike="noStrike" kern="0" cap="none" spc="0" baseline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Descoordenação entre entes</a:t>
              </a:r>
            </a:p>
          </p:txBody>
        </p:sp>
        <p:sp>
          <p:nvSpPr>
            <p:cNvPr id="31" name="Google Shape;338;p15"/>
            <p:cNvSpPr/>
            <p:nvPr/>
          </p:nvSpPr>
          <p:spPr>
            <a:xfrm>
              <a:off x="640080" y="5180075"/>
              <a:ext cx="5166359" cy="23774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i="0" u="none" strike="noStrike" kern="0" cap="none" spc="200" dirty="0">
                  <a:solidFill>
                    <a:srgbClr val="6C7A85"/>
                  </a:solidFill>
                  <a:uFillTx/>
                  <a:latin typeface="Rawline Medium" panose="00000600000000000000" pitchFamily="2" charset="0"/>
                  <a:ea typeface="Calibri"/>
                  <a:cs typeface="Calibri"/>
                </a:rPr>
                <a:t>COMUNICAÇÃO DE RISCO</a:t>
              </a:r>
              <a:endParaRPr lang="en-US" sz="900" i="0" u="none" strike="noStrike" kern="0" cap="none" spc="200" dirty="0">
                <a:solidFill>
                  <a:srgbClr val="000000"/>
                </a:solidFill>
                <a:uFillTx/>
                <a:latin typeface="Rawline Medium" panose="000006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32" name="Google Shape;339;p15"/>
            <p:cNvSpPr/>
            <p:nvPr/>
          </p:nvSpPr>
          <p:spPr>
            <a:xfrm>
              <a:off x="731520" y="5417820"/>
              <a:ext cx="498348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0" i="0" u="none" strike="noStrike" kern="0" cap="none" spc="0" baseline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Mensagens contraditórias</a:t>
              </a:r>
            </a:p>
          </p:txBody>
        </p:sp>
        <p:sp>
          <p:nvSpPr>
            <p:cNvPr id="33" name="Google Shape;326;p15"/>
            <p:cNvSpPr/>
            <p:nvPr/>
          </p:nvSpPr>
          <p:spPr>
            <a:xfrm>
              <a:off x="6263640" y="2061972"/>
              <a:ext cx="6082954" cy="4023360"/>
            </a:xfrm>
            <a:custGeom>
              <a:avLst>
                <a:gd name="f0" fmla="val 393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EFFFF5"/>
            </a:solidFill>
            <a:ln w="12701" cap="flat">
              <a:solidFill>
                <a:srgbClr val="1B8A6B"/>
              </a:solidFill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Google Shape;328;p15"/>
            <p:cNvSpPr/>
            <p:nvPr/>
          </p:nvSpPr>
          <p:spPr>
            <a:xfrm>
              <a:off x="8002275" y="2177201"/>
              <a:ext cx="2872739" cy="6858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defTabSz="914400" rtl="0" fontAlgn="auto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650" b="1" i="0" u="none" strike="noStrike" kern="0" cap="none" spc="0" baseline="0" dirty="0">
                  <a:solidFill>
                    <a:srgbClr val="008F2F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Decisão baseada em evidência e </a:t>
              </a:r>
              <a:r>
                <a:rPr lang="pt-BR" sz="1650" b="1" i="0" u="none" strike="noStrike" kern="0" cap="none" spc="0" baseline="0" dirty="0" err="1">
                  <a:solidFill>
                    <a:srgbClr val="008F2F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pactuação</a:t>
              </a:r>
              <a:endParaRPr lang="pt-BR" sz="1650" b="0" i="0" u="none" strike="noStrike" kern="0" cap="none" spc="0" baseline="0" dirty="0">
                <a:solidFill>
                  <a:srgbClr val="008F2F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35" name="Google Shape;331;p15"/>
            <p:cNvSpPr/>
            <p:nvPr/>
          </p:nvSpPr>
          <p:spPr>
            <a:xfrm>
              <a:off x="6492240" y="3223260"/>
              <a:ext cx="498348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0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Análise</a:t>
              </a:r>
              <a:r>
                <a:rPr lang="en-US" sz="125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 e </a:t>
              </a:r>
              <a:r>
                <a:rPr lang="en-US" sz="1250" b="0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previsão</a:t>
              </a:r>
              <a:r>
                <a:rPr lang="en-US" sz="125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 </a:t>
              </a:r>
              <a:r>
                <a:rPr lang="en-US" sz="1250" b="0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epidemiológica</a:t>
              </a:r>
              <a:endParaRPr lang="en-US" sz="1250" b="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36" name="Google Shape;334;p15"/>
            <p:cNvSpPr/>
            <p:nvPr/>
          </p:nvSpPr>
          <p:spPr>
            <a:xfrm>
              <a:off x="6492240" y="3954780"/>
              <a:ext cx="498348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0" i="0" u="none" strike="noStrike" kern="0" cap="none" spc="0" baseline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Antecipação por monitoramento</a:t>
              </a:r>
            </a:p>
          </p:txBody>
        </p:sp>
        <p:sp>
          <p:nvSpPr>
            <p:cNvPr id="37" name="Google Shape;337;p15"/>
            <p:cNvSpPr/>
            <p:nvPr/>
          </p:nvSpPr>
          <p:spPr>
            <a:xfrm>
              <a:off x="6492240" y="4686299"/>
              <a:ext cx="498348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0" i="0" u="none" strike="noStrike" kern="0" cap="none" spc="0" baseline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Coordenação tripartite do SUS</a:t>
              </a:r>
            </a:p>
          </p:txBody>
        </p:sp>
        <p:sp>
          <p:nvSpPr>
            <p:cNvPr id="38" name="Google Shape;340;p15"/>
            <p:cNvSpPr/>
            <p:nvPr/>
          </p:nvSpPr>
          <p:spPr>
            <a:xfrm>
              <a:off x="6492240" y="5417820"/>
              <a:ext cx="498348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0" i="0" u="none" strike="noStrike" kern="0" cap="none" spc="0" baseline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Alertas técnicos consistentes</a:t>
              </a:r>
            </a:p>
          </p:txBody>
        </p:sp>
        <p:sp>
          <p:nvSpPr>
            <p:cNvPr id="50" name="Google Shape;329;p15"/>
            <p:cNvSpPr/>
            <p:nvPr/>
          </p:nvSpPr>
          <p:spPr>
            <a:xfrm>
              <a:off x="6444139" y="2985516"/>
              <a:ext cx="5166359" cy="23774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i="0" u="none" strike="noStrike" kern="0" cap="none" spc="200" dirty="0">
                  <a:solidFill>
                    <a:srgbClr val="6C7A85"/>
                  </a:solidFill>
                  <a:uFillTx/>
                  <a:latin typeface="Rawline Medium" panose="00000600000000000000" pitchFamily="2" charset="0"/>
                  <a:ea typeface="Calibri"/>
                  <a:cs typeface="Calibri"/>
                </a:rPr>
                <a:t>USO DE EVIDÊNCIA</a:t>
              </a:r>
              <a:endParaRPr lang="en-US" sz="900" i="0" u="none" strike="noStrike" kern="0" cap="none" spc="200" dirty="0">
                <a:solidFill>
                  <a:srgbClr val="000000"/>
                </a:solidFill>
                <a:uFillTx/>
                <a:latin typeface="Rawline Medium" panose="000006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51" name="Google Shape;332;p15"/>
            <p:cNvSpPr/>
            <p:nvPr/>
          </p:nvSpPr>
          <p:spPr>
            <a:xfrm>
              <a:off x="6444139" y="3717036"/>
              <a:ext cx="5166359" cy="23774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i="0" u="none" strike="noStrike" kern="0" cap="none" spc="200" dirty="0">
                  <a:solidFill>
                    <a:srgbClr val="6C7A85"/>
                  </a:solidFill>
                  <a:uFillTx/>
                  <a:latin typeface="Rawline Medium" panose="00000600000000000000" pitchFamily="2" charset="0"/>
                  <a:ea typeface="Calibri"/>
                  <a:cs typeface="Calibri"/>
                </a:rPr>
                <a:t>PREVISIBILIDADE</a:t>
              </a:r>
              <a:endParaRPr lang="en-US" sz="900" i="0" u="none" strike="noStrike" kern="0" cap="none" spc="200" dirty="0">
                <a:solidFill>
                  <a:srgbClr val="000000"/>
                </a:solidFill>
                <a:uFillTx/>
                <a:latin typeface="Rawline Medium" panose="000006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52" name="Google Shape;335;p15"/>
            <p:cNvSpPr/>
            <p:nvPr/>
          </p:nvSpPr>
          <p:spPr>
            <a:xfrm>
              <a:off x="6444139" y="4448555"/>
              <a:ext cx="5166359" cy="23774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i="0" u="none" strike="noStrike" kern="0" cap="none" spc="200" dirty="0">
                  <a:solidFill>
                    <a:srgbClr val="6C7A85"/>
                  </a:solidFill>
                  <a:uFillTx/>
                  <a:latin typeface="Rawline Medium" panose="00000600000000000000" pitchFamily="2" charset="0"/>
                  <a:ea typeface="Calibri"/>
                  <a:cs typeface="Calibri"/>
                </a:rPr>
                <a:t>PACTUAÇÃO FEDERATIVA</a:t>
              </a:r>
              <a:endParaRPr lang="en-US" sz="900" i="0" u="none" strike="noStrike" kern="0" cap="none" spc="200" dirty="0">
                <a:solidFill>
                  <a:srgbClr val="000000"/>
                </a:solidFill>
                <a:uFillTx/>
                <a:latin typeface="Rawline Medium" panose="000006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53" name="Google Shape;338;p15"/>
            <p:cNvSpPr/>
            <p:nvPr/>
          </p:nvSpPr>
          <p:spPr>
            <a:xfrm>
              <a:off x="6444139" y="5180075"/>
              <a:ext cx="5166359" cy="23774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i="0" u="none" strike="noStrike" kern="0" cap="none" spc="200" dirty="0">
                  <a:solidFill>
                    <a:srgbClr val="6C7A85"/>
                  </a:solidFill>
                  <a:uFillTx/>
                  <a:latin typeface="Rawline Medium" panose="00000600000000000000" pitchFamily="2" charset="0"/>
                  <a:ea typeface="Calibri"/>
                  <a:cs typeface="Calibri"/>
                </a:rPr>
                <a:t>COMUNICAÇÃO DE RISCO</a:t>
              </a:r>
              <a:endParaRPr lang="en-US" sz="900" i="0" u="none" strike="noStrike" kern="0" cap="none" spc="200" dirty="0">
                <a:solidFill>
                  <a:srgbClr val="000000"/>
                </a:solidFill>
                <a:uFillTx/>
                <a:latin typeface="Rawline Medium" panose="000006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2" name="CaixaDeTexto 1"/>
            <p:cNvSpPr txBox="1"/>
            <p:nvPr/>
          </p:nvSpPr>
          <p:spPr>
            <a:xfrm>
              <a:off x="5645177" y="3124992"/>
              <a:ext cx="927736" cy="15696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BR" sz="9600" dirty="0">
                  <a:latin typeface="Rawline ExtraBold" panose="00000900000000000000" pitchFamily="2" charset="0"/>
                </a:rPr>
                <a:t>X</a:t>
              </a:r>
            </a:p>
          </p:txBody>
        </p:sp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1502" y="2214409"/>
              <a:ext cx="581588" cy="581588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7702" y="2177201"/>
              <a:ext cx="685800" cy="685800"/>
            </a:xfrm>
            <a:prstGeom prst="rect">
              <a:avLst/>
            </a:prstGeom>
          </p:spPr>
        </p:pic>
      </p:grpSp>
      <p:sp>
        <p:nvSpPr>
          <p:cNvPr id="56" name="Google Shape;324;p15"/>
          <p:cNvSpPr/>
          <p:nvPr/>
        </p:nvSpPr>
        <p:spPr>
          <a:xfrm>
            <a:off x="1862863" y="5925694"/>
            <a:ext cx="8801553" cy="30573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lvl="0" algn="ctr">
              <a:lnSpc>
                <a:spcPct val="98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pc="50" dirty="0">
                <a:solidFill>
                  <a:schemeClr val="tx1"/>
                </a:solidFill>
                <a:latin typeface="Rawline Medium" panose="00000600000000000000" pitchFamily="2" charset="0"/>
                <a:ea typeface="Calibri"/>
                <a:cs typeface="Calibri"/>
              </a:rPr>
              <a:t>O MS vai publicar uma Portaria nos próximos dias, instituindo um </a:t>
            </a:r>
          </a:p>
          <a:p>
            <a:pPr lvl="0" algn="ctr">
              <a:lnSpc>
                <a:spcPct val="98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pc="50" dirty="0">
                <a:solidFill>
                  <a:schemeClr val="tx1"/>
                </a:solidFill>
                <a:latin typeface="Rawline Medium" panose="00000600000000000000" pitchFamily="2" charset="0"/>
                <a:ea typeface="Calibri"/>
                <a:cs typeface="Calibri"/>
              </a:rPr>
              <a:t>Painel de Especialistas em Clima e Saúde</a:t>
            </a:r>
            <a:endParaRPr lang="pt-BR" i="0" u="none" strike="noStrike" kern="0" cap="none" spc="50" dirty="0">
              <a:solidFill>
                <a:schemeClr val="tx1"/>
              </a:solidFill>
              <a:uFillTx/>
              <a:latin typeface="Rawline Medium" panose="00000600000000000000" pitchFamily="2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2898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Agrupar 42"/>
          <p:cNvGrpSpPr/>
          <p:nvPr/>
        </p:nvGrpSpPr>
        <p:grpSpPr>
          <a:xfrm>
            <a:off x="-154594" y="554214"/>
            <a:ext cx="4678969" cy="5749573"/>
            <a:chOff x="-154594" y="444683"/>
            <a:chExt cx="4678969" cy="5749573"/>
          </a:xfrm>
        </p:grpSpPr>
        <p:sp>
          <p:nvSpPr>
            <p:cNvPr id="24" name="CaixaDeTexto 23"/>
            <p:cNvSpPr txBox="1"/>
            <p:nvPr/>
          </p:nvSpPr>
          <p:spPr>
            <a:xfrm>
              <a:off x="270162" y="444683"/>
              <a:ext cx="425421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spcBef>
                  <a:spcPts val="0"/>
                </a:spcBef>
                <a:buClr>
                  <a:schemeClr val="lt1"/>
                </a:buClr>
                <a:buSzPts val="2400"/>
              </a:pPr>
              <a:r>
                <a:rPr lang="pt-BR" sz="2000" dirty="0">
                  <a:latin typeface="Rawline SemiBold" panose="000007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A resposta ao El </a:t>
              </a:r>
              <a:r>
                <a:rPr lang="pt-BR" sz="2000" dirty="0" err="1">
                  <a:latin typeface="Rawline SemiBold" panose="000007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Niño</a:t>
              </a:r>
              <a:r>
                <a:rPr lang="pt-BR" sz="2000" dirty="0">
                  <a:latin typeface="Rawline SemiBold" panose="000007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 se ancora nos compromissos e entregas </a:t>
              </a:r>
              <a:r>
                <a:rPr lang="pt-BR" sz="2000" dirty="0">
                  <a:latin typeface="Rawline ExtraBold" panose="000009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já em curso</a:t>
              </a:r>
              <a:r>
                <a:rPr lang="pt-BR" sz="2000" dirty="0">
                  <a:latin typeface="Rawline SemiBold" panose="000007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 do Ministério </a:t>
              </a:r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270161" y="1491316"/>
              <a:ext cx="40583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latin typeface="Rawline" panose="00000500000000000000" pitchFamily="2" charset="0"/>
                </a:rPr>
                <a:t>O planejamento parte dos compromissos estratégicos da gestão e de um conjunto de planos e programas associados a saúde e clima.</a:t>
              </a:r>
            </a:p>
          </p:txBody>
        </p:sp>
        <p:grpSp>
          <p:nvGrpSpPr>
            <p:cNvPr id="15" name="Agrupar 14"/>
            <p:cNvGrpSpPr>
              <a:grpSpLocks noChangeAspect="1"/>
            </p:cNvGrpSpPr>
            <p:nvPr/>
          </p:nvGrpSpPr>
          <p:grpSpPr>
            <a:xfrm>
              <a:off x="-154594" y="2609365"/>
              <a:ext cx="4483101" cy="3584891"/>
              <a:chOff x="-215904" y="2609362"/>
              <a:chExt cx="5045078" cy="4034274"/>
            </a:xfrm>
          </p:grpSpPr>
          <p:grpSp>
            <p:nvGrpSpPr>
              <p:cNvPr id="11" name="Agrupar 10"/>
              <p:cNvGrpSpPr/>
              <p:nvPr/>
            </p:nvGrpSpPr>
            <p:grpSpPr>
              <a:xfrm>
                <a:off x="-215901" y="2609362"/>
                <a:ext cx="5045075" cy="724797"/>
                <a:chOff x="-215901" y="3038475"/>
                <a:chExt cx="5045075" cy="724797"/>
              </a:xfrm>
            </p:grpSpPr>
            <p:sp>
              <p:nvSpPr>
                <p:cNvPr id="2" name="Retângulo Arredondado 1"/>
                <p:cNvSpPr/>
                <p:nvPr/>
              </p:nvSpPr>
              <p:spPr>
                <a:xfrm>
                  <a:off x="-215901" y="3038475"/>
                  <a:ext cx="5045075" cy="724797"/>
                </a:xfrm>
                <a:prstGeom prst="roundRect">
                  <a:avLst>
                    <a:gd name="adj" fmla="val 18914"/>
                  </a:avLst>
                </a:prstGeom>
                <a:solidFill>
                  <a:srgbClr val="F7FF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" name="CaixaDeTexto 3"/>
                <p:cNvSpPr txBox="1"/>
                <p:nvPr/>
              </p:nvSpPr>
              <p:spPr>
                <a:xfrm>
                  <a:off x="885825" y="3158422"/>
                  <a:ext cx="3892549" cy="48490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pt-BR" sz="1100" dirty="0">
                      <a:solidFill>
                        <a:srgbClr val="008F2F"/>
                      </a:solidFill>
                      <a:latin typeface="Rawline SemiBold" panose="00000700000000000000" pitchFamily="2" charset="0"/>
                    </a:rPr>
                    <a:t>Mapa Estratégico</a:t>
                  </a:r>
                </a:p>
                <a:p>
                  <a:r>
                    <a:rPr lang="pt-BR" sz="1100" dirty="0">
                      <a:latin typeface="Rawline" panose="00000500000000000000" pitchFamily="2" charset="0"/>
                    </a:rPr>
                    <a:t>Conjunto de Compromissos e Objetivos</a:t>
                  </a:r>
                </a:p>
              </p:txBody>
            </p:sp>
            <p:pic>
              <p:nvPicPr>
                <p:cNvPr id="10" name="Imagem 9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9647" y="3159848"/>
                  <a:ext cx="482050" cy="482050"/>
                </a:xfrm>
                <a:prstGeom prst="rect">
                  <a:avLst/>
                </a:prstGeom>
              </p:spPr>
            </p:pic>
          </p:grpSp>
          <p:grpSp>
            <p:nvGrpSpPr>
              <p:cNvPr id="27" name="Agrupar 26"/>
              <p:cNvGrpSpPr/>
              <p:nvPr/>
            </p:nvGrpSpPr>
            <p:grpSpPr>
              <a:xfrm>
                <a:off x="-215901" y="3435782"/>
                <a:ext cx="5045075" cy="724797"/>
                <a:chOff x="-215901" y="3038475"/>
                <a:chExt cx="5045075" cy="724797"/>
              </a:xfrm>
            </p:grpSpPr>
            <p:sp>
              <p:nvSpPr>
                <p:cNvPr id="28" name="Retângulo Arredondado 27"/>
                <p:cNvSpPr/>
                <p:nvPr/>
              </p:nvSpPr>
              <p:spPr>
                <a:xfrm>
                  <a:off x="-215901" y="3038475"/>
                  <a:ext cx="5045075" cy="724797"/>
                </a:xfrm>
                <a:prstGeom prst="roundRect">
                  <a:avLst>
                    <a:gd name="adj" fmla="val 18914"/>
                  </a:avLst>
                </a:prstGeom>
                <a:solidFill>
                  <a:srgbClr val="F7FF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29" name="CaixaDeTexto 28"/>
                <p:cNvSpPr txBox="1"/>
                <p:nvPr/>
              </p:nvSpPr>
              <p:spPr>
                <a:xfrm>
                  <a:off x="885825" y="3063174"/>
                  <a:ext cx="3892549" cy="675397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pt-BR" sz="1100" dirty="0" err="1">
                      <a:solidFill>
                        <a:srgbClr val="008F2F"/>
                      </a:solidFill>
                      <a:latin typeface="Rawline SemiBold" panose="00000700000000000000" pitchFamily="2" charset="0"/>
                    </a:rPr>
                    <a:t>AdaptaSUS</a:t>
                  </a:r>
                  <a:r>
                    <a:rPr lang="pt-BR" sz="1100" dirty="0">
                      <a:solidFill>
                        <a:srgbClr val="008F2F"/>
                      </a:solidFill>
                      <a:latin typeface="Rawline SemiBold" panose="00000700000000000000" pitchFamily="2" charset="0"/>
                    </a:rPr>
                    <a:t> – Lançado na COP30</a:t>
                  </a:r>
                </a:p>
                <a:p>
                  <a:r>
                    <a:rPr lang="pt-BR" sz="1100" dirty="0">
                      <a:latin typeface="Rawline" panose="00000500000000000000" pitchFamily="2" charset="0"/>
                    </a:rPr>
                    <a:t>Plano Setorial de Saúde de adaptação à mudança do clima.</a:t>
                  </a:r>
                </a:p>
              </p:txBody>
            </p:sp>
            <p:pic>
              <p:nvPicPr>
                <p:cNvPr id="30" name="Imagem 29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9647" y="3159848"/>
                  <a:ext cx="482050" cy="482050"/>
                </a:xfrm>
                <a:prstGeom prst="rect">
                  <a:avLst/>
                </a:prstGeom>
              </p:spPr>
            </p:pic>
          </p:grpSp>
          <p:grpSp>
            <p:nvGrpSpPr>
              <p:cNvPr id="31" name="Agrupar 30"/>
              <p:cNvGrpSpPr/>
              <p:nvPr/>
            </p:nvGrpSpPr>
            <p:grpSpPr>
              <a:xfrm>
                <a:off x="-215902" y="4267055"/>
                <a:ext cx="5045075" cy="724797"/>
                <a:chOff x="-215901" y="3038475"/>
                <a:chExt cx="5045075" cy="724797"/>
              </a:xfrm>
            </p:grpSpPr>
            <p:sp>
              <p:nvSpPr>
                <p:cNvPr id="32" name="Retângulo Arredondado 31"/>
                <p:cNvSpPr/>
                <p:nvPr/>
              </p:nvSpPr>
              <p:spPr>
                <a:xfrm>
                  <a:off x="-215901" y="3038475"/>
                  <a:ext cx="5045075" cy="724797"/>
                </a:xfrm>
                <a:prstGeom prst="roundRect">
                  <a:avLst>
                    <a:gd name="adj" fmla="val 18914"/>
                  </a:avLst>
                </a:prstGeom>
                <a:solidFill>
                  <a:srgbClr val="F7FF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3" name="CaixaDeTexto 32"/>
                <p:cNvSpPr txBox="1"/>
                <p:nvPr/>
              </p:nvSpPr>
              <p:spPr>
                <a:xfrm>
                  <a:off x="885825" y="3158423"/>
                  <a:ext cx="3892549" cy="48490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pt-BR" sz="1100" dirty="0">
                      <a:solidFill>
                        <a:srgbClr val="008F2F"/>
                      </a:solidFill>
                      <a:latin typeface="Rawline SemiBold" panose="00000700000000000000" pitchFamily="2" charset="0"/>
                    </a:rPr>
                    <a:t>+Saúde Amazônia</a:t>
                  </a:r>
                </a:p>
                <a:p>
                  <a:r>
                    <a:rPr lang="pt-BR" sz="1100" dirty="0">
                      <a:latin typeface="Rawline" panose="00000500000000000000" pitchFamily="2" charset="0"/>
                    </a:rPr>
                    <a:t>Abordagem sistêmica para Região Amazônica.</a:t>
                  </a:r>
                </a:p>
              </p:txBody>
            </p:sp>
            <p:pic>
              <p:nvPicPr>
                <p:cNvPr id="34" name="Imagem 33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9647" y="3165567"/>
                  <a:ext cx="482050" cy="470611"/>
                </a:xfrm>
                <a:prstGeom prst="rect">
                  <a:avLst/>
                </a:prstGeom>
              </p:spPr>
            </p:pic>
          </p:grpSp>
          <p:grpSp>
            <p:nvGrpSpPr>
              <p:cNvPr id="35" name="Agrupar 34"/>
              <p:cNvGrpSpPr/>
              <p:nvPr/>
            </p:nvGrpSpPr>
            <p:grpSpPr>
              <a:xfrm>
                <a:off x="-215903" y="5089088"/>
                <a:ext cx="5045075" cy="724797"/>
                <a:chOff x="-215901" y="3038475"/>
                <a:chExt cx="5045075" cy="724797"/>
              </a:xfrm>
            </p:grpSpPr>
            <p:sp>
              <p:nvSpPr>
                <p:cNvPr id="36" name="Retângulo Arredondado 35"/>
                <p:cNvSpPr/>
                <p:nvPr/>
              </p:nvSpPr>
              <p:spPr>
                <a:xfrm>
                  <a:off x="-215901" y="3038475"/>
                  <a:ext cx="5045075" cy="724797"/>
                </a:xfrm>
                <a:prstGeom prst="roundRect">
                  <a:avLst>
                    <a:gd name="adj" fmla="val 18914"/>
                  </a:avLst>
                </a:prstGeom>
                <a:solidFill>
                  <a:srgbClr val="F7FF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7" name="CaixaDeTexto 36"/>
                <p:cNvSpPr txBox="1"/>
                <p:nvPr/>
              </p:nvSpPr>
              <p:spPr>
                <a:xfrm>
                  <a:off x="885825" y="3158423"/>
                  <a:ext cx="3892549" cy="48490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pt-BR" sz="1100" dirty="0">
                      <a:solidFill>
                        <a:srgbClr val="008F2F"/>
                      </a:solidFill>
                      <a:latin typeface="Rawline SemiBold" panose="00000700000000000000" pitchFamily="2" charset="0"/>
                    </a:rPr>
                    <a:t>Brasil Saudável</a:t>
                  </a:r>
                </a:p>
                <a:p>
                  <a:r>
                    <a:rPr lang="pt-BR" sz="1100" dirty="0">
                      <a:latin typeface="Rawline" panose="00000500000000000000" pitchFamily="2" charset="0"/>
                    </a:rPr>
                    <a:t>Determinantes sociais e doenças negligenciadas.</a:t>
                  </a:r>
                </a:p>
              </p:txBody>
            </p:sp>
            <p:pic>
              <p:nvPicPr>
                <p:cNvPr id="38" name="Imagem 37"/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5366" y="3165567"/>
                  <a:ext cx="470611" cy="470611"/>
                </a:xfrm>
                <a:prstGeom prst="rect">
                  <a:avLst/>
                </a:prstGeom>
              </p:spPr>
            </p:pic>
          </p:grpSp>
          <p:grpSp>
            <p:nvGrpSpPr>
              <p:cNvPr id="39" name="Agrupar 38"/>
              <p:cNvGrpSpPr/>
              <p:nvPr/>
            </p:nvGrpSpPr>
            <p:grpSpPr>
              <a:xfrm>
                <a:off x="-215904" y="5918839"/>
                <a:ext cx="5045075" cy="724797"/>
                <a:chOff x="-215901" y="3038475"/>
                <a:chExt cx="5045075" cy="724797"/>
              </a:xfrm>
            </p:grpSpPr>
            <p:sp>
              <p:nvSpPr>
                <p:cNvPr id="40" name="Retângulo Arredondado 39"/>
                <p:cNvSpPr/>
                <p:nvPr/>
              </p:nvSpPr>
              <p:spPr>
                <a:xfrm>
                  <a:off x="-215901" y="3038475"/>
                  <a:ext cx="5045075" cy="724797"/>
                </a:xfrm>
                <a:prstGeom prst="roundRect">
                  <a:avLst>
                    <a:gd name="adj" fmla="val 18914"/>
                  </a:avLst>
                </a:prstGeom>
                <a:solidFill>
                  <a:srgbClr val="F7FF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1" name="CaixaDeTexto 40"/>
                <p:cNvSpPr txBox="1"/>
                <p:nvPr/>
              </p:nvSpPr>
              <p:spPr>
                <a:xfrm>
                  <a:off x="885825" y="3158423"/>
                  <a:ext cx="3892549" cy="48490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pt-BR" sz="1100" dirty="0">
                      <a:solidFill>
                        <a:srgbClr val="008F2F"/>
                      </a:solidFill>
                      <a:latin typeface="Rawline SemiBold" panose="00000700000000000000" pitchFamily="2" charset="0"/>
                    </a:rPr>
                    <a:t>Dengue e Outras Arboviroses</a:t>
                  </a:r>
                </a:p>
                <a:p>
                  <a:r>
                    <a:rPr lang="pt-BR" sz="1100" dirty="0">
                      <a:latin typeface="Rawline" panose="00000500000000000000" pitchFamily="2" charset="0"/>
                    </a:rPr>
                    <a:t>Estratégia nacional de enfrentamento.</a:t>
                  </a:r>
                </a:p>
              </p:txBody>
            </p:sp>
            <p:pic>
              <p:nvPicPr>
                <p:cNvPr id="42" name="Imagem 41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5366" y="3165567"/>
                  <a:ext cx="470611" cy="470611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99" name="Agrupar 98"/>
          <p:cNvGrpSpPr/>
          <p:nvPr/>
        </p:nvGrpSpPr>
        <p:grpSpPr>
          <a:xfrm>
            <a:off x="5283478" y="1389403"/>
            <a:ext cx="6274047" cy="4079195"/>
            <a:chOff x="5435599" y="599345"/>
            <a:chExt cx="6274047" cy="4079195"/>
          </a:xfrm>
        </p:grpSpPr>
        <p:grpSp>
          <p:nvGrpSpPr>
            <p:cNvPr id="56" name="Agrupar 55"/>
            <p:cNvGrpSpPr/>
            <p:nvPr/>
          </p:nvGrpSpPr>
          <p:grpSpPr>
            <a:xfrm>
              <a:off x="5435599" y="599345"/>
              <a:ext cx="6274047" cy="863910"/>
              <a:chOff x="5435600" y="599345"/>
              <a:chExt cx="5676900" cy="863910"/>
            </a:xfrm>
          </p:grpSpPr>
          <p:sp>
            <p:nvSpPr>
              <p:cNvPr id="46" name="Pentágono 45"/>
              <p:cNvSpPr/>
              <p:nvPr/>
            </p:nvSpPr>
            <p:spPr>
              <a:xfrm rot="16200000">
                <a:off x="7842095" y="-1807150"/>
                <a:ext cx="863910" cy="5676900"/>
              </a:xfrm>
              <a:prstGeom prst="homePlate">
                <a:avLst>
                  <a:gd name="adj" fmla="val 76461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Rawline" panose="00000500000000000000" pitchFamily="2" charset="0"/>
                </a:endParaRPr>
              </a:p>
            </p:txBody>
          </p:sp>
          <p:sp>
            <p:nvSpPr>
              <p:cNvPr id="47" name="CaixaDeTexto 46"/>
              <p:cNvSpPr txBox="1"/>
              <p:nvPr/>
            </p:nvSpPr>
            <p:spPr>
              <a:xfrm>
                <a:off x="6209650" y="763967"/>
                <a:ext cx="4128799" cy="64633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pt-BR" sz="1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Rawline ExtraBold" panose="00000900000000000000" pitchFamily="2" charset="0"/>
                  </a:rPr>
                  <a:t>Resposta ao </a:t>
                </a:r>
              </a:p>
              <a:p>
                <a:pPr algn="ctr"/>
                <a:r>
                  <a:rPr lang="pt-BR" sz="1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Rawline ExtraBold" panose="00000900000000000000" pitchFamily="2" charset="0"/>
                  </a:rPr>
                  <a:t>El </a:t>
                </a:r>
                <a:r>
                  <a:rPr lang="pt-BR" sz="1800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Rawline ExtraBold" panose="00000900000000000000" pitchFamily="2" charset="0"/>
                  </a:rPr>
                  <a:t>Niño</a:t>
                </a:r>
                <a:r>
                  <a:rPr lang="pt-BR" sz="1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Rawline ExtraBold" panose="00000900000000000000" pitchFamily="2" charset="0"/>
                  </a:rPr>
                  <a:t> 2026-2027</a:t>
                </a:r>
              </a:p>
            </p:txBody>
          </p:sp>
        </p:grpSp>
        <p:sp>
          <p:nvSpPr>
            <p:cNvPr id="48" name="Retângulo 47"/>
            <p:cNvSpPr/>
            <p:nvPr/>
          </p:nvSpPr>
          <p:spPr>
            <a:xfrm>
              <a:off x="5435599" y="4212028"/>
              <a:ext cx="6274047" cy="46651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Rawline ExtraBold" panose="00000900000000000000" pitchFamily="2" charset="0"/>
                </a:rPr>
                <a:t>AdaptaSUS</a:t>
              </a:r>
              <a:r>
                <a:rPr lang="pt-BR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Rawline ExtraBold" panose="00000900000000000000" pitchFamily="2" charset="0"/>
                </a:rPr>
                <a:t> | Mapa Estratégico</a:t>
              </a:r>
            </a:p>
          </p:txBody>
        </p:sp>
        <p:grpSp>
          <p:nvGrpSpPr>
            <p:cNvPr id="62" name="Agrupar 61"/>
            <p:cNvGrpSpPr/>
            <p:nvPr/>
          </p:nvGrpSpPr>
          <p:grpSpPr>
            <a:xfrm>
              <a:off x="5524002" y="1463255"/>
              <a:ext cx="1447801" cy="2741399"/>
              <a:chOff x="5710237" y="1468021"/>
              <a:chExt cx="1447801" cy="2741399"/>
            </a:xfrm>
          </p:grpSpPr>
          <p:grpSp>
            <p:nvGrpSpPr>
              <p:cNvPr id="54" name="Agrupar 53"/>
              <p:cNvGrpSpPr/>
              <p:nvPr/>
            </p:nvGrpSpPr>
            <p:grpSpPr>
              <a:xfrm>
                <a:off x="5710237" y="1468021"/>
                <a:ext cx="1447800" cy="184217"/>
                <a:chOff x="5689600" y="1477545"/>
                <a:chExt cx="1219200" cy="184217"/>
              </a:xfrm>
            </p:grpSpPr>
            <p:sp>
              <p:nvSpPr>
                <p:cNvPr id="49" name="Retângulo Arredondado 48"/>
                <p:cNvSpPr/>
                <p:nvPr/>
              </p:nvSpPr>
              <p:spPr>
                <a:xfrm>
                  <a:off x="5689600" y="1477545"/>
                  <a:ext cx="1219200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5BA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51" name="Retângulo Arredondado 50"/>
                <p:cNvSpPr/>
                <p:nvPr/>
              </p:nvSpPr>
              <p:spPr>
                <a:xfrm>
                  <a:off x="5783262" y="1577994"/>
                  <a:ext cx="1031875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5BA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50" name="Agrupar 49"/>
              <p:cNvGrpSpPr/>
              <p:nvPr/>
            </p:nvGrpSpPr>
            <p:grpSpPr>
              <a:xfrm rot="10800000">
                <a:off x="5710238" y="4025203"/>
                <a:ext cx="1447800" cy="184217"/>
                <a:chOff x="5842000" y="1629945"/>
                <a:chExt cx="1219200" cy="184217"/>
              </a:xfrm>
            </p:grpSpPr>
            <p:sp>
              <p:nvSpPr>
                <p:cNvPr id="52" name="Retângulo Arredondado 51"/>
                <p:cNvSpPr/>
                <p:nvPr/>
              </p:nvSpPr>
              <p:spPr>
                <a:xfrm>
                  <a:off x="5842000" y="1629945"/>
                  <a:ext cx="1219200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5BA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53" name="Retângulo Arredondado 52"/>
                <p:cNvSpPr/>
                <p:nvPr/>
              </p:nvSpPr>
              <p:spPr>
                <a:xfrm>
                  <a:off x="5935662" y="1730394"/>
                  <a:ext cx="1031875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5BA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55" name="Retângulo 54"/>
              <p:cNvSpPr/>
              <p:nvPr/>
            </p:nvSpPr>
            <p:spPr>
              <a:xfrm>
                <a:off x="5861973" y="1642166"/>
                <a:ext cx="1144329" cy="23883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005B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grpSp>
            <p:nvGrpSpPr>
              <p:cNvPr id="61" name="Agrupar 60"/>
              <p:cNvGrpSpPr/>
              <p:nvPr/>
            </p:nvGrpSpPr>
            <p:grpSpPr>
              <a:xfrm>
                <a:off x="5943307" y="1724363"/>
                <a:ext cx="981661" cy="993613"/>
                <a:chOff x="5957302" y="1698963"/>
                <a:chExt cx="981661" cy="993613"/>
              </a:xfrm>
            </p:grpSpPr>
            <p:sp>
              <p:nvSpPr>
                <p:cNvPr id="57" name="Retângulo Arredondado 56"/>
                <p:cNvSpPr/>
                <p:nvPr/>
              </p:nvSpPr>
              <p:spPr>
                <a:xfrm>
                  <a:off x="5957302" y="1698963"/>
                  <a:ext cx="981661" cy="993613"/>
                </a:xfrm>
                <a:prstGeom prst="roundRect">
                  <a:avLst/>
                </a:prstGeom>
                <a:solidFill>
                  <a:srgbClr val="005BA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pic>
              <p:nvPicPr>
                <p:cNvPr id="59" name="Imagem 58"/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01269" y="1848906"/>
                  <a:ext cx="693726" cy="693726"/>
                </a:xfrm>
                <a:prstGeom prst="rect">
                  <a:avLst/>
                </a:prstGeom>
              </p:spPr>
            </p:pic>
          </p:grpSp>
          <p:sp>
            <p:nvSpPr>
              <p:cNvPr id="60" name="CaixaDeTexto 59"/>
              <p:cNvSpPr txBox="1"/>
              <p:nvPr/>
            </p:nvSpPr>
            <p:spPr>
              <a:xfrm>
                <a:off x="5861972" y="2789716"/>
                <a:ext cx="1144329" cy="854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pt-BR" sz="1100" dirty="0" err="1">
                    <a:latin typeface="Rawline" panose="00000500000000000000" pitchFamily="2" charset="0"/>
                  </a:rPr>
                  <a:t>VigiAR</a:t>
                </a:r>
                <a:endParaRPr lang="pt-BR" sz="1100" dirty="0">
                  <a:latin typeface="Rawline" panose="00000500000000000000" pitchFamily="2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pt-BR" sz="1100" dirty="0" err="1">
                    <a:latin typeface="Rawline" panose="00000500000000000000" pitchFamily="2" charset="0"/>
                  </a:rPr>
                  <a:t>VigiÁGUA</a:t>
                </a:r>
                <a:endParaRPr lang="pt-BR" sz="1100" dirty="0">
                  <a:latin typeface="Rawline" panose="00000500000000000000" pitchFamily="2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pt-BR" sz="1100" dirty="0" err="1">
                    <a:latin typeface="Rawline" panose="00000500000000000000" pitchFamily="2" charset="0"/>
                  </a:rPr>
                  <a:t>VigiDesastres</a:t>
                </a:r>
                <a:endParaRPr lang="pt-BR" sz="1100" dirty="0">
                  <a:latin typeface="Rawline" panose="00000500000000000000" pitchFamily="2" charset="0"/>
                </a:endParaRPr>
              </a:p>
            </p:txBody>
          </p:sp>
        </p:grpSp>
        <p:grpSp>
          <p:nvGrpSpPr>
            <p:cNvPr id="63" name="Agrupar 62"/>
            <p:cNvGrpSpPr/>
            <p:nvPr/>
          </p:nvGrpSpPr>
          <p:grpSpPr>
            <a:xfrm>
              <a:off x="7053136" y="1463255"/>
              <a:ext cx="1447801" cy="2741399"/>
              <a:chOff x="5710237" y="1468021"/>
              <a:chExt cx="1447801" cy="2741399"/>
            </a:xfrm>
          </p:grpSpPr>
          <p:grpSp>
            <p:nvGrpSpPr>
              <p:cNvPr id="64" name="Agrupar 63"/>
              <p:cNvGrpSpPr/>
              <p:nvPr/>
            </p:nvGrpSpPr>
            <p:grpSpPr>
              <a:xfrm>
                <a:off x="5710237" y="1468021"/>
                <a:ext cx="1447800" cy="184217"/>
                <a:chOff x="5689600" y="1477545"/>
                <a:chExt cx="1219200" cy="184217"/>
              </a:xfrm>
            </p:grpSpPr>
            <p:sp>
              <p:nvSpPr>
                <p:cNvPr id="73" name="Retângulo Arredondado 72"/>
                <p:cNvSpPr/>
                <p:nvPr/>
              </p:nvSpPr>
              <p:spPr>
                <a:xfrm>
                  <a:off x="5689600" y="1477545"/>
                  <a:ext cx="1219200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8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74" name="Retângulo Arredondado 73"/>
                <p:cNvSpPr/>
                <p:nvPr/>
              </p:nvSpPr>
              <p:spPr>
                <a:xfrm>
                  <a:off x="5783262" y="1577994"/>
                  <a:ext cx="1031875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8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65" name="Agrupar 64"/>
              <p:cNvGrpSpPr/>
              <p:nvPr/>
            </p:nvGrpSpPr>
            <p:grpSpPr>
              <a:xfrm rot="10800000">
                <a:off x="5710238" y="4025203"/>
                <a:ext cx="1447800" cy="184217"/>
                <a:chOff x="5842000" y="1629945"/>
                <a:chExt cx="1219200" cy="184217"/>
              </a:xfrm>
            </p:grpSpPr>
            <p:sp>
              <p:nvSpPr>
                <p:cNvPr id="71" name="Retângulo Arredondado 70"/>
                <p:cNvSpPr/>
                <p:nvPr/>
              </p:nvSpPr>
              <p:spPr>
                <a:xfrm>
                  <a:off x="5842000" y="1629945"/>
                  <a:ext cx="1219200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8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72" name="Retângulo Arredondado 71"/>
                <p:cNvSpPr/>
                <p:nvPr/>
              </p:nvSpPr>
              <p:spPr>
                <a:xfrm>
                  <a:off x="5935662" y="1730394"/>
                  <a:ext cx="1031875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8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66" name="Retângulo 65"/>
              <p:cNvSpPr/>
              <p:nvPr/>
            </p:nvSpPr>
            <p:spPr>
              <a:xfrm>
                <a:off x="5861973" y="1642166"/>
                <a:ext cx="1144329" cy="23883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008F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grpSp>
            <p:nvGrpSpPr>
              <p:cNvPr id="67" name="Agrupar 66"/>
              <p:cNvGrpSpPr/>
              <p:nvPr/>
            </p:nvGrpSpPr>
            <p:grpSpPr>
              <a:xfrm>
                <a:off x="5943307" y="1724363"/>
                <a:ext cx="981661" cy="993613"/>
                <a:chOff x="5957302" y="1698963"/>
                <a:chExt cx="981661" cy="993613"/>
              </a:xfrm>
            </p:grpSpPr>
            <p:sp>
              <p:nvSpPr>
                <p:cNvPr id="69" name="Retângulo Arredondado 68"/>
                <p:cNvSpPr/>
                <p:nvPr/>
              </p:nvSpPr>
              <p:spPr>
                <a:xfrm>
                  <a:off x="5957302" y="1698963"/>
                  <a:ext cx="981661" cy="993613"/>
                </a:xfrm>
                <a:prstGeom prst="roundRect">
                  <a:avLst/>
                </a:prstGeom>
                <a:solidFill>
                  <a:srgbClr val="008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pic>
              <p:nvPicPr>
                <p:cNvPr id="70" name="Imagem 69"/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01269" y="1848906"/>
                  <a:ext cx="693726" cy="693726"/>
                </a:xfrm>
                <a:prstGeom prst="rect">
                  <a:avLst/>
                </a:prstGeom>
              </p:spPr>
            </p:pic>
          </p:grpSp>
          <p:sp>
            <p:nvSpPr>
              <p:cNvPr id="68" name="CaixaDeTexto 67"/>
              <p:cNvSpPr txBox="1"/>
              <p:nvPr/>
            </p:nvSpPr>
            <p:spPr>
              <a:xfrm>
                <a:off x="5861972" y="2789716"/>
                <a:ext cx="114432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100" dirty="0">
                    <a:latin typeface="Rawline" panose="00000500000000000000" pitchFamily="2" charset="0"/>
                  </a:rPr>
                  <a:t>+Saúde</a:t>
                </a:r>
              </a:p>
              <a:p>
                <a:pPr algn="ctr"/>
                <a:r>
                  <a:rPr lang="pt-BR" sz="1100" dirty="0">
                    <a:latin typeface="Rawline" panose="00000500000000000000" pitchFamily="2" charset="0"/>
                  </a:rPr>
                  <a:t>Amazônia</a:t>
                </a:r>
              </a:p>
            </p:txBody>
          </p:sp>
        </p:grpSp>
        <p:grpSp>
          <p:nvGrpSpPr>
            <p:cNvPr id="75" name="Agrupar 74"/>
            <p:cNvGrpSpPr/>
            <p:nvPr/>
          </p:nvGrpSpPr>
          <p:grpSpPr>
            <a:xfrm>
              <a:off x="8563120" y="1463255"/>
              <a:ext cx="1447801" cy="2741399"/>
              <a:chOff x="5710237" y="1468021"/>
              <a:chExt cx="1447801" cy="2741399"/>
            </a:xfrm>
          </p:grpSpPr>
          <p:grpSp>
            <p:nvGrpSpPr>
              <p:cNvPr id="76" name="Agrupar 75"/>
              <p:cNvGrpSpPr/>
              <p:nvPr/>
            </p:nvGrpSpPr>
            <p:grpSpPr>
              <a:xfrm>
                <a:off x="5710237" y="1468021"/>
                <a:ext cx="1447800" cy="184217"/>
                <a:chOff x="5689600" y="1477545"/>
                <a:chExt cx="1219200" cy="184217"/>
              </a:xfrm>
            </p:grpSpPr>
            <p:sp>
              <p:nvSpPr>
                <p:cNvPr id="85" name="Retângulo Arredondado 84"/>
                <p:cNvSpPr/>
                <p:nvPr/>
              </p:nvSpPr>
              <p:spPr>
                <a:xfrm>
                  <a:off x="5689600" y="1477545"/>
                  <a:ext cx="1219200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026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6" name="Retângulo Arredondado 85"/>
                <p:cNvSpPr/>
                <p:nvPr/>
              </p:nvSpPr>
              <p:spPr>
                <a:xfrm>
                  <a:off x="5783262" y="1577994"/>
                  <a:ext cx="1031875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026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77" name="Agrupar 76"/>
              <p:cNvGrpSpPr/>
              <p:nvPr/>
            </p:nvGrpSpPr>
            <p:grpSpPr>
              <a:xfrm rot="10800000">
                <a:off x="5710238" y="4025203"/>
                <a:ext cx="1447800" cy="184217"/>
                <a:chOff x="5842000" y="1629945"/>
                <a:chExt cx="1219200" cy="184217"/>
              </a:xfrm>
            </p:grpSpPr>
            <p:sp>
              <p:nvSpPr>
                <p:cNvPr id="83" name="Retângulo Arredondado 82"/>
                <p:cNvSpPr/>
                <p:nvPr/>
              </p:nvSpPr>
              <p:spPr>
                <a:xfrm>
                  <a:off x="5842000" y="1629945"/>
                  <a:ext cx="1219200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026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4" name="Retângulo Arredondado 83"/>
                <p:cNvSpPr/>
                <p:nvPr/>
              </p:nvSpPr>
              <p:spPr>
                <a:xfrm>
                  <a:off x="5935662" y="1730394"/>
                  <a:ext cx="1031875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026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78" name="Retângulo 77"/>
              <p:cNvSpPr/>
              <p:nvPr/>
            </p:nvSpPr>
            <p:spPr>
              <a:xfrm>
                <a:off x="5861973" y="1642166"/>
                <a:ext cx="1144329" cy="23883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3026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grpSp>
            <p:nvGrpSpPr>
              <p:cNvPr id="79" name="Agrupar 78"/>
              <p:cNvGrpSpPr/>
              <p:nvPr/>
            </p:nvGrpSpPr>
            <p:grpSpPr>
              <a:xfrm>
                <a:off x="5943307" y="1724363"/>
                <a:ext cx="981661" cy="993613"/>
                <a:chOff x="5957302" y="1698963"/>
                <a:chExt cx="981661" cy="993613"/>
              </a:xfrm>
            </p:grpSpPr>
            <p:sp>
              <p:nvSpPr>
                <p:cNvPr id="81" name="Retângulo Arredondado 80"/>
                <p:cNvSpPr/>
                <p:nvPr/>
              </p:nvSpPr>
              <p:spPr>
                <a:xfrm>
                  <a:off x="5957302" y="1698963"/>
                  <a:ext cx="981661" cy="993613"/>
                </a:xfrm>
                <a:prstGeom prst="roundRect">
                  <a:avLst/>
                </a:prstGeom>
                <a:solidFill>
                  <a:srgbClr val="3026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pic>
              <p:nvPicPr>
                <p:cNvPr id="82" name="Imagem 81"/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01269" y="1848906"/>
                  <a:ext cx="693726" cy="693726"/>
                </a:xfrm>
                <a:prstGeom prst="rect">
                  <a:avLst/>
                </a:prstGeom>
              </p:spPr>
            </p:pic>
          </p:grpSp>
          <p:sp>
            <p:nvSpPr>
              <p:cNvPr id="80" name="CaixaDeTexto 79"/>
              <p:cNvSpPr txBox="1"/>
              <p:nvPr/>
            </p:nvSpPr>
            <p:spPr>
              <a:xfrm>
                <a:off x="5861972" y="2789716"/>
                <a:ext cx="114432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100" dirty="0">
                    <a:latin typeface="Rawline" panose="00000500000000000000" pitchFamily="2" charset="0"/>
                  </a:rPr>
                  <a:t>Brasil</a:t>
                </a:r>
              </a:p>
              <a:p>
                <a:pPr algn="ctr"/>
                <a:r>
                  <a:rPr lang="pt-BR" sz="1100" dirty="0">
                    <a:latin typeface="Rawline" panose="00000500000000000000" pitchFamily="2" charset="0"/>
                  </a:rPr>
                  <a:t>Saudável</a:t>
                </a:r>
              </a:p>
            </p:txBody>
          </p:sp>
        </p:grpSp>
        <p:grpSp>
          <p:nvGrpSpPr>
            <p:cNvPr id="87" name="Agrupar 86"/>
            <p:cNvGrpSpPr/>
            <p:nvPr/>
          </p:nvGrpSpPr>
          <p:grpSpPr>
            <a:xfrm>
              <a:off x="10087311" y="1463460"/>
              <a:ext cx="1447801" cy="2741399"/>
              <a:chOff x="5710237" y="1468021"/>
              <a:chExt cx="1447801" cy="2741399"/>
            </a:xfrm>
          </p:grpSpPr>
          <p:grpSp>
            <p:nvGrpSpPr>
              <p:cNvPr id="88" name="Agrupar 87"/>
              <p:cNvGrpSpPr/>
              <p:nvPr/>
            </p:nvGrpSpPr>
            <p:grpSpPr>
              <a:xfrm>
                <a:off x="5710237" y="1468021"/>
                <a:ext cx="1447800" cy="184217"/>
                <a:chOff x="5689600" y="1477545"/>
                <a:chExt cx="1219200" cy="184217"/>
              </a:xfrm>
            </p:grpSpPr>
            <p:sp>
              <p:nvSpPr>
                <p:cNvPr id="97" name="Retângulo Arredondado 96"/>
                <p:cNvSpPr/>
                <p:nvPr/>
              </p:nvSpPr>
              <p:spPr>
                <a:xfrm>
                  <a:off x="5689600" y="1477545"/>
                  <a:ext cx="1219200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BA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8" name="Retângulo Arredondado 97"/>
                <p:cNvSpPr/>
                <p:nvPr/>
              </p:nvSpPr>
              <p:spPr>
                <a:xfrm>
                  <a:off x="5783262" y="1577994"/>
                  <a:ext cx="1031875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BA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9" name="Agrupar 88"/>
              <p:cNvGrpSpPr/>
              <p:nvPr/>
            </p:nvGrpSpPr>
            <p:grpSpPr>
              <a:xfrm rot="10800000">
                <a:off x="5710238" y="4025203"/>
                <a:ext cx="1447800" cy="184217"/>
                <a:chOff x="5842000" y="1629945"/>
                <a:chExt cx="1219200" cy="184217"/>
              </a:xfrm>
            </p:grpSpPr>
            <p:sp>
              <p:nvSpPr>
                <p:cNvPr id="95" name="Retângulo Arredondado 94"/>
                <p:cNvSpPr/>
                <p:nvPr/>
              </p:nvSpPr>
              <p:spPr>
                <a:xfrm>
                  <a:off x="5842000" y="1629945"/>
                  <a:ext cx="1219200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BA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6" name="Retângulo Arredondado 95"/>
                <p:cNvSpPr/>
                <p:nvPr/>
              </p:nvSpPr>
              <p:spPr>
                <a:xfrm>
                  <a:off x="5935662" y="1730394"/>
                  <a:ext cx="1031875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BA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90" name="Retângulo 89"/>
              <p:cNvSpPr/>
              <p:nvPr/>
            </p:nvSpPr>
            <p:spPr>
              <a:xfrm>
                <a:off x="5861973" y="1642166"/>
                <a:ext cx="1144329" cy="23883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EBAC2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grpSp>
            <p:nvGrpSpPr>
              <p:cNvPr id="91" name="Agrupar 90"/>
              <p:cNvGrpSpPr/>
              <p:nvPr/>
            </p:nvGrpSpPr>
            <p:grpSpPr>
              <a:xfrm>
                <a:off x="5943307" y="1724363"/>
                <a:ext cx="981661" cy="993613"/>
                <a:chOff x="5957302" y="1698963"/>
                <a:chExt cx="981661" cy="993613"/>
              </a:xfrm>
            </p:grpSpPr>
            <p:sp>
              <p:nvSpPr>
                <p:cNvPr id="93" name="Retângulo Arredondado 92"/>
                <p:cNvSpPr/>
                <p:nvPr/>
              </p:nvSpPr>
              <p:spPr>
                <a:xfrm>
                  <a:off x="5957302" y="1698963"/>
                  <a:ext cx="981661" cy="993613"/>
                </a:xfrm>
                <a:prstGeom prst="roundRect">
                  <a:avLst/>
                </a:prstGeom>
                <a:solidFill>
                  <a:srgbClr val="EBA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pic>
              <p:nvPicPr>
                <p:cNvPr id="94" name="Imagem 93"/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01269" y="1848906"/>
                  <a:ext cx="693726" cy="693726"/>
                </a:xfrm>
                <a:prstGeom prst="rect">
                  <a:avLst/>
                </a:prstGeom>
              </p:spPr>
            </p:pic>
          </p:grpSp>
          <p:sp>
            <p:nvSpPr>
              <p:cNvPr id="92" name="CaixaDeTexto 91"/>
              <p:cNvSpPr txBox="1"/>
              <p:nvPr/>
            </p:nvSpPr>
            <p:spPr>
              <a:xfrm>
                <a:off x="5861972" y="2789716"/>
                <a:ext cx="1144329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100" dirty="0">
                    <a:latin typeface="Rawline" panose="00000500000000000000" pitchFamily="2" charset="0"/>
                  </a:rPr>
                  <a:t>Dengue e Outras </a:t>
                </a:r>
                <a:r>
                  <a:rPr lang="pt-BR" sz="1100" dirty="0" err="1">
                    <a:latin typeface="Rawline" panose="00000500000000000000" pitchFamily="2" charset="0"/>
                  </a:rPr>
                  <a:t>Arboviroses</a:t>
                </a:r>
                <a:endParaRPr lang="pt-BR" sz="1100" dirty="0">
                  <a:latin typeface="Rawline" panose="00000500000000000000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60710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74" name="Retângulo 173"/>
          <p:cNvSpPr/>
          <p:nvPr/>
        </p:nvSpPr>
        <p:spPr>
          <a:xfrm>
            <a:off x="7743504" y="-54803"/>
            <a:ext cx="4470668" cy="6977342"/>
          </a:xfrm>
          <a:prstGeom prst="rect">
            <a:avLst/>
          </a:prstGeom>
          <a:solidFill>
            <a:srgbClr val="E1FF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3" name="Agrupar 172"/>
          <p:cNvGrpSpPr/>
          <p:nvPr/>
        </p:nvGrpSpPr>
        <p:grpSpPr>
          <a:xfrm>
            <a:off x="16554" y="2190212"/>
            <a:ext cx="6910552" cy="3919205"/>
            <a:chOff x="-738527" y="2190212"/>
            <a:chExt cx="6910552" cy="3919205"/>
          </a:xfrm>
        </p:grpSpPr>
        <p:grpSp>
          <p:nvGrpSpPr>
            <p:cNvPr id="165" name="Agrupar 164"/>
            <p:cNvGrpSpPr/>
            <p:nvPr/>
          </p:nvGrpSpPr>
          <p:grpSpPr>
            <a:xfrm>
              <a:off x="1317761" y="2698475"/>
              <a:ext cx="3044839" cy="2691720"/>
              <a:chOff x="878173" y="2416213"/>
              <a:chExt cx="3044839" cy="2691720"/>
            </a:xfrm>
          </p:grpSpPr>
          <p:grpSp>
            <p:nvGrpSpPr>
              <p:cNvPr id="44" name="Agrupar 43"/>
              <p:cNvGrpSpPr/>
              <p:nvPr/>
            </p:nvGrpSpPr>
            <p:grpSpPr>
              <a:xfrm>
                <a:off x="1084446" y="2486646"/>
                <a:ext cx="2625644" cy="2621286"/>
                <a:chOff x="921833" y="2325682"/>
                <a:chExt cx="2625644" cy="2621286"/>
              </a:xfrm>
            </p:grpSpPr>
            <p:grpSp>
              <p:nvGrpSpPr>
                <p:cNvPr id="26" name="Agrupar 25"/>
                <p:cNvGrpSpPr/>
                <p:nvPr/>
              </p:nvGrpSpPr>
              <p:grpSpPr>
                <a:xfrm>
                  <a:off x="921833" y="2325682"/>
                  <a:ext cx="2625644" cy="2621286"/>
                  <a:chOff x="9285224" y="4809921"/>
                  <a:chExt cx="1909669" cy="1906499"/>
                </a:xfrm>
              </p:grpSpPr>
              <p:sp>
                <p:nvSpPr>
                  <p:cNvPr id="100" name="Arco 99"/>
                  <p:cNvSpPr/>
                  <p:nvPr/>
                </p:nvSpPr>
                <p:spPr>
                  <a:xfrm>
                    <a:off x="9288400" y="4814685"/>
                    <a:ext cx="1901735" cy="1901735"/>
                  </a:xfrm>
                  <a:prstGeom prst="arc">
                    <a:avLst>
                      <a:gd name="adj1" fmla="val 16181969"/>
                      <a:gd name="adj2" fmla="val 19753929"/>
                    </a:avLst>
                  </a:prstGeom>
                  <a:ln w="692150">
                    <a:solidFill>
                      <a:srgbClr val="008F2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103" name="Arco 102"/>
                  <p:cNvSpPr/>
                  <p:nvPr/>
                </p:nvSpPr>
                <p:spPr>
                  <a:xfrm rot="3640961">
                    <a:off x="9285224" y="4814683"/>
                    <a:ext cx="1901735" cy="1901735"/>
                  </a:xfrm>
                  <a:prstGeom prst="arc">
                    <a:avLst>
                      <a:gd name="adj1" fmla="val 16199700"/>
                      <a:gd name="adj2" fmla="val 19806174"/>
                    </a:avLst>
                  </a:prstGeom>
                  <a:ln w="692150">
                    <a:solidFill>
                      <a:srgbClr val="00642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104" name="Arco 103"/>
                  <p:cNvSpPr/>
                  <p:nvPr/>
                </p:nvSpPr>
                <p:spPr>
                  <a:xfrm rot="7276290">
                    <a:off x="9288398" y="4811456"/>
                    <a:ext cx="1901735" cy="1901735"/>
                  </a:xfrm>
                  <a:prstGeom prst="arc">
                    <a:avLst>
                      <a:gd name="adj1" fmla="val 16270461"/>
                      <a:gd name="adj2" fmla="val 19735199"/>
                    </a:avLst>
                  </a:prstGeom>
                  <a:ln w="692150">
                    <a:solidFill>
                      <a:srgbClr val="008F2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105" name="Arco 104"/>
                  <p:cNvSpPr/>
                  <p:nvPr/>
                </p:nvSpPr>
                <p:spPr>
                  <a:xfrm rot="10960528">
                    <a:off x="9292232" y="4810181"/>
                    <a:ext cx="1901735" cy="1901735"/>
                  </a:xfrm>
                  <a:prstGeom prst="arc">
                    <a:avLst>
                      <a:gd name="adj1" fmla="val 16163113"/>
                      <a:gd name="adj2" fmla="val 19588969"/>
                    </a:avLst>
                  </a:prstGeom>
                  <a:ln w="692150">
                    <a:solidFill>
                      <a:srgbClr val="00642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 baseline="-25000" dirty="0"/>
                  </a:p>
                </p:txBody>
              </p:sp>
              <p:sp>
                <p:nvSpPr>
                  <p:cNvPr id="106" name="Arco 105"/>
                  <p:cNvSpPr/>
                  <p:nvPr/>
                </p:nvSpPr>
                <p:spPr>
                  <a:xfrm rot="17961654">
                    <a:off x="9288396" y="4814685"/>
                    <a:ext cx="1901735" cy="1901735"/>
                  </a:xfrm>
                  <a:prstGeom prst="arc">
                    <a:avLst>
                      <a:gd name="adj1" fmla="val 16200000"/>
                      <a:gd name="adj2" fmla="val 19750681"/>
                    </a:avLst>
                  </a:prstGeom>
                  <a:ln w="692150">
                    <a:solidFill>
                      <a:srgbClr val="00642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107" name="Arco 106"/>
                  <p:cNvSpPr/>
                  <p:nvPr/>
                </p:nvSpPr>
                <p:spPr>
                  <a:xfrm rot="17961654">
                    <a:off x="9293158" y="4809921"/>
                    <a:ext cx="1901735" cy="1901735"/>
                  </a:xfrm>
                  <a:prstGeom prst="arc">
                    <a:avLst>
                      <a:gd name="adj1" fmla="val 12669623"/>
                      <a:gd name="adj2" fmla="val 16105671"/>
                    </a:avLst>
                  </a:prstGeom>
                  <a:ln w="692150">
                    <a:solidFill>
                      <a:srgbClr val="008F2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sp>
              <p:nvSpPr>
                <p:cNvPr id="108" name="CaixaDeTexto 107"/>
                <p:cNvSpPr txBox="1"/>
                <p:nvPr/>
              </p:nvSpPr>
              <p:spPr>
                <a:xfrm>
                  <a:off x="1367188" y="3143684"/>
                  <a:ext cx="1724025" cy="978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0"/>
                    </a:spcBef>
                    <a:buClr>
                      <a:schemeClr val="lt1"/>
                    </a:buClr>
                    <a:buSzPts val="2400"/>
                  </a:pPr>
                  <a:r>
                    <a:rPr lang="pt-BR" sz="1600" dirty="0">
                      <a:latin typeface="Rawline Medium" panose="00000600000000000000" pitchFamily="2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RISCOS PRIORITÁRIOS E ADAPTAÇÃO CLIMÁTICA</a:t>
                  </a:r>
                </a:p>
              </p:txBody>
            </p:sp>
          </p:grpSp>
          <p:pic>
            <p:nvPicPr>
              <p:cNvPr id="160" name="Imagem 15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91421" y="2416213"/>
                <a:ext cx="539195" cy="539195"/>
              </a:xfrm>
              <a:prstGeom prst="rect">
                <a:avLst/>
              </a:prstGeom>
            </p:spPr>
          </p:pic>
          <p:pic>
            <p:nvPicPr>
              <p:cNvPr id="45" name="Imagem 4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33772" y="2471560"/>
                <a:ext cx="415418" cy="415418"/>
              </a:xfrm>
              <a:prstGeom prst="rect">
                <a:avLst/>
              </a:prstGeom>
            </p:spPr>
          </p:pic>
          <p:pic>
            <p:nvPicPr>
              <p:cNvPr id="161" name="Imagem 160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04303" y="4692515"/>
                <a:ext cx="415418" cy="415418"/>
              </a:xfrm>
              <a:prstGeom prst="rect">
                <a:avLst/>
              </a:prstGeom>
            </p:spPr>
          </p:pic>
          <p:pic>
            <p:nvPicPr>
              <p:cNvPr id="162" name="Imagem 161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8798" y="4692515"/>
                <a:ext cx="415418" cy="415418"/>
              </a:xfrm>
              <a:prstGeom prst="rect">
                <a:avLst/>
              </a:prstGeom>
            </p:spPr>
          </p:pic>
          <p:pic>
            <p:nvPicPr>
              <p:cNvPr id="163" name="Imagem 162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07594" y="3574849"/>
                <a:ext cx="415418" cy="415418"/>
              </a:xfrm>
              <a:prstGeom prst="rect">
                <a:avLst/>
              </a:prstGeom>
            </p:spPr>
          </p:pic>
          <p:pic>
            <p:nvPicPr>
              <p:cNvPr id="164" name="Imagem 163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8173" y="3586303"/>
                <a:ext cx="415418" cy="415418"/>
              </a:xfrm>
              <a:prstGeom prst="rect">
                <a:avLst/>
              </a:prstGeom>
            </p:spPr>
          </p:pic>
        </p:grpSp>
        <p:sp>
          <p:nvSpPr>
            <p:cNvPr id="167" name="CaixaDeTexto 166"/>
            <p:cNvSpPr txBox="1"/>
            <p:nvPr/>
          </p:nvSpPr>
          <p:spPr>
            <a:xfrm>
              <a:off x="3693414" y="2190212"/>
              <a:ext cx="222515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008F2F"/>
                  </a:solidFill>
                  <a:latin typeface="Rawline ExtraBold" panose="00000900000000000000" pitchFamily="2" charset="0"/>
                </a:rPr>
                <a:t>Doenças Vetoriais</a:t>
              </a:r>
            </a:p>
            <a:p>
              <a:r>
                <a:rPr lang="pt-BR" sz="1100" dirty="0">
                  <a:latin typeface="Rawline" panose="00000500000000000000" pitchFamily="2" charset="0"/>
                </a:rPr>
                <a:t>Monitoramento de </a:t>
              </a:r>
              <a:r>
                <a:rPr lang="pt-BR" sz="1100" dirty="0" err="1">
                  <a:latin typeface="Rawline" panose="00000500000000000000" pitchFamily="2" charset="0"/>
                </a:rPr>
                <a:t>arboviroses</a:t>
              </a:r>
              <a:endParaRPr lang="pt-BR" sz="1100" dirty="0">
                <a:latin typeface="Rawline" panose="00000500000000000000" pitchFamily="2" charset="0"/>
              </a:endParaRPr>
            </a:p>
          </p:txBody>
        </p:sp>
        <p:sp>
          <p:nvSpPr>
            <p:cNvPr id="168" name="CaixaDeTexto 167"/>
            <p:cNvSpPr txBox="1"/>
            <p:nvPr/>
          </p:nvSpPr>
          <p:spPr>
            <a:xfrm>
              <a:off x="4541120" y="3716476"/>
              <a:ext cx="1630905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008F2F"/>
                  </a:solidFill>
                  <a:latin typeface="Rawline ExtraBold" panose="00000900000000000000" pitchFamily="2" charset="0"/>
                </a:rPr>
                <a:t>Insegurança Alimentar</a:t>
              </a:r>
            </a:p>
            <a:p>
              <a:r>
                <a:rPr lang="pt-BR" sz="1100" dirty="0">
                  <a:latin typeface="Rawline" panose="00000500000000000000" pitchFamily="2" charset="0"/>
                </a:rPr>
                <a:t>Impactos na nutrição</a:t>
              </a:r>
            </a:p>
          </p:txBody>
        </p:sp>
        <p:sp>
          <p:nvSpPr>
            <p:cNvPr id="169" name="CaixaDeTexto 168"/>
            <p:cNvSpPr txBox="1"/>
            <p:nvPr/>
          </p:nvSpPr>
          <p:spPr>
            <a:xfrm>
              <a:off x="3653488" y="5472972"/>
              <a:ext cx="222515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008F2F"/>
                  </a:solidFill>
                  <a:latin typeface="Rawline ExtraBold" panose="00000900000000000000" pitchFamily="2" charset="0"/>
                </a:rPr>
                <a:t>Água e Saneamento</a:t>
              </a:r>
            </a:p>
            <a:p>
              <a:r>
                <a:rPr lang="pt-BR" sz="1100" dirty="0">
                  <a:latin typeface="Rawline" panose="00000500000000000000" pitchFamily="2" charset="0"/>
                </a:rPr>
                <a:t>Vigilância da qualidade</a:t>
              </a:r>
            </a:p>
          </p:txBody>
        </p:sp>
        <p:sp>
          <p:nvSpPr>
            <p:cNvPr id="170" name="CaixaDeTexto 169"/>
            <p:cNvSpPr txBox="1"/>
            <p:nvPr/>
          </p:nvSpPr>
          <p:spPr>
            <a:xfrm>
              <a:off x="-570561" y="5416920"/>
              <a:ext cx="2225156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dirty="0">
                  <a:solidFill>
                    <a:srgbClr val="008F2F"/>
                  </a:solidFill>
                  <a:latin typeface="Rawline ExtraBold" panose="00000900000000000000" pitchFamily="2" charset="0"/>
                </a:rPr>
                <a:t>Extremos de temperatura</a:t>
              </a:r>
            </a:p>
            <a:p>
              <a:pPr algn="r"/>
              <a:r>
                <a:rPr lang="pt-BR" sz="1100" dirty="0">
                  <a:latin typeface="Rawline" panose="00000500000000000000" pitchFamily="2" charset="0"/>
                </a:rPr>
                <a:t>Ondas de calor</a:t>
              </a:r>
            </a:p>
          </p:txBody>
        </p:sp>
        <p:sp>
          <p:nvSpPr>
            <p:cNvPr id="171" name="CaixaDeTexto 170"/>
            <p:cNvSpPr txBox="1"/>
            <p:nvPr/>
          </p:nvSpPr>
          <p:spPr>
            <a:xfrm>
              <a:off x="-738527" y="3724047"/>
              <a:ext cx="182907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dirty="0">
                  <a:solidFill>
                    <a:srgbClr val="008F2F"/>
                  </a:solidFill>
                  <a:latin typeface="Rawline ExtraBold" panose="00000900000000000000" pitchFamily="2" charset="0"/>
                </a:rPr>
                <a:t>Eventos Extremos</a:t>
              </a:r>
            </a:p>
            <a:p>
              <a:pPr algn="r"/>
              <a:r>
                <a:rPr lang="pt-BR" dirty="0">
                  <a:solidFill>
                    <a:srgbClr val="008F2F"/>
                  </a:solidFill>
                  <a:latin typeface="Rawline ExtraBold" panose="00000900000000000000" pitchFamily="2" charset="0"/>
                </a:rPr>
                <a:t>/Desastres</a:t>
              </a:r>
            </a:p>
            <a:p>
              <a:pPr algn="r"/>
              <a:r>
                <a:rPr lang="pt-BR" sz="1100" dirty="0">
                  <a:latin typeface="Rawline" panose="00000500000000000000" pitchFamily="2" charset="0"/>
                </a:rPr>
                <a:t>Resposta a inundações </a:t>
              </a:r>
            </a:p>
            <a:p>
              <a:pPr algn="r"/>
              <a:r>
                <a:rPr lang="pt-BR" sz="1100" dirty="0">
                  <a:latin typeface="Rawline" panose="00000500000000000000" pitchFamily="2" charset="0"/>
                </a:rPr>
                <a:t>e secas</a:t>
              </a:r>
            </a:p>
          </p:txBody>
        </p:sp>
        <p:sp>
          <p:nvSpPr>
            <p:cNvPr id="172" name="CaixaDeTexto 171"/>
            <p:cNvSpPr txBox="1"/>
            <p:nvPr/>
          </p:nvSpPr>
          <p:spPr>
            <a:xfrm>
              <a:off x="180939" y="2199122"/>
              <a:ext cx="182907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dirty="0">
                  <a:solidFill>
                    <a:srgbClr val="008F2F"/>
                  </a:solidFill>
                  <a:latin typeface="Rawline ExtraBold" panose="00000900000000000000" pitchFamily="2" charset="0"/>
                </a:rPr>
                <a:t>Qualidade do Ar</a:t>
              </a:r>
            </a:p>
            <a:p>
              <a:pPr algn="r"/>
              <a:r>
                <a:rPr lang="pt-BR" sz="1100" dirty="0">
                  <a:latin typeface="Rawline" panose="00000500000000000000" pitchFamily="2" charset="0"/>
                </a:rPr>
                <a:t>Poluentes e queimadas</a:t>
              </a:r>
            </a:p>
          </p:txBody>
        </p:sp>
      </p:grpSp>
      <p:sp>
        <p:nvSpPr>
          <p:cNvPr id="177" name="CaixaDeTexto 176"/>
          <p:cNvSpPr txBox="1"/>
          <p:nvPr/>
        </p:nvSpPr>
        <p:spPr>
          <a:xfrm>
            <a:off x="270162" y="424659"/>
            <a:ext cx="665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pt-BR" sz="2000" dirty="0">
                <a:latin typeface="Rawline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lang="pt-BR" sz="2000" dirty="0" err="1">
                <a:latin typeface="Rawline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AdaptaSUS</a:t>
            </a:r>
            <a:r>
              <a:rPr lang="pt-BR" sz="2000" dirty="0">
                <a:latin typeface="Rawline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é a </a:t>
            </a:r>
            <a:r>
              <a:rPr lang="pt-BR" sz="2000" dirty="0">
                <a:latin typeface="Rawline ExtraBold" panose="000009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política de adaptação do SUS </a:t>
            </a:r>
            <a:r>
              <a:rPr lang="pt-BR" sz="2000" dirty="0">
                <a:latin typeface="Rawline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à mudança do clima -  e a moldura de longo prazo de Plano El </a:t>
            </a:r>
            <a:r>
              <a:rPr lang="pt-BR" sz="2000" dirty="0" err="1">
                <a:latin typeface="Rawline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Niño</a:t>
            </a:r>
            <a:endParaRPr lang="pt-BR" sz="2000" dirty="0">
              <a:latin typeface="Rawline SemiBold" panose="000007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96" name="Agrupar 195"/>
          <p:cNvGrpSpPr/>
          <p:nvPr/>
        </p:nvGrpSpPr>
        <p:grpSpPr>
          <a:xfrm>
            <a:off x="7895786" y="1037169"/>
            <a:ext cx="4166104" cy="4793398"/>
            <a:chOff x="7895786" y="300455"/>
            <a:chExt cx="4166104" cy="4793398"/>
          </a:xfrm>
        </p:grpSpPr>
        <p:sp>
          <p:nvSpPr>
            <p:cNvPr id="175" name="CaixaDeTexto 174"/>
            <p:cNvSpPr txBox="1"/>
            <p:nvPr/>
          </p:nvSpPr>
          <p:spPr>
            <a:xfrm>
              <a:off x="7895786" y="300455"/>
              <a:ext cx="4166104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pt-BR" spc="300" dirty="0">
                  <a:solidFill>
                    <a:srgbClr val="006421"/>
                  </a:solidFill>
                  <a:latin typeface="Rawline SemiBold" panose="00000700000000000000" pitchFamily="2" charset="0"/>
                </a:rPr>
                <a:t>PILARES DO ADAPTASUS</a:t>
              </a:r>
              <a:endParaRPr lang="pt-BR" dirty="0">
                <a:solidFill>
                  <a:srgbClr val="006421"/>
                </a:solidFill>
                <a:latin typeface="Rawline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81" name="Agrupar 180"/>
            <p:cNvGrpSpPr/>
            <p:nvPr/>
          </p:nvGrpSpPr>
          <p:grpSpPr>
            <a:xfrm>
              <a:off x="8029388" y="828541"/>
              <a:ext cx="3898900" cy="1312798"/>
              <a:chOff x="8029388" y="828541"/>
              <a:chExt cx="3898900" cy="1312798"/>
            </a:xfrm>
          </p:grpSpPr>
          <p:sp>
            <p:nvSpPr>
              <p:cNvPr id="178" name="Retângulo Arredondado 177"/>
              <p:cNvSpPr/>
              <p:nvPr/>
            </p:nvSpPr>
            <p:spPr>
              <a:xfrm>
                <a:off x="8029388" y="828541"/>
                <a:ext cx="3898900" cy="13127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9" name="CaixaDeTexto 178"/>
              <p:cNvSpPr txBox="1"/>
              <p:nvPr/>
            </p:nvSpPr>
            <p:spPr>
              <a:xfrm>
                <a:off x="9127035" y="1192553"/>
                <a:ext cx="2801253" cy="58477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pt-BR" sz="1800" dirty="0">
                    <a:solidFill>
                      <a:srgbClr val="006421"/>
                    </a:solidFill>
                    <a:latin typeface="Rawline ExtraBold" panose="00000900000000000000" pitchFamily="2" charset="0"/>
                  </a:rPr>
                  <a:t>27 Metas e 93 Ações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Horizonte estratégico até 2025</a:t>
                </a:r>
              </a:p>
            </p:txBody>
          </p:sp>
          <p:pic>
            <p:nvPicPr>
              <p:cNvPr id="180" name="Imagem 179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65817" y="1120542"/>
                <a:ext cx="728797" cy="728797"/>
              </a:xfrm>
              <a:prstGeom prst="rect">
                <a:avLst/>
              </a:prstGeom>
            </p:spPr>
          </p:pic>
        </p:grpSp>
        <p:grpSp>
          <p:nvGrpSpPr>
            <p:cNvPr id="192" name="Agrupar 191"/>
            <p:cNvGrpSpPr/>
            <p:nvPr/>
          </p:nvGrpSpPr>
          <p:grpSpPr>
            <a:xfrm>
              <a:off x="8040474" y="2305132"/>
              <a:ext cx="3898900" cy="1312798"/>
              <a:chOff x="8040474" y="2305132"/>
              <a:chExt cx="3898900" cy="1312798"/>
            </a:xfrm>
          </p:grpSpPr>
          <p:grpSp>
            <p:nvGrpSpPr>
              <p:cNvPr id="182" name="Agrupar 181"/>
              <p:cNvGrpSpPr/>
              <p:nvPr/>
            </p:nvGrpSpPr>
            <p:grpSpPr>
              <a:xfrm>
                <a:off x="8040474" y="2305132"/>
                <a:ext cx="3898900" cy="1312798"/>
                <a:chOff x="8029388" y="828541"/>
                <a:chExt cx="3898900" cy="1312798"/>
              </a:xfrm>
            </p:grpSpPr>
            <p:sp>
              <p:nvSpPr>
                <p:cNvPr id="183" name="Retângulo Arredondado 182"/>
                <p:cNvSpPr/>
                <p:nvPr/>
              </p:nvSpPr>
              <p:spPr>
                <a:xfrm>
                  <a:off x="8029388" y="828541"/>
                  <a:ext cx="3898900" cy="13127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84" name="CaixaDeTexto 183"/>
                <p:cNvSpPr txBox="1"/>
                <p:nvPr/>
              </p:nvSpPr>
              <p:spPr>
                <a:xfrm>
                  <a:off x="9127035" y="1084831"/>
                  <a:ext cx="2801253" cy="80021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pt-BR" sz="1800" dirty="0">
                      <a:solidFill>
                        <a:srgbClr val="006421"/>
                      </a:solidFill>
                      <a:latin typeface="Rawline ExtraBold" panose="00000900000000000000" pitchFamily="2" charset="0"/>
                    </a:rPr>
                    <a:t>R$9,8 milhões</a:t>
                  </a:r>
                </a:p>
                <a:p>
                  <a:r>
                    <a:rPr lang="pt-BR" dirty="0">
                      <a:latin typeface="Rawline" panose="00000500000000000000" pitchFamily="2" charset="0"/>
                    </a:rPr>
                    <a:t>Investimento em </a:t>
                  </a:r>
                </a:p>
                <a:p>
                  <a:r>
                    <a:rPr lang="pt-BR" dirty="0">
                      <a:latin typeface="Rawline" panose="00000500000000000000" pitchFamily="2" charset="0"/>
                    </a:rPr>
                    <a:t>adaptação estrutural</a:t>
                  </a:r>
                </a:p>
              </p:txBody>
            </p:sp>
          </p:grpSp>
          <p:pic>
            <p:nvPicPr>
              <p:cNvPr id="191" name="Imagem 190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271314" y="2585957"/>
                <a:ext cx="739973" cy="739973"/>
              </a:xfrm>
              <a:prstGeom prst="rect">
                <a:avLst/>
              </a:prstGeom>
            </p:spPr>
          </p:pic>
        </p:grpSp>
        <p:grpSp>
          <p:nvGrpSpPr>
            <p:cNvPr id="195" name="Agrupar 194"/>
            <p:cNvGrpSpPr/>
            <p:nvPr/>
          </p:nvGrpSpPr>
          <p:grpSpPr>
            <a:xfrm>
              <a:off x="8065010" y="3781055"/>
              <a:ext cx="3898900" cy="1312798"/>
              <a:chOff x="8065010" y="3781055"/>
              <a:chExt cx="3898900" cy="1312798"/>
            </a:xfrm>
          </p:grpSpPr>
          <p:grpSp>
            <p:nvGrpSpPr>
              <p:cNvPr id="186" name="Agrupar 185"/>
              <p:cNvGrpSpPr/>
              <p:nvPr/>
            </p:nvGrpSpPr>
            <p:grpSpPr>
              <a:xfrm>
                <a:off x="8065010" y="3781055"/>
                <a:ext cx="3898900" cy="1312798"/>
                <a:chOff x="8029388" y="828541"/>
                <a:chExt cx="3898900" cy="1312798"/>
              </a:xfrm>
            </p:grpSpPr>
            <p:sp>
              <p:nvSpPr>
                <p:cNvPr id="187" name="Retângulo Arredondado 186"/>
                <p:cNvSpPr/>
                <p:nvPr/>
              </p:nvSpPr>
              <p:spPr>
                <a:xfrm>
                  <a:off x="8029388" y="828541"/>
                  <a:ext cx="3898900" cy="13127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88" name="CaixaDeTexto 187"/>
                <p:cNvSpPr txBox="1"/>
                <p:nvPr/>
              </p:nvSpPr>
              <p:spPr>
                <a:xfrm>
                  <a:off x="9127035" y="946332"/>
                  <a:ext cx="2801253" cy="1077218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pt-BR" sz="1800" dirty="0">
                      <a:solidFill>
                        <a:srgbClr val="006421"/>
                      </a:solidFill>
                      <a:latin typeface="Rawline ExtraBold" panose="00000900000000000000" pitchFamily="2" charset="0"/>
                    </a:rPr>
                    <a:t>Equidade e </a:t>
                  </a:r>
                </a:p>
                <a:p>
                  <a:r>
                    <a:rPr lang="pt-BR" sz="1800" dirty="0">
                      <a:solidFill>
                        <a:srgbClr val="006421"/>
                      </a:solidFill>
                      <a:latin typeface="Rawline ExtraBold" panose="00000900000000000000" pitchFamily="2" charset="0"/>
                    </a:rPr>
                    <a:t>Justiça Climática</a:t>
                  </a:r>
                </a:p>
                <a:p>
                  <a:r>
                    <a:rPr lang="pt-BR" dirty="0">
                      <a:latin typeface="Rawline" panose="00000500000000000000" pitchFamily="2" charset="0"/>
                    </a:rPr>
                    <a:t>Foco em vulnerabilidade </a:t>
                  </a:r>
                </a:p>
                <a:p>
                  <a:r>
                    <a:rPr lang="pt-BR" dirty="0">
                      <a:latin typeface="Rawline" panose="00000500000000000000" pitchFamily="2" charset="0"/>
                    </a:rPr>
                    <a:t>e território</a:t>
                  </a:r>
                </a:p>
              </p:txBody>
            </p:sp>
          </p:grpSp>
          <p:pic>
            <p:nvPicPr>
              <p:cNvPr id="194" name="Imagem 193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205148" y="3990343"/>
                <a:ext cx="872304" cy="87230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098316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324;p15"/>
          <p:cNvSpPr/>
          <p:nvPr/>
        </p:nvSpPr>
        <p:spPr>
          <a:xfrm>
            <a:off x="1050812" y="304716"/>
            <a:ext cx="10090376" cy="37779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lvl="0" algn="ctr">
              <a:lnSpc>
                <a:spcPct val="98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A ação do Ministério se assenta em </a:t>
            </a:r>
            <a:r>
              <a:rPr lang="pt-BR" sz="2500" dirty="0">
                <a:solidFill>
                  <a:schemeClr val="tx1"/>
                </a:solidFill>
                <a:latin typeface="Rawline ExtraBold" panose="00000900000000000000" pitchFamily="2" charset="0"/>
                <a:ea typeface="Calibri"/>
                <a:cs typeface="Calibri"/>
              </a:rPr>
              <a:t>cinco blocos estratégicos</a:t>
            </a:r>
            <a:endParaRPr lang="pt-BR" sz="2500" i="0" u="none" strike="noStrike" kern="0" cap="none" spc="0" baseline="0" dirty="0">
              <a:solidFill>
                <a:schemeClr val="tx1"/>
              </a:solidFill>
              <a:uFillTx/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sp>
        <p:nvSpPr>
          <p:cNvPr id="10" name="Retângulo Arredondado 9"/>
          <p:cNvSpPr/>
          <p:nvPr/>
        </p:nvSpPr>
        <p:spPr>
          <a:xfrm>
            <a:off x="175535" y="1079500"/>
            <a:ext cx="2227028" cy="5219700"/>
          </a:xfrm>
          <a:prstGeom prst="roundRect">
            <a:avLst/>
          </a:prstGeom>
          <a:solidFill>
            <a:srgbClr val="12456B"/>
          </a:solidFill>
          <a:ln w="38100">
            <a:solidFill>
              <a:srgbClr val="124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7403" y="-1922938"/>
            <a:ext cx="5756795" cy="1809278"/>
          </a:xfrm>
          <a:prstGeom prst="rect">
            <a:avLst/>
          </a:prstGeom>
        </p:spPr>
      </p:pic>
      <p:sp>
        <p:nvSpPr>
          <p:cNvPr id="25" name="Retângulo Arredondado 24"/>
          <p:cNvSpPr/>
          <p:nvPr/>
        </p:nvSpPr>
        <p:spPr>
          <a:xfrm>
            <a:off x="2577989" y="1079500"/>
            <a:ext cx="2227028" cy="5219700"/>
          </a:xfrm>
          <a:prstGeom prst="roundRect">
            <a:avLst/>
          </a:prstGeom>
          <a:solidFill>
            <a:srgbClr val="1B8A6B"/>
          </a:solidFill>
          <a:ln w="38100">
            <a:solidFill>
              <a:srgbClr val="1B8A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Arredondado 25"/>
          <p:cNvSpPr/>
          <p:nvPr/>
        </p:nvSpPr>
        <p:spPr>
          <a:xfrm>
            <a:off x="4980443" y="1079500"/>
            <a:ext cx="2227028" cy="5219700"/>
          </a:xfrm>
          <a:prstGeom prst="roundRect">
            <a:avLst/>
          </a:prstGeom>
          <a:solidFill>
            <a:srgbClr val="E0A82E"/>
          </a:solidFill>
          <a:ln w="38100">
            <a:solidFill>
              <a:srgbClr val="E0A8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Arredondado 26"/>
          <p:cNvSpPr/>
          <p:nvPr/>
        </p:nvSpPr>
        <p:spPr>
          <a:xfrm>
            <a:off x="7382897" y="1079500"/>
            <a:ext cx="2227028" cy="5219700"/>
          </a:xfrm>
          <a:prstGeom prst="roundRect">
            <a:avLst/>
          </a:prstGeom>
          <a:solidFill>
            <a:srgbClr val="B3402F"/>
          </a:solidFill>
          <a:ln w="38100">
            <a:solidFill>
              <a:srgbClr val="B340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Arredondado 27"/>
          <p:cNvSpPr/>
          <p:nvPr/>
        </p:nvSpPr>
        <p:spPr>
          <a:xfrm>
            <a:off x="9785350" y="1068191"/>
            <a:ext cx="2227028" cy="5219700"/>
          </a:xfrm>
          <a:prstGeom prst="roundRect">
            <a:avLst/>
          </a:prstGeom>
          <a:solidFill>
            <a:srgbClr val="53346D"/>
          </a:solidFill>
          <a:ln w="38100">
            <a:solidFill>
              <a:srgbClr val="5334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/>
          <p:cNvSpPr txBox="1"/>
          <p:nvPr/>
        </p:nvSpPr>
        <p:spPr>
          <a:xfrm>
            <a:off x="183533" y="1210539"/>
            <a:ext cx="4989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i="1" dirty="0">
                <a:solidFill>
                  <a:srgbClr val="1B6AA5"/>
                </a:solidFill>
                <a:latin typeface="Rawline ExtraBold" panose="00000900000000000000" pitchFamily="2" charset="0"/>
              </a:rPr>
              <a:t>1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77153" y="1324390"/>
            <a:ext cx="1752600" cy="492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300" dirty="0">
                <a:solidFill>
                  <a:schemeClr val="bg1"/>
                </a:solidFill>
                <a:latin typeface="Rawline SemiBold" panose="00000700000000000000" pitchFamily="2" charset="0"/>
              </a:rPr>
              <a:t>Governança federativa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2594000" y="1210539"/>
            <a:ext cx="4989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i="1" dirty="0">
                <a:solidFill>
                  <a:srgbClr val="27CB9C"/>
                </a:solidFill>
                <a:latin typeface="Rawline ExtraBold" panose="00000900000000000000" pitchFamily="2" charset="0"/>
              </a:rPr>
              <a:t>2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2987620" y="1324390"/>
            <a:ext cx="1717951" cy="492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300" dirty="0">
                <a:solidFill>
                  <a:schemeClr val="bg1"/>
                </a:solidFill>
                <a:latin typeface="Rawline SemiBold" panose="00000700000000000000" pitchFamily="2" charset="0"/>
              </a:rPr>
              <a:t>Governança interna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4994182" y="1210539"/>
            <a:ext cx="4989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i="1" dirty="0">
                <a:solidFill>
                  <a:srgbClr val="EED08E"/>
                </a:solidFill>
                <a:latin typeface="Rawline ExtraBold" panose="00000900000000000000" pitchFamily="2" charset="0"/>
              </a:rPr>
              <a:t>3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5387802" y="1324390"/>
            <a:ext cx="1728504" cy="492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300" dirty="0">
                <a:solidFill>
                  <a:schemeClr val="bg1"/>
                </a:solidFill>
                <a:latin typeface="Rawline SemiBold" panose="00000700000000000000" pitchFamily="2" charset="0"/>
              </a:rPr>
              <a:t>Recursos e kits emergenciais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7398907" y="1210539"/>
            <a:ext cx="4989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i="1" dirty="0">
                <a:solidFill>
                  <a:srgbClr val="DA7D70"/>
                </a:solidFill>
                <a:latin typeface="Rawline ExtraBold" panose="00000900000000000000" pitchFamily="2" charset="0"/>
              </a:rPr>
              <a:t>4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7792527" y="1348964"/>
            <a:ext cx="1717951" cy="492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300" dirty="0">
                <a:solidFill>
                  <a:schemeClr val="bg1"/>
                </a:solidFill>
                <a:latin typeface="Rawline SemiBold" panose="00000700000000000000" pitchFamily="2" charset="0"/>
              </a:rPr>
              <a:t>Força Nacional </a:t>
            </a:r>
          </a:p>
          <a:p>
            <a:r>
              <a:rPr lang="pt-BR" sz="1300" dirty="0">
                <a:solidFill>
                  <a:schemeClr val="bg1"/>
                </a:solidFill>
                <a:latin typeface="Rawline SemiBold" panose="00000700000000000000" pitchFamily="2" charset="0"/>
              </a:rPr>
              <a:t>do SUS</a:t>
            </a:r>
          </a:p>
        </p:txBody>
      </p:sp>
      <p:sp>
        <p:nvSpPr>
          <p:cNvPr id="36" name="CaixaDeTexto 35"/>
          <p:cNvSpPr txBox="1"/>
          <p:nvPr/>
        </p:nvSpPr>
        <p:spPr>
          <a:xfrm>
            <a:off x="9798448" y="1210539"/>
            <a:ext cx="4989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i="1" dirty="0">
                <a:solidFill>
                  <a:srgbClr val="8A5BB1"/>
                </a:solidFill>
                <a:latin typeface="Rawline ExtraBold" panose="00000900000000000000" pitchFamily="2" charset="0"/>
              </a:rPr>
              <a:t>5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10192068" y="1278224"/>
            <a:ext cx="1833408" cy="10926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t-BR" sz="1300" dirty="0">
                <a:solidFill>
                  <a:schemeClr val="bg1"/>
                </a:solidFill>
                <a:latin typeface="Rawline SemiBold" panose="00000700000000000000" pitchFamily="2" charset="0"/>
              </a:rPr>
              <a:t>Organização </a:t>
            </a:r>
          </a:p>
          <a:p>
            <a:r>
              <a:rPr lang="pt-BR" sz="1300" dirty="0">
                <a:solidFill>
                  <a:schemeClr val="bg1"/>
                </a:solidFill>
                <a:latin typeface="Rawline SemiBold" panose="00000700000000000000" pitchFamily="2" charset="0"/>
              </a:rPr>
              <a:t>de serviços e Orientações Técnicas, conforme biomas e regiões</a:t>
            </a:r>
          </a:p>
        </p:txBody>
      </p:sp>
      <p:sp>
        <p:nvSpPr>
          <p:cNvPr id="38" name="Retângulo Arredondado 37"/>
          <p:cNvSpPr/>
          <p:nvPr/>
        </p:nvSpPr>
        <p:spPr>
          <a:xfrm>
            <a:off x="175535" y="2038836"/>
            <a:ext cx="2227028" cy="42603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4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Arredondado 38"/>
          <p:cNvSpPr/>
          <p:nvPr/>
        </p:nvSpPr>
        <p:spPr>
          <a:xfrm>
            <a:off x="2577989" y="2061722"/>
            <a:ext cx="2227028" cy="423747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B8A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Arredondado 39"/>
          <p:cNvSpPr/>
          <p:nvPr/>
        </p:nvSpPr>
        <p:spPr>
          <a:xfrm>
            <a:off x="4972162" y="2061722"/>
            <a:ext cx="2227028" cy="423747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E0A8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Arredondado 40"/>
          <p:cNvSpPr/>
          <p:nvPr/>
        </p:nvSpPr>
        <p:spPr>
          <a:xfrm>
            <a:off x="7382897" y="2061722"/>
            <a:ext cx="2227028" cy="423747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340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Arredondado 41"/>
          <p:cNvSpPr/>
          <p:nvPr/>
        </p:nvSpPr>
        <p:spPr>
          <a:xfrm>
            <a:off x="9785350" y="2528458"/>
            <a:ext cx="2227028" cy="377074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5334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321954" y="2275633"/>
            <a:ext cx="1934192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3197" lvl="0" indent="-203197">
              <a:buClr>
                <a:srgbClr val="3A4750"/>
              </a:buClr>
              <a:buSzPts val="135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Sala de Situação de Emergências Climáticas instituída pelo MS.</a:t>
            </a:r>
          </a:p>
          <a:p>
            <a:pPr marL="203197" lvl="0" indent="-203197">
              <a:spcBef>
                <a:spcPts val="600"/>
              </a:spcBef>
              <a:buClr>
                <a:srgbClr val="3A4750"/>
              </a:buClr>
              <a:buSzPts val="135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Combina avaliação do cenário climatológico e hidrológico com dados epidemiológicos.</a:t>
            </a:r>
          </a:p>
          <a:p>
            <a:pPr marL="203197" lvl="0" indent="-203197">
              <a:spcBef>
                <a:spcPts val="600"/>
              </a:spcBef>
              <a:buClr>
                <a:srgbClr val="3A4750"/>
              </a:buClr>
              <a:buSzPts val="135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Discute comunicação de risco, emite alertas e apoio aos entes federados.</a:t>
            </a:r>
          </a:p>
          <a:p>
            <a:endParaRPr lang="pt-BR" sz="1100" dirty="0">
              <a:solidFill>
                <a:schemeClr val="tx1"/>
              </a:solidFill>
              <a:latin typeface="Rawline" panose="00000500000000000000" pitchFamily="2" charset="0"/>
            </a:endParaRPr>
          </a:p>
        </p:txBody>
      </p:sp>
      <p:sp>
        <p:nvSpPr>
          <p:cNvPr id="44" name="CaixaDeTexto 43"/>
          <p:cNvSpPr txBox="1"/>
          <p:nvPr/>
        </p:nvSpPr>
        <p:spPr>
          <a:xfrm>
            <a:off x="2724407" y="2275633"/>
            <a:ext cx="1934192" cy="1821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3197" lvl="0" indent="-203197">
              <a:buClr>
                <a:srgbClr val="3A4750"/>
              </a:buClr>
              <a:buSzPts val="140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Sala de Situação Saúde e Clima como instância de governança interna.</a:t>
            </a:r>
          </a:p>
          <a:p>
            <a:pPr marL="203197" lvl="0" indent="-203197">
              <a:spcBef>
                <a:spcPts val="800"/>
              </a:spcBef>
              <a:buClr>
                <a:srgbClr val="3A4750"/>
              </a:buClr>
              <a:buSzPts val="140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Gere o </a:t>
            </a:r>
            <a:r>
              <a:rPr lang="pt-BR" sz="1100" dirty="0" err="1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AdaptaSUS</a:t>
            </a: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 e a agenda +Saúde Amazônia.</a:t>
            </a:r>
          </a:p>
          <a:p>
            <a:pPr marL="203197" lvl="0" indent="-203197">
              <a:spcBef>
                <a:spcPts val="800"/>
              </a:spcBef>
              <a:buClr>
                <a:srgbClr val="3A4750"/>
              </a:buClr>
              <a:buSzPts val="140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Acompanha as ações federais de preparação e resposta ao El </a:t>
            </a:r>
            <a:r>
              <a:rPr lang="pt-BR" sz="1100" dirty="0" err="1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Niño</a:t>
            </a: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.</a:t>
            </a:r>
          </a:p>
        </p:txBody>
      </p:sp>
      <p:sp>
        <p:nvSpPr>
          <p:cNvPr id="45" name="CaixaDeTexto 44"/>
          <p:cNvSpPr txBox="1"/>
          <p:nvPr/>
        </p:nvSpPr>
        <p:spPr>
          <a:xfrm>
            <a:off x="5126862" y="2275633"/>
            <a:ext cx="193419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3197" lvl="0" indent="-203197">
              <a:buClr>
                <a:srgbClr val="3A4750"/>
              </a:buClr>
              <a:buSzPts val="140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Portaria nº 7.874/2026 foi reformulada para acelerar análise e envio de recursos e MS reviu o fluxo interno de análise</a:t>
            </a:r>
          </a:p>
          <a:p>
            <a:pPr marL="203197" lvl="0" indent="-203197">
              <a:buClr>
                <a:srgbClr val="3A4750"/>
              </a:buClr>
              <a:buSzPts val="140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Kits emergenciais, Portaria 874/2021: a assistência farmacêutica para emergências está sendo remodelada de acordo com perfil de necessidade </a:t>
            </a:r>
            <a:r>
              <a:rPr lang="pt-BR" sz="1100" i="1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(Formatos em Análise: Urgência e Emergência; Doenças Crônicas; Saúde Mental; Outras Modalidades)</a:t>
            </a:r>
          </a:p>
        </p:txBody>
      </p:sp>
      <p:sp>
        <p:nvSpPr>
          <p:cNvPr id="46" name="CaixaDeTexto 45"/>
          <p:cNvSpPr txBox="1"/>
          <p:nvPr/>
        </p:nvSpPr>
        <p:spPr>
          <a:xfrm>
            <a:off x="7529314" y="2275633"/>
            <a:ext cx="207641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Clr>
                <a:srgbClr val="3A4750"/>
              </a:buClr>
              <a:buSzPts val="145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Implantação de bases regionais da FN-SUS em todas as regiões.</a:t>
            </a:r>
          </a:p>
          <a:p>
            <a:pPr marL="171450" lvl="0" indent="-171450">
              <a:buClr>
                <a:srgbClr val="3A4750"/>
              </a:buClr>
              <a:buSzPts val="145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1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Deslocamento de contingente assistencial em até 48 horas</a:t>
            </a: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.</a:t>
            </a:r>
          </a:p>
          <a:p>
            <a:pPr marL="171450" lvl="0" indent="-171450">
              <a:buClr>
                <a:srgbClr val="3A4750"/>
              </a:buClr>
              <a:buSzPts val="145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Acionamento mediante solicitação e alinhamento com os entes federados.</a:t>
            </a:r>
          </a:p>
        </p:txBody>
      </p:sp>
      <p:sp>
        <p:nvSpPr>
          <p:cNvPr id="47" name="CaixaDeTexto 46"/>
          <p:cNvSpPr txBox="1"/>
          <p:nvPr/>
        </p:nvSpPr>
        <p:spPr>
          <a:xfrm>
            <a:off x="9862756" y="2760374"/>
            <a:ext cx="20764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Clr>
                <a:srgbClr val="3A4750"/>
              </a:buClr>
              <a:buSzPts val="145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Estratégias de organização de serviços e orientações técnicas conforme biomas/regiões </a:t>
            </a:r>
          </a:p>
        </p:txBody>
      </p:sp>
    </p:spTree>
    <p:extLst>
      <p:ext uri="{BB962C8B-B14F-4D97-AF65-F5344CB8AC3E}">
        <p14:creationId xmlns:p14="http://schemas.microsoft.com/office/powerpoint/2010/main" val="3279168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Agrupar 11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1"/>
            <a:stretch/>
          </p:blipFill>
          <p:spPr>
            <a:xfrm>
              <a:off x="0" y="-54801"/>
              <a:ext cx="6186198" cy="3594004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31"/>
            <a:stretch/>
          </p:blipFill>
          <p:spPr>
            <a:xfrm>
              <a:off x="6005801" y="-54803"/>
              <a:ext cx="6186199" cy="3594004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0"/>
            <a:stretch/>
          </p:blipFill>
          <p:spPr>
            <a:xfrm>
              <a:off x="2381" y="3328536"/>
              <a:ext cx="6183817" cy="359400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32"/>
            <a:stretch/>
          </p:blipFill>
          <p:spPr>
            <a:xfrm>
              <a:off x="6005801" y="3328534"/>
              <a:ext cx="6186199" cy="3594004"/>
            </a:xfrm>
            <a:prstGeom prst="rect">
              <a:avLst/>
            </a:prstGeom>
          </p:spPr>
        </p:pic>
      </p:grpSp>
      <p:sp>
        <p:nvSpPr>
          <p:cNvPr id="6" name="Retângulo 5"/>
          <p:cNvSpPr/>
          <p:nvPr/>
        </p:nvSpPr>
        <p:spPr>
          <a:xfrm>
            <a:off x="0" y="-54803"/>
            <a:ext cx="12192000" cy="6977341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58062" y="-54798"/>
            <a:ext cx="6978859" cy="6975811"/>
          </a:xfrm>
          <a:prstGeom prst="rect">
            <a:avLst/>
          </a:prstGeom>
        </p:spPr>
      </p:pic>
      <p:grpSp>
        <p:nvGrpSpPr>
          <p:cNvPr id="31" name="Agrupar 30">
            <a:extLst>
              <a:ext uri="{FF2B5EF4-FFF2-40B4-BE49-F238E27FC236}">
                <a16:creationId xmlns:a16="http://schemas.microsoft.com/office/drawing/2014/main" id="{70E20A44-3F02-F083-0DFE-90DE0DB47335}"/>
              </a:ext>
            </a:extLst>
          </p:cNvPr>
          <p:cNvGrpSpPr/>
          <p:nvPr/>
        </p:nvGrpSpPr>
        <p:grpSpPr>
          <a:xfrm>
            <a:off x="347944" y="936964"/>
            <a:ext cx="4632821" cy="4984073"/>
            <a:chOff x="347944" y="1678542"/>
            <a:chExt cx="4632821" cy="4984073"/>
          </a:xfrm>
        </p:grpSpPr>
        <p:sp>
          <p:nvSpPr>
            <p:cNvPr id="22" name="CaixaDeTexto 21"/>
            <p:cNvSpPr txBox="1"/>
            <p:nvPr/>
          </p:nvSpPr>
          <p:spPr>
            <a:xfrm>
              <a:off x="347944" y="1678542"/>
              <a:ext cx="4632821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pt-BR" sz="2400" dirty="0">
                  <a:solidFill>
                    <a:srgbClr val="008F2F"/>
                  </a:solidFill>
                  <a:latin typeface="Rawline ExtraBold" panose="000009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Força Nacional do SUS</a:t>
              </a:r>
            </a:p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pt-BR" sz="2000" dirty="0">
                  <a:latin typeface="Rawline SemiBold" panose="000007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Bases regionais em todas as regiões para deslocamento em até 48 horas</a:t>
              </a:r>
            </a:p>
          </p:txBody>
        </p:sp>
        <p:grpSp>
          <p:nvGrpSpPr>
            <p:cNvPr id="29" name="Agrupar 28"/>
            <p:cNvGrpSpPr/>
            <p:nvPr/>
          </p:nvGrpSpPr>
          <p:grpSpPr>
            <a:xfrm>
              <a:off x="514167" y="4833042"/>
              <a:ext cx="3080325" cy="1829573"/>
              <a:chOff x="510598" y="3276391"/>
              <a:chExt cx="3080325" cy="1829573"/>
            </a:xfrm>
          </p:grpSpPr>
          <p:pic>
            <p:nvPicPr>
              <p:cNvPr id="11" name="Imagem 1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0598" y="3276391"/>
                <a:ext cx="314952" cy="314952"/>
              </a:xfrm>
              <a:prstGeom prst="rect">
                <a:avLst/>
              </a:prstGeom>
            </p:spPr>
          </p:pic>
          <p:sp>
            <p:nvSpPr>
              <p:cNvPr id="26" name="CaixaDeTexto 25"/>
              <p:cNvSpPr txBox="1"/>
              <p:nvPr/>
            </p:nvSpPr>
            <p:spPr>
              <a:xfrm>
                <a:off x="857746" y="3290082"/>
                <a:ext cx="2733177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pc="300" dirty="0">
                    <a:latin typeface="Rawline SemiBold" panose="00000700000000000000" pitchFamily="2" charset="0"/>
                  </a:rPr>
                  <a:t>EM IMPLEMENTAÇÃO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Manaus - AM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Belém – PA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Porto Velho – RO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Recife – PE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Fortaleza - CE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Campo Grande - MS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Rio de Janeiro – RJ</a:t>
                </a:r>
              </a:p>
            </p:txBody>
          </p:sp>
        </p:grpSp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id="{DD3D13E9-09FA-149F-9987-55A1311C5A9C}"/>
                </a:ext>
              </a:extLst>
            </p:cNvPr>
            <p:cNvGrpSpPr/>
            <p:nvPr/>
          </p:nvGrpSpPr>
          <p:grpSpPr>
            <a:xfrm>
              <a:off x="503674" y="2921640"/>
              <a:ext cx="3090818" cy="575673"/>
              <a:chOff x="486591" y="2516118"/>
              <a:chExt cx="3090818" cy="575673"/>
            </a:xfrm>
          </p:grpSpPr>
          <p:pic>
            <p:nvPicPr>
              <p:cNvPr id="4" name="Imagem 3">
                <a:extLst>
                  <a:ext uri="{FF2B5EF4-FFF2-40B4-BE49-F238E27FC236}">
                    <a16:creationId xmlns:a16="http://schemas.microsoft.com/office/drawing/2014/main" id="{1BE1E68D-3F9E-F456-ADBD-9909621F8D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6591" y="2516118"/>
                <a:ext cx="357641" cy="357641"/>
              </a:xfrm>
              <a:prstGeom prst="rect">
                <a:avLst/>
              </a:prstGeom>
            </p:spPr>
          </p:pic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EB5B91F-2255-5E41-61E0-73251EBEC493}"/>
                  </a:ext>
                </a:extLst>
              </p:cNvPr>
              <p:cNvSpPr txBox="1"/>
              <p:nvPr/>
            </p:nvSpPr>
            <p:spPr>
              <a:xfrm>
                <a:off x="844232" y="2568571"/>
                <a:ext cx="273317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pc="300" dirty="0">
                    <a:latin typeface="Rawline SemiBold" panose="00000700000000000000" pitchFamily="2" charset="0"/>
                  </a:rPr>
                  <a:t>SEDE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Brasília - DF</a:t>
                </a:r>
                <a:endParaRPr lang="pt-BR" dirty="0">
                  <a:latin typeface="Rawline SemiBold" panose="00000700000000000000" pitchFamily="2" charset="0"/>
                </a:endParaRPr>
              </a:p>
            </p:txBody>
          </p:sp>
        </p:grpSp>
        <p:grpSp>
          <p:nvGrpSpPr>
            <p:cNvPr id="30" name="Agrupar 29">
              <a:extLst>
                <a:ext uri="{FF2B5EF4-FFF2-40B4-BE49-F238E27FC236}">
                  <a16:creationId xmlns:a16="http://schemas.microsoft.com/office/drawing/2014/main" id="{99374047-6C60-13F6-26E8-F928B9A1E252}"/>
                </a:ext>
              </a:extLst>
            </p:cNvPr>
            <p:cNvGrpSpPr/>
            <p:nvPr/>
          </p:nvGrpSpPr>
          <p:grpSpPr>
            <a:xfrm>
              <a:off x="515089" y="3773213"/>
              <a:ext cx="3079403" cy="783930"/>
              <a:chOff x="482893" y="3588458"/>
              <a:chExt cx="3079403" cy="783930"/>
            </a:xfrm>
          </p:grpSpPr>
          <p:pic>
            <p:nvPicPr>
              <p:cNvPr id="25" name="Imagem 24">
                <a:extLst>
                  <a:ext uri="{FF2B5EF4-FFF2-40B4-BE49-F238E27FC236}">
                    <a16:creationId xmlns:a16="http://schemas.microsoft.com/office/drawing/2014/main" id="{3E98DF84-F817-A79C-FB53-6757FA8D20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2893" y="3588458"/>
                <a:ext cx="365036" cy="365036"/>
              </a:xfrm>
              <a:prstGeom prst="rect">
                <a:avLst/>
              </a:prstGeom>
            </p:spPr>
          </p:pic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AF864206-7F23-0B9E-1D78-F85C1C63F638}"/>
                  </a:ext>
                </a:extLst>
              </p:cNvPr>
              <p:cNvSpPr txBox="1"/>
              <p:nvPr/>
            </p:nvSpPr>
            <p:spPr>
              <a:xfrm>
                <a:off x="829119" y="3633724"/>
                <a:ext cx="273317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pc="300" dirty="0">
                    <a:latin typeface="Rawline SemiBold" panose="00000700000000000000" pitchFamily="2" charset="0"/>
                  </a:rPr>
                  <a:t>INAUGURADAS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Salvador – BA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Porto Alegre - RS</a:t>
                </a:r>
                <a:endParaRPr lang="pt-BR" dirty="0">
                  <a:latin typeface="Rawline SemiBold" panose="00000700000000000000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6302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FDDD1-DB2C-E0D9-444A-488E8ED9B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036A82EB-227E-40FF-A891-3871032921EC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82CC5FEF-5DB8-BBAF-3900-C53342BA76AB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1470459F-375F-BF8C-0C42-FFC7C729A8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B11E8FF8-1470-9844-FA04-7A2291172A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E46A5629-FBD5-8D71-C360-3C97F3CA45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C2D16BE1-6611-0C82-2C5D-233AD586C8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565BF2DD-4C99-7A45-55F6-DE430C5A1624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EFFB2690-6C79-B76A-8A4D-9FE4982A62B1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3047531A-B4B1-5FC5-C238-A85E1C855086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362AB345-84BD-1ACC-1214-EB09D582D1A9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B8A5269D-D6EA-A126-D812-C0E5B71EDFD5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9747574C-A350-00F4-824C-18DDEBBCDB4B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FE9A2DD0-98A1-C7D6-2CF5-DE7E7053F87D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698822F2-C0FF-68DE-59C8-3F2472B76EE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" name="Agrupar 70">
            <a:extLst>
              <a:ext uri="{FF2B5EF4-FFF2-40B4-BE49-F238E27FC236}">
                <a16:creationId xmlns:a16="http://schemas.microsoft.com/office/drawing/2014/main" id="{0D2A52A0-1393-BE94-923F-405F59871454}"/>
              </a:ext>
            </a:extLst>
          </p:cNvPr>
          <p:cNvGrpSpPr/>
          <p:nvPr/>
        </p:nvGrpSpPr>
        <p:grpSpPr>
          <a:xfrm>
            <a:off x="347944" y="365690"/>
            <a:ext cx="4803176" cy="6126621"/>
            <a:chOff x="347944" y="1416142"/>
            <a:chExt cx="4803176" cy="6126621"/>
          </a:xfrm>
        </p:grpSpPr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id="{2A41628E-EAEE-2972-9910-89F4077F443E}"/>
                </a:ext>
              </a:extLst>
            </p:cNvPr>
            <p:cNvSpPr txBox="1"/>
            <p:nvPr/>
          </p:nvSpPr>
          <p:spPr>
            <a:xfrm>
              <a:off x="347944" y="1416142"/>
              <a:ext cx="4803176" cy="4025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pt-BR" sz="2400" dirty="0">
                  <a:solidFill>
                    <a:srgbClr val="009440"/>
                  </a:solidFill>
                  <a:latin typeface="Rawline ExtraBold" panose="000009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Centros de Informação </a:t>
              </a:r>
            </a:p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pt-BR" sz="2400" dirty="0">
                  <a:solidFill>
                    <a:srgbClr val="009440"/>
                  </a:solidFill>
                  <a:latin typeface="Rawline ExtraBold" panose="000009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em Saúde e Clima (CISC)</a:t>
              </a:r>
            </a:p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endParaRPr lang="pt-BR" sz="2000" dirty="0">
                <a:solidFill>
                  <a:schemeClr val="tx1"/>
                </a:solidFill>
                <a:latin typeface="Rawline ExtraBold" panose="00000900000000000000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pt-BR" dirty="0">
                  <a:solidFill>
                    <a:schemeClr val="tx1"/>
                  </a:solidFill>
                  <a:latin typeface="Rawline SemiBold" panose="000007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INTELIGÊNCIA PARA ANTECIPAR RISCOS E PROTEGER A POPULAÇÃO ANTES DAS EMERGÊNCIAS</a:t>
              </a:r>
            </a:p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endParaRPr lang="pt-BR" sz="2000" dirty="0">
                <a:solidFill>
                  <a:schemeClr val="tx1"/>
                </a:solidFill>
                <a:latin typeface="Rawline ExtraBold" panose="00000900000000000000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O CISC opera como um </a:t>
              </a:r>
              <a:r>
                <a:rPr lang="pt-BR" dirty="0">
                  <a:solidFill>
                    <a:schemeClr val="tx1"/>
                  </a:solidFill>
                  <a:latin typeface="Rawline SemiBold" panose="000007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sistema integrado de inteligência em saúde:</a:t>
              </a: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 coleta dados e analisa impactos epidemiológicos para subsidiar o SUS.</a:t>
              </a:r>
            </a:p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endParaRPr lang="pt-BR" dirty="0">
                <a:solidFill>
                  <a:schemeClr val="tx1"/>
                </a:solidFill>
                <a:latin typeface="Rawline" panose="00000500000000000000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Os centros monitoram, no território, eventos como:</a:t>
              </a:r>
            </a:p>
            <a:p>
              <a:pPr marL="285750" indent="-285750">
                <a:lnSpc>
                  <a:spcPct val="90000"/>
                </a:lnSpc>
                <a:buClr>
                  <a:srgbClr val="00944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ondas de calor;</a:t>
              </a:r>
            </a:p>
            <a:p>
              <a:pPr marL="285750" indent="-285750">
                <a:lnSpc>
                  <a:spcPct val="90000"/>
                </a:lnSpc>
                <a:buClr>
                  <a:srgbClr val="00944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chuvas intensas;</a:t>
              </a:r>
            </a:p>
            <a:p>
              <a:pPr marL="285750" indent="-285750">
                <a:lnSpc>
                  <a:spcPct val="90000"/>
                </a:lnSpc>
                <a:buClr>
                  <a:srgbClr val="00944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inundações;</a:t>
              </a:r>
            </a:p>
            <a:p>
              <a:pPr marL="285750" indent="-285750">
                <a:lnSpc>
                  <a:spcPct val="90000"/>
                </a:lnSpc>
                <a:buClr>
                  <a:srgbClr val="00944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estiagens;</a:t>
              </a:r>
            </a:p>
            <a:p>
              <a:pPr marL="285750" indent="-285750">
                <a:lnSpc>
                  <a:spcPct val="90000"/>
                </a:lnSpc>
                <a:buClr>
                  <a:srgbClr val="00944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secas;</a:t>
              </a:r>
            </a:p>
            <a:p>
              <a:pPr marL="285750" indent="-285750">
                <a:lnSpc>
                  <a:spcPct val="90000"/>
                </a:lnSpc>
                <a:buClr>
                  <a:srgbClr val="00944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incêndios florestais;</a:t>
              </a:r>
            </a:p>
            <a:p>
              <a:pPr marL="285750" indent="-285750">
                <a:lnSpc>
                  <a:spcPct val="90000"/>
                </a:lnSpc>
                <a:buClr>
                  <a:srgbClr val="00944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e períodos de baixa umidade do ar,</a:t>
              </a:r>
            </a:p>
          </p:txBody>
        </p:sp>
        <p:grpSp>
          <p:nvGrpSpPr>
            <p:cNvPr id="70" name="Agrupar 69">
              <a:extLst>
                <a:ext uri="{FF2B5EF4-FFF2-40B4-BE49-F238E27FC236}">
                  <a16:creationId xmlns:a16="http://schemas.microsoft.com/office/drawing/2014/main" id="{6F7113CE-5CEF-BB83-39DE-D80F173DB763}"/>
                </a:ext>
              </a:extLst>
            </p:cNvPr>
            <p:cNvGrpSpPr/>
            <p:nvPr/>
          </p:nvGrpSpPr>
          <p:grpSpPr>
            <a:xfrm>
              <a:off x="382225" y="5638166"/>
              <a:ext cx="3963140" cy="1904597"/>
              <a:chOff x="517718" y="4648003"/>
              <a:chExt cx="3963140" cy="1904597"/>
            </a:xfrm>
          </p:grpSpPr>
          <p:sp>
            <p:nvSpPr>
              <p:cNvPr id="61" name="Retângulo: Cantos Arredondados 60">
                <a:extLst>
                  <a:ext uri="{FF2B5EF4-FFF2-40B4-BE49-F238E27FC236}">
                    <a16:creationId xmlns:a16="http://schemas.microsoft.com/office/drawing/2014/main" id="{66B9E59C-7AA5-E941-D8FE-9ADFBDA7C701}"/>
                  </a:ext>
                </a:extLst>
              </p:cNvPr>
              <p:cNvSpPr/>
              <p:nvPr/>
            </p:nvSpPr>
            <p:spPr>
              <a:xfrm>
                <a:off x="517718" y="4648003"/>
                <a:ext cx="2303339" cy="1384990"/>
              </a:xfrm>
              <a:prstGeom prst="roundRect">
                <a:avLst>
                  <a:gd name="adj" fmla="val 9515"/>
                </a:avLst>
              </a:prstGeom>
              <a:solidFill>
                <a:srgbClr val="00944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52" name="Retângulo: Cantos Arredondados 51">
                <a:extLst>
                  <a:ext uri="{FF2B5EF4-FFF2-40B4-BE49-F238E27FC236}">
                    <a16:creationId xmlns:a16="http://schemas.microsoft.com/office/drawing/2014/main" id="{B856153F-6BE7-EBF6-9CC6-D87090C2C124}"/>
                  </a:ext>
                </a:extLst>
              </p:cNvPr>
              <p:cNvSpPr/>
              <p:nvPr/>
            </p:nvSpPr>
            <p:spPr>
              <a:xfrm>
                <a:off x="2141827" y="4648003"/>
                <a:ext cx="2303339" cy="1384990"/>
              </a:xfrm>
              <a:prstGeom prst="roundRect">
                <a:avLst>
                  <a:gd name="adj" fmla="val 9515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54" name="Pentágono 12">
                <a:extLst>
                  <a:ext uri="{FF2B5EF4-FFF2-40B4-BE49-F238E27FC236}">
                    <a16:creationId xmlns:a16="http://schemas.microsoft.com/office/drawing/2014/main" id="{B524E7D8-17F2-4F3B-BB73-5D683E130125}"/>
                  </a:ext>
                </a:extLst>
              </p:cNvPr>
              <p:cNvSpPr/>
              <p:nvPr/>
            </p:nvSpPr>
            <p:spPr>
              <a:xfrm>
                <a:off x="726507" y="4648006"/>
                <a:ext cx="1941930" cy="1384992"/>
              </a:xfrm>
              <a:prstGeom prst="homePlate">
                <a:avLst>
                  <a:gd name="adj" fmla="val 15593"/>
                </a:avLst>
              </a:prstGeom>
              <a:solidFill>
                <a:srgbClr val="0094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56" name="CaixaDeTexto 55">
                <a:extLst>
                  <a:ext uri="{FF2B5EF4-FFF2-40B4-BE49-F238E27FC236}">
                    <a16:creationId xmlns:a16="http://schemas.microsoft.com/office/drawing/2014/main" id="{CC213399-8949-0BB7-BF1C-CE285BB05736}"/>
                  </a:ext>
                </a:extLst>
              </p:cNvPr>
              <p:cNvSpPr txBox="1"/>
              <p:nvPr/>
            </p:nvSpPr>
            <p:spPr>
              <a:xfrm>
                <a:off x="567518" y="4705948"/>
                <a:ext cx="1941930" cy="1184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6000" dirty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latin typeface="Rawline ExtraBold" panose="00000900000000000000" pitchFamily="2" charset="0"/>
                  </a:rPr>
                  <a:t>8</a:t>
                </a:r>
              </a:p>
              <a:p>
                <a:pPr algn="ctr"/>
                <a:r>
                  <a:rPr lang="pt-BR" sz="1100" dirty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latin typeface="Rawline Medium" panose="00000600000000000000" pitchFamily="2" charset="0"/>
                  </a:rPr>
                  <a:t>CIDADES PILOTO</a:t>
                </a:r>
              </a:p>
            </p:txBody>
          </p:sp>
          <p:sp>
            <p:nvSpPr>
              <p:cNvPr id="59" name="CaixaDeTexto 58">
                <a:extLst>
                  <a:ext uri="{FF2B5EF4-FFF2-40B4-BE49-F238E27FC236}">
                    <a16:creationId xmlns:a16="http://schemas.microsoft.com/office/drawing/2014/main" id="{F22AAF40-43BA-BB74-B4EF-E1518482DDA8}"/>
                  </a:ext>
                </a:extLst>
              </p:cNvPr>
              <p:cNvSpPr txBox="1"/>
              <p:nvPr/>
            </p:nvSpPr>
            <p:spPr>
              <a:xfrm>
                <a:off x="2538928" y="4705948"/>
                <a:ext cx="1941930" cy="1184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6000" dirty="0">
                    <a:solidFill>
                      <a:srgbClr val="009440"/>
                    </a:solidFill>
                    <a:latin typeface="Rawline ExtraBold" panose="00000900000000000000" pitchFamily="2" charset="0"/>
                  </a:rPr>
                  <a:t>5</a:t>
                </a:r>
              </a:p>
              <a:p>
                <a:pPr algn="ctr"/>
                <a:r>
                  <a:rPr lang="pt-BR" sz="1100" dirty="0">
                    <a:solidFill>
                      <a:srgbClr val="009440"/>
                    </a:solidFill>
                    <a:latin typeface="Rawline Medium" panose="00000600000000000000" pitchFamily="2" charset="0"/>
                  </a:rPr>
                  <a:t>REGIÕES</a:t>
                </a:r>
              </a:p>
            </p:txBody>
          </p:sp>
          <p:sp>
            <p:nvSpPr>
              <p:cNvPr id="65" name="CaixaDeTexto 64">
                <a:extLst>
                  <a:ext uri="{FF2B5EF4-FFF2-40B4-BE49-F238E27FC236}">
                    <a16:creationId xmlns:a16="http://schemas.microsoft.com/office/drawing/2014/main" id="{FCDDA950-24EE-FF0A-8641-ABB14592A18B}"/>
                  </a:ext>
                </a:extLst>
              </p:cNvPr>
              <p:cNvSpPr txBox="1"/>
              <p:nvPr/>
            </p:nvSpPr>
            <p:spPr>
              <a:xfrm>
                <a:off x="517718" y="6090935"/>
                <a:ext cx="39274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200" dirty="0">
                    <a:solidFill>
                      <a:srgbClr val="009440"/>
                    </a:solidFill>
                    <a:latin typeface="Rawline SemiBold" panose="00000700000000000000" pitchFamily="2" charset="0"/>
                  </a:rPr>
                  <a:t>SELECIONADAS POR REPRESENTATIVIDADE CLIMÁTICA E EPIDEMIOLÓGICA</a:t>
                </a:r>
              </a:p>
            </p:txBody>
          </p:sp>
        </p:grpSp>
      </p:grpSp>
      <p:graphicFrame>
        <p:nvGraphicFramePr>
          <p:cNvPr id="68" name="Tabela 67">
            <a:extLst>
              <a:ext uri="{FF2B5EF4-FFF2-40B4-BE49-F238E27FC236}">
                <a16:creationId xmlns:a16="http://schemas.microsoft.com/office/drawing/2014/main" id="{A542831D-50D2-D39C-1896-C41F8B34A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839366"/>
              </p:ext>
            </p:extLst>
          </p:nvPr>
        </p:nvGraphicFramePr>
        <p:xfrm>
          <a:off x="5743769" y="1756885"/>
          <a:ext cx="5788356" cy="334423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66096">
                  <a:extLst>
                    <a:ext uri="{9D8B030D-6E8A-4147-A177-3AD203B41FA5}">
                      <a16:colId xmlns:a16="http://schemas.microsoft.com/office/drawing/2014/main" val="1139917939"/>
                    </a:ext>
                  </a:extLst>
                </a:gridCol>
                <a:gridCol w="953645">
                  <a:extLst>
                    <a:ext uri="{9D8B030D-6E8A-4147-A177-3AD203B41FA5}">
                      <a16:colId xmlns:a16="http://schemas.microsoft.com/office/drawing/2014/main" val="2752574140"/>
                    </a:ext>
                  </a:extLst>
                </a:gridCol>
                <a:gridCol w="3668615">
                  <a:extLst>
                    <a:ext uri="{9D8B030D-6E8A-4147-A177-3AD203B41FA5}">
                      <a16:colId xmlns:a16="http://schemas.microsoft.com/office/drawing/2014/main" val="3246500500"/>
                    </a:ext>
                  </a:extLst>
                </a:gridCol>
              </a:tblGrid>
              <a:tr h="334423"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latin typeface="Rawline" panose="00000500000000000000" pitchFamily="2" charset="0"/>
                        </a:rPr>
                        <a:t>CIDADE</a:t>
                      </a:r>
                    </a:p>
                  </a:txBody>
                  <a:tcPr anchor="ctr">
                    <a:solidFill>
                      <a:srgbClr val="0094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latin typeface="Rawline" panose="00000500000000000000" pitchFamily="2" charset="0"/>
                        </a:rPr>
                        <a:t>UF</a:t>
                      </a:r>
                    </a:p>
                  </a:txBody>
                  <a:tcPr anchor="ctr">
                    <a:solidFill>
                      <a:srgbClr val="0094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latin typeface="Rawline" panose="00000500000000000000" pitchFamily="2" charset="0"/>
                        </a:rPr>
                        <a:t>REPRESENTATIVIDADE CLIMÁTICA</a:t>
                      </a:r>
                    </a:p>
                  </a:txBody>
                  <a:tcPr anchor="ctr">
                    <a:solidFill>
                      <a:srgbClr val="0094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85196"/>
                  </a:ext>
                </a:extLst>
              </a:tr>
              <a:tr h="334423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Porto Alegre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Rawline" panose="00000500000000000000" pitchFamily="2" charset="0"/>
                        </a:rPr>
                        <a:t>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Chuvas, frio e calor extremos no SUL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3815806"/>
                  </a:ext>
                </a:extLst>
              </a:tr>
              <a:tr h="334423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Salvador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Rawline" panose="00000500000000000000" pitchFamily="2" charset="0"/>
                        </a:rPr>
                        <a:t>BA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Articulação com múltiplos municípios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0087535"/>
                  </a:ext>
                </a:extLst>
              </a:tr>
              <a:tr h="334423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Santarém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Rawline" panose="00000500000000000000" pitchFamily="2" charset="0"/>
                        </a:rPr>
                        <a:t>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Secas e incêndios na Amazônia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395976"/>
                  </a:ext>
                </a:extLst>
              </a:tr>
              <a:tr h="334423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Belém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Rawline" panose="00000500000000000000" pitchFamily="2" charset="0"/>
                        </a:rPr>
                        <a:t>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Chuvas intensas na Amazônia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7480806"/>
                  </a:ext>
                </a:extLst>
              </a:tr>
              <a:tr h="334423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Fortaleza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Rawline" panose="00000500000000000000" pitchFamily="2" charset="0"/>
                        </a:rPr>
                        <a:t>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Calor extremo e chuvas intensas no Nordeste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0224630"/>
                  </a:ext>
                </a:extLst>
              </a:tr>
              <a:tr h="334423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Cuiabá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Rawline" panose="00000500000000000000" pitchFamily="2" charset="0"/>
                        </a:rPr>
                        <a:t>MT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Calor extremo e incêndios no Centro-Oeste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9547890"/>
                  </a:ext>
                </a:extLst>
              </a:tr>
              <a:tr h="334423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Belo Horizonte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Rawline" panose="00000500000000000000" pitchFamily="2" charset="0"/>
                        </a:rPr>
                        <a:t>MG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100" dirty="0">
                          <a:latin typeface="Rawline" panose="00000500000000000000" pitchFamily="2" charset="0"/>
                        </a:rPr>
                        <a:t>Calor extremo e seca no Sudeste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525294"/>
                  </a:ext>
                </a:extLst>
              </a:tr>
              <a:tr h="334423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Curitiba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Rawline" panose="00000500000000000000" pitchFamily="2" charset="0"/>
                        </a:rPr>
                        <a:t>PR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Extremos de frio e calor no Sul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9185436"/>
                  </a:ext>
                </a:extLst>
              </a:tr>
              <a:tr h="334423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Rio de Janeiro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Rawline" panose="00000500000000000000" pitchFamily="2" charset="0"/>
                        </a:rPr>
                        <a:t>RJ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Cidade modelo da estratégia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1149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00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32494" y="-2941587"/>
            <a:ext cx="1076475" cy="4210638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" t="-46" r="2655" b="1650"/>
          <a:stretch/>
        </p:blipFill>
        <p:spPr>
          <a:xfrm>
            <a:off x="-14514" y="-58057"/>
            <a:ext cx="12206514" cy="6923314"/>
          </a:xfrm>
          <a:prstGeom prst="rect">
            <a:avLst/>
          </a:prstGeom>
        </p:spPr>
      </p:pic>
      <p:sp>
        <p:nvSpPr>
          <p:cNvPr id="22" name="Retângulo 21"/>
          <p:cNvSpPr/>
          <p:nvPr/>
        </p:nvSpPr>
        <p:spPr>
          <a:xfrm>
            <a:off x="0" y="-27402"/>
            <a:ext cx="12192001" cy="6912805"/>
          </a:xfrm>
          <a:prstGeom prst="rect">
            <a:avLst/>
          </a:prstGeom>
          <a:solidFill>
            <a:schemeClr val="tx2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5BAB"/>
              </a:solidFill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-101604" y="953540"/>
            <a:ext cx="383177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600" dirty="0">
                <a:solidFill>
                  <a:schemeClr val="bg1">
                    <a:lumMod val="95000"/>
                    <a:alpha val="50000"/>
                  </a:schemeClr>
                </a:solidFill>
                <a:latin typeface="Rawline SemiBold" panose="00000700000000000000" pitchFamily="2" charset="0"/>
              </a:rPr>
              <a:t>III</a:t>
            </a:r>
          </a:p>
        </p:txBody>
      </p:sp>
      <p:grpSp>
        <p:nvGrpSpPr>
          <p:cNvPr id="24" name="Agrupar 23"/>
          <p:cNvGrpSpPr/>
          <p:nvPr/>
        </p:nvGrpSpPr>
        <p:grpSpPr>
          <a:xfrm>
            <a:off x="837551" y="2634010"/>
            <a:ext cx="8700149" cy="1587159"/>
            <a:chOff x="837551" y="3672373"/>
            <a:chExt cx="8700149" cy="1587159"/>
          </a:xfrm>
        </p:grpSpPr>
        <p:sp>
          <p:nvSpPr>
            <p:cNvPr id="23" name="CaixaDeTexto 22"/>
            <p:cNvSpPr txBox="1"/>
            <p:nvPr/>
          </p:nvSpPr>
          <p:spPr>
            <a:xfrm>
              <a:off x="850900" y="4059203"/>
              <a:ext cx="86868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600" dirty="0">
                  <a:solidFill>
                    <a:schemeClr val="bg1"/>
                  </a:solidFill>
                  <a:latin typeface="Rawline SemiBold" panose="00000700000000000000" pitchFamily="2" charset="0"/>
                </a:rPr>
                <a:t>Organização de serviços e Orientações Técnicas, conforme biomas e regiões</a:t>
              </a:r>
            </a:p>
          </p:txBody>
        </p:sp>
        <p:sp>
          <p:nvSpPr>
            <p:cNvPr id="30" name="CaixaDeTexto 29"/>
            <p:cNvSpPr txBox="1"/>
            <p:nvPr/>
          </p:nvSpPr>
          <p:spPr>
            <a:xfrm>
              <a:off x="837551" y="3672373"/>
              <a:ext cx="868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800" spc="300" dirty="0">
                  <a:solidFill>
                    <a:schemeClr val="bg1"/>
                  </a:solidFill>
                  <a:latin typeface="Rawline Light" panose="00000400000000000000" pitchFamily="2" charset="0"/>
                </a:rPr>
                <a:t>BLOCO III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7765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849" y="546650"/>
            <a:ext cx="7814900" cy="5279424"/>
          </a:xfrm>
          <a:prstGeom prst="rect">
            <a:avLst/>
          </a:prstGeom>
        </p:spPr>
      </p:pic>
      <p:grpSp>
        <p:nvGrpSpPr>
          <p:cNvPr id="29" name="Agrupar 28"/>
          <p:cNvGrpSpPr/>
          <p:nvPr/>
        </p:nvGrpSpPr>
        <p:grpSpPr>
          <a:xfrm>
            <a:off x="378094" y="1469186"/>
            <a:ext cx="4632821" cy="3919629"/>
            <a:chOff x="378094" y="1298491"/>
            <a:chExt cx="4632821" cy="3919629"/>
          </a:xfrm>
        </p:grpSpPr>
        <p:sp>
          <p:nvSpPr>
            <p:cNvPr id="22" name="CaixaDeTexto 21"/>
            <p:cNvSpPr txBox="1"/>
            <p:nvPr/>
          </p:nvSpPr>
          <p:spPr>
            <a:xfrm>
              <a:off x="378094" y="1298491"/>
              <a:ext cx="46328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pt-BR" sz="4000" dirty="0">
                  <a:solidFill>
                    <a:srgbClr val="008F2F"/>
                  </a:solidFill>
                  <a:latin typeface="Rawline ExtraBold" panose="000009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NORTE</a:t>
              </a:r>
              <a:endParaRPr lang="pt-BR" sz="4000" dirty="0">
                <a:solidFill>
                  <a:srgbClr val="008F2F"/>
                </a:solidFill>
                <a:latin typeface="Rawline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" name="CaixaDeTexto 3"/>
            <p:cNvSpPr txBox="1"/>
            <p:nvPr/>
          </p:nvSpPr>
          <p:spPr>
            <a:xfrm>
              <a:off x="378094" y="2217979"/>
              <a:ext cx="3460481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i="1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Na Região Norte, </a:t>
              </a:r>
            </a:p>
            <a:p>
              <a:r>
                <a:rPr lang="pt-BR" sz="2400" i="1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o El </a:t>
              </a:r>
              <a:r>
                <a:rPr lang="pt-BR" sz="2400" i="1" dirty="0" err="1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Niño</a:t>
              </a:r>
              <a:r>
                <a:rPr lang="pt-BR" sz="2400" i="1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 se manifesta com </a:t>
              </a:r>
              <a:r>
                <a:rPr lang="pt-BR" sz="2400" i="1" dirty="0">
                  <a:solidFill>
                    <a:schemeClr val="tx1"/>
                  </a:solidFill>
                  <a:latin typeface="Rawline SemiBold" panose="00000700000000000000" pitchFamily="2" charset="0"/>
                  <a:ea typeface="Calibri"/>
                  <a:cs typeface="Calibri"/>
                </a:rPr>
                <a:t>seca, estiagem, ondas de calor e incêndios florestais</a:t>
              </a:r>
              <a:r>
                <a:rPr lang="pt-BR" sz="2400" i="1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.</a:t>
              </a:r>
              <a:endParaRPr lang="pt-BR" sz="24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grpSp>
          <p:nvGrpSpPr>
            <p:cNvPr id="28" name="Agrupar 27"/>
            <p:cNvGrpSpPr/>
            <p:nvPr/>
          </p:nvGrpSpPr>
          <p:grpSpPr>
            <a:xfrm>
              <a:off x="476251" y="4430128"/>
              <a:ext cx="2923382" cy="787992"/>
              <a:chOff x="476251" y="4430128"/>
              <a:chExt cx="2923382" cy="787992"/>
            </a:xfrm>
          </p:grpSpPr>
          <p:grpSp>
            <p:nvGrpSpPr>
              <p:cNvPr id="14" name="Agrupar 13"/>
              <p:cNvGrpSpPr/>
              <p:nvPr/>
            </p:nvGrpSpPr>
            <p:grpSpPr>
              <a:xfrm>
                <a:off x="476251" y="4430128"/>
                <a:ext cx="787992" cy="787992"/>
                <a:chOff x="476250" y="3539200"/>
                <a:chExt cx="957723" cy="957723"/>
              </a:xfrm>
            </p:grpSpPr>
            <p:sp>
              <p:nvSpPr>
                <p:cNvPr id="10" name="Elipse 9"/>
                <p:cNvSpPr/>
                <p:nvPr/>
              </p:nvSpPr>
              <p:spPr>
                <a:xfrm>
                  <a:off x="476250" y="3539200"/>
                  <a:ext cx="957723" cy="957723"/>
                </a:xfrm>
                <a:prstGeom prst="ellipse">
                  <a:avLst/>
                </a:prstGeom>
                <a:solidFill>
                  <a:srgbClr val="005C1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>
                    <a:solidFill>
                      <a:srgbClr val="005BAB"/>
                    </a:solidFill>
                  </a:endParaRPr>
                </a:p>
              </p:txBody>
            </p:sp>
            <p:pic>
              <p:nvPicPr>
                <p:cNvPr id="11" name="Imagem 10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027" y="3730927"/>
                  <a:ext cx="536169" cy="536169"/>
                </a:xfrm>
                <a:prstGeom prst="rect">
                  <a:avLst/>
                </a:prstGeom>
              </p:spPr>
            </p:pic>
          </p:grpSp>
          <p:grpSp>
            <p:nvGrpSpPr>
              <p:cNvPr id="15" name="Agrupar 14"/>
              <p:cNvGrpSpPr/>
              <p:nvPr/>
            </p:nvGrpSpPr>
            <p:grpSpPr>
              <a:xfrm>
                <a:off x="1543946" y="4430128"/>
                <a:ext cx="787992" cy="787992"/>
                <a:chOff x="1678551" y="3539200"/>
                <a:chExt cx="957723" cy="957723"/>
              </a:xfrm>
            </p:grpSpPr>
            <p:sp>
              <p:nvSpPr>
                <p:cNvPr id="23" name="Elipse 22"/>
                <p:cNvSpPr/>
                <p:nvPr/>
              </p:nvSpPr>
              <p:spPr>
                <a:xfrm>
                  <a:off x="1678551" y="3539200"/>
                  <a:ext cx="957723" cy="957723"/>
                </a:xfrm>
                <a:prstGeom prst="ellipse">
                  <a:avLst/>
                </a:prstGeom>
                <a:solidFill>
                  <a:srgbClr val="005C1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>
                    <a:solidFill>
                      <a:srgbClr val="005BAB"/>
                    </a:solidFill>
                  </a:endParaRPr>
                </a:p>
              </p:txBody>
            </p:sp>
            <p:pic>
              <p:nvPicPr>
                <p:cNvPr id="25" name="Imagem 24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89328" y="3730927"/>
                  <a:ext cx="536169" cy="536169"/>
                </a:xfrm>
                <a:prstGeom prst="rect">
                  <a:avLst/>
                </a:prstGeom>
              </p:spPr>
            </p:pic>
          </p:grpSp>
          <p:grpSp>
            <p:nvGrpSpPr>
              <p:cNvPr id="26" name="Agrupar 25"/>
              <p:cNvGrpSpPr/>
              <p:nvPr/>
            </p:nvGrpSpPr>
            <p:grpSpPr>
              <a:xfrm>
                <a:off x="2611641" y="4430128"/>
                <a:ext cx="787992" cy="787992"/>
                <a:chOff x="2880852" y="3539200"/>
                <a:chExt cx="957723" cy="957723"/>
              </a:xfrm>
            </p:grpSpPr>
            <p:sp>
              <p:nvSpPr>
                <p:cNvPr id="24" name="Elipse 23"/>
                <p:cNvSpPr/>
                <p:nvPr/>
              </p:nvSpPr>
              <p:spPr>
                <a:xfrm>
                  <a:off x="2880852" y="3539200"/>
                  <a:ext cx="957723" cy="957723"/>
                </a:xfrm>
                <a:prstGeom prst="ellipse">
                  <a:avLst/>
                </a:prstGeom>
                <a:solidFill>
                  <a:srgbClr val="005C1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>
                    <a:solidFill>
                      <a:srgbClr val="005BAB"/>
                    </a:solidFill>
                  </a:endParaRPr>
                </a:p>
              </p:txBody>
            </p:sp>
            <p:pic>
              <p:nvPicPr>
                <p:cNvPr id="27" name="Imagem 26"/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86384" y="3749976"/>
                  <a:ext cx="536169" cy="536169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4122649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Google Shape;818;p35"/>
          <p:cNvSpPr/>
          <p:nvPr/>
        </p:nvSpPr>
        <p:spPr>
          <a:xfrm>
            <a:off x="312255" y="215955"/>
            <a:ext cx="2690645" cy="151232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A FN-SUS implanta as bases de Belém, Manaus e Porto Velho para </a:t>
            </a:r>
            <a:r>
              <a:rPr lang="pt-BR" sz="2000" b="1" i="0" u="none" strike="noStrike" kern="0" cap="none" spc="0" baseline="0" dirty="0">
                <a:solidFill>
                  <a:srgbClr val="008F2F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resposta em até 48 horas.</a:t>
            </a:r>
            <a:endParaRPr lang="pt-BR" sz="2000" b="0" i="0" u="none" strike="noStrike" kern="0" cap="none" spc="0" baseline="0" dirty="0">
              <a:solidFill>
                <a:srgbClr val="008F2F"/>
              </a:solidFill>
              <a:uFillTx/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Agrupar 12"/>
          <p:cNvGrpSpPr/>
          <p:nvPr/>
        </p:nvGrpSpPr>
        <p:grpSpPr>
          <a:xfrm>
            <a:off x="3089983" y="253958"/>
            <a:ext cx="8715352" cy="5804252"/>
            <a:chOff x="1725861" y="845136"/>
            <a:chExt cx="8865987" cy="5904572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5861" y="845136"/>
              <a:ext cx="8740279" cy="5904572"/>
            </a:xfrm>
            <a:prstGeom prst="rect">
              <a:avLst/>
            </a:prstGeom>
          </p:spPr>
        </p:pic>
        <p:grpSp>
          <p:nvGrpSpPr>
            <p:cNvPr id="4" name="Agrupar 3"/>
            <p:cNvGrpSpPr/>
            <p:nvPr/>
          </p:nvGrpSpPr>
          <p:grpSpPr>
            <a:xfrm>
              <a:off x="4011929" y="4535202"/>
              <a:ext cx="1645920" cy="1371600"/>
              <a:chOff x="3983354" y="4592352"/>
              <a:chExt cx="1645920" cy="1371600"/>
            </a:xfrm>
          </p:grpSpPr>
          <p:sp>
            <p:nvSpPr>
              <p:cNvPr id="33" name="Google Shape;828;p35"/>
              <p:cNvSpPr/>
              <p:nvPr/>
            </p:nvSpPr>
            <p:spPr>
              <a:xfrm>
                <a:off x="4120515" y="4592352"/>
                <a:ext cx="1371600" cy="13716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65FF9C">
                  <a:alpha val="18039"/>
                </a:srgbClr>
              </a:solidFill>
              <a:ln w="25400" cap="flat">
                <a:solidFill>
                  <a:srgbClr val="65FF9C"/>
                </a:solidFill>
                <a:custDash>
                  <a:ds d="300000" sp="300000"/>
                </a:custDash>
                <a:round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1" name="Google Shape;829;p35"/>
              <p:cNvSpPr/>
              <p:nvPr/>
            </p:nvSpPr>
            <p:spPr>
              <a:xfrm>
                <a:off x="4550283" y="5022120"/>
                <a:ext cx="512064" cy="512064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E1FFEC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4" name="Google Shape;830;p35"/>
              <p:cNvSpPr/>
              <p:nvPr/>
            </p:nvSpPr>
            <p:spPr>
              <a:xfrm>
                <a:off x="4550283" y="5092335"/>
                <a:ext cx="512064" cy="371634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456" b="1" i="0" u="none" strike="noStrike" kern="0" cap="none" spc="0" baseline="0" dirty="0">
                    <a:solidFill>
                      <a:srgbClr val="005C1F"/>
                    </a:solidFill>
                    <a:uFillTx/>
                    <a:latin typeface="Calibri"/>
                    <a:ea typeface="Calibri"/>
                    <a:cs typeface="Calibri"/>
                  </a:rPr>
                  <a:t>H</a:t>
                </a:r>
                <a:endParaRPr lang="en-US" sz="1456" b="0" i="0" u="none" strike="noStrike" kern="0" cap="none" spc="0" baseline="0" dirty="0">
                  <a:solidFill>
                    <a:srgbClr val="005C1F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35" name="Google Shape;831;p35"/>
              <p:cNvSpPr/>
              <p:nvPr/>
            </p:nvSpPr>
            <p:spPr>
              <a:xfrm>
                <a:off x="3983354" y="5552472"/>
                <a:ext cx="1645920" cy="274320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250" b="1" i="0" u="none" strike="noStrike" kern="0" cap="none" spc="0" baseline="0" dirty="0">
                    <a:solidFill>
                      <a:schemeClr val="bg1"/>
                    </a:solidFill>
                    <a:uFillTx/>
                    <a:latin typeface="Calibri"/>
                    <a:ea typeface="Calibri"/>
                    <a:cs typeface="Calibri"/>
                  </a:rPr>
                  <a:t>Porto Velho</a:t>
                </a:r>
                <a:endParaRPr lang="en-US" sz="1250" b="0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  <p:grpSp>
          <p:nvGrpSpPr>
            <p:cNvPr id="36" name="Agrupar 35"/>
            <p:cNvGrpSpPr/>
            <p:nvPr/>
          </p:nvGrpSpPr>
          <p:grpSpPr>
            <a:xfrm>
              <a:off x="5182841" y="2693207"/>
              <a:ext cx="1645920" cy="1371600"/>
              <a:chOff x="4416552" y="2971800"/>
              <a:chExt cx="1645920" cy="1371600"/>
            </a:xfrm>
          </p:grpSpPr>
          <p:sp>
            <p:nvSpPr>
              <p:cNvPr id="37" name="Google Shape;824;p35"/>
              <p:cNvSpPr/>
              <p:nvPr/>
            </p:nvSpPr>
            <p:spPr>
              <a:xfrm>
                <a:off x="4553712" y="2971800"/>
                <a:ext cx="1371600" cy="13716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65FF9C">
                  <a:alpha val="18039"/>
                </a:srgbClr>
              </a:solidFill>
              <a:ln w="25400" cap="flat">
                <a:solidFill>
                  <a:srgbClr val="65FF9C"/>
                </a:solidFill>
                <a:custDash>
                  <a:ds d="300000" sp="300000"/>
                </a:custDash>
                <a:round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8" name="Google Shape;825;p35"/>
              <p:cNvSpPr/>
              <p:nvPr/>
            </p:nvSpPr>
            <p:spPr>
              <a:xfrm>
                <a:off x="4983480" y="3401568"/>
                <a:ext cx="512064" cy="512064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E1FFEC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9" name="Google Shape;826;p35"/>
              <p:cNvSpPr/>
              <p:nvPr/>
            </p:nvSpPr>
            <p:spPr>
              <a:xfrm>
                <a:off x="4983480" y="3401568"/>
                <a:ext cx="512064" cy="512064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456" b="1" i="0" u="none" strike="noStrike" kern="0" cap="none" spc="0" baseline="0" dirty="0">
                    <a:solidFill>
                      <a:srgbClr val="005C1F"/>
                    </a:solidFill>
                    <a:uFillTx/>
                    <a:latin typeface="Calibri"/>
                    <a:ea typeface="Calibri"/>
                    <a:cs typeface="Calibri"/>
                  </a:rPr>
                  <a:t>H</a:t>
                </a:r>
                <a:endParaRPr lang="en-US" sz="1456" b="0" i="0" u="none" strike="noStrike" kern="0" cap="none" spc="0" baseline="0" dirty="0">
                  <a:solidFill>
                    <a:srgbClr val="005C1F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40" name="Google Shape;827;p35"/>
              <p:cNvSpPr/>
              <p:nvPr/>
            </p:nvSpPr>
            <p:spPr>
              <a:xfrm>
                <a:off x="4416552" y="3931920"/>
                <a:ext cx="1645920" cy="274320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250" b="1" i="0" u="none" strike="noStrike" kern="0" cap="none" spc="0" baseline="0" dirty="0">
                    <a:solidFill>
                      <a:schemeClr val="bg1"/>
                    </a:solidFill>
                    <a:uFillTx/>
                    <a:latin typeface="Calibri"/>
                    <a:ea typeface="Calibri"/>
                    <a:cs typeface="Calibri"/>
                  </a:rPr>
                  <a:t>Manaus</a:t>
                </a:r>
                <a:endParaRPr lang="en-US" sz="1250" b="0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  <p:grpSp>
          <p:nvGrpSpPr>
            <p:cNvPr id="10" name="Agrupar 9"/>
            <p:cNvGrpSpPr/>
            <p:nvPr/>
          </p:nvGrpSpPr>
          <p:grpSpPr>
            <a:xfrm>
              <a:off x="8945928" y="2227585"/>
              <a:ext cx="1645920" cy="1371600"/>
              <a:chOff x="8945928" y="2227585"/>
              <a:chExt cx="1645920" cy="1371600"/>
            </a:xfrm>
          </p:grpSpPr>
          <p:sp>
            <p:nvSpPr>
              <p:cNvPr id="44" name="Google Shape;820;p35"/>
              <p:cNvSpPr/>
              <p:nvPr/>
            </p:nvSpPr>
            <p:spPr>
              <a:xfrm>
                <a:off x="9083089" y="2227585"/>
                <a:ext cx="1371600" cy="13716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65FF9C">
                  <a:alpha val="17647"/>
                </a:srgbClr>
              </a:solidFill>
              <a:ln w="25400" cap="flat">
                <a:solidFill>
                  <a:srgbClr val="65FF9C"/>
                </a:solidFill>
                <a:custDash>
                  <a:ds d="300000" sp="300000"/>
                </a:custDash>
                <a:round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5" name="Google Shape;821;p35"/>
              <p:cNvSpPr/>
              <p:nvPr/>
            </p:nvSpPr>
            <p:spPr>
              <a:xfrm>
                <a:off x="9512857" y="2657353"/>
                <a:ext cx="512064" cy="512064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E1FFEC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6" name="Google Shape;822;p35"/>
              <p:cNvSpPr/>
              <p:nvPr/>
            </p:nvSpPr>
            <p:spPr>
              <a:xfrm>
                <a:off x="9512857" y="2657353"/>
                <a:ext cx="512064" cy="512064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456" b="1" i="0" u="none" strike="noStrike" kern="0" cap="none" spc="0" baseline="0" dirty="0">
                    <a:solidFill>
                      <a:srgbClr val="005C1F"/>
                    </a:solidFill>
                    <a:uFillTx/>
                    <a:latin typeface="Calibri"/>
                    <a:ea typeface="Calibri"/>
                    <a:cs typeface="Calibri"/>
                  </a:rPr>
                  <a:t>H</a:t>
                </a:r>
                <a:endParaRPr lang="en-US" sz="1456" b="0" i="0" u="none" strike="noStrike" kern="0" cap="none" spc="0" baseline="0" dirty="0">
                  <a:solidFill>
                    <a:srgbClr val="005C1F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47" name="Google Shape;823;p35"/>
              <p:cNvSpPr/>
              <p:nvPr/>
            </p:nvSpPr>
            <p:spPr>
              <a:xfrm>
                <a:off x="8945928" y="3187705"/>
                <a:ext cx="1645920" cy="274320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250" b="1" i="0" u="none" strike="noStrike" kern="0" cap="none" spc="0" baseline="0" dirty="0" err="1">
                    <a:solidFill>
                      <a:schemeClr val="bg1"/>
                    </a:solidFill>
                    <a:uFillTx/>
                    <a:latin typeface="Calibri"/>
                    <a:ea typeface="Calibri"/>
                    <a:cs typeface="Calibri"/>
                  </a:rPr>
                  <a:t>Belém</a:t>
                </a:r>
                <a:endParaRPr lang="en-US" sz="1250" b="0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sp>
        <p:nvSpPr>
          <p:cNvPr id="48" name="Google Shape;834;p35"/>
          <p:cNvSpPr/>
          <p:nvPr/>
        </p:nvSpPr>
        <p:spPr>
          <a:xfrm>
            <a:off x="6126652" y="5843252"/>
            <a:ext cx="4135829" cy="9925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 b="0" i="0" u="none" strike="noStrike" kern="0" cap="none" spc="0" baseline="0" dirty="0">
              <a:solidFill>
                <a:srgbClr val="FF0000"/>
              </a:solidFill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14" name="Agrupar 13"/>
          <p:cNvGrpSpPr/>
          <p:nvPr/>
        </p:nvGrpSpPr>
        <p:grpSpPr>
          <a:xfrm>
            <a:off x="351141" y="1868907"/>
            <a:ext cx="2525409" cy="850058"/>
            <a:chOff x="553846" y="2003855"/>
            <a:chExt cx="2651760" cy="850058"/>
          </a:xfrm>
        </p:grpSpPr>
        <p:sp>
          <p:nvSpPr>
            <p:cNvPr id="49" name="Google Shape;832;p35"/>
            <p:cNvSpPr/>
            <p:nvPr/>
          </p:nvSpPr>
          <p:spPr>
            <a:xfrm>
              <a:off x="553846" y="2003855"/>
              <a:ext cx="2651760" cy="850058"/>
            </a:xfrm>
            <a:custGeom>
              <a:avLst>
                <a:gd name="f0" fmla="val 864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12701" cap="flat">
              <a:noFill/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833;p35"/>
            <p:cNvSpPr/>
            <p:nvPr/>
          </p:nvSpPr>
          <p:spPr>
            <a:xfrm>
              <a:off x="645286" y="2138269"/>
              <a:ext cx="2468880" cy="58123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1" i="0" u="none" strike="noStrike" kern="0" cap="none" spc="0" baseline="0" dirty="0">
                  <a:solidFill>
                    <a:srgbClr val="005C1F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Deslocamento em até 48h</a:t>
              </a:r>
              <a:br>
                <a:rPr lang="pt-BR" sz="1300" b="1" i="0" u="none" strike="noStrike" kern="0" cap="none" spc="0" baseline="0" dirty="0">
                  <a:solidFill>
                    <a:srgbClr val="B3402F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</a:br>
              <a:r>
                <a:rPr lang="pt-BR" sz="1050" b="0" i="0" u="none" strike="noStrike" kern="0" cap="none" spc="0" baseline="0" dirty="0">
                  <a:solidFill>
                    <a:srgbClr val="3A475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Profissionais de resposta rápida e módulos de hospital de campanha.</a:t>
              </a:r>
              <a:endParaRPr lang="pt-BR" sz="13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2514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Agrupar 3"/>
          <p:cNvGrpSpPr/>
          <p:nvPr/>
        </p:nvGrpSpPr>
        <p:grpSpPr>
          <a:xfrm>
            <a:off x="5276404" y="771549"/>
            <a:ext cx="6525071" cy="2931976"/>
            <a:chOff x="5289235" y="310896"/>
            <a:chExt cx="6143320" cy="2931976"/>
          </a:xfrm>
        </p:grpSpPr>
        <p:sp>
          <p:nvSpPr>
            <p:cNvPr id="26" name="Google Shape;708;p28"/>
            <p:cNvSpPr/>
            <p:nvPr/>
          </p:nvSpPr>
          <p:spPr>
            <a:xfrm>
              <a:off x="5289235" y="310896"/>
              <a:ext cx="6143320" cy="159410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400" b="1" i="0" u="none" strike="noStrike" kern="0" cap="none" spc="0" baseline="0" dirty="0">
                  <a:solidFill>
                    <a:srgbClr val="008F2F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A vazante histórica dos rios amazônicos isola comunidades e interrompe o abastecimento essencial.</a:t>
              </a:r>
              <a:endParaRPr lang="pt-BR" sz="2400" b="0" i="0" u="none" strike="noStrike" kern="0" cap="none" spc="0" baseline="0" dirty="0">
                <a:solidFill>
                  <a:srgbClr val="008F2F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27" name="Google Shape;713;p28"/>
            <p:cNvSpPr/>
            <p:nvPr/>
          </p:nvSpPr>
          <p:spPr>
            <a:xfrm>
              <a:off x="5289235" y="1777945"/>
              <a:ext cx="6143320" cy="1464927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285750" marR="0" lvl="0" indent="-285750" algn="l" defTabSz="914400" rtl="0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45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Secas severas e vazante histórica dos rios da bacia Amazônica.</a:t>
              </a:r>
            </a:p>
            <a:p>
              <a:pPr marL="285750" marR="0" lvl="0" indent="-285750" algn="l" defTabSz="914400" rtl="0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45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A redução dos corpos d'água compromete a navegação — principal via de transporte.</a:t>
              </a:r>
            </a:p>
            <a:p>
              <a:pPr marL="285750" marR="0" lvl="0" indent="-285750" algn="l" defTabSz="914400" rtl="0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450" b="1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Isola comunidades ribeirinhas, extrativistas e aldeias indígenas</a:t>
              </a:r>
              <a:r>
                <a:rPr lang="pt-BR" sz="145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.</a:t>
              </a:r>
            </a:p>
            <a:p>
              <a:pPr marL="285750" marR="0" lvl="0" indent="-285750" algn="l" defTabSz="914400" rtl="0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45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Gera desabastecimento de alimentos, de água potável e de suprimentos farmacêuticos.</a:t>
              </a: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204" r="26167" b="19268"/>
          <a:stretch/>
        </p:blipFill>
        <p:spPr bwMode="auto">
          <a:xfrm>
            <a:off x="-2382" y="4181475"/>
            <a:ext cx="2821782" cy="27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2819400" y="4181475"/>
            <a:ext cx="9370218" cy="2741064"/>
          </a:xfrm>
          <a:prstGeom prst="rect">
            <a:avLst/>
          </a:prstGeom>
          <a:solidFill>
            <a:srgbClr val="E1FF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/>
          <p:cNvSpPr/>
          <p:nvPr/>
        </p:nvSpPr>
        <p:spPr>
          <a:xfrm>
            <a:off x="0" y="4181474"/>
            <a:ext cx="2819400" cy="2741063"/>
          </a:xfrm>
          <a:prstGeom prst="rect">
            <a:avLst/>
          </a:prstGeom>
          <a:solidFill>
            <a:srgbClr val="008F2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Google Shape;708;p28"/>
          <p:cNvSpPr/>
          <p:nvPr/>
        </p:nvSpPr>
        <p:spPr>
          <a:xfrm>
            <a:off x="138006" y="4754953"/>
            <a:ext cx="2543388" cy="15941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lvl="0">
              <a:lnSpc>
                <a:spcPct val="98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 dirty="0">
                <a:solidFill>
                  <a:schemeClr val="bg1"/>
                </a:solidFill>
                <a:latin typeface="Rawline SemiBold" panose="00000700000000000000" pitchFamily="2" charset="0"/>
                <a:ea typeface="Calibri"/>
                <a:cs typeface="Calibri"/>
              </a:rPr>
              <a:t>A estagnação dos leitos fluviais e a fumaça das queimadas produzem </a:t>
            </a:r>
            <a:r>
              <a:rPr lang="pt-BR" sz="1600" b="1" dirty="0">
                <a:solidFill>
                  <a:schemeClr val="bg1"/>
                </a:solidFill>
                <a:latin typeface="Rawline ExtraBold" panose="00000900000000000000" pitchFamily="2" charset="0"/>
                <a:ea typeface="Calibri"/>
                <a:cs typeface="Calibri"/>
              </a:rPr>
              <a:t>dois vetores simultâneos de agravo.</a:t>
            </a:r>
            <a:endParaRPr lang="pt-BR" sz="1600" b="0" i="0" u="none" strike="noStrike" kern="0" cap="none" spc="0" baseline="0" dirty="0">
              <a:solidFill>
                <a:schemeClr val="bg1"/>
              </a:solidFill>
              <a:uFillTx/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sp>
        <p:nvSpPr>
          <p:cNvPr id="30" name="Google Shape;722;p29"/>
          <p:cNvSpPr/>
          <p:nvPr/>
        </p:nvSpPr>
        <p:spPr>
          <a:xfrm>
            <a:off x="2955389" y="4889475"/>
            <a:ext cx="1490373" cy="1147613"/>
          </a:xfrm>
          <a:custGeom>
            <a:avLst>
              <a:gd name="f0" fmla="val 152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dirty="0">
                <a:solidFill>
                  <a:srgbClr val="005C1F"/>
                </a:solidFill>
                <a:latin typeface="Rawline SemiBold" panose="00000700000000000000" pitchFamily="2" charset="0"/>
              </a:rPr>
              <a:t>Seca severa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dirty="0">
                <a:solidFill>
                  <a:srgbClr val="005C1F"/>
                </a:solidFill>
                <a:latin typeface="Rawline SemiBold" panose="00000700000000000000" pitchFamily="2" charset="0"/>
              </a:rPr>
              <a:t>na Amazônia e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b="0" i="0" u="none" strike="noStrike" kern="0" cap="none" spc="0" baseline="0" dirty="0">
                <a:solidFill>
                  <a:srgbClr val="005C1F"/>
                </a:solidFill>
                <a:uFillTx/>
                <a:latin typeface="Rawline SemiBold" panose="00000700000000000000" pitchFamily="2" charset="0"/>
              </a:rPr>
              <a:t>Agravos à Saúde</a:t>
            </a:r>
          </a:p>
        </p:txBody>
      </p:sp>
      <p:cxnSp>
        <p:nvCxnSpPr>
          <p:cNvPr id="13" name="Conector Angulado 12"/>
          <p:cNvCxnSpPr>
            <a:stCxn id="30" idx="1"/>
            <a:endCxn id="31" idx="3"/>
          </p:cNvCxnSpPr>
          <p:nvPr/>
        </p:nvCxnSpPr>
        <p:spPr>
          <a:xfrm flipV="1">
            <a:off x="4445762" y="4824659"/>
            <a:ext cx="632235" cy="638623"/>
          </a:xfrm>
          <a:prstGeom prst="bentConnector3">
            <a:avLst/>
          </a:prstGeom>
          <a:ln w="28575">
            <a:solidFill>
              <a:srgbClr val="005C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Angulado 33"/>
          <p:cNvCxnSpPr>
            <a:stCxn id="30" idx="1"/>
            <a:endCxn id="32" idx="3"/>
          </p:cNvCxnSpPr>
          <p:nvPr/>
        </p:nvCxnSpPr>
        <p:spPr>
          <a:xfrm>
            <a:off x="4445762" y="5463282"/>
            <a:ext cx="628132" cy="708816"/>
          </a:xfrm>
          <a:prstGeom prst="bentConnector3">
            <a:avLst/>
          </a:prstGeom>
          <a:ln w="28575">
            <a:solidFill>
              <a:srgbClr val="005C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Agrupar 51"/>
          <p:cNvGrpSpPr/>
          <p:nvPr/>
        </p:nvGrpSpPr>
        <p:grpSpPr>
          <a:xfrm>
            <a:off x="5077997" y="4281865"/>
            <a:ext cx="5010212" cy="1085587"/>
            <a:chOff x="6915088" y="4534164"/>
            <a:chExt cx="5010212" cy="1085587"/>
          </a:xfrm>
        </p:grpSpPr>
        <p:sp>
          <p:nvSpPr>
            <p:cNvPr id="31" name="Google Shape;722;p29"/>
            <p:cNvSpPr/>
            <p:nvPr/>
          </p:nvSpPr>
          <p:spPr>
            <a:xfrm>
              <a:off x="6915088" y="4534164"/>
              <a:ext cx="5010212" cy="1085587"/>
            </a:xfrm>
            <a:custGeom>
              <a:avLst>
                <a:gd name="f0" fmla="val 1525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00C040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lvl="0"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 dirty="0">
                <a:solidFill>
                  <a:srgbClr val="005C1F"/>
                </a:solidFill>
                <a:uFillTx/>
                <a:latin typeface="Rawline SemiBold" panose="00000700000000000000" pitchFamily="2" charset="0"/>
              </a:endParaRPr>
            </a:p>
          </p:txBody>
        </p:sp>
        <p:grpSp>
          <p:nvGrpSpPr>
            <p:cNvPr id="49" name="Agrupar 48"/>
            <p:cNvGrpSpPr/>
            <p:nvPr/>
          </p:nvGrpSpPr>
          <p:grpSpPr>
            <a:xfrm>
              <a:off x="7896225" y="4628194"/>
              <a:ext cx="3924300" cy="897526"/>
              <a:chOff x="7896225" y="4628194"/>
              <a:chExt cx="3924300" cy="897526"/>
            </a:xfrm>
          </p:grpSpPr>
          <p:sp>
            <p:nvSpPr>
              <p:cNvPr id="47" name="Google Shape;722;p29"/>
              <p:cNvSpPr/>
              <p:nvPr/>
            </p:nvSpPr>
            <p:spPr>
              <a:xfrm>
                <a:off x="7896225" y="4628194"/>
                <a:ext cx="3924300" cy="897526"/>
              </a:xfrm>
              <a:custGeom>
                <a:avLst>
                  <a:gd name="f0" fmla="val 1525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chemeClr val="bg1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lvl="0" algn="ctr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 dirty="0">
                  <a:solidFill>
                    <a:srgbClr val="005C1F"/>
                  </a:solidFill>
                  <a:uFillTx/>
                  <a:latin typeface="Rawline SemiBold" panose="00000700000000000000" pitchFamily="2" charset="0"/>
                </a:endParaRPr>
              </a:p>
            </p:txBody>
          </p:sp>
          <p:sp>
            <p:nvSpPr>
              <p:cNvPr id="51" name="Google Shape;713;p28"/>
              <p:cNvSpPr/>
              <p:nvPr/>
            </p:nvSpPr>
            <p:spPr>
              <a:xfrm>
                <a:off x="7958137" y="4730838"/>
                <a:ext cx="3800475" cy="692238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t" anchorCtr="0" compatLnSpc="1">
                <a:noAutofit/>
              </a:bodyPr>
              <a:lstStyle/>
              <a:p>
                <a:pPr lvl="0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dirty="0">
                    <a:solidFill>
                      <a:srgbClr val="00C040"/>
                    </a:solidFill>
                    <a:latin typeface="Rawline ExtraBold" panose="00000900000000000000" pitchFamily="2" charset="0"/>
                    <a:ea typeface="Calibri"/>
                    <a:cs typeface="Calibri"/>
                  </a:rPr>
                  <a:t>Via hídrica</a:t>
                </a:r>
              </a:p>
              <a:p>
                <a:pPr marL="171450" lvl="0" indent="-171450"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0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Estagnação e rebaixamento dos leitos fluviais </a:t>
                </a:r>
              </a:p>
              <a:p>
                <a:pPr marL="171450" lvl="0" indent="-171450"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0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Maior concentração de patógenos na água de consumo </a:t>
                </a:r>
              </a:p>
              <a:p>
                <a:pPr marL="171450" lvl="0" indent="-171450"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0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Surtos de DDA, febre tifoide e hepatite</a:t>
                </a:r>
                <a:endParaRPr lang="pt-BR" sz="100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</p:grpSp>
        <p:pic>
          <p:nvPicPr>
            <p:cNvPr id="50" name="Imagem 4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3094" y="4716399"/>
              <a:ext cx="721116" cy="721116"/>
            </a:xfrm>
            <a:prstGeom prst="rect">
              <a:avLst/>
            </a:prstGeom>
          </p:spPr>
        </p:pic>
      </p:grpSp>
      <p:grpSp>
        <p:nvGrpSpPr>
          <p:cNvPr id="6144" name="Agrupar 6143"/>
          <p:cNvGrpSpPr/>
          <p:nvPr/>
        </p:nvGrpSpPr>
        <p:grpSpPr>
          <a:xfrm>
            <a:off x="5073894" y="5565671"/>
            <a:ext cx="5010212" cy="1212854"/>
            <a:chOff x="6910985" y="5624801"/>
            <a:chExt cx="5010212" cy="1212854"/>
          </a:xfrm>
        </p:grpSpPr>
        <p:sp>
          <p:nvSpPr>
            <p:cNvPr id="32" name="Google Shape;722;p29"/>
            <p:cNvSpPr/>
            <p:nvPr/>
          </p:nvSpPr>
          <p:spPr>
            <a:xfrm>
              <a:off x="6910985" y="5624801"/>
              <a:ext cx="5010212" cy="1212854"/>
            </a:xfrm>
            <a:custGeom>
              <a:avLst>
                <a:gd name="f0" fmla="val 1525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009231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lvl="0"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 dirty="0">
                <a:solidFill>
                  <a:srgbClr val="005C1F"/>
                </a:solidFill>
                <a:uFillTx/>
                <a:latin typeface="Rawline SemiBold" panose="00000700000000000000" pitchFamily="2" charset="0"/>
              </a:endParaRPr>
            </a:p>
          </p:txBody>
        </p:sp>
        <p:grpSp>
          <p:nvGrpSpPr>
            <p:cNvPr id="63" name="Agrupar 62"/>
            <p:cNvGrpSpPr/>
            <p:nvPr/>
          </p:nvGrpSpPr>
          <p:grpSpPr>
            <a:xfrm>
              <a:off x="7896225" y="5728356"/>
              <a:ext cx="3924300" cy="998943"/>
              <a:chOff x="7896225" y="5728356"/>
              <a:chExt cx="3924300" cy="998943"/>
            </a:xfrm>
          </p:grpSpPr>
          <p:sp>
            <p:nvSpPr>
              <p:cNvPr id="55" name="Google Shape;722;p29"/>
              <p:cNvSpPr/>
              <p:nvPr/>
            </p:nvSpPr>
            <p:spPr>
              <a:xfrm>
                <a:off x="7896225" y="5728356"/>
                <a:ext cx="3924300" cy="998943"/>
              </a:xfrm>
              <a:custGeom>
                <a:avLst>
                  <a:gd name="f0" fmla="val 1525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chemeClr val="bg1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lvl="0" algn="ctr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 dirty="0">
                  <a:solidFill>
                    <a:srgbClr val="005C1F"/>
                  </a:solidFill>
                  <a:uFillTx/>
                  <a:latin typeface="Rawline SemiBold" panose="00000700000000000000" pitchFamily="2" charset="0"/>
                </a:endParaRPr>
              </a:p>
            </p:txBody>
          </p:sp>
          <p:sp>
            <p:nvSpPr>
              <p:cNvPr id="56" name="Google Shape;713;p28"/>
              <p:cNvSpPr/>
              <p:nvPr/>
            </p:nvSpPr>
            <p:spPr>
              <a:xfrm>
                <a:off x="7958137" y="5777638"/>
                <a:ext cx="3800475" cy="860337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t" anchorCtr="0" compatLnSpc="1">
                <a:noAutofit/>
              </a:bodyPr>
              <a:lstStyle/>
              <a:p>
                <a:pPr lvl="0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dirty="0">
                    <a:solidFill>
                      <a:srgbClr val="009231"/>
                    </a:solidFill>
                    <a:latin typeface="Rawline ExtraBold" panose="00000900000000000000" pitchFamily="2" charset="0"/>
                    <a:ea typeface="Calibri"/>
                    <a:cs typeface="Calibri"/>
                  </a:rPr>
                  <a:t>Via atmosférica</a:t>
                </a:r>
              </a:p>
              <a:p>
                <a:pPr marL="171450" lvl="0" indent="-171450"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0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Ambiente seco favorece queimadas </a:t>
                </a:r>
              </a:p>
              <a:p>
                <a:pPr marL="171450" lvl="0" indent="-171450"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0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Plumas de fumaça e material particulado </a:t>
                </a:r>
                <a:r>
                  <a:rPr lang="pt-BR" sz="1000" dirty="0" err="1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inalável</a:t>
                </a:r>
                <a:r>
                  <a:rPr lang="pt-BR" sz="10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 </a:t>
                </a:r>
              </a:p>
              <a:p>
                <a:pPr marL="171450" lvl="0" indent="-171450"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0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Agravos respiratórios/cardiovasculares e descompensação de DCNT</a:t>
                </a:r>
                <a:endParaRPr lang="pt-BR" sz="100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</p:grpSp>
        <p:pic>
          <p:nvPicPr>
            <p:cNvPr id="62" name="Imagem 6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9215" y="5886618"/>
              <a:ext cx="708874" cy="708874"/>
            </a:xfrm>
            <a:prstGeom prst="rect">
              <a:avLst/>
            </a:prstGeom>
          </p:spPr>
        </p:pic>
      </p:grpSp>
      <p:sp>
        <p:nvSpPr>
          <p:cNvPr id="74" name="Google Shape;722;p29"/>
          <p:cNvSpPr/>
          <p:nvPr/>
        </p:nvSpPr>
        <p:spPr>
          <a:xfrm>
            <a:off x="10597725" y="4883566"/>
            <a:ext cx="1490373" cy="1147613"/>
          </a:xfrm>
          <a:custGeom>
            <a:avLst>
              <a:gd name="f0" fmla="val 152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5C1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dirty="0">
                <a:solidFill>
                  <a:schemeClr val="bg1"/>
                </a:solidFill>
                <a:latin typeface="Rawline SemiBold" panose="00000700000000000000" pitchFamily="2" charset="0"/>
              </a:rPr>
              <a:t>Pressão simultânea sobre a rede assistencial</a:t>
            </a:r>
            <a:endParaRPr lang="pt-BR" sz="1200" b="0" i="0" u="none" strike="noStrike" kern="0" cap="none" spc="0" baseline="0" dirty="0">
              <a:solidFill>
                <a:schemeClr val="bg1"/>
              </a:solidFill>
              <a:uFillTx/>
              <a:latin typeface="Rawline SemiBold" panose="00000700000000000000" pitchFamily="2" charset="0"/>
            </a:endParaRPr>
          </a:p>
        </p:txBody>
      </p:sp>
      <p:cxnSp>
        <p:nvCxnSpPr>
          <p:cNvPr id="6155" name="Conector Angulado 6154"/>
          <p:cNvCxnSpPr>
            <a:stCxn id="31" idx="1"/>
            <a:endCxn id="74" idx="3"/>
          </p:cNvCxnSpPr>
          <p:nvPr/>
        </p:nvCxnSpPr>
        <p:spPr>
          <a:xfrm>
            <a:off x="10088209" y="4824659"/>
            <a:ext cx="509516" cy="632714"/>
          </a:xfrm>
          <a:prstGeom prst="bentConnector3">
            <a:avLst/>
          </a:prstGeom>
          <a:ln w="28575">
            <a:solidFill>
              <a:srgbClr val="005C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57" name="Conector Angulado 6156"/>
          <p:cNvCxnSpPr>
            <a:stCxn id="32" idx="1"/>
            <a:endCxn id="74" idx="3"/>
          </p:cNvCxnSpPr>
          <p:nvPr/>
        </p:nvCxnSpPr>
        <p:spPr>
          <a:xfrm flipV="1">
            <a:off x="10084106" y="5457373"/>
            <a:ext cx="513619" cy="714725"/>
          </a:xfrm>
          <a:prstGeom prst="bentConnector3">
            <a:avLst/>
          </a:prstGeom>
          <a:ln w="28575">
            <a:solidFill>
              <a:srgbClr val="005C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555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CaixaDeTexto 22"/>
          <p:cNvSpPr txBox="1"/>
          <p:nvPr/>
        </p:nvSpPr>
        <p:spPr>
          <a:xfrm>
            <a:off x="292243" y="576200"/>
            <a:ext cx="11607514" cy="81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8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dirty="0">
                <a:solidFill>
                  <a:schemeClr val="tx1"/>
                </a:solidFill>
                <a:latin typeface="Rawline Medium" panose="00000600000000000000" pitchFamily="2" charset="0"/>
                <a:ea typeface="Calibri"/>
                <a:cs typeface="Calibri"/>
              </a:rPr>
              <a:t>O </a:t>
            </a:r>
            <a:r>
              <a:rPr lang="pt-BR" sz="2400" dirty="0">
                <a:solidFill>
                  <a:srgbClr val="008F2F"/>
                </a:solidFill>
                <a:latin typeface="Rawline ExtraBold" panose="00000900000000000000" pitchFamily="2" charset="0"/>
                <a:ea typeface="Calibri"/>
                <a:cs typeface="Calibri"/>
              </a:rPr>
              <a:t>+Saúde Amazônia </a:t>
            </a:r>
            <a:r>
              <a:rPr lang="pt-BR" sz="2400" dirty="0">
                <a:solidFill>
                  <a:schemeClr val="tx1"/>
                </a:solidFill>
                <a:latin typeface="Rawline Medium" panose="00000600000000000000" pitchFamily="2" charset="0"/>
                <a:ea typeface="Calibri"/>
                <a:cs typeface="Calibri"/>
              </a:rPr>
              <a:t>ampliou a atenção básica na região, </a:t>
            </a:r>
          </a:p>
          <a:p>
            <a:pPr lvl="0" algn="ctr">
              <a:lnSpc>
                <a:spcPct val="98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dirty="0">
                <a:solidFill>
                  <a:schemeClr val="tx1"/>
                </a:solidFill>
                <a:latin typeface="Rawline Medium" panose="00000600000000000000" pitchFamily="2" charset="0"/>
                <a:ea typeface="Calibri"/>
                <a:cs typeface="Calibri"/>
              </a:rPr>
              <a:t>elevando a capacidade de resposta de rotina (2023 a 2026)</a:t>
            </a:r>
          </a:p>
        </p:txBody>
      </p:sp>
      <p:grpSp>
        <p:nvGrpSpPr>
          <p:cNvPr id="33" name="Agrupar 32"/>
          <p:cNvGrpSpPr/>
          <p:nvPr/>
        </p:nvGrpSpPr>
        <p:grpSpPr>
          <a:xfrm>
            <a:off x="1171753" y="1991586"/>
            <a:ext cx="9848494" cy="4305037"/>
            <a:chOff x="876025" y="2293936"/>
            <a:chExt cx="9848494" cy="4305037"/>
          </a:xfrm>
        </p:grpSpPr>
        <p:grpSp>
          <p:nvGrpSpPr>
            <p:cNvPr id="28" name="Agrupar 27"/>
            <p:cNvGrpSpPr/>
            <p:nvPr/>
          </p:nvGrpSpPr>
          <p:grpSpPr>
            <a:xfrm>
              <a:off x="4442938" y="2293936"/>
              <a:ext cx="2735560" cy="3961776"/>
              <a:chOff x="4420122" y="2293936"/>
              <a:chExt cx="2735560" cy="3961776"/>
            </a:xfrm>
          </p:grpSpPr>
          <p:sp>
            <p:nvSpPr>
              <p:cNvPr id="25" name="CaixaDeTexto 24"/>
              <p:cNvSpPr txBox="1"/>
              <p:nvPr/>
            </p:nvSpPr>
            <p:spPr>
              <a:xfrm>
                <a:off x="4420122" y="4439830"/>
                <a:ext cx="2735560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dirty="0">
                    <a:solidFill>
                      <a:srgbClr val="009231"/>
                    </a:solidFill>
                    <a:latin typeface="Rawline" panose="00000500000000000000" pitchFamily="2" charset="0"/>
                  </a:rPr>
                  <a:t>Ampliação de </a:t>
                </a:r>
              </a:p>
              <a:p>
                <a:pPr algn="ctr"/>
                <a:r>
                  <a:rPr lang="pt-BR" sz="5400" dirty="0">
                    <a:solidFill>
                      <a:srgbClr val="005C1F"/>
                    </a:solidFill>
                    <a:latin typeface="Rawline ExtraBold" panose="00000900000000000000" pitchFamily="2" charset="0"/>
                  </a:rPr>
                  <a:t>24,6%</a:t>
                </a:r>
                <a:r>
                  <a:rPr lang="pt-BR" sz="2800" dirty="0">
                    <a:solidFill>
                      <a:srgbClr val="005C1F"/>
                    </a:solidFill>
                    <a:latin typeface="Rawline ExtraBold" panose="00000900000000000000" pitchFamily="2" charset="0"/>
                  </a:rPr>
                  <a:t> </a:t>
                </a:r>
              </a:p>
              <a:p>
                <a:pPr algn="ctr"/>
                <a:r>
                  <a:rPr lang="pt-BR" dirty="0">
                    <a:solidFill>
                      <a:srgbClr val="009231"/>
                    </a:solidFill>
                    <a:latin typeface="Rawline" panose="00000500000000000000" pitchFamily="2" charset="0"/>
                  </a:rPr>
                  <a:t>da frota de UBS Fluviais</a:t>
                </a:r>
              </a:p>
              <a:p>
                <a:pPr algn="ctr"/>
                <a:endParaRPr lang="pt-BR" sz="1000" dirty="0">
                  <a:solidFill>
                    <a:schemeClr val="tx1"/>
                  </a:solidFill>
                  <a:latin typeface="Rawline Medium" panose="00000600000000000000" pitchFamily="2" charset="0"/>
                </a:endParaRPr>
              </a:p>
              <a:p>
                <a:pPr algn="ctr"/>
                <a:r>
                  <a:rPr lang="pt-BR" sz="1000" dirty="0">
                    <a:solidFill>
                      <a:schemeClr val="tx1"/>
                    </a:solidFill>
                    <a:latin typeface="Rawline Medium" panose="00000600000000000000" pitchFamily="2" charset="0"/>
                  </a:rPr>
                  <a:t>REDE CRESCEU, OPERANDO AGORA COM 71 UNIDADES EM ÁREAS REMOTAS</a:t>
                </a:r>
              </a:p>
            </p:txBody>
          </p:sp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40702" y="2293936"/>
                <a:ext cx="2145894" cy="2145894"/>
              </a:xfrm>
              <a:prstGeom prst="rect">
                <a:avLst/>
              </a:prstGeom>
            </p:spPr>
          </p:pic>
        </p:grpSp>
        <p:grpSp>
          <p:nvGrpSpPr>
            <p:cNvPr id="32" name="Agrupar 31"/>
            <p:cNvGrpSpPr/>
            <p:nvPr/>
          </p:nvGrpSpPr>
          <p:grpSpPr>
            <a:xfrm>
              <a:off x="876025" y="2498507"/>
              <a:ext cx="2660001" cy="3764865"/>
              <a:chOff x="876025" y="2498507"/>
              <a:chExt cx="2660001" cy="3764865"/>
            </a:xfrm>
          </p:grpSpPr>
          <p:grpSp>
            <p:nvGrpSpPr>
              <p:cNvPr id="10" name="Agrupar 9"/>
              <p:cNvGrpSpPr/>
              <p:nvPr/>
            </p:nvGrpSpPr>
            <p:grpSpPr>
              <a:xfrm rot="16517004">
                <a:off x="1436600" y="2498506"/>
                <a:ext cx="1500407" cy="1500409"/>
                <a:chOff x="1285875" y="2616736"/>
                <a:chExt cx="1944191" cy="1944193"/>
              </a:xfrm>
            </p:grpSpPr>
            <p:sp>
              <p:nvSpPr>
                <p:cNvPr id="2" name="Elipse 1"/>
                <p:cNvSpPr/>
                <p:nvPr/>
              </p:nvSpPr>
              <p:spPr>
                <a:xfrm>
                  <a:off x="1285875" y="2616738"/>
                  <a:ext cx="1944191" cy="1944191"/>
                </a:xfrm>
                <a:prstGeom prst="ellipse">
                  <a:avLst/>
                </a:prstGeom>
                <a:solidFill>
                  <a:srgbClr val="E1FF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4" name="Arco 3"/>
                <p:cNvSpPr/>
                <p:nvPr/>
              </p:nvSpPr>
              <p:spPr>
                <a:xfrm>
                  <a:off x="1285875" y="2616736"/>
                  <a:ext cx="1944191" cy="1944193"/>
                </a:xfrm>
                <a:prstGeom prst="arc">
                  <a:avLst>
                    <a:gd name="adj1" fmla="val 16200000"/>
                    <a:gd name="adj2" fmla="val 21431714"/>
                  </a:avLst>
                </a:prstGeom>
                <a:ln w="381000">
                  <a:solidFill>
                    <a:srgbClr val="005C1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5" name="Agrupar 14"/>
              <p:cNvGrpSpPr/>
              <p:nvPr/>
            </p:nvGrpSpPr>
            <p:grpSpPr>
              <a:xfrm>
                <a:off x="876025" y="4439830"/>
                <a:ext cx="2660001" cy="1823542"/>
                <a:chOff x="1673703" y="2338588"/>
                <a:chExt cx="2660001" cy="1823542"/>
              </a:xfrm>
            </p:grpSpPr>
            <p:sp>
              <p:nvSpPr>
                <p:cNvPr id="11" name="CaixaDeTexto 10"/>
                <p:cNvSpPr txBox="1"/>
                <p:nvPr/>
              </p:nvSpPr>
              <p:spPr>
                <a:xfrm>
                  <a:off x="1673703" y="2338588"/>
                  <a:ext cx="2660001" cy="13542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dirty="0">
                      <a:solidFill>
                        <a:srgbClr val="008F2F"/>
                      </a:solidFill>
                      <a:latin typeface="Rawline" panose="00000500000000000000" pitchFamily="2" charset="0"/>
                    </a:rPr>
                    <a:t>Crescimento de</a:t>
                  </a:r>
                </a:p>
                <a:p>
                  <a:pPr algn="ctr"/>
                  <a:r>
                    <a:rPr lang="pt-BR" sz="5400" dirty="0">
                      <a:solidFill>
                        <a:srgbClr val="005C1F"/>
                      </a:solidFill>
                      <a:latin typeface="Rawline ExtraBold" panose="00000900000000000000" pitchFamily="2" charset="0"/>
                    </a:rPr>
                    <a:t>24,9% </a:t>
                  </a:r>
                </a:p>
                <a:p>
                  <a:pPr algn="ctr"/>
                  <a:r>
                    <a:rPr lang="pt-BR" dirty="0">
                      <a:solidFill>
                        <a:srgbClr val="008F2F"/>
                      </a:solidFill>
                      <a:latin typeface="Rawline" panose="00000500000000000000" pitchFamily="2" charset="0"/>
                    </a:rPr>
                    <a:t>de equipes de saúde</a:t>
                  </a:r>
                </a:p>
              </p:txBody>
            </p:sp>
            <p:sp>
              <p:nvSpPr>
                <p:cNvPr id="24" name="CaixaDeTexto 23"/>
                <p:cNvSpPr txBox="1"/>
                <p:nvPr/>
              </p:nvSpPr>
              <p:spPr>
                <a:xfrm>
                  <a:off x="1673703" y="3762020"/>
                  <a:ext cx="266000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chemeClr val="tx1"/>
                      </a:solidFill>
                      <a:latin typeface="Rawline Medium" panose="00000600000000000000" pitchFamily="2" charset="0"/>
                    </a:rPr>
                    <a:t>NÚMERO DE EQUIPES SALTOU DE </a:t>
                  </a:r>
                </a:p>
                <a:p>
                  <a:pPr algn="ctr"/>
                  <a:r>
                    <a:rPr lang="pt-BR" sz="1000" dirty="0">
                      <a:solidFill>
                        <a:schemeClr val="tx1"/>
                      </a:solidFill>
                      <a:latin typeface="Rawline Medium" panose="00000600000000000000" pitchFamily="2" charset="0"/>
                    </a:rPr>
                    <a:t>261 PARA 326 PROFISSIONAIS</a:t>
                  </a:r>
                </a:p>
              </p:txBody>
            </p:sp>
          </p:grpSp>
          <p:pic>
            <p:nvPicPr>
              <p:cNvPr id="27" name="Imagem 2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01942" y="2857766"/>
                <a:ext cx="769721" cy="769721"/>
              </a:xfrm>
              <a:prstGeom prst="rect">
                <a:avLst/>
              </a:prstGeom>
            </p:spPr>
          </p:pic>
        </p:grpSp>
        <p:grpSp>
          <p:nvGrpSpPr>
            <p:cNvPr id="30" name="Agrupar 29"/>
            <p:cNvGrpSpPr/>
            <p:nvPr/>
          </p:nvGrpSpPr>
          <p:grpSpPr>
            <a:xfrm>
              <a:off x="7736904" y="2451673"/>
              <a:ext cx="2987615" cy="4147300"/>
              <a:chOff x="7736904" y="2451673"/>
              <a:chExt cx="2987615" cy="4147300"/>
            </a:xfrm>
          </p:grpSpPr>
          <p:pic>
            <p:nvPicPr>
              <p:cNvPr id="29" name="Imagem 28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15501" y="2451673"/>
                <a:ext cx="1830420" cy="1830420"/>
              </a:xfrm>
              <a:prstGeom prst="rect">
                <a:avLst/>
              </a:prstGeom>
            </p:spPr>
          </p:pic>
          <p:sp>
            <p:nvSpPr>
              <p:cNvPr id="31" name="CaixaDeTexto 30"/>
              <p:cNvSpPr txBox="1"/>
              <p:nvPr/>
            </p:nvSpPr>
            <p:spPr>
              <a:xfrm>
                <a:off x="7736904" y="4598425"/>
                <a:ext cx="2987615" cy="2000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5400" dirty="0">
                    <a:solidFill>
                      <a:srgbClr val="005C1F"/>
                    </a:solidFill>
                    <a:latin typeface="Rawline ExtraBold" panose="00000900000000000000" pitchFamily="2" charset="0"/>
                  </a:rPr>
                  <a:t>95%</a:t>
                </a:r>
              </a:p>
              <a:p>
                <a:pPr algn="ctr"/>
                <a:r>
                  <a:rPr lang="pt-BR" dirty="0">
                    <a:solidFill>
                      <a:srgbClr val="008F2F"/>
                    </a:solidFill>
                    <a:latin typeface="Rawline" panose="00000500000000000000" pitchFamily="2" charset="0"/>
                  </a:rPr>
                  <a:t>pessoas vinculadas ao cuidado </a:t>
                </a:r>
              </a:p>
              <a:p>
                <a:pPr algn="ctr"/>
                <a:r>
                  <a:rPr lang="pt-BR" dirty="0">
                    <a:solidFill>
                      <a:srgbClr val="008F2F"/>
                    </a:solidFill>
                    <a:latin typeface="Rawline" panose="00000500000000000000" pitchFamily="2" charset="0"/>
                  </a:rPr>
                  <a:t>(ESF e </a:t>
                </a:r>
                <a:r>
                  <a:rPr lang="pt-BR" dirty="0" err="1">
                    <a:solidFill>
                      <a:srgbClr val="008F2F"/>
                    </a:solidFill>
                    <a:latin typeface="Rawline" panose="00000500000000000000" pitchFamily="2" charset="0"/>
                  </a:rPr>
                  <a:t>ESF_ribeirinha</a:t>
                </a:r>
                <a:r>
                  <a:rPr lang="pt-BR" dirty="0">
                    <a:solidFill>
                      <a:srgbClr val="008F2F"/>
                    </a:solidFill>
                    <a:latin typeface="Rawline" panose="00000500000000000000" pitchFamily="2" charset="0"/>
                  </a:rPr>
                  <a:t>)</a:t>
                </a:r>
              </a:p>
              <a:p>
                <a:pPr algn="ctr"/>
                <a:r>
                  <a:rPr lang="pt-BR" dirty="0">
                    <a:solidFill>
                      <a:srgbClr val="008F2F"/>
                    </a:solidFill>
                    <a:latin typeface="Rawline" panose="00000500000000000000" pitchFamily="2" charset="0"/>
                  </a:rPr>
                  <a:t>Entre 2022 a 2026</a:t>
                </a:r>
              </a:p>
              <a:p>
                <a:pPr algn="ctr"/>
                <a:endParaRPr lang="pt-BR" dirty="0">
                  <a:solidFill>
                    <a:srgbClr val="008F2F"/>
                  </a:solidFill>
                  <a:latin typeface="Rawline" panose="00000500000000000000" pitchFamily="2" charset="0"/>
                </a:endParaRPr>
              </a:p>
              <a:p>
                <a:pPr algn="ctr"/>
                <a:r>
                  <a:rPr lang="pt-BR" dirty="0">
                    <a:solidFill>
                      <a:srgbClr val="005C1F"/>
                    </a:solidFill>
                    <a:latin typeface="Rawline ExtraBold" panose="00000900000000000000" pitchFamily="2" charset="0"/>
                  </a:rPr>
                  <a:t> </a:t>
                </a:r>
              </a:p>
            </p:txBody>
          </p:sp>
        </p:grp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01D77E00-6DE2-5C4D-38DE-74525F62C6E5}"/>
              </a:ext>
            </a:extLst>
          </p:cNvPr>
          <p:cNvSpPr txBox="1"/>
          <p:nvPr/>
        </p:nvSpPr>
        <p:spPr>
          <a:xfrm>
            <a:off x="6106446" y="4135127"/>
            <a:ext cx="6738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rgbClr val="009231"/>
                </a:solidFill>
                <a:latin typeface="Rawline" panose="00000500000000000000" pitchFamily="2" charset="0"/>
              </a:rPr>
              <a:t>Ampliação de </a:t>
            </a:r>
          </a:p>
        </p:txBody>
      </p:sp>
    </p:spTree>
    <p:extLst>
      <p:ext uri="{BB962C8B-B14F-4D97-AF65-F5344CB8AC3E}">
        <p14:creationId xmlns:p14="http://schemas.microsoft.com/office/powerpoint/2010/main" val="1468178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CaixaDeTexto 25"/>
          <p:cNvSpPr txBox="1"/>
          <p:nvPr/>
        </p:nvSpPr>
        <p:spPr>
          <a:xfrm>
            <a:off x="759596" y="637455"/>
            <a:ext cx="46863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8F2F"/>
                </a:solidFill>
                <a:latin typeface="Rawline ExtraBold" panose="00000900000000000000" pitchFamily="2" charset="0"/>
              </a:rPr>
              <a:t>Avanços no saneamento indígena e saúde ribeirinha (2023-2026)</a:t>
            </a:r>
          </a:p>
          <a:p>
            <a:r>
              <a:rPr lang="pt-BR" sz="2400" dirty="0">
                <a:latin typeface="Rawline Medium" panose="00000600000000000000" pitchFamily="2" charset="0"/>
              </a:rPr>
              <a:t> </a:t>
            </a:r>
          </a:p>
          <a:p>
            <a:r>
              <a:rPr lang="pt-BR" dirty="0">
                <a:latin typeface="Rawline Medium" panose="00000600000000000000" pitchFamily="2" charset="0"/>
              </a:rPr>
              <a:t>Expansão coordenada na infraestrutura de saneamento em aldeias indígenas e na rede de saúde para populações ribeirinhas, combinando obras estruturais e aumento de equipes e unidade móveis.</a:t>
            </a:r>
          </a:p>
        </p:txBody>
      </p:sp>
      <p:grpSp>
        <p:nvGrpSpPr>
          <p:cNvPr id="75" name="Agrupar 74"/>
          <p:cNvGrpSpPr/>
          <p:nvPr/>
        </p:nvGrpSpPr>
        <p:grpSpPr>
          <a:xfrm>
            <a:off x="742684" y="3293486"/>
            <a:ext cx="4071055" cy="2927059"/>
            <a:chOff x="503788" y="3529269"/>
            <a:chExt cx="4071055" cy="2927059"/>
          </a:xfrm>
        </p:grpSpPr>
        <p:grpSp>
          <p:nvGrpSpPr>
            <p:cNvPr id="51" name="Agrupar 50"/>
            <p:cNvGrpSpPr/>
            <p:nvPr/>
          </p:nvGrpSpPr>
          <p:grpSpPr>
            <a:xfrm>
              <a:off x="580694" y="6190477"/>
              <a:ext cx="3994148" cy="265851"/>
              <a:chOff x="520701" y="5310467"/>
              <a:chExt cx="3994148" cy="265851"/>
            </a:xfrm>
          </p:grpSpPr>
          <p:sp>
            <p:nvSpPr>
              <p:cNvPr id="48" name="Retângulo 47"/>
              <p:cNvSpPr/>
              <p:nvPr/>
            </p:nvSpPr>
            <p:spPr>
              <a:xfrm>
                <a:off x="520701" y="5310467"/>
                <a:ext cx="3994148" cy="26584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49" name="Retângulo 48"/>
              <p:cNvSpPr/>
              <p:nvPr/>
            </p:nvSpPr>
            <p:spPr>
              <a:xfrm>
                <a:off x="520701" y="5310469"/>
                <a:ext cx="3994148" cy="265849"/>
              </a:xfrm>
              <a:prstGeom prst="rect">
                <a:avLst/>
              </a:prstGeom>
              <a:solidFill>
                <a:srgbClr val="005C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grpSp>
          <p:nvGrpSpPr>
            <p:cNvPr id="53" name="Agrupar 52"/>
            <p:cNvGrpSpPr/>
            <p:nvPr/>
          </p:nvGrpSpPr>
          <p:grpSpPr>
            <a:xfrm>
              <a:off x="503788" y="3529269"/>
              <a:ext cx="4071055" cy="1724782"/>
              <a:chOff x="443795" y="3604008"/>
              <a:chExt cx="4071055" cy="1724782"/>
            </a:xfrm>
          </p:grpSpPr>
          <p:grpSp>
            <p:nvGrpSpPr>
              <p:cNvPr id="52" name="Agrupar 51"/>
              <p:cNvGrpSpPr/>
              <p:nvPr/>
            </p:nvGrpSpPr>
            <p:grpSpPr>
              <a:xfrm>
                <a:off x="520702" y="4633122"/>
                <a:ext cx="3994148" cy="695668"/>
                <a:chOff x="520702" y="3701394"/>
                <a:chExt cx="3994148" cy="695668"/>
              </a:xfrm>
            </p:grpSpPr>
            <p:sp>
              <p:nvSpPr>
                <p:cNvPr id="34" name="Retângulo 33"/>
                <p:cNvSpPr/>
                <p:nvPr/>
              </p:nvSpPr>
              <p:spPr>
                <a:xfrm>
                  <a:off x="520702" y="3701394"/>
                  <a:ext cx="3994148" cy="69566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39" name="Retângulo 38"/>
                <p:cNvSpPr/>
                <p:nvPr/>
              </p:nvSpPr>
              <p:spPr>
                <a:xfrm>
                  <a:off x="520702" y="3701394"/>
                  <a:ext cx="3259536" cy="695668"/>
                </a:xfrm>
                <a:prstGeom prst="rect">
                  <a:avLst/>
                </a:prstGeom>
                <a:solidFill>
                  <a:srgbClr val="65FF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40" name="Retângulo 39"/>
                <p:cNvSpPr/>
                <p:nvPr/>
              </p:nvSpPr>
              <p:spPr>
                <a:xfrm>
                  <a:off x="520702" y="3701394"/>
                  <a:ext cx="2753579" cy="695668"/>
                </a:xfrm>
                <a:prstGeom prst="rect">
                  <a:avLst/>
                </a:prstGeom>
                <a:solidFill>
                  <a:srgbClr val="008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55" name="CaixaDeTexto 54"/>
              <p:cNvSpPr txBox="1"/>
              <p:nvPr/>
            </p:nvSpPr>
            <p:spPr>
              <a:xfrm>
                <a:off x="443795" y="3604008"/>
                <a:ext cx="216986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5400" dirty="0">
                    <a:solidFill>
                      <a:srgbClr val="005C1F"/>
                    </a:solidFill>
                    <a:latin typeface="Rawline ExtraBold" panose="00000900000000000000" pitchFamily="2" charset="0"/>
                  </a:rPr>
                  <a:t>79,2%</a:t>
                </a:r>
                <a:endParaRPr lang="pt-BR" sz="3600" dirty="0">
                  <a:solidFill>
                    <a:srgbClr val="005C1F"/>
                  </a:solidFill>
                  <a:latin typeface="Rawline ExtraBold" panose="00000900000000000000" pitchFamily="2" charset="0"/>
                </a:endParaRPr>
              </a:p>
            </p:txBody>
          </p:sp>
          <p:sp>
            <p:nvSpPr>
              <p:cNvPr id="56" name="CaixaDeTexto 55"/>
              <p:cNvSpPr txBox="1"/>
              <p:nvPr/>
            </p:nvSpPr>
            <p:spPr>
              <a:xfrm>
                <a:off x="2536091" y="3700896"/>
                <a:ext cx="1872726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dirty="0">
                    <a:solidFill>
                      <a:schemeClr val="tx1"/>
                    </a:solidFill>
                    <a:latin typeface="Rawline Medium" panose="00000600000000000000" pitchFamily="2" charset="0"/>
                  </a:rPr>
                  <a:t>DA META DE </a:t>
                </a:r>
              </a:p>
              <a:p>
                <a:r>
                  <a:rPr lang="pt-BR" dirty="0">
                    <a:solidFill>
                      <a:schemeClr val="tx1"/>
                    </a:solidFill>
                    <a:latin typeface="Rawline Medium" panose="00000600000000000000" pitchFamily="2" charset="0"/>
                  </a:rPr>
                  <a:t>ATENDIMENTO </a:t>
                </a:r>
              </a:p>
              <a:p>
                <a:r>
                  <a:rPr lang="pt-BR" dirty="0">
                    <a:solidFill>
                      <a:schemeClr val="tx1"/>
                    </a:solidFill>
                    <a:latin typeface="Rawline Medium" panose="00000600000000000000" pitchFamily="2" charset="0"/>
                  </a:rPr>
                  <a:t>A ALDEIAS</a:t>
                </a:r>
              </a:p>
            </p:txBody>
          </p:sp>
          <p:sp>
            <p:nvSpPr>
              <p:cNvPr id="57" name="CaixaDeTexto 56"/>
              <p:cNvSpPr txBox="1"/>
              <p:nvPr/>
            </p:nvSpPr>
            <p:spPr>
              <a:xfrm>
                <a:off x="460707" y="4402580"/>
                <a:ext cx="405414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900" dirty="0">
                    <a:solidFill>
                      <a:schemeClr val="tx1"/>
                    </a:solidFill>
                    <a:latin typeface="Rawline SemiBold" panose="00000700000000000000" pitchFamily="2" charset="0"/>
                  </a:rPr>
                  <a:t>453 ALDEIAS BENEFICIAS ATÉ JULHO 2026 (Meta 572)</a:t>
                </a:r>
              </a:p>
            </p:txBody>
          </p:sp>
        </p:grpSp>
      </p:grpSp>
      <p:grpSp>
        <p:nvGrpSpPr>
          <p:cNvPr id="68" name="Agrupar 67"/>
          <p:cNvGrpSpPr/>
          <p:nvPr/>
        </p:nvGrpSpPr>
        <p:grpSpPr>
          <a:xfrm>
            <a:off x="6249445" y="659389"/>
            <a:ext cx="5199871" cy="2359966"/>
            <a:chOff x="6010549" y="479943"/>
            <a:chExt cx="5199871" cy="2359966"/>
          </a:xfrm>
        </p:grpSpPr>
        <p:grpSp>
          <p:nvGrpSpPr>
            <p:cNvPr id="67" name="Agrupar 66"/>
            <p:cNvGrpSpPr/>
            <p:nvPr/>
          </p:nvGrpSpPr>
          <p:grpSpPr>
            <a:xfrm>
              <a:off x="6010549" y="479943"/>
              <a:ext cx="2359966" cy="2359966"/>
              <a:chOff x="6010549" y="479943"/>
              <a:chExt cx="2359966" cy="2359966"/>
            </a:xfrm>
          </p:grpSpPr>
          <p:sp>
            <p:nvSpPr>
              <p:cNvPr id="60" name="Elipse 59"/>
              <p:cNvSpPr/>
              <p:nvPr/>
            </p:nvSpPr>
            <p:spPr>
              <a:xfrm>
                <a:off x="6010549" y="479943"/>
                <a:ext cx="2359966" cy="2359966"/>
              </a:xfrm>
              <a:prstGeom prst="ellipse">
                <a:avLst/>
              </a:prstGeom>
              <a:solidFill>
                <a:srgbClr val="005C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61" name="Imagem 6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24373" y="1095799"/>
                <a:ext cx="1282293" cy="1282293"/>
              </a:xfrm>
              <a:prstGeom prst="rect">
                <a:avLst/>
              </a:prstGeom>
            </p:spPr>
          </p:pic>
        </p:grpSp>
        <p:grpSp>
          <p:nvGrpSpPr>
            <p:cNvPr id="66" name="Agrupar 65"/>
            <p:cNvGrpSpPr/>
            <p:nvPr/>
          </p:nvGrpSpPr>
          <p:grpSpPr>
            <a:xfrm>
              <a:off x="8446149" y="827648"/>
              <a:ext cx="2764271" cy="1664556"/>
              <a:chOff x="8446149" y="713536"/>
              <a:chExt cx="2764271" cy="1664556"/>
            </a:xfrm>
          </p:grpSpPr>
          <p:grpSp>
            <p:nvGrpSpPr>
              <p:cNvPr id="65" name="Agrupar 64"/>
              <p:cNvGrpSpPr/>
              <p:nvPr/>
            </p:nvGrpSpPr>
            <p:grpSpPr>
              <a:xfrm>
                <a:off x="8446149" y="713536"/>
                <a:ext cx="2764271" cy="1262907"/>
                <a:chOff x="8446149" y="713536"/>
                <a:chExt cx="2764271" cy="1262907"/>
              </a:xfrm>
            </p:grpSpPr>
            <p:sp>
              <p:nvSpPr>
                <p:cNvPr id="62" name="CaixaDeTexto 61"/>
                <p:cNvSpPr txBox="1"/>
                <p:nvPr/>
              </p:nvSpPr>
              <p:spPr>
                <a:xfrm>
                  <a:off x="8446149" y="713536"/>
                  <a:ext cx="1485900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5400" dirty="0">
                      <a:solidFill>
                        <a:srgbClr val="005C1F"/>
                      </a:solidFill>
                      <a:latin typeface="Rawline ExtraBold" panose="00000900000000000000" pitchFamily="2" charset="0"/>
                    </a:rPr>
                    <a:t>233</a:t>
                  </a:r>
                </a:p>
              </p:txBody>
            </p:sp>
            <p:sp>
              <p:nvSpPr>
                <p:cNvPr id="63" name="Retângulo 62"/>
                <p:cNvSpPr/>
                <p:nvPr/>
              </p:nvSpPr>
              <p:spPr>
                <a:xfrm>
                  <a:off x="8451376" y="1453223"/>
                  <a:ext cx="2759044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pt-BR" spc="50" dirty="0">
                      <a:latin typeface="Rawline Medium" panose="00000600000000000000" pitchFamily="2" charset="0"/>
                    </a:rPr>
                    <a:t>OBRAS DE ABASTECIMENTO DE ÁGUA</a:t>
                  </a:r>
                </a:p>
              </p:txBody>
            </p:sp>
          </p:grpSp>
          <p:sp>
            <p:nvSpPr>
              <p:cNvPr id="64" name="Retângulo 63"/>
              <p:cNvSpPr/>
              <p:nvPr/>
            </p:nvSpPr>
            <p:spPr>
              <a:xfrm>
                <a:off x="8451377" y="2008760"/>
                <a:ext cx="230552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sz="900" spc="50" dirty="0">
                    <a:latin typeface="Rawline SemiBold" panose="00000700000000000000" pitchFamily="2" charset="0"/>
                  </a:rPr>
                  <a:t>115 PELO PAC, 118 POR EXECUÇÃO DIRETA ATÉ DEZ 2026</a:t>
                </a:r>
              </a:p>
            </p:txBody>
          </p:sp>
        </p:grpSp>
      </p:grpSp>
      <p:grpSp>
        <p:nvGrpSpPr>
          <p:cNvPr id="74" name="Agrupar 73"/>
          <p:cNvGrpSpPr/>
          <p:nvPr/>
        </p:nvGrpSpPr>
        <p:grpSpPr>
          <a:xfrm>
            <a:off x="6324166" y="3894851"/>
            <a:ext cx="5125150" cy="2217160"/>
            <a:chOff x="6085270" y="3990934"/>
            <a:chExt cx="5125150" cy="2217160"/>
          </a:xfrm>
        </p:grpSpPr>
        <p:sp>
          <p:nvSpPr>
            <p:cNvPr id="69" name="Retângulo Arredondado 68"/>
            <p:cNvSpPr/>
            <p:nvPr/>
          </p:nvSpPr>
          <p:spPr>
            <a:xfrm>
              <a:off x="6085270" y="3990934"/>
              <a:ext cx="2217160" cy="2217160"/>
            </a:xfrm>
            <a:prstGeom prst="roundRect">
              <a:avLst/>
            </a:prstGeom>
            <a:solidFill>
              <a:srgbClr val="008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0" name="CaixaDeTexto 69"/>
            <p:cNvSpPr txBox="1"/>
            <p:nvPr/>
          </p:nvSpPr>
          <p:spPr>
            <a:xfrm>
              <a:off x="8446148" y="4199273"/>
              <a:ext cx="231075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5400" dirty="0">
                  <a:solidFill>
                    <a:srgbClr val="005C1F"/>
                  </a:solidFill>
                  <a:latin typeface="Rawline ExtraBold" panose="00000900000000000000" pitchFamily="2" charset="0"/>
                </a:rPr>
                <a:t>83,6%</a:t>
              </a:r>
            </a:p>
          </p:txBody>
        </p:sp>
        <p:sp>
          <p:nvSpPr>
            <p:cNvPr id="71" name="Retângulo 70"/>
            <p:cNvSpPr/>
            <p:nvPr/>
          </p:nvSpPr>
          <p:spPr>
            <a:xfrm>
              <a:off x="8451376" y="4938960"/>
              <a:ext cx="275904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pc="50" dirty="0">
                  <a:latin typeface="Rawline Medium" panose="00000600000000000000" pitchFamily="2" charset="0"/>
                </a:rPr>
                <a:t>DA META DE REFORMAS ALCANÇADAS</a:t>
              </a:r>
            </a:p>
          </p:txBody>
        </p:sp>
        <p:sp>
          <p:nvSpPr>
            <p:cNvPr id="72" name="Retângulo 71"/>
            <p:cNvSpPr/>
            <p:nvPr/>
          </p:nvSpPr>
          <p:spPr>
            <a:xfrm>
              <a:off x="8451377" y="5494497"/>
              <a:ext cx="230552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900" spc="50" dirty="0">
                  <a:latin typeface="Rawline SemiBold" panose="00000700000000000000" pitchFamily="2" charset="0"/>
                </a:rPr>
                <a:t>243 REFORMAS CONLUÍDAS, 79 PROJEÇÕES ATÉ O FINAL DE 2026</a:t>
              </a:r>
            </a:p>
          </p:txBody>
        </p:sp>
        <p:pic>
          <p:nvPicPr>
            <p:cNvPr id="73" name="Imagem 7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5813" y="4344618"/>
              <a:ext cx="1489437" cy="14894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6553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923;p38"/>
          <p:cNvSpPr/>
          <p:nvPr/>
        </p:nvSpPr>
        <p:spPr>
          <a:xfrm>
            <a:off x="457200" y="310896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b="1" i="0" u="none" strike="noStrike" kern="0" cap="none" spc="0" baseline="0" dirty="0">
                <a:solidFill>
                  <a:srgbClr val="008F2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Organização dos serviços </a:t>
            </a: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para a resposta regional.</a:t>
            </a:r>
          </a:p>
        </p:txBody>
      </p:sp>
      <p:sp>
        <p:nvSpPr>
          <p:cNvPr id="23" name="Google Shape;924;p38"/>
          <p:cNvSpPr/>
          <p:nvPr/>
        </p:nvSpPr>
        <p:spPr>
          <a:xfrm>
            <a:off x="502920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C000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4" name="Google Shape;925;p38"/>
          <p:cNvSpPr/>
          <p:nvPr/>
        </p:nvSpPr>
        <p:spPr>
          <a:xfrm>
            <a:off x="685800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5" name="Google Shape;926;p38"/>
          <p:cNvSpPr/>
          <p:nvPr/>
        </p:nvSpPr>
        <p:spPr>
          <a:xfrm>
            <a:off x="685800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Atenção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6" name="Google Shape;927;p38"/>
          <p:cNvSpPr/>
          <p:nvPr/>
        </p:nvSpPr>
        <p:spPr>
          <a:xfrm>
            <a:off x="731520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Equipes de APS, ACS, ESFR e ACE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Urgência e Emergência (RUE) — mapeamento de risco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Enfrentamento às violências, sobretudo sexuais, contra crianças e adolescentes em situação de abrigo</a:t>
            </a:r>
          </a:p>
          <a:p>
            <a:pPr marL="203197" indent="-203197">
              <a:spcBef>
                <a:spcPts val="800"/>
              </a:spcBef>
              <a:buClr>
                <a:srgbClr val="3A4750"/>
              </a:buClr>
              <a:buSzPts val="125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Saúde indígena</a:t>
            </a:r>
            <a:endParaRPr lang="pt-BR" sz="1250" dirty="0">
              <a:latin typeface="Rawline" panose="00000500000000000000" pitchFamily="2" charset="0"/>
              <a:ea typeface="Calibri"/>
              <a:cs typeface="Calibri"/>
            </a:endParaRP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7" name="Google Shape;928;p38"/>
          <p:cNvSpPr/>
          <p:nvPr/>
        </p:nvSpPr>
        <p:spPr>
          <a:xfrm>
            <a:off x="4352544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12456B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8" name="Google Shape;929;p38"/>
          <p:cNvSpPr/>
          <p:nvPr/>
        </p:nvSpPr>
        <p:spPr>
          <a:xfrm>
            <a:off x="4535424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12456B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9" name="Google Shape;930;p38"/>
          <p:cNvSpPr/>
          <p:nvPr/>
        </p:nvSpPr>
        <p:spPr>
          <a:xfrm>
            <a:off x="4535424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Vigilância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0" name="Google Shape;931;p38"/>
          <p:cNvSpPr/>
          <p:nvPr/>
        </p:nvSpPr>
        <p:spPr>
          <a:xfrm>
            <a:off x="4581144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Vigilância em Desastres (VigiDesastres)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Ampliação da rede de laboratórios de saúde pública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Monitoramento de indicadores</a:t>
            </a:r>
          </a:p>
        </p:txBody>
      </p:sp>
      <p:sp>
        <p:nvSpPr>
          <p:cNvPr id="31" name="Google Shape;932;p38"/>
          <p:cNvSpPr/>
          <p:nvPr/>
        </p:nvSpPr>
        <p:spPr>
          <a:xfrm>
            <a:off x="8202168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E0A82E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2" name="Google Shape;933;p38"/>
          <p:cNvSpPr/>
          <p:nvPr/>
        </p:nvSpPr>
        <p:spPr>
          <a:xfrm>
            <a:off x="8385048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E0A82E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</a:rPr>
              <a:t> </a:t>
            </a:r>
          </a:p>
        </p:txBody>
      </p:sp>
      <p:sp>
        <p:nvSpPr>
          <p:cNvPr id="33" name="Google Shape;934;p38"/>
          <p:cNvSpPr/>
          <p:nvPr/>
        </p:nvSpPr>
        <p:spPr>
          <a:xfrm>
            <a:off x="8385048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</a:t>
            </a: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4" name="Google Shape;935;p38"/>
          <p:cNvSpPr/>
          <p:nvPr/>
        </p:nvSpPr>
        <p:spPr>
          <a:xfrm>
            <a:off x="8430767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 de leitos para traumas e doenças respiratórias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Comunicação de risco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 hospitalar resiliente: climatização, energia renovável, garantia hídrica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40" y="1885226"/>
            <a:ext cx="307653" cy="307653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405" y="1856652"/>
            <a:ext cx="336886" cy="33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12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3CC0D-D437-4679-B3F9-B8B706382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106AC353-51AF-8B2D-2A30-860A9BCB7F77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AA39719F-0995-77DF-8D1E-151CB9D552D8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2B0D6544-20F7-61AF-1EA3-2160B9F9B87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A645C3B0-92E9-5E42-1A3C-4F82087C70D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20477E24-2C5C-9800-BC8C-31B6E9241FB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0F9C248D-325B-C1ED-26ED-F73BEF5381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02EA27BD-3EDD-21B7-B349-7CD23E04B3BA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755FE07D-75E1-17CA-36C8-B3A29F6DEE50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10448EE9-E862-DB5A-68BA-E1C12BF4C32D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414F052B-3540-A4DB-7CB8-7CF3D7C141FD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974E8054-2C34-E6C5-3805-019E2D732656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364C577C-892B-C688-ADAE-C24E16E795A5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916A6B3C-00E9-A4EC-9E3E-514F05BB4341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9D1935C4-AF7A-950D-CAF7-269C6ED59D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923;p38">
            <a:extLst>
              <a:ext uri="{FF2B5EF4-FFF2-40B4-BE49-F238E27FC236}">
                <a16:creationId xmlns:a16="http://schemas.microsoft.com/office/drawing/2014/main" id="{17826324-52F0-273C-E017-CCADEC282830}"/>
              </a:ext>
            </a:extLst>
          </p:cNvPr>
          <p:cNvSpPr/>
          <p:nvPr/>
        </p:nvSpPr>
        <p:spPr>
          <a:xfrm>
            <a:off x="457200" y="310896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b="1" i="0" u="none" strike="noStrike" kern="0" cap="none" spc="0" baseline="0" dirty="0">
                <a:solidFill>
                  <a:srgbClr val="008F2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Organização dos serviços </a:t>
            </a: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para a resposta regional.</a:t>
            </a:r>
          </a:p>
        </p:txBody>
      </p:sp>
      <p:pic>
        <p:nvPicPr>
          <p:cNvPr id="13" name="Google Shape;102;p3">
            <a:extLst>
              <a:ext uri="{FF2B5EF4-FFF2-40B4-BE49-F238E27FC236}">
                <a16:creationId xmlns:a16="http://schemas.microsoft.com/office/drawing/2014/main" id="{D9CD8A13-1004-C778-6105-A5BC03F9D2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842;p36">
            <a:extLst>
              <a:ext uri="{FF2B5EF4-FFF2-40B4-BE49-F238E27FC236}">
                <a16:creationId xmlns:a16="http://schemas.microsoft.com/office/drawing/2014/main" id="{DC9B8864-A0BB-0F42-1D61-684B00A3242B}"/>
              </a:ext>
            </a:extLst>
          </p:cNvPr>
          <p:cNvSpPr/>
          <p:nvPr/>
        </p:nvSpPr>
        <p:spPr>
          <a:xfrm>
            <a:off x="363337" y="1034144"/>
            <a:ext cx="3475237" cy="54961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i="0" u="none" strike="noStrike" kern="0" cap="none" spc="0" baseline="0" dirty="0">
                <a:solidFill>
                  <a:srgbClr val="005500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A </a:t>
            </a:r>
            <a:r>
              <a:rPr lang="pt-BR" sz="1800" i="0" u="none" strike="noStrike" kern="0" cap="none" spc="0" baseline="0" dirty="0">
                <a:solidFill>
                  <a:srgbClr val="005500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logística antecipada </a:t>
            </a:r>
            <a:r>
              <a:rPr lang="pt-BR" sz="1800" i="0" u="none" strike="noStrike" kern="0" cap="none" spc="0" baseline="0" dirty="0">
                <a:solidFill>
                  <a:srgbClr val="005500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é a variável crítica de acesso durante o isolamento geográfico.</a:t>
            </a:r>
          </a:p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dirty="0">
              <a:solidFill>
                <a:srgbClr val="005500"/>
              </a:solidFill>
              <a:latin typeface="Rawline SemiBold" panose="00000700000000000000" pitchFamily="2" charset="0"/>
              <a:ea typeface="Calibri"/>
              <a:cs typeface="Calibri"/>
            </a:endParaRPr>
          </a:p>
          <a:p>
            <a:pPr marL="171450" lvl="0" indent="-171450">
              <a:lnSpc>
                <a:spcPct val="98000"/>
              </a:lnSpc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Revisão da logística a comunidades isoladas e </a:t>
            </a:r>
            <a:r>
              <a:rPr lang="pt-BR" sz="1600" dirty="0" err="1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DSEIs</a:t>
            </a:r>
            <a:r>
              <a:rPr lang="pt-BR" sz="16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 de difícil acesso, com avaliação das horas de voo. </a:t>
            </a:r>
          </a:p>
          <a:p>
            <a:pPr marL="171450" lvl="0" indent="-171450">
              <a:lnSpc>
                <a:spcPct val="98000"/>
              </a:lnSpc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Envio antecipado de insumos antes do isolamento, incluindo insumos para potabilidade da água. </a:t>
            </a:r>
          </a:p>
          <a:p>
            <a:pPr marL="171450" lvl="0" indent="-171450">
              <a:lnSpc>
                <a:spcPct val="98000"/>
              </a:lnSpc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Integração do DEMSP- Departamento de </a:t>
            </a:r>
            <a:r>
              <a:rPr lang="pt-BR" sz="1600" dirty="0" err="1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Emergencias</a:t>
            </a:r>
            <a:r>
              <a:rPr lang="pt-BR" sz="16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 em </a:t>
            </a:r>
            <a:r>
              <a:rPr lang="pt-BR" sz="1600" dirty="0" err="1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Saude</a:t>
            </a:r>
            <a:r>
              <a:rPr lang="pt-BR" sz="16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 Publica  com a Defesa Civil, no âmbito do PNEAP</a:t>
            </a:r>
            <a:endParaRPr lang="pt-BR" sz="1600" b="0" i="0" u="none" strike="noStrike" kern="0" cap="none" spc="0" baseline="0" dirty="0">
              <a:solidFill>
                <a:schemeClr val="tx1"/>
              </a:solidFill>
              <a:uFillTx/>
              <a:latin typeface="Rawline SemiBold" panose="00000700000000000000" pitchFamily="2" charset="0"/>
              <a:ea typeface="Calibri"/>
              <a:cs typeface="Calibri"/>
            </a:endParaRP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674DD0AE-C77E-1CA6-9A30-0FD3CF56CE76}"/>
              </a:ext>
            </a:extLst>
          </p:cNvPr>
          <p:cNvGrpSpPr/>
          <p:nvPr/>
        </p:nvGrpSpPr>
        <p:grpSpPr>
          <a:xfrm>
            <a:off x="4027792" y="2626198"/>
            <a:ext cx="1649683" cy="2187487"/>
            <a:chOff x="3965762" y="3938276"/>
            <a:chExt cx="1649683" cy="2187487"/>
          </a:xfrm>
        </p:grpSpPr>
        <p:sp>
          <p:nvSpPr>
            <p:cNvPr id="35" name="Retângulo Arredondado 34">
              <a:extLst>
                <a:ext uri="{FF2B5EF4-FFF2-40B4-BE49-F238E27FC236}">
                  <a16:creationId xmlns:a16="http://schemas.microsoft.com/office/drawing/2014/main" id="{55FD1ED9-F5E8-7C9F-D944-D17D7B7D6F69}"/>
                </a:ext>
              </a:extLst>
            </p:cNvPr>
            <p:cNvSpPr/>
            <p:nvPr/>
          </p:nvSpPr>
          <p:spPr>
            <a:xfrm>
              <a:off x="4034119" y="3982638"/>
              <a:ext cx="1581326" cy="214312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36" name="Agrupar 35">
              <a:extLst>
                <a:ext uri="{FF2B5EF4-FFF2-40B4-BE49-F238E27FC236}">
                  <a16:creationId xmlns:a16="http://schemas.microsoft.com/office/drawing/2014/main" id="{4D508215-9F0D-F682-4F28-CAFF7F53C47F}"/>
                </a:ext>
              </a:extLst>
            </p:cNvPr>
            <p:cNvGrpSpPr/>
            <p:nvPr/>
          </p:nvGrpSpPr>
          <p:grpSpPr>
            <a:xfrm>
              <a:off x="3965762" y="3938276"/>
              <a:ext cx="356758" cy="356758"/>
              <a:chOff x="488251" y="1732788"/>
              <a:chExt cx="512064" cy="512064"/>
            </a:xfrm>
          </p:grpSpPr>
          <p:sp>
            <p:nvSpPr>
              <p:cNvPr id="37" name="Google Shape;549;p23">
                <a:extLst>
                  <a:ext uri="{FF2B5EF4-FFF2-40B4-BE49-F238E27FC236}">
                    <a16:creationId xmlns:a16="http://schemas.microsoft.com/office/drawing/2014/main" id="{7B00FB7A-F9F9-80A3-D68F-06483BB29748}"/>
                  </a:ext>
                </a:extLst>
              </p:cNvPr>
              <p:cNvSpPr/>
              <p:nvPr/>
            </p:nvSpPr>
            <p:spPr>
              <a:xfrm>
                <a:off x="488251" y="1732788"/>
                <a:ext cx="512064" cy="512064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12456B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8" name="Google Shape;550;p23">
                <a:extLst>
                  <a:ext uri="{FF2B5EF4-FFF2-40B4-BE49-F238E27FC236}">
                    <a16:creationId xmlns:a16="http://schemas.microsoft.com/office/drawing/2014/main" id="{D44B2657-9A01-8874-7C2C-F5B99BFBD54C}"/>
                  </a:ext>
                </a:extLst>
              </p:cNvPr>
              <p:cNvSpPr/>
              <p:nvPr/>
            </p:nvSpPr>
            <p:spPr>
              <a:xfrm>
                <a:off x="488251" y="1732788"/>
                <a:ext cx="512064" cy="512064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456" b="1" i="0" u="none" strike="noStrike" kern="0" cap="none" spc="0" baseline="0" dirty="0">
                    <a:solidFill>
                      <a:srgbClr val="FFFFFF"/>
                    </a:solidFill>
                    <a:uFillTx/>
                    <a:latin typeface="Rawline SemiBold" panose="00000700000000000000" pitchFamily="2" charset="0"/>
                    <a:ea typeface="Calibri"/>
                    <a:cs typeface="Calibri"/>
                  </a:rPr>
                  <a:t>1</a:t>
                </a:r>
                <a:endParaRPr lang="en-US" sz="1456" b="0" i="0" u="none" strike="noStrike" kern="0" cap="none" spc="0" baseline="0" dirty="0">
                  <a:solidFill>
                    <a:srgbClr val="000000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BD97FA29-D4DB-BDB8-9B4C-3AD127BE4536}"/>
              </a:ext>
            </a:extLst>
          </p:cNvPr>
          <p:cNvGrpSpPr/>
          <p:nvPr/>
        </p:nvGrpSpPr>
        <p:grpSpPr>
          <a:xfrm>
            <a:off x="6072540" y="2626198"/>
            <a:ext cx="1661903" cy="2187487"/>
            <a:chOff x="6081264" y="3938276"/>
            <a:chExt cx="1661903" cy="2187487"/>
          </a:xfrm>
        </p:grpSpPr>
        <p:sp>
          <p:nvSpPr>
            <p:cNvPr id="40" name="Retângulo Arredondado 39">
              <a:extLst>
                <a:ext uri="{FF2B5EF4-FFF2-40B4-BE49-F238E27FC236}">
                  <a16:creationId xmlns:a16="http://schemas.microsoft.com/office/drawing/2014/main" id="{789C5E66-5E98-E60F-1C08-2041BDA4DBE1}"/>
                </a:ext>
              </a:extLst>
            </p:cNvPr>
            <p:cNvSpPr/>
            <p:nvPr/>
          </p:nvSpPr>
          <p:spPr>
            <a:xfrm>
              <a:off x="6161841" y="3982638"/>
              <a:ext cx="1581326" cy="214312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D47C0BB0-CFDC-F153-BFDF-B9BD50CC8783}"/>
                </a:ext>
              </a:extLst>
            </p:cNvPr>
            <p:cNvGrpSpPr/>
            <p:nvPr/>
          </p:nvGrpSpPr>
          <p:grpSpPr>
            <a:xfrm>
              <a:off x="6081264" y="3938276"/>
              <a:ext cx="356758" cy="356758"/>
              <a:chOff x="488251" y="2692908"/>
              <a:chExt cx="512064" cy="512064"/>
            </a:xfrm>
          </p:grpSpPr>
          <p:sp>
            <p:nvSpPr>
              <p:cNvPr id="42" name="Google Shape;555;p23">
                <a:extLst>
                  <a:ext uri="{FF2B5EF4-FFF2-40B4-BE49-F238E27FC236}">
                    <a16:creationId xmlns:a16="http://schemas.microsoft.com/office/drawing/2014/main" id="{DA1B0527-C501-EE48-9031-B9E794664553}"/>
                  </a:ext>
                </a:extLst>
              </p:cNvPr>
              <p:cNvSpPr/>
              <p:nvPr/>
            </p:nvSpPr>
            <p:spPr>
              <a:xfrm>
                <a:off x="488251" y="2692908"/>
                <a:ext cx="512064" cy="512064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1B8A6B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3" name="Google Shape;556;p23">
                <a:extLst>
                  <a:ext uri="{FF2B5EF4-FFF2-40B4-BE49-F238E27FC236}">
                    <a16:creationId xmlns:a16="http://schemas.microsoft.com/office/drawing/2014/main" id="{18680AF0-9F3B-C46C-D506-4ED50BE6015B}"/>
                  </a:ext>
                </a:extLst>
              </p:cNvPr>
              <p:cNvSpPr/>
              <p:nvPr/>
            </p:nvSpPr>
            <p:spPr>
              <a:xfrm>
                <a:off x="488251" y="2692908"/>
                <a:ext cx="512064" cy="512064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456" b="1" i="0" u="none" strike="noStrike" kern="0" cap="none" spc="0" baseline="0" dirty="0">
                    <a:solidFill>
                      <a:srgbClr val="FFFFFF"/>
                    </a:solidFill>
                    <a:uFillTx/>
                    <a:latin typeface="Rawline SemiBold" panose="00000700000000000000" pitchFamily="2" charset="0"/>
                    <a:ea typeface="Calibri"/>
                    <a:cs typeface="Calibri"/>
                  </a:rPr>
                  <a:t>2</a:t>
                </a:r>
                <a:endParaRPr lang="en-US" sz="1456" b="0" i="0" u="none" strike="noStrike" kern="0" cap="none" spc="0" baseline="0" dirty="0">
                  <a:solidFill>
                    <a:srgbClr val="000000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A85F591F-34C7-CA53-8EFF-B4C629E4821C}"/>
              </a:ext>
            </a:extLst>
          </p:cNvPr>
          <p:cNvGrpSpPr/>
          <p:nvPr/>
        </p:nvGrpSpPr>
        <p:grpSpPr>
          <a:xfrm>
            <a:off x="8125108" y="2654922"/>
            <a:ext cx="1655345" cy="2184451"/>
            <a:chOff x="8191287" y="3967000"/>
            <a:chExt cx="1655345" cy="2184451"/>
          </a:xfrm>
        </p:grpSpPr>
        <p:sp>
          <p:nvSpPr>
            <p:cNvPr id="45" name="Retângulo Arredondado 44">
              <a:extLst>
                <a:ext uri="{FF2B5EF4-FFF2-40B4-BE49-F238E27FC236}">
                  <a16:creationId xmlns:a16="http://schemas.microsoft.com/office/drawing/2014/main" id="{1DA92753-6E10-C4FB-E188-1BD421458C98}"/>
                </a:ext>
              </a:extLst>
            </p:cNvPr>
            <p:cNvSpPr/>
            <p:nvPr/>
          </p:nvSpPr>
          <p:spPr>
            <a:xfrm>
              <a:off x="8265306" y="4008326"/>
              <a:ext cx="1581326" cy="214312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46" name="Agrupar 45">
              <a:extLst>
                <a:ext uri="{FF2B5EF4-FFF2-40B4-BE49-F238E27FC236}">
                  <a16:creationId xmlns:a16="http://schemas.microsoft.com/office/drawing/2014/main" id="{9842A4A9-A0DF-DA49-59E8-8E98E7A5B937}"/>
                </a:ext>
              </a:extLst>
            </p:cNvPr>
            <p:cNvGrpSpPr/>
            <p:nvPr/>
          </p:nvGrpSpPr>
          <p:grpSpPr>
            <a:xfrm>
              <a:off x="8191287" y="3967000"/>
              <a:ext cx="356758" cy="356758"/>
              <a:chOff x="488251" y="3653027"/>
              <a:chExt cx="512064" cy="512064"/>
            </a:xfrm>
          </p:grpSpPr>
          <p:sp>
            <p:nvSpPr>
              <p:cNvPr id="47" name="Google Shape;561;p23">
                <a:extLst>
                  <a:ext uri="{FF2B5EF4-FFF2-40B4-BE49-F238E27FC236}">
                    <a16:creationId xmlns:a16="http://schemas.microsoft.com/office/drawing/2014/main" id="{D5FDFB75-4023-0238-F514-301F7BDB9634}"/>
                  </a:ext>
                </a:extLst>
              </p:cNvPr>
              <p:cNvSpPr/>
              <p:nvPr/>
            </p:nvSpPr>
            <p:spPr>
              <a:xfrm>
                <a:off x="488251" y="3653027"/>
                <a:ext cx="512064" cy="512064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E0A82E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8" name="Google Shape;562;p23">
                <a:extLst>
                  <a:ext uri="{FF2B5EF4-FFF2-40B4-BE49-F238E27FC236}">
                    <a16:creationId xmlns:a16="http://schemas.microsoft.com/office/drawing/2014/main" id="{F464564D-8FAE-CBBE-4DC7-47C21A10290F}"/>
                  </a:ext>
                </a:extLst>
              </p:cNvPr>
              <p:cNvSpPr/>
              <p:nvPr/>
            </p:nvSpPr>
            <p:spPr>
              <a:xfrm>
                <a:off x="488251" y="3653027"/>
                <a:ext cx="512064" cy="512064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456" b="1" i="0" u="none" strike="noStrike" kern="0" cap="none" spc="0" baseline="0" dirty="0">
                    <a:solidFill>
                      <a:srgbClr val="FFFFFF"/>
                    </a:solidFill>
                    <a:uFillTx/>
                    <a:latin typeface="Rawline SemiBold" panose="00000700000000000000" pitchFamily="2" charset="0"/>
                    <a:ea typeface="Calibri"/>
                    <a:cs typeface="Calibri"/>
                  </a:rPr>
                  <a:t>3</a:t>
                </a:r>
                <a:endParaRPr lang="en-US" sz="1456" b="0" i="0" u="none" strike="noStrike" kern="0" cap="none" spc="0" baseline="0" dirty="0">
                  <a:solidFill>
                    <a:srgbClr val="000000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28B1FF1B-A26D-59CA-609D-E2A0CF7AA658}"/>
              </a:ext>
            </a:extLst>
          </p:cNvPr>
          <p:cNvGrpSpPr/>
          <p:nvPr/>
        </p:nvGrpSpPr>
        <p:grpSpPr>
          <a:xfrm>
            <a:off x="10173318" y="2646148"/>
            <a:ext cx="1655345" cy="2188875"/>
            <a:chOff x="10296299" y="3958226"/>
            <a:chExt cx="1655345" cy="2188875"/>
          </a:xfrm>
        </p:grpSpPr>
        <p:sp>
          <p:nvSpPr>
            <p:cNvPr id="50" name="Retângulo Arredondado 49">
              <a:extLst>
                <a:ext uri="{FF2B5EF4-FFF2-40B4-BE49-F238E27FC236}">
                  <a16:creationId xmlns:a16="http://schemas.microsoft.com/office/drawing/2014/main" id="{820B5EC9-D4A3-D23E-DBBB-E365B673AF1F}"/>
                </a:ext>
              </a:extLst>
            </p:cNvPr>
            <p:cNvSpPr/>
            <p:nvPr/>
          </p:nvSpPr>
          <p:spPr>
            <a:xfrm>
              <a:off x="10370318" y="4003976"/>
              <a:ext cx="1581326" cy="214312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51" name="Agrupar 50">
              <a:extLst>
                <a:ext uri="{FF2B5EF4-FFF2-40B4-BE49-F238E27FC236}">
                  <a16:creationId xmlns:a16="http://schemas.microsoft.com/office/drawing/2014/main" id="{91245759-F5D2-B369-0E0A-6DDA2F5AD016}"/>
                </a:ext>
              </a:extLst>
            </p:cNvPr>
            <p:cNvGrpSpPr/>
            <p:nvPr/>
          </p:nvGrpSpPr>
          <p:grpSpPr>
            <a:xfrm>
              <a:off x="10296299" y="3958226"/>
              <a:ext cx="356758" cy="356758"/>
              <a:chOff x="488251" y="4613148"/>
              <a:chExt cx="512064" cy="512064"/>
            </a:xfrm>
          </p:grpSpPr>
          <p:sp>
            <p:nvSpPr>
              <p:cNvPr id="52" name="Google Shape;567;p23">
                <a:extLst>
                  <a:ext uri="{FF2B5EF4-FFF2-40B4-BE49-F238E27FC236}">
                    <a16:creationId xmlns:a16="http://schemas.microsoft.com/office/drawing/2014/main" id="{49E27CD0-42DD-BEBE-D5DF-2A4D498ECAB9}"/>
                  </a:ext>
                </a:extLst>
              </p:cNvPr>
              <p:cNvSpPr/>
              <p:nvPr/>
            </p:nvSpPr>
            <p:spPr>
              <a:xfrm>
                <a:off x="488251" y="4613148"/>
                <a:ext cx="512064" cy="512064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B3402F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3" name="Google Shape;568;p23">
                <a:extLst>
                  <a:ext uri="{FF2B5EF4-FFF2-40B4-BE49-F238E27FC236}">
                    <a16:creationId xmlns:a16="http://schemas.microsoft.com/office/drawing/2014/main" id="{383F8B9A-265A-BF95-2213-13DF8DFB202A}"/>
                  </a:ext>
                </a:extLst>
              </p:cNvPr>
              <p:cNvSpPr/>
              <p:nvPr/>
            </p:nvSpPr>
            <p:spPr>
              <a:xfrm>
                <a:off x="488251" y="4613148"/>
                <a:ext cx="512064" cy="512064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456" b="1" i="0" u="none" strike="noStrike" kern="0" cap="none" spc="0" baseline="0" dirty="0">
                    <a:solidFill>
                      <a:srgbClr val="FFFFFF"/>
                    </a:solidFill>
                    <a:uFillTx/>
                    <a:latin typeface="Rawline SemiBold" panose="00000700000000000000" pitchFamily="2" charset="0"/>
                    <a:ea typeface="Calibri"/>
                    <a:cs typeface="Calibri"/>
                  </a:rPr>
                  <a:t>4</a:t>
                </a:r>
                <a:endParaRPr lang="en-US" sz="1456" b="0" i="0" u="none" strike="noStrike" kern="0" cap="none" spc="0" baseline="0" dirty="0">
                  <a:solidFill>
                    <a:srgbClr val="000000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endParaRPr>
              </a:p>
            </p:txBody>
          </p:sp>
        </p:grpSp>
      </p:grpSp>
      <p:sp>
        <p:nvSpPr>
          <p:cNvPr id="54" name="Seta para a Direita 53">
            <a:extLst>
              <a:ext uri="{FF2B5EF4-FFF2-40B4-BE49-F238E27FC236}">
                <a16:creationId xmlns:a16="http://schemas.microsoft.com/office/drawing/2014/main" id="{2DE343A5-959C-4671-4A63-88B51A5AF212}"/>
              </a:ext>
            </a:extLst>
          </p:cNvPr>
          <p:cNvSpPr/>
          <p:nvPr/>
        </p:nvSpPr>
        <p:spPr>
          <a:xfrm>
            <a:off x="5749132" y="3653101"/>
            <a:ext cx="328929" cy="220718"/>
          </a:xfrm>
          <a:prstGeom prst="rightArrow">
            <a:avLst/>
          </a:prstGeom>
          <a:solidFill>
            <a:srgbClr val="005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Seta para a Direita 54">
            <a:extLst>
              <a:ext uri="{FF2B5EF4-FFF2-40B4-BE49-F238E27FC236}">
                <a16:creationId xmlns:a16="http://schemas.microsoft.com/office/drawing/2014/main" id="{FF227507-57D4-CF15-0CA7-AFB9AE14ED62}"/>
              </a:ext>
            </a:extLst>
          </p:cNvPr>
          <p:cNvSpPr/>
          <p:nvPr/>
        </p:nvSpPr>
        <p:spPr>
          <a:xfrm>
            <a:off x="7796179" y="3653101"/>
            <a:ext cx="328929" cy="220718"/>
          </a:xfrm>
          <a:prstGeom prst="rightArrow">
            <a:avLst/>
          </a:prstGeom>
          <a:solidFill>
            <a:srgbClr val="005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Seta para a Direita 55">
            <a:extLst>
              <a:ext uri="{FF2B5EF4-FFF2-40B4-BE49-F238E27FC236}">
                <a16:creationId xmlns:a16="http://schemas.microsoft.com/office/drawing/2014/main" id="{9CE86F17-AC66-CEB0-D632-04BABCD7F4BE}"/>
              </a:ext>
            </a:extLst>
          </p:cNvPr>
          <p:cNvSpPr/>
          <p:nvPr/>
        </p:nvSpPr>
        <p:spPr>
          <a:xfrm>
            <a:off x="9854472" y="3622501"/>
            <a:ext cx="328929" cy="220718"/>
          </a:xfrm>
          <a:prstGeom prst="rightArrow">
            <a:avLst/>
          </a:prstGeom>
          <a:solidFill>
            <a:srgbClr val="005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Google Shape;846;p36">
            <a:extLst>
              <a:ext uri="{FF2B5EF4-FFF2-40B4-BE49-F238E27FC236}">
                <a16:creationId xmlns:a16="http://schemas.microsoft.com/office/drawing/2014/main" id="{66661870-098D-0A18-C2CD-8015ABA275BE}"/>
              </a:ext>
            </a:extLst>
          </p:cNvPr>
          <p:cNvSpPr/>
          <p:nvPr/>
        </p:nvSpPr>
        <p:spPr>
          <a:xfrm>
            <a:off x="4130717" y="3936494"/>
            <a:ext cx="1520571" cy="74980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i="0" u="none" strike="noStrike" kern="0" cap="none" spc="0" baseline="0" dirty="0" err="1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Janela</a:t>
            </a:r>
            <a:r>
              <a:rPr lang="en-US" sz="1050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 de </a:t>
            </a:r>
            <a:r>
              <a:rPr lang="en-US" sz="1050" i="0" u="none" strike="noStrike" kern="0" cap="none" spc="0" baseline="0" dirty="0" err="1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navegabilidade</a:t>
            </a:r>
            <a:endParaRPr lang="en-US" sz="1050" i="0" u="none" strike="noStrike" kern="0" cap="none" spc="0" baseline="0" dirty="0">
              <a:solidFill>
                <a:schemeClr val="tx1"/>
              </a:solidFill>
              <a:uFillTx/>
              <a:latin typeface="Rawline SemiBold" panose="00000700000000000000" pitchFamily="2" charset="0"/>
              <a:ea typeface="Calibri"/>
              <a:cs typeface="Calibri"/>
            </a:endParaRPr>
          </a:p>
        </p:txBody>
      </p:sp>
      <p:sp>
        <p:nvSpPr>
          <p:cNvPr id="59" name="Google Shape;851;p36">
            <a:extLst>
              <a:ext uri="{FF2B5EF4-FFF2-40B4-BE49-F238E27FC236}">
                <a16:creationId xmlns:a16="http://schemas.microsoft.com/office/drawing/2014/main" id="{C9392BFB-6E04-95EE-9A0C-415BA852132C}"/>
              </a:ext>
            </a:extLst>
          </p:cNvPr>
          <p:cNvSpPr/>
          <p:nvPr/>
        </p:nvSpPr>
        <p:spPr>
          <a:xfrm>
            <a:off x="6183494" y="3936494"/>
            <a:ext cx="1520571" cy="74980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i="0" u="none" strike="noStrike" kern="0" cap="none" spc="0" baseline="0" dirty="0" err="1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Pré-posicionamento</a:t>
            </a:r>
            <a:r>
              <a:rPr lang="en-US" sz="1050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 de </a:t>
            </a:r>
            <a:r>
              <a:rPr lang="en-US" sz="1050" i="0" u="none" strike="noStrike" kern="0" cap="none" spc="0" baseline="0" dirty="0" err="1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insumos</a:t>
            </a:r>
            <a:endParaRPr lang="en-US" sz="1050" i="0" u="none" strike="noStrike" kern="0" cap="none" spc="0" baseline="0" dirty="0">
              <a:solidFill>
                <a:schemeClr val="tx1"/>
              </a:solidFill>
              <a:uFillTx/>
              <a:latin typeface="Rawline SemiBold" panose="00000700000000000000" pitchFamily="2" charset="0"/>
              <a:ea typeface="Calibri"/>
              <a:cs typeface="Calibri"/>
            </a:endParaRPr>
          </a:p>
        </p:txBody>
      </p:sp>
      <p:sp>
        <p:nvSpPr>
          <p:cNvPr id="60" name="Google Shape;856;p36">
            <a:extLst>
              <a:ext uri="{FF2B5EF4-FFF2-40B4-BE49-F238E27FC236}">
                <a16:creationId xmlns:a16="http://schemas.microsoft.com/office/drawing/2014/main" id="{275E3E2B-59CE-5B74-A6EF-FE5CD0E048F2}"/>
              </a:ext>
            </a:extLst>
          </p:cNvPr>
          <p:cNvSpPr/>
          <p:nvPr/>
        </p:nvSpPr>
        <p:spPr>
          <a:xfrm>
            <a:off x="8237743" y="3951184"/>
            <a:ext cx="1520571" cy="74980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i="0" u="none" strike="noStrike" kern="0" cap="none" spc="0" baseline="0" dirty="0" err="1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Período</a:t>
            </a:r>
            <a:r>
              <a:rPr lang="en-US" sz="1050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 de </a:t>
            </a:r>
            <a:r>
              <a:rPr lang="en-US" sz="1050" i="0" u="none" strike="noStrike" kern="0" cap="none" spc="0" baseline="0" dirty="0" err="1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isolamento</a:t>
            </a:r>
            <a:endParaRPr lang="en-US" sz="1050" i="0" u="none" strike="noStrike" kern="0" cap="none" spc="0" baseline="0" dirty="0">
              <a:solidFill>
                <a:schemeClr val="tx1"/>
              </a:solidFill>
              <a:uFillTx/>
              <a:latin typeface="Rawline SemiBold" panose="00000700000000000000" pitchFamily="2" charset="0"/>
              <a:ea typeface="Calibri"/>
              <a:cs typeface="Calibri"/>
            </a:endParaRPr>
          </a:p>
        </p:txBody>
      </p:sp>
      <p:sp>
        <p:nvSpPr>
          <p:cNvPr id="61" name="Google Shape;861;p36">
            <a:extLst>
              <a:ext uri="{FF2B5EF4-FFF2-40B4-BE49-F238E27FC236}">
                <a16:creationId xmlns:a16="http://schemas.microsoft.com/office/drawing/2014/main" id="{3C2F218B-CBBC-D1BE-EC02-21922C6A65E5}"/>
              </a:ext>
            </a:extLst>
          </p:cNvPr>
          <p:cNvSpPr/>
          <p:nvPr/>
        </p:nvSpPr>
        <p:spPr>
          <a:xfrm>
            <a:off x="10280082" y="3951184"/>
            <a:ext cx="1520571" cy="74980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i="0" u="none" strike="noStrike" kern="0" cap="none" spc="0" baseline="0" dirty="0" err="1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Reabastecimento</a:t>
            </a:r>
            <a:r>
              <a:rPr lang="en-US" sz="1050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 </a:t>
            </a:r>
            <a:r>
              <a:rPr lang="en-US" sz="1050" i="0" u="none" strike="noStrike" kern="0" cap="none" spc="0" baseline="0" dirty="0" err="1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aéreo</a:t>
            </a:r>
            <a:endParaRPr lang="en-US" sz="1050" i="0" u="none" strike="noStrike" kern="0" cap="none" spc="0" baseline="0" dirty="0">
              <a:solidFill>
                <a:schemeClr val="tx1"/>
              </a:solidFill>
              <a:uFillTx/>
              <a:latin typeface="Rawline SemiBold" panose="00000700000000000000" pitchFamily="2" charset="0"/>
              <a:ea typeface="Calibri"/>
              <a:cs typeface="Calibri"/>
            </a:endParaRPr>
          </a:p>
        </p:txBody>
      </p:sp>
      <p:pic>
        <p:nvPicPr>
          <p:cNvPr id="62" name="Imagem 61">
            <a:extLst>
              <a:ext uri="{FF2B5EF4-FFF2-40B4-BE49-F238E27FC236}">
                <a16:creationId xmlns:a16="http://schemas.microsoft.com/office/drawing/2014/main" id="{B6282614-B7E0-7F01-64B5-FF47538A9E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328" y="3011680"/>
            <a:ext cx="974318" cy="974318"/>
          </a:xfrm>
          <a:prstGeom prst="rect">
            <a:avLst/>
          </a:prstGeom>
        </p:spPr>
      </p:pic>
      <p:pic>
        <p:nvPicPr>
          <p:cNvPr id="63" name="Imagem 62">
            <a:extLst>
              <a:ext uri="{FF2B5EF4-FFF2-40B4-BE49-F238E27FC236}">
                <a16:creationId xmlns:a16="http://schemas.microsoft.com/office/drawing/2014/main" id="{624FFD6E-13C0-70E5-83E2-A1892B34BF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538" y="3002635"/>
            <a:ext cx="974318" cy="974318"/>
          </a:xfrm>
          <a:prstGeom prst="rect">
            <a:avLst/>
          </a:prstGeom>
        </p:spPr>
      </p:pic>
      <p:pic>
        <p:nvPicPr>
          <p:cNvPr id="64" name="Imagem 63">
            <a:extLst>
              <a:ext uri="{FF2B5EF4-FFF2-40B4-BE49-F238E27FC236}">
                <a16:creationId xmlns:a16="http://schemas.microsoft.com/office/drawing/2014/main" id="{E9601A05-0AFB-DF7B-452B-B4D40C55F5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774" y="3011680"/>
            <a:ext cx="974318" cy="974318"/>
          </a:xfrm>
          <a:prstGeom prst="rect">
            <a:avLst/>
          </a:prstGeom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18D46F54-4630-4217-1F1D-2D28D1C93E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406" y="3011680"/>
            <a:ext cx="974318" cy="97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75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8" name="Google Shape;886;p37"/>
          <p:cNvSpPr/>
          <p:nvPr/>
        </p:nvSpPr>
        <p:spPr>
          <a:xfrm>
            <a:off x="4322057" y="3078483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5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870;p37"/>
          <p:cNvSpPr/>
          <p:nvPr/>
        </p:nvSpPr>
        <p:spPr>
          <a:xfrm>
            <a:off x="457200" y="310896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0" u="none" strike="noStrike" kern="0" cap="none" spc="0" baseline="0" dirty="0" err="1">
                <a:solidFill>
                  <a:srgbClr val="008F2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Função</a:t>
            </a:r>
            <a:r>
              <a:rPr lang="en-US" sz="2500" b="1" i="0" u="none" strike="noStrike" kern="0" cap="none" spc="0" baseline="0" dirty="0">
                <a:solidFill>
                  <a:srgbClr val="008F2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b="1" i="0" u="none" strike="noStrike" kern="0" cap="none" spc="0" baseline="0" dirty="0" err="1">
                <a:solidFill>
                  <a:srgbClr val="008F2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orientadora</a:t>
            </a:r>
            <a:r>
              <a:rPr lang="en-US" sz="2500" b="1" i="0" u="none" strike="noStrike" kern="0" cap="none" spc="0" baseline="0" dirty="0">
                <a:solidFill>
                  <a:srgbClr val="008F2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do MS:  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protocolos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linhas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cuidado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guias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notas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técnicas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para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agravos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associados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a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seca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estiagem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queimadas</a:t>
            </a:r>
            <a:endParaRPr lang="en-US" sz="2500" i="0" u="none" strike="noStrike" kern="0" cap="none" spc="0" baseline="0" dirty="0">
              <a:solidFill>
                <a:schemeClr val="tx1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3" name="Google Shape;871;p37"/>
          <p:cNvSpPr/>
          <p:nvPr/>
        </p:nvSpPr>
        <p:spPr>
          <a:xfrm>
            <a:off x="502920" y="1600200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5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4" name="Google Shape;872;p37"/>
          <p:cNvSpPr/>
          <p:nvPr/>
        </p:nvSpPr>
        <p:spPr>
          <a:xfrm>
            <a:off x="685800" y="1783080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F2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5" name="Google Shape;873;p37"/>
          <p:cNvSpPr/>
          <p:nvPr/>
        </p:nvSpPr>
        <p:spPr>
          <a:xfrm>
            <a:off x="685800" y="1783080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1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6" name="Google Shape;874;p37"/>
          <p:cNvSpPr/>
          <p:nvPr/>
        </p:nvSpPr>
        <p:spPr>
          <a:xfrm>
            <a:off x="1280160" y="1746504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Qualidade da água para consumo humano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8" name="Google Shape;876;p37"/>
          <p:cNvSpPr/>
          <p:nvPr/>
        </p:nvSpPr>
        <p:spPr>
          <a:xfrm>
            <a:off x="4322067" y="1600200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5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9" name="Google Shape;877;p37"/>
          <p:cNvSpPr/>
          <p:nvPr/>
        </p:nvSpPr>
        <p:spPr>
          <a:xfrm>
            <a:off x="4504947" y="1783080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F2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0" name="Google Shape;878;p37"/>
          <p:cNvSpPr/>
          <p:nvPr/>
        </p:nvSpPr>
        <p:spPr>
          <a:xfrm>
            <a:off x="4504947" y="1783080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2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1" name="Google Shape;879;p37"/>
          <p:cNvSpPr/>
          <p:nvPr/>
        </p:nvSpPr>
        <p:spPr>
          <a:xfrm>
            <a:off x="5099307" y="1746504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Acidentes por animais peçonhentos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3" name="Google Shape;881;p37"/>
          <p:cNvSpPr/>
          <p:nvPr/>
        </p:nvSpPr>
        <p:spPr>
          <a:xfrm>
            <a:off x="8141204" y="1600200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5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4" name="Google Shape;882;p37"/>
          <p:cNvSpPr/>
          <p:nvPr/>
        </p:nvSpPr>
        <p:spPr>
          <a:xfrm>
            <a:off x="8324084" y="1783080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F2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5" name="Google Shape;883;p37"/>
          <p:cNvSpPr/>
          <p:nvPr/>
        </p:nvSpPr>
        <p:spPr>
          <a:xfrm>
            <a:off x="8324084" y="1783080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3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6" name="Google Shape;884;p37"/>
          <p:cNvSpPr/>
          <p:nvPr/>
        </p:nvSpPr>
        <p:spPr>
          <a:xfrm>
            <a:off x="8918444" y="1746504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Doenças diarreicas agudas (DDA)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8" name="Google Shape;886;p37"/>
          <p:cNvSpPr/>
          <p:nvPr/>
        </p:nvSpPr>
        <p:spPr>
          <a:xfrm>
            <a:off x="502920" y="3078483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5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9" name="Google Shape;887;p37"/>
          <p:cNvSpPr/>
          <p:nvPr/>
        </p:nvSpPr>
        <p:spPr>
          <a:xfrm>
            <a:off x="685800" y="3261363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F2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0" name="Google Shape;888;p37"/>
          <p:cNvSpPr/>
          <p:nvPr/>
        </p:nvSpPr>
        <p:spPr>
          <a:xfrm>
            <a:off x="685800" y="3261363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4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1" name="Google Shape;889;p37"/>
          <p:cNvSpPr/>
          <p:nvPr/>
        </p:nvSpPr>
        <p:spPr>
          <a:xfrm>
            <a:off x="1280160" y="3224787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Malária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Dengue e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outras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arboviroses</a:t>
            </a:r>
            <a:endParaRPr lang="pt-BR" sz="14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3" name="Google Shape;892;p37"/>
          <p:cNvSpPr/>
          <p:nvPr/>
        </p:nvSpPr>
        <p:spPr>
          <a:xfrm>
            <a:off x="4504947" y="3261363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F2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4" name="Google Shape;893;p37"/>
          <p:cNvSpPr/>
          <p:nvPr/>
        </p:nvSpPr>
        <p:spPr>
          <a:xfrm>
            <a:off x="4504947" y="3261363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5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5" name="Google Shape;894;p37"/>
          <p:cNvSpPr/>
          <p:nvPr/>
        </p:nvSpPr>
        <p:spPr>
          <a:xfrm>
            <a:off x="5099307" y="3224787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Hepatites virais em desastres hidrológicos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7" name="Google Shape;896;p37"/>
          <p:cNvSpPr/>
          <p:nvPr/>
        </p:nvSpPr>
        <p:spPr>
          <a:xfrm>
            <a:off x="8141204" y="3078483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5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8" name="Google Shape;897;p37"/>
          <p:cNvSpPr/>
          <p:nvPr/>
        </p:nvSpPr>
        <p:spPr>
          <a:xfrm>
            <a:off x="8324084" y="3261363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F2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9" name="Google Shape;898;p37"/>
          <p:cNvSpPr/>
          <p:nvPr/>
        </p:nvSpPr>
        <p:spPr>
          <a:xfrm>
            <a:off x="8324084" y="3261363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6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0" name="Google Shape;899;p37"/>
          <p:cNvSpPr/>
          <p:nvPr/>
        </p:nvSpPr>
        <p:spPr>
          <a:xfrm>
            <a:off x="8918444" y="3224787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Continuidade de tratamento (HIV, TB, hanseníase, hepatites, Chagas)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2" name="Google Shape;901;p37"/>
          <p:cNvSpPr/>
          <p:nvPr/>
        </p:nvSpPr>
        <p:spPr>
          <a:xfrm>
            <a:off x="502920" y="4556756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5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3" name="Google Shape;902;p37"/>
          <p:cNvSpPr/>
          <p:nvPr/>
        </p:nvSpPr>
        <p:spPr>
          <a:xfrm>
            <a:off x="685800" y="4739636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F2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4" name="Google Shape;903;p37"/>
          <p:cNvSpPr/>
          <p:nvPr/>
        </p:nvSpPr>
        <p:spPr>
          <a:xfrm>
            <a:off x="685800" y="4739636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7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5" name="Google Shape;904;p37"/>
          <p:cNvSpPr/>
          <p:nvPr/>
        </p:nvSpPr>
        <p:spPr>
          <a:xfrm>
            <a:off x="1280160" y="470306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Territórios com comunidades periféricas, quilombolas e povos de terreiro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7" name="Google Shape;906;p37"/>
          <p:cNvSpPr/>
          <p:nvPr/>
        </p:nvSpPr>
        <p:spPr>
          <a:xfrm>
            <a:off x="4322067" y="4556756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5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9" name="Google Shape;907;p37"/>
          <p:cNvSpPr/>
          <p:nvPr/>
        </p:nvSpPr>
        <p:spPr>
          <a:xfrm>
            <a:off x="4504947" y="4739636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F2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0" name="Google Shape;908;p37"/>
          <p:cNvSpPr/>
          <p:nvPr/>
        </p:nvSpPr>
        <p:spPr>
          <a:xfrm>
            <a:off x="4504947" y="4739636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8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1" name="Google Shape;909;p37"/>
          <p:cNvSpPr/>
          <p:nvPr/>
        </p:nvSpPr>
        <p:spPr>
          <a:xfrm>
            <a:off x="5099307" y="470306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Insegurança hídrica e alimentar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3" name="Google Shape;911;p37"/>
          <p:cNvSpPr/>
          <p:nvPr/>
        </p:nvSpPr>
        <p:spPr>
          <a:xfrm>
            <a:off x="8141204" y="4556756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5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4" name="Google Shape;912;p37"/>
          <p:cNvSpPr/>
          <p:nvPr/>
        </p:nvSpPr>
        <p:spPr>
          <a:xfrm>
            <a:off x="8324084" y="4739636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F2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5" name="Google Shape;913;p37"/>
          <p:cNvSpPr/>
          <p:nvPr/>
        </p:nvSpPr>
        <p:spPr>
          <a:xfrm>
            <a:off x="8324084" y="4739636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9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6" name="Google Shape;914;p37"/>
          <p:cNvSpPr/>
          <p:nvPr/>
        </p:nvSpPr>
        <p:spPr>
          <a:xfrm>
            <a:off x="8918444" y="470306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Calor, poluição, queimadas e agudização de doenças crônicas não transmissíveis (DCNT)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70765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D181E-B388-3626-E522-3CC7CD03B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DB7460EB-D02F-74A3-78DE-997A38D179F4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9B1839AC-5548-B3AC-F11C-C2A04A06AF09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A4554AE0-4BB4-888B-08D9-CF821CC3D3C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87274073-97A6-8A6E-B10D-FF4AEF2734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0965D1AA-5592-7191-527A-11D46F869F9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C339132F-52BE-1AFF-E0CF-8B3AD2FD97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4AC5DB7D-8534-EA05-D7C8-593B26B5AA8E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AE7AB312-7C18-B7B1-2EFC-5876AAD6EDE1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9828E1A2-6D9E-D6A8-80E5-432CBEF62F24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A6759105-0DB9-25C4-2E3F-98D131DADC7B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FF1A03D2-5C54-710C-8748-7513507DA438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27478341-3479-0BD6-BA15-15579E418EEB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607A2D61-3307-4A6E-F83C-9416F1D36B05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E7EAAB64-1EC7-B96D-359F-585B27D132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802DAEB-1BD5-9293-F09D-ED7B1A11D0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47397" y="174420"/>
            <a:ext cx="5166938" cy="6471720"/>
          </a:xfrm>
          <a:prstGeom prst="rect">
            <a:avLst/>
          </a:prstGeom>
        </p:spPr>
      </p:pic>
      <p:grpSp>
        <p:nvGrpSpPr>
          <p:cNvPr id="34" name="Agrupar 33">
            <a:extLst>
              <a:ext uri="{FF2B5EF4-FFF2-40B4-BE49-F238E27FC236}">
                <a16:creationId xmlns:a16="http://schemas.microsoft.com/office/drawing/2014/main" id="{A47004D1-D22D-F90E-ED6A-A869524AE322}"/>
              </a:ext>
            </a:extLst>
          </p:cNvPr>
          <p:cNvGrpSpPr/>
          <p:nvPr/>
        </p:nvGrpSpPr>
        <p:grpSpPr>
          <a:xfrm>
            <a:off x="378094" y="1469186"/>
            <a:ext cx="4632821" cy="3919629"/>
            <a:chOff x="378094" y="1469186"/>
            <a:chExt cx="4632821" cy="3919629"/>
          </a:xfrm>
        </p:grpSpPr>
        <p:grpSp>
          <p:nvGrpSpPr>
            <p:cNvPr id="29" name="Agrupar 28">
              <a:extLst>
                <a:ext uri="{FF2B5EF4-FFF2-40B4-BE49-F238E27FC236}">
                  <a16:creationId xmlns:a16="http://schemas.microsoft.com/office/drawing/2014/main" id="{3241B332-5EC4-8BA8-9640-9D7F263094B9}"/>
                </a:ext>
              </a:extLst>
            </p:cNvPr>
            <p:cNvGrpSpPr/>
            <p:nvPr/>
          </p:nvGrpSpPr>
          <p:grpSpPr>
            <a:xfrm>
              <a:off x="378094" y="1469186"/>
              <a:ext cx="4632821" cy="3919629"/>
              <a:chOff x="378094" y="1298491"/>
              <a:chExt cx="4632821" cy="3919629"/>
            </a:xfrm>
          </p:grpSpPr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847093A8-C559-5A1F-FD6A-AFF2D484B5F5}"/>
                  </a:ext>
                </a:extLst>
              </p:cNvPr>
              <p:cNvSpPr txBox="1"/>
              <p:nvPr/>
            </p:nvSpPr>
            <p:spPr>
              <a:xfrm>
                <a:off x="378094" y="1298491"/>
                <a:ext cx="46328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  <a:buClr>
                    <a:schemeClr val="lt1"/>
                  </a:buClr>
                  <a:buSzPts val="2400"/>
                </a:pPr>
                <a:r>
                  <a:rPr lang="pt-BR" sz="4000" dirty="0">
                    <a:solidFill>
                      <a:srgbClr val="FFAE00"/>
                    </a:solidFill>
                    <a:latin typeface="Rawline ExtraBold" panose="00000900000000000000" pitchFamily="2" charset="0"/>
                    <a:ea typeface="Tahoma" panose="020B0604030504040204" pitchFamily="34" charset="0"/>
                    <a:cs typeface="Tahoma" panose="020B0604030504040204" pitchFamily="34" charset="0"/>
                  </a:rPr>
                  <a:t>NORDESTE</a:t>
                </a:r>
                <a:endParaRPr lang="pt-BR" sz="4000" dirty="0">
                  <a:solidFill>
                    <a:srgbClr val="FFAE00"/>
                  </a:solidFill>
                  <a:latin typeface="Rawline SemiBold" panose="00000700000000000000" pitchFamily="2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DD57860-86E3-182A-8DB1-38FFFD987271}"/>
                  </a:ext>
                </a:extLst>
              </p:cNvPr>
              <p:cNvSpPr txBox="1"/>
              <p:nvPr/>
            </p:nvSpPr>
            <p:spPr>
              <a:xfrm>
                <a:off x="378094" y="2217979"/>
                <a:ext cx="346048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400" i="1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No Nordeste, o El </a:t>
                </a:r>
                <a:r>
                  <a:rPr lang="pt-BR" sz="2400" i="1" dirty="0" err="1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Niño</a:t>
                </a:r>
                <a:r>
                  <a:rPr lang="pt-BR" sz="2400" i="1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 </a:t>
                </a:r>
                <a:r>
                  <a:rPr lang="pt-BR" sz="2400" i="1" dirty="0">
                    <a:solidFill>
                      <a:schemeClr val="tx1"/>
                    </a:solidFill>
                    <a:latin typeface="Rawline SemiBold" panose="00000700000000000000" pitchFamily="2" charset="0"/>
                    <a:ea typeface="Calibri"/>
                    <a:cs typeface="Calibri"/>
                  </a:rPr>
                  <a:t>aprofunda a seca, estende a estiagem e eleva as temperaturas.</a:t>
                </a:r>
                <a:endParaRPr lang="pt-BR" sz="2400" dirty="0">
                  <a:solidFill>
                    <a:schemeClr val="tx1"/>
                  </a:solidFill>
                  <a:latin typeface="Rawline SemiBold" panose="00000700000000000000" pitchFamily="2" charset="0"/>
                  <a:ea typeface="Calibri"/>
                  <a:cs typeface="Calibri"/>
                </a:endParaRPr>
              </a:p>
            </p:txBody>
          </p:sp>
          <p:grpSp>
            <p:nvGrpSpPr>
              <p:cNvPr id="14" name="Agrupar 13">
                <a:extLst>
                  <a:ext uri="{FF2B5EF4-FFF2-40B4-BE49-F238E27FC236}">
                    <a16:creationId xmlns:a16="http://schemas.microsoft.com/office/drawing/2014/main" id="{63626C36-3BB7-D889-6491-592FB9AADE54}"/>
                  </a:ext>
                </a:extLst>
              </p:cNvPr>
              <p:cNvGrpSpPr/>
              <p:nvPr/>
            </p:nvGrpSpPr>
            <p:grpSpPr>
              <a:xfrm>
                <a:off x="476251" y="4430128"/>
                <a:ext cx="787992" cy="787992"/>
                <a:chOff x="476250" y="3539200"/>
                <a:chExt cx="957723" cy="957723"/>
              </a:xfrm>
            </p:grpSpPr>
            <p:sp>
              <p:nvSpPr>
                <p:cNvPr id="10" name="Elipse 9">
                  <a:extLst>
                    <a:ext uri="{FF2B5EF4-FFF2-40B4-BE49-F238E27FC236}">
                      <a16:creationId xmlns:a16="http://schemas.microsoft.com/office/drawing/2014/main" id="{96755B2B-97CA-C9E0-5E07-97BEC097944B}"/>
                    </a:ext>
                  </a:extLst>
                </p:cNvPr>
                <p:cNvSpPr/>
                <p:nvPr/>
              </p:nvSpPr>
              <p:spPr>
                <a:xfrm>
                  <a:off x="476250" y="3539200"/>
                  <a:ext cx="957723" cy="957723"/>
                </a:xfrm>
                <a:prstGeom prst="ellipse">
                  <a:avLst/>
                </a:prstGeom>
                <a:solidFill>
                  <a:srgbClr val="FFAE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>
                    <a:solidFill>
                      <a:srgbClr val="005BAB"/>
                    </a:solidFill>
                  </a:endParaRPr>
                </a:p>
              </p:txBody>
            </p:sp>
            <p:pic>
              <p:nvPicPr>
                <p:cNvPr id="11" name="Imagem 10">
                  <a:extLst>
                    <a:ext uri="{FF2B5EF4-FFF2-40B4-BE49-F238E27FC236}">
                      <a16:creationId xmlns:a16="http://schemas.microsoft.com/office/drawing/2014/main" id="{FD9F5663-F599-040F-8295-D3F2E0A648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027" y="3730927"/>
                  <a:ext cx="536169" cy="53616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3" name="Agrupar 32">
              <a:extLst>
                <a:ext uri="{FF2B5EF4-FFF2-40B4-BE49-F238E27FC236}">
                  <a16:creationId xmlns:a16="http://schemas.microsoft.com/office/drawing/2014/main" id="{FAEE46D9-6029-2AE5-7443-3E471A1C5D8D}"/>
                </a:ext>
              </a:extLst>
            </p:cNvPr>
            <p:cNvGrpSpPr/>
            <p:nvPr/>
          </p:nvGrpSpPr>
          <p:grpSpPr>
            <a:xfrm>
              <a:off x="1537194" y="4600823"/>
              <a:ext cx="787992" cy="787992"/>
              <a:chOff x="1537194" y="4600823"/>
              <a:chExt cx="787992" cy="787992"/>
            </a:xfrm>
          </p:grpSpPr>
          <p:sp>
            <p:nvSpPr>
              <p:cNvPr id="30" name="Elipse 29">
                <a:extLst>
                  <a:ext uri="{FF2B5EF4-FFF2-40B4-BE49-F238E27FC236}">
                    <a16:creationId xmlns:a16="http://schemas.microsoft.com/office/drawing/2014/main" id="{F8ACCF5F-0486-2C6E-1BAE-690014FEBC68}"/>
                  </a:ext>
                </a:extLst>
              </p:cNvPr>
              <p:cNvSpPr/>
              <p:nvPr/>
            </p:nvSpPr>
            <p:spPr>
              <a:xfrm>
                <a:off x="1537194" y="4600823"/>
                <a:ext cx="787992" cy="787992"/>
              </a:xfrm>
              <a:prstGeom prst="ellipse">
                <a:avLst/>
              </a:prstGeom>
              <a:solidFill>
                <a:srgbClr val="FFA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rgbClr val="005BAB"/>
                  </a:solidFill>
                </a:endParaRPr>
              </a:p>
            </p:txBody>
          </p:sp>
          <p:pic>
            <p:nvPicPr>
              <p:cNvPr id="32" name="Imagem 31">
                <a:extLst>
                  <a:ext uri="{FF2B5EF4-FFF2-40B4-BE49-F238E27FC236}">
                    <a16:creationId xmlns:a16="http://schemas.microsoft.com/office/drawing/2014/main" id="{F3E6A53E-D276-639A-C435-4221B3571D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06301" y="4774245"/>
                <a:ext cx="441147" cy="44114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20833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052C3-E6B3-A93E-603E-0F7F0820F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9A259FA6-B7E8-F5F8-2A25-7865E4AB6D0B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3BC043B2-4B99-3FE7-C4E5-97ECFA649D98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8D6BB07E-C543-6E13-B867-AA16E37E21E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3983A2EE-BABC-9EEC-CBEC-1E0B2030C1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A1408C53-7E83-A4C9-9ACD-5420CB5794A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9BE9A994-518A-9DDF-C81D-E6153A58353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34581F80-6E08-E642-035E-4B43D62BA7F1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E73A48CB-C5D8-8FC2-DB07-93A1912BFDA4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DFC47ADB-2A65-5882-A138-9F0C1691BF68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7CFF8212-77AF-BAD7-5D5B-CE225DBEBBF4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05CE674F-FB80-831B-C618-16BEB41B00F8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324AB1AF-900D-A98D-49A6-E190AE30763E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6908CC6C-8780-7082-52E4-7A6F51FE1A1B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E095EFF7-4795-6DF4-0BDA-E69A787415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F8759789-487D-9FC5-AA7C-E1A10C7D79C6}"/>
              </a:ext>
            </a:extLst>
          </p:cNvPr>
          <p:cNvSpPr txBox="1"/>
          <p:nvPr/>
        </p:nvSpPr>
        <p:spPr>
          <a:xfrm>
            <a:off x="1407160" y="-16411"/>
            <a:ext cx="9247643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solidFill>
                  <a:srgbClr val="B07A00"/>
                </a:solidFill>
                <a:latin typeface="Rawline Medium" panose="00000600000000000000" pitchFamily="2" charset="0"/>
                <a:ea typeface="Calibri"/>
                <a:cs typeface="Calibri"/>
              </a:rPr>
              <a:t>A escassez hídrica converte estoque doméstico de água em </a:t>
            </a:r>
            <a:r>
              <a:rPr lang="pt-BR" sz="1800" dirty="0">
                <a:solidFill>
                  <a:srgbClr val="B07A00"/>
                </a:solidFill>
                <a:latin typeface="Rawline ExtraBold" panose="00000900000000000000" pitchFamily="2" charset="0"/>
                <a:ea typeface="Calibri"/>
                <a:cs typeface="Calibri"/>
              </a:rPr>
              <a:t>criadouro de vetor.</a:t>
            </a:r>
          </a:p>
          <a:p>
            <a:pPr>
              <a:lnSpc>
                <a:spcPts val="600"/>
              </a:lnSpc>
            </a:pPr>
            <a:endParaRPr lang="pt-BR" sz="1200" b="1" dirty="0">
              <a:solidFill>
                <a:srgbClr val="12456B"/>
              </a:solidFill>
              <a:latin typeface="Rawline Medium" panose="00000600000000000000" pitchFamily="2" charset="0"/>
              <a:ea typeface="Calibri"/>
              <a:cs typeface="Calibri"/>
            </a:endParaRPr>
          </a:p>
          <a:p>
            <a:r>
              <a:rPr lang="pt-BR" sz="120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A escassez força populações rurais e periféricas a estocar água em recipientes improvisados e sem vedação adequada, gerando condições para a proliferação acelerada do Aedes aegypti e a eclosão de surtos epidêmicos de dengue, </a:t>
            </a:r>
            <a:r>
              <a:rPr lang="pt-BR" sz="1200" dirty="0" err="1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chikungunya</a:t>
            </a:r>
            <a:r>
              <a:rPr lang="pt-BR" sz="120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 e Zika.</a:t>
            </a:r>
            <a:endParaRPr lang="pt-BR" sz="1200" dirty="0"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A8813DFD-745B-4DB0-7A39-AE7FE0F19362}"/>
              </a:ext>
            </a:extLst>
          </p:cNvPr>
          <p:cNvSpPr txBox="1"/>
          <p:nvPr/>
        </p:nvSpPr>
        <p:spPr>
          <a:xfrm>
            <a:off x="1407160" y="2428960"/>
            <a:ext cx="9227723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B07A00"/>
                </a:solidFill>
                <a:latin typeface="Rawline Medium" panose="00000600000000000000" pitchFamily="2" charset="0"/>
                <a:ea typeface="Calibri"/>
                <a:cs typeface="Calibri"/>
              </a:rPr>
              <a:t>A seca prolongada </a:t>
            </a:r>
            <a:r>
              <a:rPr lang="pt-BR" sz="1600" dirty="0">
                <a:solidFill>
                  <a:srgbClr val="B07A00"/>
                </a:solidFill>
                <a:latin typeface="Rawline ExtraBold" panose="00000900000000000000" pitchFamily="2" charset="0"/>
                <a:ea typeface="Calibri"/>
                <a:cs typeface="Calibri"/>
              </a:rPr>
              <a:t>deteriora a segurança alimentar </a:t>
            </a:r>
            <a:r>
              <a:rPr lang="pt-BR" sz="1600" dirty="0">
                <a:solidFill>
                  <a:srgbClr val="B07A00"/>
                </a:solidFill>
                <a:latin typeface="Rawline Medium" panose="00000600000000000000" pitchFamily="2" charset="0"/>
                <a:ea typeface="Calibri"/>
                <a:cs typeface="Calibri"/>
              </a:rPr>
              <a:t>e agrava desfechos infantis.</a:t>
            </a:r>
          </a:p>
          <a:p>
            <a:pPr>
              <a:lnSpc>
                <a:spcPts val="600"/>
              </a:lnSpc>
            </a:pPr>
            <a:endParaRPr lang="pt-BR" sz="1200" b="1" dirty="0">
              <a:solidFill>
                <a:srgbClr val="12456B"/>
              </a:solidFill>
              <a:latin typeface="Rawline" panose="00000500000000000000" pitchFamily="2" charset="0"/>
              <a:ea typeface="Calibri"/>
              <a:cs typeface="Calibri"/>
            </a:endParaRPr>
          </a:p>
          <a:p>
            <a:r>
              <a:rPr lang="pt-BR" sz="120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A persistência da seca afeta a produção agrícola de subsistência, deteriorando a segurança alimentar e nutricional de famílias vulneráveis, o que se traduz em aumento da desnutrição infantil e em maior gravidade de infecções intercorrentes.</a:t>
            </a:r>
            <a:endParaRPr lang="pt-BR" sz="1200" dirty="0">
              <a:latin typeface="Rawline" panose="00000500000000000000" pitchFamily="2" charset="0"/>
              <a:ea typeface="Calibri"/>
              <a:cs typeface="Calibri"/>
            </a:endParaRPr>
          </a:p>
        </p:txBody>
      </p:sp>
      <p:cxnSp>
        <p:nvCxnSpPr>
          <p:cNvPr id="83" name="Conector reto 82">
            <a:extLst>
              <a:ext uri="{FF2B5EF4-FFF2-40B4-BE49-F238E27FC236}">
                <a16:creationId xmlns:a16="http://schemas.microsoft.com/office/drawing/2014/main" id="{795B089D-B2DC-F974-CE5C-E5C3ACBC013F}"/>
              </a:ext>
            </a:extLst>
          </p:cNvPr>
          <p:cNvCxnSpPr>
            <a:cxnSpLocks/>
          </p:cNvCxnSpPr>
          <p:nvPr/>
        </p:nvCxnSpPr>
        <p:spPr>
          <a:xfrm>
            <a:off x="0" y="2289391"/>
            <a:ext cx="12192000" cy="0"/>
          </a:xfrm>
          <a:prstGeom prst="line">
            <a:avLst/>
          </a:prstGeom>
          <a:ln w="19050">
            <a:solidFill>
              <a:srgbClr val="B07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Agrupar 3">
            <a:extLst>
              <a:ext uri="{FF2B5EF4-FFF2-40B4-BE49-F238E27FC236}">
                <a16:creationId xmlns:a16="http://schemas.microsoft.com/office/drawing/2014/main" id="{469951C4-4C8C-D61D-C067-90192C88465F}"/>
              </a:ext>
            </a:extLst>
          </p:cNvPr>
          <p:cNvGrpSpPr/>
          <p:nvPr/>
        </p:nvGrpSpPr>
        <p:grpSpPr>
          <a:xfrm>
            <a:off x="1407160" y="784666"/>
            <a:ext cx="9247643" cy="1138107"/>
            <a:chOff x="508000" y="1045966"/>
            <a:chExt cx="9247643" cy="1138107"/>
          </a:xfrm>
        </p:grpSpPr>
        <p:grpSp>
          <p:nvGrpSpPr>
            <p:cNvPr id="34" name="Agrupar 33">
              <a:extLst>
                <a:ext uri="{FF2B5EF4-FFF2-40B4-BE49-F238E27FC236}">
                  <a16:creationId xmlns:a16="http://schemas.microsoft.com/office/drawing/2014/main" id="{0728946C-F332-D6F3-D5BD-E30C1F0E9D55}"/>
                </a:ext>
              </a:extLst>
            </p:cNvPr>
            <p:cNvGrpSpPr/>
            <p:nvPr/>
          </p:nvGrpSpPr>
          <p:grpSpPr>
            <a:xfrm>
              <a:off x="508000" y="1045966"/>
              <a:ext cx="9247643" cy="1138107"/>
              <a:chOff x="4154071" y="626408"/>
              <a:chExt cx="7580085" cy="1870149"/>
            </a:xfrm>
          </p:grpSpPr>
          <p:grpSp>
            <p:nvGrpSpPr>
              <p:cNvPr id="35" name="Agrupar 34">
                <a:extLst>
                  <a:ext uri="{FF2B5EF4-FFF2-40B4-BE49-F238E27FC236}">
                    <a16:creationId xmlns:a16="http://schemas.microsoft.com/office/drawing/2014/main" id="{CEB4624B-9271-8799-116B-4C914B855985}"/>
                  </a:ext>
                </a:extLst>
              </p:cNvPr>
              <p:cNvGrpSpPr/>
              <p:nvPr/>
            </p:nvGrpSpPr>
            <p:grpSpPr>
              <a:xfrm>
                <a:off x="9589070" y="626408"/>
                <a:ext cx="2145086" cy="1870149"/>
                <a:chOff x="9589070" y="626408"/>
                <a:chExt cx="2145086" cy="1870149"/>
              </a:xfrm>
            </p:grpSpPr>
            <p:sp>
              <p:nvSpPr>
                <p:cNvPr id="61" name="Retângulo 60">
                  <a:extLst>
                    <a:ext uri="{FF2B5EF4-FFF2-40B4-BE49-F238E27FC236}">
                      <a16:creationId xmlns:a16="http://schemas.microsoft.com/office/drawing/2014/main" id="{E90BBBC4-5BDE-7C95-4EF3-AB27E8DB76BC}"/>
                    </a:ext>
                  </a:extLst>
                </p:cNvPr>
                <p:cNvSpPr/>
                <p:nvPr/>
              </p:nvSpPr>
              <p:spPr>
                <a:xfrm>
                  <a:off x="9589070" y="626408"/>
                  <a:ext cx="2145086" cy="1870149"/>
                </a:xfrm>
                <a:prstGeom prst="rect">
                  <a:avLst/>
                </a:prstGeom>
                <a:solidFill>
                  <a:srgbClr val="B07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62" name="CaixaDeTexto 61">
                  <a:extLst>
                    <a:ext uri="{FF2B5EF4-FFF2-40B4-BE49-F238E27FC236}">
                      <a16:creationId xmlns:a16="http://schemas.microsoft.com/office/drawing/2014/main" id="{1AAC58EF-E0DD-80DF-B76C-F486BDF2E885}"/>
                    </a:ext>
                  </a:extLst>
                </p:cNvPr>
                <p:cNvSpPr txBox="1"/>
                <p:nvPr/>
              </p:nvSpPr>
              <p:spPr>
                <a:xfrm>
                  <a:off x="10095489" y="1787863"/>
                  <a:ext cx="1572482" cy="582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FFE6AF"/>
                      </a:solidFill>
                      <a:latin typeface="Rawline Medium" panose="00000600000000000000" pitchFamily="2" charset="0"/>
                    </a:rPr>
                    <a:t>Surto de dengue, </a:t>
                  </a:r>
                  <a:r>
                    <a:rPr lang="pt-BR" sz="1000" dirty="0" err="1">
                      <a:solidFill>
                        <a:srgbClr val="FFE6AF"/>
                      </a:solidFill>
                      <a:latin typeface="Rawline Medium" panose="00000600000000000000" pitchFamily="2" charset="0"/>
                    </a:rPr>
                    <a:t>chikungunya</a:t>
                  </a:r>
                  <a:r>
                    <a:rPr lang="pt-BR" sz="1000" dirty="0">
                      <a:solidFill>
                        <a:srgbClr val="FFE6AF"/>
                      </a:solidFill>
                      <a:latin typeface="Rawline Medium" panose="00000600000000000000" pitchFamily="2" charset="0"/>
                    </a:rPr>
                    <a:t> e Zika</a:t>
                  </a:r>
                </a:p>
              </p:txBody>
            </p:sp>
          </p:grpSp>
          <p:grpSp>
            <p:nvGrpSpPr>
              <p:cNvPr id="36" name="Agrupar 35">
                <a:extLst>
                  <a:ext uri="{FF2B5EF4-FFF2-40B4-BE49-F238E27FC236}">
                    <a16:creationId xmlns:a16="http://schemas.microsoft.com/office/drawing/2014/main" id="{1DD7F31F-CFB2-E0A3-2072-8E68F0227BC4}"/>
                  </a:ext>
                </a:extLst>
              </p:cNvPr>
              <p:cNvGrpSpPr/>
              <p:nvPr/>
            </p:nvGrpSpPr>
            <p:grpSpPr>
              <a:xfrm>
                <a:off x="7861994" y="626412"/>
                <a:ext cx="2078901" cy="1870145"/>
                <a:chOff x="8693874" y="626412"/>
                <a:chExt cx="2078901" cy="1870145"/>
              </a:xfrm>
            </p:grpSpPr>
            <p:sp>
              <p:nvSpPr>
                <p:cNvPr id="46" name="Pentágono 98">
                  <a:extLst>
                    <a:ext uri="{FF2B5EF4-FFF2-40B4-BE49-F238E27FC236}">
                      <a16:creationId xmlns:a16="http://schemas.microsoft.com/office/drawing/2014/main" id="{4ACBF5A7-9F15-BC62-CD7F-098FEC4E8DD4}"/>
                    </a:ext>
                  </a:extLst>
                </p:cNvPr>
                <p:cNvSpPr/>
                <p:nvPr/>
              </p:nvSpPr>
              <p:spPr>
                <a:xfrm>
                  <a:off x="8693874" y="626412"/>
                  <a:ext cx="2078901" cy="1870145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FAE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47" name="CaixaDeTexto 46">
                  <a:extLst>
                    <a:ext uri="{FF2B5EF4-FFF2-40B4-BE49-F238E27FC236}">
                      <a16:creationId xmlns:a16="http://schemas.microsoft.com/office/drawing/2014/main" id="{A928343E-20C4-541A-1952-DCBE6CA460D4}"/>
                    </a:ext>
                  </a:extLst>
                </p:cNvPr>
                <p:cNvSpPr txBox="1"/>
                <p:nvPr/>
              </p:nvSpPr>
              <p:spPr>
                <a:xfrm>
                  <a:off x="9102761" y="1787864"/>
                  <a:ext cx="1468481" cy="582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Proliferação de </a:t>
                  </a:r>
                </a:p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Aedes aegypti</a:t>
                  </a:r>
                </a:p>
              </p:txBody>
            </p:sp>
          </p:grpSp>
          <p:grpSp>
            <p:nvGrpSpPr>
              <p:cNvPr id="37" name="Agrupar 36">
                <a:extLst>
                  <a:ext uri="{FF2B5EF4-FFF2-40B4-BE49-F238E27FC236}">
                    <a16:creationId xmlns:a16="http://schemas.microsoft.com/office/drawing/2014/main" id="{53C6F2FF-0B02-205C-92F2-C11DE9B3F416}"/>
                  </a:ext>
                </a:extLst>
              </p:cNvPr>
              <p:cNvGrpSpPr/>
              <p:nvPr/>
            </p:nvGrpSpPr>
            <p:grpSpPr>
              <a:xfrm>
                <a:off x="5851207" y="626412"/>
                <a:ext cx="2358227" cy="1870145"/>
                <a:chOff x="6683087" y="626412"/>
                <a:chExt cx="2358227" cy="1870145"/>
              </a:xfrm>
            </p:grpSpPr>
            <p:sp>
              <p:nvSpPr>
                <p:cNvPr id="44" name="Pentágono 96">
                  <a:extLst>
                    <a:ext uri="{FF2B5EF4-FFF2-40B4-BE49-F238E27FC236}">
                      <a16:creationId xmlns:a16="http://schemas.microsoft.com/office/drawing/2014/main" id="{BFC5772F-9CBB-6623-2033-4A7B720006C0}"/>
                    </a:ext>
                  </a:extLst>
                </p:cNvPr>
                <p:cNvSpPr/>
                <p:nvPr/>
              </p:nvSpPr>
              <p:spPr>
                <a:xfrm>
                  <a:off x="6683087" y="626412"/>
                  <a:ext cx="2358227" cy="1870145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FCA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5" name="CaixaDeTexto 44">
                  <a:extLst>
                    <a:ext uri="{FF2B5EF4-FFF2-40B4-BE49-F238E27FC236}">
                      <a16:creationId xmlns:a16="http://schemas.microsoft.com/office/drawing/2014/main" id="{9B769449-26D5-BC15-C5A9-D6C6E03D6DFD}"/>
                    </a:ext>
                  </a:extLst>
                </p:cNvPr>
                <p:cNvSpPr txBox="1"/>
                <p:nvPr/>
              </p:nvSpPr>
              <p:spPr>
                <a:xfrm>
                  <a:off x="7079526" y="1787864"/>
                  <a:ext cx="1639987" cy="582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Estocagem improvisada e sem vedação</a:t>
                  </a:r>
                </a:p>
              </p:txBody>
            </p:sp>
          </p:grpSp>
          <p:grpSp>
            <p:nvGrpSpPr>
              <p:cNvPr id="38" name="Agrupar 37">
                <a:extLst>
                  <a:ext uri="{FF2B5EF4-FFF2-40B4-BE49-F238E27FC236}">
                    <a16:creationId xmlns:a16="http://schemas.microsoft.com/office/drawing/2014/main" id="{3402E203-7882-5E07-687E-085D952CA1F1}"/>
                  </a:ext>
                </a:extLst>
              </p:cNvPr>
              <p:cNvGrpSpPr/>
              <p:nvPr/>
            </p:nvGrpSpPr>
            <p:grpSpPr>
              <a:xfrm>
                <a:off x="4154071" y="626412"/>
                <a:ext cx="1941930" cy="1870145"/>
                <a:chOff x="4985951" y="626412"/>
                <a:chExt cx="1941930" cy="1870145"/>
              </a:xfrm>
            </p:grpSpPr>
            <p:sp>
              <p:nvSpPr>
                <p:cNvPr id="39" name="Pentágono 12">
                  <a:extLst>
                    <a:ext uri="{FF2B5EF4-FFF2-40B4-BE49-F238E27FC236}">
                      <a16:creationId xmlns:a16="http://schemas.microsoft.com/office/drawing/2014/main" id="{6C52F9CD-3B5B-F8B2-CF71-67796D40297D}"/>
                    </a:ext>
                  </a:extLst>
                </p:cNvPr>
                <p:cNvSpPr/>
                <p:nvPr/>
              </p:nvSpPr>
              <p:spPr>
                <a:xfrm>
                  <a:off x="4985951" y="626412"/>
                  <a:ext cx="1941930" cy="1870145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FE6A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0" name="CaixaDeTexto 39">
                  <a:extLst>
                    <a:ext uri="{FF2B5EF4-FFF2-40B4-BE49-F238E27FC236}">
                      <a16:creationId xmlns:a16="http://schemas.microsoft.com/office/drawing/2014/main" id="{3D019671-5294-88AA-3169-22A212895A46}"/>
                    </a:ext>
                  </a:extLst>
                </p:cNvPr>
                <p:cNvSpPr txBox="1"/>
                <p:nvPr/>
              </p:nvSpPr>
              <p:spPr>
                <a:xfrm>
                  <a:off x="5108379" y="1787864"/>
                  <a:ext cx="1556530" cy="3585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Escassez hídrica</a:t>
                  </a:r>
                </a:p>
              </p:txBody>
            </p:sp>
          </p:grpSp>
        </p:grpSp>
        <p:pic>
          <p:nvPicPr>
            <p:cNvPr id="93" name="Imagem 92">
              <a:extLst>
                <a:ext uri="{FF2B5EF4-FFF2-40B4-BE49-F238E27FC236}">
                  <a16:creationId xmlns:a16="http://schemas.microsoft.com/office/drawing/2014/main" id="{0038897D-69AA-44ED-E4AE-3183A6CFD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04080" y="1125213"/>
              <a:ext cx="613251" cy="613251"/>
            </a:xfrm>
            <a:prstGeom prst="rect">
              <a:avLst/>
            </a:prstGeom>
          </p:spPr>
        </p:pic>
        <p:pic>
          <p:nvPicPr>
            <p:cNvPr id="95" name="Imagem 94">
              <a:extLst>
                <a:ext uri="{FF2B5EF4-FFF2-40B4-BE49-F238E27FC236}">
                  <a16:creationId xmlns:a16="http://schemas.microsoft.com/office/drawing/2014/main" id="{26B68617-BF1C-18CD-36AF-89D086741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3744359" y="1146658"/>
              <a:ext cx="594054" cy="594054"/>
            </a:xfrm>
            <a:prstGeom prst="rect">
              <a:avLst/>
            </a:prstGeom>
          </p:spPr>
        </p:pic>
        <p:pic>
          <p:nvPicPr>
            <p:cNvPr id="97" name="Imagem 96">
              <a:extLst>
                <a:ext uri="{FF2B5EF4-FFF2-40B4-BE49-F238E27FC236}">
                  <a16:creationId xmlns:a16="http://schemas.microsoft.com/office/drawing/2014/main" id="{BDAFBD73-87E0-8A20-849C-E1A43053C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6060033" y="1137221"/>
              <a:ext cx="635751" cy="635751"/>
            </a:xfrm>
            <a:prstGeom prst="rect">
              <a:avLst/>
            </a:prstGeom>
          </p:spPr>
        </p:pic>
        <p:pic>
          <p:nvPicPr>
            <p:cNvPr id="99" name="Imagem 98">
              <a:extLst>
                <a:ext uri="{FF2B5EF4-FFF2-40B4-BE49-F238E27FC236}">
                  <a16:creationId xmlns:a16="http://schemas.microsoft.com/office/drawing/2014/main" id="{B9780AC4-5C4C-7DDC-204C-90215134C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8377987" y="1148855"/>
              <a:ext cx="635751" cy="635751"/>
            </a:xfrm>
            <a:prstGeom prst="rect">
              <a:avLst/>
            </a:prstGeom>
          </p:spPr>
        </p:pic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667C739F-D52A-4496-240C-9E6DDCF8A408}"/>
              </a:ext>
            </a:extLst>
          </p:cNvPr>
          <p:cNvGrpSpPr/>
          <p:nvPr/>
        </p:nvGrpSpPr>
        <p:grpSpPr>
          <a:xfrm>
            <a:off x="1407160" y="3219743"/>
            <a:ext cx="9248336" cy="1146716"/>
            <a:chOff x="1407160" y="3481043"/>
            <a:chExt cx="9248336" cy="1146716"/>
          </a:xfrm>
        </p:grpSpPr>
        <p:grpSp>
          <p:nvGrpSpPr>
            <p:cNvPr id="68" name="Agrupar 67">
              <a:extLst>
                <a:ext uri="{FF2B5EF4-FFF2-40B4-BE49-F238E27FC236}">
                  <a16:creationId xmlns:a16="http://schemas.microsoft.com/office/drawing/2014/main" id="{E09482E7-98EB-9CB0-7DE5-B610DD508C67}"/>
                </a:ext>
              </a:extLst>
            </p:cNvPr>
            <p:cNvGrpSpPr/>
            <p:nvPr/>
          </p:nvGrpSpPr>
          <p:grpSpPr>
            <a:xfrm>
              <a:off x="1407160" y="3481043"/>
              <a:ext cx="9248336" cy="1146716"/>
              <a:chOff x="4154071" y="626408"/>
              <a:chExt cx="7733114" cy="2016682"/>
            </a:xfrm>
          </p:grpSpPr>
          <p:grpSp>
            <p:nvGrpSpPr>
              <p:cNvPr id="69" name="Agrupar 68">
                <a:extLst>
                  <a:ext uri="{FF2B5EF4-FFF2-40B4-BE49-F238E27FC236}">
                    <a16:creationId xmlns:a16="http://schemas.microsoft.com/office/drawing/2014/main" id="{11601E8E-31C6-18D9-36A4-CB445086AF97}"/>
                  </a:ext>
                </a:extLst>
              </p:cNvPr>
              <p:cNvGrpSpPr/>
              <p:nvPr/>
            </p:nvGrpSpPr>
            <p:grpSpPr>
              <a:xfrm>
                <a:off x="9589070" y="626408"/>
                <a:ext cx="2298115" cy="2016682"/>
                <a:chOff x="9589070" y="626408"/>
                <a:chExt cx="2298115" cy="2016682"/>
              </a:xfrm>
            </p:grpSpPr>
            <p:sp>
              <p:nvSpPr>
                <p:cNvPr id="79" name="Retângulo 78">
                  <a:extLst>
                    <a:ext uri="{FF2B5EF4-FFF2-40B4-BE49-F238E27FC236}">
                      <a16:creationId xmlns:a16="http://schemas.microsoft.com/office/drawing/2014/main" id="{1CFF23D0-28F1-92BB-5F7C-65A22D7A9B7A}"/>
                    </a:ext>
                  </a:extLst>
                </p:cNvPr>
                <p:cNvSpPr/>
                <p:nvPr/>
              </p:nvSpPr>
              <p:spPr>
                <a:xfrm>
                  <a:off x="9589070" y="626408"/>
                  <a:ext cx="2280879" cy="2016682"/>
                </a:xfrm>
                <a:prstGeom prst="rect">
                  <a:avLst/>
                </a:prstGeom>
                <a:solidFill>
                  <a:srgbClr val="B07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0" name="CaixaDeTexto 79">
                  <a:extLst>
                    <a:ext uri="{FF2B5EF4-FFF2-40B4-BE49-F238E27FC236}">
                      <a16:creationId xmlns:a16="http://schemas.microsoft.com/office/drawing/2014/main" id="{7E867E16-E472-3D96-CAE3-2245F6EA5A37}"/>
                    </a:ext>
                  </a:extLst>
                </p:cNvPr>
                <p:cNvSpPr txBox="1"/>
                <p:nvPr/>
              </p:nvSpPr>
              <p:spPr>
                <a:xfrm>
                  <a:off x="9987336" y="1863695"/>
                  <a:ext cx="1899849" cy="582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FFE6AF"/>
                      </a:solidFill>
                      <a:latin typeface="Rawline Medium" panose="00000600000000000000" pitchFamily="2" charset="0"/>
                    </a:rPr>
                    <a:t>Desnutrição infantil e maior gravidade de infecções</a:t>
                  </a:r>
                </a:p>
              </p:txBody>
            </p:sp>
          </p:grpSp>
          <p:grpSp>
            <p:nvGrpSpPr>
              <p:cNvPr id="70" name="Agrupar 69">
                <a:extLst>
                  <a:ext uri="{FF2B5EF4-FFF2-40B4-BE49-F238E27FC236}">
                    <a16:creationId xmlns:a16="http://schemas.microsoft.com/office/drawing/2014/main" id="{1570984E-E1FC-6B9A-8C9F-9C94F313D732}"/>
                  </a:ext>
                </a:extLst>
              </p:cNvPr>
              <p:cNvGrpSpPr/>
              <p:nvPr/>
            </p:nvGrpSpPr>
            <p:grpSpPr>
              <a:xfrm>
                <a:off x="7861994" y="626412"/>
                <a:ext cx="2078901" cy="2016678"/>
                <a:chOff x="8693874" y="626412"/>
                <a:chExt cx="2078901" cy="2016678"/>
              </a:xfrm>
            </p:grpSpPr>
            <p:sp>
              <p:nvSpPr>
                <p:cNvPr id="77" name="Pentágono 98">
                  <a:extLst>
                    <a:ext uri="{FF2B5EF4-FFF2-40B4-BE49-F238E27FC236}">
                      <a16:creationId xmlns:a16="http://schemas.microsoft.com/office/drawing/2014/main" id="{30D1A22D-784F-4208-8E06-4E6D432E1CA1}"/>
                    </a:ext>
                  </a:extLst>
                </p:cNvPr>
                <p:cNvSpPr/>
                <p:nvPr/>
              </p:nvSpPr>
              <p:spPr>
                <a:xfrm>
                  <a:off x="8693874" y="626412"/>
                  <a:ext cx="2078901" cy="2016678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FAE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78" name="CaixaDeTexto 77">
                  <a:extLst>
                    <a:ext uri="{FF2B5EF4-FFF2-40B4-BE49-F238E27FC236}">
                      <a16:creationId xmlns:a16="http://schemas.microsoft.com/office/drawing/2014/main" id="{B31FABD2-767C-03F4-9301-AF5C2FB7E81E}"/>
                    </a:ext>
                  </a:extLst>
                </p:cNvPr>
                <p:cNvSpPr txBox="1"/>
                <p:nvPr/>
              </p:nvSpPr>
              <p:spPr>
                <a:xfrm>
                  <a:off x="9018341" y="1863695"/>
                  <a:ext cx="1552901" cy="582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Insegurança alimentar e nutricional</a:t>
                  </a:r>
                </a:p>
              </p:txBody>
            </p:sp>
          </p:grpSp>
          <p:grpSp>
            <p:nvGrpSpPr>
              <p:cNvPr id="71" name="Agrupar 70">
                <a:extLst>
                  <a:ext uri="{FF2B5EF4-FFF2-40B4-BE49-F238E27FC236}">
                    <a16:creationId xmlns:a16="http://schemas.microsoft.com/office/drawing/2014/main" id="{2A7EF86F-CAD3-F224-2A19-56466A8D15B4}"/>
                  </a:ext>
                </a:extLst>
              </p:cNvPr>
              <p:cNvGrpSpPr/>
              <p:nvPr/>
            </p:nvGrpSpPr>
            <p:grpSpPr>
              <a:xfrm>
                <a:off x="5851207" y="626412"/>
                <a:ext cx="2358227" cy="2016678"/>
                <a:chOff x="6683087" y="626412"/>
                <a:chExt cx="2358227" cy="2016678"/>
              </a:xfrm>
            </p:grpSpPr>
            <p:sp>
              <p:nvSpPr>
                <p:cNvPr id="75" name="Pentágono 96">
                  <a:extLst>
                    <a:ext uri="{FF2B5EF4-FFF2-40B4-BE49-F238E27FC236}">
                      <a16:creationId xmlns:a16="http://schemas.microsoft.com/office/drawing/2014/main" id="{1F66BC94-E725-3520-AA13-EBEFEAC07B15}"/>
                    </a:ext>
                  </a:extLst>
                </p:cNvPr>
                <p:cNvSpPr/>
                <p:nvPr/>
              </p:nvSpPr>
              <p:spPr>
                <a:xfrm>
                  <a:off x="6683087" y="626412"/>
                  <a:ext cx="2358227" cy="2016678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FCA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76" name="CaixaDeTexto 75">
                  <a:extLst>
                    <a:ext uri="{FF2B5EF4-FFF2-40B4-BE49-F238E27FC236}">
                      <a16:creationId xmlns:a16="http://schemas.microsoft.com/office/drawing/2014/main" id="{A4359711-67AA-196F-7844-0ECFD28441BA}"/>
                    </a:ext>
                  </a:extLst>
                </p:cNvPr>
                <p:cNvSpPr txBox="1"/>
                <p:nvPr/>
              </p:nvSpPr>
              <p:spPr>
                <a:xfrm>
                  <a:off x="7079526" y="1863695"/>
                  <a:ext cx="1639987" cy="582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Queda na produção </a:t>
                  </a:r>
                </a:p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de subsistência</a:t>
                  </a:r>
                </a:p>
              </p:txBody>
            </p:sp>
          </p:grpSp>
          <p:grpSp>
            <p:nvGrpSpPr>
              <p:cNvPr id="72" name="Agrupar 71">
                <a:extLst>
                  <a:ext uri="{FF2B5EF4-FFF2-40B4-BE49-F238E27FC236}">
                    <a16:creationId xmlns:a16="http://schemas.microsoft.com/office/drawing/2014/main" id="{BB75B6C7-CA20-0BAC-DFAA-531670DCDA86}"/>
                  </a:ext>
                </a:extLst>
              </p:cNvPr>
              <p:cNvGrpSpPr/>
              <p:nvPr/>
            </p:nvGrpSpPr>
            <p:grpSpPr>
              <a:xfrm>
                <a:off x="4154071" y="626412"/>
                <a:ext cx="1941930" cy="2016678"/>
                <a:chOff x="4985951" y="626412"/>
                <a:chExt cx="1941930" cy="2016678"/>
              </a:xfrm>
            </p:grpSpPr>
            <p:sp>
              <p:nvSpPr>
                <p:cNvPr id="73" name="Pentágono 12">
                  <a:extLst>
                    <a:ext uri="{FF2B5EF4-FFF2-40B4-BE49-F238E27FC236}">
                      <a16:creationId xmlns:a16="http://schemas.microsoft.com/office/drawing/2014/main" id="{7E86A1B1-5A6A-6196-EC86-3114447A3D68}"/>
                    </a:ext>
                  </a:extLst>
                </p:cNvPr>
                <p:cNvSpPr/>
                <p:nvPr/>
              </p:nvSpPr>
              <p:spPr>
                <a:xfrm>
                  <a:off x="4985951" y="626412"/>
                  <a:ext cx="1941930" cy="2016678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FE6A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74" name="CaixaDeTexto 73">
                  <a:extLst>
                    <a:ext uri="{FF2B5EF4-FFF2-40B4-BE49-F238E27FC236}">
                      <a16:creationId xmlns:a16="http://schemas.microsoft.com/office/drawing/2014/main" id="{F80F9FE2-E3B3-4CEC-5C2D-43CFEFBB3F4B}"/>
                    </a:ext>
                  </a:extLst>
                </p:cNvPr>
                <p:cNvSpPr txBox="1"/>
                <p:nvPr/>
              </p:nvSpPr>
              <p:spPr>
                <a:xfrm>
                  <a:off x="5108379" y="1863695"/>
                  <a:ext cx="1556530" cy="3585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Seca prolongada</a:t>
                  </a:r>
                </a:p>
              </p:txBody>
            </p:sp>
          </p:grpSp>
        </p:grpSp>
        <p:pic>
          <p:nvPicPr>
            <p:cNvPr id="101" name="Imagem 100">
              <a:extLst>
                <a:ext uri="{FF2B5EF4-FFF2-40B4-BE49-F238E27FC236}">
                  <a16:creationId xmlns:a16="http://schemas.microsoft.com/office/drawing/2014/main" id="{3D952AD1-50DF-CB00-CE89-63042243F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2147297" y="3553526"/>
              <a:ext cx="612059" cy="612059"/>
            </a:xfrm>
            <a:prstGeom prst="rect">
              <a:avLst/>
            </a:prstGeom>
          </p:spPr>
        </p:pic>
        <p:pic>
          <p:nvPicPr>
            <p:cNvPr id="103" name="Imagem 102">
              <a:extLst>
                <a:ext uri="{FF2B5EF4-FFF2-40B4-BE49-F238E27FC236}">
                  <a16:creationId xmlns:a16="http://schemas.microsoft.com/office/drawing/2014/main" id="{FB5E30DA-D87D-4A26-5DBB-C40931B82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/>
          </p:blipFill>
          <p:spPr>
            <a:xfrm>
              <a:off x="4632920" y="3523516"/>
              <a:ext cx="711876" cy="711876"/>
            </a:xfrm>
            <a:prstGeom prst="rect">
              <a:avLst/>
            </a:prstGeom>
          </p:spPr>
        </p:pic>
        <p:pic>
          <p:nvPicPr>
            <p:cNvPr id="105" name="Imagem 104">
              <a:extLst>
                <a:ext uri="{FF2B5EF4-FFF2-40B4-BE49-F238E27FC236}">
                  <a16:creationId xmlns:a16="http://schemas.microsoft.com/office/drawing/2014/main" id="{450B88B4-0E59-EC48-9D4D-301C580E2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/>
          </p:blipFill>
          <p:spPr>
            <a:xfrm>
              <a:off x="6922546" y="3559085"/>
              <a:ext cx="637849" cy="637849"/>
            </a:xfrm>
            <a:prstGeom prst="rect">
              <a:avLst/>
            </a:prstGeom>
          </p:spPr>
        </p:pic>
        <p:pic>
          <p:nvPicPr>
            <p:cNvPr id="107" name="Imagem 106">
              <a:extLst>
                <a:ext uri="{FF2B5EF4-FFF2-40B4-BE49-F238E27FC236}">
                  <a16:creationId xmlns:a16="http://schemas.microsoft.com/office/drawing/2014/main" id="{1CD9F7B4-01CC-2B3C-974C-55E6004DC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/>
          </p:blipFill>
          <p:spPr>
            <a:xfrm>
              <a:off x="9210355" y="3599210"/>
              <a:ext cx="611099" cy="611099"/>
            </a:xfrm>
            <a:prstGeom prst="rect">
              <a:avLst/>
            </a:prstGeom>
          </p:spPr>
        </p:pic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2EC264E-18BA-9604-C769-640458F6A568}"/>
              </a:ext>
            </a:extLst>
          </p:cNvPr>
          <p:cNvSpPr txBox="1"/>
          <p:nvPr/>
        </p:nvSpPr>
        <p:spPr>
          <a:xfrm>
            <a:off x="1407160" y="4814992"/>
            <a:ext cx="92277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B07A00"/>
                </a:solidFill>
                <a:latin typeface="Rawline SemiBold" panose="00000700000000000000" pitchFamily="2" charset="0"/>
                <a:ea typeface="Calibri"/>
                <a:cs typeface="Calibri"/>
              </a:rPr>
              <a:t>Unidades de saúde municipais enfrentam </a:t>
            </a:r>
            <a:r>
              <a:rPr lang="pt-BR" sz="1600" dirty="0">
                <a:solidFill>
                  <a:srgbClr val="B07A00"/>
                </a:solidFill>
                <a:latin typeface="Rawline ExtraBold" panose="00000900000000000000" pitchFamily="2" charset="0"/>
                <a:ea typeface="Calibri"/>
                <a:cs typeface="Calibri"/>
              </a:rPr>
              <a:t>interrupção do fornecimento de água potável.</a:t>
            </a:r>
            <a:endParaRPr lang="pt-BR" sz="1600" b="1" dirty="0">
              <a:solidFill>
                <a:srgbClr val="12456B"/>
              </a:solidFill>
              <a:latin typeface="Rawline" panose="00000500000000000000" pitchFamily="2" charset="0"/>
              <a:ea typeface="Calibri"/>
              <a:cs typeface="Calibri"/>
            </a:endParaRPr>
          </a:p>
          <a:p>
            <a:pPr>
              <a:lnSpc>
                <a:spcPts val="600"/>
              </a:lnSpc>
            </a:pPr>
            <a:endParaRPr lang="pt-BR" sz="1200" dirty="0">
              <a:solidFill>
                <a:srgbClr val="3A4750"/>
              </a:solidFill>
              <a:latin typeface="Rawline" panose="00000500000000000000" pitchFamily="2" charset="0"/>
              <a:ea typeface="Calibri"/>
              <a:cs typeface="Calibri"/>
            </a:endParaRPr>
          </a:p>
          <a:p>
            <a:r>
              <a:rPr lang="pt-BR" sz="120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Do ponto de vista operacional, diversas unidades municipais sofrem interrupção do abastecimento, exigindo acionamento de redes emergenciais por caminhões-pipa contratados ou mobilizados pelo Governo Federal.</a:t>
            </a:r>
            <a:endParaRPr lang="pt-BR" sz="1200" dirty="0">
              <a:latin typeface="Rawline" panose="00000500000000000000" pitchFamily="2" charset="0"/>
              <a:ea typeface="Calibri"/>
              <a:cs typeface="Calibri"/>
            </a:endParaRP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D432471F-1995-9FA2-4E65-9E691670B245}"/>
              </a:ext>
            </a:extLst>
          </p:cNvPr>
          <p:cNvCxnSpPr>
            <a:cxnSpLocks/>
          </p:cNvCxnSpPr>
          <p:nvPr/>
        </p:nvCxnSpPr>
        <p:spPr>
          <a:xfrm>
            <a:off x="0" y="4675423"/>
            <a:ext cx="12192000" cy="0"/>
          </a:xfrm>
          <a:prstGeom prst="line">
            <a:avLst/>
          </a:prstGeom>
          <a:ln w="19050">
            <a:solidFill>
              <a:srgbClr val="B07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5CB69E8C-C9CA-D892-77FA-CA587BD1D311}"/>
              </a:ext>
            </a:extLst>
          </p:cNvPr>
          <p:cNvGrpSpPr/>
          <p:nvPr/>
        </p:nvGrpSpPr>
        <p:grpSpPr>
          <a:xfrm>
            <a:off x="1407160" y="5605775"/>
            <a:ext cx="9248336" cy="1146716"/>
            <a:chOff x="1407160" y="3481043"/>
            <a:chExt cx="9248336" cy="1146716"/>
          </a:xfrm>
        </p:grpSpPr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92DC02C8-87A0-31B3-8168-9F791755D1A0}"/>
                </a:ext>
              </a:extLst>
            </p:cNvPr>
            <p:cNvGrpSpPr/>
            <p:nvPr/>
          </p:nvGrpSpPr>
          <p:grpSpPr>
            <a:xfrm>
              <a:off x="1407160" y="3481043"/>
              <a:ext cx="9248336" cy="1146716"/>
              <a:chOff x="4154071" y="626408"/>
              <a:chExt cx="7733114" cy="2016682"/>
            </a:xfrm>
          </p:grpSpPr>
          <p:grpSp>
            <p:nvGrpSpPr>
              <p:cNvPr id="26" name="Agrupar 25">
                <a:extLst>
                  <a:ext uri="{FF2B5EF4-FFF2-40B4-BE49-F238E27FC236}">
                    <a16:creationId xmlns:a16="http://schemas.microsoft.com/office/drawing/2014/main" id="{278480F7-6128-2EED-E363-AD120C8F00FA}"/>
                  </a:ext>
                </a:extLst>
              </p:cNvPr>
              <p:cNvGrpSpPr/>
              <p:nvPr/>
            </p:nvGrpSpPr>
            <p:grpSpPr>
              <a:xfrm>
                <a:off x="9589070" y="626408"/>
                <a:ext cx="2298115" cy="2016682"/>
                <a:chOff x="9589070" y="626408"/>
                <a:chExt cx="2298115" cy="2016682"/>
              </a:xfrm>
            </p:grpSpPr>
            <p:sp>
              <p:nvSpPr>
                <p:cNvPr id="48" name="Retângulo 47">
                  <a:extLst>
                    <a:ext uri="{FF2B5EF4-FFF2-40B4-BE49-F238E27FC236}">
                      <a16:creationId xmlns:a16="http://schemas.microsoft.com/office/drawing/2014/main" id="{3BCCFE1A-65A7-6210-8204-5D4EDBEE86B4}"/>
                    </a:ext>
                  </a:extLst>
                </p:cNvPr>
                <p:cNvSpPr/>
                <p:nvPr/>
              </p:nvSpPr>
              <p:spPr>
                <a:xfrm>
                  <a:off x="9589070" y="626408"/>
                  <a:ext cx="2280879" cy="2016682"/>
                </a:xfrm>
                <a:prstGeom prst="rect">
                  <a:avLst/>
                </a:prstGeom>
                <a:solidFill>
                  <a:srgbClr val="B07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49" name="CaixaDeTexto 48">
                  <a:extLst>
                    <a:ext uri="{FF2B5EF4-FFF2-40B4-BE49-F238E27FC236}">
                      <a16:creationId xmlns:a16="http://schemas.microsoft.com/office/drawing/2014/main" id="{72261C50-7545-42EC-20CD-F766B70F1877}"/>
                    </a:ext>
                  </a:extLst>
                </p:cNvPr>
                <p:cNvSpPr txBox="1"/>
                <p:nvPr/>
              </p:nvSpPr>
              <p:spPr>
                <a:xfrm>
                  <a:off x="9987336" y="1863695"/>
                  <a:ext cx="1899849" cy="7036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FFE6AF"/>
                      </a:solidFill>
                      <a:latin typeface="Rawline Medium" panose="00000600000000000000" pitchFamily="2" charset="0"/>
                    </a:rPr>
                    <a:t>Monitoramento </a:t>
                  </a:r>
                </a:p>
                <a:p>
                  <a:pPr algn="ctr"/>
                  <a:r>
                    <a:rPr lang="pt-BR" sz="1000" dirty="0">
                      <a:solidFill>
                        <a:srgbClr val="FFE6AF"/>
                      </a:solidFill>
                      <a:latin typeface="Rawline Medium" panose="00000600000000000000" pitchFamily="2" charset="0"/>
                    </a:rPr>
                    <a:t>de potabilidade</a:t>
                  </a:r>
                </a:p>
              </p:txBody>
            </p:sp>
          </p:grpSp>
          <p:grpSp>
            <p:nvGrpSpPr>
              <p:cNvPr id="27" name="Agrupar 26">
                <a:extLst>
                  <a:ext uri="{FF2B5EF4-FFF2-40B4-BE49-F238E27FC236}">
                    <a16:creationId xmlns:a16="http://schemas.microsoft.com/office/drawing/2014/main" id="{C4D92A7B-5E58-CFB4-5A87-F41310066F4D}"/>
                  </a:ext>
                </a:extLst>
              </p:cNvPr>
              <p:cNvGrpSpPr/>
              <p:nvPr/>
            </p:nvGrpSpPr>
            <p:grpSpPr>
              <a:xfrm>
                <a:off x="7861994" y="626412"/>
                <a:ext cx="2078901" cy="2016678"/>
                <a:chOff x="8693874" y="626412"/>
                <a:chExt cx="2078901" cy="2016678"/>
              </a:xfrm>
            </p:grpSpPr>
            <p:sp>
              <p:nvSpPr>
                <p:cNvPr id="42" name="Pentágono 98">
                  <a:extLst>
                    <a:ext uri="{FF2B5EF4-FFF2-40B4-BE49-F238E27FC236}">
                      <a16:creationId xmlns:a16="http://schemas.microsoft.com/office/drawing/2014/main" id="{FB63A1BD-7995-A1CE-361C-AAF9E97EBB0C}"/>
                    </a:ext>
                  </a:extLst>
                </p:cNvPr>
                <p:cNvSpPr/>
                <p:nvPr/>
              </p:nvSpPr>
              <p:spPr>
                <a:xfrm>
                  <a:off x="8693874" y="626412"/>
                  <a:ext cx="2078901" cy="2016678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FAE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43" name="CaixaDeTexto 42">
                  <a:extLst>
                    <a:ext uri="{FF2B5EF4-FFF2-40B4-BE49-F238E27FC236}">
                      <a16:creationId xmlns:a16="http://schemas.microsoft.com/office/drawing/2014/main" id="{A536E1FB-1086-680C-8604-04AD4D78F93C}"/>
                    </a:ext>
                  </a:extLst>
                </p:cNvPr>
                <p:cNvSpPr txBox="1"/>
                <p:nvPr/>
              </p:nvSpPr>
              <p:spPr>
                <a:xfrm>
                  <a:off x="9018341" y="1863695"/>
                  <a:ext cx="1552901" cy="7036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Entrega por </a:t>
                  </a:r>
                </a:p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caminhões-pipa</a:t>
                  </a:r>
                </a:p>
              </p:txBody>
            </p:sp>
          </p:grpSp>
          <p:grpSp>
            <p:nvGrpSpPr>
              <p:cNvPr id="28" name="Agrupar 27">
                <a:extLst>
                  <a:ext uri="{FF2B5EF4-FFF2-40B4-BE49-F238E27FC236}">
                    <a16:creationId xmlns:a16="http://schemas.microsoft.com/office/drawing/2014/main" id="{448A879D-4763-217C-BFB1-94234FD2A98C}"/>
                  </a:ext>
                </a:extLst>
              </p:cNvPr>
              <p:cNvGrpSpPr/>
              <p:nvPr/>
            </p:nvGrpSpPr>
            <p:grpSpPr>
              <a:xfrm>
                <a:off x="5851207" y="626412"/>
                <a:ext cx="2358227" cy="2016678"/>
                <a:chOff x="6683087" y="626412"/>
                <a:chExt cx="2358227" cy="2016678"/>
              </a:xfrm>
            </p:grpSpPr>
            <p:sp>
              <p:nvSpPr>
                <p:cNvPr id="32" name="Pentágono 96">
                  <a:extLst>
                    <a:ext uri="{FF2B5EF4-FFF2-40B4-BE49-F238E27FC236}">
                      <a16:creationId xmlns:a16="http://schemas.microsoft.com/office/drawing/2014/main" id="{7A585D0D-3384-F0DF-91CA-08B3440D193E}"/>
                    </a:ext>
                  </a:extLst>
                </p:cNvPr>
                <p:cNvSpPr/>
                <p:nvPr/>
              </p:nvSpPr>
              <p:spPr>
                <a:xfrm>
                  <a:off x="6683087" y="626412"/>
                  <a:ext cx="2358227" cy="2016678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FCA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41" name="CaixaDeTexto 40">
                  <a:extLst>
                    <a:ext uri="{FF2B5EF4-FFF2-40B4-BE49-F238E27FC236}">
                      <a16:creationId xmlns:a16="http://schemas.microsoft.com/office/drawing/2014/main" id="{C29CE5F4-C982-838B-9BD3-D8F8B77028F6}"/>
                    </a:ext>
                  </a:extLst>
                </p:cNvPr>
                <p:cNvSpPr txBox="1"/>
                <p:nvPr/>
              </p:nvSpPr>
              <p:spPr>
                <a:xfrm>
                  <a:off x="7079526" y="1863695"/>
                  <a:ext cx="1639987" cy="7036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Acionamento de </a:t>
                  </a:r>
                </a:p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rede emergencial</a:t>
                  </a:r>
                </a:p>
              </p:txBody>
            </p:sp>
          </p:grpSp>
          <p:grpSp>
            <p:nvGrpSpPr>
              <p:cNvPr id="29" name="Agrupar 28">
                <a:extLst>
                  <a:ext uri="{FF2B5EF4-FFF2-40B4-BE49-F238E27FC236}">
                    <a16:creationId xmlns:a16="http://schemas.microsoft.com/office/drawing/2014/main" id="{1866CF47-9949-54B4-90C9-C082F551AAEC}"/>
                  </a:ext>
                </a:extLst>
              </p:cNvPr>
              <p:cNvGrpSpPr/>
              <p:nvPr/>
            </p:nvGrpSpPr>
            <p:grpSpPr>
              <a:xfrm>
                <a:off x="4154071" y="626412"/>
                <a:ext cx="1941930" cy="2016678"/>
                <a:chOff x="4985951" y="626412"/>
                <a:chExt cx="1941930" cy="2016678"/>
              </a:xfrm>
            </p:grpSpPr>
            <p:sp>
              <p:nvSpPr>
                <p:cNvPr id="30" name="Pentágono 12">
                  <a:extLst>
                    <a:ext uri="{FF2B5EF4-FFF2-40B4-BE49-F238E27FC236}">
                      <a16:creationId xmlns:a16="http://schemas.microsoft.com/office/drawing/2014/main" id="{B78788E7-B818-40B2-5703-2D85CF384348}"/>
                    </a:ext>
                  </a:extLst>
                </p:cNvPr>
                <p:cNvSpPr/>
                <p:nvPr/>
              </p:nvSpPr>
              <p:spPr>
                <a:xfrm>
                  <a:off x="4985951" y="626412"/>
                  <a:ext cx="1941930" cy="2016678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FE6A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31" name="CaixaDeTexto 30">
                  <a:extLst>
                    <a:ext uri="{FF2B5EF4-FFF2-40B4-BE49-F238E27FC236}">
                      <a16:creationId xmlns:a16="http://schemas.microsoft.com/office/drawing/2014/main" id="{07DCA514-9AD6-541C-8075-44F8FFC64451}"/>
                    </a:ext>
                  </a:extLst>
                </p:cNvPr>
                <p:cNvSpPr txBox="1"/>
                <p:nvPr/>
              </p:nvSpPr>
              <p:spPr>
                <a:xfrm>
                  <a:off x="5108379" y="1863695"/>
                  <a:ext cx="1556530" cy="7036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Identificação da </a:t>
                  </a:r>
                </a:p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unidade crítica</a:t>
                  </a:r>
                </a:p>
              </p:txBody>
            </p:sp>
          </p:grpSp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7F9B391D-07E4-A8C1-6388-5949B2EDD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2147297" y="3553526"/>
              <a:ext cx="612059" cy="612059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9F5093D1-6E17-F987-C45B-C087EA968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/>
          </p:blipFill>
          <p:spPr>
            <a:xfrm>
              <a:off x="4632920" y="3523516"/>
              <a:ext cx="711876" cy="711876"/>
            </a:xfrm>
            <a:prstGeom prst="rect">
              <a:avLst/>
            </a:prstGeom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47A19DDF-C77C-8012-5103-5CABD32C8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/>
          </p:blipFill>
          <p:spPr>
            <a:xfrm>
              <a:off x="6922546" y="3559085"/>
              <a:ext cx="637849" cy="637849"/>
            </a:xfrm>
            <a:prstGeom prst="rect">
              <a:avLst/>
            </a:prstGeom>
          </p:spPr>
        </p:pic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E633969A-9059-EB80-857B-0E4393B45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/>
          </p:blipFill>
          <p:spPr>
            <a:xfrm>
              <a:off x="9210355" y="3599210"/>
              <a:ext cx="611099" cy="6110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9796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F0F5F-622C-C8BE-BF89-AFF380769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7126957A-11F1-5159-2119-5175A63D43FF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467E10E1-1E1F-100E-F812-30CBFACF6C20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83442C43-398D-B205-FA75-5F03F36280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EF403870-780A-7E60-EC8F-D3F0AB359C3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34F7FEFA-D8A6-2439-736B-324B003EF36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8ADD205B-FC16-88EB-4544-A3C5447162E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78FE8DC7-4B6C-218C-E727-DA28C01C88D3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6E7A8A66-40D8-5416-B68D-986220C0468C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EA6F5AD2-31A5-4BF0-F635-8653C91A0465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D677B6FD-FBF9-5ACA-3050-5948A439E170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C1FE822C-C0FB-4F21-0E88-02CAF1DA48A0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57DE0F4E-3743-3773-99BD-C37B509BE59E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88C23E88-2D83-476E-36DC-744744F83CAA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B9113E5E-43D9-936B-DE3F-570D084EA02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DA8A6D4-294C-2BFA-400E-D993E480DD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7026" t="27060" r="11539" b="1589"/>
          <a:stretch>
            <a:fillRect/>
          </a:stretch>
        </p:blipFill>
        <p:spPr>
          <a:xfrm>
            <a:off x="0" y="-54806"/>
            <a:ext cx="3657599" cy="4199053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9C82C42-1E1B-07D2-8132-549E50863B01}"/>
              </a:ext>
            </a:extLst>
          </p:cNvPr>
          <p:cNvSpPr/>
          <p:nvPr/>
        </p:nvSpPr>
        <p:spPr>
          <a:xfrm>
            <a:off x="1" y="-54806"/>
            <a:ext cx="3657599" cy="4195421"/>
          </a:xfrm>
          <a:prstGeom prst="rect">
            <a:avLst/>
          </a:prstGeom>
          <a:solidFill>
            <a:srgbClr val="FFAE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55747BE-B9ED-1932-35E5-E01EAFC82548}"/>
              </a:ext>
            </a:extLst>
          </p:cNvPr>
          <p:cNvSpPr txBox="1"/>
          <p:nvPr/>
        </p:nvSpPr>
        <p:spPr>
          <a:xfrm>
            <a:off x="199364" y="1645019"/>
            <a:ext cx="3258872" cy="2731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8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dirty="0">
                <a:solidFill>
                  <a:schemeClr val="bg1"/>
                </a:solidFill>
                <a:latin typeface="Rawline SemiBold" panose="00000700000000000000" pitchFamily="2" charset="0"/>
                <a:ea typeface="Calibri"/>
                <a:cs typeface="Calibri"/>
              </a:rPr>
              <a:t>O El </a:t>
            </a:r>
            <a:r>
              <a:rPr lang="pt-BR" sz="2500" dirty="0" err="1">
                <a:solidFill>
                  <a:schemeClr val="bg1"/>
                </a:solidFill>
                <a:latin typeface="Rawline SemiBold" panose="00000700000000000000" pitchFamily="2" charset="0"/>
                <a:ea typeface="Calibri"/>
                <a:cs typeface="Calibri"/>
              </a:rPr>
              <a:t>Niño</a:t>
            </a:r>
            <a:r>
              <a:rPr lang="pt-BR" sz="2500" dirty="0">
                <a:solidFill>
                  <a:schemeClr val="bg1"/>
                </a:solidFill>
                <a:latin typeface="Rawline SemiBold" panose="00000700000000000000" pitchFamily="2" charset="0"/>
                <a:ea typeface="Calibri"/>
                <a:cs typeface="Calibri"/>
              </a:rPr>
              <a:t> aprofunda a semiaridez, estende a estiagem e eleva as temperaturas médias superficiais.</a:t>
            </a:r>
          </a:p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500" i="0" u="none" strike="noStrike" kern="0" cap="none" spc="0" baseline="0" dirty="0">
              <a:solidFill>
                <a:schemeClr val="bg1"/>
              </a:solidFill>
              <a:uFillTx/>
              <a:latin typeface="Rawline SemiBold" panose="00000700000000000000" pitchFamily="2" charset="0"/>
              <a:ea typeface="Calibri"/>
              <a:cs typeface="Calibri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09D0857B-DC92-45C8-AD11-25F303345D16}"/>
              </a:ext>
            </a:extLst>
          </p:cNvPr>
          <p:cNvSpPr/>
          <p:nvPr/>
        </p:nvSpPr>
        <p:spPr>
          <a:xfrm>
            <a:off x="1" y="4140616"/>
            <a:ext cx="3657600" cy="2781921"/>
          </a:xfrm>
          <a:prstGeom prst="rect">
            <a:avLst/>
          </a:prstGeom>
          <a:solidFill>
            <a:srgbClr val="FFF4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Google Shape;958;p40">
            <a:extLst>
              <a:ext uri="{FF2B5EF4-FFF2-40B4-BE49-F238E27FC236}">
                <a16:creationId xmlns:a16="http://schemas.microsoft.com/office/drawing/2014/main" id="{FB3FAFBE-5FA9-6BA7-D9F7-EC15488654DE}"/>
              </a:ext>
            </a:extLst>
          </p:cNvPr>
          <p:cNvSpPr/>
          <p:nvPr/>
        </p:nvSpPr>
        <p:spPr>
          <a:xfrm>
            <a:off x="349836" y="4513933"/>
            <a:ext cx="2957930" cy="203528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50" b="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Aprofundamento da semiaridez em amplas áreas da região.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50" b="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Estiagem prolongada e redução da disponibilidade hídrica.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50" b="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Elevação das temperaturas médias superficiais – onda de calor .</a:t>
            </a:r>
          </a:p>
        </p:txBody>
      </p:sp>
      <p:grpSp>
        <p:nvGrpSpPr>
          <p:cNvPr id="123" name="Agrupar 122">
            <a:extLst>
              <a:ext uri="{FF2B5EF4-FFF2-40B4-BE49-F238E27FC236}">
                <a16:creationId xmlns:a16="http://schemas.microsoft.com/office/drawing/2014/main" id="{1F2A976C-FDB9-40B7-8F87-4BDDEB5C308A}"/>
              </a:ext>
            </a:extLst>
          </p:cNvPr>
          <p:cNvGrpSpPr/>
          <p:nvPr/>
        </p:nvGrpSpPr>
        <p:grpSpPr>
          <a:xfrm>
            <a:off x="4301622" y="1432618"/>
            <a:ext cx="7327162" cy="3992765"/>
            <a:chOff x="4403222" y="1290543"/>
            <a:chExt cx="7327162" cy="3992765"/>
          </a:xfrm>
        </p:grpSpPr>
        <p:sp>
          <p:nvSpPr>
            <p:cNvPr id="116" name="Google Shape;842;p36">
              <a:extLst>
                <a:ext uri="{FF2B5EF4-FFF2-40B4-BE49-F238E27FC236}">
                  <a16:creationId xmlns:a16="http://schemas.microsoft.com/office/drawing/2014/main" id="{725FC12D-E65D-58B3-0930-A474C5BE6E79}"/>
                </a:ext>
              </a:extLst>
            </p:cNvPr>
            <p:cNvSpPr/>
            <p:nvPr/>
          </p:nvSpPr>
          <p:spPr>
            <a:xfrm>
              <a:off x="4403222" y="1290543"/>
              <a:ext cx="7327162" cy="1281022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400" dirty="0">
                  <a:solidFill>
                    <a:srgbClr val="B07A00"/>
                  </a:solidFill>
                  <a:latin typeface="Rawline ExtraBold" panose="00000900000000000000" pitchFamily="2" charset="0"/>
                  <a:ea typeface="Calibri"/>
                  <a:cs typeface="Calibri"/>
                </a:rPr>
                <a:t>Resiliência Climática: </a:t>
              </a:r>
            </a:p>
            <a:p>
              <a:pPr marL="0" marR="0" lvl="0" indent="0" algn="l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400" dirty="0">
                  <a:solidFill>
                    <a:srgbClr val="B07A00"/>
                  </a:solidFill>
                  <a:latin typeface="Rawline SemiBold" panose="00000700000000000000" pitchFamily="2" charset="0"/>
                  <a:ea typeface="Calibri"/>
                  <a:cs typeface="Calibri"/>
                </a:rPr>
                <a:t>Plano de Ação para o Nordeste</a:t>
              </a:r>
              <a:endParaRPr lang="pt-BR" sz="2400" i="0" u="none" strike="noStrike" kern="0" cap="none" spc="0" baseline="0" dirty="0">
                <a:solidFill>
                  <a:srgbClr val="B07A00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endParaRPr>
            </a:p>
            <a:p>
              <a:pPr marL="0" marR="0" lvl="0" indent="0" algn="l" defTabSz="914400" rtl="0" fontAlgn="auto" hangingPunct="1">
                <a:lnSpc>
                  <a:spcPts val="6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2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endParaRPr>
            </a:p>
            <a:p>
              <a:pPr marL="0" marR="0" lvl="0" indent="0" algn="l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Diretrizes para mitigar os impactos da seca e do calor extremo. Estratégias de preparação de infraestruturas resilientes e resposta imediata para proteção de populações e trabalhadores vulneráveis.</a:t>
              </a:r>
            </a:p>
          </p:txBody>
        </p:sp>
        <p:grpSp>
          <p:nvGrpSpPr>
            <p:cNvPr id="122" name="Agrupar 121">
              <a:extLst>
                <a:ext uri="{FF2B5EF4-FFF2-40B4-BE49-F238E27FC236}">
                  <a16:creationId xmlns:a16="http://schemas.microsoft.com/office/drawing/2014/main" id="{B6A7F228-9C8A-7AE4-8A82-05A06781F27F}"/>
                </a:ext>
              </a:extLst>
            </p:cNvPr>
            <p:cNvGrpSpPr/>
            <p:nvPr/>
          </p:nvGrpSpPr>
          <p:grpSpPr>
            <a:xfrm>
              <a:off x="4980862" y="3019611"/>
              <a:ext cx="5757016" cy="2263697"/>
              <a:chOff x="4455754" y="2934692"/>
              <a:chExt cx="5757016" cy="2263697"/>
            </a:xfrm>
          </p:grpSpPr>
          <p:sp>
            <p:nvSpPr>
              <p:cNvPr id="117" name="CaixaDeTexto 116">
                <a:extLst>
                  <a:ext uri="{FF2B5EF4-FFF2-40B4-BE49-F238E27FC236}">
                    <a16:creationId xmlns:a16="http://schemas.microsoft.com/office/drawing/2014/main" id="{CCFD1BF2-0414-E7E8-56C0-39446216A86D}"/>
                  </a:ext>
                </a:extLst>
              </p:cNvPr>
              <p:cNvSpPr txBox="1"/>
              <p:nvPr/>
            </p:nvSpPr>
            <p:spPr>
              <a:xfrm>
                <a:off x="5386770" y="2934692"/>
                <a:ext cx="4826000" cy="22636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3">
                  <a:lnSpc>
                    <a:spcPct val="98000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spc="300" dirty="0">
                    <a:solidFill>
                      <a:srgbClr val="B07A00"/>
                    </a:solidFill>
                    <a:latin typeface="Rawline Medium" panose="00000600000000000000" pitchFamily="2" charset="0"/>
                    <a:ea typeface="Calibri"/>
                    <a:cs typeface="Calibri"/>
                  </a:rPr>
                  <a:t>PREPARAÇÃO E SEGURANÇA HÍDRICA</a:t>
                </a: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Fortalecimento da Segurança Hídrica</a:t>
                </a: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Logística de Transporte Alternativo</a:t>
                </a: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Manutenção de Cisternas</a:t>
                </a: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Vigilância e Controle Vetorial</a:t>
                </a: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200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endParaRP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200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endParaRP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200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endParaRPr>
              </a:p>
              <a:p>
                <a:pPr lvl="3">
                  <a:lnSpc>
                    <a:spcPct val="98000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spc="300" dirty="0">
                    <a:solidFill>
                      <a:srgbClr val="B07A00"/>
                    </a:solidFill>
                    <a:latin typeface="Rawline Medium" panose="00000600000000000000" pitchFamily="2" charset="0"/>
                    <a:ea typeface="Calibri"/>
                    <a:cs typeface="Calibri"/>
                  </a:rPr>
                  <a:t>RESPOSTA A ONDAS DE CALOR</a:t>
                </a: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Zona de Resfriamento nas UBS</a:t>
                </a: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Proteção do Trabalhador Exposto</a:t>
                </a: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Manutenção de Cisternas</a:t>
                </a:r>
              </a:p>
            </p:txBody>
          </p:sp>
          <p:pic>
            <p:nvPicPr>
              <p:cNvPr id="119" name="Imagem 118">
                <a:extLst>
                  <a:ext uri="{FF2B5EF4-FFF2-40B4-BE49-F238E27FC236}">
                    <a16:creationId xmlns:a16="http://schemas.microsoft.com/office/drawing/2014/main" id="{C37988C6-5DF5-3DB6-04A4-628429D6A0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55754" y="2948463"/>
                <a:ext cx="853719" cy="853719"/>
              </a:xfrm>
              <a:prstGeom prst="rect">
                <a:avLst/>
              </a:prstGeom>
            </p:spPr>
          </p:pic>
          <p:pic>
            <p:nvPicPr>
              <p:cNvPr id="121" name="Imagem 120">
                <a:extLst>
                  <a:ext uri="{FF2B5EF4-FFF2-40B4-BE49-F238E27FC236}">
                    <a16:creationId xmlns:a16="http://schemas.microsoft.com/office/drawing/2014/main" id="{359C2073-D950-6E32-1B92-AFF3BCA499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99663" y="4325886"/>
                <a:ext cx="809810" cy="80981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774036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7F4F2-4EB8-E85B-093D-C79BDF65C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72C731D3-2A62-327E-FAAE-43E050945780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3A9F5290-7F1E-BA92-B4C4-D114A7F5E1A7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1720ED01-46EE-098D-0961-C9E0E4E5F2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552C19CB-FD9A-47DD-18D6-AD55B7C751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06FAD323-2D69-E7C2-1480-4ECDF3BDCC5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0671620D-DABD-620A-1CFB-3CA12CD48B7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34BD4656-222D-73B8-3A32-7CBA8AC478DD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07799DBA-03FC-B1A6-4421-57488563D030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DC7B66E7-236E-A804-BDDC-7149B84C13C4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166F9430-6F5F-9760-01C2-70566B095B5B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196BA98C-ED44-2670-A0BA-A9A101D71494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AFB59FE8-F48A-0EC1-D155-265F3F53AFA0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22110ABF-E45B-0C8B-182D-0441E52207CB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8A225946-F195-BCF0-8CF1-5DBA657CE7E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id="{ABFBCFB8-6684-F5FB-91B3-785D1FFCDE5C}"/>
              </a:ext>
            </a:extLst>
          </p:cNvPr>
          <p:cNvGrpSpPr/>
          <p:nvPr/>
        </p:nvGrpSpPr>
        <p:grpSpPr>
          <a:xfrm>
            <a:off x="5950184" y="770059"/>
            <a:ext cx="5745910" cy="2359966"/>
            <a:chOff x="6010549" y="479943"/>
            <a:chExt cx="5745910" cy="2359966"/>
          </a:xfrm>
        </p:grpSpPr>
        <p:grpSp>
          <p:nvGrpSpPr>
            <p:cNvPr id="22" name="Agrupar 21">
              <a:extLst>
                <a:ext uri="{FF2B5EF4-FFF2-40B4-BE49-F238E27FC236}">
                  <a16:creationId xmlns:a16="http://schemas.microsoft.com/office/drawing/2014/main" id="{A353E582-BE09-D967-CD08-5E35EC96AC59}"/>
                </a:ext>
              </a:extLst>
            </p:cNvPr>
            <p:cNvGrpSpPr/>
            <p:nvPr/>
          </p:nvGrpSpPr>
          <p:grpSpPr>
            <a:xfrm>
              <a:off x="6010549" y="479943"/>
              <a:ext cx="2359966" cy="2359966"/>
              <a:chOff x="6010549" y="479943"/>
              <a:chExt cx="2359966" cy="2359966"/>
            </a:xfrm>
          </p:grpSpPr>
          <p:sp>
            <p:nvSpPr>
              <p:cNvPr id="28" name="Elipse 27">
                <a:extLst>
                  <a:ext uri="{FF2B5EF4-FFF2-40B4-BE49-F238E27FC236}">
                    <a16:creationId xmlns:a16="http://schemas.microsoft.com/office/drawing/2014/main" id="{39FE5523-0F3C-C856-E5E7-8E4BF81B4BA4}"/>
                  </a:ext>
                </a:extLst>
              </p:cNvPr>
              <p:cNvSpPr/>
              <p:nvPr/>
            </p:nvSpPr>
            <p:spPr>
              <a:xfrm>
                <a:off x="6010549" y="479943"/>
                <a:ext cx="2359966" cy="2359966"/>
              </a:xfrm>
              <a:prstGeom prst="ellipse">
                <a:avLst/>
              </a:prstGeom>
              <a:solidFill>
                <a:srgbClr val="B07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29" name="Imagem 28">
                <a:extLst>
                  <a:ext uri="{FF2B5EF4-FFF2-40B4-BE49-F238E27FC236}">
                    <a16:creationId xmlns:a16="http://schemas.microsoft.com/office/drawing/2014/main" id="{75C9813E-BB50-EF70-F60C-D99DAA7856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/>
              <a:stretch/>
            </p:blipFill>
            <p:spPr>
              <a:xfrm>
                <a:off x="6524373" y="1095799"/>
                <a:ext cx="1282293" cy="1282293"/>
              </a:xfrm>
              <a:prstGeom prst="rect">
                <a:avLst/>
              </a:prstGeom>
            </p:spPr>
          </p:pic>
        </p:grpSp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FC93287D-31C6-C537-C45C-99E22B0C56D6}"/>
                </a:ext>
              </a:extLst>
            </p:cNvPr>
            <p:cNvGrpSpPr/>
            <p:nvPr/>
          </p:nvGrpSpPr>
          <p:grpSpPr>
            <a:xfrm>
              <a:off x="8446149" y="796403"/>
              <a:ext cx="3310310" cy="1670023"/>
              <a:chOff x="8446149" y="682291"/>
              <a:chExt cx="3310310" cy="1670023"/>
            </a:xfrm>
          </p:grpSpPr>
          <p:grpSp>
            <p:nvGrpSpPr>
              <p:cNvPr id="24" name="Agrupar 23">
                <a:extLst>
                  <a:ext uri="{FF2B5EF4-FFF2-40B4-BE49-F238E27FC236}">
                    <a16:creationId xmlns:a16="http://schemas.microsoft.com/office/drawing/2014/main" id="{FF63CA4F-4A54-B796-6F5E-0AF2DC0709F5}"/>
                  </a:ext>
                </a:extLst>
              </p:cNvPr>
              <p:cNvGrpSpPr/>
              <p:nvPr/>
            </p:nvGrpSpPr>
            <p:grpSpPr>
              <a:xfrm>
                <a:off x="8446149" y="682291"/>
                <a:ext cx="3310310" cy="1078709"/>
                <a:chOff x="8446149" y="682291"/>
                <a:chExt cx="3310310" cy="1078709"/>
              </a:xfrm>
            </p:grpSpPr>
            <p:sp>
              <p:nvSpPr>
                <p:cNvPr id="26" name="CaixaDeTexto 25">
                  <a:extLst>
                    <a:ext uri="{FF2B5EF4-FFF2-40B4-BE49-F238E27FC236}">
                      <a16:creationId xmlns:a16="http://schemas.microsoft.com/office/drawing/2014/main" id="{9AC42788-CB80-6DD6-0250-AC862FD70D89}"/>
                    </a:ext>
                  </a:extLst>
                </p:cNvPr>
                <p:cNvSpPr txBox="1"/>
                <p:nvPr/>
              </p:nvSpPr>
              <p:spPr>
                <a:xfrm>
                  <a:off x="8446149" y="682291"/>
                  <a:ext cx="3310310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5400" dirty="0">
                      <a:solidFill>
                        <a:srgbClr val="FFAE00"/>
                      </a:solidFill>
                      <a:latin typeface="Rawline ExtraBold" panose="00000900000000000000" pitchFamily="2" charset="0"/>
                    </a:rPr>
                    <a:t>R$226,6 </a:t>
                  </a:r>
                </a:p>
              </p:txBody>
            </p:sp>
            <p:sp>
              <p:nvSpPr>
                <p:cNvPr id="27" name="Retângulo 26">
                  <a:extLst>
                    <a:ext uri="{FF2B5EF4-FFF2-40B4-BE49-F238E27FC236}">
                      <a16:creationId xmlns:a16="http://schemas.microsoft.com/office/drawing/2014/main" id="{6BC29B6C-8C43-0759-9780-D33544CA66A7}"/>
                    </a:ext>
                  </a:extLst>
                </p:cNvPr>
                <p:cNvSpPr/>
                <p:nvPr/>
              </p:nvSpPr>
              <p:spPr>
                <a:xfrm>
                  <a:off x="8451376" y="1453223"/>
                  <a:ext cx="2759044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pt-BR" spc="50" dirty="0">
                      <a:latin typeface="Rawline Medium" panose="00000600000000000000" pitchFamily="2" charset="0"/>
                    </a:rPr>
                    <a:t>MILHÕES INVESTIDOS</a:t>
                  </a:r>
                </a:p>
              </p:txBody>
            </p:sp>
          </p:grpSp>
          <p:sp>
            <p:nvSpPr>
              <p:cNvPr id="25" name="Retângulo 24">
                <a:extLst>
                  <a:ext uri="{FF2B5EF4-FFF2-40B4-BE49-F238E27FC236}">
                    <a16:creationId xmlns:a16="http://schemas.microsoft.com/office/drawing/2014/main" id="{E864F72C-F619-5DF0-E60C-8CD5BF7A356D}"/>
                  </a:ext>
                </a:extLst>
              </p:cNvPr>
              <p:cNvSpPr/>
              <p:nvPr/>
            </p:nvSpPr>
            <p:spPr>
              <a:xfrm>
                <a:off x="8451378" y="1844483"/>
                <a:ext cx="2673734" cy="5078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sz="900" spc="50" dirty="0">
                    <a:latin typeface="Rawline SemiBold" panose="00000700000000000000" pitchFamily="2" charset="0"/>
                  </a:rPr>
                  <a:t>VALOR TOTAL DESTINADO À AQUISIÇÃO E IMPLANTAÇÃO DAS UNIDADES DE MELHORIA SANITÁRIA</a:t>
                </a:r>
              </a:p>
            </p:txBody>
          </p:sp>
        </p:grp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0BB3F958-6435-C4C2-75AE-7A31D0F27FB3}"/>
              </a:ext>
            </a:extLst>
          </p:cNvPr>
          <p:cNvGrpSpPr/>
          <p:nvPr/>
        </p:nvGrpSpPr>
        <p:grpSpPr>
          <a:xfrm>
            <a:off x="6024905" y="3870781"/>
            <a:ext cx="5125150" cy="2217160"/>
            <a:chOff x="6085270" y="3990934"/>
            <a:chExt cx="5125150" cy="2217160"/>
          </a:xfrm>
        </p:grpSpPr>
        <p:sp>
          <p:nvSpPr>
            <p:cNvPr id="31" name="Retângulo Arredondado 68">
              <a:extLst>
                <a:ext uri="{FF2B5EF4-FFF2-40B4-BE49-F238E27FC236}">
                  <a16:creationId xmlns:a16="http://schemas.microsoft.com/office/drawing/2014/main" id="{95514DBE-0A8E-D983-25B9-7A7C4D888376}"/>
                </a:ext>
              </a:extLst>
            </p:cNvPr>
            <p:cNvSpPr/>
            <p:nvPr/>
          </p:nvSpPr>
          <p:spPr>
            <a:xfrm>
              <a:off x="6085270" y="3990934"/>
              <a:ext cx="2217160" cy="2217160"/>
            </a:xfrm>
            <a:prstGeom prst="roundRect">
              <a:avLst/>
            </a:prstGeom>
            <a:solidFill>
              <a:srgbClr val="FF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0038C5C0-614A-99FF-F96A-8474CE953592}"/>
                </a:ext>
              </a:extLst>
            </p:cNvPr>
            <p:cNvSpPr txBox="1"/>
            <p:nvPr/>
          </p:nvSpPr>
          <p:spPr>
            <a:xfrm>
              <a:off x="8446148" y="4199273"/>
              <a:ext cx="275904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5400" dirty="0">
                  <a:solidFill>
                    <a:srgbClr val="B07A00"/>
                  </a:solidFill>
                  <a:latin typeface="Rawline ExtraBold" panose="00000900000000000000" pitchFamily="2" charset="0"/>
                </a:rPr>
                <a:t>18.800</a:t>
              </a:r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57ED3018-7338-1E86-2816-CE32C13AF270}"/>
                </a:ext>
              </a:extLst>
            </p:cNvPr>
            <p:cNvSpPr/>
            <p:nvPr/>
          </p:nvSpPr>
          <p:spPr>
            <a:xfrm>
              <a:off x="8451376" y="4938960"/>
              <a:ext cx="275904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pc="50" dirty="0">
                  <a:latin typeface="Rawline Medium" panose="00000600000000000000" pitchFamily="2" charset="0"/>
                </a:rPr>
                <a:t>CISTERNAS CONTRATADAS</a:t>
              </a:r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63E8888F-1759-BA59-7DFB-8B1E4C15297B}"/>
                </a:ext>
              </a:extLst>
            </p:cNvPr>
            <p:cNvSpPr/>
            <p:nvPr/>
          </p:nvSpPr>
          <p:spPr>
            <a:xfrm>
              <a:off x="8451377" y="5347861"/>
              <a:ext cx="2753815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900" spc="50" dirty="0">
                  <a:latin typeface="Rawline SemiBold" panose="00000700000000000000" pitchFamily="2" charset="0"/>
                </a:rPr>
                <a:t>CAPTAÇÃO DE ÁGUA DA CHUVA PARA REDUZIR A DEPENDÊNCIA DE SISTEMAS COLETIVOS DE ABASTECIMENTO.</a:t>
              </a:r>
            </a:p>
          </p:txBody>
        </p:sp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23C51564-135E-6449-4315-3E0531A35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6445813" y="4344618"/>
              <a:ext cx="1489437" cy="1489437"/>
            </a:xfrm>
            <a:prstGeom prst="rect">
              <a:avLst/>
            </a:prstGeom>
          </p:spPr>
        </p:pic>
      </p:grpSp>
      <p:grpSp>
        <p:nvGrpSpPr>
          <p:cNvPr id="79" name="Agrupar 78">
            <a:extLst>
              <a:ext uri="{FF2B5EF4-FFF2-40B4-BE49-F238E27FC236}">
                <a16:creationId xmlns:a16="http://schemas.microsoft.com/office/drawing/2014/main" id="{93169C27-9F90-1932-B0C5-A5D00AC830A1}"/>
              </a:ext>
            </a:extLst>
          </p:cNvPr>
          <p:cNvGrpSpPr/>
          <p:nvPr/>
        </p:nvGrpSpPr>
        <p:grpSpPr>
          <a:xfrm>
            <a:off x="495907" y="770059"/>
            <a:ext cx="3984951" cy="5238616"/>
            <a:chOff x="353161" y="447133"/>
            <a:chExt cx="3984951" cy="5238616"/>
          </a:xfrm>
        </p:grpSpPr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EB8EB39C-A8D0-112D-6635-F37291BF8238}"/>
                </a:ext>
              </a:extLst>
            </p:cNvPr>
            <p:cNvSpPr txBox="1"/>
            <p:nvPr/>
          </p:nvSpPr>
          <p:spPr>
            <a:xfrm>
              <a:off x="353161" y="447133"/>
              <a:ext cx="3940223" cy="3508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>
                  <a:solidFill>
                    <a:srgbClr val="B07A00"/>
                  </a:solidFill>
                  <a:latin typeface="Rawline ExtraBold" panose="00000900000000000000" pitchFamily="2" charset="0"/>
                </a:rPr>
                <a:t>A Retomada das Cisternas pela Funasa – </a:t>
              </a:r>
              <a:r>
                <a:rPr lang="pt-BR" sz="2400" i="1" dirty="0">
                  <a:solidFill>
                    <a:srgbClr val="B07A00"/>
                  </a:solidFill>
                  <a:latin typeface="Rawline ExtraBold" panose="00000900000000000000" pitchFamily="2" charset="0"/>
                </a:rPr>
                <a:t>ação em andamento</a:t>
              </a:r>
              <a:endParaRPr lang="pt-BR" sz="2400" dirty="0">
                <a:solidFill>
                  <a:srgbClr val="B07A00"/>
                </a:solidFill>
                <a:latin typeface="Rawline ExtraBold" panose="00000900000000000000" pitchFamily="2" charset="0"/>
              </a:endParaRPr>
            </a:p>
            <a:p>
              <a:r>
                <a:rPr lang="pt-BR" sz="2400" dirty="0">
                  <a:latin typeface="Rawline Medium" panose="00000600000000000000" pitchFamily="2" charset="0"/>
                </a:rPr>
                <a:t> </a:t>
              </a:r>
            </a:p>
            <a:p>
              <a:r>
                <a:rPr lang="pt-BR" dirty="0">
                  <a:latin typeface="Rawline Medium" panose="00000600000000000000" pitchFamily="2" charset="0"/>
                </a:rPr>
                <a:t>A Funasa retoma a execução de contratos para a instalação de sistemas de captação de água da chuva. </a:t>
              </a:r>
            </a:p>
            <a:p>
              <a:endParaRPr lang="pt-BR" dirty="0">
                <a:latin typeface="Rawline Medium" panose="00000600000000000000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dirty="0">
                  <a:latin typeface="Rawline Medium" panose="00000600000000000000" pitchFamily="2" charset="0"/>
                </a:rPr>
                <a:t>Redução direta de riscos sanitários e prevenção de doenças através do acesso à água segura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dirty="0">
                  <a:latin typeface="Rawline Medium" panose="00000600000000000000" pitchFamily="2" charset="0"/>
                </a:rPr>
                <a:t>Captação de água da chuva para reduzir a dependência de sistemas coletivos de abastecimento</a:t>
              </a:r>
            </a:p>
          </p:txBody>
        </p:sp>
        <p:grpSp>
          <p:nvGrpSpPr>
            <p:cNvPr id="78" name="Agrupar 77">
              <a:extLst>
                <a:ext uri="{FF2B5EF4-FFF2-40B4-BE49-F238E27FC236}">
                  <a16:creationId xmlns:a16="http://schemas.microsoft.com/office/drawing/2014/main" id="{7E24E713-B2C2-F9E1-474A-0DBB42142E84}"/>
                </a:ext>
              </a:extLst>
            </p:cNvPr>
            <p:cNvGrpSpPr/>
            <p:nvPr/>
          </p:nvGrpSpPr>
          <p:grpSpPr>
            <a:xfrm>
              <a:off x="353161" y="4300754"/>
              <a:ext cx="3984951" cy="1384995"/>
              <a:chOff x="353161" y="4300754"/>
              <a:chExt cx="3984951" cy="1384995"/>
            </a:xfrm>
          </p:grpSpPr>
          <p:sp>
            <p:nvSpPr>
              <p:cNvPr id="73" name="Retângulo: Cantos Arredondados 72">
                <a:extLst>
                  <a:ext uri="{FF2B5EF4-FFF2-40B4-BE49-F238E27FC236}">
                    <a16:creationId xmlns:a16="http://schemas.microsoft.com/office/drawing/2014/main" id="{A167CE6F-303A-2775-E12F-705A41AB304E}"/>
                  </a:ext>
                </a:extLst>
              </p:cNvPr>
              <p:cNvSpPr/>
              <p:nvPr/>
            </p:nvSpPr>
            <p:spPr>
              <a:xfrm>
                <a:off x="1999081" y="4300754"/>
                <a:ext cx="2303339" cy="1384990"/>
              </a:xfrm>
              <a:prstGeom prst="roundRect">
                <a:avLst>
                  <a:gd name="adj" fmla="val 9515"/>
                </a:avLst>
              </a:prstGeom>
              <a:solidFill>
                <a:srgbClr val="B07A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grpSp>
            <p:nvGrpSpPr>
              <p:cNvPr id="70" name="Agrupar 69">
                <a:extLst>
                  <a:ext uri="{FF2B5EF4-FFF2-40B4-BE49-F238E27FC236}">
                    <a16:creationId xmlns:a16="http://schemas.microsoft.com/office/drawing/2014/main" id="{F58F00EA-2FE5-027E-82F4-C76F1156820B}"/>
                  </a:ext>
                </a:extLst>
              </p:cNvPr>
              <p:cNvGrpSpPr/>
              <p:nvPr/>
            </p:nvGrpSpPr>
            <p:grpSpPr>
              <a:xfrm>
                <a:off x="353161" y="4300754"/>
                <a:ext cx="2172530" cy="1384995"/>
                <a:chOff x="228600" y="4300754"/>
                <a:chExt cx="2172530" cy="1384995"/>
              </a:xfrm>
              <a:solidFill>
                <a:srgbClr val="FFAE00"/>
              </a:solidFill>
            </p:grpSpPr>
            <p:sp>
              <p:nvSpPr>
                <p:cNvPr id="68" name="Pentágono 12">
                  <a:extLst>
                    <a:ext uri="{FF2B5EF4-FFF2-40B4-BE49-F238E27FC236}">
                      <a16:creationId xmlns:a16="http://schemas.microsoft.com/office/drawing/2014/main" id="{DE32C3A3-39FF-4BFF-B373-9511BAF11CA0}"/>
                    </a:ext>
                  </a:extLst>
                </p:cNvPr>
                <p:cNvSpPr/>
                <p:nvPr/>
              </p:nvSpPr>
              <p:spPr>
                <a:xfrm>
                  <a:off x="459200" y="4300757"/>
                  <a:ext cx="1941930" cy="1384992"/>
                </a:xfrm>
                <a:prstGeom prst="homePlate">
                  <a:avLst>
                    <a:gd name="adj" fmla="val 1559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69" name="Retângulo: Cantos Arredondados 68">
                  <a:extLst>
                    <a:ext uri="{FF2B5EF4-FFF2-40B4-BE49-F238E27FC236}">
                      <a16:creationId xmlns:a16="http://schemas.microsoft.com/office/drawing/2014/main" id="{8D28FF70-A2A9-80CD-AB8F-C4D723CBF38D}"/>
                    </a:ext>
                  </a:extLst>
                </p:cNvPr>
                <p:cNvSpPr/>
                <p:nvPr/>
              </p:nvSpPr>
              <p:spPr>
                <a:xfrm>
                  <a:off x="228600" y="4300754"/>
                  <a:ext cx="504841" cy="1384991"/>
                </a:xfrm>
                <a:prstGeom prst="roundRect">
                  <a:avLst>
                    <a:gd name="adj" fmla="val 2119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75" name="CaixaDeTexto 74">
                <a:extLst>
                  <a:ext uri="{FF2B5EF4-FFF2-40B4-BE49-F238E27FC236}">
                    <a16:creationId xmlns:a16="http://schemas.microsoft.com/office/drawing/2014/main" id="{D205DEED-A8FB-D27A-9FA7-5CB1B0361BB3}"/>
                  </a:ext>
                </a:extLst>
              </p:cNvPr>
              <p:cNvSpPr txBox="1"/>
              <p:nvPr/>
            </p:nvSpPr>
            <p:spPr>
              <a:xfrm>
                <a:off x="424772" y="4358699"/>
                <a:ext cx="1941930" cy="1184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6000" dirty="0">
                    <a:solidFill>
                      <a:srgbClr val="B07A00"/>
                    </a:solidFill>
                    <a:latin typeface="Rawline ExtraBold" panose="00000900000000000000" pitchFamily="2" charset="0"/>
                  </a:rPr>
                  <a:t>397</a:t>
                </a:r>
              </a:p>
              <a:p>
                <a:pPr algn="ctr"/>
                <a:r>
                  <a:rPr lang="pt-BR" sz="1100" dirty="0">
                    <a:solidFill>
                      <a:srgbClr val="B07A00"/>
                    </a:solidFill>
                    <a:latin typeface="Rawline Medium" panose="00000600000000000000" pitchFamily="2" charset="0"/>
                  </a:rPr>
                  <a:t>MUNICÍPIOS ATENDIDOS</a:t>
                </a:r>
              </a:p>
            </p:txBody>
          </p:sp>
          <p:sp>
            <p:nvSpPr>
              <p:cNvPr id="77" name="CaixaDeTexto 76">
                <a:extLst>
                  <a:ext uri="{FF2B5EF4-FFF2-40B4-BE49-F238E27FC236}">
                    <a16:creationId xmlns:a16="http://schemas.microsoft.com/office/drawing/2014/main" id="{EF9DC4C4-B6CD-3787-561B-EB0B6146E693}"/>
                  </a:ext>
                </a:extLst>
              </p:cNvPr>
              <p:cNvSpPr txBox="1"/>
              <p:nvPr/>
            </p:nvSpPr>
            <p:spPr>
              <a:xfrm>
                <a:off x="2396182" y="4358699"/>
                <a:ext cx="1941930" cy="1184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6000" dirty="0">
                    <a:solidFill>
                      <a:srgbClr val="FFE6AF"/>
                    </a:solidFill>
                    <a:latin typeface="Rawline ExtraBold" panose="00000900000000000000" pitchFamily="2" charset="0"/>
                  </a:rPr>
                  <a:t>7</a:t>
                </a:r>
              </a:p>
              <a:p>
                <a:pPr algn="ctr"/>
                <a:r>
                  <a:rPr lang="pt-BR" sz="1100" dirty="0">
                    <a:solidFill>
                      <a:srgbClr val="FFE6AF"/>
                    </a:solidFill>
                    <a:latin typeface="Rawline Medium" panose="00000600000000000000" pitchFamily="2" charset="0"/>
                  </a:rPr>
                  <a:t>ESTADOS BENEFICIADOS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748414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A2C9D-B784-2F25-92DD-DEA83B4F6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3C49FD6F-6D1B-5F07-91A7-67C2FE6579FD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CD603C09-8C50-BD78-E5B5-81578611E2CA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AAE87205-ED84-D8EA-10F4-E54D087A546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ADA2FCF3-DBD5-382B-3B49-4ED55EB94BE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1BABD8AC-D30F-3B28-C91A-1FD941CB54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01E91F7F-95AB-5969-DA7A-64FD0771D0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821E2FE4-1C3F-53C6-F0FE-D0CA057B5C2A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4E3FBABE-8CD3-4BC5-44BB-EE8842AFAB98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6C87641F-4E5C-5759-D3E3-95C06982F8D0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EC73318E-F803-24D9-67EB-3C67DE08E8EA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4E788720-207D-09D4-36F9-CF6D5E5C9D88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68B88582-F2F0-EC8C-A65E-7E19C1C2DF10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0B7DC267-9D8A-251A-ADC9-D15EA2FEEAEB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Google Shape;818;p35">
            <a:extLst>
              <a:ext uri="{FF2B5EF4-FFF2-40B4-BE49-F238E27FC236}">
                <a16:creationId xmlns:a16="http://schemas.microsoft.com/office/drawing/2014/main" id="{3C1F6DA0-D691-6C68-32A1-3A219E23A039}"/>
              </a:ext>
            </a:extLst>
          </p:cNvPr>
          <p:cNvSpPr/>
          <p:nvPr/>
        </p:nvSpPr>
        <p:spPr>
          <a:xfrm>
            <a:off x="312255" y="215955"/>
            <a:ext cx="2853732" cy="151232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A FN-SUS implanta as bases de Fortaleza, Recife e Salvador para </a:t>
            </a:r>
            <a:r>
              <a:rPr lang="pt-BR" sz="2000" b="1" i="0" u="none" strike="noStrike" kern="0" cap="none" spc="0" baseline="0" dirty="0">
                <a:solidFill>
                  <a:srgbClr val="FFAE00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resposta em até 48 horas</a:t>
            </a:r>
            <a:r>
              <a:rPr lang="pt-BR" sz="2000" b="1" i="0" u="none" strike="noStrike" kern="0" cap="none" spc="0" baseline="0" dirty="0">
                <a:solidFill>
                  <a:srgbClr val="008F2F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.</a:t>
            </a:r>
            <a:endParaRPr lang="pt-BR" sz="2000" b="0" i="0" u="none" strike="noStrike" kern="0" cap="none" spc="0" baseline="0" dirty="0">
              <a:solidFill>
                <a:srgbClr val="008F2F"/>
              </a:solidFill>
              <a:uFillTx/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0466EC0F-AFBD-C22D-C2F4-461328A71A1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C0C057C6-ACD8-0C0B-8291-68C64B1CB48F}"/>
              </a:ext>
            </a:extLst>
          </p:cNvPr>
          <p:cNvGrpSpPr/>
          <p:nvPr/>
        </p:nvGrpSpPr>
        <p:grpSpPr>
          <a:xfrm>
            <a:off x="351141" y="1868907"/>
            <a:ext cx="2525409" cy="850058"/>
            <a:chOff x="553846" y="2003855"/>
            <a:chExt cx="2651760" cy="850058"/>
          </a:xfrm>
        </p:grpSpPr>
        <p:sp>
          <p:nvSpPr>
            <p:cNvPr id="49" name="Google Shape;832;p35">
              <a:extLst>
                <a:ext uri="{FF2B5EF4-FFF2-40B4-BE49-F238E27FC236}">
                  <a16:creationId xmlns:a16="http://schemas.microsoft.com/office/drawing/2014/main" id="{E47412C9-50D2-AB76-289B-A42FB9A84752}"/>
                </a:ext>
              </a:extLst>
            </p:cNvPr>
            <p:cNvSpPr/>
            <p:nvPr/>
          </p:nvSpPr>
          <p:spPr>
            <a:xfrm>
              <a:off x="553846" y="2003855"/>
              <a:ext cx="2651760" cy="850058"/>
            </a:xfrm>
            <a:custGeom>
              <a:avLst>
                <a:gd name="f0" fmla="val 864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12701" cap="flat">
              <a:noFill/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833;p35">
              <a:extLst>
                <a:ext uri="{FF2B5EF4-FFF2-40B4-BE49-F238E27FC236}">
                  <a16:creationId xmlns:a16="http://schemas.microsoft.com/office/drawing/2014/main" id="{8848A8D9-CE70-1A67-0104-42F79D881001}"/>
                </a:ext>
              </a:extLst>
            </p:cNvPr>
            <p:cNvSpPr/>
            <p:nvPr/>
          </p:nvSpPr>
          <p:spPr>
            <a:xfrm>
              <a:off x="645286" y="2138269"/>
              <a:ext cx="2468880" cy="58123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1" i="0" u="none" strike="noStrike" kern="0" cap="none" spc="0" baseline="0" dirty="0">
                  <a:solidFill>
                    <a:srgbClr val="FFAE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Deslocamento em até 48h</a:t>
              </a:r>
              <a:br>
                <a:rPr lang="pt-BR" sz="1300" b="1" i="0" u="none" strike="noStrike" kern="0" cap="none" spc="0" baseline="0" dirty="0">
                  <a:solidFill>
                    <a:srgbClr val="B3402F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</a:br>
              <a:r>
                <a:rPr lang="pt-BR" sz="1050" b="0" i="0" u="none" strike="noStrike" kern="0" cap="none" spc="0" baseline="0" dirty="0">
                  <a:solidFill>
                    <a:srgbClr val="3A475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Profissionais de resposta rápida e módulos de hospital de campanha.</a:t>
              </a:r>
              <a:endParaRPr lang="pt-BR" sz="13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</p:grpSp>
      <p:pic>
        <p:nvPicPr>
          <p:cNvPr id="28" name="Imagem 27">
            <a:extLst>
              <a:ext uri="{FF2B5EF4-FFF2-40B4-BE49-F238E27FC236}">
                <a16:creationId xmlns:a16="http://schemas.microsoft.com/office/drawing/2014/main" id="{8B3B6CC1-E5EB-836C-900F-5C206C3268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68854" y="253958"/>
            <a:ext cx="4634040" cy="5804252"/>
          </a:xfrm>
          <a:prstGeom prst="rect">
            <a:avLst/>
          </a:prstGeom>
        </p:spPr>
      </p:pic>
      <p:grpSp>
        <p:nvGrpSpPr>
          <p:cNvPr id="29" name="Agrupar 28">
            <a:extLst>
              <a:ext uri="{FF2B5EF4-FFF2-40B4-BE49-F238E27FC236}">
                <a16:creationId xmlns:a16="http://schemas.microsoft.com/office/drawing/2014/main" id="{53E6A060-0873-057B-85C8-6DDBD3E9FF3E}"/>
              </a:ext>
            </a:extLst>
          </p:cNvPr>
          <p:cNvGrpSpPr/>
          <p:nvPr/>
        </p:nvGrpSpPr>
        <p:grpSpPr>
          <a:xfrm>
            <a:off x="7162378" y="3498609"/>
            <a:ext cx="1617956" cy="1348296"/>
            <a:chOff x="3983354" y="4592352"/>
            <a:chExt cx="1645920" cy="1371600"/>
          </a:xfrm>
        </p:grpSpPr>
        <p:sp>
          <p:nvSpPr>
            <p:cNvPr id="30" name="Google Shape;828;p35">
              <a:extLst>
                <a:ext uri="{FF2B5EF4-FFF2-40B4-BE49-F238E27FC236}">
                  <a16:creationId xmlns:a16="http://schemas.microsoft.com/office/drawing/2014/main" id="{C8E51991-417B-C0FC-0A25-E02B2D0ED585}"/>
                </a:ext>
              </a:extLst>
            </p:cNvPr>
            <p:cNvSpPr/>
            <p:nvPr/>
          </p:nvSpPr>
          <p:spPr>
            <a:xfrm>
              <a:off x="4120515" y="4592352"/>
              <a:ext cx="1371600" cy="137160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CEC18">
                <a:alpha val="18039"/>
              </a:srgbClr>
            </a:solidFill>
            <a:ln w="25400" cap="flat">
              <a:solidFill>
                <a:srgbClr val="FFFF00"/>
              </a:solidFill>
              <a:custDash>
                <a:ds d="300000" sp="300000"/>
              </a:custDash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Google Shape;829;p35">
              <a:extLst>
                <a:ext uri="{FF2B5EF4-FFF2-40B4-BE49-F238E27FC236}">
                  <a16:creationId xmlns:a16="http://schemas.microsoft.com/office/drawing/2014/main" id="{B1049D7B-F618-6678-0AE8-07661CAE213C}"/>
                </a:ext>
              </a:extLst>
            </p:cNvPr>
            <p:cNvSpPr/>
            <p:nvPr/>
          </p:nvSpPr>
          <p:spPr>
            <a:xfrm>
              <a:off x="4550283" y="5022120"/>
              <a:ext cx="512064" cy="51206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Google Shape;830;p35">
              <a:extLst>
                <a:ext uri="{FF2B5EF4-FFF2-40B4-BE49-F238E27FC236}">
                  <a16:creationId xmlns:a16="http://schemas.microsoft.com/office/drawing/2014/main" id="{F1F77173-6EFF-8FFE-30FD-2F532FDCE3C0}"/>
                </a:ext>
              </a:extLst>
            </p:cNvPr>
            <p:cNvSpPr/>
            <p:nvPr/>
          </p:nvSpPr>
          <p:spPr>
            <a:xfrm>
              <a:off x="4550283" y="5092335"/>
              <a:ext cx="512064" cy="37163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56" b="1" i="0" u="none" strike="noStrike" kern="0" cap="none" spc="0" baseline="0" dirty="0">
                  <a:solidFill>
                    <a:schemeClr val="accent4">
                      <a:lumMod val="75000"/>
                    </a:schemeClr>
                  </a:solidFill>
                  <a:uFillTx/>
                  <a:latin typeface="Calibri"/>
                  <a:ea typeface="Calibri"/>
                  <a:cs typeface="Calibri"/>
                </a:rPr>
                <a:t>H</a:t>
              </a:r>
              <a:endParaRPr lang="en-US" sz="1456" b="0" i="0" u="none" strike="noStrike" kern="0" cap="none" spc="0" baseline="0" dirty="0">
                <a:solidFill>
                  <a:schemeClr val="accent4">
                    <a:lumMod val="75000"/>
                  </a:schemeClr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2" name="Google Shape;831;p35">
              <a:extLst>
                <a:ext uri="{FF2B5EF4-FFF2-40B4-BE49-F238E27FC236}">
                  <a16:creationId xmlns:a16="http://schemas.microsoft.com/office/drawing/2014/main" id="{C2792436-8558-7BD0-4257-57B7C012AAA0}"/>
                </a:ext>
              </a:extLst>
            </p:cNvPr>
            <p:cNvSpPr/>
            <p:nvPr/>
          </p:nvSpPr>
          <p:spPr>
            <a:xfrm>
              <a:off x="3983354" y="5552472"/>
              <a:ext cx="1645920" cy="2743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1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Salvador</a:t>
              </a:r>
              <a:endParaRPr lang="en-US" sz="1250" b="0" i="0" u="none" strike="noStrike" kern="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086E0126-F636-8A5A-A9F6-8952CF839629}"/>
              </a:ext>
            </a:extLst>
          </p:cNvPr>
          <p:cNvGrpSpPr/>
          <p:nvPr/>
        </p:nvGrpSpPr>
        <p:grpSpPr>
          <a:xfrm>
            <a:off x="8543046" y="2070630"/>
            <a:ext cx="1617956" cy="1348296"/>
            <a:chOff x="8945928" y="2227585"/>
            <a:chExt cx="1645920" cy="1371600"/>
          </a:xfrm>
        </p:grpSpPr>
        <p:sp>
          <p:nvSpPr>
            <p:cNvPr id="51" name="Google Shape;820;p35">
              <a:extLst>
                <a:ext uri="{FF2B5EF4-FFF2-40B4-BE49-F238E27FC236}">
                  <a16:creationId xmlns:a16="http://schemas.microsoft.com/office/drawing/2014/main" id="{B4BBC87C-E79D-02FE-1293-4B9EE964F171}"/>
                </a:ext>
              </a:extLst>
            </p:cNvPr>
            <p:cNvSpPr/>
            <p:nvPr/>
          </p:nvSpPr>
          <p:spPr>
            <a:xfrm>
              <a:off x="9083089" y="2227585"/>
              <a:ext cx="1371600" cy="137160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CEC18">
                <a:alpha val="17647"/>
              </a:srgbClr>
            </a:solidFill>
            <a:ln w="25400" cap="flat">
              <a:solidFill>
                <a:srgbClr val="FFFF00"/>
              </a:solidFill>
              <a:custDash>
                <a:ds d="300000" sp="300000"/>
              </a:custDash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2" name="Google Shape;821;p35">
              <a:extLst>
                <a:ext uri="{FF2B5EF4-FFF2-40B4-BE49-F238E27FC236}">
                  <a16:creationId xmlns:a16="http://schemas.microsoft.com/office/drawing/2014/main" id="{BDB8709A-6CD9-7BAC-0793-74FE7B84C023}"/>
                </a:ext>
              </a:extLst>
            </p:cNvPr>
            <p:cNvSpPr/>
            <p:nvPr/>
          </p:nvSpPr>
          <p:spPr>
            <a:xfrm>
              <a:off x="9512857" y="2657353"/>
              <a:ext cx="512064" cy="51206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3" name="Google Shape;822;p35">
              <a:extLst>
                <a:ext uri="{FF2B5EF4-FFF2-40B4-BE49-F238E27FC236}">
                  <a16:creationId xmlns:a16="http://schemas.microsoft.com/office/drawing/2014/main" id="{227139A2-980B-FDAD-6691-64DD4458F0AF}"/>
                </a:ext>
              </a:extLst>
            </p:cNvPr>
            <p:cNvSpPr/>
            <p:nvPr/>
          </p:nvSpPr>
          <p:spPr>
            <a:xfrm>
              <a:off x="9512857" y="2657353"/>
              <a:ext cx="512064" cy="51206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56" b="1" i="0" u="none" strike="noStrike" kern="0" cap="none" spc="0" baseline="0" dirty="0">
                  <a:solidFill>
                    <a:schemeClr val="accent4">
                      <a:lumMod val="75000"/>
                    </a:schemeClr>
                  </a:solidFill>
                  <a:uFillTx/>
                  <a:latin typeface="Calibri"/>
                  <a:ea typeface="Calibri"/>
                  <a:cs typeface="Calibri"/>
                </a:rPr>
                <a:t>H</a:t>
              </a:r>
              <a:endParaRPr lang="en-US" sz="1456" b="0" i="0" u="none" strike="noStrike" kern="0" cap="none" spc="0" baseline="0" dirty="0">
                <a:solidFill>
                  <a:schemeClr val="accent4">
                    <a:lumMod val="75000"/>
                  </a:schemeClr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4" name="Google Shape;823;p35">
              <a:extLst>
                <a:ext uri="{FF2B5EF4-FFF2-40B4-BE49-F238E27FC236}">
                  <a16:creationId xmlns:a16="http://schemas.microsoft.com/office/drawing/2014/main" id="{97FF84A3-1C78-B593-42EF-2AB93282B17A}"/>
                </a:ext>
              </a:extLst>
            </p:cNvPr>
            <p:cNvSpPr/>
            <p:nvPr/>
          </p:nvSpPr>
          <p:spPr>
            <a:xfrm>
              <a:off x="8945928" y="3187705"/>
              <a:ext cx="1645920" cy="2743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1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Recife</a:t>
              </a:r>
              <a:endParaRPr lang="en-US" sz="1250" b="0" i="0" u="none" strike="noStrike" kern="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B2D3B53F-593E-AC48-E38A-8CFED82EB5F1}"/>
              </a:ext>
            </a:extLst>
          </p:cNvPr>
          <p:cNvGrpSpPr/>
          <p:nvPr/>
        </p:nvGrpSpPr>
        <p:grpSpPr>
          <a:xfrm>
            <a:off x="7249507" y="472538"/>
            <a:ext cx="1617956" cy="1348296"/>
            <a:chOff x="4416552" y="2971800"/>
            <a:chExt cx="1645920" cy="1371600"/>
          </a:xfrm>
        </p:grpSpPr>
        <p:sp>
          <p:nvSpPr>
            <p:cNvPr id="56" name="Google Shape;824;p35">
              <a:extLst>
                <a:ext uri="{FF2B5EF4-FFF2-40B4-BE49-F238E27FC236}">
                  <a16:creationId xmlns:a16="http://schemas.microsoft.com/office/drawing/2014/main" id="{99B8F96E-0D62-D1C7-C5D7-A87E4C2838E6}"/>
                </a:ext>
              </a:extLst>
            </p:cNvPr>
            <p:cNvSpPr/>
            <p:nvPr/>
          </p:nvSpPr>
          <p:spPr>
            <a:xfrm>
              <a:off x="4553712" y="2971800"/>
              <a:ext cx="1371600" cy="137160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CEC18">
                <a:alpha val="17647"/>
              </a:srgbClr>
            </a:solidFill>
            <a:ln w="25400" cap="flat">
              <a:solidFill>
                <a:srgbClr val="FFFF00"/>
              </a:solidFill>
              <a:custDash>
                <a:ds d="300000" sp="300000"/>
              </a:custDash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Google Shape;825;p35">
              <a:extLst>
                <a:ext uri="{FF2B5EF4-FFF2-40B4-BE49-F238E27FC236}">
                  <a16:creationId xmlns:a16="http://schemas.microsoft.com/office/drawing/2014/main" id="{712CDB3F-FDFE-7EC1-4587-F0FC788835DC}"/>
                </a:ext>
              </a:extLst>
            </p:cNvPr>
            <p:cNvSpPr/>
            <p:nvPr/>
          </p:nvSpPr>
          <p:spPr>
            <a:xfrm>
              <a:off x="4983480" y="3401568"/>
              <a:ext cx="512064" cy="51206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Google Shape;826;p35">
              <a:extLst>
                <a:ext uri="{FF2B5EF4-FFF2-40B4-BE49-F238E27FC236}">
                  <a16:creationId xmlns:a16="http://schemas.microsoft.com/office/drawing/2014/main" id="{F77DA846-531A-DA60-D6BF-523257DD73CB}"/>
                </a:ext>
              </a:extLst>
            </p:cNvPr>
            <p:cNvSpPr/>
            <p:nvPr/>
          </p:nvSpPr>
          <p:spPr>
            <a:xfrm>
              <a:off x="4983480" y="3401568"/>
              <a:ext cx="512064" cy="51206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56" b="1" i="0" u="none" strike="noStrike" kern="0" cap="none" spc="0" baseline="0" dirty="0">
                  <a:solidFill>
                    <a:schemeClr val="accent4">
                      <a:lumMod val="75000"/>
                    </a:schemeClr>
                  </a:solidFill>
                  <a:uFillTx/>
                  <a:latin typeface="Calibri"/>
                  <a:ea typeface="Calibri"/>
                  <a:cs typeface="Calibri"/>
                </a:rPr>
                <a:t>H</a:t>
              </a:r>
              <a:endParaRPr lang="en-US" sz="1456" b="0" i="0" u="none" strike="noStrike" kern="0" cap="none" spc="0" baseline="0" dirty="0">
                <a:solidFill>
                  <a:schemeClr val="accent4">
                    <a:lumMod val="75000"/>
                  </a:schemeClr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827;p35">
              <a:extLst>
                <a:ext uri="{FF2B5EF4-FFF2-40B4-BE49-F238E27FC236}">
                  <a16:creationId xmlns:a16="http://schemas.microsoft.com/office/drawing/2014/main" id="{FF196C10-7B97-D30F-8AE3-9498F6CCFFA1}"/>
                </a:ext>
              </a:extLst>
            </p:cNvPr>
            <p:cNvSpPr/>
            <p:nvPr/>
          </p:nvSpPr>
          <p:spPr>
            <a:xfrm>
              <a:off x="4416552" y="3931920"/>
              <a:ext cx="1645920" cy="2743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1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Fortaleza</a:t>
              </a:r>
              <a:endParaRPr lang="en-US" sz="1250" b="0" i="0" u="none" strike="noStrike" kern="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09708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68206-D772-E3E9-DE37-EEF7A7DAD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5E759943-75FF-813C-064A-762392D4F42B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C0B77D97-5BB1-82A9-F6CB-F62C551C2B48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B65307A9-7DBA-72A3-FBB8-4D3BB2DCC1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BC26EF5B-6FCD-B428-8685-216E2FDA76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6975B618-29A8-1580-BC1F-A39D93289E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C1694464-5265-CAF9-FF1F-FE196A4A9C8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91CAE6AA-64CC-7EFD-995F-991ACEDBEA38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8" name="Google Shape;886;p37">
            <a:extLst>
              <a:ext uri="{FF2B5EF4-FFF2-40B4-BE49-F238E27FC236}">
                <a16:creationId xmlns:a16="http://schemas.microsoft.com/office/drawing/2014/main" id="{807EE667-8853-8C69-33F5-93EA21452465}"/>
              </a:ext>
            </a:extLst>
          </p:cNvPr>
          <p:cNvSpPr/>
          <p:nvPr/>
        </p:nvSpPr>
        <p:spPr>
          <a:xfrm>
            <a:off x="4322057" y="3078483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B07A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63EC767C-A690-5BFC-7D4A-CF607C4A8E52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9B10090E-4F00-F2A2-B3F4-128928BB6000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C12AEA0A-15B0-FA49-0369-BFA174968BA6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596AC90F-E95E-77BA-FE50-212DF1EFC716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4588419E-F1F4-4CC1-7662-0AE0522B4929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03DEA552-D3B1-5406-C0D8-7B1D03E3D895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01E66AD2-1DB5-A4BC-66F4-C1C0A992FE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870;p37">
            <a:extLst>
              <a:ext uri="{FF2B5EF4-FFF2-40B4-BE49-F238E27FC236}">
                <a16:creationId xmlns:a16="http://schemas.microsoft.com/office/drawing/2014/main" id="{9C5E0D4A-EACD-F09A-AEE6-F56E0F83A22F}"/>
              </a:ext>
            </a:extLst>
          </p:cNvPr>
          <p:cNvSpPr/>
          <p:nvPr/>
        </p:nvSpPr>
        <p:spPr>
          <a:xfrm>
            <a:off x="457200" y="310896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0" u="none" strike="noStrike" kern="0" cap="none" spc="0" baseline="0" dirty="0" err="1">
                <a:solidFill>
                  <a:srgbClr val="B07A0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Função</a:t>
            </a:r>
            <a:r>
              <a:rPr lang="en-US" sz="2500" b="1" i="0" u="none" strike="noStrike" kern="0" cap="none" spc="0" baseline="0" dirty="0">
                <a:solidFill>
                  <a:srgbClr val="B07A0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b="1" i="0" u="none" strike="noStrike" kern="0" cap="none" spc="0" baseline="0" dirty="0" err="1">
                <a:solidFill>
                  <a:srgbClr val="B07A0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orientadora</a:t>
            </a:r>
            <a:r>
              <a:rPr lang="en-US" sz="2500" b="1" i="0" u="none" strike="noStrike" kern="0" cap="none" spc="0" baseline="0" dirty="0">
                <a:solidFill>
                  <a:srgbClr val="B07A0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do MS:  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protocolos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linhas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cuidado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guias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notas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técnicas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para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agravos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associados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a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seca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estiagem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queimadas</a:t>
            </a:r>
            <a:endParaRPr lang="en-US" sz="2500" i="0" u="none" strike="noStrike" kern="0" cap="none" spc="0" baseline="0" dirty="0">
              <a:solidFill>
                <a:schemeClr val="tx1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3" name="Google Shape;871;p37">
            <a:extLst>
              <a:ext uri="{FF2B5EF4-FFF2-40B4-BE49-F238E27FC236}">
                <a16:creationId xmlns:a16="http://schemas.microsoft.com/office/drawing/2014/main" id="{75B3CA8B-73D0-CC2B-A75F-4AF7A466A297}"/>
              </a:ext>
            </a:extLst>
          </p:cNvPr>
          <p:cNvSpPr/>
          <p:nvPr/>
        </p:nvSpPr>
        <p:spPr>
          <a:xfrm>
            <a:off x="502920" y="1600200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B07A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4" name="Google Shape;872;p37">
            <a:extLst>
              <a:ext uri="{FF2B5EF4-FFF2-40B4-BE49-F238E27FC236}">
                <a16:creationId xmlns:a16="http://schemas.microsoft.com/office/drawing/2014/main" id="{9E898FDA-0B0B-B245-5282-6440A9BAB567}"/>
              </a:ext>
            </a:extLst>
          </p:cNvPr>
          <p:cNvSpPr/>
          <p:nvPr/>
        </p:nvSpPr>
        <p:spPr>
          <a:xfrm>
            <a:off x="685800" y="1783080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B07A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5" name="Google Shape;873;p37">
            <a:extLst>
              <a:ext uri="{FF2B5EF4-FFF2-40B4-BE49-F238E27FC236}">
                <a16:creationId xmlns:a16="http://schemas.microsoft.com/office/drawing/2014/main" id="{6E711DB0-8298-E85A-0075-7F907D8C2407}"/>
              </a:ext>
            </a:extLst>
          </p:cNvPr>
          <p:cNvSpPr/>
          <p:nvPr/>
        </p:nvSpPr>
        <p:spPr>
          <a:xfrm>
            <a:off x="685800" y="1783080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1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6" name="Google Shape;874;p37">
            <a:extLst>
              <a:ext uri="{FF2B5EF4-FFF2-40B4-BE49-F238E27FC236}">
                <a16:creationId xmlns:a16="http://schemas.microsoft.com/office/drawing/2014/main" id="{0A5447FA-E16F-560A-CA4A-44806A574D6C}"/>
              </a:ext>
            </a:extLst>
          </p:cNvPr>
          <p:cNvSpPr/>
          <p:nvPr/>
        </p:nvSpPr>
        <p:spPr>
          <a:xfrm>
            <a:off x="1280160" y="1746504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Qualidade da água para consumo humano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7" name="Google Shape;875;p37">
            <a:extLst>
              <a:ext uri="{FF2B5EF4-FFF2-40B4-BE49-F238E27FC236}">
                <a16:creationId xmlns:a16="http://schemas.microsoft.com/office/drawing/2014/main" id="{D5FA032F-5505-C6C2-A857-75DB1F9C0584}"/>
              </a:ext>
            </a:extLst>
          </p:cNvPr>
          <p:cNvSpPr/>
          <p:nvPr/>
        </p:nvSpPr>
        <p:spPr>
          <a:xfrm>
            <a:off x="685800" y="2511555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8" name="Google Shape;876;p37">
            <a:extLst>
              <a:ext uri="{FF2B5EF4-FFF2-40B4-BE49-F238E27FC236}">
                <a16:creationId xmlns:a16="http://schemas.microsoft.com/office/drawing/2014/main" id="{47C6B28E-5B95-A254-560F-DA45B47813D1}"/>
              </a:ext>
            </a:extLst>
          </p:cNvPr>
          <p:cNvSpPr/>
          <p:nvPr/>
        </p:nvSpPr>
        <p:spPr>
          <a:xfrm>
            <a:off x="4322067" y="1600200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B07A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9" name="Google Shape;877;p37">
            <a:extLst>
              <a:ext uri="{FF2B5EF4-FFF2-40B4-BE49-F238E27FC236}">
                <a16:creationId xmlns:a16="http://schemas.microsoft.com/office/drawing/2014/main" id="{00394AEB-CF26-69B3-3C17-08094F0FBB93}"/>
              </a:ext>
            </a:extLst>
          </p:cNvPr>
          <p:cNvSpPr/>
          <p:nvPr/>
        </p:nvSpPr>
        <p:spPr>
          <a:xfrm>
            <a:off x="4504947" y="1783080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B07A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0" name="Google Shape;878;p37">
            <a:extLst>
              <a:ext uri="{FF2B5EF4-FFF2-40B4-BE49-F238E27FC236}">
                <a16:creationId xmlns:a16="http://schemas.microsoft.com/office/drawing/2014/main" id="{D04FB330-FF62-0E25-4B73-9252739FA199}"/>
              </a:ext>
            </a:extLst>
          </p:cNvPr>
          <p:cNvSpPr/>
          <p:nvPr/>
        </p:nvSpPr>
        <p:spPr>
          <a:xfrm>
            <a:off x="4504947" y="1783080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2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1" name="Google Shape;879;p37">
            <a:extLst>
              <a:ext uri="{FF2B5EF4-FFF2-40B4-BE49-F238E27FC236}">
                <a16:creationId xmlns:a16="http://schemas.microsoft.com/office/drawing/2014/main" id="{E2511855-91AF-0263-346B-5AD91DFD8289}"/>
              </a:ext>
            </a:extLst>
          </p:cNvPr>
          <p:cNvSpPr/>
          <p:nvPr/>
        </p:nvSpPr>
        <p:spPr>
          <a:xfrm>
            <a:off x="5099307" y="1746504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Acidentes por animais peçonhentos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2" name="Google Shape;880;p37">
            <a:extLst>
              <a:ext uri="{FF2B5EF4-FFF2-40B4-BE49-F238E27FC236}">
                <a16:creationId xmlns:a16="http://schemas.microsoft.com/office/drawing/2014/main" id="{E4011635-5E57-94B9-6C6F-C5D25217B3EA}"/>
              </a:ext>
            </a:extLst>
          </p:cNvPr>
          <p:cNvSpPr/>
          <p:nvPr/>
        </p:nvSpPr>
        <p:spPr>
          <a:xfrm>
            <a:off x="4504947" y="2511555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3" name="Google Shape;881;p37">
            <a:extLst>
              <a:ext uri="{FF2B5EF4-FFF2-40B4-BE49-F238E27FC236}">
                <a16:creationId xmlns:a16="http://schemas.microsoft.com/office/drawing/2014/main" id="{B2BE1572-C7C5-E7F6-8392-D82C0358731C}"/>
              </a:ext>
            </a:extLst>
          </p:cNvPr>
          <p:cNvSpPr/>
          <p:nvPr/>
        </p:nvSpPr>
        <p:spPr>
          <a:xfrm>
            <a:off x="8141204" y="1600200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B07A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4" name="Google Shape;882;p37">
            <a:extLst>
              <a:ext uri="{FF2B5EF4-FFF2-40B4-BE49-F238E27FC236}">
                <a16:creationId xmlns:a16="http://schemas.microsoft.com/office/drawing/2014/main" id="{057242AF-F7F5-7C58-6952-1A57ABA10FAC}"/>
              </a:ext>
            </a:extLst>
          </p:cNvPr>
          <p:cNvSpPr/>
          <p:nvPr/>
        </p:nvSpPr>
        <p:spPr>
          <a:xfrm>
            <a:off x="8324084" y="1783080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B07A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5" name="Google Shape;883;p37">
            <a:extLst>
              <a:ext uri="{FF2B5EF4-FFF2-40B4-BE49-F238E27FC236}">
                <a16:creationId xmlns:a16="http://schemas.microsoft.com/office/drawing/2014/main" id="{D475640C-3958-3A9B-512F-F742B9B76840}"/>
              </a:ext>
            </a:extLst>
          </p:cNvPr>
          <p:cNvSpPr/>
          <p:nvPr/>
        </p:nvSpPr>
        <p:spPr>
          <a:xfrm>
            <a:off x="8324084" y="1783080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3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6" name="Google Shape;884;p37">
            <a:extLst>
              <a:ext uri="{FF2B5EF4-FFF2-40B4-BE49-F238E27FC236}">
                <a16:creationId xmlns:a16="http://schemas.microsoft.com/office/drawing/2014/main" id="{310ADEB3-9EC4-C43D-5657-3BDFAF4E28B1}"/>
              </a:ext>
            </a:extLst>
          </p:cNvPr>
          <p:cNvSpPr/>
          <p:nvPr/>
        </p:nvSpPr>
        <p:spPr>
          <a:xfrm>
            <a:off x="8918444" y="1746504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Doenças diarreicas agudas (DDA)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7" name="Google Shape;885;p37">
            <a:extLst>
              <a:ext uri="{FF2B5EF4-FFF2-40B4-BE49-F238E27FC236}">
                <a16:creationId xmlns:a16="http://schemas.microsoft.com/office/drawing/2014/main" id="{1FA3802C-A29E-2C77-8029-2A7B785C9674}"/>
              </a:ext>
            </a:extLst>
          </p:cNvPr>
          <p:cNvSpPr/>
          <p:nvPr/>
        </p:nvSpPr>
        <p:spPr>
          <a:xfrm>
            <a:off x="8324084" y="2511555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8" name="Google Shape;886;p37">
            <a:extLst>
              <a:ext uri="{FF2B5EF4-FFF2-40B4-BE49-F238E27FC236}">
                <a16:creationId xmlns:a16="http://schemas.microsoft.com/office/drawing/2014/main" id="{DC5EAD6C-EF26-5AE4-0F03-A1127F695F40}"/>
              </a:ext>
            </a:extLst>
          </p:cNvPr>
          <p:cNvSpPr/>
          <p:nvPr/>
        </p:nvSpPr>
        <p:spPr>
          <a:xfrm>
            <a:off x="502920" y="3078483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B07A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9" name="Google Shape;887;p37">
            <a:extLst>
              <a:ext uri="{FF2B5EF4-FFF2-40B4-BE49-F238E27FC236}">
                <a16:creationId xmlns:a16="http://schemas.microsoft.com/office/drawing/2014/main" id="{402F7569-F458-9088-887F-DBC63CF86F20}"/>
              </a:ext>
            </a:extLst>
          </p:cNvPr>
          <p:cNvSpPr/>
          <p:nvPr/>
        </p:nvSpPr>
        <p:spPr>
          <a:xfrm>
            <a:off x="685800" y="3261363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B07A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0" name="Google Shape;888;p37">
            <a:extLst>
              <a:ext uri="{FF2B5EF4-FFF2-40B4-BE49-F238E27FC236}">
                <a16:creationId xmlns:a16="http://schemas.microsoft.com/office/drawing/2014/main" id="{0B216197-D420-9E36-C592-828224AEA90A}"/>
              </a:ext>
            </a:extLst>
          </p:cNvPr>
          <p:cNvSpPr/>
          <p:nvPr/>
        </p:nvSpPr>
        <p:spPr>
          <a:xfrm>
            <a:off x="685800" y="3261363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4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1" name="Google Shape;889;p37">
            <a:extLst>
              <a:ext uri="{FF2B5EF4-FFF2-40B4-BE49-F238E27FC236}">
                <a16:creationId xmlns:a16="http://schemas.microsoft.com/office/drawing/2014/main" id="{55410B72-71A8-6495-0A24-0C0E8C45708B}"/>
              </a:ext>
            </a:extLst>
          </p:cNvPr>
          <p:cNvSpPr/>
          <p:nvPr/>
        </p:nvSpPr>
        <p:spPr>
          <a:xfrm>
            <a:off x="1280160" y="3224787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Dengue e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outras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arboviroses</a:t>
            </a:r>
            <a:endParaRPr lang="pt-BR" sz="14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2" name="Google Shape;890;p37">
            <a:extLst>
              <a:ext uri="{FF2B5EF4-FFF2-40B4-BE49-F238E27FC236}">
                <a16:creationId xmlns:a16="http://schemas.microsoft.com/office/drawing/2014/main" id="{88F4CC35-4B9E-E393-83B8-276B1E447D95}"/>
              </a:ext>
            </a:extLst>
          </p:cNvPr>
          <p:cNvSpPr/>
          <p:nvPr/>
        </p:nvSpPr>
        <p:spPr>
          <a:xfrm>
            <a:off x="685800" y="3989828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3" name="Google Shape;892;p37">
            <a:extLst>
              <a:ext uri="{FF2B5EF4-FFF2-40B4-BE49-F238E27FC236}">
                <a16:creationId xmlns:a16="http://schemas.microsoft.com/office/drawing/2014/main" id="{3532F382-4EBE-324E-7B14-1B8EC18F9943}"/>
              </a:ext>
            </a:extLst>
          </p:cNvPr>
          <p:cNvSpPr/>
          <p:nvPr/>
        </p:nvSpPr>
        <p:spPr>
          <a:xfrm>
            <a:off x="4504947" y="3261363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B07A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4" name="Google Shape;893;p37">
            <a:extLst>
              <a:ext uri="{FF2B5EF4-FFF2-40B4-BE49-F238E27FC236}">
                <a16:creationId xmlns:a16="http://schemas.microsoft.com/office/drawing/2014/main" id="{7039F730-525F-5BC0-6252-A57F42DD6A0B}"/>
              </a:ext>
            </a:extLst>
          </p:cNvPr>
          <p:cNvSpPr/>
          <p:nvPr/>
        </p:nvSpPr>
        <p:spPr>
          <a:xfrm>
            <a:off x="4504947" y="3261363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5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5" name="Google Shape;894;p37">
            <a:extLst>
              <a:ext uri="{FF2B5EF4-FFF2-40B4-BE49-F238E27FC236}">
                <a16:creationId xmlns:a16="http://schemas.microsoft.com/office/drawing/2014/main" id="{5D9E5888-D862-6718-531D-EBE0E391EFC8}"/>
              </a:ext>
            </a:extLst>
          </p:cNvPr>
          <p:cNvSpPr/>
          <p:nvPr/>
        </p:nvSpPr>
        <p:spPr>
          <a:xfrm>
            <a:off x="5099307" y="3224787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Hepatites virais em desastres hidrológicos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6" name="Google Shape;895;p37">
            <a:extLst>
              <a:ext uri="{FF2B5EF4-FFF2-40B4-BE49-F238E27FC236}">
                <a16:creationId xmlns:a16="http://schemas.microsoft.com/office/drawing/2014/main" id="{8ABFBC4A-2CCC-2B63-3722-DD741C0923BF}"/>
              </a:ext>
            </a:extLst>
          </p:cNvPr>
          <p:cNvSpPr/>
          <p:nvPr/>
        </p:nvSpPr>
        <p:spPr>
          <a:xfrm>
            <a:off x="4504947" y="3989828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7" name="Google Shape;896;p37">
            <a:extLst>
              <a:ext uri="{FF2B5EF4-FFF2-40B4-BE49-F238E27FC236}">
                <a16:creationId xmlns:a16="http://schemas.microsoft.com/office/drawing/2014/main" id="{DBF6007C-2C6C-14BF-C0EF-788DC7281F6D}"/>
              </a:ext>
            </a:extLst>
          </p:cNvPr>
          <p:cNvSpPr/>
          <p:nvPr/>
        </p:nvSpPr>
        <p:spPr>
          <a:xfrm>
            <a:off x="8141204" y="3078483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B07A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8" name="Google Shape;897;p37">
            <a:extLst>
              <a:ext uri="{FF2B5EF4-FFF2-40B4-BE49-F238E27FC236}">
                <a16:creationId xmlns:a16="http://schemas.microsoft.com/office/drawing/2014/main" id="{54BAE8DA-9032-1F13-AB5A-040C22133EF8}"/>
              </a:ext>
            </a:extLst>
          </p:cNvPr>
          <p:cNvSpPr/>
          <p:nvPr/>
        </p:nvSpPr>
        <p:spPr>
          <a:xfrm>
            <a:off x="8324084" y="3261363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B07A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9" name="Google Shape;898;p37">
            <a:extLst>
              <a:ext uri="{FF2B5EF4-FFF2-40B4-BE49-F238E27FC236}">
                <a16:creationId xmlns:a16="http://schemas.microsoft.com/office/drawing/2014/main" id="{C502A251-A30A-E23F-7DB4-A2C71ACBB718}"/>
              </a:ext>
            </a:extLst>
          </p:cNvPr>
          <p:cNvSpPr/>
          <p:nvPr/>
        </p:nvSpPr>
        <p:spPr>
          <a:xfrm>
            <a:off x="8324084" y="3261363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6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0" name="Google Shape;899;p37">
            <a:extLst>
              <a:ext uri="{FF2B5EF4-FFF2-40B4-BE49-F238E27FC236}">
                <a16:creationId xmlns:a16="http://schemas.microsoft.com/office/drawing/2014/main" id="{81107092-7AEA-89F8-7785-B6CAEC97146B}"/>
              </a:ext>
            </a:extLst>
          </p:cNvPr>
          <p:cNvSpPr/>
          <p:nvPr/>
        </p:nvSpPr>
        <p:spPr>
          <a:xfrm>
            <a:off x="8918444" y="3224787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Continuidade de tratamento (HIV, TB, hanseníase, hepatites, Chagas)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1" name="Google Shape;900;p37">
            <a:extLst>
              <a:ext uri="{FF2B5EF4-FFF2-40B4-BE49-F238E27FC236}">
                <a16:creationId xmlns:a16="http://schemas.microsoft.com/office/drawing/2014/main" id="{10E362DE-03CD-1176-2AB6-1081A2779A9A}"/>
              </a:ext>
            </a:extLst>
          </p:cNvPr>
          <p:cNvSpPr/>
          <p:nvPr/>
        </p:nvSpPr>
        <p:spPr>
          <a:xfrm>
            <a:off x="8324084" y="3989828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2" name="Google Shape;901;p37">
            <a:extLst>
              <a:ext uri="{FF2B5EF4-FFF2-40B4-BE49-F238E27FC236}">
                <a16:creationId xmlns:a16="http://schemas.microsoft.com/office/drawing/2014/main" id="{D8EF75CE-49B1-AFCC-815D-A14B3B8A6832}"/>
              </a:ext>
            </a:extLst>
          </p:cNvPr>
          <p:cNvSpPr/>
          <p:nvPr/>
        </p:nvSpPr>
        <p:spPr>
          <a:xfrm>
            <a:off x="502920" y="4556756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B07A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3" name="Google Shape;902;p37">
            <a:extLst>
              <a:ext uri="{FF2B5EF4-FFF2-40B4-BE49-F238E27FC236}">
                <a16:creationId xmlns:a16="http://schemas.microsoft.com/office/drawing/2014/main" id="{4D1E80DA-3323-DF3D-47C9-D016EE0CF1D6}"/>
              </a:ext>
            </a:extLst>
          </p:cNvPr>
          <p:cNvSpPr/>
          <p:nvPr/>
        </p:nvSpPr>
        <p:spPr>
          <a:xfrm>
            <a:off x="685800" y="4739636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B07A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4" name="Google Shape;903;p37">
            <a:extLst>
              <a:ext uri="{FF2B5EF4-FFF2-40B4-BE49-F238E27FC236}">
                <a16:creationId xmlns:a16="http://schemas.microsoft.com/office/drawing/2014/main" id="{184EBE99-9356-2410-D300-157089012B0C}"/>
              </a:ext>
            </a:extLst>
          </p:cNvPr>
          <p:cNvSpPr/>
          <p:nvPr/>
        </p:nvSpPr>
        <p:spPr>
          <a:xfrm>
            <a:off x="685800" y="4739636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7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5" name="Google Shape;904;p37">
            <a:extLst>
              <a:ext uri="{FF2B5EF4-FFF2-40B4-BE49-F238E27FC236}">
                <a16:creationId xmlns:a16="http://schemas.microsoft.com/office/drawing/2014/main" id="{E0439805-5BE6-AA74-654B-B84CFFF69A49}"/>
              </a:ext>
            </a:extLst>
          </p:cNvPr>
          <p:cNvSpPr/>
          <p:nvPr/>
        </p:nvSpPr>
        <p:spPr>
          <a:xfrm>
            <a:off x="1280160" y="470306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Territórios com comunidades periféricas, quilombolas e povos de terreiro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6" name="Google Shape;905;p37">
            <a:extLst>
              <a:ext uri="{FF2B5EF4-FFF2-40B4-BE49-F238E27FC236}">
                <a16:creationId xmlns:a16="http://schemas.microsoft.com/office/drawing/2014/main" id="{9F0657E1-780D-09AA-E3B1-48588B87484C}"/>
              </a:ext>
            </a:extLst>
          </p:cNvPr>
          <p:cNvSpPr/>
          <p:nvPr/>
        </p:nvSpPr>
        <p:spPr>
          <a:xfrm>
            <a:off x="685800" y="5468112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7" name="Google Shape;906;p37">
            <a:extLst>
              <a:ext uri="{FF2B5EF4-FFF2-40B4-BE49-F238E27FC236}">
                <a16:creationId xmlns:a16="http://schemas.microsoft.com/office/drawing/2014/main" id="{1BAED8B0-5DD1-F614-92C9-DBBD7B3F9DAF}"/>
              </a:ext>
            </a:extLst>
          </p:cNvPr>
          <p:cNvSpPr/>
          <p:nvPr/>
        </p:nvSpPr>
        <p:spPr>
          <a:xfrm>
            <a:off x="4322067" y="4556756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B07A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9" name="Google Shape;907;p37">
            <a:extLst>
              <a:ext uri="{FF2B5EF4-FFF2-40B4-BE49-F238E27FC236}">
                <a16:creationId xmlns:a16="http://schemas.microsoft.com/office/drawing/2014/main" id="{E460428C-52B6-3D8B-2292-B09988DE13E4}"/>
              </a:ext>
            </a:extLst>
          </p:cNvPr>
          <p:cNvSpPr/>
          <p:nvPr/>
        </p:nvSpPr>
        <p:spPr>
          <a:xfrm>
            <a:off x="4504947" y="4739636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B07A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0" name="Google Shape;908;p37">
            <a:extLst>
              <a:ext uri="{FF2B5EF4-FFF2-40B4-BE49-F238E27FC236}">
                <a16:creationId xmlns:a16="http://schemas.microsoft.com/office/drawing/2014/main" id="{C8E7E274-4A72-AD26-3E67-0AED8C3A33AA}"/>
              </a:ext>
            </a:extLst>
          </p:cNvPr>
          <p:cNvSpPr/>
          <p:nvPr/>
        </p:nvSpPr>
        <p:spPr>
          <a:xfrm>
            <a:off x="4504947" y="4739636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8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1" name="Google Shape;909;p37">
            <a:extLst>
              <a:ext uri="{FF2B5EF4-FFF2-40B4-BE49-F238E27FC236}">
                <a16:creationId xmlns:a16="http://schemas.microsoft.com/office/drawing/2014/main" id="{4151E744-ED22-BDBC-2B13-880E92A31630}"/>
              </a:ext>
            </a:extLst>
          </p:cNvPr>
          <p:cNvSpPr/>
          <p:nvPr/>
        </p:nvSpPr>
        <p:spPr>
          <a:xfrm>
            <a:off x="5099307" y="470306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Insegurança hídrica e alimentar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2" name="Google Shape;910;p37">
            <a:extLst>
              <a:ext uri="{FF2B5EF4-FFF2-40B4-BE49-F238E27FC236}">
                <a16:creationId xmlns:a16="http://schemas.microsoft.com/office/drawing/2014/main" id="{9742860A-39CA-546A-062C-B11D780A207D}"/>
              </a:ext>
            </a:extLst>
          </p:cNvPr>
          <p:cNvSpPr/>
          <p:nvPr/>
        </p:nvSpPr>
        <p:spPr>
          <a:xfrm>
            <a:off x="4504947" y="5468112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3" name="Google Shape;911;p37">
            <a:extLst>
              <a:ext uri="{FF2B5EF4-FFF2-40B4-BE49-F238E27FC236}">
                <a16:creationId xmlns:a16="http://schemas.microsoft.com/office/drawing/2014/main" id="{2162F2B6-3E2F-378C-1BD7-D16975835020}"/>
              </a:ext>
            </a:extLst>
          </p:cNvPr>
          <p:cNvSpPr/>
          <p:nvPr/>
        </p:nvSpPr>
        <p:spPr>
          <a:xfrm>
            <a:off x="8141204" y="4556756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B07A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4" name="Google Shape;912;p37">
            <a:extLst>
              <a:ext uri="{FF2B5EF4-FFF2-40B4-BE49-F238E27FC236}">
                <a16:creationId xmlns:a16="http://schemas.microsoft.com/office/drawing/2014/main" id="{DF74A646-39C7-832D-BA11-7263B63B17B1}"/>
              </a:ext>
            </a:extLst>
          </p:cNvPr>
          <p:cNvSpPr/>
          <p:nvPr/>
        </p:nvSpPr>
        <p:spPr>
          <a:xfrm>
            <a:off x="8324084" y="4739636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B07A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5" name="Google Shape;913;p37">
            <a:extLst>
              <a:ext uri="{FF2B5EF4-FFF2-40B4-BE49-F238E27FC236}">
                <a16:creationId xmlns:a16="http://schemas.microsoft.com/office/drawing/2014/main" id="{A214C7C4-E4A0-F244-9180-ACCD3EB8DA6E}"/>
              </a:ext>
            </a:extLst>
          </p:cNvPr>
          <p:cNvSpPr/>
          <p:nvPr/>
        </p:nvSpPr>
        <p:spPr>
          <a:xfrm>
            <a:off x="8324084" y="4739636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9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6" name="Google Shape;914;p37">
            <a:extLst>
              <a:ext uri="{FF2B5EF4-FFF2-40B4-BE49-F238E27FC236}">
                <a16:creationId xmlns:a16="http://schemas.microsoft.com/office/drawing/2014/main" id="{B5A8415B-5D37-9B45-A498-6C76FDA10128}"/>
              </a:ext>
            </a:extLst>
          </p:cNvPr>
          <p:cNvSpPr/>
          <p:nvPr/>
        </p:nvSpPr>
        <p:spPr>
          <a:xfrm>
            <a:off x="8918444" y="470306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Calor, poluição, queimadas e agudização de doenças crônicas não transmissíveis (DCNT)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7" name="Google Shape;915;p37">
            <a:extLst>
              <a:ext uri="{FF2B5EF4-FFF2-40B4-BE49-F238E27FC236}">
                <a16:creationId xmlns:a16="http://schemas.microsoft.com/office/drawing/2014/main" id="{0CA9DFC6-9DC9-2DC4-666F-E45EE7C70E45}"/>
              </a:ext>
            </a:extLst>
          </p:cNvPr>
          <p:cNvSpPr/>
          <p:nvPr/>
        </p:nvSpPr>
        <p:spPr>
          <a:xfrm>
            <a:off x="8324084" y="5468112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21794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6CDBA-BE75-9228-6DF4-F0BC81DB4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E16D8771-E20B-4925-D94E-6F6950ADE5E6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FACC2423-5654-AF86-3415-D9CD5389B95B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9E6E13A1-F65C-7108-DF7D-14D30020AB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AA8DA47D-F858-777D-2363-9BBD721C2C8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AADB1115-E14D-060E-BE20-E299DAA522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9A925EB1-C2A4-52BA-5B6F-D9292D64C37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03F20F48-EDE8-965B-CDBA-77F824A1A07E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32080C2B-C9FB-764F-DA66-E5FEE020247E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D5366B10-5DA0-15E0-3A0B-28DFA8169F62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EE7A01A1-69B0-B096-3A1C-A68C59308F3D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9E6AC35D-FCE2-CAEE-81C8-8EEDB409FCC1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13DABE21-CD62-231C-7D56-418740543CEA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57681CAC-58B1-01F0-2AFB-2C317929150F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081667F1-9B8F-486C-CCBE-5C104EC2CF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923;p38">
            <a:extLst>
              <a:ext uri="{FF2B5EF4-FFF2-40B4-BE49-F238E27FC236}">
                <a16:creationId xmlns:a16="http://schemas.microsoft.com/office/drawing/2014/main" id="{472DCC4A-1F7B-D5B9-D6BB-CF39FABFEE5C}"/>
              </a:ext>
            </a:extLst>
          </p:cNvPr>
          <p:cNvSpPr/>
          <p:nvPr/>
        </p:nvSpPr>
        <p:spPr>
          <a:xfrm>
            <a:off x="457200" y="310896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b="1" i="0" u="none" strike="noStrike" kern="0" cap="none" spc="0" baseline="0" dirty="0">
                <a:solidFill>
                  <a:srgbClr val="FFC00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Organização dos serviços </a:t>
            </a: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para a resposta regional.</a:t>
            </a:r>
          </a:p>
        </p:txBody>
      </p:sp>
      <p:sp>
        <p:nvSpPr>
          <p:cNvPr id="23" name="Google Shape;924;p38">
            <a:extLst>
              <a:ext uri="{FF2B5EF4-FFF2-40B4-BE49-F238E27FC236}">
                <a16:creationId xmlns:a16="http://schemas.microsoft.com/office/drawing/2014/main" id="{B054CB1D-7D16-AEB4-B7C7-25DBED04E1EB}"/>
              </a:ext>
            </a:extLst>
          </p:cNvPr>
          <p:cNvSpPr/>
          <p:nvPr/>
        </p:nvSpPr>
        <p:spPr>
          <a:xfrm>
            <a:off x="502920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C000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4" name="Google Shape;925;p38">
            <a:extLst>
              <a:ext uri="{FF2B5EF4-FFF2-40B4-BE49-F238E27FC236}">
                <a16:creationId xmlns:a16="http://schemas.microsoft.com/office/drawing/2014/main" id="{B419101E-96BC-C250-0B0E-92734CF4235E}"/>
              </a:ext>
            </a:extLst>
          </p:cNvPr>
          <p:cNvSpPr/>
          <p:nvPr/>
        </p:nvSpPr>
        <p:spPr>
          <a:xfrm>
            <a:off x="685800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5" name="Google Shape;926;p38">
            <a:extLst>
              <a:ext uri="{FF2B5EF4-FFF2-40B4-BE49-F238E27FC236}">
                <a16:creationId xmlns:a16="http://schemas.microsoft.com/office/drawing/2014/main" id="{F018C87B-2836-2880-97A9-A95B9BB2033E}"/>
              </a:ext>
            </a:extLst>
          </p:cNvPr>
          <p:cNvSpPr/>
          <p:nvPr/>
        </p:nvSpPr>
        <p:spPr>
          <a:xfrm>
            <a:off x="685800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Atenção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6" name="Google Shape;927;p38">
            <a:extLst>
              <a:ext uri="{FF2B5EF4-FFF2-40B4-BE49-F238E27FC236}">
                <a16:creationId xmlns:a16="http://schemas.microsoft.com/office/drawing/2014/main" id="{CE79A467-596F-31BF-5096-FEE49A97C781}"/>
              </a:ext>
            </a:extLst>
          </p:cNvPr>
          <p:cNvSpPr/>
          <p:nvPr/>
        </p:nvSpPr>
        <p:spPr>
          <a:xfrm>
            <a:off x="731520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Equipes de APS, ACS, ESFR e ACE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Urgência e Emergência (RUE) — mapeamento de risco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Enfrentamento às violências, sobretudo sexuais, contra crianças e adolescentes em situação de abrigo</a:t>
            </a:r>
          </a:p>
          <a:p>
            <a:pPr marL="203197" indent="-203197">
              <a:spcBef>
                <a:spcPts val="800"/>
              </a:spcBef>
              <a:buClr>
                <a:srgbClr val="3A4750"/>
              </a:buClr>
              <a:buSzPts val="125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Saúde indígena</a:t>
            </a:r>
            <a:endParaRPr lang="pt-BR" sz="1250" dirty="0">
              <a:latin typeface="Rawline" panose="00000500000000000000" pitchFamily="2" charset="0"/>
              <a:ea typeface="Calibri"/>
              <a:cs typeface="Calibri"/>
            </a:endParaRP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7" name="Google Shape;928;p38">
            <a:extLst>
              <a:ext uri="{FF2B5EF4-FFF2-40B4-BE49-F238E27FC236}">
                <a16:creationId xmlns:a16="http://schemas.microsoft.com/office/drawing/2014/main" id="{2AEFA153-B8AF-A8F0-6D5C-BBF5D013AA29}"/>
              </a:ext>
            </a:extLst>
          </p:cNvPr>
          <p:cNvSpPr/>
          <p:nvPr/>
        </p:nvSpPr>
        <p:spPr>
          <a:xfrm>
            <a:off x="4352544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12456B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8" name="Google Shape;929;p38">
            <a:extLst>
              <a:ext uri="{FF2B5EF4-FFF2-40B4-BE49-F238E27FC236}">
                <a16:creationId xmlns:a16="http://schemas.microsoft.com/office/drawing/2014/main" id="{8C86C08B-D34C-2E59-E34F-04D1789705C6}"/>
              </a:ext>
            </a:extLst>
          </p:cNvPr>
          <p:cNvSpPr/>
          <p:nvPr/>
        </p:nvSpPr>
        <p:spPr>
          <a:xfrm>
            <a:off x="4535424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12456B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9" name="Google Shape;930;p38">
            <a:extLst>
              <a:ext uri="{FF2B5EF4-FFF2-40B4-BE49-F238E27FC236}">
                <a16:creationId xmlns:a16="http://schemas.microsoft.com/office/drawing/2014/main" id="{05D37E0D-6ED2-0C0E-6A54-18DA07ED747B}"/>
              </a:ext>
            </a:extLst>
          </p:cNvPr>
          <p:cNvSpPr/>
          <p:nvPr/>
        </p:nvSpPr>
        <p:spPr>
          <a:xfrm>
            <a:off x="4535424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Vigilância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0" name="Google Shape;931;p38">
            <a:extLst>
              <a:ext uri="{FF2B5EF4-FFF2-40B4-BE49-F238E27FC236}">
                <a16:creationId xmlns:a16="http://schemas.microsoft.com/office/drawing/2014/main" id="{574AA296-692E-61FF-E877-6CD3DB9E3EB4}"/>
              </a:ext>
            </a:extLst>
          </p:cNvPr>
          <p:cNvSpPr/>
          <p:nvPr/>
        </p:nvSpPr>
        <p:spPr>
          <a:xfrm>
            <a:off x="4581144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Vigilância em Desastres (VigiDesastres)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Ampliação da rede de laboratórios de saúde pública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Monitoramento de indicadores</a:t>
            </a:r>
          </a:p>
        </p:txBody>
      </p:sp>
      <p:sp>
        <p:nvSpPr>
          <p:cNvPr id="31" name="Google Shape;932;p38">
            <a:extLst>
              <a:ext uri="{FF2B5EF4-FFF2-40B4-BE49-F238E27FC236}">
                <a16:creationId xmlns:a16="http://schemas.microsoft.com/office/drawing/2014/main" id="{2A79D8C7-78B9-A92E-1E19-B02172245570}"/>
              </a:ext>
            </a:extLst>
          </p:cNvPr>
          <p:cNvSpPr/>
          <p:nvPr/>
        </p:nvSpPr>
        <p:spPr>
          <a:xfrm>
            <a:off x="8202168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E0A82E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2" name="Google Shape;933;p38">
            <a:extLst>
              <a:ext uri="{FF2B5EF4-FFF2-40B4-BE49-F238E27FC236}">
                <a16:creationId xmlns:a16="http://schemas.microsoft.com/office/drawing/2014/main" id="{A4C5F94D-66E6-418F-96FA-F2F3F9289485}"/>
              </a:ext>
            </a:extLst>
          </p:cNvPr>
          <p:cNvSpPr/>
          <p:nvPr/>
        </p:nvSpPr>
        <p:spPr>
          <a:xfrm>
            <a:off x="8385048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E0A82E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</a:rPr>
              <a:t> </a:t>
            </a:r>
          </a:p>
        </p:txBody>
      </p:sp>
      <p:sp>
        <p:nvSpPr>
          <p:cNvPr id="33" name="Google Shape;934;p38">
            <a:extLst>
              <a:ext uri="{FF2B5EF4-FFF2-40B4-BE49-F238E27FC236}">
                <a16:creationId xmlns:a16="http://schemas.microsoft.com/office/drawing/2014/main" id="{83600389-B1CD-7DD2-644D-A4B1B0FCBF6C}"/>
              </a:ext>
            </a:extLst>
          </p:cNvPr>
          <p:cNvSpPr/>
          <p:nvPr/>
        </p:nvSpPr>
        <p:spPr>
          <a:xfrm>
            <a:off x="8385048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</a:t>
            </a: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4" name="Google Shape;935;p38">
            <a:extLst>
              <a:ext uri="{FF2B5EF4-FFF2-40B4-BE49-F238E27FC236}">
                <a16:creationId xmlns:a16="http://schemas.microsoft.com/office/drawing/2014/main" id="{55646B89-7545-197E-94AF-DF7039A00EE6}"/>
              </a:ext>
            </a:extLst>
          </p:cNvPr>
          <p:cNvSpPr/>
          <p:nvPr/>
        </p:nvSpPr>
        <p:spPr>
          <a:xfrm>
            <a:off x="8430767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 de leitos para traumas e doenças respiratórias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Comunicação de risco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 hospitalar resiliente: climatização, energia renovável, garantia hídrica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6D83D19-E9CA-AA17-BE0D-7B40D89066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40" y="1885226"/>
            <a:ext cx="307653" cy="30765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F513B42-9F98-F960-8DD7-36D164F5CB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405" y="1856652"/>
            <a:ext cx="336886" cy="33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178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F0543-043B-81F7-C502-7038642AE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FA367277-1417-E67B-C58D-E331262D86B5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BB9643C-2789-499E-3DB6-083B03B37F2A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FD3DF4BD-3A78-5C73-D363-7F55202055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E2A0B51D-FE3D-42EC-C94E-1C846BF304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2F485F5C-DCDA-EBD6-392C-F7ADFD8E90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28192A44-63F8-449A-780F-756D1452EF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A4A887C2-FB42-9F4C-C2DB-D74E80FCEDFA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8BECB4EB-DBD2-62AD-892D-FF0FEE268EF0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018FDAD0-E71F-DC78-39C7-CE23B58D5168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0D1BC90D-8F3C-EE0D-1265-715D25C66C90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1C8F4509-9BA1-44E9-6F60-584004DDD0D7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47D6DD67-580D-0545-2ACA-74E41AC6F494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99621180-4AF6-B39B-E11F-E7D3C6F61775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7EE6565A-434A-07CF-D0EC-080C00F4514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71810788-4C27-0311-B158-1AF4CF9DD3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573255" y="298489"/>
            <a:ext cx="5756142" cy="6234728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9C4B194B-929F-30CB-E482-60ED7121A576}"/>
              </a:ext>
            </a:extLst>
          </p:cNvPr>
          <p:cNvSpPr txBox="1"/>
          <p:nvPr/>
        </p:nvSpPr>
        <p:spPr>
          <a:xfrm>
            <a:off x="378094" y="1469186"/>
            <a:ext cx="4632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2400"/>
            </a:pPr>
            <a:r>
              <a:rPr lang="pt-BR" sz="4000" dirty="0">
                <a:solidFill>
                  <a:srgbClr val="EC7531"/>
                </a:solidFill>
                <a:latin typeface="Rawline ExtraBold" panose="000009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CENTRO-OESTE</a:t>
            </a:r>
            <a:endParaRPr lang="pt-BR" sz="4000" dirty="0">
              <a:solidFill>
                <a:srgbClr val="EC7531"/>
              </a:solidFill>
              <a:latin typeface="Rawline SemiBold" panose="000007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05F3E63-23C7-EA1A-EE96-BEDDAD9449FB}"/>
              </a:ext>
            </a:extLst>
          </p:cNvPr>
          <p:cNvSpPr txBox="1"/>
          <p:nvPr/>
        </p:nvSpPr>
        <p:spPr>
          <a:xfrm>
            <a:off x="378094" y="2388674"/>
            <a:ext cx="36046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i="1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No Centro-Oeste, </a:t>
            </a:r>
          </a:p>
          <a:p>
            <a:r>
              <a:rPr lang="pt-BR" sz="2400" i="1" dirty="0">
                <a:solidFill>
                  <a:schemeClr val="tx1"/>
                </a:solidFill>
                <a:latin typeface="Rawline ExtraBold" panose="00000900000000000000" pitchFamily="2" charset="0"/>
                <a:ea typeface="Calibri"/>
                <a:cs typeface="Calibri"/>
              </a:rPr>
              <a:t>calor intenso, umidade crítica e queimadas </a:t>
            </a:r>
          </a:p>
          <a:p>
            <a:r>
              <a:rPr lang="pt-BR" sz="2400" i="1" dirty="0">
                <a:solidFill>
                  <a:schemeClr val="tx1"/>
                </a:solidFill>
                <a:latin typeface="Rawline ExtraBold" panose="00000900000000000000" pitchFamily="2" charset="0"/>
                <a:ea typeface="Calibri"/>
                <a:cs typeface="Calibri"/>
              </a:rPr>
              <a:t>de grande escala</a:t>
            </a:r>
            <a:r>
              <a:rPr lang="pt-BR" sz="2400" i="1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 no Cerrado e no Pantanal.</a:t>
            </a:r>
            <a:endParaRPr lang="pt-BR" sz="2400" dirty="0">
              <a:solidFill>
                <a:schemeClr val="tx1"/>
              </a:solidFill>
              <a:latin typeface="Rawline SemiBold" panose="00000700000000000000" pitchFamily="2" charset="0"/>
              <a:ea typeface="Calibri"/>
              <a:cs typeface="Calibri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1639763A-1C19-B50B-7F3C-A2031CA667B4}"/>
              </a:ext>
            </a:extLst>
          </p:cNvPr>
          <p:cNvGrpSpPr/>
          <p:nvPr/>
        </p:nvGrpSpPr>
        <p:grpSpPr>
          <a:xfrm>
            <a:off x="1537193" y="4600823"/>
            <a:ext cx="787992" cy="787992"/>
            <a:chOff x="476250" y="3539200"/>
            <a:chExt cx="957723" cy="957723"/>
          </a:xfrm>
        </p:grpSpPr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26BC94FC-8930-F53C-3AD2-D70B654F66C5}"/>
                </a:ext>
              </a:extLst>
            </p:cNvPr>
            <p:cNvSpPr/>
            <p:nvPr/>
          </p:nvSpPr>
          <p:spPr>
            <a:xfrm>
              <a:off x="476250" y="3539200"/>
              <a:ext cx="957723" cy="957723"/>
            </a:xfrm>
            <a:prstGeom prst="ellipse">
              <a:avLst/>
            </a:prstGeom>
            <a:solidFill>
              <a:srgbClr val="EC75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5BAB"/>
                </a:solidFill>
              </a:endParaRPr>
            </a:p>
          </p:txBody>
        </p: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E868A268-4E81-F57A-DD05-1208C3C70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027" y="3730927"/>
              <a:ext cx="536169" cy="536169"/>
            </a:xfrm>
            <a:prstGeom prst="rect">
              <a:avLst/>
            </a:prstGeom>
          </p:spPr>
        </p:pic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AC7F94C2-DD80-4B06-03D9-CDC9D11694D6}"/>
              </a:ext>
            </a:extLst>
          </p:cNvPr>
          <p:cNvGrpSpPr/>
          <p:nvPr/>
        </p:nvGrpSpPr>
        <p:grpSpPr>
          <a:xfrm>
            <a:off x="2598137" y="4600823"/>
            <a:ext cx="787992" cy="787992"/>
            <a:chOff x="2598137" y="4600823"/>
            <a:chExt cx="787992" cy="787992"/>
          </a:xfrm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C8C28CC8-7AB6-B3F7-9F2E-10D71DBCB527}"/>
                </a:ext>
              </a:extLst>
            </p:cNvPr>
            <p:cNvSpPr/>
            <p:nvPr/>
          </p:nvSpPr>
          <p:spPr>
            <a:xfrm>
              <a:off x="2598137" y="4600823"/>
              <a:ext cx="787992" cy="787992"/>
            </a:xfrm>
            <a:prstGeom prst="ellipse">
              <a:avLst/>
            </a:prstGeom>
            <a:solidFill>
              <a:srgbClr val="EC75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5BAB"/>
                </a:solidFill>
              </a:endParaRPr>
            </a:p>
          </p:txBody>
        </p:sp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D5497C28-7244-C25B-8490-C30434E8B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1559" y="4758571"/>
              <a:ext cx="441147" cy="441147"/>
            </a:xfrm>
            <a:prstGeom prst="rect">
              <a:avLst/>
            </a:prstGeom>
          </p:spPr>
        </p:pic>
      </p:grp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1DA888FD-7BC8-40FA-2DFD-B830831410F3}"/>
              </a:ext>
            </a:extLst>
          </p:cNvPr>
          <p:cNvGrpSpPr/>
          <p:nvPr/>
        </p:nvGrpSpPr>
        <p:grpSpPr>
          <a:xfrm>
            <a:off x="476250" y="4600823"/>
            <a:ext cx="787992" cy="787992"/>
            <a:chOff x="1537194" y="4600823"/>
            <a:chExt cx="787992" cy="787992"/>
          </a:xfrm>
        </p:grpSpPr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FD2BF065-D8C8-DE37-A99D-EEAF91A09E6F}"/>
                </a:ext>
              </a:extLst>
            </p:cNvPr>
            <p:cNvSpPr/>
            <p:nvPr/>
          </p:nvSpPr>
          <p:spPr>
            <a:xfrm>
              <a:off x="1537194" y="4600823"/>
              <a:ext cx="787992" cy="787992"/>
            </a:xfrm>
            <a:prstGeom prst="ellipse">
              <a:avLst/>
            </a:prstGeom>
            <a:solidFill>
              <a:srgbClr val="EC75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5BAB"/>
                </a:solidFill>
              </a:endParaRPr>
            </a:p>
          </p:txBody>
        </p:sp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AA699CE9-B902-295A-9055-0DF7DD94D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6301" y="4774245"/>
              <a:ext cx="441147" cy="4411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00713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08D97-B240-B8D7-1028-951137C5A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2163A13C-0D05-0369-6819-2A20685CD428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9B612F5E-9221-A932-21AD-A25946509380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3CD8D597-19B2-FA2F-C921-BC2E93DE93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DF221A20-FAA8-A2EC-83DA-9EC777DD8BA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908DAD57-57C7-56CB-F9C1-5F7F432DD76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F760463E-3BDD-AC0F-2778-24794FE0DC1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43E5CF15-E437-FB89-3FD9-3EA9031CEB38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0E19D621-2446-D881-FEB5-E0DE0E6CA049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57AE401D-AB78-1B9C-B3D0-3403618CA49F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C6BB3A5B-A9BB-C665-4218-414B7A50B022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D0784FB9-A238-4ED0-74D8-D177FAACA003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285AE63A-242B-7656-9763-3A31D11AA629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94FF2B25-301F-684F-A34E-CB920287E280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Google Shape;818;p35">
            <a:extLst>
              <a:ext uri="{FF2B5EF4-FFF2-40B4-BE49-F238E27FC236}">
                <a16:creationId xmlns:a16="http://schemas.microsoft.com/office/drawing/2014/main" id="{4FB11209-ED83-190F-544A-00FC01C1917A}"/>
              </a:ext>
            </a:extLst>
          </p:cNvPr>
          <p:cNvSpPr/>
          <p:nvPr/>
        </p:nvSpPr>
        <p:spPr>
          <a:xfrm>
            <a:off x="312255" y="215955"/>
            <a:ext cx="2715425" cy="151232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A FN-SUS implanta as bases de </a:t>
            </a:r>
            <a:r>
              <a:rPr lang="pt-BR" sz="2000" b="1" dirty="0">
                <a:solidFill>
                  <a:schemeClr val="tx1"/>
                </a:solidFill>
                <a:latin typeface="Rawline SemiBold" panose="00000700000000000000" pitchFamily="2" charset="0"/>
                <a:ea typeface="Calibri"/>
                <a:cs typeface="Calibri"/>
              </a:rPr>
              <a:t>Brasília e Campo Grande </a:t>
            </a:r>
            <a:r>
              <a:rPr lang="pt-BR" sz="2000" b="1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para </a:t>
            </a:r>
            <a:r>
              <a:rPr lang="pt-BR" sz="2000" b="1" i="0" u="none" strike="noStrike" kern="0" cap="none" spc="0" baseline="0" dirty="0">
                <a:solidFill>
                  <a:srgbClr val="EC7531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resposta em até 48 horas</a:t>
            </a:r>
            <a:r>
              <a:rPr lang="pt-BR" sz="2000" b="1" i="0" u="none" strike="noStrike" kern="0" cap="none" spc="0" baseline="0" dirty="0">
                <a:solidFill>
                  <a:srgbClr val="008F2F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.</a:t>
            </a:r>
            <a:endParaRPr lang="pt-BR" sz="2000" b="0" i="0" u="none" strike="noStrike" kern="0" cap="none" spc="0" baseline="0" dirty="0">
              <a:solidFill>
                <a:srgbClr val="008F2F"/>
              </a:solidFill>
              <a:uFillTx/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1D5ED926-2AB0-53C1-C285-97661B13D10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834;p35">
            <a:extLst>
              <a:ext uri="{FF2B5EF4-FFF2-40B4-BE49-F238E27FC236}">
                <a16:creationId xmlns:a16="http://schemas.microsoft.com/office/drawing/2014/main" id="{39FB25DB-D102-E53A-5837-EAF29156F4B6}"/>
              </a:ext>
            </a:extLst>
          </p:cNvPr>
          <p:cNvSpPr/>
          <p:nvPr/>
        </p:nvSpPr>
        <p:spPr>
          <a:xfrm>
            <a:off x="6126652" y="6229871"/>
            <a:ext cx="4135829" cy="9925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 b="0" i="1" u="none" strike="noStrike" kern="0" cap="none" spc="0" baseline="0" dirty="0">
                <a:solidFill>
                  <a:srgbClr val="FF0000"/>
                </a:solidFill>
                <a:uFillTx/>
                <a:latin typeface="Calibri"/>
                <a:ea typeface="Calibri"/>
                <a:cs typeface="Calibri"/>
              </a:rPr>
              <a:t>Representação esquemática — raio de cobertura [DADO A CONFIRMAR].</a:t>
            </a:r>
            <a:endParaRPr lang="pt-BR" sz="900" b="0" i="0" u="none" strike="noStrike" kern="0" cap="none" spc="0" baseline="0" dirty="0">
              <a:solidFill>
                <a:srgbClr val="FF0000"/>
              </a:solidFill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72F08904-01F3-8720-2366-2AF7B2A77C84}"/>
              </a:ext>
            </a:extLst>
          </p:cNvPr>
          <p:cNvGrpSpPr/>
          <p:nvPr/>
        </p:nvGrpSpPr>
        <p:grpSpPr>
          <a:xfrm>
            <a:off x="351141" y="1868907"/>
            <a:ext cx="2525409" cy="850058"/>
            <a:chOff x="553846" y="2003855"/>
            <a:chExt cx="2651760" cy="850058"/>
          </a:xfrm>
        </p:grpSpPr>
        <p:sp>
          <p:nvSpPr>
            <p:cNvPr id="49" name="Google Shape;832;p35">
              <a:extLst>
                <a:ext uri="{FF2B5EF4-FFF2-40B4-BE49-F238E27FC236}">
                  <a16:creationId xmlns:a16="http://schemas.microsoft.com/office/drawing/2014/main" id="{F6C77F91-81EF-D6E4-F75D-5A1FCD45723D}"/>
                </a:ext>
              </a:extLst>
            </p:cNvPr>
            <p:cNvSpPr/>
            <p:nvPr/>
          </p:nvSpPr>
          <p:spPr>
            <a:xfrm>
              <a:off x="553846" y="2003855"/>
              <a:ext cx="2651760" cy="850058"/>
            </a:xfrm>
            <a:custGeom>
              <a:avLst>
                <a:gd name="f0" fmla="val 864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12701" cap="flat">
              <a:noFill/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833;p35">
              <a:extLst>
                <a:ext uri="{FF2B5EF4-FFF2-40B4-BE49-F238E27FC236}">
                  <a16:creationId xmlns:a16="http://schemas.microsoft.com/office/drawing/2014/main" id="{FE7F7CA3-6817-D4DE-283B-79C835B63569}"/>
                </a:ext>
              </a:extLst>
            </p:cNvPr>
            <p:cNvSpPr/>
            <p:nvPr/>
          </p:nvSpPr>
          <p:spPr>
            <a:xfrm>
              <a:off x="645286" y="2138269"/>
              <a:ext cx="2468880" cy="58123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1" i="0" u="none" strike="noStrike" kern="0" cap="none" spc="0" baseline="0" dirty="0">
                  <a:solidFill>
                    <a:srgbClr val="EC753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Deslocamento em até 48h</a:t>
              </a:r>
              <a:br>
                <a:rPr lang="pt-BR" sz="1300" b="1" i="0" u="none" strike="noStrike" kern="0" cap="none" spc="0" baseline="0" dirty="0">
                  <a:solidFill>
                    <a:srgbClr val="B3402F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</a:br>
              <a:r>
                <a:rPr lang="pt-BR" sz="1050" b="0" i="0" u="none" strike="noStrike" kern="0" cap="none" spc="0" baseline="0" dirty="0">
                  <a:solidFill>
                    <a:srgbClr val="3A475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Profissionais de resposta rápida e módulos de hospital de campanha.</a:t>
              </a:r>
              <a:endParaRPr lang="pt-BR" sz="13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</p:grpSp>
      <p:pic>
        <p:nvPicPr>
          <p:cNvPr id="28" name="Imagem 27">
            <a:extLst>
              <a:ext uri="{FF2B5EF4-FFF2-40B4-BE49-F238E27FC236}">
                <a16:creationId xmlns:a16="http://schemas.microsoft.com/office/drawing/2014/main" id="{A7199E1D-08CB-018B-90B6-8E21CBB25C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628640" y="197726"/>
            <a:ext cx="5835301" cy="6320470"/>
          </a:xfrm>
          <a:prstGeom prst="rect">
            <a:avLst/>
          </a:prstGeom>
        </p:spPr>
      </p:pic>
      <p:grpSp>
        <p:nvGrpSpPr>
          <p:cNvPr id="43" name="Agrupar 42">
            <a:extLst>
              <a:ext uri="{FF2B5EF4-FFF2-40B4-BE49-F238E27FC236}">
                <a16:creationId xmlns:a16="http://schemas.microsoft.com/office/drawing/2014/main" id="{003087DF-2942-D4A6-5ACC-7525CA5D8E2A}"/>
              </a:ext>
            </a:extLst>
          </p:cNvPr>
          <p:cNvGrpSpPr/>
          <p:nvPr/>
        </p:nvGrpSpPr>
        <p:grpSpPr>
          <a:xfrm>
            <a:off x="9923282" y="2683813"/>
            <a:ext cx="1617956" cy="1348296"/>
            <a:chOff x="8945928" y="2227585"/>
            <a:chExt cx="1645920" cy="1371600"/>
          </a:xfrm>
        </p:grpSpPr>
        <p:sp>
          <p:nvSpPr>
            <p:cNvPr id="51" name="Google Shape;820;p35">
              <a:extLst>
                <a:ext uri="{FF2B5EF4-FFF2-40B4-BE49-F238E27FC236}">
                  <a16:creationId xmlns:a16="http://schemas.microsoft.com/office/drawing/2014/main" id="{D382EB59-1D28-3EB5-FF91-D15756413573}"/>
                </a:ext>
              </a:extLst>
            </p:cNvPr>
            <p:cNvSpPr/>
            <p:nvPr/>
          </p:nvSpPr>
          <p:spPr>
            <a:xfrm>
              <a:off x="9083089" y="2227585"/>
              <a:ext cx="1371600" cy="137160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E2C5">
                <a:alpha val="17647"/>
              </a:srgbClr>
            </a:solidFill>
            <a:ln w="25400" cap="flat">
              <a:solidFill>
                <a:srgbClr val="FFE2C5"/>
              </a:solidFill>
              <a:custDash>
                <a:ds d="300000" sp="300000"/>
              </a:custDash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2" name="Google Shape;821;p35">
              <a:extLst>
                <a:ext uri="{FF2B5EF4-FFF2-40B4-BE49-F238E27FC236}">
                  <a16:creationId xmlns:a16="http://schemas.microsoft.com/office/drawing/2014/main" id="{4EFF14A0-7E58-1684-5FC2-02C0B1726163}"/>
                </a:ext>
              </a:extLst>
            </p:cNvPr>
            <p:cNvSpPr/>
            <p:nvPr/>
          </p:nvSpPr>
          <p:spPr>
            <a:xfrm>
              <a:off x="9512857" y="2657353"/>
              <a:ext cx="512064" cy="51206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E2C5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3" name="Google Shape;822;p35">
              <a:extLst>
                <a:ext uri="{FF2B5EF4-FFF2-40B4-BE49-F238E27FC236}">
                  <a16:creationId xmlns:a16="http://schemas.microsoft.com/office/drawing/2014/main" id="{3BC36246-3237-44E9-2A0A-994C720F9B2F}"/>
                </a:ext>
              </a:extLst>
            </p:cNvPr>
            <p:cNvSpPr/>
            <p:nvPr/>
          </p:nvSpPr>
          <p:spPr>
            <a:xfrm>
              <a:off x="9512857" y="2657353"/>
              <a:ext cx="512064" cy="51206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56" b="1" i="0" u="none" strike="noStrike" kern="0" cap="none" spc="0" baseline="0" dirty="0">
                  <a:solidFill>
                    <a:srgbClr val="EC7531"/>
                  </a:solidFill>
                  <a:uFillTx/>
                  <a:latin typeface="Calibri"/>
                  <a:ea typeface="Calibri"/>
                  <a:cs typeface="Calibri"/>
                </a:rPr>
                <a:t>H</a:t>
              </a:r>
              <a:endParaRPr lang="en-US" sz="1456" b="0" i="0" u="none" strike="noStrike" kern="0" cap="none" spc="0" baseline="0" dirty="0">
                <a:solidFill>
                  <a:srgbClr val="EC753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4" name="Google Shape;823;p35">
              <a:extLst>
                <a:ext uri="{FF2B5EF4-FFF2-40B4-BE49-F238E27FC236}">
                  <a16:creationId xmlns:a16="http://schemas.microsoft.com/office/drawing/2014/main" id="{1B753C69-ECB3-AEAF-4BD4-F11313A68929}"/>
                </a:ext>
              </a:extLst>
            </p:cNvPr>
            <p:cNvSpPr/>
            <p:nvPr/>
          </p:nvSpPr>
          <p:spPr>
            <a:xfrm>
              <a:off x="8945928" y="3187705"/>
              <a:ext cx="1645920" cy="2743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1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Brasília</a:t>
              </a:r>
              <a:endParaRPr lang="en-US" sz="1250" b="0" i="0" u="none" strike="noStrike" kern="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20C28DF3-A30F-2292-C807-8C7C93B509EA}"/>
              </a:ext>
            </a:extLst>
          </p:cNvPr>
          <p:cNvGrpSpPr/>
          <p:nvPr/>
        </p:nvGrpSpPr>
        <p:grpSpPr>
          <a:xfrm>
            <a:off x="7256569" y="4064807"/>
            <a:ext cx="1617956" cy="1348296"/>
            <a:chOff x="4416552" y="2971800"/>
            <a:chExt cx="1645920" cy="1371600"/>
          </a:xfrm>
        </p:grpSpPr>
        <p:sp>
          <p:nvSpPr>
            <p:cNvPr id="56" name="Google Shape;824;p35">
              <a:extLst>
                <a:ext uri="{FF2B5EF4-FFF2-40B4-BE49-F238E27FC236}">
                  <a16:creationId xmlns:a16="http://schemas.microsoft.com/office/drawing/2014/main" id="{9B3EEA39-1AE3-63A3-1EDA-69865D4982E5}"/>
                </a:ext>
              </a:extLst>
            </p:cNvPr>
            <p:cNvSpPr/>
            <p:nvPr/>
          </p:nvSpPr>
          <p:spPr>
            <a:xfrm>
              <a:off x="4553712" y="2971800"/>
              <a:ext cx="1371600" cy="137160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E2C5">
                <a:alpha val="18039"/>
              </a:srgbClr>
            </a:solidFill>
            <a:ln w="25400" cap="flat">
              <a:solidFill>
                <a:srgbClr val="FFE2C5"/>
              </a:solidFill>
              <a:custDash>
                <a:ds d="300000" sp="300000"/>
              </a:custDash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Google Shape;825;p35">
              <a:extLst>
                <a:ext uri="{FF2B5EF4-FFF2-40B4-BE49-F238E27FC236}">
                  <a16:creationId xmlns:a16="http://schemas.microsoft.com/office/drawing/2014/main" id="{E2206892-0DC1-B836-958D-C0D95C973A55}"/>
                </a:ext>
              </a:extLst>
            </p:cNvPr>
            <p:cNvSpPr/>
            <p:nvPr/>
          </p:nvSpPr>
          <p:spPr>
            <a:xfrm>
              <a:off x="4983480" y="3401568"/>
              <a:ext cx="512064" cy="51206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E2C5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Google Shape;826;p35">
              <a:extLst>
                <a:ext uri="{FF2B5EF4-FFF2-40B4-BE49-F238E27FC236}">
                  <a16:creationId xmlns:a16="http://schemas.microsoft.com/office/drawing/2014/main" id="{F568D13F-8505-541A-5EF4-277C13054DD1}"/>
                </a:ext>
              </a:extLst>
            </p:cNvPr>
            <p:cNvSpPr/>
            <p:nvPr/>
          </p:nvSpPr>
          <p:spPr>
            <a:xfrm>
              <a:off x="4983480" y="3401568"/>
              <a:ext cx="512064" cy="51206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56" b="1" i="0" u="none" strike="noStrike" kern="0" cap="none" spc="0" baseline="0" dirty="0">
                  <a:solidFill>
                    <a:srgbClr val="EC7531"/>
                  </a:solidFill>
                  <a:uFillTx/>
                  <a:latin typeface="Calibri"/>
                  <a:ea typeface="Calibri"/>
                  <a:cs typeface="Calibri"/>
                </a:rPr>
                <a:t>H</a:t>
              </a:r>
              <a:endParaRPr lang="en-US" sz="1456" b="0" i="0" u="none" strike="noStrike" kern="0" cap="none" spc="0" baseline="0" dirty="0">
                <a:solidFill>
                  <a:srgbClr val="EC753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827;p35">
              <a:extLst>
                <a:ext uri="{FF2B5EF4-FFF2-40B4-BE49-F238E27FC236}">
                  <a16:creationId xmlns:a16="http://schemas.microsoft.com/office/drawing/2014/main" id="{A363529A-20EF-19D8-B650-9C5B93111AF7}"/>
                </a:ext>
              </a:extLst>
            </p:cNvPr>
            <p:cNvSpPr/>
            <p:nvPr/>
          </p:nvSpPr>
          <p:spPr>
            <a:xfrm>
              <a:off x="4416552" y="3931920"/>
              <a:ext cx="1645920" cy="2743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1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Campo Grande</a:t>
              </a:r>
              <a:endParaRPr lang="en-US" sz="1250" b="0" i="0" u="none" strike="noStrike" kern="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10573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3DE01-32C5-6B4A-CB0B-E141BE85B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FDF858E6-B6BE-773B-013D-076985F65C1B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DE27A2F8-D6CB-61F5-C9B6-BB8E51828843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E9C1CDF7-E3E8-C0FF-0FD6-CF1318D564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ADCBAD00-EB57-3AC2-A0BD-5F6DBD82B7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9A5173FA-3B76-8226-3E3F-A229D48F8F9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52CDF768-1012-1BC2-592E-5903E2D7AC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9A896D30-3730-C0E9-600C-0F83233464E2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D7983C99-6FAF-CF67-5504-3C49B827BB07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698FC7BF-386B-A48D-49D0-81C045CA033E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C2E0E8E9-CB36-705B-C44E-1622D99438F8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17DFEE95-EEED-F6F5-6124-35849291ED0D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491C6F2B-CF27-9696-26B9-5D0E17575A5B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1A9E49FE-0D97-45CA-DC95-906453799877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2266AFF3-3CE3-9FB1-7E5C-9D43012AD4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Agrupar 21">
            <a:extLst>
              <a:ext uri="{FF2B5EF4-FFF2-40B4-BE49-F238E27FC236}">
                <a16:creationId xmlns:a16="http://schemas.microsoft.com/office/drawing/2014/main" id="{494D46B6-A147-77E8-0D83-872795306B0D}"/>
              </a:ext>
            </a:extLst>
          </p:cNvPr>
          <p:cNvGrpSpPr/>
          <p:nvPr/>
        </p:nvGrpSpPr>
        <p:grpSpPr>
          <a:xfrm>
            <a:off x="5361310" y="2069232"/>
            <a:ext cx="5413079" cy="2719537"/>
            <a:chOff x="5361310" y="1888835"/>
            <a:chExt cx="5413079" cy="2719537"/>
          </a:xfrm>
        </p:grpSpPr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9E2B2D98-1B71-F444-4E02-1A8048907835}"/>
                </a:ext>
              </a:extLst>
            </p:cNvPr>
            <p:cNvSpPr txBox="1"/>
            <p:nvPr/>
          </p:nvSpPr>
          <p:spPr>
            <a:xfrm>
              <a:off x="5365433" y="1888835"/>
              <a:ext cx="5408956" cy="1540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8000"/>
                </a:lnSpc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400" dirty="0">
                  <a:solidFill>
                    <a:srgbClr val="EC7531"/>
                  </a:solidFill>
                  <a:latin typeface="Rawline SemiBold" panose="00000700000000000000" pitchFamily="2" charset="0"/>
                  <a:ea typeface="Calibri"/>
                  <a:cs typeface="Calibri"/>
                </a:rPr>
                <a:t>A região padece sob calor intenso, umidade relativa crítica e queimadas de grande escala nos biomas do Cerrado e no Pantanal.</a:t>
              </a:r>
              <a:endParaRPr lang="pt-BR" sz="2400" i="0" u="none" strike="noStrike" kern="0" cap="none" spc="0" baseline="0" dirty="0">
                <a:solidFill>
                  <a:srgbClr val="EC753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11" name="Google Shape;958;p40">
              <a:extLst>
                <a:ext uri="{FF2B5EF4-FFF2-40B4-BE49-F238E27FC236}">
                  <a16:creationId xmlns:a16="http://schemas.microsoft.com/office/drawing/2014/main" id="{4F4CF315-F41E-F216-FF4E-0CC5552DB643}"/>
                </a:ext>
              </a:extLst>
            </p:cNvPr>
            <p:cNvSpPr/>
            <p:nvPr/>
          </p:nvSpPr>
          <p:spPr>
            <a:xfrm>
              <a:off x="5361310" y="3410280"/>
              <a:ext cx="5408955" cy="1198092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285750" lvl="0" indent="-285750">
                <a:buFont typeface="Arial" panose="020B0604020202020204" pitchFamily="34" charset="0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450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Calor intenso e umidade relativa do ar em níveis críticos.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450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Queimadas de grande escala nos biomas do Cerrado e no Pantanal. 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450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Bioma seco favorece o alastramento do fogo.</a:t>
              </a:r>
              <a:endParaRPr lang="pt-BR" sz="1450" b="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8823CB55-E214-012C-E8CA-6D16915561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774" r="39583"/>
          <a:stretch>
            <a:fillRect/>
          </a:stretch>
        </p:blipFill>
        <p:spPr>
          <a:xfrm>
            <a:off x="0" y="-54806"/>
            <a:ext cx="4770969" cy="6977341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A43017DE-5C64-F8E2-FD46-01B1267E96CA}"/>
              </a:ext>
            </a:extLst>
          </p:cNvPr>
          <p:cNvSpPr/>
          <p:nvPr/>
        </p:nvSpPr>
        <p:spPr>
          <a:xfrm>
            <a:off x="2381" y="-54809"/>
            <a:ext cx="4768587" cy="6977341"/>
          </a:xfrm>
          <a:prstGeom prst="rect">
            <a:avLst/>
          </a:prstGeom>
          <a:solidFill>
            <a:srgbClr val="EC753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13937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47B40-9555-F6BC-7C5B-CC2B36CBC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462F3723-4339-BB87-5326-41183DB64312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92C47F18-9DAC-8EDA-23E9-ED374BE1B613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EDD1327E-A90A-41A1-6194-DE2BE30B75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809D4EA4-B59A-1EC6-1B3E-8E51E2D418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5F594534-6087-A2BE-BB26-3BF682D4EB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3A8D950E-7415-6E56-BD61-4D17F9E1B8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180FAABA-8334-2CD8-0C8C-6FFFE6918320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C548AAA2-3110-2E5B-2D11-6365096C9AAB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7B8B08B3-134F-D98E-5A9D-BAD4573A2D60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AEB639DC-5EC4-6579-3ACC-978D5F6AFEF0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78DC9524-B4E9-18BB-606E-BAE07272CC94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945B29E4-B8D8-764C-01BE-25E8DF0ED860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37F59D1E-EB2D-8C05-B77D-719EE731991D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CFF3677F-46BF-E482-1CAD-8C4CA8D346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092C852-E0ED-7E83-7006-86086D4D3BAF}"/>
              </a:ext>
            </a:extLst>
          </p:cNvPr>
          <p:cNvSpPr/>
          <p:nvPr/>
        </p:nvSpPr>
        <p:spPr>
          <a:xfrm>
            <a:off x="-1" y="-54805"/>
            <a:ext cx="12189619" cy="3082485"/>
          </a:xfrm>
          <a:prstGeom prst="rect">
            <a:avLst/>
          </a:prstGeom>
          <a:solidFill>
            <a:srgbClr val="FDEF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D59580E-3174-0E83-A0AA-224C260A1AC6}"/>
              </a:ext>
            </a:extLst>
          </p:cNvPr>
          <p:cNvSpPr txBox="1"/>
          <p:nvPr/>
        </p:nvSpPr>
        <p:spPr>
          <a:xfrm>
            <a:off x="1472178" y="253958"/>
            <a:ext cx="9247643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EC7531"/>
                </a:solidFill>
                <a:latin typeface="Rawline Medium" panose="00000600000000000000" pitchFamily="2" charset="0"/>
                <a:ea typeface="Calibri"/>
                <a:cs typeface="Calibri"/>
              </a:rPr>
              <a:t>A </a:t>
            </a:r>
            <a:r>
              <a:rPr lang="pt-BR" sz="2000" dirty="0">
                <a:solidFill>
                  <a:srgbClr val="EC7531"/>
                </a:solidFill>
                <a:latin typeface="Rawline ExtraBold" panose="00000900000000000000" pitchFamily="2" charset="0"/>
                <a:ea typeface="Calibri"/>
                <a:cs typeface="Calibri"/>
              </a:rPr>
              <a:t>fuligem e os poluentes das queimadas </a:t>
            </a:r>
            <a:r>
              <a:rPr lang="pt-BR" sz="2000" dirty="0">
                <a:solidFill>
                  <a:srgbClr val="EC7531"/>
                </a:solidFill>
                <a:latin typeface="Rawline Medium" panose="00000600000000000000" pitchFamily="2" charset="0"/>
                <a:ea typeface="Calibri"/>
                <a:cs typeface="Calibri"/>
              </a:rPr>
              <a:t>pressionam a Atenção Primária.</a:t>
            </a:r>
            <a:endParaRPr lang="pt-BR" sz="2000" dirty="0">
              <a:solidFill>
                <a:srgbClr val="EC7531"/>
              </a:solidFill>
              <a:latin typeface="Rawline ExtraBold" panose="00000900000000000000" pitchFamily="2" charset="0"/>
              <a:ea typeface="Calibri"/>
              <a:cs typeface="Calibri"/>
            </a:endParaRPr>
          </a:p>
          <a:p>
            <a:pPr>
              <a:lnSpc>
                <a:spcPts val="600"/>
              </a:lnSpc>
            </a:pPr>
            <a:endParaRPr lang="pt-BR" sz="1200" b="1" dirty="0">
              <a:solidFill>
                <a:srgbClr val="12456B"/>
              </a:solidFill>
              <a:latin typeface="Rawline Medium" panose="00000600000000000000" pitchFamily="2" charset="0"/>
              <a:ea typeface="Calibri"/>
              <a:cs typeface="Calibri"/>
            </a:endParaRPr>
          </a:p>
          <a:p>
            <a:r>
              <a:rPr lang="pt-BR" sz="120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A dispersão de fuligem e poluentes dos incêndios compromete a qualidade do ar em vastas áreas urbanas e rurais; a APS precisa responder ao aumento de atendimentos por crises asmáticas, bronquites e infecções das vias aéreas superiores, além de atender trabalhadores rurais expostos ao calor e à fumaça.</a:t>
            </a:r>
            <a:endParaRPr lang="pt-BR" sz="1200" dirty="0">
              <a:latin typeface="Rawline" panose="00000500000000000000" pitchFamily="2" charset="0"/>
              <a:ea typeface="Calibri"/>
              <a:cs typeface="Calibri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ABF329F1-9C0B-F9AE-F18E-8ABF8BB78AE7}"/>
              </a:ext>
            </a:extLst>
          </p:cNvPr>
          <p:cNvGrpSpPr/>
          <p:nvPr/>
        </p:nvGrpSpPr>
        <p:grpSpPr>
          <a:xfrm>
            <a:off x="1472179" y="1470946"/>
            <a:ext cx="9247643" cy="1138107"/>
            <a:chOff x="508000" y="1045966"/>
            <a:chExt cx="9247643" cy="1138107"/>
          </a:xfrm>
        </p:grpSpPr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15351B77-8381-1A82-C701-B94E334F6F38}"/>
                </a:ext>
              </a:extLst>
            </p:cNvPr>
            <p:cNvGrpSpPr/>
            <p:nvPr/>
          </p:nvGrpSpPr>
          <p:grpSpPr>
            <a:xfrm>
              <a:off x="508000" y="1045966"/>
              <a:ext cx="9247643" cy="1138107"/>
              <a:chOff x="4154071" y="626408"/>
              <a:chExt cx="7580085" cy="1870149"/>
            </a:xfrm>
          </p:grpSpPr>
          <p:grpSp>
            <p:nvGrpSpPr>
              <p:cNvPr id="23" name="Agrupar 22">
                <a:extLst>
                  <a:ext uri="{FF2B5EF4-FFF2-40B4-BE49-F238E27FC236}">
                    <a16:creationId xmlns:a16="http://schemas.microsoft.com/office/drawing/2014/main" id="{AC20F2FE-ED43-EC51-4EC6-62776113E36E}"/>
                  </a:ext>
                </a:extLst>
              </p:cNvPr>
              <p:cNvGrpSpPr/>
              <p:nvPr/>
            </p:nvGrpSpPr>
            <p:grpSpPr>
              <a:xfrm>
                <a:off x="9589070" y="626408"/>
                <a:ext cx="2145086" cy="1870149"/>
                <a:chOff x="9589070" y="626408"/>
                <a:chExt cx="2145086" cy="1870149"/>
              </a:xfrm>
            </p:grpSpPr>
            <p:sp>
              <p:nvSpPr>
                <p:cNvPr id="33" name="Retângulo 32">
                  <a:extLst>
                    <a:ext uri="{FF2B5EF4-FFF2-40B4-BE49-F238E27FC236}">
                      <a16:creationId xmlns:a16="http://schemas.microsoft.com/office/drawing/2014/main" id="{AC08B5C9-64F4-DFC2-CEF2-595E63F60EFA}"/>
                    </a:ext>
                  </a:extLst>
                </p:cNvPr>
                <p:cNvSpPr/>
                <p:nvPr/>
              </p:nvSpPr>
              <p:spPr>
                <a:xfrm>
                  <a:off x="9589070" y="626408"/>
                  <a:ext cx="2145086" cy="1870149"/>
                </a:xfrm>
                <a:prstGeom prst="rect">
                  <a:avLst/>
                </a:prstGeom>
                <a:solidFill>
                  <a:srgbClr val="D3581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34" name="CaixaDeTexto 33">
                  <a:extLst>
                    <a:ext uri="{FF2B5EF4-FFF2-40B4-BE49-F238E27FC236}">
                      <a16:creationId xmlns:a16="http://schemas.microsoft.com/office/drawing/2014/main" id="{69573638-FE3D-F24E-D807-C8569CC84F46}"/>
                    </a:ext>
                  </a:extLst>
                </p:cNvPr>
                <p:cNvSpPr txBox="1"/>
                <p:nvPr/>
              </p:nvSpPr>
              <p:spPr>
                <a:xfrm>
                  <a:off x="10002342" y="1787863"/>
                  <a:ext cx="1665629" cy="6574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FAD9C6"/>
                      </a:solidFill>
                      <a:latin typeface="Rawline Medium" panose="00000600000000000000" pitchFamily="2" charset="0"/>
                    </a:rPr>
                    <a:t>Aumento de crises asmáticas, bronquites e IVAS</a:t>
                  </a:r>
                </a:p>
              </p:txBody>
            </p:sp>
          </p:grpSp>
          <p:grpSp>
            <p:nvGrpSpPr>
              <p:cNvPr id="24" name="Agrupar 23">
                <a:extLst>
                  <a:ext uri="{FF2B5EF4-FFF2-40B4-BE49-F238E27FC236}">
                    <a16:creationId xmlns:a16="http://schemas.microsoft.com/office/drawing/2014/main" id="{B127ED85-5325-B9C9-7D9C-DC648DCCE89B}"/>
                  </a:ext>
                </a:extLst>
              </p:cNvPr>
              <p:cNvGrpSpPr/>
              <p:nvPr/>
            </p:nvGrpSpPr>
            <p:grpSpPr>
              <a:xfrm>
                <a:off x="7861994" y="626412"/>
                <a:ext cx="2078901" cy="1870145"/>
                <a:chOff x="8693874" y="626412"/>
                <a:chExt cx="2078901" cy="1870145"/>
              </a:xfrm>
            </p:grpSpPr>
            <p:sp>
              <p:nvSpPr>
                <p:cNvPr id="31" name="Pentágono 98">
                  <a:extLst>
                    <a:ext uri="{FF2B5EF4-FFF2-40B4-BE49-F238E27FC236}">
                      <a16:creationId xmlns:a16="http://schemas.microsoft.com/office/drawing/2014/main" id="{FE2538D1-CD6A-9653-EE50-94D20439AF67}"/>
                    </a:ext>
                  </a:extLst>
                </p:cNvPr>
                <p:cNvSpPr/>
                <p:nvPr/>
              </p:nvSpPr>
              <p:spPr>
                <a:xfrm>
                  <a:off x="8693874" y="626412"/>
                  <a:ext cx="2078901" cy="1870145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EC753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32" name="CaixaDeTexto 31">
                  <a:extLst>
                    <a:ext uri="{FF2B5EF4-FFF2-40B4-BE49-F238E27FC236}">
                      <a16:creationId xmlns:a16="http://schemas.microsoft.com/office/drawing/2014/main" id="{8C1B76E5-CB7F-B667-8917-043B81087730}"/>
                    </a:ext>
                  </a:extLst>
                </p:cNvPr>
                <p:cNvSpPr txBox="1"/>
                <p:nvPr/>
              </p:nvSpPr>
              <p:spPr>
                <a:xfrm>
                  <a:off x="9102761" y="1787864"/>
                  <a:ext cx="1468481" cy="6574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FAD9C6"/>
                      </a:solidFill>
                      <a:latin typeface="Rawline Medium" panose="00000600000000000000" pitchFamily="2" charset="0"/>
                    </a:rPr>
                    <a:t>Piora da qualidade </a:t>
                  </a:r>
                </a:p>
                <a:p>
                  <a:pPr algn="ctr"/>
                  <a:r>
                    <a:rPr lang="pt-BR" sz="1000" dirty="0">
                      <a:solidFill>
                        <a:srgbClr val="FAD9C6"/>
                      </a:solidFill>
                      <a:latin typeface="Rawline Medium" panose="00000600000000000000" pitchFamily="2" charset="0"/>
                    </a:rPr>
                    <a:t>do ar urbano e rural</a:t>
                  </a:r>
                </a:p>
              </p:txBody>
            </p:sp>
          </p:grpSp>
          <p:grpSp>
            <p:nvGrpSpPr>
              <p:cNvPr id="25" name="Agrupar 24">
                <a:extLst>
                  <a:ext uri="{FF2B5EF4-FFF2-40B4-BE49-F238E27FC236}">
                    <a16:creationId xmlns:a16="http://schemas.microsoft.com/office/drawing/2014/main" id="{9BD8624A-FB76-8FA5-1D37-81098BE23D98}"/>
                  </a:ext>
                </a:extLst>
              </p:cNvPr>
              <p:cNvGrpSpPr/>
              <p:nvPr/>
            </p:nvGrpSpPr>
            <p:grpSpPr>
              <a:xfrm>
                <a:off x="5851207" y="626412"/>
                <a:ext cx="2358227" cy="1870145"/>
                <a:chOff x="6683087" y="626412"/>
                <a:chExt cx="2358227" cy="1870145"/>
              </a:xfrm>
            </p:grpSpPr>
            <p:sp>
              <p:nvSpPr>
                <p:cNvPr id="29" name="Pentágono 96">
                  <a:extLst>
                    <a:ext uri="{FF2B5EF4-FFF2-40B4-BE49-F238E27FC236}">
                      <a16:creationId xmlns:a16="http://schemas.microsoft.com/office/drawing/2014/main" id="{1B4C2818-D2ED-A590-F562-3132D928F336}"/>
                    </a:ext>
                  </a:extLst>
                </p:cNvPr>
                <p:cNvSpPr/>
                <p:nvPr/>
              </p:nvSpPr>
              <p:spPr>
                <a:xfrm>
                  <a:off x="6683087" y="626412"/>
                  <a:ext cx="2358227" cy="1870145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6BF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0" name="CaixaDeTexto 29">
                  <a:extLst>
                    <a:ext uri="{FF2B5EF4-FFF2-40B4-BE49-F238E27FC236}">
                      <a16:creationId xmlns:a16="http://schemas.microsoft.com/office/drawing/2014/main" id="{A5EB0154-920B-FB11-B99A-309CA66C48BC}"/>
                    </a:ext>
                  </a:extLst>
                </p:cNvPr>
                <p:cNvSpPr txBox="1"/>
                <p:nvPr/>
              </p:nvSpPr>
              <p:spPr>
                <a:xfrm>
                  <a:off x="7079526" y="1787864"/>
                  <a:ext cx="1639987" cy="6574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D35813"/>
                      </a:solidFill>
                      <a:latin typeface="Rawline Medium" panose="00000600000000000000" pitchFamily="2" charset="0"/>
                    </a:rPr>
                    <a:t>Fuligem e poluentes atmosféricos</a:t>
                  </a:r>
                </a:p>
              </p:txBody>
            </p:sp>
          </p:grpSp>
          <p:grpSp>
            <p:nvGrpSpPr>
              <p:cNvPr id="26" name="Agrupar 25">
                <a:extLst>
                  <a:ext uri="{FF2B5EF4-FFF2-40B4-BE49-F238E27FC236}">
                    <a16:creationId xmlns:a16="http://schemas.microsoft.com/office/drawing/2014/main" id="{F1ECA08A-0DD4-FAD5-FC6E-A3E8174C833E}"/>
                  </a:ext>
                </a:extLst>
              </p:cNvPr>
              <p:cNvGrpSpPr/>
              <p:nvPr/>
            </p:nvGrpSpPr>
            <p:grpSpPr>
              <a:xfrm>
                <a:off x="4154071" y="626412"/>
                <a:ext cx="1941930" cy="1870145"/>
                <a:chOff x="4985951" y="626412"/>
                <a:chExt cx="1941930" cy="1870145"/>
              </a:xfrm>
            </p:grpSpPr>
            <p:sp>
              <p:nvSpPr>
                <p:cNvPr id="27" name="Pentágono 12">
                  <a:extLst>
                    <a:ext uri="{FF2B5EF4-FFF2-40B4-BE49-F238E27FC236}">
                      <a16:creationId xmlns:a16="http://schemas.microsoft.com/office/drawing/2014/main" id="{30623C48-80D2-D08B-76B3-73F8164EBF06}"/>
                    </a:ext>
                  </a:extLst>
                </p:cNvPr>
                <p:cNvSpPr/>
                <p:nvPr/>
              </p:nvSpPr>
              <p:spPr>
                <a:xfrm>
                  <a:off x="4985951" y="626412"/>
                  <a:ext cx="1941930" cy="1870145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AD9C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28" name="CaixaDeTexto 27">
                  <a:extLst>
                    <a:ext uri="{FF2B5EF4-FFF2-40B4-BE49-F238E27FC236}">
                      <a16:creationId xmlns:a16="http://schemas.microsoft.com/office/drawing/2014/main" id="{61C0B427-310B-722B-1AF9-3E3001BAFDEA}"/>
                    </a:ext>
                  </a:extLst>
                </p:cNvPr>
                <p:cNvSpPr txBox="1"/>
                <p:nvPr/>
              </p:nvSpPr>
              <p:spPr>
                <a:xfrm>
                  <a:off x="5108379" y="1787864"/>
                  <a:ext cx="1556530" cy="6574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D35813"/>
                      </a:solidFill>
                      <a:latin typeface="Rawline Medium" panose="00000600000000000000" pitchFamily="2" charset="0"/>
                    </a:rPr>
                    <a:t>Queimadas de </a:t>
                  </a:r>
                </a:p>
                <a:p>
                  <a:pPr algn="ctr"/>
                  <a:r>
                    <a:rPr lang="pt-BR" sz="1000" dirty="0">
                      <a:solidFill>
                        <a:srgbClr val="D35813"/>
                      </a:solidFill>
                      <a:latin typeface="Rawline Medium" panose="00000600000000000000" pitchFamily="2" charset="0"/>
                    </a:rPr>
                    <a:t>grande escala</a:t>
                  </a:r>
                </a:p>
              </p:txBody>
            </p:sp>
          </p:grpSp>
        </p:grpSp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65B53EF2-F785-CF44-7833-7C3B02EA7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1304080" y="1125213"/>
              <a:ext cx="613251" cy="613251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3958867A-F946-995C-EAA9-18EE715BB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3744359" y="1146658"/>
              <a:ext cx="594054" cy="594054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CCFCB33F-AF5C-6E3A-D890-B37A5C316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6060033" y="1137221"/>
              <a:ext cx="635751" cy="635751"/>
            </a:xfrm>
            <a:prstGeom prst="rect">
              <a:avLst/>
            </a:prstGeom>
          </p:spPr>
        </p:pic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E9DD6018-EAB9-9B4F-A1FB-E85B22574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8377987" y="1148855"/>
              <a:ext cx="635751" cy="635751"/>
            </a:xfrm>
            <a:prstGeom prst="rect">
              <a:avLst/>
            </a:prstGeom>
          </p:spPr>
        </p:pic>
      </p:grpSp>
      <p:sp>
        <p:nvSpPr>
          <p:cNvPr id="36" name="Google Shape;1112;p48">
            <a:extLst>
              <a:ext uri="{FF2B5EF4-FFF2-40B4-BE49-F238E27FC236}">
                <a16:creationId xmlns:a16="http://schemas.microsoft.com/office/drawing/2014/main" id="{2EBC0C2A-723F-31DE-239E-5079EB9684CE}"/>
              </a:ext>
            </a:extLst>
          </p:cNvPr>
          <p:cNvSpPr/>
          <p:nvPr/>
        </p:nvSpPr>
        <p:spPr>
          <a:xfrm>
            <a:off x="392598" y="3781892"/>
            <a:ext cx="4447759" cy="235347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i="0" u="none" strike="noStrike" kern="0" cap="none" spc="0" baseline="0" dirty="0">
                <a:solidFill>
                  <a:srgbClr val="D35813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O estresse térmico eleva internações e mortalidade em idosos e pessoas com comorbidades.</a:t>
            </a:r>
          </a:p>
          <a:p>
            <a:endParaRPr lang="pt-BR" dirty="0">
              <a:latin typeface="Rawline Medium" panose="00000600000000000000" pitchFamily="2" charset="0"/>
            </a:endParaRPr>
          </a:p>
          <a:p>
            <a:r>
              <a:rPr lang="pt-BR" sz="1200" spc="300" dirty="0">
                <a:solidFill>
                  <a:srgbClr val="D35813"/>
                </a:solidFill>
                <a:latin typeface="Rawline Medium" panose="00000600000000000000" pitchFamily="2" charset="0"/>
              </a:rPr>
              <a:t>GRUPOS DE MAIOR RISCO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awline Medium" panose="00000600000000000000" pitchFamily="2" charset="0"/>
              </a:rPr>
              <a:t>Idosos;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awline Medium" panose="00000600000000000000" pitchFamily="2" charset="0"/>
              </a:rPr>
              <a:t>Pessoas com comorbidades cardiovasculares;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awline Medium" panose="00000600000000000000" pitchFamily="2" charset="0"/>
              </a:rPr>
              <a:t>Pessoas com insuficiência renal crônica</a:t>
            </a:r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BEC7EDCA-0960-B080-9E5D-93629E81BDC7}"/>
              </a:ext>
            </a:extLst>
          </p:cNvPr>
          <p:cNvSpPr/>
          <p:nvPr/>
        </p:nvSpPr>
        <p:spPr>
          <a:xfrm>
            <a:off x="4870524" y="3677478"/>
            <a:ext cx="2210919" cy="2733539"/>
          </a:xfrm>
          <a:prstGeom prst="roundRect">
            <a:avLst/>
          </a:prstGeom>
          <a:solidFill>
            <a:srgbClr val="D358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: Cantos Arredondados 38">
            <a:extLst>
              <a:ext uri="{FF2B5EF4-FFF2-40B4-BE49-F238E27FC236}">
                <a16:creationId xmlns:a16="http://schemas.microsoft.com/office/drawing/2014/main" id="{A2FF30FE-A847-A970-F0D0-F33BA3122FDB}"/>
              </a:ext>
            </a:extLst>
          </p:cNvPr>
          <p:cNvSpPr/>
          <p:nvPr/>
        </p:nvSpPr>
        <p:spPr>
          <a:xfrm>
            <a:off x="7241905" y="3677864"/>
            <a:ext cx="2210919" cy="2733539"/>
          </a:xfrm>
          <a:prstGeom prst="roundRect">
            <a:avLst/>
          </a:prstGeom>
          <a:solidFill>
            <a:srgbClr val="D358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4B05C54F-14E9-D254-9E83-8F80AA05244E}"/>
              </a:ext>
            </a:extLst>
          </p:cNvPr>
          <p:cNvSpPr/>
          <p:nvPr/>
        </p:nvSpPr>
        <p:spPr>
          <a:xfrm>
            <a:off x="9613287" y="3678250"/>
            <a:ext cx="2210919" cy="2733539"/>
          </a:xfrm>
          <a:prstGeom prst="roundRect">
            <a:avLst/>
          </a:prstGeom>
          <a:solidFill>
            <a:srgbClr val="D358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Google Shape;1116;p48">
            <a:extLst>
              <a:ext uri="{FF2B5EF4-FFF2-40B4-BE49-F238E27FC236}">
                <a16:creationId xmlns:a16="http://schemas.microsoft.com/office/drawing/2014/main" id="{C0D7B35F-91A4-D667-6E5B-3603733DE1D5}"/>
              </a:ext>
            </a:extLst>
          </p:cNvPr>
          <p:cNvSpPr/>
          <p:nvPr/>
        </p:nvSpPr>
        <p:spPr>
          <a:xfrm>
            <a:off x="5129413" y="5383271"/>
            <a:ext cx="1681225" cy="74980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 dirty="0" err="1">
                <a:solidFill>
                  <a:schemeClr val="bg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Exposição</a:t>
            </a:r>
            <a:r>
              <a:rPr lang="en-US" sz="1250" b="1" i="0" u="none" strike="noStrike" kern="0" cap="none" spc="0" baseline="0" dirty="0">
                <a:solidFill>
                  <a:schemeClr val="bg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a </a:t>
            </a:r>
            <a:r>
              <a:rPr lang="en-US" sz="1250" b="1" i="0" u="none" strike="noStrike" kern="0" cap="none" spc="0" baseline="0" dirty="0" err="1">
                <a:solidFill>
                  <a:schemeClr val="bg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temperaturas</a:t>
            </a:r>
            <a:r>
              <a:rPr lang="en-US" sz="1250" b="1" i="0" u="none" strike="noStrike" kern="0" cap="none" spc="0" baseline="0" dirty="0">
                <a:solidFill>
                  <a:schemeClr val="bg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</a:t>
            </a:r>
            <a:r>
              <a:rPr lang="en-US" sz="1250" b="1" i="0" u="none" strike="noStrike" kern="0" cap="none" spc="0" baseline="0" dirty="0" err="1">
                <a:solidFill>
                  <a:schemeClr val="bg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elevadas</a:t>
            </a:r>
            <a:endParaRPr lang="en-US" sz="1250" b="0" i="0" u="none" strike="noStrike" kern="0" cap="none" spc="0" baseline="0" dirty="0">
              <a:solidFill>
                <a:schemeClr val="bg1"/>
              </a:solidFill>
              <a:uFillTx/>
              <a:latin typeface="Rawline Medium" panose="00000600000000000000" pitchFamily="2" charset="0"/>
              <a:ea typeface="Calibri"/>
              <a:cs typeface="Calibri"/>
            </a:endParaRPr>
          </a:p>
        </p:txBody>
      </p:sp>
      <p:sp>
        <p:nvSpPr>
          <p:cNvPr id="46" name="Google Shape;1121;p48">
            <a:extLst>
              <a:ext uri="{FF2B5EF4-FFF2-40B4-BE49-F238E27FC236}">
                <a16:creationId xmlns:a16="http://schemas.microsoft.com/office/drawing/2014/main" id="{40AA5EDE-A6D2-1A10-CDF9-6ED391E9EB5E}"/>
              </a:ext>
            </a:extLst>
          </p:cNvPr>
          <p:cNvSpPr/>
          <p:nvPr/>
        </p:nvSpPr>
        <p:spPr>
          <a:xfrm>
            <a:off x="7697786" y="5387052"/>
            <a:ext cx="1299492" cy="74980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 dirty="0" err="1">
                <a:solidFill>
                  <a:schemeClr val="bg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Sobrecarga</a:t>
            </a:r>
            <a:r>
              <a:rPr lang="en-US" sz="1250" b="1" i="0" u="none" strike="noStrike" kern="0" cap="none" spc="0" baseline="0" dirty="0">
                <a:solidFill>
                  <a:schemeClr val="bg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cardiovascular e renal</a:t>
            </a:r>
            <a:endParaRPr lang="en-US" sz="1250" b="0" i="0" u="none" strike="noStrike" kern="0" cap="none" spc="0" baseline="0" dirty="0">
              <a:solidFill>
                <a:schemeClr val="bg1"/>
              </a:solidFill>
              <a:uFillTx/>
              <a:latin typeface="Rawline Medium" panose="00000600000000000000" pitchFamily="2" charset="0"/>
              <a:ea typeface="Calibri"/>
              <a:cs typeface="Calibri"/>
            </a:endParaRPr>
          </a:p>
        </p:txBody>
      </p:sp>
      <p:sp>
        <p:nvSpPr>
          <p:cNvPr id="48" name="Google Shape;1126;p48">
            <a:extLst>
              <a:ext uri="{FF2B5EF4-FFF2-40B4-BE49-F238E27FC236}">
                <a16:creationId xmlns:a16="http://schemas.microsoft.com/office/drawing/2014/main" id="{95D633AB-D856-3B8F-46F0-C48E6C998A1A}"/>
              </a:ext>
            </a:extLst>
          </p:cNvPr>
          <p:cNvSpPr/>
          <p:nvPr/>
        </p:nvSpPr>
        <p:spPr>
          <a:xfrm>
            <a:off x="10023311" y="5383271"/>
            <a:ext cx="1396581" cy="74980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 dirty="0">
                <a:solidFill>
                  <a:schemeClr val="bg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Infarto, AVC</a:t>
            </a:r>
          </a:p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 dirty="0">
                <a:solidFill>
                  <a:schemeClr val="bg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e agravamento de IRC</a:t>
            </a:r>
            <a:endParaRPr lang="pt-BR" sz="1250" b="0" i="0" u="none" strike="noStrike" kern="0" cap="none" spc="0" baseline="0" dirty="0">
              <a:solidFill>
                <a:schemeClr val="bg1"/>
              </a:solidFill>
              <a:uFillTx/>
              <a:latin typeface="Rawline Medium" panose="00000600000000000000" pitchFamily="2" charset="0"/>
              <a:ea typeface="Calibri"/>
              <a:cs typeface="Calibri"/>
            </a:endParaRPr>
          </a:p>
        </p:txBody>
      </p:sp>
      <p:pic>
        <p:nvPicPr>
          <p:cNvPr id="50" name="Imagem 49">
            <a:extLst>
              <a:ext uri="{FF2B5EF4-FFF2-40B4-BE49-F238E27FC236}">
                <a16:creationId xmlns:a16="http://schemas.microsoft.com/office/drawing/2014/main" id="{A70C6005-8196-F094-CFD5-4701FCD51E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5001" y="4104423"/>
            <a:ext cx="1041627" cy="1041627"/>
          </a:xfrm>
          <a:prstGeom prst="rect">
            <a:avLst/>
          </a:prstGeom>
        </p:spPr>
      </p:pic>
      <p:pic>
        <p:nvPicPr>
          <p:cNvPr id="52" name="Imagem 51">
            <a:extLst>
              <a:ext uri="{FF2B5EF4-FFF2-40B4-BE49-F238E27FC236}">
                <a16:creationId xmlns:a16="http://schemas.microsoft.com/office/drawing/2014/main" id="{8D7BF25E-8542-3D99-A2E0-49E5F340C51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7826550" y="4063706"/>
            <a:ext cx="1041627" cy="1041627"/>
          </a:xfrm>
          <a:prstGeom prst="rect">
            <a:avLst/>
          </a:prstGeom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AA9D02CC-5EDA-DD57-4A7C-40E97E691AE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0197932" y="4063706"/>
            <a:ext cx="1041627" cy="104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2762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DFF55-52DE-AFE1-7A1D-3BF65918F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C0EA9BED-AAD5-EE24-33ED-BCFC53D3D61C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840539CD-D9D6-0694-CB2B-FD5B8C2B10B3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63EAA789-448C-838E-3E66-020A7AA09E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A86896E2-EA51-CD5C-EEDA-201DF9B82F2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B6D43538-36D1-DAFB-685E-5B546B68CE8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89EDF3B5-C3E4-C762-C23E-0CEC9416D5D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CA382FED-BF29-FD2A-FC45-47D62CB0E3D0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FDEF6A47-563C-7FF6-2F05-DA0849794F7E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113B8B1D-B654-80A9-1EA1-A7EC71E6A26E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BFB8E8F3-4F4E-B2B7-B33C-C06EA306E386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9BA0F7A1-7941-3A84-674A-FA1C1E824751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BD234A2D-2C6B-8A9C-9DC6-9FA6343ED25D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C185AA3D-18F4-009F-55FA-B3C288F8949B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39A7E4CC-213D-A0BA-2CA8-C7D2EFDAEA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923;p38">
            <a:extLst>
              <a:ext uri="{FF2B5EF4-FFF2-40B4-BE49-F238E27FC236}">
                <a16:creationId xmlns:a16="http://schemas.microsoft.com/office/drawing/2014/main" id="{003D20C3-8F71-843C-D576-7FE74BB903D8}"/>
              </a:ext>
            </a:extLst>
          </p:cNvPr>
          <p:cNvSpPr/>
          <p:nvPr/>
        </p:nvSpPr>
        <p:spPr>
          <a:xfrm>
            <a:off x="457200" y="310896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b="1" i="0" u="none" strike="noStrike" kern="0" cap="none" spc="0" baseline="0" dirty="0">
                <a:solidFill>
                  <a:schemeClr val="accent2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Organização dos serviços: </a:t>
            </a: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orientações do Ministério aos gestores para a resposta regional.</a:t>
            </a:r>
          </a:p>
        </p:txBody>
      </p:sp>
      <p:sp>
        <p:nvSpPr>
          <p:cNvPr id="23" name="Google Shape;924;p38">
            <a:extLst>
              <a:ext uri="{FF2B5EF4-FFF2-40B4-BE49-F238E27FC236}">
                <a16:creationId xmlns:a16="http://schemas.microsoft.com/office/drawing/2014/main" id="{C022C93E-6D6C-449E-D0C5-73EF9EBE148E}"/>
              </a:ext>
            </a:extLst>
          </p:cNvPr>
          <p:cNvSpPr/>
          <p:nvPr/>
        </p:nvSpPr>
        <p:spPr>
          <a:xfrm>
            <a:off x="502920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C000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4" name="Google Shape;925;p38">
            <a:extLst>
              <a:ext uri="{FF2B5EF4-FFF2-40B4-BE49-F238E27FC236}">
                <a16:creationId xmlns:a16="http://schemas.microsoft.com/office/drawing/2014/main" id="{ABB0B489-6C74-975F-9F28-D798C4AD6D10}"/>
              </a:ext>
            </a:extLst>
          </p:cNvPr>
          <p:cNvSpPr/>
          <p:nvPr/>
        </p:nvSpPr>
        <p:spPr>
          <a:xfrm>
            <a:off x="685800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5" name="Google Shape;926;p38">
            <a:extLst>
              <a:ext uri="{FF2B5EF4-FFF2-40B4-BE49-F238E27FC236}">
                <a16:creationId xmlns:a16="http://schemas.microsoft.com/office/drawing/2014/main" id="{2AEF971C-B346-5D05-C3E9-6FD03E397D0D}"/>
              </a:ext>
            </a:extLst>
          </p:cNvPr>
          <p:cNvSpPr/>
          <p:nvPr/>
        </p:nvSpPr>
        <p:spPr>
          <a:xfrm>
            <a:off x="685800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Atenção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6" name="Google Shape;927;p38">
            <a:extLst>
              <a:ext uri="{FF2B5EF4-FFF2-40B4-BE49-F238E27FC236}">
                <a16:creationId xmlns:a16="http://schemas.microsoft.com/office/drawing/2014/main" id="{B443ECE8-80E9-D90F-8F3D-041EBD8F128B}"/>
              </a:ext>
            </a:extLst>
          </p:cNvPr>
          <p:cNvSpPr/>
          <p:nvPr/>
        </p:nvSpPr>
        <p:spPr>
          <a:xfrm>
            <a:off x="731520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Equipes de APS, ACS, ESFR e ACE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Urgência e Emergência (RUE) — mapeamento de risco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Enfrentamento às violências, sobretudo sexuais, contra crianças e adolescentes em situação de abrigo</a:t>
            </a: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Saúde indígena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7" name="Google Shape;928;p38">
            <a:extLst>
              <a:ext uri="{FF2B5EF4-FFF2-40B4-BE49-F238E27FC236}">
                <a16:creationId xmlns:a16="http://schemas.microsoft.com/office/drawing/2014/main" id="{E7AD614F-30FA-6ACA-3781-62CA5F428C5B}"/>
              </a:ext>
            </a:extLst>
          </p:cNvPr>
          <p:cNvSpPr/>
          <p:nvPr/>
        </p:nvSpPr>
        <p:spPr>
          <a:xfrm>
            <a:off x="4352544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12456B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8" name="Google Shape;929;p38">
            <a:extLst>
              <a:ext uri="{FF2B5EF4-FFF2-40B4-BE49-F238E27FC236}">
                <a16:creationId xmlns:a16="http://schemas.microsoft.com/office/drawing/2014/main" id="{CE93442E-E81C-B0BF-1E47-B3CC3F290B11}"/>
              </a:ext>
            </a:extLst>
          </p:cNvPr>
          <p:cNvSpPr/>
          <p:nvPr/>
        </p:nvSpPr>
        <p:spPr>
          <a:xfrm>
            <a:off x="4535424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12456B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9" name="Google Shape;930;p38">
            <a:extLst>
              <a:ext uri="{FF2B5EF4-FFF2-40B4-BE49-F238E27FC236}">
                <a16:creationId xmlns:a16="http://schemas.microsoft.com/office/drawing/2014/main" id="{415A7FE5-3D0F-842F-B65A-A5CCCBC756D3}"/>
              </a:ext>
            </a:extLst>
          </p:cNvPr>
          <p:cNvSpPr/>
          <p:nvPr/>
        </p:nvSpPr>
        <p:spPr>
          <a:xfrm>
            <a:off x="4535424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Vigilância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0" name="Google Shape;931;p38">
            <a:extLst>
              <a:ext uri="{FF2B5EF4-FFF2-40B4-BE49-F238E27FC236}">
                <a16:creationId xmlns:a16="http://schemas.microsoft.com/office/drawing/2014/main" id="{D311D57C-BCE3-C0DE-A07A-A9377B3F1229}"/>
              </a:ext>
            </a:extLst>
          </p:cNvPr>
          <p:cNvSpPr/>
          <p:nvPr/>
        </p:nvSpPr>
        <p:spPr>
          <a:xfrm>
            <a:off x="4581144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Vigilância em Desastres (VigiDesastres)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Ampliação da rede de laboratórios de saúde pública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Monitoramento de indicadores</a:t>
            </a:r>
          </a:p>
        </p:txBody>
      </p:sp>
      <p:sp>
        <p:nvSpPr>
          <p:cNvPr id="31" name="Google Shape;932;p38">
            <a:extLst>
              <a:ext uri="{FF2B5EF4-FFF2-40B4-BE49-F238E27FC236}">
                <a16:creationId xmlns:a16="http://schemas.microsoft.com/office/drawing/2014/main" id="{20DAC86E-EF44-057B-A233-2432444D9A47}"/>
              </a:ext>
            </a:extLst>
          </p:cNvPr>
          <p:cNvSpPr/>
          <p:nvPr/>
        </p:nvSpPr>
        <p:spPr>
          <a:xfrm>
            <a:off x="8202168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E0A82E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2" name="Google Shape;933;p38">
            <a:extLst>
              <a:ext uri="{FF2B5EF4-FFF2-40B4-BE49-F238E27FC236}">
                <a16:creationId xmlns:a16="http://schemas.microsoft.com/office/drawing/2014/main" id="{5BEBF5B2-A561-24F9-82E0-CF6D3DBCAE9B}"/>
              </a:ext>
            </a:extLst>
          </p:cNvPr>
          <p:cNvSpPr/>
          <p:nvPr/>
        </p:nvSpPr>
        <p:spPr>
          <a:xfrm>
            <a:off x="8385048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E0A82E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</a:rPr>
              <a:t> </a:t>
            </a:r>
          </a:p>
        </p:txBody>
      </p:sp>
      <p:sp>
        <p:nvSpPr>
          <p:cNvPr id="33" name="Google Shape;934;p38">
            <a:extLst>
              <a:ext uri="{FF2B5EF4-FFF2-40B4-BE49-F238E27FC236}">
                <a16:creationId xmlns:a16="http://schemas.microsoft.com/office/drawing/2014/main" id="{C68940F1-7888-450C-8B3B-F4F11F4CEE38}"/>
              </a:ext>
            </a:extLst>
          </p:cNvPr>
          <p:cNvSpPr/>
          <p:nvPr/>
        </p:nvSpPr>
        <p:spPr>
          <a:xfrm>
            <a:off x="8385048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</a:t>
            </a: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4" name="Google Shape;935;p38">
            <a:extLst>
              <a:ext uri="{FF2B5EF4-FFF2-40B4-BE49-F238E27FC236}">
                <a16:creationId xmlns:a16="http://schemas.microsoft.com/office/drawing/2014/main" id="{4AAB7EA0-E9CF-9785-EE18-3EC2D68AA681}"/>
              </a:ext>
            </a:extLst>
          </p:cNvPr>
          <p:cNvSpPr/>
          <p:nvPr/>
        </p:nvSpPr>
        <p:spPr>
          <a:xfrm>
            <a:off x="8430767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 de leitos para traumas, doenças respiratórias e cardiovasculares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Comunicação de risco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 hospitalar resiliente: climatização, energia renovável, garantia hídrica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001D4FF-90FF-C934-4618-CDD0B60BA4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40" y="1885226"/>
            <a:ext cx="307653" cy="30765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97DF1EC-4890-810D-A10A-E7BB83AFFF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405" y="1856652"/>
            <a:ext cx="336886" cy="33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9490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90E0B-C7E4-F880-D284-CBD507A72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DE44E697-779C-21D2-6225-4C3CECFEFFF1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36C099A3-2704-7C96-6FF7-8CE3E7657252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62B45480-B525-9276-20FF-D4394846917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B41D9A02-7D2E-33B3-C3FC-71164A73ED4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A187FB41-2728-3552-D691-EA94607C1E2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F4D91553-9511-862B-EAF5-C37B6D0670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083DF1E0-2125-E3DD-1FC4-496CC7487B7C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8" name="Google Shape;886;p37">
            <a:extLst>
              <a:ext uri="{FF2B5EF4-FFF2-40B4-BE49-F238E27FC236}">
                <a16:creationId xmlns:a16="http://schemas.microsoft.com/office/drawing/2014/main" id="{0679BBE3-A696-6E4A-0CA4-CF8B39E66C08}"/>
              </a:ext>
            </a:extLst>
          </p:cNvPr>
          <p:cNvSpPr/>
          <p:nvPr/>
        </p:nvSpPr>
        <p:spPr>
          <a:xfrm>
            <a:off x="4322057" y="3078483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EC753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6317D01E-8595-A097-0BB2-BA888CA2F8C6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C65E44F0-212B-6175-3B8E-1B7D5608E555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D472F601-0B66-311E-90D2-2DE75F3B7E5C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7CFF0FFE-5AEB-807F-6BE4-9B7BC032749E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18750AC4-ABA0-B5B3-201A-4BB654BE8AA6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31BE7730-CE2A-6F61-C1D7-FA09FA289C71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C529F250-4D21-CCC0-E463-8D0E1296771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870;p37">
            <a:extLst>
              <a:ext uri="{FF2B5EF4-FFF2-40B4-BE49-F238E27FC236}">
                <a16:creationId xmlns:a16="http://schemas.microsoft.com/office/drawing/2014/main" id="{B6360302-C26B-A4F7-D7A2-767013B14911}"/>
              </a:ext>
            </a:extLst>
          </p:cNvPr>
          <p:cNvSpPr/>
          <p:nvPr/>
        </p:nvSpPr>
        <p:spPr>
          <a:xfrm>
            <a:off x="457200" y="310896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0" u="none" strike="noStrike" kern="0" cap="none" spc="0" baseline="0" dirty="0" err="1">
                <a:solidFill>
                  <a:srgbClr val="EC753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Função</a:t>
            </a:r>
            <a:r>
              <a:rPr lang="en-US" sz="2500" b="1" i="0" u="none" strike="noStrike" kern="0" cap="none" spc="0" baseline="0" dirty="0">
                <a:solidFill>
                  <a:srgbClr val="EC753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b="1" i="0" u="none" strike="noStrike" kern="0" cap="none" spc="0" baseline="0" dirty="0" err="1">
                <a:solidFill>
                  <a:srgbClr val="EC753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orientadora</a:t>
            </a:r>
            <a:r>
              <a:rPr lang="en-US" sz="2500" b="1" i="0" u="none" strike="noStrike" kern="0" cap="none" spc="0" baseline="0" dirty="0">
                <a:solidFill>
                  <a:srgbClr val="EC753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do MS:  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protocolos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linhas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cuidado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guias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notas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técnicas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para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agravos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associados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a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seca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estiagem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queimadas</a:t>
            </a:r>
            <a:endParaRPr lang="en-US" sz="2500" i="0" u="none" strike="noStrike" kern="0" cap="none" spc="0" baseline="0" dirty="0">
              <a:solidFill>
                <a:schemeClr val="tx1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3" name="Google Shape;871;p37">
            <a:extLst>
              <a:ext uri="{FF2B5EF4-FFF2-40B4-BE49-F238E27FC236}">
                <a16:creationId xmlns:a16="http://schemas.microsoft.com/office/drawing/2014/main" id="{4A895FEE-CEA5-C365-8ED0-89B2A19FD5A8}"/>
              </a:ext>
            </a:extLst>
          </p:cNvPr>
          <p:cNvSpPr/>
          <p:nvPr/>
        </p:nvSpPr>
        <p:spPr>
          <a:xfrm>
            <a:off x="502920" y="1600200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EC753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4" name="Google Shape;872;p37">
            <a:extLst>
              <a:ext uri="{FF2B5EF4-FFF2-40B4-BE49-F238E27FC236}">
                <a16:creationId xmlns:a16="http://schemas.microsoft.com/office/drawing/2014/main" id="{E9E15F43-BD4F-ECA6-F6B0-848457F005A0}"/>
              </a:ext>
            </a:extLst>
          </p:cNvPr>
          <p:cNvSpPr/>
          <p:nvPr/>
        </p:nvSpPr>
        <p:spPr>
          <a:xfrm>
            <a:off x="685800" y="1783080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C753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5" name="Google Shape;873;p37">
            <a:extLst>
              <a:ext uri="{FF2B5EF4-FFF2-40B4-BE49-F238E27FC236}">
                <a16:creationId xmlns:a16="http://schemas.microsoft.com/office/drawing/2014/main" id="{E3F08924-5157-3B12-7305-2796EB66631B}"/>
              </a:ext>
            </a:extLst>
          </p:cNvPr>
          <p:cNvSpPr/>
          <p:nvPr/>
        </p:nvSpPr>
        <p:spPr>
          <a:xfrm>
            <a:off x="685800" y="1783080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1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6" name="Google Shape;874;p37">
            <a:extLst>
              <a:ext uri="{FF2B5EF4-FFF2-40B4-BE49-F238E27FC236}">
                <a16:creationId xmlns:a16="http://schemas.microsoft.com/office/drawing/2014/main" id="{9FE4A555-2862-3142-04E5-16EEB2A502D5}"/>
              </a:ext>
            </a:extLst>
          </p:cNvPr>
          <p:cNvSpPr/>
          <p:nvPr/>
        </p:nvSpPr>
        <p:spPr>
          <a:xfrm>
            <a:off x="1280160" y="1746504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Qualidade da água para consumo humano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7" name="Google Shape;875;p37">
            <a:extLst>
              <a:ext uri="{FF2B5EF4-FFF2-40B4-BE49-F238E27FC236}">
                <a16:creationId xmlns:a16="http://schemas.microsoft.com/office/drawing/2014/main" id="{EA1C5D84-21F7-CD61-5A92-028F3F1923DF}"/>
              </a:ext>
            </a:extLst>
          </p:cNvPr>
          <p:cNvSpPr/>
          <p:nvPr/>
        </p:nvSpPr>
        <p:spPr>
          <a:xfrm>
            <a:off x="685800" y="2511555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8" name="Google Shape;876;p37">
            <a:extLst>
              <a:ext uri="{FF2B5EF4-FFF2-40B4-BE49-F238E27FC236}">
                <a16:creationId xmlns:a16="http://schemas.microsoft.com/office/drawing/2014/main" id="{519199A7-4768-F0ED-5BAD-679C7C0438E3}"/>
              </a:ext>
            </a:extLst>
          </p:cNvPr>
          <p:cNvSpPr/>
          <p:nvPr/>
        </p:nvSpPr>
        <p:spPr>
          <a:xfrm>
            <a:off x="4322067" y="1600200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EC753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9" name="Google Shape;877;p37">
            <a:extLst>
              <a:ext uri="{FF2B5EF4-FFF2-40B4-BE49-F238E27FC236}">
                <a16:creationId xmlns:a16="http://schemas.microsoft.com/office/drawing/2014/main" id="{A7EF12D7-F277-5AB3-0828-14A3EAB159F2}"/>
              </a:ext>
            </a:extLst>
          </p:cNvPr>
          <p:cNvSpPr/>
          <p:nvPr/>
        </p:nvSpPr>
        <p:spPr>
          <a:xfrm>
            <a:off x="4504947" y="1783080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C753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0" name="Google Shape;878;p37">
            <a:extLst>
              <a:ext uri="{FF2B5EF4-FFF2-40B4-BE49-F238E27FC236}">
                <a16:creationId xmlns:a16="http://schemas.microsoft.com/office/drawing/2014/main" id="{200EDD9B-96CD-62BE-3FBA-5AAADEC59DA0}"/>
              </a:ext>
            </a:extLst>
          </p:cNvPr>
          <p:cNvSpPr/>
          <p:nvPr/>
        </p:nvSpPr>
        <p:spPr>
          <a:xfrm>
            <a:off x="4504947" y="1783080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2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1" name="Google Shape;879;p37">
            <a:extLst>
              <a:ext uri="{FF2B5EF4-FFF2-40B4-BE49-F238E27FC236}">
                <a16:creationId xmlns:a16="http://schemas.microsoft.com/office/drawing/2014/main" id="{21FC5237-BCB7-F0D8-1DD6-7BEE38EA4CA8}"/>
              </a:ext>
            </a:extLst>
          </p:cNvPr>
          <p:cNvSpPr/>
          <p:nvPr/>
        </p:nvSpPr>
        <p:spPr>
          <a:xfrm>
            <a:off x="5099307" y="1746504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Acidentes por animais peçonhentos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2" name="Google Shape;880;p37">
            <a:extLst>
              <a:ext uri="{FF2B5EF4-FFF2-40B4-BE49-F238E27FC236}">
                <a16:creationId xmlns:a16="http://schemas.microsoft.com/office/drawing/2014/main" id="{71D0985A-8E00-99A3-F174-3A9656BE0427}"/>
              </a:ext>
            </a:extLst>
          </p:cNvPr>
          <p:cNvSpPr/>
          <p:nvPr/>
        </p:nvSpPr>
        <p:spPr>
          <a:xfrm>
            <a:off x="4504947" y="2511555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3" name="Google Shape;881;p37">
            <a:extLst>
              <a:ext uri="{FF2B5EF4-FFF2-40B4-BE49-F238E27FC236}">
                <a16:creationId xmlns:a16="http://schemas.microsoft.com/office/drawing/2014/main" id="{DEE73132-5F30-02E1-C372-433D53AEE883}"/>
              </a:ext>
            </a:extLst>
          </p:cNvPr>
          <p:cNvSpPr/>
          <p:nvPr/>
        </p:nvSpPr>
        <p:spPr>
          <a:xfrm>
            <a:off x="8141204" y="1600200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EC753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4" name="Google Shape;882;p37">
            <a:extLst>
              <a:ext uri="{FF2B5EF4-FFF2-40B4-BE49-F238E27FC236}">
                <a16:creationId xmlns:a16="http://schemas.microsoft.com/office/drawing/2014/main" id="{69C30E81-6F10-11BD-33B6-392703FE50D5}"/>
              </a:ext>
            </a:extLst>
          </p:cNvPr>
          <p:cNvSpPr/>
          <p:nvPr/>
        </p:nvSpPr>
        <p:spPr>
          <a:xfrm>
            <a:off x="8324084" y="1783080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C753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5" name="Google Shape;883;p37">
            <a:extLst>
              <a:ext uri="{FF2B5EF4-FFF2-40B4-BE49-F238E27FC236}">
                <a16:creationId xmlns:a16="http://schemas.microsoft.com/office/drawing/2014/main" id="{39F45735-3E4D-5819-74C7-AE247A60E2A7}"/>
              </a:ext>
            </a:extLst>
          </p:cNvPr>
          <p:cNvSpPr/>
          <p:nvPr/>
        </p:nvSpPr>
        <p:spPr>
          <a:xfrm>
            <a:off x="8324084" y="1783080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3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6" name="Google Shape;884;p37">
            <a:extLst>
              <a:ext uri="{FF2B5EF4-FFF2-40B4-BE49-F238E27FC236}">
                <a16:creationId xmlns:a16="http://schemas.microsoft.com/office/drawing/2014/main" id="{F24F6EEA-E288-1632-28A8-B47376DA4602}"/>
              </a:ext>
            </a:extLst>
          </p:cNvPr>
          <p:cNvSpPr/>
          <p:nvPr/>
        </p:nvSpPr>
        <p:spPr>
          <a:xfrm>
            <a:off x="8918444" y="1746504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Doenças diarreicas agudas (DDA)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7" name="Google Shape;885;p37">
            <a:extLst>
              <a:ext uri="{FF2B5EF4-FFF2-40B4-BE49-F238E27FC236}">
                <a16:creationId xmlns:a16="http://schemas.microsoft.com/office/drawing/2014/main" id="{99205A01-33BA-4B34-425B-B0278CF07124}"/>
              </a:ext>
            </a:extLst>
          </p:cNvPr>
          <p:cNvSpPr/>
          <p:nvPr/>
        </p:nvSpPr>
        <p:spPr>
          <a:xfrm>
            <a:off x="8324084" y="2511555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8" name="Google Shape;886;p37">
            <a:extLst>
              <a:ext uri="{FF2B5EF4-FFF2-40B4-BE49-F238E27FC236}">
                <a16:creationId xmlns:a16="http://schemas.microsoft.com/office/drawing/2014/main" id="{5F350FEE-E5CD-085D-CE20-9FFA240E9236}"/>
              </a:ext>
            </a:extLst>
          </p:cNvPr>
          <p:cNvSpPr/>
          <p:nvPr/>
        </p:nvSpPr>
        <p:spPr>
          <a:xfrm>
            <a:off x="502920" y="3078483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EC753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9" name="Google Shape;887;p37">
            <a:extLst>
              <a:ext uri="{FF2B5EF4-FFF2-40B4-BE49-F238E27FC236}">
                <a16:creationId xmlns:a16="http://schemas.microsoft.com/office/drawing/2014/main" id="{A869A432-903C-AFBD-104B-C5F8952F5AEE}"/>
              </a:ext>
            </a:extLst>
          </p:cNvPr>
          <p:cNvSpPr/>
          <p:nvPr/>
        </p:nvSpPr>
        <p:spPr>
          <a:xfrm>
            <a:off x="685800" y="3261363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C753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0" name="Google Shape;888;p37">
            <a:extLst>
              <a:ext uri="{FF2B5EF4-FFF2-40B4-BE49-F238E27FC236}">
                <a16:creationId xmlns:a16="http://schemas.microsoft.com/office/drawing/2014/main" id="{3C298A57-BB58-4F0E-35A5-E51748DF97B9}"/>
              </a:ext>
            </a:extLst>
          </p:cNvPr>
          <p:cNvSpPr/>
          <p:nvPr/>
        </p:nvSpPr>
        <p:spPr>
          <a:xfrm>
            <a:off x="685800" y="3261363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4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1" name="Google Shape;889;p37">
            <a:extLst>
              <a:ext uri="{FF2B5EF4-FFF2-40B4-BE49-F238E27FC236}">
                <a16:creationId xmlns:a16="http://schemas.microsoft.com/office/drawing/2014/main" id="{D36919F9-30DE-2A1F-F7C3-8DAD3C588AA5}"/>
              </a:ext>
            </a:extLst>
          </p:cNvPr>
          <p:cNvSpPr/>
          <p:nvPr/>
        </p:nvSpPr>
        <p:spPr>
          <a:xfrm>
            <a:off x="1280160" y="3224787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Dengue e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outras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arboviroses</a:t>
            </a:r>
            <a:endParaRPr lang="pt-BR" sz="14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2" name="Google Shape;890;p37">
            <a:extLst>
              <a:ext uri="{FF2B5EF4-FFF2-40B4-BE49-F238E27FC236}">
                <a16:creationId xmlns:a16="http://schemas.microsoft.com/office/drawing/2014/main" id="{32E9385E-41B6-E5C0-AB6E-333B4F0164C6}"/>
              </a:ext>
            </a:extLst>
          </p:cNvPr>
          <p:cNvSpPr/>
          <p:nvPr/>
        </p:nvSpPr>
        <p:spPr>
          <a:xfrm>
            <a:off x="685800" y="3989828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3" name="Google Shape;892;p37">
            <a:extLst>
              <a:ext uri="{FF2B5EF4-FFF2-40B4-BE49-F238E27FC236}">
                <a16:creationId xmlns:a16="http://schemas.microsoft.com/office/drawing/2014/main" id="{6C5908FE-B54F-6FB7-281A-CBF97ADB7EF0}"/>
              </a:ext>
            </a:extLst>
          </p:cNvPr>
          <p:cNvSpPr/>
          <p:nvPr/>
        </p:nvSpPr>
        <p:spPr>
          <a:xfrm>
            <a:off x="4504947" y="3261363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C753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4" name="Google Shape;893;p37">
            <a:extLst>
              <a:ext uri="{FF2B5EF4-FFF2-40B4-BE49-F238E27FC236}">
                <a16:creationId xmlns:a16="http://schemas.microsoft.com/office/drawing/2014/main" id="{B49AD82A-5A58-31C0-0CF5-0280A26E2606}"/>
              </a:ext>
            </a:extLst>
          </p:cNvPr>
          <p:cNvSpPr/>
          <p:nvPr/>
        </p:nvSpPr>
        <p:spPr>
          <a:xfrm>
            <a:off x="4504947" y="3261363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5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5" name="Google Shape;894;p37">
            <a:extLst>
              <a:ext uri="{FF2B5EF4-FFF2-40B4-BE49-F238E27FC236}">
                <a16:creationId xmlns:a16="http://schemas.microsoft.com/office/drawing/2014/main" id="{C2724A96-8EC7-7DD1-617F-DFF55C8F6408}"/>
              </a:ext>
            </a:extLst>
          </p:cNvPr>
          <p:cNvSpPr/>
          <p:nvPr/>
        </p:nvSpPr>
        <p:spPr>
          <a:xfrm>
            <a:off x="5099307" y="3224787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lvl="0">
              <a:lnSpc>
                <a:spcPct val="94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Linhas de cuidado para saúde do </a:t>
            </a:r>
          </a:p>
          <a:p>
            <a:pPr lvl="0">
              <a:lnSpc>
                <a:spcPct val="94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trabalhador rural.​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6" name="Google Shape;895;p37">
            <a:extLst>
              <a:ext uri="{FF2B5EF4-FFF2-40B4-BE49-F238E27FC236}">
                <a16:creationId xmlns:a16="http://schemas.microsoft.com/office/drawing/2014/main" id="{D9674201-9DA7-C1A0-3A30-4E8AE8726404}"/>
              </a:ext>
            </a:extLst>
          </p:cNvPr>
          <p:cNvSpPr/>
          <p:nvPr/>
        </p:nvSpPr>
        <p:spPr>
          <a:xfrm>
            <a:off x="4504947" y="3989828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7" name="Google Shape;896;p37">
            <a:extLst>
              <a:ext uri="{FF2B5EF4-FFF2-40B4-BE49-F238E27FC236}">
                <a16:creationId xmlns:a16="http://schemas.microsoft.com/office/drawing/2014/main" id="{589F7385-C44F-E54F-3EC5-4A7BFD17DA99}"/>
              </a:ext>
            </a:extLst>
          </p:cNvPr>
          <p:cNvSpPr/>
          <p:nvPr/>
        </p:nvSpPr>
        <p:spPr>
          <a:xfrm>
            <a:off x="8141204" y="3078483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EC753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8" name="Google Shape;897;p37">
            <a:extLst>
              <a:ext uri="{FF2B5EF4-FFF2-40B4-BE49-F238E27FC236}">
                <a16:creationId xmlns:a16="http://schemas.microsoft.com/office/drawing/2014/main" id="{19D0B4FF-1EA2-CDEB-09EB-CA724CCDAAAA}"/>
              </a:ext>
            </a:extLst>
          </p:cNvPr>
          <p:cNvSpPr/>
          <p:nvPr/>
        </p:nvSpPr>
        <p:spPr>
          <a:xfrm>
            <a:off x="8324084" y="3261363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C753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9" name="Google Shape;898;p37">
            <a:extLst>
              <a:ext uri="{FF2B5EF4-FFF2-40B4-BE49-F238E27FC236}">
                <a16:creationId xmlns:a16="http://schemas.microsoft.com/office/drawing/2014/main" id="{0DAE6448-7BFF-EB3E-39F5-BF77B0AC773D}"/>
              </a:ext>
            </a:extLst>
          </p:cNvPr>
          <p:cNvSpPr/>
          <p:nvPr/>
        </p:nvSpPr>
        <p:spPr>
          <a:xfrm>
            <a:off x="8324084" y="3261363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6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0" name="Google Shape;899;p37">
            <a:extLst>
              <a:ext uri="{FF2B5EF4-FFF2-40B4-BE49-F238E27FC236}">
                <a16:creationId xmlns:a16="http://schemas.microsoft.com/office/drawing/2014/main" id="{8DD1026A-4C47-779D-FCD8-4BDEEB299342}"/>
              </a:ext>
            </a:extLst>
          </p:cNvPr>
          <p:cNvSpPr/>
          <p:nvPr/>
        </p:nvSpPr>
        <p:spPr>
          <a:xfrm>
            <a:off x="8918444" y="3224787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Continuidade de tratamento (HIV, TB, hanseníase, hepatites, Chagas)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1" name="Google Shape;900;p37">
            <a:extLst>
              <a:ext uri="{FF2B5EF4-FFF2-40B4-BE49-F238E27FC236}">
                <a16:creationId xmlns:a16="http://schemas.microsoft.com/office/drawing/2014/main" id="{18EF3871-C474-A0F8-E9B3-065B6778B11E}"/>
              </a:ext>
            </a:extLst>
          </p:cNvPr>
          <p:cNvSpPr/>
          <p:nvPr/>
        </p:nvSpPr>
        <p:spPr>
          <a:xfrm>
            <a:off x="8324084" y="3989828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2" name="Google Shape;901;p37">
            <a:extLst>
              <a:ext uri="{FF2B5EF4-FFF2-40B4-BE49-F238E27FC236}">
                <a16:creationId xmlns:a16="http://schemas.microsoft.com/office/drawing/2014/main" id="{89E7DC27-6D2E-01C2-E453-5915EC317BB2}"/>
              </a:ext>
            </a:extLst>
          </p:cNvPr>
          <p:cNvSpPr/>
          <p:nvPr/>
        </p:nvSpPr>
        <p:spPr>
          <a:xfrm>
            <a:off x="502920" y="4556756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EC753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3" name="Google Shape;902;p37">
            <a:extLst>
              <a:ext uri="{FF2B5EF4-FFF2-40B4-BE49-F238E27FC236}">
                <a16:creationId xmlns:a16="http://schemas.microsoft.com/office/drawing/2014/main" id="{C07C25CA-C8CA-B74D-3B88-30043470E653}"/>
              </a:ext>
            </a:extLst>
          </p:cNvPr>
          <p:cNvSpPr/>
          <p:nvPr/>
        </p:nvSpPr>
        <p:spPr>
          <a:xfrm>
            <a:off x="685800" y="4739636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C753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4" name="Google Shape;903;p37">
            <a:extLst>
              <a:ext uri="{FF2B5EF4-FFF2-40B4-BE49-F238E27FC236}">
                <a16:creationId xmlns:a16="http://schemas.microsoft.com/office/drawing/2014/main" id="{D49361EB-3708-FDD2-028E-0BD0BD8A4908}"/>
              </a:ext>
            </a:extLst>
          </p:cNvPr>
          <p:cNvSpPr/>
          <p:nvPr/>
        </p:nvSpPr>
        <p:spPr>
          <a:xfrm>
            <a:off x="685800" y="4739636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7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5" name="Google Shape;904;p37">
            <a:extLst>
              <a:ext uri="{FF2B5EF4-FFF2-40B4-BE49-F238E27FC236}">
                <a16:creationId xmlns:a16="http://schemas.microsoft.com/office/drawing/2014/main" id="{9BBE44B9-75AD-ECAB-36AB-2BCEA7C182CD}"/>
              </a:ext>
            </a:extLst>
          </p:cNvPr>
          <p:cNvSpPr/>
          <p:nvPr/>
        </p:nvSpPr>
        <p:spPr>
          <a:xfrm>
            <a:off x="1280160" y="470306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Territórios com comunidades periféricas, quilombolas e povos de terreiro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6" name="Google Shape;905;p37">
            <a:extLst>
              <a:ext uri="{FF2B5EF4-FFF2-40B4-BE49-F238E27FC236}">
                <a16:creationId xmlns:a16="http://schemas.microsoft.com/office/drawing/2014/main" id="{131EC708-A2FE-A65E-2755-0B70C3985931}"/>
              </a:ext>
            </a:extLst>
          </p:cNvPr>
          <p:cNvSpPr/>
          <p:nvPr/>
        </p:nvSpPr>
        <p:spPr>
          <a:xfrm>
            <a:off x="685800" y="5468112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7" name="Google Shape;906;p37">
            <a:extLst>
              <a:ext uri="{FF2B5EF4-FFF2-40B4-BE49-F238E27FC236}">
                <a16:creationId xmlns:a16="http://schemas.microsoft.com/office/drawing/2014/main" id="{A2F1E633-9E2D-D98D-410E-525BF0C8C4C0}"/>
              </a:ext>
            </a:extLst>
          </p:cNvPr>
          <p:cNvSpPr/>
          <p:nvPr/>
        </p:nvSpPr>
        <p:spPr>
          <a:xfrm>
            <a:off x="4322067" y="4556756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EC753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9" name="Google Shape;907;p37">
            <a:extLst>
              <a:ext uri="{FF2B5EF4-FFF2-40B4-BE49-F238E27FC236}">
                <a16:creationId xmlns:a16="http://schemas.microsoft.com/office/drawing/2014/main" id="{5F7B9A70-5C2E-A178-2473-E4C97802B369}"/>
              </a:ext>
            </a:extLst>
          </p:cNvPr>
          <p:cNvSpPr/>
          <p:nvPr/>
        </p:nvSpPr>
        <p:spPr>
          <a:xfrm>
            <a:off x="4504947" y="4739636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C753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0" name="Google Shape;908;p37">
            <a:extLst>
              <a:ext uri="{FF2B5EF4-FFF2-40B4-BE49-F238E27FC236}">
                <a16:creationId xmlns:a16="http://schemas.microsoft.com/office/drawing/2014/main" id="{67768338-A27D-615B-235B-9E000991C167}"/>
              </a:ext>
            </a:extLst>
          </p:cNvPr>
          <p:cNvSpPr/>
          <p:nvPr/>
        </p:nvSpPr>
        <p:spPr>
          <a:xfrm>
            <a:off x="4504947" y="4739636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8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1" name="Google Shape;909;p37">
            <a:extLst>
              <a:ext uri="{FF2B5EF4-FFF2-40B4-BE49-F238E27FC236}">
                <a16:creationId xmlns:a16="http://schemas.microsoft.com/office/drawing/2014/main" id="{16D48548-084D-085C-2C38-066F8EA3B29E}"/>
              </a:ext>
            </a:extLst>
          </p:cNvPr>
          <p:cNvSpPr/>
          <p:nvPr/>
        </p:nvSpPr>
        <p:spPr>
          <a:xfrm>
            <a:off x="5099307" y="470306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Insegurança hídrica e alimentar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2" name="Google Shape;910;p37">
            <a:extLst>
              <a:ext uri="{FF2B5EF4-FFF2-40B4-BE49-F238E27FC236}">
                <a16:creationId xmlns:a16="http://schemas.microsoft.com/office/drawing/2014/main" id="{E74207C8-7E24-181E-F224-511362B7518C}"/>
              </a:ext>
            </a:extLst>
          </p:cNvPr>
          <p:cNvSpPr/>
          <p:nvPr/>
        </p:nvSpPr>
        <p:spPr>
          <a:xfrm>
            <a:off x="4504947" y="5468112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3" name="Google Shape;911;p37">
            <a:extLst>
              <a:ext uri="{FF2B5EF4-FFF2-40B4-BE49-F238E27FC236}">
                <a16:creationId xmlns:a16="http://schemas.microsoft.com/office/drawing/2014/main" id="{A666429C-052A-98B8-FE4F-E2EACA06849A}"/>
              </a:ext>
            </a:extLst>
          </p:cNvPr>
          <p:cNvSpPr/>
          <p:nvPr/>
        </p:nvSpPr>
        <p:spPr>
          <a:xfrm>
            <a:off x="8141204" y="4556756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EC753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4" name="Google Shape;912;p37">
            <a:extLst>
              <a:ext uri="{FF2B5EF4-FFF2-40B4-BE49-F238E27FC236}">
                <a16:creationId xmlns:a16="http://schemas.microsoft.com/office/drawing/2014/main" id="{E7B93BB7-C056-35DF-D503-8201A5EE1E6B}"/>
              </a:ext>
            </a:extLst>
          </p:cNvPr>
          <p:cNvSpPr/>
          <p:nvPr/>
        </p:nvSpPr>
        <p:spPr>
          <a:xfrm>
            <a:off x="8324084" y="4739636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C753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5" name="Google Shape;913;p37">
            <a:extLst>
              <a:ext uri="{FF2B5EF4-FFF2-40B4-BE49-F238E27FC236}">
                <a16:creationId xmlns:a16="http://schemas.microsoft.com/office/drawing/2014/main" id="{ABFF8A3D-73CC-BE10-5B36-85B8EA68E7C8}"/>
              </a:ext>
            </a:extLst>
          </p:cNvPr>
          <p:cNvSpPr/>
          <p:nvPr/>
        </p:nvSpPr>
        <p:spPr>
          <a:xfrm>
            <a:off x="8324084" y="4739636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9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6" name="Google Shape;914;p37">
            <a:extLst>
              <a:ext uri="{FF2B5EF4-FFF2-40B4-BE49-F238E27FC236}">
                <a16:creationId xmlns:a16="http://schemas.microsoft.com/office/drawing/2014/main" id="{B3254EFE-69F9-BC81-4802-E9A25F1E9A1B}"/>
              </a:ext>
            </a:extLst>
          </p:cNvPr>
          <p:cNvSpPr/>
          <p:nvPr/>
        </p:nvSpPr>
        <p:spPr>
          <a:xfrm>
            <a:off x="8918444" y="470306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Calor, poluição, queimadas e agudização de doenças crônicas não transmissíveis (DCNT)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7" name="Google Shape;915;p37">
            <a:extLst>
              <a:ext uri="{FF2B5EF4-FFF2-40B4-BE49-F238E27FC236}">
                <a16:creationId xmlns:a16="http://schemas.microsoft.com/office/drawing/2014/main" id="{BFE13203-2105-2D87-05B2-EE486D3FEF3F}"/>
              </a:ext>
            </a:extLst>
          </p:cNvPr>
          <p:cNvSpPr/>
          <p:nvPr/>
        </p:nvSpPr>
        <p:spPr>
          <a:xfrm>
            <a:off x="8324084" y="5468112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93997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5253F-2BAF-A933-AD21-5AEBB5B75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DE83CCEF-60E8-1817-43F3-FEAB528A029E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03D0B37-D415-92B0-3E0B-1D62A467E6B5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8A7983FD-8F8A-9A8A-873B-37D0508C6B7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011BB478-8E87-1C48-2014-ECC00793D31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A9E56418-A5B8-4B62-6943-EC92B7C8CC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8A6E81B9-656D-486F-B4CA-96DF6ECE70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4E607CCE-76A1-D4D7-EB4F-57972FA86A38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01C8C89-BE30-D586-7323-056D78A5E111}"/>
              </a:ext>
            </a:extLst>
          </p:cNvPr>
          <p:cNvGrpSpPr/>
          <p:nvPr/>
        </p:nvGrpSpPr>
        <p:grpSpPr>
          <a:xfrm>
            <a:off x="1521643" y="4600822"/>
            <a:ext cx="787992" cy="787992"/>
            <a:chOff x="476250" y="3539200"/>
            <a:chExt cx="957723" cy="957723"/>
          </a:xfrm>
          <a:solidFill>
            <a:srgbClr val="5C316F"/>
          </a:solidFill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48637B14-8B78-9D2D-FF83-A46691522C89}"/>
                </a:ext>
              </a:extLst>
            </p:cNvPr>
            <p:cNvSpPr/>
            <p:nvPr/>
          </p:nvSpPr>
          <p:spPr>
            <a:xfrm>
              <a:off x="476250" y="3539200"/>
              <a:ext cx="957723" cy="95772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5BAB"/>
                </a:solidFill>
              </a:endParaRPr>
            </a:p>
          </p:txBody>
        </p:sp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BD825548-39ED-5819-D846-8C3FF66EF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687027" y="3730926"/>
              <a:ext cx="536169" cy="536169"/>
            </a:xfrm>
            <a:prstGeom prst="rect">
              <a:avLst/>
            </a:prstGeom>
            <a:grpFill/>
          </p:spPr>
        </p:pic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C10F478F-5725-DAB7-72D4-9E88EEE9C029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AB83B961-BF09-55DC-D721-A0F37547858B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15EE4C8F-B4B8-745F-FC91-7ADC3C98F4DA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E40E5F07-FA0E-36B5-4202-B71AA614EF9D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1126F56C-E19D-2785-7651-43D44CE31555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13385816-76BD-744B-78F6-9C88EBE2EBFF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A27DF5B6-385D-2409-BBA6-9E0BF6B1F56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71B80C1D-30C1-577F-8759-368A53AE24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663045" y="329718"/>
            <a:ext cx="6704834" cy="5760360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6052052E-A351-36CF-082E-D4A639367140}"/>
              </a:ext>
            </a:extLst>
          </p:cNvPr>
          <p:cNvSpPr txBox="1"/>
          <p:nvPr/>
        </p:nvSpPr>
        <p:spPr>
          <a:xfrm>
            <a:off x="378094" y="1469186"/>
            <a:ext cx="4632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2400"/>
            </a:pPr>
            <a:r>
              <a:rPr lang="pt-BR" sz="4000" dirty="0">
                <a:solidFill>
                  <a:srgbClr val="5C316F"/>
                </a:solidFill>
                <a:latin typeface="Rawline ExtraBold" panose="000009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SUDESTE</a:t>
            </a:r>
            <a:endParaRPr lang="pt-BR" sz="4000" dirty="0">
              <a:solidFill>
                <a:srgbClr val="5C316F"/>
              </a:solidFill>
              <a:latin typeface="Rawline SemiBold" panose="000007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EBF9FC-645B-2898-8A90-27381B5FE6E7}"/>
              </a:ext>
            </a:extLst>
          </p:cNvPr>
          <p:cNvSpPr txBox="1"/>
          <p:nvPr/>
        </p:nvSpPr>
        <p:spPr>
          <a:xfrm>
            <a:off x="378094" y="2388674"/>
            <a:ext cx="34604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i="1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No Sudeste, </a:t>
            </a:r>
            <a:r>
              <a:rPr lang="pt-BR" sz="2400" i="1" dirty="0">
                <a:solidFill>
                  <a:schemeClr val="tx1"/>
                </a:solidFill>
                <a:latin typeface="Rawline ExtraBold" panose="00000900000000000000" pitchFamily="2" charset="0"/>
                <a:ea typeface="Calibri"/>
                <a:cs typeface="Calibri"/>
              </a:rPr>
              <a:t>ondas de calor e tempestades severas</a:t>
            </a:r>
            <a:r>
              <a:rPr lang="pt-BR" sz="2400" i="1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 — com risco de </a:t>
            </a:r>
            <a:r>
              <a:rPr lang="pt-BR" sz="2400" i="1" dirty="0">
                <a:solidFill>
                  <a:schemeClr val="tx1"/>
                </a:solidFill>
                <a:latin typeface="Rawline ExtraBold" panose="00000900000000000000" pitchFamily="2" charset="0"/>
                <a:ea typeface="Calibri"/>
                <a:cs typeface="Calibri"/>
              </a:rPr>
              <a:t>seca e rompimento de barragens</a:t>
            </a:r>
            <a:endParaRPr lang="pt-BR" sz="2400" dirty="0">
              <a:solidFill>
                <a:schemeClr val="tx1"/>
              </a:solidFill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81AF4A3B-1F50-EFCD-3F5D-8A3B62A0DDD5}"/>
              </a:ext>
            </a:extLst>
          </p:cNvPr>
          <p:cNvGrpSpPr/>
          <p:nvPr/>
        </p:nvGrpSpPr>
        <p:grpSpPr>
          <a:xfrm>
            <a:off x="476251" y="4600823"/>
            <a:ext cx="787992" cy="787992"/>
            <a:chOff x="1537194" y="4600823"/>
            <a:chExt cx="787992" cy="787992"/>
          </a:xfrm>
        </p:grpSpPr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BC6538D5-CF65-DEB3-E6E4-7DF2697B9E5A}"/>
                </a:ext>
              </a:extLst>
            </p:cNvPr>
            <p:cNvSpPr/>
            <p:nvPr/>
          </p:nvSpPr>
          <p:spPr>
            <a:xfrm>
              <a:off x="1537194" y="4600823"/>
              <a:ext cx="787992" cy="787992"/>
            </a:xfrm>
            <a:prstGeom prst="ellipse">
              <a:avLst/>
            </a:prstGeom>
            <a:solidFill>
              <a:srgbClr val="5C31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rgbClr val="005BAB"/>
                </a:solidFill>
              </a:endParaRPr>
            </a:p>
          </p:txBody>
        </p:sp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3CD3702B-E793-7CCB-5527-16DE426CE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6301" y="4774245"/>
              <a:ext cx="441147" cy="4411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7471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4E2B8-3737-C5CB-F1B8-3F38C92DF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DD92B545-AA64-204E-41EB-8FE5EF162642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2CE96B9E-ABB0-9C08-4E19-E23A242F9C0B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31324C45-ED3F-495B-C3D3-072AD83E64E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FF224CDF-57FD-357A-D329-0CFF071B3ED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9115F2D0-EFC8-DC8C-7596-B672559804C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3E7C5EAB-C511-77C2-2A2A-09D16965028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9CA99A4A-180C-AF07-A1CA-F0FDB13F7EAE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CC9D94A5-F084-8032-8992-2635C1B27DF9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3B80C1D8-88BD-E9BA-30FC-4F2ACC3D2E02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27D2A516-EF07-930B-B477-8FB32EC9B458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9CD7EC36-7B2D-4BFB-023D-28CBF0413C01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F223EDB8-5C7F-5838-1A0D-A028312E3C95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45CC0C72-2E9C-5533-A9A4-1860048150F8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Google Shape;818;p35">
            <a:extLst>
              <a:ext uri="{FF2B5EF4-FFF2-40B4-BE49-F238E27FC236}">
                <a16:creationId xmlns:a16="http://schemas.microsoft.com/office/drawing/2014/main" id="{A1CC95DE-BEC6-C5DF-6581-A4252ABCE85B}"/>
              </a:ext>
            </a:extLst>
          </p:cNvPr>
          <p:cNvSpPr/>
          <p:nvPr/>
        </p:nvSpPr>
        <p:spPr>
          <a:xfrm>
            <a:off x="312255" y="215955"/>
            <a:ext cx="2853732" cy="151232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A FN-SUS implanta a bases do Rio de Janeiro para </a:t>
            </a:r>
            <a:r>
              <a:rPr lang="pt-BR" sz="2000" b="1" i="0" u="none" strike="noStrike" kern="0" cap="none" spc="0" baseline="0" dirty="0">
                <a:solidFill>
                  <a:srgbClr val="5C316F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resposta em até 48 horas</a:t>
            </a:r>
            <a:r>
              <a:rPr lang="pt-BR" sz="2000" b="1" i="0" u="none" strike="noStrike" kern="0" cap="none" spc="0" baseline="0" dirty="0">
                <a:solidFill>
                  <a:srgbClr val="008F2F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.</a:t>
            </a:r>
            <a:endParaRPr lang="pt-BR" sz="2000" b="0" i="0" u="none" strike="noStrike" kern="0" cap="none" spc="0" baseline="0" dirty="0">
              <a:solidFill>
                <a:srgbClr val="008F2F"/>
              </a:solidFill>
              <a:uFillTx/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6707AF1E-CF7A-565E-758C-6C166009D8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834;p35">
            <a:extLst>
              <a:ext uri="{FF2B5EF4-FFF2-40B4-BE49-F238E27FC236}">
                <a16:creationId xmlns:a16="http://schemas.microsoft.com/office/drawing/2014/main" id="{39486A8F-F22B-5415-04E0-5F8B3113CEC0}"/>
              </a:ext>
            </a:extLst>
          </p:cNvPr>
          <p:cNvSpPr/>
          <p:nvPr/>
        </p:nvSpPr>
        <p:spPr>
          <a:xfrm>
            <a:off x="6126652" y="5843252"/>
            <a:ext cx="4135829" cy="9925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 b="0" i="1" u="none" strike="noStrike" kern="0" cap="none" spc="0" baseline="0" dirty="0">
                <a:solidFill>
                  <a:srgbClr val="FF0000"/>
                </a:solidFill>
                <a:uFillTx/>
                <a:latin typeface="Calibri"/>
                <a:ea typeface="Calibri"/>
                <a:cs typeface="Calibri"/>
              </a:rPr>
              <a:t>Representação esquemática — raio de cobertura [DADO A CONFIRMAR].</a:t>
            </a:r>
            <a:endParaRPr lang="pt-BR" sz="900" b="0" i="0" u="none" strike="noStrike" kern="0" cap="none" spc="0" baseline="0" dirty="0">
              <a:solidFill>
                <a:srgbClr val="FF0000"/>
              </a:solidFill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5AEBC665-AD3B-B179-A43E-0EB38CA6A56B}"/>
              </a:ext>
            </a:extLst>
          </p:cNvPr>
          <p:cNvGrpSpPr/>
          <p:nvPr/>
        </p:nvGrpSpPr>
        <p:grpSpPr>
          <a:xfrm>
            <a:off x="351141" y="1868907"/>
            <a:ext cx="2525409" cy="850058"/>
            <a:chOff x="553846" y="2003855"/>
            <a:chExt cx="2651760" cy="850058"/>
          </a:xfrm>
        </p:grpSpPr>
        <p:sp>
          <p:nvSpPr>
            <p:cNvPr id="49" name="Google Shape;832;p35">
              <a:extLst>
                <a:ext uri="{FF2B5EF4-FFF2-40B4-BE49-F238E27FC236}">
                  <a16:creationId xmlns:a16="http://schemas.microsoft.com/office/drawing/2014/main" id="{10C91966-035D-7B72-FDDC-EF0819777F3A}"/>
                </a:ext>
              </a:extLst>
            </p:cNvPr>
            <p:cNvSpPr/>
            <p:nvPr/>
          </p:nvSpPr>
          <p:spPr>
            <a:xfrm>
              <a:off x="553846" y="2003855"/>
              <a:ext cx="2651760" cy="850058"/>
            </a:xfrm>
            <a:custGeom>
              <a:avLst>
                <a:gd name="f0" fmla="val 864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12701" cap="flat">
              <a:noFill/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833;p35">
              <a:extLst>
                <a:ext uri="{FF2B5EF4-FFF2-40B4-BE49-F238E27FC236}">
                  <a16:creationId xmlns:a16="http://schemas.microsoft.com/office/drawing/2014/main" id="{F215F474-20A2-608A-3692-0FE387A809ED}"/>
                </a:ext>
              </a:extLst>
            </p:cNvPr>
            <p:cNvSpPr/>
            <p:nvPr/>
          </p:nvSpPr>
          <p:spPr>
            <a:xfrm>
              <a:off x="645286" y="2138269"/>
              <a:ext cx="2468880" cy="58123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1" i="0" u="none" strike="noStrike" kern="0" cap="none" spc="0" baseline="0" dirty="0">
                  <a:solidFill>
                    <a:srgbClr val="5C316F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Deslocamento em até 48h</a:t>
              </a:r>
              <a:br>
                <a:rPr lang="pt-BR" sz="1300" b="1" i="0" u="none" strike="noStrike" kern="0" cap="none" spc="0" baseline="0" dirty="0">
                  <a:solidFill>
                    <a:srgbClr val="B3402F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</a:br>
              <a:r>
                <a:rPr lang="pt-BR" sz="1050" b="0" i="0" u="none" strike="noStrike" kern="0" cap="none" spc="0" baseline="0" dirty="0">
                  <a:solidFill>
                    <a:srgbClr val="3A475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Profissionais de resposta rápida e módulos de hospital de campanha.</a:t>
              </a:r>
              <a:endParaRPr lang="pt-BR" sz="13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</p:grpSp>
      <p:pic>
        <p:nvPicPr>
          <p:cNvPr id="28" name="Imagem 27">
            <a:extLst>
              <a:ext uri="{FF2B5EF4-FFF2-40B4-BE49-F238E27FC236}">
                <a16:creationId xmlns:a16="http://schemas.microsoft.com/office/drawing/2014/main" id="{04727C88-E7E9-55CE-AA67-044E66937F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07396" y="247694"/>
            <a:ext cx="6927920" cy="5952022"/>
          </a:xfrm>
          <a:prstGeom prst="rect">
            <a:avLst/>
          </a:prstGeom>
        </p:spPr>
      </p:pic>
      <p:grpSp>
        <p:nvGrpSpPr>
          <p:cNvPr id="29" name="Agrupar 28">
            <a:extLst>
              <a:ext uri="{FF2B5EF4-FFF2-40B4-BE49-F238E27FC236}">
                <a16:creationId xmlns:a16="http://schemas.microsoft.com/office/drawing/2014/main" id="{5A9DD3D1-9572-AF0C-8684-73B089BBCC0F}"/>
              </a:ext>
            </a:extLst>
          </p:cNvPr>
          <p:cNvGrpSpPr/>
          <p:nvPr/>
        </p:nvGrpSpPr>
        <p:grpSpPr>
          <a:xfrm>
            <a:off x="8603885" y="4225790"/>
            <a:ext cx="1617956" cy="1348296"/>
            <a:chOff x="3983354" y="4592352"/>
            <a:chExt cx="1645920" cy="1371600"/>
          </a:xfrm>
        </p:grpSpPr>
        <p:sp>
          <p:nvSpPr>
            <p:cNvPr id="30" name="Google Shape;828;p35">
              <a:extLst>
                <a:ext uri="{FF2B5EF4-FFF2-40B4-BE49-F238E27FC236}">
                  <a16:creationId xmlns:a16="http://schemas.microsoft.com/office/drawing/2014/main" id="{6A5419BD-BF53-161E-FD28-8D01852383F4}"/>
                </a:ext>
              </a:extLst>
            </p:cNvPr>
            <p:cNvSpPr/>
            <p:nvPr/>
          </p:nvSpPr>
          <p:spPr>
            <a:xfrm>
              <a:off x="4120515" y="4592352"/>
              <a:ext cx="1371600" cy="137160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63CC1">
                <a:alpha val="17255"/>
              </a:srgbClr>
            </a:solidFill>
            <a:ln w="25400" cap="flat">
              <a:solidFill>
                <a:srgbClr val="E3D1EB"/>
              </a:solidFill>
              <a:custDash>
                <a:ds d="300000" sp="300000"/>
              </a:custDash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Google Shape;829;p35">
              <a:extLst>
                <a:ext uri="{FF2B5EF4-FFF2-40B4-BE49-F238E27FC236}">
                  <a16:creationId xmlns:a16="http://schemas.microsoft.com/office/drawing/2014/main" id="{7E375C8C-461C-C725-625A-AE4F92A2C925}"/>
                </a:ext>
              </a:extLst>
            </p:cNvPr>
            <p:cNvSpPr/>
            <p:nvPr/>
          </p:nvSpPr>
          <p:spPr>
            <a:xfrm>
              <a:off x="4550283" y="5022120"/>
              <a:ext cx="512064" cy="51206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E3D1EB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Google Shape;830;p35">
              <a:extLst>
                <a:ext uri="{FF2B5EF4-FFF2-40B4-BE49-F238E27FC236}">
                  <a16:creationId xmlns:a16="http://schemas.microsoft.com/office/drawing/2014/main" id="{E22207E9-DF96-8A59-F1C1-4A3189433F82}"/>
                </a:ext>
              </a:extLst>
            </p:cNvPr>
            <p:cNvSpPr/>
            <p:nvPr/>
          </p:nvSpPr>
          <p:spPr>
            <a:xfrm>
              <a:off x="4550283" y="5092335"/>
              <a:ext cx="512064" cy="37163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56" b="1" i="0" u="none" strike="noStrike" kern="0" cap="none" spc="0" baseline="0" dirty="0">
                  <a:solidFill>
                    <a:srgbClr val="5C316F"/>
                  </a:solidFill>
                  <a:uFillTx/>
                  <a:latin typeface="Calibri"/>
                  <a:ea typeface="Calibri"/>
                  <a:cs typeface="Calibri"/>
                </a:rPr>
                <a:t>H</a:t>
              </a:r>
              <a:endParaRPr lang="en-US" sz="1456" b="0" i="0" u="none" strike="noStrike" kern="0" cap="none" spc="0" baseline="0" dirty="0">
                <a:solidFill>
                  <a:srgbClr val="5C316F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2" name="Google Shape;831;p35">
              <a:extLst>
                <a:ext uri="{FF2B5EF4-FFF2-40B4-BE49-F238E27FC236}">
                  <a16:creationId xmlns:a16="http://schemas.microsoft.com/office/drawing/2014/main" id="{E8C5C500-A5B4-FA1B-00B4-AC5D1D7488BB}"/>
                </a:ext>
              </a:extLst>
            </p:cNvPr>
            <p:cNvSpPr/>
            <p:nvPr/>
          </p:nvSpPr>
          <p:spPr>
            <a:xfrm>
              <a:off x="3983354" y="5552472"/>
              <a:ext cx="1645920" cy="2743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1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Rio de Janeiro</a:t>
              </a:r>
              <a:endParaRPr lang="en-US" sz="1250" b="0" i="0" u="none" strike="noStrike" kern="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41642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F8E28-1E6D-6A64-5E64-F407D100A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D426B5D0-95A7-EFA4-EC0A-C661B0F4833E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A640D335-98BA-7F7B-194E-42224C9DD6EC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1D8D5363-BCAB-38BA-D76C-C47F2BAB8E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7DBDAC25-47AA-7ED0-AF2A-3143FDFC77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EB46B6A5-7458-FB21-B3E1-F508E32E57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4DD55E48-A05C-F31F-564D-40D2323C112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50709A57-8951-543D-952B-CDB23E8E1B97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B1A57D3E-223F-BFA2-2131-8CD4FF5C3432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70BEB4D9-F44C-B1B8-7D2E-B539DB8E17BD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A388FDF0-A384-8276-0837-8C61CE0A6B1A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13766AD7-DBE2-2A81-F334-3C637DF5EAAB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BB78DEFB-2CB5-44CD-4217-F0FD25A57C0A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6BCADD3F-4348-C098-8B1E-5040056C3289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12A6C76E-4898-6857-41AA-0618B0178C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245" r="6505"/>
          <a:stretch>
            <a:fillRect/>
          </a:stretch>
        </p:blipFill>
        <p:spPr>
          <a:xfrm>
            <a:off x="-154594" y="-54805"/>
            <a:ext cx="4423004" cy="4199053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id="{6C852707-296A-FF38-AF1B-F9C13DDD07AE}"/>
              </a:ext>
            </a:extLst>
          </p:cNvPr>
          <p:cNvSpPr/>
          <p:nvPr/>
        </p:nvSpPr>
        <p:spPr>
          <a:xfrm>
            <a:off x="-154594" y="-58437"/>
            <a:ext cx="12346593" cy="4199053"/>
          </a:xfrm>
          <a:prstGeom prst="rect">
            <a:avLst/>
          </a:prstGeom>
          <a:solidFill>
            <a:srgbClr val="5C316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A48F5CA2-9D74-A7E6-9A4E-A5DD8D36C984}"/>
              </a:ext>
            </a:extLst>
          </p:cNvPr>
          <p:cNvSpPr txBox="1"/>
          <p:nvPr/>
        </p:nvSpPr>
        <p:spPr>
          <a:xfrm>
            <a:off x="378581" y="910865"/>
            <a:ext cx="3356657" cy="2264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8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dirty="0">
                <a:solidFill>
                  <a:schemeClr val="bg1"/>
                </a:solidFill>
                <a:latin typeface="Rawline SemiBold" panose="00000700000000000000" pitchFamily="2" charset="0"/>
                <a:ea typeface="Calibri"/>
                <a:cs typeface="Calibri"/>
              </a:rPr>
              <a:t>No Sudeste, o fenômeno alterna ondas de calor prolongadas e tempestades severas de curta duração.</a:t>
            </a:r>
            <a:endParaRPr lang="pt-BR" sz="2400" i="0" u="none" strike="noStrike" kern="0" cap="none" spc="0" baseline="0" dirty="0">
              <a:solidFill>
                <a:schemeClr val="bg1"/>
              </a:solidFill>
              <a:uFillTx/>
              <a:latin typeface="Rawline SemiBold" panose="00000700000000000000" pitchFamily="2" charset="0"/>
              <a:ea typeface="Calibri"/>
              <a:cs typeface="Calibri"/>
            </a:endParaRP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FA7C4086-2D72-CDC4-DCDC-6F2D6D9C1ACA}"/>
              </a:ext>
            </a:extLst>
          </p:cNvPr>
          <p:cNvSpPr/>
          <p:nvPr/>
        </p:nvSpPr>
        <p:spPr>
          <a:xfrm>
            <a:off x="-154594" y="4140617"/>
            <a:ext cx="12346594" cy="2781921"/>
          </a:xfrm>
          <a:prstGeom prst="rect">
            <a:avLst/>
          </a:prstGeom>
          <a:solidFill>
            <a:srgbClr val="EBDF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Google Shape;958;p40">
            <a:extLst>
              <a:ext uri="{FF2B5EF4-FFF2-40B4-BE49-F238E27FC236}">
                <a16:creationId xmlns:a16="http://schemas.microsoft.com/office/drawing/2014/main" id="{AD0439AE-04DB-396E-69D1-D1E32CB3EF01}"/>
              </a:ext>
            </a:extLst>
          </p:cNvPr>
          <p:cNvSpPr/>
          <p:nvPr/>
        </p:nvSpPr>
        <p:spPr>
          <a:xfrm>
            <a:off x="87448" y="4252605"/>
            <a:ext cx="7554323" cy="203528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5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Alternância entre ondas de calor prolongadas e tempestades severas de curta duração.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5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Alerta específico: risco de seca no norte de Minas Gerais. 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5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Sub-região com assinatura semiárida — exige tratamento diferenciado.</a:t>
            </a:r>
            <a:endParaRPr lang="pt-BR" sz="1450" b="0" i="0" u="none" strike="noStrike" kern="0" cap="none" spc="0" baseline="0" dirty="0">
              <a:solidFill>
                <a:schemeClr val="tx1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pic>
        <p:nvPicPr>
          <p:cNvPr id="41" name="Google Shape;102;p3">
            <a:extLst>
              <a:ext uri="{FF2B5EF4-FFF2-40B4-BE49-F238E27FC236}">
                <a16:creationId xmlns:a16="http://schemas.microsoft.com/office/drawing/2014/main" id="{0EB6789D-D6A9-D794-8184-9D9E854F879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64483" y="6387570"/>
            <a:ext cx="1435201" cy="2640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80131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474B2-C453-056C-B209-D155B0E6C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83835FE8-F8D4-2907-60C0-855E360CE44C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4B39D02C-2565-6EDB-430E-E03225CA53E1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FC02D10D-0664-D9C7-8EA6-D2FF85DEB6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FE465F92-9EAA-7F5A-7C1C-C8F1E90073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761219BC-104F-D83A-70B8-1118029927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5C9E2CCC-44E3-18F5-A9FF-F864A783626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559C3BBE-464C-B7DC-2C3B-A1E13DA3F402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5035C959-20B8-2E64-E3B5-3F4790765D6B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D747189C-4371-18A7-1108-602B68BC4C3F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A5F09E38-C8C3-4C72-7D99-AC77DFBD1F5C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8B15750C-894F-FC87-E79B-C375007C0CC7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29B57A06-FDED-6ABE-56BA-174C60F8A576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3B8CC633-058C-231D-E9C2-3B8C20D0A2A7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D12F3A5-C1C7-FB25-A0AF-720B5FD5B67F}"/>
              </a:ext>
            </a:extLst>
          </p:cNvPr>
          <p:cNvSpPr/>
          <p:nvPr/>
        </p:nvSpPr>
        <p:spPr>
          <a:xfrm>
            <a:off x="1" y="3090442"/>
            <a:ext cx="12189618" cy="3832096"/>
          </a:xfrm>
          <a:prstGeom prst="rect">
            <a:avLst/>
          </a:prstGeom>
          <a:solidFill>
            <a:srgbClr val="F5EE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Google Shape;102;p3">
            <a:extLst>
              <a:ext uri="{FF2B5EF4-FFF2-40B4-BE49-F238E27FC236}">
                <a16:creationId xmlns:a16="http://schemas.microsoft.com/office/drawing/2014/main" id="{DE8DD0A0-FFF6-EDA4-7DCD-3418A6DB85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0C05F4F0-8DF9-B73C-51AA-972D7307B443}"/>
              </a:ext>
            </a:extLst>
          </p:cNvPr>
          <p:cNvSpPr txBox="1"/>
          <p:nvPr/>
        </p:nvSpPr>
        <p:spPr>
          <a:xfrm>
            <a:off x="1472178" y="277108"/>
            <a:ext cx="924764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5C316F"/>
                </a:solidFill>
                <a:latin typeface="Rawline Medium" panose="00000600000000000000" pitchFamily="2" charset="0"/>
                <a:ea typeface="Calibri"/>
                <a:cs typeface="Calibri"/>
              </a:rPr>
              <a:t>O </a:t>
            </a:r>
            <a:r>
              <a:rPr lang="pt-BR" sz="2000" dirty="0">
                <a:solidFill>
                  <a:srgbClr val="5C316F"/>
                </a:solidFill>
                <a:latin typeface="Rawline ExtraBold" panose="00000900000000000000" pitchFamily="2" charset="0"/>
                <a:ea typeface="Calibri"/>
                <a:cs typeface="Calibri"/>
              </a:rPr>
              <a:t>efeito de ilha de calor </a:t>
            </a:r>
            <a:r>
              <a:rPr lang="pt-BR" sz="2000" dirty="0">
                <a:solidFill>
                  <a:srgbClr val="5C316F"/>
                </a:solidFill>
                <a:latin typeface="Rawline Medium" panose="00000600000000000000" pitchFamily="2" charset="0"/>
                <a:ea typeface="Calibri"/>
                <a:cs typeface="Calibri"/>
              </a:rPr>
              <a:t>concentra o risco térmico nas metrópoles.</a:t>
            </a:r>
            <a:endParaRPr lang="pt-BR" sz="2000" dirty="0">
              <a:solidFill>
                <a:srgbClr val="5C316F"/>
              </a:solidFill>
              <a:latin typeface="Rawline ExtraBold" panose="00000900000000000000" pitchFamily="2" charset="0"/>
              <a:ea typeface="Calibri"/>
              <a:cs typeface="Calibri"/>
            </a:endParaRPr>
          </a:p>
          <a:p>
            <a:pPr>
              <a:lnSpc>
                <a:spcPts val="600"/>
              </a:lnSpc>
            </a:pPr>
            <a:endParaRPr lang="pt-BR" sz="1200" b="1" dirty="0">
              <a:solidFill>
                <a:srgbClr val="12456B"/>
              </a:solidFill>
              <a:latin typeface="Rawline Medium" panose="00000600000000000000" pitchFamily="2" charset="0"/>
              <a:ea typeface="Calibri"/>
              <a:cs typeface="Calibri"/>
            </a:endParaRPr>
          </a:p>
          <a:p>
            <a:r>
              <a:rPr lang="pt-BR" sz="120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O efeito de ilha de calor nas regiões metropolitanas intensifica o estresse térmico em populações de alta densidade demográfica e moradia precária, gerando picos de demanda na rede de urgência e emergência.</a:t>
            </a:r>
            <a:endParaRPr lang="pt-BR" sz="1200" dirty="0">
              <a:latin typeface="Rawline" panose="00000500000000000000" pitchFamily="2" charset="0"/>
              <a:ea typeface="Calibri"/>
              <a:cs typeface="Calibri"/>
            </a:endParaRP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9BECAB5B-A07C-1007-D288-D804C94DD780}"/>
              </a:ext>
            </a:extLst>
          </p:cNvPr>
          <p:cNvGrpSpPr/>
          <p:nvPr/>
        </p:nvGrpSpPr>
        <p:grpSpPr>
          <a:xfrm>
            <a:off x="1472180" y="1494096"/>
            <a:ext cx="9247642" cy="1138107"/>
            <a:chOff x="508001" y="1045966"/>
            <a:chExt cx="9247642" cy="1138107"/>
          </a:xfrm>
        </p:grpSpPr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EE60516A-E375-C31C-7B7B-6AD152E5689E}"/>
                </a:ext>
              </a:extLst>
            </p:cNvPr>
            <p:cNvGrpSpPr/>
            <p:nvPr/>
          </p:nvGrpSpPr>
          <p:grpSpPr>
            <a:xfrm>
              <a:off x="508001" y="1045966"/>
              <a:ext cx="9247642" cy="1138107"/>
              <a:chOff x="4154072" y="626408"/>
              <a:chExt cx="7580084" cy="1870149"/>
            </a:xfrm>
          </p:grpSpPr>
          <p:grpSp>
            <p:nvGrpSpPr>
              <p:cNvPr id="28" name="Agrupar 27">
                <a:extLst>
                  <a:ext uri="{FF2B5EF4-FFF2-40B4-BE49-F238E27FC236}">
                    <a16:creationId xmlns:a16="http://schemas.microsoft.com/office/drawing/2014/main" id="{44E19149-FF8D-18B3-D166-BE823FACC605}"/>
                  </a:ext>
                </a:extLst>
              </p:cNvPr>
              <p:cNvGrpSpPr/>
              <p:nvPr/>
            </p:nvGrpSpPr>
            <p:grpSpPr>
              <a:xfrm>
                <a:off x="9589070" y="626408"/>
                <a:ext cx="2145086" cy="1870149"/>
                <a:chOff x="9589070" y="626408"/>
                <a:chExt cx="2145086" cy="1870149"/>
              </a:xfrm>
            </p:grpSpPr>
            <p:sp>
              <p:nvSpPr>
                <p:cNvPr id="38" name="Retângulo 37">
                  <a:extLst>
                    <a:ext uri="{FF2B5EF4-FFF2-40B4-BE49-F238E27FC236}">
                      <a16:creationId xmlns:a16="http://schemas.microsoft.com/office/drawing/2014/main" id="{F9E5C49C-89C6-6D48-C7B1-1F170802006C}"/>
                    </a:ext>
                  </a:extLst>
                </p:cNvPr>
                <p:cNvSpPr/>
                <p:nvPr/>
              </p:nvSpPr>
              <p:spPr>
                <a:xfrm>
                  <a:off x="9589070" y="626408"/>
                  <a:ext cx="2145086" cy="1870149"/>
                </a:xfrm>
                <a:prstGeom prst="rect">
                  <a:avLst/>
                </a:prstGeom>
                <a:solidFill>
                  <a:srgbClr val="5C31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39" name="CaixaDeTexto 38">
                  <a:extLst>
                    <a:ext uri="{FF2B5EF4-FFF2-40B4-BE49-F238E27FC236}">
                      <a16:creationId xmlns:a16="http://schemas.microsoft.com/office/drawing/2014/main" id="{3A829842-19D0-69AE-D55D-FE632B351148}"/>
                    </a:ext>
                  </a:extLst>
                </p:cNvPr>
                <p:cNvSpPr txBox="1"/>
                <p:nvPr/>
              </p:nvSpPr>
              <p:spPr>
                <a:xfrm>
                  <a:off x="10002342" y="1787863"/>
                  <a:ext cx="1665629" cy="6574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CDAFDB"/>
                      </a:solidFill>
                      <a:latin typeface="Rawline Medium" panose="00000600000000000000" pitchFamily="2" charset="0"/>
                    </a:rPr>
                    <a:t>Picos de demanda na urgência e emergência</a:t>
                  </a:r>
                </a:p>
              </p:txBody>
            </p:sp>
          </p:grpSp>
          <p:grpSp>
            <p:nvGrpSpPr>
              <p:cNvPr id="29" name="Agrupar 28">
                <a:extLst>
                  <a:ext uri="{FF2B5EF4-FFF2-40B4-BE49-F238E27FC236}">
                    <a16:creationId xmlns:a16="http://schemas.microsoft.com/office/drawing/2014/main" id="{B2CBEAFB-82CC-BB49-87B7-A83390511AE5}"/>
                  </a:ext>
                </a:extLst>
              </p:cNvPr>
              <p:cNvGrpSpPr/>
              <p:nvPr/>
            </p:nvGrpSpPr>
            <p:grpSpPr>
              <a:xfrm>
                <a:off x="7735601" y="626412"/>
                <a:ext cx="2205294" cy="1870145"/>
                <a:chOff x="8567481" y="626412"/>
                <a:chExt cx="2205294" cy="1870145"/>
              </a:xfrm>
            </p:grpSpPr>
            <p:sp>
              <p:nvSpPr>
                <p:cNvPr id="36" name="Pentágono 98">
                  <a:extLst>
                    <a:ext uri="{FF2B5EF4-FFF2-40B4-BE49-F238E27FC236}">
                      <a16:creationId xmlns:a16="http://schemas.microsoft.com/office/drawing/2014/main" id="{FA1B79BB-EA33-BCA2-F3DC-C6A9ACD1110A}"/>
                    </a:ext>
                  </a:extLst>
                </p:cNvPr>
                <p:cNvSpPr/>
                <p:nvPr/>
              </p:nvSpPr>
              <p:spPr>
                <a:xfrm>
                  <a:off x="8567481" y="626412"/>
                  <a:ext cx="2205294" cy="1870145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7D43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37" name="CaixaDeTexto 36">
                  <a:extLst>
                    <a:ext uri="{FF2B5EF4-FFF2-40B4-BE49-F238E27FC236}">
                      <a16:creationId xmlns:a16="http://schemas.microsoft.com/office/drawing/2014/main" id="{3C49A0ED-8A1E-5EB4-1563-3463D2935D86}"/>
                    </a:ext>
                  </a:extLst>
                </p:cNvPr>
                <p:cNvSpPr txBox="1"/>
                <p:nvPr/>
              </p:nvSpPr>
              <p:spPr>
                <a:xfrm>
                  <a:off x="8884844" y="1787864"/>
                  <a:ext cx="1604744" cy="6574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CDAFDB"/>
                      </a:solidFill>
                      <a:latin typeface="Rawline Medium" panose="00000600000000000000" pitchFamily="2" charset="0"/>
                    </a:rPr>
                    <a:t>Estresse térmico em alta densidade e moradia precária</a:t>
                  </a:r>
                </a:p>
              </p:txBody>
            </p:sp>
          </p:grpSp>
          <p:grpSp>
            <p:nvGrpSpPr>
              <p:cNvPr id="30" name="Agrupar 29">
                <a:extLst>
                  <a:ext uri="{FF2B5EF4-FFF2-40B4-BE49-F238E27FC236}">
                    <a16:creationId xmlns:a16="http://schemas.microsoft.com/office/drawing/2014/main" id="{C06950BF-1D0B-54AD-5972-90570449F17B}"/>
                  </a:ext>
                </a:extLst>
              </p:cNvPr>
              <p:cNvGrpSpPr/>
              <p:nvPr/>
            </p:nvGrpSpPr>
            <p:grpSpPr>
              <a:xfrm>
                <a:off x="5758033" y="626412"/>
                <a:ext cx="2186080" cy="1870145"/>
                <a:chOff x="6589913" y="626412"/>
                <a:chExt cx="2186080" cy="1870145"/>
              </a:xfrm>
            </p:grpSpPr>
            <p:sp>
              <p:nvSpPr>
                <p:cNvPr id="34" name="Pentágono 96">
                  <a:extLst>
                    <a:ext uri="{FF2B5EF4-FFF2-40B4-BE49-F238E27FC236}">
                      <a16:creationId xmlns:a16="http://schemas.microsoft.com/office/drawing/2014/main" id="{3D62A646-4161-751E-254E-C27B7B8B2F0D}"/>
                    </a:ext>
                  </a:extLst>
                </p:cNvPr>
                <p:cNvSpPr/>
                <p:nvPr/>
              </p:nvSpPr>
              <p:spPr>
                <a:xfrm>
                  <a:off x="6589913" y="626412"/>
                  <a:ext cx="2186080" cy="1870145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B080C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5" name="CaixaDeTexto 34">
                  <a:extLst>
                    <a:ext uri="{FF2B5EF4-FFF2-40B4-BE49-F238E27FC236}">
                      <a16:creationId xmlns:a16="http://schemas.microsoft.com/office/drawing/2014/main" id="{769EBA4B-776A-0CEE-156D-F3550EC32ED9}"/>
                    </a:ext>
                  </a:extLst>
                </p:cNvPr>
                <p:cNvSpPr txBox="1"/>
                <p:nvPr/>
              </p:nvSpPr>
              <p:spPr>
                <a:xfrm>
                  <a:off x="6870684" y="1787864"/>
                  <a:ext cx="1639987" cy="6574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5C316F"/>
                      </a:solidFill>
                      <a:latin typeface="Rawline Medium" panose="00000600000000000000" pitchFamily="2" charset="0"/>
                    </a:rPr>
                    <a:t>Efeito de ilha de calor metropolitano</a:t>
                  </a:r>
                </a:p>
              </p:txBody>
            </p:sp>
          </p:grpSp>
          <p:grpSp>
            <p:nvGrpSpPr>
              <p:cNvPr id="31" name="Agrupar 30">
                <a:extLst>
                  <a:ext uri="{FF2B5EF4-FFF2-40B4-BE49-F238E27FC236}">
                    <a16:creationId xmlns:a16="http://schemas.microsoft.com/office/drawing/2014/main" id="{27EEF4C2-C80C-8C36-6E89-D7D57CB41E0A}"/>
                  </a:ext>
                </a:extLst>
              </p:cNvPr>
              <p:cNvGrpSpPr/>
              <p:nvPr/>
            </p:nvGrpSpPr>
            <p:grpSpPr>
              <a:xfrm>
                <a:off x="4154072" y="626412"/>
                <a:ext cx="1793259" cy="1870145"/>
                <a:chOff x="4985952" y="626412"/>
                <a:chExt cx="1793259" cy="1870145"/>
              </a:xfrm>
            </p:grpSpPr>
            <p:sp>
              <p:nvSpPr>
                <p:cNvPr id="32" name="Pentágono 12">
                  <a:extLst>
                    <a:ext uri="{FF2B5EF4-FFF2-40B4-BE49-F238E27FC236}">
                      <a16:creationId xmlns:a16="http://schemas.microsoft.com/office/drawing/2014/main" id="{3976E53E-BEAE-8342-049B-F6B84B3EB3FE}"/>
                    </a:ext>
                  </a:extLst>
                </p:cNvPr>
                <p:cNvSpPr/>
                <p:nvPr/>
              </p:nvSpPr>
              <p:spPr>
                <a:xfrm>
                  <a:off x="4985952" y="626412"/>
                  <a:ext cx="1793259" cy="1870145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CDAFD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3" name="CaixaDeTexto 32">
                  <a:extLst>
                    <a:ext uri="{FF2B5EF4-FFF2-40B4-BE49-F238E27FC236}">
                      <a16:creationId xmlns:a16="http://schemas.microsoft.com/office/drawing/2014/main" id="{251430E7-64FF-C674-787B-A01277726A43}"/>
                    </a:ext>
                  </a:extLst>
                </p:cNvPr>
                <p:cNvSpPr txBox="1"/>
                <p:nvPr/>
              </p:nvSpPr>
              <p:spPr>
                <a:xfrm>
                  <a:off x="5108379" y="1787864"/>
                  <a:ext cx="1556530" cy="4045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5C316F"/>
                      </a:solidFill>
                      <a:latin typeface="Rawline Medium" panose="00000600000000000000" pitchFamily="2" charset="0"/>
                    </a:rPr>
                    <a:t>Ondas de calor</a:t>
                  </a:r>
                </a:p>
              </p:txBody>
            </p:sp>
          </p:grpSp>
        </p:grpSp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29F65178-DF87-4E74-A8E0-9CE74B89B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1378621" y="1219632"/>
              <a:ext cx="518832" cy="518832"/>
            </a:xfrm>
            <a:prstGeom prst="rect">
              <a:avLst/>
            </a:prstGeom>
          </p:spPr>
        </p:pic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86ECEEED-9443-BFCA-B7A2-44BAE87A9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3489573" y="1146658"/>
              <a:ext cx="594054" cy="594054"/>
            </a:xfrm>
            <a:prstGeom prst="rect">
              <a:avLst/>
            </a:prstGeom>
          </p:spPr>
        </p:pic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id="{8F28CA6C-5937-37A2-0C61-9080809AF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5925631" y="1137221"/>
              <a:ext cx="635751" cy="635751"/>
            </a:xfrm>
            <a:prstGeom prst="rect">
              <a:avLst/>
            </a:prstGeom>
          </p:spPr>
        </p:pic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7A0A5890-EE63-751A-E479-84521EBE7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8377987" y="1148855"/>
              <a:ext cx="635751" cy="635751"/>
            </a:xfrm>
            <a:prstGeom prst="rect">
              <a:avLst/>
            </a:prstGeom>
          </p:spPr>
        </p:pic>
      </p:grp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5C6EAAC-1612-5FB5-23CE-4AE42C947E66}"/>
              </a:ext>
            </a:extLst>
          </p:cNvPr>
          <p:cNvSpPr txBox="1"/>
          <p:nvPr/>
        </p:nvSpPr>
        <p:spPr>
          <a:xfrm>
            <a:off x="369882" y="3553526"/>
            <a:ext cx="25919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5C316F"/>
                </a:solidFill>
                <a:latin typeface="Rawline SemiBold" panose="00000700000000000000" pitchFamily="2" charset="0"/>
                <a:ea typeface="Calibri"/>
                <a:cs typeface="Calibri"/>
              </a:rPr>
              <a:t>Temporais produzem desabrigo, contaminação hídrica e ciclo curto de arboviroses.</a:t>
            </a:r>
            <a:endParaRPr lang="pt-BR" sz="2400" dirty="0">
              <a:latin typeface="Rawline SemiBold" panose="00000700000000000000" pitchFamily="2" charset="0"/>
            </a:endParaRPr>
          </a:p>
        </p:txBody>
      </p:sp>
      <p:grpSp>
        <p:nvGrpSpPr>
          <p:cNvPr id="90" name="Agrupar 89">
            <a:extLst>
              <a:ext uri="{FF2B5EF4-FFF2-40B4-BE49-F238E27FC236}">
                <a16:creationId xmlns:a16="http://schemas.microsoft.com/office/drawing/2014/main" id="{C5BF776E-C724-69BC-9E09-3F3568708DF3}"/>
              </a:ext>
            </a:extLst>
          </p:cNvPr>
          <p:cNvGrpSpPr/>
          <p:nvPr/>
        </p:nvGrpSpPr>
        <p:grpSpPr>
          <a:xfrm>
            <a:off x="3241412" y="3249418"/>
            <a:ext cx="7162428" cy="3514144"/>
            <a:chOff x="3681609" y="3249418"/>
            <a:chExt cx="6805911" cy="3514144"/>
          </a:xfrm>
        </p:grpSpPr>
        <p:sp>
          <p:nvSpPr>
            <p:cNvPr id="49" name="Google Shape;1266;p55">
              <a:extLst>
                <a:ext uri="{FF2B5EF4-FFF2-40B4-BE49-F238E27FC236}">
                  <a16:creationId xmlns:a16="http://schemas.microsoft.com/office/drawing/2014/main" id="{DE766AFF-BEEA-C71B-E449-97945B15ABBD}"/>
                </a:ext>
              </a:extLst>
            </p:cNvPr>
            <p:cNvSpPr/>
            <p:nvPr/>
          </p:nvSpPr>
          <p:spPr>
            <a:xfrm>
              <a:off x="3681609" y="4309476"/>
              <a:ext cx="1782910" cy="1394029"/>
            </a:xfrm>
            <a:custGeom>
              <a:avLst>
                <a:gd name="f0" fmla="val 162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A268BC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800" b="0" i="0" u="none" strike="noStrike" kern="0" cap="none" spc="0" baseline="0" dirty="0">
                  <a:solidFill>
                    <a:schemeClr val="bg1"/>
                  </a:solidFill>
                  <a:uFillTx/>
                  <a:latin typeface="Rawline SemiBold" panose="00000700000000000000" pitchFamily="2" charset="0"/>
                </a:rPr>
                <a:t>Temporais severos</a:t>
              </a:r>
            </a:p>
          </p:txBody>
        </p:sp>
        <p:grpSp>
          <p:nvGrpSpPr>
            <p:cNvPr id="78" name="Agrupar 77">
              <a:extLst>
                <a:ext uri="{FF2B5EF4-FFF2-40B4-BE49-F238E27FC236}">
                  <a16:creationId xmlns:a16="http://schemas.microsoft.com/office/drawing/2014/main" id="{F34D52D2-77ED-120E-0B33-2A3145840138}"/>
                </a:ext>
              </a:extLst>
            </p:cNvPr>
            <p:cNvGrpSpPr/>
            <p:nvPr/>
          </p:nvGrpSpPr>
          <p:grpSpPr>
            <a:xfrm>
              <a:off x="6559634" y="3249418"/>
              <a:ext cx="3927886" cy="3514144"/>
              <a:chOff x="6356154" y="3201682"/>
              <a:chExt cx="3927886" cy="3514144"/>
            </a:xfrm>
          </p:grpSpPr>
          <p:grpSp>
            <p:nvGrpSpPr>
              <p:cNvPr id="67" name="Agrupar 66">
                <a:extLst>
                  <a:ext uri="{FF2B5EF4-FFF2-40B4-BE49-F238E27FC236}">
                    <a16:creationId xmlns:a16="http://schemas.microsoft.com/office/drawing/2014/main" id="{CF1C2E2E-6A84-B9DF-A492-8DB931F56ADE}"/>
                  </a:ext>
                </a:extLst>
              </p:cNvPr>
              <p:cNvGrpSpPr/>
              <p:nvPr/>
            </p:nvGrpSpPr>
            <p:grpSpPr>
              <a:xfrm>
                <a:off x="6373065" y="3201682"/>
                <a:ext cx="3910975" cy="1067972"/>
                <a:chOff x="4212256" y="3220278"/>
                <a:chExt cx="3493362" cy="1181044"/>
              </a:xfrm>
            </p:grpSpPr>
            <p:sp>
              <p:nvSpPr>
                <p:cNvPr id="65" name="Retângulo: Cantos Arredondados 64">
                  <a:extLst>
                    <a:ext uri="{FF2B5EF4-FFF2-40B4-BE49-F238E27FC236}">
                      <a16:creationId xmlns:a16="http://schemas.microsoft.com/office/drawing/2014/main" id="{E5D773B2-8A20-DBC1-4180-25B872AC3A33}"/>
                    </a:ext>
                  </a:extLst>
                </p:cNvPr>
                <p:cNvSpPr/>
                <p:nvPr/>
              </p:nvSpPr>
              <p:spPr>
                <a:xfrm>
                  <a:off x="4212256" y="3220278"/>
                  <a:ext cx="3493362" cy="1181044"/>
                </a:xfrm>
                <a:prstGeom prst="roundRect">
                  <a:avLst/>
                </a:prstGeom>
                <a:solidFill>
                  <a:srgbClr val="EBDFF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66" name="Agrupar 65">
                  <a:extLst>
                    <a:ext uri="{FF2B5EF4-FFF2-40B4-BE49-F238E27FC236}">
                      <a16:creationId xmlns:a16="http://schemas.microsoft.com/office/drawing/2014/main" id="{CFED4488-0474-34F7-7038-23D18AE27D69}"/>
                    </a:ext>
                  </a:extLst>
                </p:cNvPr>
                <p:cNvGrpSpPr/>
                <p:nvPr/>
              </p:nvGrpSpPr>
              <p:grpSpPr>
                <a:xfrm>
                  <a:off x="4892339" y="3447307"/>
                  <a:ext cx="2751547" cy="726986"/>
                  <a:chOff x="4892339" y="3429000"/>
                  <a:chExt cx="2751547" cy="726986"/>
                </a:xfrm>
              </p:grpSpPr>
              <p:sp>
                <p:nvSpPr>
                  <p:cNvPr id="64" name="CaixaDeTexto 63">
                    <a:extLst>
                      <a:ext uri="{FF2B5EF4-FFF2-40B4-BE49-F238E27FC236}">
                        <a16:creationId xmlns:a16="http://schemas.microsoft.com/office/drawing/2014/main" id="{8CB0BEE5-EE8B-AF5A-0B56-30C126850D3D}"/>
                      </a:ext>
                    </a:extLst>
                  </p:cNvPr>
                  <p:cNvSpPr txBox="1"/>
                  <p:nvPr/>
                </p:nvSpPr>
                <p:spPr>
                  <a:xfrm>
                    <a:off x="4894724" y="3429000"/>
                    <a:ext cx="2668350" cy="3403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pt-BR" dirty="0">
                        <a:solidFill>
                          <a:srgbClr val="5C316F"/>
                        </a:solidFill>
                        <a:latin typeface="Rawline ExtraBold" panose="00000900000000000000" pitchFamily="2" charset="0"/>
                      </a:rPr>
                      <a:t>Trauma e desabrigo</a:t>
                    </a:r>
                  </a:p>
                </p:txBody>
              </p:sp>
              <p:sp>
                <p:nvSpPr>
                  <p:cNvPr id="53" name="Google Shape;1270;p55">
                    <a:extLst>
                      <a:ext uri="{FF2B5EF4-FFF2-40B4-BE49-F238E27FC236}">
                        <a16:creationId xmlns:a16="http://schemas.microsoft.com/office/drawing/2014/main" id="{8C7D0145-E123-D909-AF92-ECF228AE9EE4}"/>
                      </a:ext>
                    </a:extLst>
                  </p:cNvPr>
                  <p:cNvSpPr/>
                  <p:nvPr/>
                </p:nvSpPr>
                <p:spPr>
                  <a:xfrm>
                    <a:off x="4892339" y="3717215"/>
                    <a:ext cx="2751547" cy="438771"/>
                  </a:xfrm>
                  <a:prstGeom prst="rect">
                    <a:avLst/>
                  </a:prstGeom>
                  <a:noFill/>
                  <a:ln cap="flat">
                    <a:noFill/>
                    <a:prstDash val="solid"/>
                  </a:ln>
                </p:spPr>
                <p:txBody>
                  <a:bodyPr vert="horz" wrap="square" lIns="91421" tIns="45701" rIns="91421" bIns="45701" anchor="ctr" anchorCtr="0" compatLnSpc="1">
                    <a:noAutofit/>
                  </a:bodyPr>
                  <a:lstStyle/>
                  <a:p>
                    <a:pPr marL="203197" marR="0" lvl="0" indent="-203197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3A4750"/>
                      </a:buClr>
                      <a:buSzPts val="1250"/>
                      <a:buFont typeface="Calibri"/>
                      <a:buChar char="•"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pt-BR" sz="1050" b="0" i="0" u="none" strike="noStrike" kern="0" cap="none" spc="0" baseline="0" dirty="0">
                        <a:solidFill>
                          <a:srgbClr val="3A4750"/>
                        </a:solidFill>
                        <a:uFillTx/>
                        <a:latin typeface="Rawline" panose="00000500000000000000" pitchFamily="2" charset="0"/>
                        <a:ea typeface="Calibri"/>
                        <a:cs typeface="Calibri"/>
                      </a:rPr>
                      <a:t>Alagamentos e deslizamentos</a:t>
                    </a:r>
                    <a:endParaRPr lang="pt-BR" sz="1050" dirty="0">
                      <a:latin typeface="Rawline" panose="00000500000000000000" pitchFamily="2" charset="0"/>
                      <a:ea typeface="Calibri"/>
                      <a:cs typeface="Calibri"/>
                    </a:endParaRPr>
                  </a:p>
                  <a:p>
                    <a:pPr marL="203197" marR="0" lvl="0" indent="-203197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3A4750"/>
                      </a:buClr>
                      <a:buSzPts val="1250"/>
                      <a:buFont typeface="Calibri"/>
                      <a:buChar char="•"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pt-BR" sz="1050" b="0" i="0" u="none" strike="noStrike" kern="0" cap="none" spc="0" baseline="0" dirty="0">
                        <a:solidFill>
                          <a:srgbClr val="3A4750"/>
                        </a:solidFill>
                        <a:uFillTx/>
                        <a:latin typeface="Rawline" panose="00000500000000000000" pitchFamily="2" charset="0"/>
                        <a:ea typeface="Calibri"/>
                        <a:cs typeface="Calibri"/>
                      </a:rPr>
                      <a:t>Desabrigados</a:t>
                    </a:r>
                    <a:endParaRPr lang="pt-BR" sz="1050" b="0" i="0" u="none" strike="noStrike" kern="0" cap="none" spc="0" baseline="0" dirty="0">
                      <a:solidFill>
                        <a:srgbClr val="000000"/>
                      </a:solidFill>
                      <a:uFillTx/>
                      <a:latin typeface="Rawline" panose="00000500000000000000" pitchFamily="2" charset="0"/>
                      <a:ea typeface="Calibri"/>
                      <a:cs typeface="Calibri"/>
                    </a:endParaRPr>
                  </a:p>
                </p:txBody>
              </p:sp>
            </p:grpSp>
          </p:grpSp>
          <p:grpSp>
            <p:nvGrpSpPr>
              <p:cNvPr id="68" name="Agrupar 67">
                <a:extLst>
                  <a:ext uri="{FF2B5EF4-FFF2-40B4-BE49-F238E27FC236}">
                    <a16:creationId xmlns:a16="http://schemas.microsoft.com/office/drawing/2014/main" id="{816D5BA5-0FC0-53A0-D9AC-ADBF03AD3973}"/>
                  </a:ext>
                </a:extLst>
              </p:cNvPr>
              <p:cNvGrpSpPr/>
              <p:nvPr/>
            </p:nvGrpSpPr>
            <p:grpSpPr>
              <a:xfrm>
                <a:off x="6356154" y="4424768"/>
                <a:ext cx="3910975" cy="1067972"/>
                <a:chOff x="4212256" y="3220278"/>
                <a:chExt cx="3493362" cy="1181044"/>
              </a:xfrm>
            </p:grpSpPr>
            <p:sp>
              <p:nvSpPr>
                <p:cNvPr id="69" name="Retângulo: Cantos Arredondados 68">
                  <a:extLst>
                    <a:ext uri="{FF2B5EF4-FFF2-40B4-BE49-F238E27FC236}">
                      <a16:creationId xmlns:a16="http://schemas.microsoft.com/office/drawing/2014/main" id="{6A7C733F-3B89-854B-3C31-0FA19A7824BC}"/>
                    </a:ext>
                  </a:extLst>
                </p:cNvPr>
                <p:cNvSpPr/>
                <p:nvPr/>
              </p:nvSpPr>
              <p:spPr>
                <a:xfrm>
                  <a:off x="4212256" y="3220278"/>
                  <a:ext cx="3493362" cy="1181044"/>
                </a:xfrm>
                <a:prstGeom prst="roundRect">
                  <a:avLst/>
                </a:prstGeom>
                <a:solidFill>
                  <a:srgbClr val="EBDFF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70" name="Agrupar 69">
                  <a:extLst>
                    <a:ext uri="{FF2B5EF4-FFF2-40B4-BE49-F238E27FC236}">
                      <a16:creationId xmlns:a16="http://schemas.microsoft.com/office/drawing/2014/main" id="{285C0B0C-DEA5-9561-CF0C-B94A4BBBBBC9}"/>
                    </a:ext>
                  </a:extLst>
                </p:cNvPr>
                <p:cNvGrpSpPr/>
                <p:nvPr/>
              </p:nvGrpSpPr>
              <p:grpSpPr>
                <a:xfrm>
                  <a:off x="4892345" y="3447307"/>
                  <a:ext cx="2751547" cy="726986"/>
                  <a:chOff x="4892345" y="3429000"/>
                  <a:chExt cx="2751547" cy="726986"/>
                </a:xfrm>
              </p:grpSpPr>
              <p:sp>
                <p:nvSpPr>
                  <p:cNvPr id="71" name="CaixaDeTexto 70">
                    <a:extLst>
                      <a:ext uri="{FF2B5EF4-FFF2-40B4-BE49-F238E27FC236}">
                        <a16:creationId xmlns:a16="http://schemas.microsoft.com/office/drawing/2014/main" id="{83BD6FF7-CA1D-C485-2689-5D24EC827350}"/>
                      </a:ext>
                    </a:extLst>
                  </p:cNvPr>
                  <p:cNvSpPr txBox="1"/>
                  <p:nvPr/>
                </p:nvSpPr>
                <p:spPr>
                  <a:xfrm>
                    <a:off x="4894730" y="3429000"/>
                    <a:ext cx="2668350" cy="3403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pt-BR" dirty="0">
                        <a:solidFill>
                          <a:srgbClr val="5C316F"/>
                        </a:solidFill>
                        <a:latin typeface="Rawline ExtraBold" panose="00000900000000000000" pitchFamily="2" charset="0"/>
                      </a:rPr>
                      <a:t>Veiculação hídrica</a:t>
                    </a:r>
                  </a:p>
                </p:txBody>
              </p:sp>
              <p:sp>
                <p:nvSpPr>
                  <p:cNvPr id="72" name="Google Shape;1270;p55">
                    <a:extLst>
                      <a:ext uri="{FF2B5EF4-FFF2-40B4-BE49-F238E27FC236}">
                        <a16:creationId xmlns:a16="http://schemas.microsoft.com/office/drawing/2014/main" id="{52918768-3144-FE60-6279-80D321B7BB48}"/>
                      </a:ext>
                    </a:extLst>
                  </p:cNvPr>
                  <p:cNvSpPr/>
                  <p:nvPr/>
                </p:nvSpPr>
                <p:spPr>
                  <a:xfrm>
                    <a:off x="4892345" y="3717215"/>
                    <a:ext cx="2751547" cy="438771"/>
                  </a:xfrm>
                  <a:prstGeom prst="rect">
                    <a:avLst/>
                  </a:prstGeom>
                  <a:noFill/>
                  <a:ln cap="flat">
                    <a:noFill/>
                    <a:prstDash val="solid"/>
                  </a:ln>
                </p:spPr>
                <p:txBody>
                  <a:bodyPr vert="horz" wrap="square" lIns="91421" tIns="45701" rIns="91421" bIns="45701" anchor="ctr" anchorCtr="0" compatLnSpc="1">
                    <a:noAutofit/>
                  </a:bodyPr>
                  <a:lstStyle/>
                  <a:p>
                    <a:pPr marL="203197" marR="0" lvl="0" indent="-203197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3A4750"/>
                      </a:buClr>
                      <a:buSzPts val="1250"/>
                      <a:buFont typeface="Calibri"/>
                      <a:buChar char="•"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pt-BR" sz="1050" b="0" i="0" u="none" strike="noStrike" kern="0" cap="none" spc="0" baseline="0" dirty="0">
                        <a:solidFill>
                          <a:srgbClr val="3A4750"/>
                        </a:solidFill>
                        <a:uFillTx/>
                        <a:latin typeface="Rawline" panose="00000500000000000000" pitchFamily="2" charset="0"/>
                        <a:ea typeface="Calibri"/>
                        <a:cs typeface="Calibri"/>
                      </a:rPr>
                      <a:t>Contato com águas contaminadas por esgoto</a:t>
                    </a:r>
                  </a:p>
                  <a:p>
                    <a:pPr marL="203197" marR="0" lvl="0" indent="-203197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3A4750"/>
                      </a:buClr>
                      <a:buSzPts val="1250"/>
                      <a:buFont typeface="Calibri"/>
                      <a:buChar char="•"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pt-BR" sz="1050" dirty="0">
                        <a:solidFill>
                          <a:srgbClr val="3A4750"/>
                        </a:solidFill>
                        <a:latin typeface="Rawline" panose="00000500000000000000" pitchFamily="2" charset="0"/>
                        <a:ea typeface="Calibri"/>
                        <a:cs typeface="Calibri"/>
                      </a:rPr>
                      <a:t>Leptospirose e DDA</a:t>
                    </a:r>
                    <a:endParaRPr lang="pt-BR" sz="1050" b="0" i="0" u="none" strike="noStrike" kern="0" cap="none" spc="0" baseline="0" dirty="0">
                      <a:solidFill>
                        <a:srgbClr val="000000"/>
                      </a:solidFill>
                      <a:uFillTx/>
                      <a:latin typeface="Rawline" panose="00000500000000000000" pitchFamily="2" charset="0"/>
                      <a:ea typeface="Calibri"/>
                      <a:cs typeface="Calibri"/>
                    </a:endParaRPr>
                  </a:p>
                </p:txBody>
              </p:sp>
            </p:grpSp>
          </p:grpSp>
          <p:grpSp>
            <p:nvGrpSpPr>
              <p:cNvPr id="73" name="Agrupar 72">
                <a:extLst>
                  <a:ext uri="{FF2B5EF4-FFF2-40B4-BE49-F238E27FC236}">
                    <a16:creationId xmlns:a16="http://schemas.microsoft.com/office/drawing/2014/main" id="{7E037761-EB8E-069D-BEBF-44DD7F63227E}"/>
                  </a:ext>
                </a:extLst>
              </p:cNvPr>
              <p:cNvGrpSpPr/>
              <p:nvPr/>
            </p:nvGrpSpPr>
            <p:grpSpPr>
              <a:xfrm>
                <a:off x="6371749" y="5647854"/>
                <a:ext cx="3910975" cy="1067972"/>
                <a:chOff x="4195921" y="3220278"/>
                <a:chExt cx="3493362" cy="1181044"/>
              </a:xfrm>
            </p:grpSpPr>
            <p:sp>
              <p:nvSpPr>
                <p:cNvPr id="74" name="Retângulo: Cantos Arredondados 73">
                  <a:extLst>
                    <a:ext uri="{FF2B5EF4-FFF2-40B4-BE49-F238E27FC236}">
                      <a16:creationId xmlns:a16="http://schemas.microsoft.com/office/drawing/2014/main" id="{694EA765-B84B-4643-B382-ADBF44AF67F5}"/>
                    </a:ext>
                  </a:extLst>
                </p:cNvPr>
                <p:cNvSpPr/>
                <p:nvPr/>
              </p:nvSpPr>
              <p:spPr>
                <a:xfrm>
                  <a:off x="4195921" y="3220278"/>
                  <a:ext cx="3493362" cy="1181044"/>
                </a:xfrm>
                <a:prstGeom prst="roundRect">
                  <a:avLst/>
                </a:prstGeom>
                <a:solidFill>
                  <a:srgbClr val="EBDFF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75" name="Agrupar 74">
                  <a:extLst>
                    <a:ext uri="{FF2B5EF4-FFF2-40B4-BE49-F238E27FC236}">
                      <a16:creationId xmlns:a16="http://schemas.microsoft.com/office/drawing/2014/main" id="{E709D1B4-409D-7D4C-2AFA-5E9C38B3AA17}"/>
                    </a:ext>
                  </a:extLst>
                </p:cNvPr>
                <p:cNvGrpSpPr/>
                <p:nvPr/>
              </p:nvGrpSpPr>
              <p:grpSpPr>
                <a:xfrm>
                  <a:off x="4876010" y="3447307"/>
                  <a:ext cx="2751547" cy="726986"/>
                  <a:chOff x="4876010" y="3429000"/>
                  <a:chExt cx="2751547" cy="726986"/>
                </a:xfrm>
              </p:grpSpPr>
              <p:sp>
                <p:nvSpPr>
                  <p:cNvPr id="76" name="CaixaDeTexto 75">
                    <a:extLst>
                      <a:ext uri="{FF2B5EF4-FFF2-40B4-BE49-F238E27FC236}">
                        <a16:creationId xmlns:a16="http://schemas.microsoft.com/office/drawing/2014/main" id="{CBCDA249-4697-4B49-DE8F-963C3EB7FB57}"/>
                      </a:ext>
                    </a:extLst>
                  </p:cNvPr>
                  <p:cNvSpPr txBox="1"/>
                  <p:nvPr/>
                </p:nvSpPr>
                <p:spPr>
                  <a:xfrm>
                    <a:off x="4878395" y="3429000"/>
                    <a:ext cx="2668350" cy="3403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pt-BR" dirty="0">
                        <a:solidFill>
                          <a:srgbClr val="5C316F"/>
                        </a:solidFill>
                        <a:latin typeface="Rawline ExtraBold" panose="00000900000000000000" pitchFamily="2" charset="0"/>
                      </a:rPr>
                      <a:t>Arboviroses</a:t>
                    </a:r>
                  </a:p>
                </p:txBody>
              </p:sp>
              <p:sp>
                <p:nvSpPr>
                  <p:cNvPr id="77" name="Google Shape;1270;p55">
                    <a:extLst>
                      <a:ext uri="{FF2B5EF4-FFF2-40B4-BE49-F238E27FC236}">
                        <a16:creationId xmlns:a16="http://schemas.microsoft.com/office/drawing/2014/main" id="{1AD4FC07-7C22-5BDC-B87C-45FF93AD4FDD}"/>
                      </a:ext>
                    </a:extLst>
                  </p:cNvPr>
                  <p:cNvSpPr/>
                  <p:nvPr/>
                </p:nvSpPr>
                <p:spPr>
                  <a:xfrm>
                    <a:off x="4876010" y="3717215"/>
                    <a:ext cx="2751547" cy="438771"/>
                  </a:xfrm>
                  <a:prstGeom prst="rect">
                    <a:avLst/>
                  </a:prstGeom>
                  <a:noFill/>
                  <a:ln cap="flat">
                    <a:noFill/>
                    <a:prstDash val="solid"/>
                  </a:ln>
                </p:spPr>
                <p:txBody>
                  <a:bodyPr vert="horz" wrap="square" lIns="91421" tIns="45701" rIns="91421" bIns="45701" anchor="ctr" anchorCtr="0" compatLnSpc="1">
                    <a:noAutofit/>
                  </a:bodyPr>
                  <a:lstStyle/>
                  <a:p>
                    <a:pPr marL="203197" marR="0" lvl="0" indent="-203197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3A4750"/>
                      </a:buClr>
                      <a:buSzPts val="1250"/>
                      <a:buFont typeface="Calibri"/>
                      <a:buChar char="•"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pt-BR" sz="1050" b="0" i="0" u="none" strike="noStrike" kern="0" cap="none" spc="0" baseline="0" dirty="0">
                        <a:solidFill>
                          <a:srgbClr val="3A4750"/>
                        </a:solidFill>
                        <a:uFillTx/>
                        <a:latin typeface="Rawline" panose="00000500000000000000" pitchFamily="2" charset="0"/>
                        <a:ea typeface="Calibri"/>
                        <a:cs typeface="Calibri"/>
                      </a:rPr>
                      <a:t>Poças + calor elevado</a:t>
                    </a:r>
                  </a:p>
                  <a:p>
                    <a:pPr marL="203197" marR="0" lvl="0" indent="-203197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3A4750"/>
                      </a:buClr>
                      <a:buSzPts val="1250"/>
                      <a:buFont typeface="Calibri"/>
                      <a:buChar char="•"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pt-BR" sz="1050" dirty="0">
                        <a:solidFill>
                          <a:srgbClr val="3A4750"/>
                        </a:solidFill>
                        <a:latin typeface="Rawline" panose="00000500000000000000" pitchFamily="2" charset="0"/>
                        <a:ea typeface="Calibri"/>
                        <a:cs typeface="Calibri"/>
                      </a:rPr>
                      <a:t>Ciclo curto do vetor urbano</a:t>
                    </a:r>
                    <a:endParaRPr lang="pt-BR" sz="1050" b="0" i="0" u="none" strike="noStrike" kern="0" cap="none" spc="0" baseline="0" dirty="0">
                      <a:solidFill>
                        <a:srgbClr val="000000"/>
                      </a:solidFill>
                      <a:uFillTx/>
                      <a:latin typeface="Rawline" panose="00000500000000000000" pitchFamily="2" charset="0"/>
                      <a:ea typeface="Calibri"/>
                      <a:cs typeface="Calibri"/>
                    </a:endParaRPr>
                  </a:p>
                </p:txBody>
              </p:sp>
            </p:grpSp>
          </p:grpSp>
        </p:grpSp>
        <p:cxnSp>
          <p:nvCxnSpPr>
            <p:cNvPr id="80" name="Conector: Angulado 79">
              <a:extLst>
                <a:ext uri="{FF2B5EF4-FFF2-40B4-BE49-F238E27FC236}">
                  <a16:creationId xmlns:a16="http://schemas.microsoft.com/office/drawing/2014/main" id="{BEE78606-0DB1-6E07-B7C4-5EE32C40A1D4}"/>
                </a:ext>
              </a:extLst>
            </p:cNvPr>
            <p:cNvCxnSpPr>
              <a:stCxn id="49" idx="1"/>
              <a:endCxn id="65" idx="1"/>
            </p:cNvCxnSpPr>
            <p:nvPr/>
          </p:nvCxnSpPr>
          <p:spPr>
            <a:xfrm flipV="1">
              <a:off x="5464519" y="3783404"/>
              <a:ext cx="1112026" cy="1223087"/>
            </a:xfrm>
            <a:prstGeom prst="bentConnector3">
              <a:avLst/>
            </a:prstGeom>
            <a:ln w="28575">
              <a:solidFill>
                <a:srgbClr val="5C316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ector: Angulado 83">
              <a:extLst>
                <a:ext uri="{FF2B5EF4-FFF2-40B4-BE49-F238E27FC236}">
                  <a16:creationId xmlns:a16="http://schemas.microsoft.com/office/drawing/2014/main" id="{9A56024E-86F3-2F7D-802D-110001F7B25A}"/>
                </a:ext>
              </a:extLst>
            </p:cNvPr>
            <p:cNvCxnSpPr>
              <a:cxnSpLocks/>
              <a:stCxn id="49" idx="1"/>
              <a:endCxn id="74" idx="1"/>
            </p:cNvCxnSpPr>
            <p:nvPr/>
          </p:nvCxnSpPr>
          <p:spPr>
            <a:xfrm>
              <a:off x="5464519" y="5006491"/>
              <a:ext cx="1110710" cy="122308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5C316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: Angulado 88">
              <a:extLst>
                <a:ext uri="{FF2B5EF4-FFF2-40B4-BE49-F238E27FC236}">
                  <a16:creationId xmlns:a16="http://schemas.microsoft.com/office/drawing/2014/main" id="{69D2D4A6-3743-26B2-B542-2CB1544F09CD}"/>
                </a:ext>
              </a:extLst>
            </p:cNvPr>
            <p:cNvCxnSpPr>
              <a:stCxn id="49" idx="1"/>
            </p:cNvCxnSpPr>
            <p:nvPr/>
          </p:nvCxnSpPr>
          <p:spPr>
            <a:xfrm flipV="1">
              <a:off x="5464519" y="5006490"/>
              <a:ext cx="1095115" cy="1"/>
            </a:xfrm>
            <a:prstGeom prst="bentConnector3">
              <a:avLst/>
            </a:prstGeom>
            <a:ln w="28575">
              <a:solidFill>
                <a:srgbClr val="5C316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2" name="Imagem 91">
            <a:extLst>
              <a:ext uri="{FF2B5EF4-FFF2-40B4-BE49-F238E27FC236}">
                <a16:creationId xmlns:a16="http://schemas.microsoft.com/office/drawing/2014/main" id="{3B984732-2EA2-1A0F-2C94-4105A3CA5A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1484" y="3515478"/>
            <a:ext cx="505686" cy="505686"/>
          </a:xfrm>
          <a:prstGeom prst="rect">
            <a:avLst/>
          </a:prstGeom>
        </p:spPr>
      </p:pic>
      <p:pic>
        <p:nvPicPr>
          <p:cNvPr id="94" name="Imagem 93">
            <a:extLst>
              <a:ext uri="{FF2B5EF4-FFF2-40B4-BE49-F238E27FC236}">
                <a16:creationId xmlns:a16="http://schemas.microsoft.com/office/drawing/2014/main" id="{6AE7E314-7602-CB59-8761-05AFDEFB83C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6513851" y="4732731"/>
            <a:ext cx="505686" cy="505686"/>
          </a:xfrm>
          <a:prstGeom prst="rect">
            <a:avLst/>
          </a:prstGeom>
        </p:spPr>
      </p:pic>
      <p:pic>
        <p:nvPicPr>
          <p:cNvPr id="96" name="Imagem 95">
            <a:extLst>
              <a:ext uri="{FF2B5EF4-FFF2-40B4-BE49-F238E27FC236}">
                <a16:creationId xmlns:a16="http://schemas.microsoft.com/office/drawing/2014/main" id="{7DA9197E-2BAE-8951-C846-E3139F163C2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6529644" y="5984364"/>
            <a:ext cx="465838" cy="46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0867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574F1-11CF-45D7-D292-0EE75AA3B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6F3E7581-9044-F05E-5CAE-44C1CAAF8A5D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3DB9EB15-C0D5-432A-CF08-37EDEE872C37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BDF3FC8C-9C17-0C4E-C837-8C83091DCC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EA84ECEB-CEC8-24EA-DF75-0FEFC6881CF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A7F994DE-86A8-7566-2878-2B9FF9B4BD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1122B409-DB1D-6CEE-EDDA-7113EB9B4F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F280F961-4DA8-D278-5BF8-5E396D2B444C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E4C59219-7BFE-B974-E271-CA88E0805384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155F4D91-2E65-0CAC-E67A-733A7BBA9468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B22126FA-F0A2-5210-DCB7-C0DF72C33BDF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E15CB859-17FD-6D90-0057-50CC584C387E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F1336B48-EB2B-D2F8-8013-A6899D4AC740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30C30919-9E92-686D-CAE7-FD8340EBBEEA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Google Shape;870;p37">
            <a:extLst>
              <a:ext uri="{FF2B5EF4-FFF2-40B4-BE49-F238E27FC236}">
                <a16:creationId xmlns:a16="http://schemas.microsoft.com/office/drawing/2014/main" id="{FF5EEF54-6E3D-595C-3735-8A8BD699C49A}"/>
              </a:ext>
            </a:extLst>
          </p:cNvPr>
          <p:cNvSpPr/>
          <p:nvPr/>
        </p:nvSpPr>
        <p:spPr>
          <a:xfrm>
            <a:off x="289857" y="356087"/>
            <a:ext cx="11277295" cy="868680"/>
          </a:xfrm>
          <a:prstGeom prst="rect">
            <a:avLst/>
          </a:prstGeom>
          <a:noFill/>
          <a:ln cap="flat">
            <a:solidFill>
              <a:srgbClr val="5C316F"/>
            </a:solidFill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0" u="none" strike="noStrike" kern="0" cap="none" spc="0" baseline="0" dirty="0" err="1">
                <a:solidFill>
                  <a:srgbClr val="5C316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Função</a:t>
            </a:r>
            <a:r>
              <a:rPr lang="en-US" sz="2500" b="1" i="0" u="none" strike="noStrike" kern="0" cap="none" spc="0" baseline="0" dirty="0">
                <a:solidFill>
                  <a:srgbClr val="5C316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b="1" i="0" u="none" strike="noStrike" kern="0" cap="none" spc="0" baseline="0" dirty="0" err="1">
                <a:solidFill>
                  <a:srgbClr val="5C316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orientadora</a:t>
            </a:r>
            <a:r>
              <a:rPr lang="en-US" sz="2500" b="1" i="0" u="none" strike="noStrike" kern="0" cap="none" spc="0" baseline="0" dirty="0">
                <a:solidFill>
                  <a:srgbClr val="5C316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do MS: </a:t>
            </a:r>
            <a:r>
              <a:rPr lang="en-US" sz="2500" b="1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 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protocolos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linhas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cuidado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guias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notas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técnicas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para a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chuvas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intensas</a:t>
            </a:r>
            <a:r>
              <a:rPr lang="en-US" sz="25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alagamentos</a:t>
            </a:r>
            <a:r>
              <a:rPr lang="en-US" sz="25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 e Ondas de </a:t>
            </a:r>
            <a:r>
              <a:rPr lang="en-US" sz="2500" dirty="0" err="1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calor</a:t>
            </a:r>
            <a:endParaRPr lang="en-US" sz="2500" i="0" u="none" strike="noStrike" kern="0" cap="none" spc="0" baseline="0" dirty="0">
              <a:solidFill>
                <a:schemeClr val="tx1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3CB1A04-0E56-74F6-9376-1AFA61F906C0}"/>
              </a:ext>
            </a:extLst>
          </p:cNvPr>
          <p:cNvGrpSpPr/>
          <p:nvPr/>
        </p:nvGrpSpPr>
        <p:grpSpPr>
          <a:xfrm>
            <a:off x="475471" y="1671679"/>
            <a:ext cx="11091681" cy="1209942"/>
            <a:chOff x="2414013" y="2726550"/>
            <a:chExt cx="11091681" cy="1209942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65BF3337-9023-FA9F-FCB2-D8A57AD34BB3}"/>
                </a:ext>
              </a:extLst>
            </p:cNvPr>
            <p:cNvGrpSpPr/>
            <p:nvPr/>
          </p:nvGrpSpPr>
          <p:grpSpPr>
            <a:xfrm>
              <a:off x="2414013" y="2732529"/>
              <a:ext cx="3544827" cy="1203963"/>
              <a:chOff x="2414013" y="2732529"/>
              <a:chExt cx="3544827" cy="1203963"/>
            </a:xfrm>
          </p:grpSpPr>
          <p:sp>
            <p:nvSpPr>
              <p:cNvPr id="23" name="Google Shape;871;p37">
                <a:extLst>
                  <a:ext uri="{FF2B5EF4-FFF2-40B4-BE49-F238E27FC236}">
                    <a16:creationId xmlns:a16="http://schemas.microsoft.com/office/drawing/2014/main" id="{17B8D8E1-F92F-0B1A-BDA6-117570529B3A}"/>
                  </a:ext>
                </a:extLst>
              </p:cNvPr>
              <p:cNvSpPr/>
              <p:nvPr/>
            </p:nvSpPr>
            <p:spPr>
              <a:xfrm>
                <a:off x="2414013" y="2732529"/>
                <a:ext cx="3544827" cy="1203963"/>
              </a:xfrm>
              <a:custGeom>
                <a:avLst>
                  <a:gd name="f0" fmla="val 1312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FBFFFC"/>
              </a:solidFill>
              <a:ln w="12701" cap="flat">
                <a:solidFill>
                  <a:srgbClr val="005AB1"/>
                </a:solidFill>
                <a:prstDash val="solid"/>
                <a:round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24" name="Google Shape;872;p37">
                <a:extLst>
                  <a:ext uri="{FF2B5EF4-FFF2-40B4-BE49-F238E27FC236}">
                    <a16:creationId xmlns:a16="http://schemas.microsoft.com/office/drawing/2014/main" id="{00B9EB87-50F0-344F-16FD-70B9738090AE}"/>
                  </a:ext>
                </a:extLst>
              </p:cNvPr>
              <p:cNvSpPr/>
              <p:nvPr/>
            </p:nvSpPr>
            <p:spPr>
              <a:xfrm>
                <a:off x="2596893" y="2915409"/>
                <a:ext cx="457200" cy="4572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5C316F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25" name="Google Shape;873;p37">
                <a:extLst>
                  <a:ext uri="{FF2B5EF4-FFF2-40B4-BE49-F238E27FC236}">
                    <a16:creationId xmlns:a16="http://schemas.microsoft.com/office/drawing/2014/main" id="{7BC1394D-298B-40DA-0CC0-D77FF0935217}"/>
                  </a:ext>
                </a:extLst>
              </p:cNvPr>
              <p:cNvSpPr/>
              <p:nvPr/>
            </p:nvSpPr>
            <p:spPr>
              <a:xfrm>
                <a:off x="2596893" y="2915409"/>
                <a:ext cx="457200" cy="457200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300" b="1" i="0" u="none" strike="noStrike" kern="0" cap="none" spc="0" baseline="0" dirty="0">
                    <a:solidFill>
                      <a:srgbClr val="FFFFFF"/>
                    </a:solidFill>
                    <a:uFillTx/>
                    <a:latin typeface="Rawline" panose="00000500000000000000" pitchFamily="2" charset="0"/>
                    <a:ea typeface="Calibri"/>
                    <a:cs typeface="Calibri"/>
                  </a:rPr>
                  <a:t>1</a:t>
                </a:r>
                <a:endParaRPr lang="en-US" sz="130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  <p:sp>
            <p:nvSpPr>
              <p:cNvPr id="26" name="Google Shape;874;p37">
                <a:extLst>
                  <a:ext uri="{FF2B5EF4-FFF2-40B4-BE49-F238E27FC236}">
                    <a16:creationId xmlns:a16="http://schemas.microsoft.com/office/drawing/2014/main" id="{A7B8D9EA-866F-1866-A3E6-D2EDC5D4240A}"/>
                  </a:ext>
                </a:extLst>
              </p:cNvPr>
              <p:cNvSpPr/>
              <p:nvPr/>
            </p:nvSpPr>
            <p:spPr>
              <a:xfrm>
                <a:off x="3191253" y="2878833"/>
                <a:ext cx="2584707" cy="655323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9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50" b="1" i="0" u="none" strike="noStrike" kern="0" cap="none" spc="0" baseline="0" dirty="0">
                    <a:solidFill>
                      <a:srgbClr val="3A4750"/>
                    </a:solidFill>
                    <a:uFillTx/>
                    <a:latin typeface="Rawline" panose="00000500000000000000" pitchFamily="2" charset="0"/>
                    <a:ea typeface="Calibri"/>
                    <a:cs typeface="Calibri"/>
                  </a:rPr>
                  <a:t>Protocolos de abrigo coletivo</a:t>
                </a:r>
                <a:endParaRPr lang="pt-BR" sz="125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</p:grpSp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E200BEB2-B6DD-C1F1-D183-2256DA14C347}"/>
                </a:ext>
              </a:extLst>
            </p:cNvPr>
            <p:cNvGrpSpPr/>
            <p:nvPr/>
          </p:nvGrpSpPr>
          <p:grpSpPr>
            <a:xfrm>
              <a:off x="6233160" y="2732529"/>
              <a:ext cx="3544827" cy="1203963"/>
              <a:chOff x="6233160" y="2732529"/>
              <a:chExt cx="3544827" cy="1203963"/>
            </a:xfrm>
          </p:grpSpPr>
          <p:sp>
            <p:nvSpPr>
              <p:cNvPr id="28" name="Google Shape;876;p37">
                <a:extLst>
                  <a:ext uri="{FF2B5EF4-FFF2-40B4-BE49-F238E27FC236}">
                    <a16:creationId xmlns:a16="http://schemas.microsoft.com/office/drawing/2014/main" id="{342FCF23-7ED0-F004-43B6-84C315F7B3F9}"/>
                  </a:ext>
                </a:extLst>
              </p:cNvPr>
              <p:cNvSpPr/>
              <p:nvPr/>
            </p:nvSpPr>
            <p:spPr>
              <a:xfrm>
                <a:off x="6233160" y="2732529"/>
                <a:ext cx="3544827" cy="1203963"/>
              </a:xfrm>
              <a:custGeom>
                <a:avLst>
                  <a:gd name="f0" fmla="val 1312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FBFFFC"/>
              </a:solidFill>
              <a:ln w="12701" cap="flat">
                <a:solidFill>
                  <a:srgbClr val="005AB1"/>
                </a:solidFill>
                <a:prstDash val="solid"/>
                <a:round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29" name="Google Shape;877;p37">
                <a:extLst>
                  <a:ext uri="{FF2B5EF4-FFF2-40B4-BE49-F238E27FC236}">
                    <a16:creationId xmlns:a16="http://schemas.microsoft.com/office/drawing/2014/main" id="{1611494B-0672-36DF-F31C-258B8499BBEA}"/>
                  </a:ext>
                </a:extLst>
              </p:cNvPr>
              <p:cNvSpPr/>
              <p:nvPr/>
            </p:nvSpPr>
            <p:spPr>
              <a:xfrm>
                <a:off x="6416040" y="2915409"/>
                <a:ext cx="457200" cy="4572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5C316F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30" name="Google Shape;878;p37">
                <a:extLst>
                  <a:ext uri="{FF2B5EF4-FFF2-40B4-BE49-F238E27FC236}">
                    <a16:creationId xmlns:a16="http://schemas.microsoft.com/office/drawing/2014/main" id="{F820B420-36BB-D977-9FAF-4DCB8A84729B}"/>
                  </a:ext>
                </a:extLst>
              </p:cNvPr>
              <p:cNvSpPr/>
              <p:nvPr/>
            </p:nvSpPr>
            <p:spPr>
              <a:xfrm>
                <a:off x="6416040" y="2915409"/>
                <a:ext cx="457200" cy="457200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300" b="1" i="0" u="none" strike="noStrike" kern="0" cap="none" spc="0" baseline="0" dirty="0">
                    <a:solidFill>
                      <a:srgbClr val="FFFFFF"/>
                    </a:solidFill>
                    <a:uFillTx/>
                    <a:latin typeface="Rawline" panose="00000500000000000000" pitchFamily="2" charset="0"/>
                    <a:ea typeface="Calibri"/>
                    <a:cs typeface="Calibri"/>
                  </a:rPr>
                  <a:t>2</a:t>
                </a:r>
                <a:endParaRPr lang="en-US" sz="130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  <p:sp>
            <p:nvSpPr>
              <p:cNvPr id="31" name="Google Shape;879;p37">
                <a:extLst>
                  <a:ext uri="{FF2B5EF4-FFF2-40B4-BE49-F238E27FC236}">
                    <a16:creationId xmlns:a16="http://schemas.microsoft.com/office/drawing/2014/main" id="{40437CBB-C839-1D71-4B01-7958FD1CC0CA}"/>
                  </a:ext>
                </a:extLst>
              </p:cNvPr>
              <p:cNvSpPr/>
              <p:nvPr/>
            </p:nvSpPr>
            <p:spPr>
              <a:xfrm>
                <a:off x="7010400" y="2878833"/>
                <a:ext cx="2767577" cy="655323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0" compatLnSpc="1">
                <a:noAutofit/>
              </a:bodyPr>
              <a:lstStyle/>
              <a:p>
                <a:pPr lvl="0">
                  <a:lnSpc>
                    <a:spcPct val="94000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50" b="1" dirty="0">
                    <a:solidFill>
                      <a:srgbClr val="3A4750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Linhas de cuidado em saúde mental pós-desastre</a:t>
                </a:r>
                <a:endParaRPr lang="en-US" sz="125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</p:grpSp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DB80C552-91AA-F54F-1FEC-D58C6F4F844E}"/>
                </a:ext>
              </a:extLst>
            </p:cNvPr>
            <p:cNvGrpSpPr/>
            <p:nvPr/>
          </p:nvGrpSpPr>
          <p:grpSpPr>
            <a:xfrm>
              <a:off x="9960867" y="2726550"/>
              <a:ext cx="3544827" cy="1203963"/>
              <a:chOff x="2414013" y="4210812"/>
              <a:chExt cx="3544827" cy="1203963"/>
            </a:xfrm>
          </p:grpSpPr>
          <p:sp>
            <p:nvSpPr>
              <p:cNvPr id="38" name="Google Shape;886;p37">
                <a:extLst>
                  <a:ext uri="{FF2B5EF4-FFF2-40B4-BE49-F238E27FC236}">
                    <a16:creationId xmlns:a16="http://schemas.microsoft.com/office/drawing/2014/main" id="{7262A938-229C-59F3-2F6B-313943D3B0B8}"/>
                  </a:ext>
                </a:extLst>
              </p:cNvPr>
              <p:cNvSpPr/>
              <p:nvPr/>
            </p:nvSpPr>
            <p:spPr>
              <a:xfrm>
                <a:off x="2414013" y="4210812"/>
                <a:ext cx="3544827" cy="1203963"/>
              </a:xfrm>
              <a:custGeom>
                <a:avLst>
                  <a:gd name="f0" fmla="val 1312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FBFFFC"/>
              </a:solidFill>
              <a:ln w="12701" cap="flat">
                <a:solidFill>
                  <a:srgbClr val="005AB1"/>
                </a:solidFill>
                <a:prstDash val="solid"/>
                <a:round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39" name="Google Shape;887;p37">
                <a:extLst>
                  <a:ext uri="{FF2B5EF4-FFF2-40B4-BE49-F238E27FC236}">
                    <a16:creationId xmlns:a16="http://schemas.microsoft.com/office/drawing/2014/main" id="{1FC361D1-CB34-F1BF-5A27-86A5DDA65857}"/>
                  </a:ext>
                </a:extLst>
              </p:cNvPr>
              <p:cNvSpPr/>
              <p:nvPr/>
            </p:nvSpPr>
            <p:spPr>
              <a:xfrm>
                <a:off x="2596893" y="4393692"/>
                <a:ext cx="457200" cy="4572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5C316F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40" name="Google Shape;888;p37">
                <a:extLst>
                  <a:ext uri="{FF2B5EF4-FFF2-40B4-BE49-F238E27FC236}">
                    <a16:creationId xmlns:a16="http://schemas.microsoft.com/office/drawing/2014/main" id="{8329070A-9532-FAE6-4BD2-07663B112068}"/>
                  </a:ext>
                </a:extLst>
              </p:cNvPr>
              <p:cNvSpPr/>
              <p:nvPr/>
            </p:nvSpPr>
            <p:spPr>
              <a:xfrm>
                <a:off x="2596893" y="4393692"/>
                <a:ext cx="457200" cy="457200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300" b="1" i="0" u="none" strike="noStrike" kern="0" cap="none" spc="0" baseline="0" dirty="0">
                    <a:solidFill>
                      <a:srgbClr val="FFFFFF"/>
                    </a:solidFill>
                    <a:uFillTx/>
                    <a:latin typeface="Rawline" panose="00000500000000000000" pitchFamily="2" charset="0"/>
                    <a:ea typeface="Calibri"/>
                    <a:cs typeface="Calibri"/>
                  </a:rPr>
                  <a:t>3</a:t>
                </a:r>
                <a:endParaRPr lang="en-US" sz="130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  <p:sp>
            <p:nvSpPr>
              <p:cNvPr id="41" name="Google Shape;889;p37">
                <a:extLst>
                  <a:ext uri="{FF2B5EF4-FFF2-40B4-BE49-F238E27FC236}">
                    <a16:creationId xmlns:a16="http://schemas.microsoft.com/office/drawing/2014/main" id="{9638C933-8C77-61C8-BA93-0C51BCE287E9}"/>
                  </a:ext>
                </a:extLst>
              </p:cNvPr>
              <p:cNvSpPr/>
              <p:nvPr/>
            </p:nvSpPr>
            <p:spPr>
              <a:xfrm>
                <a:off x="3191253" y="4357116"/>
                <a:ext cx="2767586" cy="655323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0" compatLnSpc="1">
                <a:noAutofit/>
              </a:bodyPr>
              <a:lstStyle/>
              <a:p>
                <a:pPr lvl="0">
                  <a:lnSpc>
                    <a:spcPct val="94000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50" b="1" dirty="0">
                    <a:solidFill>
                      <a:srgbClr val="3A4750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Orientações sobre agravos de contato com águas de enchente</a:t>
                </a:r>
                <a:endParaRPr lang="pt-BR" sz="140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</p:grpSp>
      </p:grpSp>
      <p:sp>
        <p:nvSpPr>
          <p:cNvPr id="4" name="Google Shape;886;p37">
            <a:extLst>
              <a:ext uri="{FF2B5EF4-FFF2-40B4-BE49-F238E27FC236}">
                <a16:creationId xmlns:a16="http://schemas.microsoft.com/office/drawing/2014/main" id="{28C33416-39E8-66E2-FDAA-410D0CBB6488}"/>
              </a:ext>
            </a:extLst>
          </p:cNvPr>
          <p:cNvSpPr/>
          <p:nvPr/>
        </p:nvSpPr>
        <p:spPr>
          <a:xfrm>
            <a:off x="4294608" y="4536805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14" name="Google Shape;871;p37">
            <a:extLst>
              <a:ext uri="{FF2B5EF4-FFF2-40B4-BE49-F238E27FC236}">
                <a16:creationId xmlns:a16="http://schemas.microsoft.com/office/drawing/2014/main" id="{0DAB75D6-B5A6-62E8-33D4-E095D1D56321}"/>
              </a:ext>
            </a:extLst>
          </p:cNvPr>
          <p:cNvSpPr/>
          <p:nvPr/>
        </p:nvSpPr>
        <p:spPr>
          <a:xfrm>
            <a:off x="475471" y="3058522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4</a:t>
            </a:r>
            <a:endParaRPr lang="en-US" dirty="0"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15" name="Google Shape;872;p37">
            <a:extLst>
              <a:ext uri="{FF2B5EF4-FFF2-40B4-BE49-F238E27FC236}">
                <a16:creationId xmlns:a16="http://schemas.microsoft.com/office/drawing/2014/main" id="{409E6181-40D0-B6E5-BF60-8B8BC4489F42}"/>
              </a:ext>
            </a:extLst>
          </p:cNvPr>
          <p:cNvSpPr/>
          <p:nvPr/>
        </p:nvSpPr>
        <p:spPr>
          <a:xfrm>
            <a:off x="658351" y="3241402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C316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206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3" name="Google Shape;873;p37">
            <a:extLst>
              <a:ext uri="{FF2B5EF4-FFF2-40B4-BE49-F238E27FC236}">
                <a16:creationId xmlns:a16="http://schemas.microsoft.com/office/drawing/2014/main" id="{0A877167-FC8D-B1E2-4CED-3A1DDA3EBD08}"/>
              </a:ext>
            </a:extLst>
          </p:cNvPr>
          <p:cNvSpPr/>
          <p:nvPr/>
        </p:nvSpPr>
        <p:spPr>
          <a:xfrm>
            <a:off x="658351" y="3241402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4</a:t>
            </a:r>
            <a:endParaRPr lang="en-US" sz="1300" dirty="0"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4" name="Google Shape;874;p37">
            <a:extLst>
              <a:ext uri="{FF2B5EF4-FFF2-40B4-BE49-F238E27FC236}">
                <a16:creationId xmlns:a16="http://schemas.microsoft.com/office/drawing/2014/main" id="{0C2CABE1-8C52-1A67-9879-A96E4F2C1707}"/>
              </a:ext>
            </a:extLst>
          </p:cNvPr>
          <p:cNvSpPr/>
          <p:nvPr/>
        </p:nvSpPr>
        <p:spPr>
          <a:xfrm>
            <a:off x="1252711" y="3204826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Qualidade da água para consumo humano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5" name="Google Shape;875;p37">
            <a:extLst>
              <a:ext uri="{FF2B5EF4-FFF2-40B4-BE49-F238E27FC236}">
                <a16:creationId xmlns:a16="http://schemas.microsoft.com/office/drawing/2014/main" id="{6E5BD336-4D69-D71E-24A2-A0EAD9189F24}"/>
              </a:ext>
            </a:extLst>
          </p:cNvPr>
          <p:cNvSpPr/>
          <p:nvPr/>
        </p:nvSpPr>
        <p:spPr>
          <a:xfrm>
            <a:off x="658351" y="3969877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6" name="Google Shape;876;p37">
            <a:extLst>
              <a:ext uri="{FF2B5EF4-FFF2-40B4-BE49-F238E27FC236}">
                <a16:creationId xmlns:a16="http://schemas.microsoft.com/office/drawing/2014/main" id="{00DF6BEF-AD85-4A86-7338-CBAB2E8A2876}"/>
              </a:ext>
            </a:extLst>
          </p:cNvPr>
          <p:cNvSpPr/>
          <p:nvPr/>
        </p:nvSpPr>
        <p:spPr>
          <a:xfrm>
            <a:off x="4294618" y="3058522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7" name="Google Shape;877;p37">
            <a:extLst>
              <a:ext uri="{FF2B5EF4-FFF2-40B4-BE49-F238E27FC236}">
                <a16:creationId xmlns:a16="http://schemas.microsoft.com/office/drawing/2014/main" id="{8F062C18-9E53-7A5F-3D0C-5041BE461D27}"/>
              </a:ext>
            </a:extLst>
          </p:cNvPr>
          <p:cNvSpPr/>
          <p:nvPr/>
        </p:nvSpPr>
        <p:spPr>
          <a:xfrm>
            <a:off x="4477498" y="3241402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C316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4" name="Google Shape;879;p37">
            <a:extLst>
              <a:ext uri="{FF2B5EF4-FFF2-40B4-BE49-F238E27FC236}">
                <a16:creationId xmlns:a16="http://schemas.microsoft.com/office/drawing/2014/main" id="{D5BB08B2-FC13-001B-C32A-BFD8A214C84B}"/>
              </a:ext>
            </a:extLst>
          </p:cNvPr>
          <p:cNvSpPr/>
          <p:nvPr/>
        </p:nvSpPr>
        <p:spPr>
          <a:xfrm>
            <a:off x="5071858" y="3204826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Acidentes por animais peçonhentos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5" name="Google Shape;880;p37">
            <a:extLst>
              <a:ext uri="{FF2B5EF4-FFF2-40B4-BE49-F238E27FC236}">
                <a16:creationId xmlns:a16="http://schemas.microsoft.com/office/drawing/2014/main" id="{A5CE9DDA-7321-CAE9-3556-80D2F26B479D}"/>
              </a:ext>
            </a:extLst>
          </p:cNvPr>
          <p:cNvSpPr/>
          <p:nvPr/>
        </p:nvSpPr>
        <p:spPr>
          <a:xfrm>
            <a:off x="4477498" y="3969877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6" name="Google Shape;881;p37">
            <a:extLst>
              <a:ext uri="{FF2B5EF4-FFF2-40B4-BE49-F238E27FC236}">
                <a16:creationId xmlns:a16="http://schemas.microsoft.com/office/drawing/2014/main" id="{A8D6E0C6-B1D3-EA3E-C585-68EBAA60EDF3}"/>
              </a:ext>
            </a:extLst>
          </p:cNvPr>
          <p:cNvSpPr/>
          <p:nvPr/>
        </p:nvSpPr>
        <p:spPr>
          <a:xfrm>
            <a:off x="8113755" y="3058522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7" name="Google Shape;882;p37">
            <a:extLst>
              <a:ext uri="{FF2B5EF4-FFF2-40B4-BE49-F238E27FC236}">
                <a16:creationId xmlns:a16="http://schemas.microsoft.com/office/drawing/2014/main" id="{B53887AB-EDBD-59C6-C2F0-7F2630A94620}"/>
              </a:ext>
            </a:extLst>
          </p:cNvPr>
          <p:cNvSpPr/>
          <p:nvPr/>
        </p:nvSpPr>
        <p:spPr>
          <a:xfrm>
            <a:off x="8296635" y="3241402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C316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8" name="Google Shape;883;p37">
            <a:extLst>
              <a:ext uri="{FF2B5EF4-FFF2-40B4-BE49-F238E27FC236}">
                <a16:creationId xmlns:a16="http://schemas.microsoft.com/office/drawing/2014/main" id="{303C6E87-733C-076C-5E9D-FD0F370A8AD2}"/>
              </a:ext>
            </a:extLst>
          </p:cNvPr>
          <p:cNvSpPr/>
          <p:nvPr/>
        </p:nvSpPr>
        <p:spPr>
          <a:xfrm>
            <a:off x="8296635" y="3241402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6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9" name="Google Shape;884;p37">
            <a:extLst>
              <a:ext uri="{FF2B5EF4-FFF2-40B4-BE49-F238E27FC236}">
                <a16:creationId xmlns:a16="http://schemas.microsoft.com/office/drawing/2014/main" id="{F39111A3-D7CC-00DD-DA3D-771EA3035079}"/>
              </a:ext>
            </a:extLst>
          </p:cNvPr>
          <p:cNvSpPr/>
          <p:nvPr/>
        </p:nvSpPr>
        <p:spPr>
          <a:xfrm>
            <a:off x="8890995" y="3204826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Doenças diarreicas agudas (DDA)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0" name="Google Shape;885;p37">
            <a:extLst>
              <a:ext uri="{FF2B5EF4-FFF2-40B4-BE49-F238E27FC236}">
                <a16:creationId xmlns:a16="http://schemas.microsoft.com/office/drawing/2014/main" id="{933EDA55-86B9-02E8-8906-0C1AE57383FE}"/>
              </a:ext>
            </a:extLst>
          </p:cNvPr>
          <p:cNvSpPr/>
          <p:nvPr/>
        </p:nvSpPr>
        <p:spPr>
          <a:xfrm>
            <a:off x="8296635" y="3969877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1" name="Google Shape;886;p37">
            <a:extLst>
              <a:ext uri="{FF2B5EF4-FFF2-40B4-BE49-F238E27FC236}">
                <a16:creationId xmlns:a16="http://schemas.microsoft.com/office/drawing/2014/main" id="{6EE702A6-3635-CB08-3309-88F5449FEF3F}"/>
              </a:ext>
            </a:extLst>
          </p:cNvPr>
          <p:cNvSpPr/>
          <p:nvPr/>
        </p:nvSpPr>
        <p:spPr>
          <a:xfrm>
            <a:off x="475471" y="4536805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2" name="Google Shape;887;p37">
            <a:extLst>
              <a:ext uri="{FF2B5EF4-FFF2-40B4-BE49-F238E27FC236}">
                <a16:creationId xmlns:a16="http://schemas.microsoft.com/office/drawing/2014/main" id="{66422F92-D649-0A75-46D5-386891B2BDE5}"/>
              </a:ext>
            </a:extLst>
          </p:cNvPr>
          <p:cNvSpPr/>
          <p:nvPr/>
        </p:nvSpPr>
        <p:spPr>
          <a:xfrm>
            <a:off x="658351" y="4719685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C316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3" name="Google Shape;888;p37">
            <a:extLst>
              <a:ext uri="{FF2B5EF4-FFF2-40B4-BE49-F238E27FC236}">
                <a16:creationId xmlns:a16="http://schemas.microsoft.com/office/drawing/2014/main" id="{01AF3B94-AAB5-5CAD-45FC-00BF3F5C6F91}"/>
              </a:ext>
            </a:extLst>
          </p:cNvPr>
          <p:cNvSpPr/>
          <p:nvPr/>
        </p:nvSpPr>
        <p:spPr>
          <a:xfrm>
            <a:off x="658351" y="4719685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7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4" name="Google Shape;889;p37">
            <a:extLst>
              <a:ext uri="{FF2B5EF4-FFF2-40B4-BE49-F238E27FC236}">
                <a16:creationId xmlns:a16="http://schemas.microsoft.com/office/drawing/2014/main" id="{39CAC85E-3D7C-B87E-3D03-CBD1BA629603}"/>
              </a:ext>
            </a:extLst>
          </p:cNvPr>
          <p:cNvSpPr/>
          <p:nvPr/>
        </p:nvSpPr>
        <p:spPr>
          <a:xfrm>
            <a:off x="1252711" y="4683109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Dengue e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outras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arboviroses</a:t>
            </a:r>
            <a:endParaRPr lang="pt-BR" sz="14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5" name="Google Shape;890;p37">
            <a:extLst>
              <a:ext uri="{FF2B5EF4-FFF2-40B4-BE49-F238E27FC236}">
                <a16:creationId xmlns:a16="http://schemas.microsoft.com/office/drawing/2014/main" id="{16480CF1-10BE-D7A6-81E2-8618D9F16B68}"/>
              </a:ext>
            </a:extLst>
          </p:cNvPr>
          <p:cNvSpPr/>
          <p:nvPr/>
        </p:nvSpPr>
        <p:spPr>
          <a:xfrm>
            <a:off x="658351" y="5448150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6" name="Google Shape;892;p37">
            <a:extLst>
              <a:ext uri="{FF2B5EF4-FFF2-40B4-BE49-F238E27FC236}">
                <a16:creationId xmlns:a16="http://schemas.microsoft.com/office/drawing/2014/main" id="{C89684F4-8694-4B09-32F4-1FE5154C4217}"/>
              </a:ext>
            </a:extLst>
          </p:cNvPr>
          <p:cNvSpPr/>
          <p:nvPr/>
        </p:nvSpPr>
        <p:spPr>
          <a:xfrm>
            <a:off x="4477498" y="4719685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C316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7" name="Google Shape;893;p37">
            <a:extLst>
              <a:ext uri="{FF2B5EF4-FFF2-40B4-BE49-F238E27FC236}">
                <a16:creationId xmlns:a16="http://schemas.microsoft.com/office/drawing/2014/main" id="{A9F5DD10-2920-F648-0921-4811D9F022B1}"/>
              </a:ext>
            </a:extLst>
          </p:cNvPr>
          <p:cNvSpPr/>
          <p:nvPr/>
        </p:nvSpPr>
        <p:spPr>
          <a:xfrm>
            <a:off x="4477498" y="4719685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8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9" name="Google Shape;894;p37">
            <a:extLst>
              <a:ext uri="{FF2B5EF4-FFF2-40B4-BE49-F238E27FC236}">
                <a16:creationId xmlns:a16="http://schemas.microsoft.com/office/drawing/2014/main" id="{03E79EA2-4B6A-B006-70E7-948F1E1145F2}"/>
              </a:ext>
            </a:extLst>
          </p:cNvPr>
          <p:cNvSpPr/>
          <p:nvPr/>
        </p:nvSpPr>
        <p:spPr>
          <a:xfrm>
            <a:off x="5071858" y="4683109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lvl="0">
              <a:lnSpc>
                <a:spcPct val="94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Linhas de cuidado para saúde do talhador rural.​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0" name="Google Shape;895;p37">
            <a:extLst>
              <a:ext uri="{FF2B5EF4-FFF2-40B4-BE49-F238E27FC236}">
                <a16:creationId xmlns:a16="http://schemas.microsoft.com/office/drawing/2014/main" id="{EB2BEF0A-EF28-BDEC-8BF9-4606C43C07C0}"/>
              </a:ext>
            </a:extLst>
          </p:cNvPr>
          <p:cNvSpPr/>
          <p:nvPr/>
        </p:nvSpPr>
        <p:spPr>
          <a:xfrm>
            <a:off x="4477498" y="5448150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1" name="Google Shape;896;p37">
            <a:extLst>
              <a:ext uri="{FF2B5EF4-FFF2-40B4-BE49-F238E27FC236}">
                <a16:creationId xmlns:a16="http://schemas.microsoft.com/office/drawing/2014/main" id="{244E6697-529B-E20B-7357-F6522C5AD2F3}"/>
              </a:ext>
            </a:extLst>
          </p:cNvPr>
          <p:cNvSpPr/>
          <p:nvPr/>
        </p:nvSpPr>
        <p:spPr>
          <a:xfrm>
            <a:off x="8113755" y="4536805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2" name="Google Shape;897;p37">
            <a:extLst>
              <a:ext uri="{FF2B5EF4-FFF2-40B4-BE49-F238E27FC236}">
                <a16:creationId xmlns:a16="http://schemas.microsoft.com/office/drawing/2014/main" id="{296D2FC8-1997-FE6E-97F5-23E0BC4E33D0}"/>
              </a:ext>
            </a:extLst>
          </p:cNvPr>
          <p:cNvSpPr/>
          <p:nvPr/>
        </p:nvSpPr>
        <p:spPr>
          <a:xfrm>
            <a:off x="8296635" y="4719685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C316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3" name="Google Shape;898;p37">
            <a:extLst>
              <a:ext uri="{FF2B5EF4-FFF2-40B4-BE49-F238E27FC236}">
                <a16:creationId xmlns:a16="http://schemas.microsoft.com/office/drawing/2014/main" id="{75E38D38-483F-5466-F55D-FFA5C0725B87}"/>
              </a:ext>
            </a:extLst>
          </p:cNvPr>
          <p:cNvSpPr/>
          <p:nvPr/>
        </p:nvSpPr>
        <p:spPr>
          <a:xfrm>
            <a:off x="8296635" y="4719685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9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4" name="Google Shape;899;p37">
            <a:extLst>
              <a:ext uri="{FF2B5EF4-FFF2-40B4-BE49-F238E27FC236}">
                <a16:creationId xmlns:a16="http://schemas.microsoft.com/office/drawing/2014/main" id="{C1E4CA65-E10D-36BE-9BE8-EE5C49D0902B}"/>
              </a:ext>
            </a:extLst>
          </p:cNvPr>
          <p:cNvSpPr/>
          <p:nvPr/>
        </p:nvSpPr>
        <p:spPr>
          <a:xfrm>
            <a:off x="8890995" y="4683109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Continuidade de tratamento (HIV, TB, hanseníase, hepatites, Chagas)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5" name="Google Shape;900;p37">
            <a:extLst>
              <a:ext uri="{FF2B5EF4-FFF2-40B4-BE49-F238E27FC236}">
                <a16:creationId xmlns:a16="http://schemas.microsoft.com/office/drawing/2014/main" id="{5D68224A-9EDA-2EA8-7D4E-54A9C464DD69}"/>
              </a:ext>
            </a:extLst>
          </p:cNvPr>
          <p:cNvSpPr/>
          <p:nvPr/>
        </p:nvSpPr>
        <p:spPr>
          <a:xfrm>
            <a:off x="8296635" y="5448150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6" name="Google Shape;901;p37">
            <a:extLst>
              <a:ext uri="{FF2B5EF4-FFF2-40B4-BE49-F238E27FC236}">
                <a16:creationId xmlns:a16="http://schemas.microsoft.com/office/drawing/2014/main" id="{F12920C1-E1A8-FF57-B7B1-F5B053F3D6AF}"/>
              </a:ext>
            </a:extLst>
          </p:cNvPr>
          <p:cNvSpPr/>
          <p:nvPr/>
        </p:nvSpPr>
        <p:spPr>
          <a:xfrm>
            <a:off x="475471" y="6015079"/>
            <a:ext cx="3544827" cy="734630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7" name="Google Shape;902;p37">
            <a:extLst>
              <a:ext uri="{FF2B5EF4-FFF2-40B4-BE49-F238E27FC236}">
                <a16:creationId xmlns:a16="http://schemas.microsoft.com/office/drawing/2014/main" id="{12470819-791D-B9B0-B75B-F266B85713DC}"/>
              </a:ext>
            </a:extLst>
          </p:cNvPr>
          <p:cNvSpPr/>
          <p:nvPr/>
        </p:nvSpPr>
        <p:spPr>
          <a:xfrm>
            <a:off x="658351" y="6197958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C316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8" name="Google Shape;903;p37">
            <a:extLst>
              <a:ext uri="{FF2B5EF4-FFF2-40B4-BE49-F238E27FC236}">
                <a16:creationId xmlns:a16="http://schemas.microsoft.com/office/drawing/2014/main" id="{A6DCA808-106E-82F5-E1FC-1D76F17C9F5D}"/>
              </a:ext>
            </a:extLst>
          </p:cNvPr>
          <p:cNvSpPr/>
          <p:nvPr/>
        </p:nvSpPr>
        <p:spPr>
          <a:xfrm>
            <a:off x="658351" y="6197958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10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9" name="Google Shape;904;p37">
            <a:extLst>
              <a:ext uri="{FF2B5EF4-FFF2-40B4-BE49-F238E27FC236}">
                <a16:creationId xmlns:a16="http://schemas.microsoft.com/office/drawing/2014/main" id="{9E0EA47E-193B-D51E-2AA1-2FC0885D2597}"/>
              </a:ext>
            </a:extLst>
          </p:cNvPr>
          <p:cNvSpPr/>
          <p:nvPr/>
        </p:nvSpPr>
        <p:spPr>
          <a:xfrm>
            <a:off x="1242939" y="6038592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Territórios com comunidades periféricas, quilombolas e povos de terreiro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0" name="Google Shape;905;p37">
            <a:extLst>
              <a:ext uri="{FF2B5EF4-FFF2-40B4-BE49-F238E27FC236}">
                <a16:creationId xmlns:a16="http://schemas.microsoft.com/office/drawing/2014/main" id="{692CACF6-681E-8C84-3890-A712A04657C3}"/>
              </a:ext>
            </a:extLst>
          </p:cNvPr>
          <p:cNvSpPr/>
          <p:nvPr/>
        </p:nvSpPr>
        <p:spPr>
          <a:xfrm>
            <a:off x="658351" y="6926434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1" name="Google Shape;906;p37">
            <a:extLst>
              <a:ext uri="{FF2B5EF4-FFF2-40B4-BE49-F238E27FC236}">
                <a16:creationId xmlns:a16="http://schemas.microsoft.com/office/drawing/2014/main" id="{8D81507A-88D7-F67B-53BF-4E8748ACD396}"/>
              </a:ext>
            </a:extLst>
          </p:cNvPr>
          <p:cNvSpPr/>
          <p:nvPr/>
        </p:nvSpPr>
        <p:spPr>
          <a:xfrm>
            <a:off x="4294618" y="6015079"/>
            <a:ext cx="3544827" cy="734630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72" name="Google Shape;907;p37">
            <a:extLst>
              <a:ext uri="{FF2B5EF4-FFF2-40B4-BE49-F238E27FC236}">
                <a16:creationId xmlns:a16="http://schemas.microsoft.com/office/drawing/2014/main" id="{7EB3C5D5-3348-C5BE-DCF7-947D1E1AD5E8}"/>
              </a:ext>
            </a:extLst>
          </p:cNvPr>
          <p:cNvSpPr/>
          <p:nvPr/>
        </p:nvSpPr>
        <p:spPr>
          <a:xfrm>
            <a:off x="4477498" y="6197958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C316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73" name="Google Shape;908;p37">
            <a:extLst>
              <a:ext uri="{FF2B5EF4-FFF2-40B4-BE49-F238E27FC236}">
                <a16:creationId xmlns:a16="http://schemas.microsoft.com/office/drawing/2014/main" id="{E85D461A-D49A-C58E-2D02-B524195DD62B}"/>
              </a:ext>
            </a:extLst>
          </p:cNvPr>
          <p:cNvSpPr/>
          <p:nvPr/>
        </p:nvSpPr>
        <p:spPr>
          <a:xfrm>
            <a:off x="4477498" y="6197958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11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4" name="Google Shape;909;p37">
            <a:extLst>
              <a:ext uri="{FF2B5EF4-FFF2-40B4-BE49-F238E27FC236}">
                <a16:creationId xmlns:a16="http://schemas.microsoft.com/office/drawing/2014/main" id="{DAAFC5D1-5DBB-774E-A117-F753068550DF}"/>
              </a:ext>
            </a:extLst>
          </p:cNvPr>
          <p:cNvSpPr/>
          <p:nvPr/>
        </p:nvSpPr>
        <p:spPr>
          <a:xfrm>
            <a:off x="5071858" y="603147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Vigilância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manejo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Ambiental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pós</a:t>
            </a:r>
            <a:r>
              <a:rPr lang="en-US" sz="1250" b="1" dirty="0" err="1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-desastres</a:t>
            </a:r>
            <a:r>
              <a:rPr lang="en-US" sz="1250" b="1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1250" b="1" dirty="0" err="1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hídricos</a:t>
            </a:r>
            <a:r>
              <a:rPr lang="en-US" sz="1250" b="1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 (ex: </a:t>
            </a:r>
            <a:r>
              <a:rPr lang="en-US" sz="1250" b="1" dirty="0" err="1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barragens</a:t>
            </a:r>
            <a:r>
              <a:rPr lang="en-US" sz="1250" b="1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)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endParaRPr lang="en-US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5" name="Google Shape;910;p37">
            <a:extLst>
              <a:ext uri="{FF2B5EF4-FFF2-40B4-BE49-F238E27FC236}">
                <a16:creationId xmlns:a16="http://schemas.microsoft.com/office/drawing/2014/main" id="{C804BF91-1609-EFCF-2D66-57103362449C}"/>
              </a:ext>
            </a:extLst>
          </p:cNvPr>
          <p:cNvSpPr/>
          <p:nvPr/>
        </p:nvSpPr>
        <p:spPr>
          <a:xfrm>
            <a:off x="4477498" y="6926434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6" name="Google Shape;911;p37">
            <a:extLst>
              <a:ext uri="{FF2B5EF4-FFF2-40B4-BE49-F238E27FC236}">
                <a16:creationId xmlns:a16="http://schemas.microsoft.com/office/drawing/2014/main" id="{4CB35A72-B2CE-2A83-F0AB-93F9523B3642}"/>
              </a:ext>
            </a:extLst>
          </p:cNvPr>
          <p:cNvSpPr/>
          <p:nvPr/>
        </p:nvSpPr>
        <p:spPr>
          <a:xfrm>
            <a:off x="8113755" y="6015079"/>
            <a:ext cx="3544827" cy="734630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77" name="Google Shape;912;p37">
            <a:extLst>
              <a:ext uri="{FF2B5EF4-FFF2-40B4-BE49-F238E27FC236}">
                <a16:creationId xmlns:a16="http://schemas.microsoft.com/office/drawing/2014/main" id="{D782EACA-831A-4525-2743-F263971859E2}"/>
              </a:ext>
            </a:extLst>
          </p:cNvPr>
          <p:cNvSpPr/>
          <p:nvPr/>
        </p:nvSpPr>
        <p:spPr>
          <a:xfrm>
            <a:off x="8296635" y="6197958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C316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78" name="Google Shape;913;p37">
            <a:extLst>
              <a:ext uri="{FF2B5EF4-FFF2-40B4-BE49-F238E27FC236}">
                <a16:creationId xmlns:a16="http://schemas.microsoft.com/office/drawing/2014/main" id="{666444F0-D362-7289-5FBA-47345064100B}"/>
              </a:ext>
            </a:extLst>
          </p:cNvPr>
          <p:cNvSpPr/>
          <p:nvPr/>
        </p:nvSpPr>
        <p:spPr>
          <a:xfrm>
            <a:off x="8296635" y="6197958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12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9" name="Google Shape;914;p37">
            <a:extLst>
              <a:ext uri="{FF2B5EF4-FFF2-40B4-BE49-F238E27FC236}">
                <a16:creationId xmlns:a16="http://schemas.microsoft.com/office/drawing/2014/main" id="{6B13B092-B7A8-C8AC-DF36-05CF981E7250}"/>
              </a:ext>
            </a:extLst>
          </p:cNvPr>
          <p:cNvSpPr/>
          <p:nvPr/>
        </p:nvSpPr>
        <p:spPr>
          <a:xfrm>
            <a:off x="8814809" y="6055669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Protocolo Calor extremo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80" name="Google Shape;915;p37">
            <a:extLst>
              <a:ext uri="{FF2B5EF4-FFF2-40B4-BE49-F238E27FC236}">
                <a16:creationId xmlns:a16="http://schemas.microsoft.com/office/drawing/2014/main" id="{D80EAD16-DBA4-50CE-44AF-A29BA7848926}"/>
              </a:ext>
            </a:extLst>
          </p:cNvPr>
          <p:cNvSpPr/>
          <p:nvPr/>
        </p:nvSpPr>
        <p:spPr>
          <a:xfrm>
            <a:off x="8296635" y="6926434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81" name="Google Shape;878;p37">
            <a:extLst>
              <a:ext uri="{FF2B5EF4-FFF2-40B4-BE49-F238E27FC236}">
                <a16:creationId xmlns:a16="http://schemas.microsoft.com/office/drawing/2014/main" id="{A8B91034-1D3E-F0B4-A5AF-D4C76B1F4A18}"/>
              </a:ext>
            </a:extLst>
          </p:cNvPr>
          <p:cNvSpPr/>
          <p:nvPr/>
        </p:nvSpPr>
        <p:spPr>
          <a:xfrm>
            <a:off x="4454638" y="3238357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5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38861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BA2D5-4A90-6E1F-9CCE-413E3C907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AF8F331A-FA61-BD25-F39B-ADA3EDFDA61B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8BD0F874-5FDF-AA36-4663-DD704A9789A1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0AC7B5D5-B351-1188-F5E8-36B765B0F1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460ABB23-1C8E-B18E-6B37-3DE8E41A11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BDDD8DCC-8D11-337E-CE5C-9A4BBE6C447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07D1A08F-1D38-9E4C-592F-56AD09A5A19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D38050FF-EED4-25A9-476C-BC6FEDE48AB2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5240622A-5F02-A8A5-F99D-66B4F4A9A2CF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A6B5C7C3-94F5-DA0F-3F96-9C194884CDE6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DF88407B-EA40-95D6-5FFB-F4B35B9569FE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F41982F0-A57A-DCF6-6E22-1BE9CA9F6930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54C7E84E-168A-EB2E-0E6B-0E3642D32273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1047E848-B00D-E65F-92D0-1DE4C1091176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0BC96FA6-CD91-F155-5031-E739861376F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23;p38">
            <a:extLst>
              <a:ext uri="{FF2B5EF4-FFF2-40B4-BE49-F238E27FC236}">
                <a16:creationId xmlns:a16="http://schemas.microsoft.com/office/drawing/2014/main" id="{F1599108-297D-613E-4E80-AC60BB299EC2}"/>
              </a:ext>
            </a:extLst>
          </p:cNvPr>
          <p:cNvSpPr/>
          <p:nvPr/>
        </p:nvSpPr>
        <p:spPr>
          <a:xfrm>
            <a:off x="457200" y="310896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b="1" i="0" u="none" strike="noStrike" kern="0" cap="none" spc="0" baseline="0" dirty="0">
                <a:solidFill>
                  <a:srgbClr val="5C316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Organização dos serviços </a:t>
            </a: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para a resposta regional.</a:t>
            </a:r>
          </a:p>
        </p:txBody>
      </p:sp>
      <p:sp>
        <p:nvSpPr>
          <p:cNvPr id="13" name="Google Shape;924;p38">
            <a:extLst>
              <a:ext uri="{FF2B5EF4-FFF2-40B4-BE49-F238E27FC236}">
                <a16:creationId xmlns:a16="http://schemas.microsoft.com/office/drawing/2014/main" id="{277F4206-34FF-1334-B0EE-0FEF76EA4A89}"/>
              </a:ext>
            </a:extLst>
          </p:cNvPr>
          <p:cNvSpPr/>
          <p:nvPr/>
        </p:nvSpPr>
        <p:spPr>
          <a:xfrm>
            <a:off x="502920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C000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14" name="Google Shape;925;p38">
            <a:extLst>
              <a:ext uri="{FF2B5EF4-FFF2-40B4-BE49-F238E27FC236}">
                <a16:creationId xmlns:a16="http://schemas.microsoft.com/office/drawing/2014/main" id="{2B834D22-8997-AEC1-0436-C6F652FED9F9}"/>
              </a:ext>
            </a:extLst>
          </p:cNvPr>
          <p:cNvSpPr/>
          <p:nvPr/>
        </p:nvSpPr>
        <p:spPr>
          <a:xfrm>
            <a:off x="685800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15" name="Google Shape;926;p38">
            <a:extLst>
              <a:ext uri="{FF2B5EF4-FFF2-40B4-BE49-F238E27FC236}">
                <a16:creationId xmlns:a16="http://schemas.microsoft.com/office/drawing/2014/main" id="{8E208D33-DA16-D00B-949A-643CD6491C15}"/>
              </a:ext>
            </a:extLst>
          </p:cNvPr>
          <p:cNvSpPr/>
          <p:nvPr/>
        </p:nvSpPr>
        <p:spPr>
          <a:xfrm>
            <a:off x="685800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Atenção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5" name="Google Shape;927;p38">
            <a:extLst>
              <a:ext uri="{FF2B5EF4-FFF2-40B4-BE49-F238E27FC236}">
                <a16:creationId xmlns:a16="http://schemas.microsoft.com/office/drawing/2014/main" id="{428B7882-D939-0D2B-05B2-9BDA0F852343}"/>
              </a:ext>
            </a:extLst>
          </p:cNvPr>
          <p:cNvSpPr/>
          <p:nvPr/>
        </p:nvSpPr>
        <p:spPr>
          <a:xfrm>
            <a:off x="731520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Equipes de APS, ACS, ESFR e ACE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Urgência e Emergência (RUE) — mapeamento de risco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Enfrentamento às violências, sobretudo sexuais, contra crianças e adolescentes em situação de abrigo</a:t>
            </a:r>
          </a:p>
          <a:p>
            <a:pPr marL="203197" indent="-203197">
              <a:spcBef>
                <a:spcPts val="800"/>
              </a:spcBef>
              <a:buClr>
                <a:srgbClr val="3A4750"/>
              </a:buClr>
              <a:buSzPts val="125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Saúde indígena</a:t>
            </a:r>
            <a:endParaRPr lang="pt-BR" sz="1250" dirty="0"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6" name="Google Shape;928;p38">
            <a:extLst>
              <a:ext uri="{FF2B5EF4-FFF2-40B4-BE49-F238E27FC236}">
                <a16:creationId xmlns:a16="http://schemas.microsoft.com/office/drawing/2014/main" id="{D767E3DC-0B07-8CD1-5C38-7B866BAA6314}"/>
              </a:ext>
            </a:extLst>
          </p:cNvPr>
          <p:cNvSpPr/>
          <p:nvPr/>
        </p:nvSpPr>
        <p:spPr>
          <a:xfrm>
            <a:off x="4352544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12456B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7" name="Google Shape;929;p38">
            <a:extLst>
              <a:ext uri="{FF2B5EF4-FFF2-40B4-BE49-F238E27FC236}">
                <a16:creationId xmlns:a16="http://schemas.microsoft.com/office/drawing/2014/main" id="{13FC4963-A2C5-B284-430E-6CA320848CD5}"/>
              </a:ext>
            </a:extLst>
          </p:cNvPr>
          <p:cNvSpPr/>
          <p:nvPr/>
        </p:nvSpPr>
        <p:spPr>
          <a:xfrm>
            <a:off x="4535424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12456B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8" name="Google Shape;930;p38">
            <a:extLst>
              <a:ext uri="{FF2B5EF4-FFF2-40B4-BE49-F238E27FC236}">
                <a16:creationId xmlns:a16="http://schemas.microsoft.com/office/drawing/2014/main" id="{FCA64E6F-7207-E9D7-DEB5-D0CA8FD80A7F}"/>
              </a:ext>
            </a:extLst>
          </p:cNvPr>
          <p:cNvSpPr/>
          <p:nvPr/>
        </p:nvSpPr>
        <p:spPr>
          <a:xfrm>
            <a:off x="4535424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Vigilância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9" name="Google Shape;931;p38">
            <a:extLst>
              <a:ext uri="{FF2B5EF4-FFF2-40B4-BE49-F238E27FC236}">
                <a16:creationId xmlns:a16="http://schemas.microsoft.com/office/drawing/2014/main" id="{002D9265-70D5-77F5-E9BA-6375A74BFA26}"/>
              </a:ext>
            </a:extLst>
          </p:cNvPr>
          <p:cNvSpPr/>
          <p:nvPr/>
        </p:nvSpPr>
        <p:spPr>
          <a:xfrm>
            <a:off x="4581144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indent="-203197">
              <a:buClr>
                <a:srgbClr val="3A4750"/>
              </a:buClr>
              <a:buSzPts val="125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Alerta hidrológico e vigilância de agravos hídricos integrado ao CEMADEN</a:t>
            </a:r>
            <a:endParaRPr lang="pt-BR" sz="1250" b="0" i="0" u="none" strike="noStrike" kern="0" cap="none" spc="0" baseline="0" dirty="0">
              <a:solidFill>
                <a:srgbClr val="3A475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Vigilância em Desastres (</a:t>
            </a:r>
            <a:r>
              <a:rPr lang="pt-BR" sz="1250" b="0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VigiDesastres</a:t>
            </a: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)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Ampliação da rede de laboratórios de saúde pública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Monitoramento de indicadores</a:t>
            </a:r>
          </a:p>
        </p:txBody>
      </p:sp>
      <p:sp>
        <p:nvSpPr>
          <p:cNvPr id="40" name="Google Shape;932;p38">
            <a:extLst>
              <a:ext uri="{FF2B5EF4-FFF2-40B4-BE49-F238E27FC236}">
                <a16:creationId xmlns:a16="http://schemas.microsoft.com/office/drawing/2014/main" id="{6E25F3F3-83A4-CA89-5C8C-8592B377F300}"/>
              </a:ext>
            </a:extLst>
          </p:cNvPr>
          <p:cNvSpPr/>
          <p:nvPr/>
        </p:nvSpPr>
        <p:spPr>
          <a:xfrm>
            <a:off x="8202168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E0A82E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1" name="Google Shape;933;p38">
            <a:extLst>
              <a:ext uri="{FF2B5EF4-FFF2-40B4-BE49-F238E27FC236}">
                <a16:creationId xmlns:a16="http://schemas.microsoft.com/office/drawing/2014/main" id="{574E584A-EC81-0959-961D-9ABC786B6B0D}"/>
              </a:ext>
            </a:extLst>
          </p:cNvPr>
          <p:cNvSpPr/>
          <p:nvPr/>
        </p:nvSpPr>
        <p:spPr>
          <a:xfrm>
            <a:off x="8385048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E0A82E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</a:rPr>
              <a:t> </a:t>
            </a:r>
          </a:p>
        </p:txBody>
      </p:sp>
      <p:sp>
        <p:nvSpPr>
          <p:cNvPr id="42" name="Google Shape;934;p38">
            <a:extLst>
              <a:ext uri="{FF2B5EF4-FFF2-40B4-BE49-F238E27FC236}">
                <a16:creationId xmlns:a16="http://schemas.microsoft.com/office/drawing/2014/main" id="{EE21EC07-A5BD-9E9B-9542-D32BBF31565E}"/>
              </a:ext>
            </a:extLst>
          </p:cNvPr>
          <p:cNvSpPr/>
          <p:nvPr/>
        </p:nvSpPr>
        <p:spPr>
          <a:xfrm>
            <a:off x="8385048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</a:t>
            </a: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3" name="Google Shape;935;p38">
            <a:extLst>
              <a:ext uri="{FF2B5EF4-FFF2-40B4-BE49-F238E27FC236}">
                <a16:creationId xmlns:a16="http://schemas.microsoft.com/office/drawing/2014/main" id="{2C67C434-1FBB-FF81-B89F-797B26EC76AC}"/>
              </a:ext>
            </a:extLst>
          </p:cNvPr>
          <p:cNvSpPr/>
          <p:nvPr/>
        </p:nvSpPr>
        <p:spPr>
          <a:xfrm>
            <a:off x="8430767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 de leitos para </a:t>
            </a:r>
            <a:r>
              <a:rPr lang="pt-BR" sz="125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doenças cardiovasculares, </a:t>
            </a: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traumas e doenças respiratórias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Comunicação de risco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 hospitalar resiliente: climatização, energia renovável, garantia hídrica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29759B96-194B-82AE-EECF-BEE99B005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40" y="1885226"/>
            <a:ext cx="307653" cy="307653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6EE66C4C-7868-9AE8-9BA2-BBF1D66B72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405" y="1856652"/>
            <a:ext cx="336886" cy="33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180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ABFA4-F704-F5E7-142C-9AE8BABC3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15D0E2F9-F6C5-26EA-5607-757E6C23361D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165BEBFE-B944-21D8-6289-5911FE81B5FD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B02C2B59-B7A7-31F5-3E34-38B5090076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7978B7E6-0EC6-E9FC-C8A7-5AFC221706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16467B5A-DFC9-4BDE-EBFC-4FB924A44A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432939F3-3406-1222-AF4F-DB68FEB53B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C1DA79D9-A14D-4577-2A73-FE29724234A6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B859424D-0C41-8527-F234-DA1370382B82}"/>
              </a:ext>
            </a:extLst>
          </p:cNvPr>
          <p:cNvGrpSpPr/>
          <p:nvPr/>
        </p:nvGrpSpPr>
        <p:grpSpPr>
          <a:xfrm>
            <a:off x="476251" y="4231491"/>
            <a:ext cx="787992" cy="787992"/>
            <a:chOff x="476250" y="3539200"/>
            <a:chExt cx="957723" cy="957723"/>
          </a:xfrm>
          <a:solidFill>
            <a:srgbClr val="5C316F"/>
          </a:solidFill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6BC39D51-D9FB-8EF2-C569-C198D914571B}"/>
                </a:ext>
              </a:extLst>
            </p:cNvPr>
            <p:cNvSpPr/>
            <p:nvPr/>
          </p:nvSpPr>
          <p:spPr>
            <a:xfrm>
              <a:off x="476250" y="3539200"/>
              <a:ext cx="957723" cy="957723"/>
            </a:xfrm>
            <a:prstGeom prst="ellipse">
              <a:avLst/>
            </a:prstGeom>
            <a:solidFill>
              <a:srgbClr val="005A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5BAB"/>
                </a:solidFill>
              </a:endParaRPr>
            </a:p>
          </p:txBody>
        </p:sp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64B99457-FF98-9301-6A7E-B7E1A36D2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687027" y="3730926"/>
              <a:ext cx="536169" cy="536169"/>
            </a:xfrm>
            <a:prstGeom prst="rect">
              <a:avLst/>
            </a:prstGeom>
            <a:noFill/>
          </p:spPr>
        </p:pic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3E7EC858-5ADA-0012-3D3B-8CF798A9DAA7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DF705D2D-61FA-46A3-6065-D91360C8DDD1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4EE3FE95-14A6-71DA-B1E0-1DA91B2E4CBE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0993C45C-6B10-5187-A61E-2837B030E376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E323E176-A25C-0892-3E09-A248B5F8FD4F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869D4674-7587-622A-7F62-82EB520A1F2F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1EDA32B8-5F50-327E-C6BD-C646DD34939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1CF2BC8-E268-73F8-F67E-0AA9F5A271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484785" y="329718"/>
            <a:ext cx="4723799" cy="6203662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CA85BD11-489A-B085-B540-2F919A063792}"/>
              </a:ext>
            </a:extLst>
          </p:cNvPr>
          <p:cNvSpPr txBox="1"/>
          <p:nvPr/>
        </p:nvSpPr>
        <p:spPr>
          <a:xfrm>
            <a:off x="378094" y="1469186"/>
            <a:ext cx="4632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2400"/>
            </a:pPr>
            <a:r>
              <a:rPr lang="pt-BR" sz="4000" dirty="0">
                <a:solidFill>
                  <a:srgbClr val="005AB1"/>
                </a:solidFill>
                <a:latin typeface="Rawline ExtraBold" panose="000009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SUL</a:t>
            </a:r>
            <a:endParaRPr lang="pt-BR" sz="4000" dirty="0">
              <a:solidFill>
                <a:srgbClr val="005AB1"/>
              </a:solidFill>
              <a:latin typeface="Rawline SemiBold" panose="000007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7B962FC-372E-81D2-F5B4-475BDD21588D}"/>
              </a:ext>
            </a:extLst>
          </p:cNvPr>
          <p:cNvSpPr txBox="1"/>
          <p:nvPr/>
        </p:nvSpPr>
        <p:spPr>
          <a:xfrm>
            <a:off x="378094" y="2388674"/>
            <a:ext cx="34604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i="1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Na Região Sul, </a:t>
            </a:r>
            <a:r>
              <a:rPr lang="pt-BR" sz="2400" i="1" dirty="0">
                <a:solidFill>
                  <a:schemeClr val="tx1"/>
                </a:solidFill>
                <a:latin typeface="Rawline ExtraBold" panose="00000900000000000000" pitchFamily="2" charset="0"/>
                <a:ea typeface="Calibri"/>
                <a:cs typeface="Calibri"/>
              </a:rPr>
              <a:t>chuvas intensas </a:t>
            </a:r>
            <a:r>
              <a:rPr lang="pt-BR" sz="2400" i="1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e </a:t>
            </a:r>
            <a:r>
              <a:rPr lang="pt-BR" sz="2400" i="1" dirty="0">
                <a:solidFill>
                  <a:schemeClr val="tx1"/>
                </a:solidFill>
                <a:latin typeface="Rawline ExtraBold" panose="00000900000000000000" pitchFamily="2" charset="0"/>
                <a:ea typeface="Calibri"/>
                <a:cs typeface="Calibri"/>
              </a:rPr>
              <a:t>inundações recorrentes </a:t>
            </a:r>
            <a:r>
              <a:rPr lang="pt-BR" sz="2400" i="1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exigem resposta rápida.</a:t>
            </a:r>
            <a:endParaRPr lang="pt-BR" sz="2400" dirty="0">
              <a:solidFill>
                <a:schemeClr val="tx1"/>
              </a:solidFill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0D9B4D13-63FA-C8CD-0FBF-28C376D28BCB}"/>
              </a:ext>
            </a:extLst>
          </p:cNvPr>
          <p:cNvGrpSpPr/>
          <p:nvPr/>
        </p:nvGrpSpPr>
        <p:grpSpPr>
          <a:xfrm>
            <a:off x="1611836" y="4231492"/>
            <a:ext cx="787992" cy="787992"/>
            <a:chOff x="1537194" y="4600823"/>
            <a:chExt cx="787992" cy="787992"/>
          </a:xfrm>
        </p:grpSpPr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30A8AE7F-FDAC-08F7-AA55-EC73388B0F5D}"/>
                </a:ext>
              </a:extLst>
            </p:cNvPr>
            <p:cNvSpPr/>
            <p:nvPr/>
          </p:nvSpPr>
          <p:spPr>
            <a:xfrm>
              <a:off x="1537194" y="4600823"/>
              <a:ext cx="787992" cy="787992"/>
            </a:xfrm>
            <a:prstGeom prst="ellipse">
              <a:avLst/>
            </a:prstGeom>
            <a:solidFill>
              <a:srgbClr val="005A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rgbClr val="005BAB"/>
                </a:solidFill>
              </a:endParaRPr>
            </a:p>
          </p:txBody>
        </p:sp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E15299EA-CB5E-4FAA-452D-BB858F280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1706301" y="4774245"/>
              <a:ext cx="441147" cy="4411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31418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1FD57-B305-28D2-AFD5-E44CB7AB2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1730DEBB-20C4-1C6A-BB8D-EAD4B889580E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CD277F02-3426-9858-AB33-F03A92CC9254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8C51D463-4EC7-4376-6F35-9009059C513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22612BE1-C314-90F3-69C1-6B85649CAE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21E4E26F-35BF-60C7-FC53-C92E0176C9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E332BE3A-BE5B-3158-3CE9-411F3C8249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E4F8E96D-0F77-FCFB-04D5-3B64E0AC0418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CCBF77C4-A7E5-11FF-3C6D-26EE9BB07016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883A4439-6859-6301-35D8-5792C3A1A21D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2B68D4C0-231D-4876-7667-323E80A3112E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A84D9F10-1D81-EBAD-6702-846A778C0707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EF592E2C-6DA1-C44F-7A5A-FA850AB4D8DE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A3301530-B1A1-61C3-0E2E-E899F5AF2F18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Google Shape;818;p35">
            <a:extLst>
              <a:ext uri="{FF2B5EF4-FFF2-40B4-BE49-F238E27FC236}">
                <a16:creationId xmlns:a16="http://schemas.microsoft.com/office/drawing/2014/main" id="{2CC6F8C6-7076-61BB-4A39-06F0EA8A059F}"/>
              </a:ext>
            </a:extLst>
          </p:cNvPr>
          <p:cNvSpPr/>
          <p:nvPr/>
        </p:nvSpPr>
        <p:spPr>
          <a:xfrm>
            <a:off x="312255" y="215955"/>
            <a:ext cx="2853732" cy="151232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A FN-SUS implanta a bases de Porto Alegre para </a:t>
            </a:r>
            <a:r>
              <a:rPr lang="pt-BR" sz="2000" b="1" i="0" u="none" strike="noStrike" kern="0" cap="none" spc="0" baseline="0" dirty="0">
                <a:solidFill>
                  <a:srgbClr val="005AB1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resposta em até 48 horas</a:t>
            </a:r>
            <a:r>
              <a:rPr lang="pt-BR" sz="2000" b="1" i="0" u="none" strike="noStrike" kern="0" cap="none" spc="0" baseline="0" dirty="0">
                <a:solidFill>
                  <a:srgbClr val="008F2F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.</a:t>
            </a:r>
            <a:endParaRPr lang="pt-BR" sz="2000" b="0" i="0" u="none" strike="noStrike" kern="0" cap="none" spc="0" baseline="0" dirty="0">
              <a:solidFill>
                <a:srgbClr val="008F2F"/>
              </a:solidFill>
              <a:uFillTx/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17F5FD08-2194-46C2-5724-DA9D275B0C2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834;p35">
            <a:extLst>
              <a:ext uri="{FF2B5EF4-FFF2-40B4-BE49-F238E27FC236}">
                <a16:creationId xmlns:a16="http://schemas.microsoft.com/office/drawing/2014/main" id="{4F6E6461-8A60-ECE2-F628-825769E11EDB}"/>
              </a:ext>
            </a:extLst>
          </p:cNvPr>
          <p:cNvSpPr/>
          <p:nvPr/>
        </p:nvSpPr>
        <p:spPr>
          <a:xfrm>
            <a:off x="6126652" y="5923696"/>
            <a:ext cx="4135829" cy="9925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 b="0" i="1" u="none" strike="noStrike" kern="0" cap="none" spc="0" baseline="0" dirty="0">
                <a:solidFill>
                  <a:srgbClr val="FF0000"/>
                </a:solidFill>
                <a:uFillTx/>
                <a:latin typeface="Calibri"/>
                <a:ea typeface="Calibri"/>
                <a:cs typeface="Calibri"/>
              </a:rPr>
              <a:t>Representação esquemática — raio de cobertura [DADO A CONFIRMAR].</a:t>
            </a:r>
            <a:endParaRPr lang="pt-BR" sz="900" b="0" i="0" u="none" strike="noStrike" kern="0" cap="none" spc="0" baseline="0" dirty="0">
              <a:solidFill>
                <a:srgbClr val="FF0000"/>
              </a:solidFill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9D9E5E35-2F4C-A6D7-620A-EAFDED165693}"/>
              </a:ext>
            </a:extLst>
          </p:cNvPr>
          <p:cNvGrpSpPr/>
          <p:nvPr/>
        </p:nvGrpSpPr>
        <p:grpSpPr>
          <a:xfrm>
            <a:off x="351141" y="1868907"/>
            <a:ext cx="2525409" cy="850058"/>
            <a:chOff x="553846" y="2003855"/>
            <a:chExt cx="2651760" cy="850058"/>
          </a:xfrm>
        </p:grpSpPr>
        <p:sp>
          <p:nvSpPr>
            <p:cNvPr id="49" name="Google Shape;832;p35">
              <a:extLst>
                <a:ext uri="{FF2B5EF4-FFF2-40B4-BE49-F238E27FC236}">
                  <a16:creationId xmlns:a16="http://schemas.microsoft.com/office/drawing/2014/main" id="{2AC71441-0C11-B189-8761-BB05E645E4D0}"/>
                </a:ext>
              </a:extLst>
            </p:cNvPr>
            <p:cNvSpPr/>
            <p:nvPr/>
          </p:nvSpPr>
          <p:spPr>
            <a:xfrm>
              <a:off x="553846" y="2003855"/>
              <a:ext cx="2651760" cy="850058"/>
            </a:xfrm>
            <a:custGeom>
              <a:avLst>
                <a:gd name="f0" fmla="val 864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12701" cap="flat">
              <a:noFill/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833;p35">
              <a:extLst>
                <a:ext uri="{FF2B5EF4-FFF2-40B4-BE49-F238E27FC236}">
                  <a16:creationId xmlns:a16="http://schemas.microsoft.com/office/drawing/2014/main" id="{F83B2A8E-0B67-D3D2-887A-C50CFB359114}"/>
                </a:ext>
              </a:extLst>
            </p:cNvPr>
            <p:cNvSpPr/>
            <p:nvPr/>
          </p:nvSpPr>
          <p:spPr>
            <a:xfrm>
              <a:off x="645286" y="2138269"/>
              <a:ext cx="2468880" cy="58123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1" i="0" u="none" strike="noStrike" kern="0" cap="none" spc="0" baseline="0" dirty="0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Deslocamento em até 48h</a:t>
              </a:r>
              <a:br>
                <a:rPr lang="pt-BR" sz="1300" b="1" i="0" u="none" strike="noStrike" kern="0" cap="none" spc="0" baseline="0" dirty="0">
                  <a:solidFill>
                    <a:srgbClr val="B3402F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</a:br>
              <a:r>
                <a:rPr lang="pt-BR" sz="1050" b="0" i="0" u="none" strike="noStrike" kern="0" cap="none" spc="0" baseline="0" dirty="0">
                  <a:solidFill>
                    <a:srgbClr val="3A475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Profissionais de resposta rápida e módulos de hospital de campanha.</a:t>
              </a:r>
              <a:endParaRPr lang="pt-BR" sz="13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</p:grpSp>
      <p:pic>
        <p:nvPicPr>
          <p:cNvPr id="28" name="Imagem 27">
            <a:extLst>
              <a:ext uri="{FF2B5EF4-FFF2-40B4-BE49-F238E27FC236}">
                <a16:creationId xmlns:a16="http://schemas.microsoft.com/office/drawing/2014/main" id="{26618430-395F-9E64-C72B-40EBB03AB9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705262" y="296399"/>
            <a:ext cx="4532187" cy="5952022"/>
          </a:xfrm>
          <a:prstGeom prst="rect">
            <a:avLst/>
          </a:prstGeom>
        </p:spPr>
      </p:pic>
      <p:grpSp>
        <p:nvGrpSpPr>
          <p:cNvPr id="29" name="Agrupar 28">
            <a:extLst>
              <a:ext uri="{FF2B5EF4-FFF2-40B4-BE49-F238E27FC236}">
                <a16:creationId xmlns:a16="http://schemas.microsoft.com/office/drawing/2014/main" id="{B3606E65-9B08-47A6-4260-26DDEB5BE6C3}"/>
              </a:ext>
            </a:extLst>
          </p:cNvPr>
          <p:cNvGrpSpPr/>
          <p:nvPr/>
        </p:nvGrpSpPr>
        <p:grpSpPr>
          <a:xfrm>
            <a:off x="8021622" y="3677389"/>
            <a:ext cx="1617956" cy="1348296"/>
            <a:chOff x="3983354" y="4592352"/>
            <a:chExt cx="1645920" cy="1371600"/>
          </a:xfrm>
        </p:grpSpPr>
        <p:sp>
          <p:nvSpPr>
            <p:cNvPr id="30" name="Google Shape;828;p35">
              <a:extLst>
                <a:ext uri="{FF2B5EF4-FFF2-40B4-BE49-F238E27FC236}">
                  <a16:creationId xmlns:a16="http://schemas.microsoft.com/office/drawing/2014/main" id="{01CD5B16-E317-8AA4-1EEA-A429B271F8C9}"/>
                </a:ext>
              </a:extLst>
            </p:cNvPr>
            <p:cNvSpPr/>
            <p:nvPr/>
          </p:nvSpPr>
          <p:spPr>
            <a:xfrm>
              <a:off x="4120515" y="4592352"/>
              <a:ext cx="1371600" cy="137160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99F3FD">
                <a:alpha val="17255"/>
              </a:srgbClr>
            </a:solidFill>
            <a:ln w="25400" cap="flat">
              <a:solidFill>
                <a:schemeClr val="accent1">
                  <a:lumMod val="20000"/>
                  <a:lumOff val="80000"/>
                </a:schemeClr>
              </a:solidFill>
              <a:custDash>
                <a:ds d="300000" sp="300000"/>
              </a:custDash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Google Shape;829;p35">
              <a:extLst>
                <a:ext uri="{FF2B5EF4-FFF2-40B4-BE49-F238E27FC236}">
                  <a16:creationId xmlns:a16="http://schemas.microsoft.com/office/drawing/2014/main" id="{CB5E91EE-66A6-13AD-6B39-DF2002ADF75F}"/>
                </a:ext>
              </a:extLst>
            </p:cNvPr>
            <p:cNvSpPr/>
            <p:nvPr/>
          </p:nvSpPr>
          <p:spPr>
            <a:xfrm>
              <a:off x="4550283" y="5022120"/>
              <a:ext cx="512064" cy="51206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Google Shape;830;p35">
              <a:extLst>
                <a:ext uri="{FF2B5EF4-FFF2-40B4-BE49-F238E27FC236}">
                  <a16:creationId xmlns:a16="http://schemas.microsoft.com/office/drawing/2014/main" id="{B4268A56-8F49-48A9-069A-36B93E26F182}"/>
                </a:ext>
              </a:extLst>
            </p:cNvPr>
            <p:cNvSpPr/>
            <p:nvPr/>
          </p:nvSpPr>
          <p:spPr>
            <a:xfrm>
              <a:off x="4550283" y="5092335"/>
              <a:ext cx="512064" cy="37163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56" b="1" i="0" u="none" strike="noStrike" kern="0" cap="none" spc="0" baseline="0" dirty="0">
                  <a:solidFill>
                    <a:srgbClr val="005AB1"/>
                  </a:solidFill>
                  <a:uFillTx/>
                  <a:latin typeface="Calibri"/>
                  <a:ea typeface="Calibri"/>
                  <a:cs typeface="Calibri"/>
                </a:rPr>
                <a:t>H</a:t>
              </a:r>
              <a:endParaRPr lang="en-US" sz="1456" b="0" i="0" u="none" strike="noStrike" kern="0" cap="none" spc="0" baseline="0" dirty="0">
                <a:solidFill>
                  <a:srgbClr val="005AB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2" name="Google Shape;831;p35">
              <a:extLst>
                <a:ext uri="{FF2B5EF4-FFF2-40B4-BE49-F238E27FC236}">
                  <a16:creationId xmlns:a16="http://schemas.microsoft.com/office/drawing/2014/main" id="{E0D4E5B3-F1BD-1B99-9DCD-4A9D07BFDEFC}"/>
                </a:ext>
              </a:extLst>
            </p:cNvPr>
            <p:cNvSpPr/>
            <p:nvPr/>
          </p:nvSpPr>
          <p:spPr>
            <a:xfrm>
              <a:off x="3983354" y="5552472"/>
              <a:ext cx="1645920" cy="2743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1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Porto Alegre</a:t>
              </a:r>
              <a:endParaRPr lang="en-US" sz="1250" b="0" i="0" u="none" strike="noStrike" kern="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89384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43D52-DD1B-FC9C-A1EE-12FBC5C80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EBA8FFB1-5357-668E-1592-B09695F1B79B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A8861B5A-1078-B6A3-1440-9F230B4161BE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5050F2F9-1688-D307-0662-36C2BA3367D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85EB2AA8-52D0-2920-7487-D3365BD0F1C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0FF7959A-09B4-16A7-FAD7-B211E73762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7E6DD030-6360-358D-F0DB-0B27F84545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638AB89C-70BD-546C-BA98-6F4B32F12CEA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47CD36FA-64FA-A6E4-E9FF-A1ABC250A316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FA2FB9C1-D175-1E05-C8FC-A41C30C1A561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D26FA36C-EDAA-325D-E548-8767D0A1A260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1AD29FB2-75F3-2C96-3032-585F797DA80F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82146F59-DA90-B932-4E68-1BECC682A474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A4F84379-C5EC-6E26-8EAF-8F50F0A5641F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1F42F3B5-DE92-6E17-F30D-5654F06CD9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A4C8C26-B199-3810-12E3-FF8345D8753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683" t="9976" r="7421" b="7514"/>
          <a:stretch>
            <a:fillRect/>
          </a:stretch>
        </p:blipFill>
        <p:spPr>
          <a:xfrm>
            <a:off x="0" y="-54806"/>
            <a:ext cx="3657599" cy="4199053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F681B724-324A-43FC-7AF0-199A84970A6B}"/>
              </a:ext>
            </a:extLst>
          </p:cNvPr>
          <p:cNvSpPr/>
          <p:nvPr/>
        </p:nvSpPr>
        <p:spPr>
          <a:xfrm>
            <a:off x="1" y="-54808"/>
            <a:ext cx="3657599" cy="4195423"/>
          </a:xfrm>
          <a:prstGeom prst="rect">
            <a:avLst/>
          </a:prstGeom>
          <a:solidFill>
            <a:srgbClr val="005A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FC29A30-DBD0-37D5-F673-D2FB12C9D925}"/>
              </a:ext>
            </a:extLst>
          </p:cNvPr>
          <p:cNvSpPr txBox="1"/>
          <p:nvPr/>
        </p:nvSpPr>
        <p:spPr>
          <a:xfrm>
            <a:off x="199364" y="518857"/>
            <a:ext cx="325887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8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dirty="0">
                <a:solidFill>
                  <a:schemeClr val="bg1"/>
                </a:solidFill>
                <a:latin typeface="Rawline SemiBold" panose="00000700000000000000" pitchFamily="2" charset="0"/>
                <a:ea typeface="Calibri"/>
                <a:cs typeface="Calibri"/>
              </a:rPr>
              <a:t>A Região Sul enfrenta aumento substancial do volume de chuvas, com inundações, enxurradas e tempestades severas recorrentes.</a:t>
            </a:r>
            <a:endParaRPr lang="pt-BR" sz="2500" i="0" u="none" strike="noStrike" kern="0" cap="none" spc="0" baseline="0" dirty="0">
              <a:solidFill>
                <a:schemeClr val="bg1"/>
              </a:solidFill>
              <a:uFillTx/>
              <a:latin typeface="Rawline SemiBold" panose="00000700000000000000" pitchFamily="2" charset="0"/>
              <a:ea typeface="Calibri"/>
              <a:cs typeface="Calibri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B239697-CA32-5113-603F-6EFE861DC35F}"/>
              </a:ext>
            </a:extLst>
          </p:cNvPr>
          <p:cNvSpPr/>
          <p:nvPr/>
        </p:nvSpPr>
        <p:spPr>
          <a:xfrm>
            <a:off x="1" y="4140616"/>
            <a:ext cx="3657600" cy="2781921"/>
          </a:xfrm>
          <a:prstGeom prst="rect">
            <a:avLst/>
          </a:prstGeom>
          <a:solidFill>
            <a:srgbClr val="E5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Google Shape;958;p40">
            <a:extLst>
              <a:ext uri="{FF2B5EF4-FFF2-40B4-BE49-F238E27FC236}">
                <a16:creationId xmlns:a16="http://schemas.microsoft.com/office/drawing/2014/main" id="{BFFD8179-EEE4-C50B-9037-3BD9E99E096E}"/>
              </a:ext>
            </a:extLst>
          </p:cNvPr>
          <p:cNvSpPr/>
          <p:nvPr/>
        </p:nvSpPr>
        <p:spPr>
          <a:xfrm>
            <a:off x="349836" y="4513933"/>
            <a:ext cx="2957930" cy="203528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5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Aumento substancial do volume de chuvas na região. 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5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Inundações e enxurradas recorrentes. 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5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Tempestades severas com impacto sobre infraestrutura de saúde.</a:t>
            </a:r>
            <a:endParaRPr lang="pt-BR" sz="1450" b="0" i="0" u="none" strike="noStrike" kern="0" cap="none" spc="0" baseline="0" dirty="0">
              <a:solidFill>
                <a:schemeClr val="tx1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grpSp>
        <p:nvGrpSpPr>
          <p:cNvPr id="126" name="Agrupar 125">
            <a:extLst>
              <a:ext uri="{FF2B5EF4-FFF2-40B4-BE49-F238E27FC236}">
                <a16:creationId xmlns:a16="http://schemas.microsoft.com/office/drawing/2014/main" id="{5FCE8E87-7BE9-B61E-BDFD-EE3C10CA0161}"/>
              </a:ext>
            </a:extLst>
          </p:cNvPr>
          <p:cNvGrpSpPr/>
          <p:nvPr/>
        </p:nvGrpSpPr>
        <p:grpSpPr>
          <a:xfrm>
            <a:off x="4301622" y="349537"/>
            <a:ext cx="6925178" cy="2524954"/>
            <a:chOff x="4301622" y="349537"/>
            <a:chExt cx="6925178" cy="2524954"/>
          </a:xfrm>
        </p:grpSpPr>
        <p:sp>
          <p:nvSpPr>
            <p:cNvPr id="15" name="Google Shape;842;p36">
              <a:extLst>
                <a:ext uri="{FF2B5EF4-FFF2-40B4-BE49-F238E27FC236}">
                  <a16:creationId xmlns:a16="http://schemas.microsoft.com/office/drawing/2014/main" id="{8BAE4215-85F6-521D-9554-D2D508767476}"/>
                </a:ext>
              </a:extLst>
            </p:cNvPr>
            <p:cNvSpPr/>
            <p:nvPr/>
          </p:nvSpPr>
          <p:spPr>
            <a:xfrm>
              <a:off x="4301622" y="349537"/>
              <a:ext cx="6925178" cy="1281022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lvl="0">
                <a:lnSpc>
                  <a:spcPct val="98000"/>
                </a:lnSpc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400" dirty="0">
                  <a:solidFill>
                    <a:srgbClr val="005AB1"/>
                  </a:solidFill>
                  <a:latin typeface="Rawline SemiBold" panose="00000700000000000000" pitchFamily="2" charset="0"/>
                  <a:ea typeface="Calibri"/>
                  <a:cs typeface="Calibri"/>
                </a:rPr>
                <a:t>O contato prolongado com águas de enchente amplia leptospirose, tétano acidental e dermatites.</a:t>
              </a:r>
              <a:endParaRPr lang="pt-BR" sz="2400" i="0" u="none" strike="noStrike" kern="0" cap="none" spc="0" baseline="0" dirty="0">
                <a:solidFill>
                  <a:srgbClr val="005AB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endParaRPr>
            </a:p>
            <a:p>
              <a:pPr marL="0" marR="0" lvl="0" indent="0" algn="l" defTabSz="914400" rtl="0" fontAlgn="auto" hangingPunct="1">
                <a:lnSpc>
                  <a:spcPts val="6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2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grpSp>
          <p:nvGrpSpPr>
            <p:cNvPr id="26" name="Agrupar 25">
              <a:extLst>
                <a:ext uri="{FF2B5EF4-FFF2-40B4-BE49-F238E27FC236}">
                  <a16:creationId xmlns:a16="http://schemas.microsoft.com/office/drawing/2014/main" id="{DD912E11-7F47-A6F6-033B-0CCC8AB3EF31}"/>
                </a:ext>
              </a:extLst>
            </p:cNvPr>
            <p:cNvGrpSpPr/>
            <p:nvPr/>
          </p:nvGrpSpPr>
          <p:grpSpPr>
            <a:xfrm>
              <a:off x="4301622" y="1736384"/>
              <a:ext cx="6925178" cy="1138107"/>
              <a:chOff x="508001" y="1045966"/>
              <a:chExt cx="6726125" cy="1138107"/>
            </a:xfrm>
          </p:grpSpPr>
          <p:grpSp>
            <p:nvGrpSpPr>
              <p:cNvPr id="27" name="Agrupar 26">
                <a:extLst>
                  <a:ext uri="{FF2B5EF4-FFF2-40B4-BE49-F238E27FC236}">
                    <a16:creationId xmlns:a16="http://schemas.microsoft.com/office/drawing/2014/main" id="{13506962-B2A6-3035-E92F-BDD39D7A8A3F}"/>
                  </a:ext>
                </a:extLst>
              </p:cNvPr>
              <p:cNvGrpSpPr/>
              <p:nvPr/>
            </p:nvGrpSpPr>
            <p:grpSpPr>
              <a:xfrm>
                <a:off x="508001" y="1045966"/>
                <a:ext cx="6726125" cy="1138107"/>
                <a:chOff x="4154072" y="626408"/>
                <a:chExt cx="5513253" cy="1870149"/>
              </a:xfrm>
            </p:grpSpPr>
            <p:grpSp>
              <p:nvGrpSpPr>
                <p:cNvPr id="32" name="Agrupar 31">
                  <a:extLst>
                    <a:ext uri="{FF2B5EF4-FFF2-40B4-BE49-F238E27FC236}">
                      <a16:creationId xmlns:a16="http://schemas.microsoft.com/office/drawing/2014/main" id="{3FCA5887-EADB-CD1D-3E56-4FD91ECAE35B}"/>
                    </a:ext>
                  </a:extLst>
                </p:cNvPr>
                <p:cNvGrpSpPr/>
                <p:nvPr/>
              </p:nvGrpSpPr>
              <p:grpSpPr>
                <a:xfrm>
                  <a:off x="7522239" y="626408"/>
                  <a:ext cx="2145086" cy="1870149"/>
                  <a:chOff x="7522239" y="626408"/>
                  <a:chExt cx="2145086" cy="1870149"/>
                </a:xfrm>
              </p:grpSpPr>
              <p:sp>
                <p:nvSpPr>
                  <p:cNvPr id="42" name="Retângulo 41">
                    <a:extLst>
                      <a:ext uri="{FF2B5EF4-FFF2-40B4-BE49-F238E27FC236}">
                        <a16:creationId xmlns:a16="http://schemas.microsoft.com/office/drawing/2014/main" id="{3E346D1B-010B-2BD8-A01D-D06171443BAD}"/>
                      </a:ext>
                    </a:extLst>
                  </p:cNvPr>
                  <p:cNvSpPr/>
                  <p:nvPr/>
                </p:nvSpPr>
                <p:spPr>
                  <a:xfrm>
                    <a:off x="7522239" y="626408"/>
                    <a:ext cx="2145086" cy="1870149"/>
                  </a:xfrm>
                  <a:prstGeom prst="rect">
                    <a:avLst/>
                  </a:prstGeom>
                  <a:solidFill>
                    <a:srgbClr val="005A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43" name="CaixaDeTexto 42">
                    <a:extLst>
                      <a:ext uri="{FF2B5EF4-FFF2-40B4-BE49-F238E27FC236}">
                        <a16:creationId xmlns:a16="http://schemas.microsoft.com/office/drawing/2014/main" id="{93AD6E9D-01E9-7F1B-97A6-054DB7FBC8AE}"/>
                      </a:ext>
                    </a:extLst>
                  </p:cNvPr>
                  <p:cNvSpPr txBox="1"/>
                  <p:nvPr/>
                </p:nvSpPr>
                <p:spPr>
                  <a:xfrm>
                    <a:off x="7935511" y="1787863"/>
                    <a:ext cx="1665629" cy="6574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pt-BR" sz="1000" dirty="0">
                        <a:solidFill>
                          <a:srgbClr val="E5F2FF"/>
                        </a:solidFill>
                        <a:latin typeface="Rawline Medium" panose="00000600000000000000" pitchFamily="2" charset="0"/>
                      </a:rPr>
                      <a:t>Leptospirose, tétano acidental e dermatites</a:t>
                    </a:r>
                  </a:p>
                </p:txBody>
              </p:sp>
            </p:grpSp>
            <p:grpSp>
              <p:nvGrpSpPr>
                <p:cNvPr id="34" name="Agrupar 33">
                  <a:extLst>
                    <a:ext uri="{FF2B5EF4-FFF2-40B4-BE49-F238E27FC236}">
                      <a16:creationId xmlns:a16="http://schemas.microsoft.com/office/drawing/2014/main" id="{AD7F2CBA-7E98-BDAC-4144-8B531EC8CF81}"/>
                    </a:ext>
                  </a:extLst>
                </p:cNvPr>
                <p:cNvGrpSpPr/>
                <p:nvPr/>
              </p:nvGrpSpPr>
              <p:grpSpPr>
                <a:xfrm>
                  <a:off x="5758033" y="626412"/>
                  <a:ext cx="2186080" cy="1870145"/>
                  <a:chOff x="6589913" y="626412"/>
                  <a:chExt cx="2186080" cy="1870145"/>
                </a:xfrm>
              </p:grpSpPr>
              <p:sp>
                <p:nvSpPr>
                  <p:cNvPr id="38" name="Pentágono 96">
                    <a:extLst>
                      <a:ext uri="{FF2B5EF4-FFF2-40B4-BE49-F238E27FC236}">
                        <a16:creationId xmlns:a16="http://schemas.microsoft.com/office/drawing/2014/main" id="{18190E44-7ADF-3A16-81F6-2860E11B407E}"/>
                      </a:ext>
                    </a:extLst>
                  </p:cNvPr>
                  <p:cNvSpPr/>
                  <p:nvPr/>
                </p:nvSpPr>
                <p:spPr>
                  <a:xfrm>
                    <a:off x="6589913" y="626412"/>
                    <a:ext cx="2186080" cy="1870145"/>
                  </a:xfrm>
                  <a:prstGeom prst="homePlate">
                    <a:avLst>
                      <a:gd name="adj" fmla="val 15593"/>
                    </a:avLst>
                  </a:prstGeom>
                  <a:solidFill>
                    <a:srgbClr val="0582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 dirty="0"/>
                  </a:p>
                </p:txBody>
              </p:sp>
              <p:sp>
                <p:nvSpPr>
                  <p:cNvPr id="39" name="CaixaDeTexto 38">
                    <a:extLst>
                      <a:ext uri="{FF2B5EF4-FFF2-40B4-BE49-F238E27FC236}">
                        <a16:creationId xmlns:a16="http://schemas.microsoft.com/office/drawing/2014/main" id="{C9EB1F89-636A-71EE-8274-1984D9FDD660}"/>
                      </a:ext>
                    </a:extLst>
                  </p:cNvPr>
                  <p:cNvSpPr txBox="1"/>
                  <p:nvPr/>
                </p:nvSpPr>
                <p:spPr>
                  <a:xfrm>
                    <a:off x="6870684" y="1787864"/>
                    <a:ext cx="1639987" cy="6574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pt-BR" sz="1000" dirty="0">
                        <a:solidFill>
                          <a:srgbClr val="E5F2FF"/>
                        </a:solidFill>
                        <a:latin typeface="Rawline Medium" panose="00000600000000000000" pitchFamily="2" charset="0"/>
                      </a:rPr>
                      <a:t>Contato prolongado com águas de enchente</a:t>
                    </a:r>
                  </a:p>
                </p:txBody>
              </p:sp>
            </p:grpSp>
            <p:grpSp>
              <p:nvGrpSpPr>
                <p:cNvPr id="35" name="Agrupar 34">
                  <a:extLst>
                    <a:ext uri="{FF2B5EF4-FFF2-40B4-BE49-F238E27FC236}">
                      <a16:creationId xmlns:a16="http://schemas.microsoft.com/office/drawing/2014/main" id="{D58C0458-9C7F-CD7F-F2E7-C6C31C3A7195}"/>
                    </a:ext>
                  </a:extLst>
                </p:cNvPr>
                <p:cNvGrpSpPr/>
                <p:nvPr/>
              </p:nvGrpSpPr>
              <p:grpSpPr>
                <a:xfrm>
                  <a:off x="4154072" y="626412"/>
                  <a:ext cx="1793259" cy="1870145"/>
                  <a:chOff x="4985952" y="626412"/>
                  <a:chExt cx="1793259" cy="1870145"/>
                </a:xfrm>
              </p:grpSpPr>
              <p:sp>
                <p:nvSpPr>
                  <p:cNvPr id="36" name="Pentágono 12">
                    <a:extLst>
                      <a:ext uri="{FF2B5EF4-FFF2-40B4-BE49-F238E27FC236}">
                        <a16:creationId xmlns:a16="http://schemas.microsoft.com/office/drawing/2014/main" id="{329BB394-F187-A547-ACD0-E976F21B18F7}"/>
                      </a:ext>
                    </a:extLst>
                  </p:cNvPr>
                  <p:cNvSpPr/>
                  <p:nvPr/>
                </p:nvSpPr>
                <p:spPr>
                  <a:xfrm>
                    <a:off x="4985952" y="626412"/>
                    <a:ext cx="1793259" cy="1870145"/>
                  </a:xfrm>
                  <a:prstGeom prst="homePlate">
                    <a:avLst>
                      <a:gd name="adj" fmla="val 15593"/>
                    </a:avLst>
                  </a:prstGeom>
                  <a:solidFill>
                    <a:srgbClr val="79BC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 dirty="0"/>
                  </a:p>
                </p:txBody>
              </p:sp>
              <p:sp>
                <p:nvSpPr>
                  <p:cNvPr id="37" name="CaixaDeTexto 36">
                    <a:extLst>
                      <a:ext uri="{FF2B5EF4-FFF2-40B4-BE49-F238E27FC236}">
                        <a16:creationId xmlns:a16="http://schemas.microsoft.com/office/drawing/2014/main" id="{D8E52B1F-4CC7-D0D4-F11E-107072C4DE04}"/>
                      </a:ext>
                    </a:extLst>
                  </p:cNvPr>
                  <p:cNvSpPr txBox="1"/>
                  <p:nvPr/>
                </p:nvSpPr>
                <p:spPr>
                  <a:xfrm>
                    <a:off x="5108379" y="1787864"/>
                    <a:ext cx="1556530" cy="40459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pt-BR" sz="1000" dirty="0">
                        <a:solidFill>
                          <a:srgbClr val="005AB1"/>
                        </a:solidFill>
                        <a:latin typeface="Rawline Medium" panose="00000600000000000000" pitchFamily="2" charset="0"/>
                      </a:rPr>
                      <a:t>Inundações e enxurradas</a:t>
                    </a:r>
                  </a:p>
                </p:txBody>
              </p:sp>
            </p:grpSp>
          </p:grpSp>
          <p:pic>
            <p:nvPicPr>
              <p:cNvPr id="28" name="Imagem 27">
                <a:extLst>
                  <a:ext uri="{FF2B5EF4-FFF2-40B4-BE49-F238E27FC236}">
                    <a16:creationId xmlns:a16="http://schemas.microsoft.com/office/drawing/2014/main" id="{53A8BED1-3F57-7796-A2A2-2889A30806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/>
              <a:stretch/>
            </p:blipFill>
            <p:spPr>
              <a:xfrm>
                <a:off x="1378621" y="1219632"/>
                <a:ext cx="518832" cy="518832"/>
              </a:xfrm>
              <a:prstGeom prst="rect">
                <a:avLst/>
              </a:prstGeom>
            </p:spPr>
          </p:pic>
          <p:pic>
            <p:nvPicPr>
              <p:cNvPr id="29" name="Imagem 28">
                <a:extLst>
                  <a:ext uri="{FF2B5EF4-FFF2-40B4-BE49-F238E27FC236}">
                    <a16:creationId xmlns:a16="http://schemas.microsoft.com/office/drawing/2014/main" id="{39E9D334-6B06-E06B-8821-18AE6DFAB0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/>
              <a:stretch/>
            </p:blipFill>
            <p:spPr>
              <a:xfrm>
                <a:off x="3452272" y="1099311"/>
                <a:ext cx="712783" cy="712783"/>
              </a:xfrm>
              <a:prstGeom prst="rect">
                <a:avLst/>
              </a:prstGeom>
            </p:spPr>
          </p:pic>
          <p:pic>
            <p:nvPicPr>
              <p:cNvPr id="31" name="Imagem 30">
                <a:extLst>
                  <a:ext uri="{FF2B5EF4-FFF2-40B4-BE49-F238E27FC236}">
                    <a16:creationId xmlns:a16="http://schemas.microsoft.com/office/drawing/2014/main" id="{3DCF5ABF-3514-D2D8-3E9E-9AFE88665D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/>
              <a:stretch/>
            </p:blipFill>
            <p:spPr>
              <a:xfrm>
                <a:off x="5915626" y="1188512"/>
                <a:ext cx="516201" cy="516201"/>
              </a:xfrm>
              <a:prstGeom prst="rect">
                <a:avLst/>
              </a:prstGeom>
            </p:spPr>
          </p:pic>
        </p:grpSp>
      </p:grpSp>
      <p:grpSp>
        <p:nvGrpSpPr>
          <p:cNvPr id="129" name="Agrupar 128">
            <a:extLst>
              <a:ext uri="{FF2B5EF4-FFF2-40B4-BE49-F238E27FC236}">
                <a16:creationId xmlns:a16="http://schemas.microsoft.com/office/drawing/2014/main" id="{C612BDC6-DB22-02EC-6F9B-5186B5637210}"/>
              </a:ext>
            </a:extLst>
          </p:cNvPr>
          <p:cNvGrpSpPr/>
          <p:nvPr/>
        </p:nvGrpSpPr>
        <p:grpSpPr>
          <a:xfrm>
            <a:off x="4281251" y="3496791"/>
            <a:ext cx="7728114" cy="2866681"/>
            <a:chOff x="4281251" y="3496791"/>
            <a:chExt cx="7728114" cy="2866681"/>
          </a:xfrm>
        </p:grpSpPr>
        <p:sp>
          <p:nvSpPr>
            <p:cNvPr id="51" name="Google Shape;1112;p48">
              <a:extLst>
                <a:ext uri="{FF2B5EF4-FFF2-40B4-BE49-F238E27FC236}">
                  <a16:creationId xmlns:a16="http://schemas.microsoft.com/office/drawing/2014/main" id="{DD9BBDAA-5FD8-F79D-FFEB-8BABB6526A8B}"/>
                </a:ext>
              </a:extLst>
            </p:cNvPr>
            <p:cNvSpPr/>
            <p:nvPr/>
          </p:nvSpPr>
          <p:spPr>
            <a:xfrm>
              <a:off x="4281251" y="3496791"/>
              <a:ext cx="6945549" cy="235347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lvl="0">
                <a:lnSpc>
                  <a:spcPct val="98000"/>
                </a:lnSpc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400" b="1" dirty="0">
                  <a:solidFill>
                    <a:srgbClr val="005AB1"/>
                  </a:solidFill>
                  <a:latin typeface="Rawline SemiBold" panose="00000700000000000000" pitchFamily="2" charset="0"/>
                  <a:ea typeface="Calibri"/>
                  <a:cs typeface="Calibri"/>
                </a:rPr>
                <a:t>As inundações destroem ou interrompem UBS e hospitais, exigindo substituição ágil por estruturas móveis da FN-SUS.</a:t>
              </a:r>
              <a:endParaRPr lang="pt-BR" dirty="0">
                <a:solidFill>
                  <a:srgbClr val="005AB1"/>
                </a:solidFill>
                <a:latin typeface="Rawline Medium" panose="00000600000000000000" pitchFamily="2" charset="0"/>
              </a:endParaRPr>
            </a:p>
            <a:p>
              <a:endParaRPr lang="pt-BR" sz="1200" spc="300" dirty="0">
                <a:solidFill>
                  <a:srgbClr val="D35813"/>
                </a:solidFill>
                <a:latin typeface="Rawline Medium" panose="00000600000000000000" pitchFamily="2" charset="0"/>
              </a:endParaRPr>
            </a:p>
            <a:p>
              <a:r>
                <a:rPr lang="pt-BR" dirty="0">
                  <a:solidFill>
                    <a:srgbClr val="3A4750"/>
                  </a:solidFill>
                  <a:latin typeface="Rawline" panose="00000500000000000000" pitchFamily="2" charset="0"/>
                  <a:ea typeface="Calibri"/>
                  <a:cs typeface="Calibri"/>
                </a:rPr>
                <a:t>As inundações destroem ou interrompem unidades básicas de saúde (UBS) e hospitais, exigindo substituição ágil por estruturas móveis da Força Nacional do SUS para preservar a continuidade do cuidado.</a:t>
              </a:r>
              <a:endParaRPr lang="pt-BR" dirty="0">
                <a:latin typeface="Rawline" panose="00000500000000000000" pitchFamily="2" charset="0"/>
                <a:ea typeface="Calibri"/>
                <a:cs typeface="Calibri"/>
              </a:endParaRPr>
            </a:p>
            <a:p>
              <a:endParaRPr lang="pt-BR" sz="1200" spc="300" dirty="0">
                <a:solidFill>
                  <a:srgbClr val="005AB1"/>
                </a:solidFill>
                <a:latin typeface="Rawline Medium" panose="00000600000000000000" pitchFamily="2" charset="0"/>
              </a:endParaRPr>
            </a:p>
            <a:p>
              <a:r>
                <a:rPr lang="pt-BR" sz="1200" spc="300" dirty="0">
                  <a:solidFill>
                    <a:srgbClr val="005AB1"/>
                  </a:solidFill>
                  <a:latin typeface="Rawline Medium" panose="00000600000000000000" pitchFamily="2" charset="0"/>
                </a:rPr>
                <a:t>ETAPAS</a:t>
              </a:r>
            </a:p>
            <a:p>
              <a:endParaRPr lang="pt-BR" dirty="0">
                <a:latin typeface="Rawline Medium" panose="00000600000000000000" pitchFamily="2" charset="0"/>
              </a:endParaRPr>
            </a:p>
          </p:txBody>
        </p:sp>
        <p:sp>
          <p:nvSpPr>
            <p:cNvPr id="102" name="Retângulo 101">
              <a:extLst>
                <a:ext uri="{FF2B5EF4-FFF2-40B4-BE49-F238E27FC236}">
                  <a16:creationId xmlns:a16="http://schemas.microsoft.com/office/drawing/2014/main" id="{BDCE1F5B-1EE0-F5BA-588D-EAE3F40E24E4}"/>
                </a:ext>
              </a:extLst>
            </p:cNvPr>
            <p:cNvSpPr/>
            <p:nvPr/>
          </p:nvSpPr>
          <p:spPr>
            <a:xfrm>
              <a:off x="10130238" y="5736002"/>
              <a:ext cx="1879127" cy="612878"/>
            </a:xfrm>
            <a:prstGeom prst="rect">
              <a:avLst/>
            </a:prstGeom>
            <a:solidFill>
              <a:srgbClr val="005A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200" dirty="0"/>
            </a:p>
          </p:txBody>
        </p:sp>
        <p:sp>
          <p:nvSpPr>
            <p:cNvPr id="104" name="Pentágono 96">
              <a:extLst>
                <a:ext uri="{FF2B5EF4-FFF2-40B4-BE49-F238E27FC236}">
                  <a16:creationId xmlns:a16="http://schemas.microsoft.com/office/drawing/2014/main" id="{7BACA1BD-8124-D7CE-9FED-7E9E4300B0A7}"/>
                </a:ext>
              </a:extLst>
            </p:cNvPr>
            <p:cNvSpPr/>
            <p:nvPr/>
          </p:nvSpPr>
          <p:spPr>
            <a:xfrm>
              <a:off x="8736587" y="5736003"/>
              <a:ext cx="1745922" cy="612877"/>
            </a:xfrm>
            <a:prstGeom prst="homePlate">
              <a:avLst>
                <a:gd name="adj" fmla="val 15593"/>
              </a:avLst>
            </a:prstGeom>
            <a:solidFill>
              <a:srgbClr val="058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200" dirty="0"/>
            </a:p>
          </p:txBody>
        </p:sp>
        <p:sp>
          <p:nvSpPr>
            <p:cNvPr id="108" name="Google Shape;1436;p62">
              <a:extLst>
                <a:ext uri="{FF2B5EF4-FFF2-40B4-BE49-F238E27FC236}">
                  <a16:creationId xmlns:a16="http://schemas.microsoft.com/office/drawing/2014/main" id="{A3661A55-4194-578A-2FB5-0F75E3B4A6B1}"/>
                </a:ext>
              </a:extLst>
            </p:cNvPr>
            <p:cNvSpPr/>
            <p:nvPr/>
          </p:nvSpPr>
          <p:spPr>
            <a:xfrm>
              <a:off x="10547831" y="5736001"/>
              <a:ext cx="1435201" cy="61288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0" cap="none" spc="0" baseline="0" dirty="0">
                  <a:solidFill>
                    <a:schemeClr val="bg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RETOMADA ASSISTENCIAL</a:t>
              </a:r>
              <a:endParaRPr lang="en-US" sz="1200" b="0" i="0" u="none" strike="noStrike" kern="0" cap="none" spc="0" baseline="0" dirty="0">
                <a:solidFill>
                  <a:schemeClr val="bg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110" name="Google Shape;1436;p62">
              <a:extLst>
                <a:ext uri="{FF2B5EF4-FFF2-40B4-BE49-F238E27FC236}">
                  <a16:creationId xmlns:a16="http://schemas.microsoft.com/office/drawing/2014/main" id="{CEE069ED-B029-9F9A-4DF9-9FC37CD54C91}"/>
                </a:ext>
              </a:extLst>
            </p:cNvPr>
            <p:cNvSpPr/>
            <p:nvPr/>
          </p:nvSpPr>
          <p:spPr>
            <a:xfrm>
              <a:off x="9015991" y="5750592"/>
              <a:ext cx="1435201" cy="61288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0" cap="none" spc="0" baseline="0" dirty="0">
                  <a:solidFill>
                    <a:schemeClr val="bg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MÓDULO MÓVEL EM OPERAÇÃO</a:t>
              </a:r>
              <a:endParaRPr lang="en-US" sz="1200" b="0" i="0" u="none" strike="noStrike" kern="0" cap="none" spc="0" baseline="0" dirty="0">
                <a:solidFill>
                  <a:schemeClr val="bg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112" name="Pentágono 96">
              <a:extLst>
                <a:ext uri="{FF2B5EF4-FFF2-40B4-BE49-F238E27FC236}">
                  <a16:creationId xmlns:a16="http://schemas.microsoft.com/office/drawing/2014/main" id="{2E77B8B5-4DBE-B38C-BD26-9A10A32EC1A2}"/>
                </a:ext>
              </a:extLst>
            </p:cNvPr>
            <p:cNvSpPr/>
            <p:nvPr/>
          </p:nvSpPr>
          <p:spPr>
            <a:xfrm>
              <a:off x="7161805" y="5736003"/>
              <a:ext cx="1745922" cy="612877"/>
            </a:xfrm>
            <a:prstGeom prst="homePlate">
              <a:avLst>
                <a:gd name="adj" fmla="val 15593"/>
              </a:avLst>
            </a:prstGeom>
            <a:solidFill>
              <a:srgbClr val="53A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200" dirty="0"/>
            </a:p>
          </p:txBody>
        </p:sp>
        <p:sp>
          <p:nvSpPr>
            <p:cNvPr id="114" name="Google Shape;1436;p62">
              <a:extLst>
                <a:ext uri="{FF2B5EF4-FFF2-40B4-BE49-F238E27FC236}">
                  <a16:creationId xmlns:a16="http://schemas.microsoft.com/office/drawing/2014/main" id="{13629273-E271-8866-6CF8-586FA7E3321F}"/>
                </a:ext>
              </a:extLst>
            </p:cNvPr>
            <p:cNvSpPr/>
            <p:nvPr/>
          </p:nvSpPr>
          <p:spPr>
            <a:xfrm>
              <a:off x="7441209" y="5750592"/>
              <a:ext cx="1435201" cy="61288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0" cap="none" spc="0" baseline="0" dirty="0">
                  <a:solidFill>
                    <a:schemeClr val="bg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ACIONAMENTO </a:t>
              </a:r>
            </a:p>
            <a:p>
              <a:pPr marL="0" marR="0" lvl="0" indent="0" algn="ctr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0" cap="none" spc="0" baseline="0" dirty="0">
                  <a:solidFill>
                    <a:schemeClr val="bg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DA FN-SUS</a:t>
              </a:r>
              <a:endParaRPr lang="en-US" sz="1200" b="0" i="0" u="none" strike="noStrike" kern="0" cap="none" spc="0" baseline="0" dirty="0">
                <a:solidFill>
                  <a:schemeClr val="bg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116" name="Pentágono 12">
              <a:extLst>
                <a:ext uri="{FF2B5EF4-FFF2-40B4-BE49-F238E27FC236}">
                  <a16:creationId xmlns:a16="http://schemas.microsoft.com/office/drawing/2014/main" id="{E6AB1B13-F750-D1CE-D377-ED05D3437AB5}"/>
                </a:ext>
              </a:extLst>
            </p:cNvPr>
            <p:cNvSpPr/>
            <p:nvPr/>
          </p:nvSpPr>
          <p:spPr>
            <a:xfrm>
              <a:off x="5777303" y="5736003"/>
              <a:ext cx="1570921" cy="612877"/>
            </a:xfrm>
            <a:prstGeom prst="homePlate">
              <a:avLst>
                <a:gd name="adj" fmla="val 15593"/>
              </a:avLst>
            </a:prstGeom>
            <a:solidFill>
              <a:srgbClr val="79B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200" dirty="0"/>
            </a:p>
          </p:txBody>
        </p:sp>
        <p:sp>
          <p:nvSpPr>
            <p:cNvPr id="118" name="Google Shape;1436;p62">
              <a:extLst>
                <a:ext uri="{FF2B5EF4-FFF2-40B4-BE49-F238E27FC236}">
                  <a16:creationId xmlns:a16="http://schemas.microsoft.com/office/drawing/2014/main" id="{F204CB8B-12BD-2059-9CC7-B89B851DA7CC}"/>
                </a:ext>
              </a:extLst>
            </p:cNvPr>
            <p:cNvSpPr/>
            <p:nvPr/>
          </p:nvSpPr>
          <p:spPr>
            <a:xfrm>
              <a:off x="5817617" y="5750592"/>
              <a:ext cx="1435201" cy="61288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dirty="0">
                  <a:solidFill>
                    <a:schemeClr val="bg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AVALIAÇÃO </a:t>
              </a:r>
            </a:p>
            <a:p>
              <a:pPr marL="0" marR="0" lvl="0" indent="0" algn="ctr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dirty="0">
                  <a:solidFill>
                    <a:schemeClr val="bg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DE DANOS</a:t>
              </a:r>
              <a:endParaRPr lang="en-US" sz="1200" b="0" i="0" u="none" strike="noStrike" kern="0" cap="none" spc="0" baseline="0" dirty="0">
                <a:solidFill>
                  <a:schemeClr val="bg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120" name="Pentágono 12">
              <a:extLst>
                <a:ext uri="{FF2B5EF4-FFF2-40B4-BE49-F238E27FC236}">
                  <a16:creationId xmlns:a16="http://schemas.microsoft.com/office/drawing/2014/main" id="{4B5807EA-A6D8-1940-CF94-98269D89931E}"/>
                </a:ext>
              </a:extLst>
            </p:cNvPr>
            <p:cNvSpPr/>
            <p:nvPr/>
          </p:nvSpPr>
          <p:spPr>
            <a:xfrm>
              <a:off x="4372844" y="5736001"/>
              <a:ext cx="1570921" cy="612877"/>
            </a:xfrm>
            <a:prstGeom prst="homePlate">
              <a:avLst>
                <a:gd name="adj" fmla="val 15593"/>
              </a:avLst>
            </a:prstGeom>
            <a:solidFill>
              <a:srgbClr val="9FC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200" dirty="0"/>
            </a:p>
          </p:txBody>
        </p:sp>
        <p:sp>
          <p:nvSpPr>
            <p:cNvPr id="122" name="Google Shape;1436;p62">
              <a:extLst>
                <a:ext uri="{FF2B5EF4-FFF2-40B4-BE49-F238E27FC236}">
                  <a16:creationId xmlns:a16="http://schemas.microsoft.com/office/drawing/2014/main" id="{60EC502C-149D-E032-26A6-63998122F73C}"/>
                </a:ext>
              </a:extLst>
            </p:cNvPr>
            <p:cNvSpPr/>
            <p:nvPr/>
          </p:nvSpPr>
          <p:spPr>
            <a:xfrm>
              <a:off x="4413158" y="5750590"/>
              <a:ext cx="1435201" cy="61288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dirty="0">
                  <a:solidFill>
                    <a:schemeClr val="bg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UNIDADE IMPACTADA</a:t>
              </a:r>
            </a:p>
          </p:txBody>
        </p:sp>
      </p:grpSp>
      <p:cxnSp>
        <p:nvCxnSpPr>
          <p:cNvPr id="123" name="Conector reto 122">
            <a:extLst>
              <a:ext uri="{FF2B5EF4-FFF2-40B4-BE49-F238E27FC236}">
                <a16:creationId xmlns:a16="http://schemas.microsoft.com/office/drawing/2014/main" id="{2459E69F-5FB7-2BDC-4875-85E293472F7B}"/>
              </a:ext>
            </a:extLst>
          </p:cNvPr>
          <p:cNvCxnSpPr>
            <a:cxnSpLocks/>
          </p:cNvCxnSpPr>
          <p:nvPr/>
        </p:nvCxnSpPr>
        <p:spPr>
          <a:xfrm>
            <a:off x="3993266" y="3193864"/>
            <a:ext cx="7989766" cy="0"/>
          </a:xfrm>
          <a:prstGeom prst="line">
            <a:avLst/>
          </a:prstGeom>
          <a:ln w="19050">
            <a:solidFill>
              <a:srgbClr val="005A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4954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A2D3C-35FC-3698-F16C-662687BE1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B2A35671-44F5-D922-C3DA-1CB8CDF036FC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1D28DEC9-6BF3-5C04-FD00-CFDE0BC38BBB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F68C678E-0D43-16DE-5952-B6DB44788C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8D4D8A00-63CB-58F9-F44D-5CD03BEC78E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D902BB2E-0437-B301-5EBD-0E923EA7495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A9D557AE-F32A-A8EA-6069-1631B2A23E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9F6B7325-BC52-B281-CEFA-D4DAED6CEC2E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CB395634-6E7C-8E5A-3E2B-0CB9D7FCF748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1CA37F18-EDE1-A88F-ACFC-B0D8CEAD7DF9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4A9DB865-AE78-724C-8AEF-D9190506BF94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325FABF9-2EB7-F1EE-D8E0-726A46D2F9B0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87CE390A-B13B-2556-B4B3-31144164B974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4AEA3E2E-268E-A60C-394A-8A32065FC045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87E12FC3-5CC2-908B-B5CC-F2BB0EFC670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id="{3EF092B1-5F5D-2A24-58CB-8E0CA2A84169}"/>
              </a:ext>
            </a:extLst>
          </p:cNvPr>
          <p:cNvGrpSpPr/>
          <p:nvPr/>
        </p:nvGrpSpPr>
        <p:grpSpPr>
          <a:xfrm>
            <a:off x="731135" y="1267828"/>
            <a:ext cx="10729731" cy="1343348"/>
            <a:chOff x="1180618" y="253958"/>
            <a:chExt cx="10729731" cy="1343348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28C75BE9-7B69-4421-7FDF-5FEAAA0561C3}"/>
                </a:ext>
              </a:extLst>
            </p:cNvPr>
            <p:cNvSpPr/>
            <p:nvPr/>
          </p:nvSpPr>
          <p:spPr>
            <a:xfrm>
              <a:off x="1180618" y="253958"/>
              <a:ext cx="10729731" cy="1343348"/>
            </a:xfrm>
            <a:prstGeom prst="roundRect">
              <a:avLst/>
            </a:prstGeom>
            <a:solidFill>
              <a:srgbClr val="005A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" name="Google Shape;1348;p60">
              <a:extLst>
                <a:ext uri="{FF2B5EF4-FFF2-40B4-BE49-F238E27FC236}">
                  <a16:creationId xmlns:a16="http://schemas.microsoft.com/office/drawing/2014/main" id="{1992A8F4-87A3-EB00-CF0B-019CF7509BFF}"/>
                </a:ext>
              </a:extLst>
            </p:cNvPr>
            <p:cNvSpPr/>
            <p:nvPr/>
          </p:nvSpPr>
          <p:spPr>
            <a:xfrm>
              <a:off x="2523281" y="491292"/>
              <a:ext cx="9211213" cy="86868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500" b="1" i="0" u="none" strike="noStrike" kern="0" cap="none" spc="0" baseline="0" dirty="0">
                  <a:solidFill>
                    <a:srgbClr val="E5F2FF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O desalojamento exige abrigos coletivos — </a:t>
              </a:r>
              <a:r>
                <a:rPr lang="pt-BR" sz="2500" b="1" i="0" u="none" strike="noStrike" kern="0" cap="none" spc="0" baseline="0" dirty="0">
                  <a:solidFill>
                    <a:srgbClr val="E5F2FF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que se tornam, eles próprios, ambiente de risco.</a:t>
              </a:r>
              <a:endParaRPr lang="pt-BR" sz="2500" b="0" i="0" u="none" strike="noStrike" kern="0" cap="none" spc="0" baseline="0" dirty="0">
                <a:solidFill>
                  <a:srgbClr val="E5F2FF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endParaRPr>
            </a:p>
          </p:txBody>
        </p:sp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BCF0E5A2-C6AB-DB67-C9A4-25D52E92D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1516284" y="491292"/>
              <a:ext cx="760070" cy="760070"/>
            </a:xfrm>
            <a:prstGeom prst="rect">
              <a:avLst/>
            </a:prstGeom>
          </p:spPr>
        </p:pic>
      </p:grpSp>
      <p:sp>
        <p:nvSpPr>
          <p:cNvPr id="24" name="Google Shape;1349;p60">
            <a:extLst>
              <a:ext uri="{FF2B5EF4-FFF2-40B4-BE49-F238E27FC236}">
                <a16:creationId xmlns:a16="http://schemas.microsoft.com/office/drawing/2014/main" id="{1FD84CAD-D7AA-788A-A1E3-07FD73D04181}"/>
              </a:ext>
            </a:extLst>
          </p:cNvPr>
          <p:cNvSpPr/>
          <p:nvPr/>
        </p:nvSpPr>
        <p:spPr>
          <a:xfrm>
            <a:off x="734569" y="2782787"/>
            <a:ext cx="10722862" cy="2807385"/>
          </a:xfrm>
          <a:custGeom>
            <a:avLst>
              <a:gd name="f0" fmla="val 39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7FAFC"/>
          </a:solidFill>
          <a:ln w="12701" cap="flat">
            <a:noFill/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6" name="Google Shape;1350;p60">
            <a:extLst>
              <a:ext uri="{FF2B5EF4-FFF2-40B4-BE49-F238E27FC236}">
                <a16:creationId xmlns:a16="http://schemas.microsoft.com/office/drawing/2014/main" id="{CF856FD6-4992-544C-C194-A629895A0205}"/>
              </a:ext>
            </a:extLst>
          </p:cNvPr>
          <p:cNvSpPr/>
          <p:nvPr/>
        </p:nvSpPr>
        <p:spPr>
          <a:xfrm>
            <a:off x="822961" y="2847750"/>
            <a:ext cx="10634470" cy="36576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b="1" i="0" u="none" strike="noStrike" kern="0" cap="none" spc="300" baseline="0" dirty="0">
                <a:solidFill>
                  <a:srgbClr val="12456B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ABRIGO COLETIVO TEMPORÁRIO — PONTOS CRÍTICOS DE CONTROLE</a:t>
            </a:r>
            <a:endParaRPr lang="pt-BR" sz="1200" b="0" i="0" u="none" strike="noStrike" kern="0" cap="none" spc="300" baseline="0" dirty="0">
              <a:solidFill>
                <a:srgbClr val="000000"/>
              </a:solidFill>
              <a:uFillTx/>
              <a:latin typeface="Rawline Medium" panose="00000600000000000000" pitchFamily="2" charset="0"/>
              <a:ea typeface="Calibri"/>
              <a:cs typeface="Calibri"/>
            </a:endParaRPr>
          </a:p>
        </p:txBody>
      </p:sp>
      <p:sp>
        <p:nvSpPr>
          <p:cNvPr id="31" name="Google Shape;1351;p60">
            <a:extLst>
              <a:ext uri="{FF2B5EF4-FFF2-40B4-BE49-F238E27FC236}">
                <a16:creationId xmlns:a16="http://schemas.microsoft.com/office/drawing/2014/main" id="{F4B6DBE2-FCD7-3D89-6564-D5AD3720F070}"/>
              </a:ext>
            </a:extLst>
          </p:cNvPr>
          <p:cNvSpPr/>
          <p:nvPr/>
        </p:nvSpPr>
        <p:spPr>
          <a:xfrm>
            <a:off x="1029042" y="3274469"/>
            <a:ext cx="3316823" cy="957283"/>
          </a:xfrm>
          <a:custGeom>
            <a:avLst>
              <a:gd name="f0" fmla="val 104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D5DEE6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04" name="Agrupar 103">
            <a:extLst>
              <a:ext uri="{FF2B5EF4-FFF2-40B4-BE49-F238E27FC236}">
                <a16:creationId xmlns:a16="http://schemas.microsoft.com/office/drawing/2014/main" id="{61F16624-46EF-7984-36CD-F94A31E7E0F9}"/>
              </a:ext>
            </a:extLst>
          </p:cNvPr>
          <p:cNvGrpSpPr/>
          <p:nvPr/>
        </p:nvGrpSpPr>
        <p:grpSpPr>
          <a:xfrm>
            <a:off x="1736012" y="3424838"/>
            <a:ext cx="2526792" cy="529821"/>
            <a:chOff x="1508760" y="2350008"/>
            <a:chExt cx="2478024" cy="529821"/>
          </a:xfrm>
        </p:grpSpPr>
        <p:sp>
          <p:nvSpPr>
            <p:cNvPr id="38" name="Google Shape;1354;p60">
              <a:extLst>
                <a:ext uri="{FF2B5EF4-FFF2-40B4-BE49-F238E27FC236}">
                  <a16:creationId xmlns:a16="http://schemas.microsoft.com/office/drawing/2014/main" id="{D9985C14-EE88-D13A-D308-EC3890551956}"/>
                </a:ext>
              </a:extLst>
            </p:cNvPr>
            <p:cNvSpPr/>
            <p:nvPr/>
          </p:nvSpPr>
          <p:spPr>
            <a:xfrm>
              <a:off x="1508760" y="2350008"/>
              <a:ext cx="2478024" cy="3200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350" b="1" i="0" u="none" strike="noStrike" kern="0" cap="none" spc="0" baseline="0" dirty="0" err="1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Água</a:t>
              </a:r>
              <a:r>
                <a:rPr lang="en-US" sz="1350" b="1" i="0" u="none" strike="noStrike" kern="0" cap="none" spc="0" baseline="0" dirty="0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 </a:t>
              </a:r>
              <a:r>
                <a:rPr lang="en-US" sz="1350" b="1" i="0" u="none" strike="noStrike" kern="0" cap="none" spc="0" baseline="0" dirty="0" err="1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potável</a:t>
              </a:r>
              <a:endParaRPr lang="en-US" sz="1350" b="0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40" name="Google Shape;1355;p60">
              <a:extLst>
                <a:ext uri="{FF2B5EF4-FFF2-40B4-BE49-F238E27FC236}">
                  <a16:creationId xmlns:a16="http://schemas.microsoft.com/office/drawing/2014/main" id="{A074DE42-3876-9122-C16F-551289FDD881}"/>
                </a:ext>
              </a:extLst>
            </p:cNvPr>
            <p:cNvSpPr/>
            <p:nvPr/>
          </p:nvSpPr>
          <p:spPr>
            <a:xfrm>
              <a:off x="1508760" y="2651760"/>
              <a:ext cx="2478024" cy="22806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2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100" b="0" i="0" u="none" strike="noStrike" kern="0" cap="none" spc="0" baseline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Fornecimento seguro e monitorado</a:t>
              </a:r>
            </a:p>
          </p:txBody>
        </p:sp>
      </p:grpSp>
      <p:sp>
        <p:nvSpPr>
          <p:cNvPr id="44" name="Google Shape;1356;p60">
            <a:extLst>
              <a:ext uri="{FF2B5EF4-FFF2-40B4-BE49-F238E27FC236}">
                <a16:creationId xmlns:a16="http://schemas.microsoft.com/office/drawing/2014/main" id="{10A5631D-A8E9-2ED6-A3A1-C31CB2C57557}"/>
              </a:ext>
            </a:extLst>
          </p:cNvPr>
          <p:cNvSpPr/>
          <p:nvPr/>
        </p:nvSpPr>
        <p:spPr>
          <a:xfrm>
            <a:off x="4468534" y="3274469"/>
            <a:ext cx="3316823" cy="957283"/>
          </a:xfrm>
          <a:custGeom>
            <a:avLst>
              <a:gd name="f0" fmla="val 104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D5DEE6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03" name="Agrupar 102">
            <a:extLst>
              <a:ext uri="{FF2B5EF4-FFF2-40B4-BE49-F238E27FC236}">
                <a16:creationId xmlns:a16="http://schemas.microsoft.com/office/drawing/2014/main" id="{A7608720-3F71-A2CA-AACB-1400A3227DC8}"/>
              </a:ext>
            </a:extLst>
          </p:cNvPr>
          <p:cNvGrpSpPr/>
          <p:nvPr/>
        </p:nvGrpSpPr>
        <p:grpSpPr>
          <a:xfrm>
            <a:off x="5175503" y="3424838"/>
            <a:ext cx="2526792" cy="529821"/>
            <a:chOff x="5175503" y="2350008"/>
            <a:chExt cx="2478024" cy="529821"/>
          </a:xfrm>
        </p:grpSpPr>
        <p:sp>
          <p:nvSpPr>
            <p:cNvPr id="53" name="Google Shape;1359;p60">
              <a:extLst>
                <a:ext uri="{FF2B5EF4-FFF2-40B4-BE49-F238E27FC236}">
                  <a16:creationId xmlns:a16="http://schemas.microsoft.com/office/drawing/2014/main" id="{0CF05A8D-FE1A-859E-AE5E-74E1CF922A06}"/>
                </a:ext>
              </a:extLst>
            </p:cNvPr>
            <p:cNvSpPr/>
            <p:nvPr/>
          </p:nvSpPr>
          <p:spPr>
            <a:xfrm>
              <a:off x="5175503" y="2350008"/>
              <a:ext cx="2478024" cy="3200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350" b="1" i="0" u="none" strike="noStrike" kern="0" cap="none" spc="0" baseline="0" dirty="0" err="1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Sanitários</a:t>
              </a:r>
              <a:endParaRPr lang="en-US" sz="1350" b="0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55" name="Google Shape;1360;p60">
              <a:extLst>
                <a:ext uri="{FF2B5EF4-FFF2-40B4-BE49-F238E27FC236}">
                  <a16:creationId xmlns:a16="http://schemas.microsoft.com/office/drawing/2014/main" id="{DA62C417-A405-792D-602F-E50D9FB17405}"/>
                </a:ext>
              </a:extLst>
            </p:cNvPr>
            <p:cNvSpPr/>
            <p:nvPr/>
          </p:nvSpPr>
          <p:spPr>
            <a:xfrm>
              <a:off x="5175503" y="2651760"/>
              <a:ext cx="2478024" cy="22806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2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100" b="0" i="0" u="none" strike="noStrike" kern="0" cap="none" spc="0" baseline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Número adequado e higienização</a:t>
              </a:r>
            </a:p>
          </p:txBody>
        </p:sp>
      </p:grpSp>
      <p:sp>
        <p:nvSpPr>
          <p:cNvPr id="57" name="Google Shape;1361;p60">
            <a:extLst>
              <a:ext uri="{FF2B5EF4-FFF2-40B4-BE49-F238E27FC236}">
                <a16:creationId xmlns:a16="http://schemas.microsoft.com/office/drawing/2014/main" id="{861CB11B-80E5-FC56-806A-F719AD6BFB63}"/>
              </a:ext>
            </a:extLst>
          </p:cNvPr>
          <p:cNvSpPr/>
          <p:nvPr/>
        </p:nvSpPr>
        <p:spPr>
          <a:xfrm>
            <a:off x="7908026" y="3274469"/>
            <a:ext cx="3316823" cy="957283"/>
          </a:xfrm>
          <a:custGeom>
            <a:avLst>
              <a:gd name="f0" fmla="val 104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D5DEE6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02" name="Agrupar 101">
            <a:extLst>
              <a:ext uri="{FF2B5EF4-FFF2-40B4-BE49-F238E27FC236}">
                <a16:creationId xmlns:a16="http://schemas.microsoft.com/office/drawing/2014/main" id="{DBA928A7-DCFB-3638-4B31-0291305A0E1B}"/>
              </a:ext>
            </a:extLst>
          </p:cNvPr>
          <p:cNvGrpSpPr/>
          <p:nvPr/>
        </p:nvGrpSpPr>
        <p:grpSpPr>
          <a:xfrm>
            <a:off x="8614996" y="3424838"/>
            <a:ext cx="2526792" cy="529821"/>
            <a:chOff x="8842248" y="2350008"/>
            <a:chExt cx="2478024" cy="529821"/>
          </a:xfrm>
        </p:grpSpPr>
        <p:sp>
          <p:nvSpPr>
            <p:cNvPr id="64" name="Google Shape;1364;p60">
              <a:extLst>
                <a:ext uri="{FF2B5EF4-FFF2-40B4-BE49-F238E27FC236}">
                  <a16:creationId xmlns:a16="http://schemas.microsoft.com/office/drawing/2014/main" id="{BBF505D3-A5FA-BC5A-3704-931E9D8A8D76}"/>
                </a:ext>
              </a:extLst>
            </p:cNvPr>
            <p:cNvSpPr/>
            <p:nvPr/>
          </p:nvSpPr>
          <p:spPr>
            <a:xfrm>
              <a:off x="8842248" y="2350008"/>
              <a:ext cx="2478024" cy="3200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350" b="1" i="0" u="none" strike="noStrike" kern="0" cap="none" spc="0" baseline="0" dirty="0" err="1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Ventilação</a:t>
              </a:r>
              <a:endParaRPr lang="en-US" sz="1350" b="0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66" name="Google Shape;1365;p60">
              <a:extLst>
                <a:ext uri="{FF2B5EF4-FFF2-40B4-BE49-F238E27FC236}">
                  <a16:creationId xmlns:a16="http://schemas.microsoft.com/office/drawing/2014/main" id="{F95FABAD-190B-3D91-7B63-4E3A4F34F1D4}"/>
                </a:ext>
              </a:extLst>
            </p:cNvPr>
            <p:cNvSpPr/>
            <p:nvPr/>
          </p:nvSpPr>
          <p:spPr>
            <a:xfrm>
              <a:off x="8842248" y="2651760"/>
              <a:ext cx="2478024" cy="22806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2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10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Reduzir transmissão de vírus respiratórios</a:t>
              </a:r>
            </a:p>
          </p:txBody>
        </p:sp>
      </p:grpSp>
      <p:sp>
        <p:nvSpPr>
          <p:cNvPr id="68" name="Google Shape;1366;p60">
            <a:extLst>
              <a:ext uri="{FF2B5EF4-FFF2-40B4-BE49-F238E27FC236}">
                <a16:creationId xmlns:a16="http://schemas.microsoft.com/office/drawing/2014/main" id="{5D8EC6DB-2738-2C72-E5D8-817E6D940FCA}"/>
              </a:ext>
            </a:extLst>
          </p:cNvPr>
          <p:cNvSpPr/>
          <p:nvPr/>
        </p:nvSpPr>
        <p:spPr>
          <a:xfrm>
            <a:off x="1029042" y="4424795"/>
            <a:ext cx="3316823" cy="957283"/>
          </a:xfrm>
          <a:custGeom>
            <a:avLst>
              <a:gd name="f0" fmla="val 104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D5DEE6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99" name="Agrupar 98">
            <a:extLst>
              <a:ext uri="{FF2B5EF4-FFF2-40B4-BE49-F238E27FC236}">
                <a16:creationId xmlns:a16="http://schemas.microsoft.com/office/drawing/2014/main" id="{C4E58D19-374B-B3BD-C265-F3238EA8DBEB}"/>
              </a:ext>
            </a:extLst>
          </p:cNvPr>
          <p:cNvGrpSpPr/>
          <p:nvPr/>
        </p:nvGrpSpPr>
        <p:grpSpPr>
          <a:xfrm>
            <a:off x="1736012" y="4575162"/>
            <a:ext cx="2526792" cy="704209"/>
            <a:chOff x="1508760" y="4133087"/>
            <a:chExt cx="2478024" cy="704209"/>
          </a:xfrm>
        </p:grpSpPr>
        <p:sp>
          <p:nvSpPr>
            <p:cNvPr id="74" name="Google Shape;1369;p60">
              <a:extLst>
                <a:ext uri="{FF2B5EF4-FFF2-40B4-BE49-F238E27FC236}">
                  <a16:creationId xmlns:a16="http://schemas.microsoft.com/office/drawing/2014/main" id="{92B217B3-FDFF-09E9-56E0-1BD7579FBF37}"/>
                </a:ext>
              </a:extLst>
            </p:cNvPr>
            <p:cNvSpPr/>
            <p:nvPr/>
          </p:nvSpPr>
          <p:spPr>
            <a:xfrm>
              <a:off x="1508760" y="4133087"/>
              <a:ext cx="2478024" cy="3200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350" b="1" i="0" u="none" strike="noStrike" kern="0" cap="none" spc="0" baseline="0" dirty="0" err="1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Triagem</a:t>
              </a:r>
              <a:endParaRPr lang="en-US" sz="1350" b="0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76" name="Google Shape;1370;p60">
              <a:extLst>
                <a:ext uri="{FF2B5EF4-FFF2-40B4-BE49-F238E27FC236}">
                  <a16:creationId xmlns:a16="http://schemas.microsoft.com/office/drawing/2014/main" id="{10B00E3A-A3A2-189E-A60A-A3997CCEC5DE}"/>
                </a:ext>
              </a:extLst>
            </p:cNvPr>
            <p:cNvSpPr/>
            <p:nvPr/>
          </p:nvSpPr>
          <p:spPr>
            <a:xfrm>
              <a:off x="1508760" y="4434840"/>
              <a:ext cx="2478024" cy="40245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2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10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Identificação precoce de casos e agudização de doenças crônicas</a:t>
              </a:r>
            </a:p>
          </p:txBody>
        </p:sp>
      </p:grpSp>
      <p:sp>
        <p:nvSpPr>
          <p:cNvPr id="78" name="Google Shape;1371;p60">
            <a:extLst>
              <a:ext uri="{FF2B5EF4-FFF2-40B4-BE49-F238E27FC236}">
                <a16:creationId xmlns:a16="http://schemas.microsoft.com/office/drawing/2014/main" id="{AECC644E-5C60-6409-FAFE-B7171F478AB1}"/>
              </a:ext>
            </a:extLst>
          </p:cNvPr>
          <p:cNvSpPr/>
          <p:nvPr/>
        </p:nvSpPr>
        <p:spPr>
          <a:xfrm>
            <a:off x="4468534" y="4424795"/>
            <a:ext cx="3316823" cy="957283"/>
          </a:xfrm>
          <a:custGeom>
            <a:avLst>
              <a:gd name="f0" fmla="val 104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D5DEE6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00" name="Agrupar 99">
            <a:extLst>
              <a:ext uri="{FF2B5EF4-FFF2-40B4-BE49-F238E27FC236}">
                <a16:creationId xmlns:a16="http://schemas.microsoft.com/office/drawing/2014/main" id="{5BABD73A-59AD-C345-9BFD-8B32F690E8E8}"/>
              </a:ext>
            </a:extLst>
          </p:cNvPr>
          <p:cNvGrpSpPr/>
          <p:nvPr/>
        </p:nvGrpSpPr>
        <p:grpSpPr>
          <a:xfrm>
            <a:off x="5175503" y="4575162"/>
            <a:ext cx="2526792" cy="494369"/>
            <a:chOff x="5175503" y="4133087"/>
            <a:chExt cx="2478024" cy="494369"/>
          </a:xfrm>
        </p:grpSpPr>
        <p:sp>
          <p:nvSpPr>
            <p:cNvPr id="84" name="Google Shape;1374;p60">
              <a:extLst>
                <a:ext uri="{FF2B5EF4-FFF2-40B4-BE49-F238E27FC236}">
                  <a16:creationId xmlns:a16="http://schemas.microsoft.com/office/drawing/2014/main" id="{2CEA2F1A-89EC-061D-F2A4-43D6B41E624E}"/>
                </a:ext>
              </a:extLst>
            </p:cNvPr>
            <p:cNvSpPr/>
            <p:nvPr/>
          </p:nvSpPr>
          <p:spPr>
            <a:xfrm>
              <a:off x="5175503" y="4133087"/>
              <a:ext cx="2478024" cy="3200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350" b="1" i="0" u="none" strike="noStrike" kern="0" cap="none" spc="0" baseline="0" dirty="0" err="1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Imunização</a:t>
              </a:r>
              <a:endParaRPr lang="en-US" sz="1350" b="0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86" name="Google Shape;1375;p60">
              <a:extLst>
                <a:ext uri="{FF2B5EF4-FFF2-40B4-BE49-F238E27FC236}">
                  <a16:creationId xmlns:a16="http://schemas.microsoft.com/office/drawing/2014/main" id="{CDC7397A-4CEE-9D93-6259-514588BC4722}"/>
                </a:ext>
              </a:extLst>
            </p:cNvPr>
            <p:cNvSpPr/>
            <p:nvPr/>
          </p:nvSpPr>
          <p:spPr>
            <a:xfrm>
              <a:off x="5175503" y="4434840"/>
              <a:ext cx="2478024" cy="19261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2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10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Vacinação em situação de desastre</a:t>
              </a:r>
            </a:p>
          </p:txBody>
        </p:sp>
      </p:grpSp>
      <p:sp>
        <p:nvSpPr>
          <p:cNvPr id="88" name="Google Shape;1376;p60">
            <a:extLst>
              <a:ext uri="{FF2B5EF4-FFF2-40B4-BE49-F238E27FC236}">
                <a16:creationId xmlns:a16="http://schemas.microsoft.com/office/drawing/2014/main" id="{2E322606-153F-AB54-8826-C5385451C7BF}"/>
              </a:ext>
            </a:extLst>
          </p:cNvPr>
          <p:cNvSpPr/>
          <p:nvPr/>
        </p:nvSpPr>
        <p:spPr>
          <a:xfrm>
            <a:off x="7908026" y="4424795"/>
            <a:ext cx="3316823" cy="957283"/>
          </a:xfrm>
          <a:custGeom>
            <a:avLst>
              <a:gd name="f0" fmla="val 104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D5DEE6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01" name="Agrupar 100">
            <a:extLst>
              <a:ext uri="{FF2B5EF4-FFF2-40B4-BE49-F238E27FC236}">
                <a16:creationId xmlns:a16="http://schemas.microsoft.com/office/drawing/2014/main" id="{77F580F1-8C17-8A56-F5DD-C88945FA4BC9}"/>
              </a:ext>
            </a:extLst>
          </p:cNvPr>
          <p:cNvGrpSpPr/>
          <p:nvPr/>
        </p:nvGrpSpPr>
        <p:grpSpPr>
          <a:xfrm>
            <a:off x="8614996" y="4575162"/>
            <a:ext cx="2526792" cy="464870"/>
            <a:chOff x="8842248" y="4133087"/>
            <a:chExt cx="2478024" cy="464870"/>
          </a:xfrm>
        </p:grpSpPr>
        <p:sp>
          <p:nvSpPr>
            <p:cNvPr id="94" name="Google Shape;1379;p60">
              <a:extLst>
                <a:ext uri="{FF2B5EF4-FFF2-40B4-BE49-F238E27FC236}">
                  <a16:creationId xmlns:a16="http://schemas.microsoft.com/office/drawing/2014/main" id="{452C56F2-CCFB-6758-C6A6-33122283AF00}"/>
                </a:ext>
              </a:extLst>
            </p:cNvPr>
            <p:cNvSpPr/>
            <p:nvPr/>
          </p:nvSpPr>
          <p:spPr>
            <a:xfrm>
              <a:off x="8842248" y="4133087"/>
              <a:ext cx="2478024" cy="3200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350" b="1" i="0" u="none" strike="noStrike" kern="0" cap="none" spc="0" baseline="0" dirty="0" err="1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Saúde</a:t>
              </a:r>
              <a:r>
                <a:rPr lang="en-US" sz="1350" b="1" i="0" u="none" strike="noStrike" kern="0" cap="none" spc="0" baseline="0" dirty="0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 mental</a:t>
              </a:r>
              <a:endParaRPr lang="en-US" sz="1350" b="0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96" name="Google Shape;1380;p60">
              <a:extLst>
                <a:ext uri="{FF2B5EF4-FFF2-40B4-BE49-F238E27FC236}">
                  <a16:creationId xmlns:a16="http://schemas.microsoft.com/office/drawing/2014/main" id="{4E3DE79E-41A8-C5C3-6752-028EF0D2BC08}"/>
                </a:ext>
              </a:extLst>
            </p:cNvPr>
            <p:cNvSpPr/>
            <p:nvPr/>
          </p:nvSpPr>
          <p:spPr>
            <a:xfrm>
              <a:off x="8842248" y="4434840"/>
              <a:ext cx="2478024" cy="163117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2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100" b="0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Acolhimento</a:t>
              </a:r>
              <a:r>
                <a:rPr lang="en-US" sz="110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 e </a:t>
              </a:r>
              <a:r>
                <a:rPr lang="en-US" sz="1100" b="0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apoio</a:t>
              </a:r>
              <a:r>
                <a:rPr lang="en-US" sz="110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 </a:t>
              </a:r>
              <a:r>
                <a:rPr lang="en-US" sz="1100" b="0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psicossocial</a:t>
              </a:r>
              <a:endParaRPr lang="en-US" sz="1100" b="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</p:grpSp>
      <p:pic>
        <p:nvPicPr>
          <p:cNvPr id="107" name="Imagem 106">
            <a:extLst>
              <a:ext uri="{FF2B5EF4-FFF2-40B4-BE49-F238E27FC236}">
                <a16:creationId xmlns:a16="http://schemas.microsoft.com/office/drawing/2014/main" id="{34A61F2A-7961-5E97-33C5-6A8F0DCB8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895" y="3457399"/>
            <a:ext cx="547562" cy="547562"/>
          </a:xfrm>
          <a:prstGeom prst="rect">
            <a:avLst/>
          </a:prstGeom>
        </p:spPr>
      </p:pic>
      <p:pic>
        <p:nvPicPr>
          <p:cNvPr id="109" name="Imagem 108">
            <a:extLst>
              <a:ext uri="{FF2B5EF4-FFF2-40B4-BE49-F238E27FC236}">
                <a16:creationId xmlns:a16="http://schemas.microsoft.com/office/drawing/2014/main" id="{FBE63EC6-A33F-411B-5B85-F3647D73BDD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62895" y="4603134"/>
            <a:ext cx="547562" cy="547562"/>
          </a:xfrm>
          <a:prstGeom prst="rect">
            <a:avLst/>
          </a:prstGeom>
        </p:spPr>
      </p:pic>
      <p:pic>
        <p:nvPicPr>
          <p:cNvPr id="111" name="Imagem 110">
            <a:extLst>
              <a:ext uri="{FF2B5EF4-FFF2-40B4-BE49-F238E27FC236}">
                <a16:creationId xmlns:a16="http://schemas.microsoft.com/office/drawing/2014/main" id="{9A74DE91-53BD-09E7-7632-04DF539A4B9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597882" y="3452809"/>
            <a:ext cx="547562" cy="547562"/>
          </a:xfrm>
          <a:prstGeom prst="rect">
            <a:avLst/>
          </a:prstGeom>
        </p:spPr>
      </p:pic>
      <p:pic>
        <p:nvPicPr>
          <p:cNvPr id="113" name="Imagem 112">
            <a:extLst>
              <a:ext uri="{FF2B5EF4-FFF2-40B4-BE49-F238E27FC236}">
                <a16:creationId xmlns:a16="http://schemas.microsoft.com/office/drawing/2014/main" id="{D4469330-6864-C9D0-0614-6B7469B0CB6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4597882" y="4598544"/>
            <a:ext cx="547562" cy="547562"/>
          </a:xfrm>
          <a:prstGeom prst="rect">
            <a:avLst/>
          </a:prstGeom>
        </p:spPr>
      </p:pic>
      <p:pic>
        <p:nvPicPr>
          <p:cNvPr id="115" name="Imagem 114">
            <a:extLst>
              <a:ext uri="{FF2B5EF4-FFF2-40B4-BE49-F238E27FC236}">
                <a16:creationId xmlns:a16="http://schemas.microsoft.com/office/drawing/2014/main" id="{600DFD64-2019-1AC4-4ACD-A5C4E849EC8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8027263" y="3454071"/>
            <a:ext cx="547562" cy="547562"/>
          </a:xfrm>
          <a:prstGeom prst="rect">
            <a:avLst/>
          </a:prstGeom>
        </p:spPr>
      </p:pic>
      <p:pic>
        <p:nvPicPr>
          <p:cNvPr id="117" name="Imagem 116">
            <a:extLst>
              <a:ext uri="{FF2B5EF4-FFF2-40B4-BE49-F238E27FC236}">
                <a16:creationId xmlns:a16="http://schemas.microsoft.com/office/drawing/2014/main" id="{FDD70EEA-2CBE-D5E7-86EF-B5F36126FD5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8027263" y="4599806"/>
            <a:ext cx="547562" cy="54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739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2051E-A373-8542-3C0F-1A5E6A8CE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4E76D70D-D2E5-070B-8E86-18842A867BF6}"/>
              </a:ext>
            </a:extLst>
          </p:cNvPr>
          <p:cNvGrpSpPr/>
          <p:nvPr/>
        </p:nvGrpSpPr>
        <p:grpSpPr>
          <a:xfrm>
            <a:off x="0" y="43815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F8C98144-D4C7-F8DD-674A-9A60F35B66A5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C0725BBE-9C3E-343A-F0D9-69DA3CC8C23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DE28B5BE-23F5-F1FD-2385-38120627C3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45A6C154-0E11-3038-BAEB-1ABBC91210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73B9A075-9948-027B-F1B8-4E4EE3F9C6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098273A2-7625-2071-F60B-8D807EDCA729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231E2582-61E6-C2CC-827A-B6B2A89CEB23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915CF952-EA8F-B593-30AE-BE875625CC50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2297100C-18D9-1E55-6424-B0E2091149C5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816F7508-42B6-E0D3-BEF2-F9401A998317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3EFB94B1-86AF-C846-8F72-5DD61FC87BF6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D625C6B2-B16A-80CB-5A0F-D232920DC473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Google Shape;870;p37">
            <a:extLst>
              <a:ext uri="{FF2B5EF4-FFF2-40B4-BE49-F238E27FC236}">
                <a16:creationId xmlns:a16="http://schemas.microsoft.com/office/drawing/2014/main" id="{1606C447-4E1A-11E8-A736-00E983C21AE4}"/>
              </a:ext>
            </a:extLst>
          </p:cNvPr>
          <p:cNvSpPr/>
          <p:nvPr/>
        </p:nvSpPr>
        <p:spPr>
          <a:xfrm>
            <a:off x="289857" y="356087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0" u="none" strike="noStrike" kern="0" cap="none" spc="0" baseline="0" dirty="0" err="1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Função</a:t>
            </a:r>
            <a:r>
              <a:rPr lang="en-US" sz="2500" b="1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b="1" i="0" u="none" strike="noStrike" kern="0" cap="none" spc="0" baseline="0" dirty="0" err="1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orientadora</a:t>
            </a:r>
            <a:r>
              <a:rPr lang="en-US" sz="2500" b="1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do MS:  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protocolos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linhas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cuidado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guias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notas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técnicas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para a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chuvas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intensas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alagamentos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.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2887EEC1-90AC-8F01-D2B3-A620D5CE0072}"/>
              </a:ext>
            </a:extLst>
          </p:cNvPr>
          <p:cNvGrpSpPr/>
          <p:nvPr/>
        </p:nvGrpSpPr>
        <p:grpSpPr>
          <a:xfrm>
            <a:off x="475471" y="1671679"/>
            <a:ext cx="11091681" cy="1209942"/>
            <a:chOff x="2414013" y="2726550"/>
            <a:chExt cx="11091681" cy="1209942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74FC3438-CD71-199E-F909-4E55AD4FF24D}"/>
                </a:ext>
              </a:extLst>
            </p:cNvPr>
            <p:cNvGrpSpPr/>
            <p:nvPr/>
          </p:nvGrpSpPr>
          <p:grpSpPr>
            <a:xfrm>
              <a:off x="2414013" y="2732529"/>
              <a:ext cx="3544827" cy="1203963"/>
              <a:chOff x="2414013" y="2732529"/>
              <a:chExt cx="3544827" cy="1203963"/>
            </a:xfrm>
          </p:grpSpPr>
          <p:sp>
            <p:nvSpPr>
              <p:cNvPr id="23" name="Google Shape;871;p37">
                <a:extLst>
                  <a:ext uri="{FF2B5EF4-FFF2-40B4-BE49-F238E27FC236}">
                    <a16:creationId xmlns:a16="http://schemas.microsoft.com/office/drawing/2014/main" id="{B519995D-9417-59E1-F2E5-2E2C63011A80}"/>
                  </a:ext>
                </a:extLst>
              </p:cNvPr>
              <p:cNvSpPr/>
              <p:nvPr/>
            </p:nvSpPr>
            <p:spPr>
              <a:xfrm>
                <a:off x="2414013" y="2732529"/>
                <a:ext cx="3544827" cy="1203963"/>
              </a:xfrm>
              <a:custGeom>
                <a:avLst>
                  <a:gd name="f0" fmla="val 1312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FBFFFC"/>
              </a:solidFill>
              <a:ln w="12701" cap="flat">
                <a:solidFill>
                  <a:srgbClr val="005AB1"/>
                </a:solidFill>
                <a:prstDash val="solid"/>
                <a:round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24" name="Google Shape;872;p37">
                <a:extLst>
                  <a:ext uri="{FF2B5EF4-FFF2-40B4-BE49-F238E27FC236}">
                    <a16:creationId xmlns:a16="http://schemas.microsoft.com/office/drawing/2014/main" id="{F568FAF0-1EDF-86D7-0BDC-5369F005AA30}"/>
                  </a:ext>
                </a:extLst>
              </p:cNvPr>
              <p:cNvSpPr/>
              <p:nvPr/>
            </p:nvSpPr>
            <p:spPr>
              <a:xfrm>
                <a:off x="2596893" y="2915409"/>
                <a:ext cx="457200" cy="4572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005AB1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25" name="Google Shape;873;p37">
                <a:extLst>
                  <a:ext uri="{FF2B5EF4-FFF2-40B4-BE49-F238E27FC236}">
                    <a16:creationId xmlns:a16="http://schemas.microsoft.com/office/drawing/2014/main" id="{0055AA62-5BFC-E07B-EC1F-4654BC1FE490}"/>
                  </a:ext>
                </a:extLst>
              </p:cNvPr>
              <p:cNvSpPr/>
              <p:nvPr/>
            </p:nvSpPr>
            <p:spPr>
              <a:xfrm>
                <a:off x="2596893" y="2915409"/>
                <a:ext cx="457200" cy="457200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300" b="1" i="0" u="none" strike="noStrike" kern="0" cap="none" spc="0" baseline="0">
                    <a:solidFill>
                      <a:srgbClr val="FFFFFF"/>
                    </a:solidFill>
                    <a:uFillTx/>
                    <a:latin typeface="Rawline" panose="00000500000000000000" pitchFamily="2" charset="0"/>
                    <a:ea typeface="Calibri"/>
                    <a:cs typeface="Calibri"/>
                  </a:rPr>
                  <a:t>1</a:t>
                </a:r>
                <a:endParaRPr lang="en-US" sz="13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  <p:sp>
            <p:nvSpPr>
              <p:cNvPr id="26" name="Google Shape;874;p37">
                <a:extLst>
                  <a:ext uri="{FF2B5EF4-FFF2-40B4-BE49-F238E27FC236}">
                    <a16:creationId xmlns:a16="http://schemas.microsoft.com/office/drawing/2014/main" id="{501287A4-3D08-3FA3-4240-23DBBB2B10AC}"/>
                  </a:ext>
                </a:extLst>
              </p:cNvPr>
              <p:cNvSpPr/>
              <p:nvPr/>
            </p:nvSpPr>
            <p:spPr>
              <a:xfrm>
                <a:off x="3191253" y="2878833"/>
                <a:ext cx="2584707" cy="655323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9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50" b="1" i="0" u="none" strike="noStrike" kern="0" cap="none" spc="0" baseline="0" dirty="0">
                    <a:solidFill>
                      <a:srgbClr val="3A4750"/>
                    </a:solidFill>
                    <a:uFillTx/>
                    <a:latin typeface="Rawline" panose="00000500000000000000" pitchFamily="2" charset="0"/>
                    <a:ea typeface="Calibri"/>
                    <a:cs typeface="Calibri"/>
                  </a:rPr>
                  <a:t>Protocolos de abrigo coletivo</a:t>
                </a:r>
                <a:endParaRPr lang="pt-BR" sz="125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</p:grpSp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FD1AD50D-E423-4158-7EF2-838DADC5D489}"/>
                </a:ext>
              </a:extLst>
            </p:cNvPr>
            <p:cNvGrpSpPr/>
            <p:nvPr/>
          </p:nvGrpSpPr>
          <p:grpSpPr>
            <a:xfrm>
              <a:off x="6233160" y="2732529"/>
              <a:ext cx="3544827" cy="1203963"/>
              <a:chOff x="6233160" y="2732529"/>
              <a:chExt cx="3544827" cy="1203963"/>
            </a:xfrm>
          </p:grpSpPr>
          <p:sp>
            <p:nvSpPr>
              <p:cNvPr id="28" name="Google Shape;876;p37">
                <a:extLst>
                  <a:ext uri="{FF2B5EF4-FFF2-40B4-BE49-F238E27FC236}">
                    <a16:creationId xmlns:a16="http://schemas.microsoft.com/office/drawing/2014/main" id="{B1F1F725-5D46-6CD5-05FD-EA1E7A7566F3}"/>
                  </a:ext>
                </a:extLst>
              </p:cNvPr>
              <p:cNvSpPr/>
              <p:nvPr/>
            </p:nvSpPr>
            <p:spPr>
              <a:xfrm>
                <a:off x="6233160" y="2732529"/>
                <a:ext cx="3544827" cy="1203963"/>
              </a:xfrm>
              <a:custGeom>
                <a:avLst>
                  <a:gd name="f0" fmla="val 1312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FBFFFC"/>
              </a:solidFill>
              <a:ln w="12701" cap="flat">
                <a:solidFill>
                  <a:srgbClr val="005AB1"/>
                </a:solidFill>
                <a:prstDash val="solid"/>
                <a:round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29" name="Google Shape;877;p37">
                <a:extLst>
                  <a:ext uri="{FF2B5EF4-FFF2-40B4-BE49-F238E27FC236}">
                    <a16:creationId xmlns:a16="http://schemas.microsoft.com/office/drawing/2014/main" id="{A57C0195-23D4-DEAF-74AF-337D2F1DE781}"/>
                  </a:ext>
                </a:extLst>
              </p:cNvPr>
              <p:cNvSpPr/>
              <p:nvPr/>
            </p:nvSpPr>
            <p:spPr>
              <a:xfrm>
                <a:off x="6416040" y="2915409"/>
                <a:ext cx="457200" cy="4572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005AB1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30" name="Google Shape;878;p37">
                <a:extLst>
                  <a:ext uri="{FF2B5EF4-FFF2-40B4-BE49-F238E27FC236}">
                    <a16:creationId xmlns:a16="http://schemas.microsoft.com/office/drawing/2014/main" id="{1C26D3B6-E301-C4B4-1F91-4FDA67D34EA1}"/>
                  </a:ext>
                </a:extLst>
              </p:cNvPr>
              <p:cNvSpPr/>
              <p:nvPr/>
            </p:nvSpPr>
            <p:spPr>
              <a:xfrm>
                <a:off x="6416040" y="2915409"/>
                <a:ext cx="457200" cy="457200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300" b="1" i="0" u="none" strike="noStrike" kern="0" cap="none" spc="0" baseline="0" dirty="0">
                    <a:solidFill>
                      <a:srgbClr val="FFFFFF"/>
                    </a:solidFill>
                    <a:uFillTx/>
                    <a:latin typeface="Rawline" panose="00000500000000000000" pitchFamily="2" charset="0"/>
                    <a:ea typeface="Calibri"/>
                    <a:cs typeface="Calibri"/>
                  </a:rPr>
                  <a:t>2</a:t>
                </a:r>
                <a:endParaRPr lang="en-US" sz="130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  <p:sp>
            <p:nvSpPr>
              <p:cNvPr id="31" name="Google Shape;879;p37">
                <a:extLst>
                  <a:ext uri="{FF2B5EF4-FFF2-40B4-BE49-F238E27FC236}">
                    <a16:creationId xmlns:a16="http://schemas.microsoft.com/office/drawing/2014/main" id="{E2289EB2-7E6A-5E39-80D0-AE5AAFC6DE34}"/>
                  </a:ext>
                </a:extLst>
              </p:cNvPr>
              <p:cNvSpPr/>
              <p:nvPr/>
            </p:nvSpPr>
            <p:spPr>
              <a:xfrm>
                <a:off x="7010400" y="2878833"/>
                <a:ext cx="2767577" cy="655323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0" compatLnSpc="1">
                <a:noAutofit/>
              </a:bodyPr>
              <a:lstStyle/>
              <a:p>
                <a:pPr lvl="0">
                  <a:lnSpc>
                    <a:spcPct val="94000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50" b="1" dirty="0">
                    <a:solidFill>
                      <a:srgbClr val="3A4750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Linhas de cuidado em saúde mental pós-desastre</a:t>
                </a:r>
                <a:endParaRPr lang="en-US" sz="125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</p:grpSp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920873BE-FEF5-79DD-F06A-AF367071F8C1}"/>
                </a:ext>
              </a:extLst>
            </p:cNvPr>
            <p:cNvGrpSpPr/>
            <p:nvPr/>
          </p:nvGrpSpPr>
          <p:grpSpPr>
            <a:xfrm>
              <a:off x="9960867" y="2726550"/>
              <a:ext cx="3544827" cy="1203963"/>
              <a:chOff x="2414013" y="4210812"/>
              <a:chExt cx="3544827" cy="1203963"/>
            </a:xfrm>
          </p:grpSpPr>
          <p:sp>
            <p:nvSpPr>
              <p:cNvPr id="38" name="Google Shape;886;p37">
                <a:extLst>
                  <a:ext uri="{FF2B5EF4-FFF2-40B4-BE49-F238E27FC236}">
                    <a16:creationId xmlns:a16="http://schemas.microsoft.com/office/drawing/2014/main" id="{00E36F07-EA6D-DA0C-AD1B-6B8321D68D46}"/>
                  </a:ext>
                </a:extLst>
              </p:cNvPr>
              <p:cNvSpPr/>
              <p:nvPr/>
            </p:nvSpPr>
            <p:spPr>
              <a:xfrm>
                <a:off x="2414013" y="4210812"/>
                <a:ext cx="3544827" cy="1203963"/>
              </a:xfrm>
              <a:custGeom>
                <a:avLst>
                  <a:gd name="f0" fmla="val 1312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FBFFFC"/>
              </a:solidFill>
              <a:ln w="12701" cap="flat">
                <a:solidFill>
                  <a:srgbClr val="005AB1"/>
                </a:solidFill>
                <a:prstDash val="solid"/>
                <a:round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39" name="Google Shape;887;p37">
                <a:extLst>
                  <a:ext uri="{FF2B5EF4-FFF2-40B4-BE49-F238E27FC236}">
                    <a16:creationId xmlns:a16="http://schemas.microsoft.com/office/drawing/2014/main" id="{593A0C60-782A-3073-CAD2-DBBDF03AC2D4}"/>
                  </a:ext>
                </a:extLst>
              </p:cNvPr>
              <p:cNvSpPr/>
              <p:nvPr/>
            </p:nvSpPr>
            <p:spPr>
              <a:xfrm>
                <a:off x="2596893" y="4393692"/>
                <a:ext cx="457200" cy="4572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005AB1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40" name="Google Shape;888;p37">
                <a:extLst>
                  <a:ext uri="{FF2B5EF4-FFF2-40B4-BE49-F238E27FC236}">
                    <a16:creationId xmlns:a16="http://schemas.microsoft.com/office/drawing/2014/main" id="{4A064097-7063-4D1C-903E-7DB9E797D590}"/>
                  </a:ext>
                </a:extLst>
              </p:cNvPr>
              <p:cNvSpPr/>
              <p:nvPr/>
            </p:nvSpPr>
            <p:spPr>
              <a:xfrm>
                <a:off x="2596893" y="4393692"/>
                <a:ext cx="457200" cy="457200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300" b="1" i="0" u="none" strike="noStrike" kern="0" cap="none" spc="0" baseline="0" dirty="0">
                    <a:solidFill>
                      <a:srgbClr val="FFFFFF"/>
                    </a:solidFill>
                    <a:uFillTx/>
                    <a:latin typeface="Rawline" panose="00000500000000000000" pitchFamily="2" charset="0"/>
                    <a:ea typeface="Calibri"/>
                    <a:cs typeface="Calibri"/>
                  </a:rPr>
                  <a:t>3</a:t>
                </a:r>
                <a:endParaRPr lang="en-US" sz="130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  <p:sp>
            <p:nvSpPr>
              <p:cNvPr id="41" name="Google Shape;889;p37">
                <a:extLst>
                  <a:ext uri="{FF2B5EF4-FFF2-40B4-BE49-F238E27FC236}">
                    <a16:creationId xmlns:a16="http://schemas.microsoft.com/office/drawing/2014/main" id="{FA782DD2-FA7B-94E4-DC7C-18E698DC4B5D}"/>
                  </a:ext>
                </a:extLst>
              </p:cNvPr>
              <p:cNvSpPr/>
              <p:nvPr/>
            </p:nvSpPr>
            <p:spPr>
              <a:xfrm>
                <a:off x="3191253" y="4357116"/>
                <a:ext cx="2767586" cy="655323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0" compatLnSpc="1">
                <a:noAutofit/>
              </a:bodyPr>
              <a:lstStyle/>
              <a:p>
                <a:pPr lvl="0">
                  <a:lnSpc>
                    <a:spcPct val="94000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50" b="1" dirty="0">
                    <a:solidFill>
                      <a:srgbClr val="3A4750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Orientações sobre agravos de contato com águas de enchente</a:t>
                </a:r>
                <a:endParaRPr lang="pt-BR" sz="140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</p:grpSp>
      </p:grpSp>
      <p:sp>
        <p:nvSpPr>
          <p:cNvPr id="4" name="Google Shape;886;p37">
            <a:extLst>
              <a:ext uri="{FF2B5EF4-FFF2-40B4-BE49-F238E27FC236}">
                <a16:creationId xmlns:a16="http://schemas.microsoft.com/office/drawing/2014/main" id="{E757972A-FF8D-42A1-6469-3FD2C15B0E3B}"/>
              </a:ext>
            </a:extLst>
          </p:cNvPr>
          <p:cNvSpPr/>
          <p:nvPr/>
        </p:nvSpPr>
        <p:spPr>
          <a:xfrm>
            <a:off x="4294608" y="4536805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14" name="Google Shape;871;p37">
            <a:extLst>
              <a:ext uri="{FF2B5EF4-FFF2-40B4-BE49-F238E27FC236}">
                <a16:creationId xmlns:a16="http://schemas.microsoft.com/office/drawing/2014/main" id="{0AD7F495-E166-A637-3A01-E9EFB930F906}"/>
              </a:ext>
            </a:extLst>
          </p:cNvPr>
          <p:cNvSpPr/>
          <p:nvPr/>
        </p:nvSpPr>
        <p:spPr>
          <a:xfrm>
            <a:off x="475471" y="3058522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4</a:t>
            </a:r>
            <a:endParaRPr lang="en-US" dirty="0"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15" name="Google Shape;872;p37">
            <a:extLst>
              <a:ext uri="{FF2B5EF4-FFF2-40B4-BE49-F238E27FC236}">
                <a16:creationId xmlns:a16="http://schemas.microsoft.com/office/drawing/2014/main" id="{0F1A3BE3-5A9E-8774-4BDB-124B1E968CFC}"/>
              </a:ext>
            </a:extLst>
          </p:cNvPr>
          <p:cNvSpPr/>
          <p:nvPr/>
        </p:nvSpPr>
        <p:spPr>
          <a:xfrm>
            <a:off x="658351" y="3241402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5AB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206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3" name="Google Shape;873;p37">
            <a:extLst>
              <a:ext uri="{FF2B5EF4-FFF2-40B4-BE49-F238E27FC236}">
                <a16:creationId xmlns:a16="http://schemas.microsoft.com/office/drawing/2014/main" id="{19270B46-9A0D-9423-5909-6769C69E2831}"/>
              </a:ext>
            </a:extLst>
          </p:cNvPr>
          <p:cNvSpPr/>
          <p:nvPr/>
        </p:nvSpPr>
        <p:spPr>
          <a:xfrm>
            <a:off x="658351" y="3241402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4</a:t>
            </a:r>
            <a:endParaRPr lang="en-US" sz="1300" dirty="0"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4" name="Google Shape;874;p37">
            <a:extLst>
              <a:ext uri="{FF2B5EF4-FFF2-40B4-BE49-F238E27FC236}">
                <a16:creationId xmlns:a16="http://schemas.microsoft.com/office/drawing/2014/main" id="{6AB9ED48-A132-A75C-6B34-499688B2908C}"/>
              </a:ext>
            </a:extLst>
          </p:cNvPr>
          <p:cNvSpPr/>
          <p:nvPr/>
        </p:nvSpPr>
        <p:spPr>
          <a:xfrm>
            <a:off x="1252711" y="3204826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Qualidade da água para consumo humano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5" name="Google Shape;875;p37">
            <a:extLst>
              <a:ext uri="{FF2B5EF4-FFF2-40B4-BE49-F238E27FC236}">
                <a16:creationId xmlns:a16="http://schemas.microsoft.com/office/drawing/2014/main" id="{F64E6E44-EBB9-43BC-BD35-FC351BB5AFC2}"/>
              </a:ext>
            </a:extLst>
          </p:cNvPr>
          <p:cNvSpPr/>
          <p:nvPr/>
        </p:nvSpPr>
        <p:spPr>
          <a:xfrm>
            <a:off x="658351" y="3969877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6" name="Google Shape;876;p37">
            <a:extLst>
              <a:ext uri="{FF2B5EF4-FFF2-40B4-BE49-F238E27FC236}">
                <a16:creationId xmlns:a16="http://schemas.microsoft.com/office/drawing/2014/main" id="{4F6B6519-98C9-AE43-F126-89B9AE01F78E}"/>
              </a:ext>
            </a:extLst>
          </p:cNvPr>
          <p:cNvSpPr/>
          <p:nvPr/>
        </p:nvSpPr>
        <p:spPr>
          <a:xfrm>
            <a:off x="4294618" y="3058522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7" name="Google Shape;877;p37">
            <a:extLst>
              <a:ext uri="{FF2B5EF4-FFF2-40B4-BE49-F238E27FC236}">
                <a16:creationId xmlns:a16="http://schemas.microsoft.com/office/drawing/2014/main" id="{A6D67B74-0230-2E07-EC2F-BE067B43958E}"/>
              </a:ext>
            </a:extLst>
          </p:cNvPr>
          <p:cNvSpPr/>
          <p:nvPr/>
        </p:nvSpPr>
        <p:spPr>
          <a:xfrm>
            <a:off x="4477498" y="3241402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5AB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4" name="Google Shape;879;p37">
            <a:extLst>
              <a:ext uri="{FF2B5EF4-FFF2-40B4-BE49-F238E27FC236}">
                <a16:creationId xmlns:a16="http://schemas.microsoft.com/office/drawing/2014/main" id="{ED219F2D-3450-F7D9-890A-60163729247C}"/>
              </a:ext>
            </a:extLst>
          </p:cNvPr>
          <p:cNvSpPr/>
          <p:nvPr/>
        </p:nvSpPr>
        <p:spPr>
          <a:xfrm>
            <a:off x="5071858" y="3204826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Acidentes por animais peçonhentos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5" name="Google Shape;880;p37">
            <a:extLst>
              <a:ext uri="{FF2B5EF4-FFF2-40B4-BE49-F238E27FC236}">
                <a16:creationId xmlns:a16="http://schemas.microsoft.com/office/drawing/2014/main" id="{9B230F56-B9F8-3659-BD8D-399436B5DFE5}"/>
              </a:ext>
            </a:extLst>
          </p:cNvPr>
          <p:cNvSpPr/>
          <p:nvPr/>
        </p:nvSpPr>
        <p:spPr>
          <a:xfrm>
            <a:off x="4477498" y="3969877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6" name="Google Shape;881;p37">
            <a:extLst>
              <a:ext uri="{FF2B5EF4-FFF2-40B4-BE49-F238E27FC236}">
                <a16:creationId xmlns:a16="http://schemas.microsoft.com/office/drawing/2014/main" id="{5D5A0548-0A8B-914A-A938-8A2423990244}"/>
              </a:ext>
            </a:extLst>
          </p:cNvPr>
          <p:cNvSpPr/>
          <p:nvPr/>
        </p:nvSpPr>
        <p:spPr>
          <a:xfrm>
            <a:off x="8113755" y="3058522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7" name="Google Shape;882;p37">
            <a:extLst>
              <a:ext uri="{FF2B5EF4-FFF2-40B4-BE49-F238E27FC236}">
                <a16:creationId xmlns:a16="http://schemas.microsoft.com/office/drawing/2014/main" id="{DC2447D5-DD88-7E8B-6243-FA55AD4028A6}"/>
              </a:ext>
            </a:extLst>
          </p:cNvPr>
          <p:cNvSpPr/>
          <p:nvPr/>
        </p:nvSpPr>
        <p:spPr>
          <a:xfrm>
            <a:off x="8296635" y="3241402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5AB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8" name="Google Shape;883;p37">
            <a:extLst>
              <a:ext uri="{FF2B5EF4-FFF2-40B4-BE49-F238E27FC236}">
                <a16:creationId xmlns:a16="http://schemas.microsoft.com/office/drawing/2014/main" id="{E8ACC773-CB0E-52B4-8598-6DAB146C8ABB}"/>
              </a:ext>
            </a:extLst>
          </p:cNvPr>
          <p:cNvSpPr/>
          <p:nvPr/>
        </p:nvSpPr>
        <p:spPr>
          <a:xfrm>
            <a:off x="8296635" y="3241402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6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9" name="Google Shape;884;p37">
            <a:extLst>
              <a:ext uri="{FF2B5EF4-FFF2-40B4-BE49-F238E27FC236}">
                <a16:creationId xmlns:a16="http://schemas.microsoft.com/office/drawing/2014/main" id="{9D230646-9113-F5D6-1C3C-A2F2F210264C}"/>
              </a:ext>
            </a:extLst>
          </p:cNvPr>
          <p:cNvSpPr/>
          <p:nvPr/>
        </p:nvSpPr>
        <p:spPr>
          <a:xfrm>
            <a:off x="8890995" y="3204826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Doenças diarreicas agudas (DDA)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0" name="Google Shape;885;p37">
            <a:extLst>
              <a:ext uri="{FF2B5EF4-FFF2-40B4-BE49-F238E27FC236}">
                <a16:creationId xmlns:a16="http://schemas.microsoft.com/office/drawing/2014/main" id="{A05BC7B3-2BB1-3158-5B8A-35717EBDD4F3}"/>
              </a:ext>
            </a:extLst>
          </p:cNvPr>
          <p:cNvSpPr/>
          <p:nvPr/>
        </p:nvSpPr>
        <p:spPr>
          <a:xfrm>
            <a:off x="8296635" y="3969877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1" name="Google Shape;886;p37">
            <a:extLst>
              <a:ext uri="{FF2B5EF4-FFF2-40B4-BE49-F238E27FC236}">
                <a16:creationId xmlns:a16="http://schemas.microsoft.com/office/drawing/2014/main" id="{D54FB91D-C9AE-39B0-1E5A-D9E8D69D3D97}"/>
              </a:ext>
            </a:extLst>
          </p:cNvPr>
          <p:cNvSpPr/>
          <p:nvPr/>
        </p:nvSpPr>
        <p:spPr>
          <a:xfrm>
            <a:off x="475471" y="4536805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2" name="Google Shape;887;p37">
            <a:extLst>
              <a:ext uri="{FF2B5EF4-FFF2-40B4-BE49-F238E27FC236}">
                <a16:creationId xmlns:a16="http://schemas.microsoft.com/office/drawing/2014/main" id="{CE551CD6-2A69-1853-A0E8-BE9F12E4CAA8}"/>
              </a:ext>
            </a:extLst>
          </p:cNvPr>
          <p:cNvSpPr/>
          <p:nvPr/>
        </p:nvSpPr>
        <p:spPr>
          <a:xfrm>
            <a:off x="658351" y="4719685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5AB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3" name="Google Shape;888;p37">
            <a:extLst>
              <a:ext uri="{FF2B5EF4-FFF2-40B4-BE49-F238E27FC236}">
                <a16:creationId xmlns:a16="http://schemas.microsoft.com/office/drawing/2014/main" id="{03AC20D7-4EFE-16E4-2540-2A9CFC73FC59}"/>
              </a:ext>
            </a:extLst>
          </p:cNvPr>
          <p:cNvSpPr/>
          <p:nvPr/>
        </p:nvSpPr>
        <p:spPr>
          <a:xfrm>
            <a:off x="658351" y="4719685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7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4" name="Google Shape;889;p37">
            <a:extLst>
              <a:ext uri="{FF2B5EF4-FFF2-40B4-BE49-F238E27FC236}">
                <a16:creationId xmlns:a16="http://schemas.microsoft.com/office/drawing/2014/main" id="{A4946744-63A0-8C12-BEA3-F68072EF9F48}"/>
              </a:ext>
            </a:extLst>
          </p:cNvPr>
          <p:cNvSpPr/>
          <p:nvPr/>
        </p:nvSpPr>
        <p:spPr>
          <a:xfrm>
            <a:off x="1252711" y="4683109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Dengue e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outras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arboviroses</a:t>
            </a:r>
            <a:endParaRPr lang="pt-BR" sz="14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5" name="Google Shape;890;p37">
            <a:extLst>
              <a:ext uri="{FF2B5EF4-FFF2-40B4-BE49-F238E27FC236}">
                <a16:creationId xmlns:a16="http://schemas.microsoft.com/office/drawing/2014/main" id="{74B833D0-24B1-8EB5-11C5-370B4286E32F}"/>
              </a:ext>
            </a:extLst>
          </p:cNvPr>
          <p:cNvSpPr/>
          <p:nvPr/>
        </p:nvSpPr>
        <p:spPr>
          <a:xfrm>
            <a:off x="658351" y="5448150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6" name="Google Shape;892;p37">
            <a:extLst>
              <a:ext uri="{FF2B5EF4-FFF2-40B4-BE49-F238E27FC236}">
                <a16:creationId xmlns:a16="http://schemas.microsoft.com/office/drawing/2014/main" id="{5B7C1D2B-0EDA-5F2A-BF21-4087CDC2144D}"/>
              </a:ext>
            </a:extLst>
          </p:cNvPr>
          <p:cNvSpPr/>
          <p:nvPr/>
        </p:nvSpPr>
        <p:spPr>
          <a:xfrm>
            <a:off x="4477498" y="4719685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5AB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7" name="Google Shape;893;p37">
            <a:extLst>
              <a:ext uri="{FF2B5EF4-FFF2-40B4-BE49-F238E27FC236}">
                <a16:creationId xmlns:a16="http://schemas.microsoft.com/office/drawing/2014/main" id="{13BE112B-A7A1-BB93-D6AF-7891769196AD}"/>
              </a:ext>
            </a:extLst>
          </p:cNvPr>
          <p:cNvSpPr/>
          <p:nvPr/>
        </p:nvSpPr>
        <p:spPr>
          <a:xfrm>
            <a:off x="4477498" y="4719685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8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9" name="Google Shape;894;p37">
            <a:extLst>
              <a:ext uri="{FF2B5EF4-FFF2-40B4-BE49-F238E27FC236}">
                <a16:creationId xmlns:a16="http://schemas.microsoft.com/office/drawing/2014/main" id="{5E941644-033E-54A1-3599-581812D7AFFD}"/>
              </a:ext>
            </a:extLst>
          </p:cNvPr>
          <p:cNvSpPr/>
          <p:nvPr/>
        </p:nvSpPr>
        <p:spPr>
          <a:xfrm>
            <a:off x="5071858" y="4683109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lvl="0">
              <a:lnSpc>
                <a:spcPct val="94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Linhas de cuidado para saúde do </a:t>
            </a:r>
          </a:p>
          <a:p>
            <a:pPr lvl="0">
              <a:lnSpc>
                <a:spcPct val="94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trabalhador rural.​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0" name="Google Shape;895;p37">
            <a:extLst>
              <a:ext uri="{FF2B5EF4-FFF2-40B4-BE49-F238E27FC236}">
                <a16:creationId xmlns:a16="http://schemas.microsoft.com/office/drawing/2014/main" id="{618779C9-ACC8-5606-D2A0-114397044976}"/>
              </a:ext>
            </a:extLst>
          </p:cNvPr>
          <p:cNvSpPr/>
          <p:nvPr/>
        </p:nvSpPr>
        <p:spPr>
          <a:xfrm>
            <a:off x="4477498" y="5448150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1" name="Google Shape;896;p37">
            <a:extLst>
              <a:ext uri="{FF2B5EF4-FFF2-40B4-BE49-F238E27FC236}">
                <a16:creationId xmlns:a16="http://schemas.microsoft.com/office/drawing/2014/main" id="{D9422748-7960-C5BE-84AE-4A33F41BB731}"/>
              </a:ext>
            </a:extLst>
          </p:cNvPr>
          <p:cNvSpPr/>
          <p:nvPr/>
        </p:nvSpPr>
        <p:spPr>
          <a:xfrm>
            <a:off x="8113755" y="4536805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2" name="Google Shape;897;p37">
            <a:extLst>
              <a:ext uri="{FF2B5EF4-FFF2-40B4-BE49-F238E27FC236}">
                <a16:creationId xmlns:a16="http://schemas.microsoft.com/office/drawing/2014/main" id="{2498391C-015A-AFB7-8946-F85120D609E3}"/>
              </a:ext>
            </a:extLst>
          </p:cNvPr>
          <p:cNvSpPr/>
          <p:nvPr/>
        </p:nvSpPr>
        <p:spPr>
          <a:xfrm>
            <a:off x="8296635" y="4719685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5AB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3" name="Google Shape;898;p37">
            <a:extLst>
              <a:ext uri="{FF2B5EF4-FFF2-40B4-BE49-F238E27FC236}">
                <a16:creationId xmlns:a16="http://schemas.microsoft.com/office/drawing/2014/main" id="{DA4F57C1-86F7-021E-982C-8D672FE11F47}"/>
              </a:ext>
            </a:extLst>
          </p:cNvPr>
          <p:cNvSpPr/>
          <p:nvPr/>
        </p:nvSpPr>
        <p:spPr>
          <a:xfrm>
            <a:off x="8296635" y="4719685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9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4" name="Google Shape;899;p37">
            <a:extLst>
              <a:ext uri="{FF2B5EF4-FFF2-40B4-BE49-F238E27FC236}">
                <a16:creationId xmlns:a16="http://schemas.microsoft.com/office/drawing/2014/main" id="{FCF06159-5692-1AA4-651C-1801DFAEFC51}"/>
              </a:ext>
            </a:extLst>
          </p:cNvPr>
          <p:cNvSpPr/>
          <p:nvPr/>
        </p:nvSpPr>
        <p:spPr>
          <a:xfrm>
            <a:off x="8890995" y="4683109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Continuidade de tratamento (HIV, TB, hanseníase, hepatites, Chagas)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5" name="Google Shape;900;p37">
            <a:extLst>
              <a:ext uri="{FF2B5EF4-FFF2-40B4-BE49-F238E27FC236}">
                <a16:creationId xmlns:a16="http://schemas.microsoft.com/office/drawing/2014/main" id="{22A3924A-4DB9-125E-324F-166FB1337351}"/>
              </a:ext>
            </a:extLst>
          </p:cNvPr>
          <p:cNvSpPr/>
          <p:nvPr/>
        </p:nvSpPr>
        <p:spPr>
          <a:xfrm>
            <a:off x="8296635" y="5448150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6" name="Google Shape;901;p37">
            <a:extLst>
              <a:ext uri="{FF2B5EF4-FFF2-40B4-BE49-F238E27FC236}">
                <a16:creationId xmlns:a16="http://schemas.microsoft.com/office/drawing/2014/main" id="{E9B3F8C0-9C71-0E23-8A27-65B8B1975368}"/>
              </a:ext>
            </a:extLst>
          </p:cNvPr>
          <p:cNvSpPr/>
          <p:nvPr/>
        </p:nvSpPr>
        <p:spPr>
          <a:xfrm>
            <a:off x="475471" y="6015079"/>
            <a:ext cx="3544827" cy="734630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7" name="Google Shape;902;p37">
            <a:extLst>
              <a:ext uri="{FF2B5EF4-FFF2-40B4-BE49-F238E27FC236}">
                <a16:creationId xmlns:a16="http://schemas.microsoft.com/office/drawing/2014/main" id="{DBBD5FD8-A019-BFA3-6DDE-4E8E53DBBB5B}"/>
              </a:ext>
            </a:extLst>
          </p:cNvPr>
          <p:cNvSpPr/>
          <p:nvPr/>
        </p:nvSpPr>
        <p:spPr>
          <a:xfrm>
            <a:off x="658351" y="6197958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5AB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8" name="Google Shape;903;p37">
            <a:extLst>
              <a:ext uri="{FF2B5EF4-FFF2-40B4-BE49-F238E27FC236}">
                <a16:creationId xmlns:a16="http://schemas.microsoft.com/office/drawing/2014/main" id="{B6BAF16C-784D-8B88-95E7-D40E29C58379}"/>
              </a:ext>
            </a:extLst>
          </p:cNvPr>
          <p:cNvSpPr/>
          <p:nvPr/>
        </p:nvSpPr>
        <p:spPr>
          <a:xfrm>
            <a:off x="658351" y="6197958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10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9" name="Google Shape;904;p37">
            <a:extLst>
              <a:ext uri="{FF2B5EF4-FFF2-40B4-BE49-F238E27FC236}">
                <a16:creationId xmlns:a16="http://schemas.microsoft.com/office/drawing/2014/main" id="{C7380034-62A9-F016-87BE-8074C1179321}"/>
              </a:ext>
            </a:extLst>
          </p:cNvPr>
          <p:cNvSpPr/>
          <p:nvPr/>
        </p:nvSpPr>
        <p:spPr>
          <a:xfrm>
            <a:off x="1242939" y="6038592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Territórios com comunidades periféricas, quilombolas e povos de terreiro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0" name="Google Shape;905;p37">
            <a:extLst>
              <a:ext uri="{FF2B5EF4-FFF2-40B4-BE49-F238E27FC236}">
                <a16:creationId xmlns:a16="http://schemas.microsoft.com/office/drawing/2014/main" id="{0B0550CB-D2E9-FE73-2B78-48FD9226A69E}"/>
              </a:ext>
            </a:extLst>
          </p:cNvPr>
          <p:cNvSpPr/>
          <p:nvPr/>
        </p:nvSpPr>
        <p:spPr>
          <a:xfrm>
            <a:off x="658351" y="6926434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1" name="Google Shape;906;p37">
            <a:extLst>
              <a:ext uri="{FF2B5EF4-FFF2-40B4-BE49-F238E27FC236}">
                <a16:creationId xmlns:a16="http://schemas.microsoft.com/office/drawing/2014/main" id="{F352BBF2-BA68-F487-9BE6-30F2F1926519}"/>
              </a:ext>
            </a:extLst>
          </p:cNvPr>
          <p:cNvSpPr/>
          <p:nvPr/>
        </p:nvSpPr>
        <p:spPr>
          <a:xfrm>
            <a:off x="4294618" y="6015079"/>
            <a:ext cx="3544827" cy="734630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72" name="Google Shape;907;p37">
            <a:extLst>
              <a:ext uri="{FF2B5EF4-FFF2-40B4-BE49-F238E27FC236}">
                <a16:creationId xmlns:a16="http://schemas.microsoft.com/office/drawing/2014/main" id="{263BDB66-5C17-2F72-9840-05185AB9FB21}"/>
              </a:ext>
            </a:extLst>
          </p:cNvPr>
          <p:cNvSpPr/>
          <p:nvPr/>
        </p:nvSpPr>
        <p:spPr>
          <a:xfrm>
            <a:off x="4477498" y="6197958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5AB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73" name="Google Shape;908;p37">
            <a:extLst>
              <a:ext uri="{FF2B5EF4-FFF2-40B4-BE49-F238E27FC236}">
                <a16:creationId xmlns:a16="http://schemas.microsoft.com/office/drawing/2014/main" id="{2EE7140D-08F5-4FA0-4AE7-D2CFDF27A7FF}"/>
              </a:ext>
            </a:extLst>
          </p:cNvPr>
          <p:cNvSpPr/>
          <p:nvPr/>
        </p:nvSpPr>
        <p:spPr>
          <a:xfrm>
            <a:off x="4477498" y="6197958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11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4" name="Google Shape;909;p37">
            <a:extLst>
              <a:ext uri="{FF2B5EF4-FFF2-40B4-BE49-F238E27FC236}">
                <a16:creationId xmlns:a16="http://schemas.microsoft.com/office/drawing/2014/main" id="{E80648D2-149A-5172-177F-D035577E18CA}"/>
              </a:ext>
            </a:extLst>
          </p:cNvPr>
          <p:cNvSpPr/>
          <p:nvPr/>
        </p:nvSpPr>
        <p:spPr>
          <a:xfrm>
            <a:off x="5071858" y="603147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Insegurança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hídrica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alimentar</a:t>
            </a:r>
            <a:endParaRPr lang="en-US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5" name="Google Shape;910;p37">
            <a:extLst>
              <a:ext uri="{FF2B5EF4-FFF2-40B4-BE49-F238E27FC236}">
                <a16:creationId xmlns:a16="http://schemas.microsoft.com/office/drawing/2014/main" id="{73D51A3B-FF68-AC83-C6BF-72575CDF7643}"/>
              </a:ext>
            </a:extLst>
          </p:cNvPr>
          <p:cNvSpPr/>
          <p:nvPr/>
        </p:nvSpPr>
        <p:spPr>
          <a:xfrm>
            <a:off x="4477498" y="6926434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6" name="Google Shape;911;p37">
            <a:extLst>
              <a:ext uri="{FF2B5EF4-FFF2-40B4-BE49-F238E27FC236}">
                <a16:creationId xmlns:a16="http://schemas.microsoft.com/office/drawing/2014/main" id="{1AC034D3-E25F-AF28-3DA4-9CC4E756FC62}"/>
              </a:ext>
            </a:extLst>
          </p:cNvPr>
          <p:cNvSpPr/>
          <p:nvPr/>
        </p:nvSpPr>
        <p:spPr>
          <a:xfrm>
            <a:off x="8113755" y="6015079"/>
            <a:ext cx="3544827" cy="734630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77" name="Google Shape;912;p37">
            <a:extLst>
              <a:ext uri="{FF2B5EF4-FFF2-40B4-BE49-F238E27FC236}">
                <a16:creationId xmlns:a16="http://schemas.microsoft.com/office/drawing/2014/main" id="{FDCCAD9D-1603-20BB-C116-300CF9E4322D}"/>
              </a:ext>
            </a:extLst>
          </p:cNvPr>
          <p:cNvSpPr/>
          <p:nvPr/>
        </p:nvSpPr>
        <p:spPr>
          <a:xfrm>
            <a:off x="8296635" y="6197958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5AB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78" name="Google Shape;913;p37">
            <a:extLst>
              <a:ext uri="{FF2B5EF4-FFF2-40B4-BE49-F238E27FC236}">
                <a16:creationId xmlns:a16="http://schemas.microsoft.com/office/drawing/2014/main" id="{AF82CBAC-1831-4DE3-0D5D-9733FE17EED2}"/>
              </a:ext>
            </a:extLst>
          </p:cNvPr>
          <p:cNvSpPr/>
          <p:nvPr/>
        </p:nvSpPr>
        <p:spPr>
          <a:xfrm>
            <a:off x="8296635" y="6197958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12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9" name="Google Shape;914;p37">
            <a:extLst>
              <a:ext uri="{FF2B5EF4-FFF2-40B4-BE49-F238E27FC236}">
                <a16:creationId xmlns:a16="http://schemas.microsoft.com/office/drawing/2014/main" id="{AB890490-DFD5-B1CD-5710-09B8C6CE05EF}"/>
              </a:ext>
            </a:extLst>
          </p:cNvPr>
          <p:cNvSpPr/>
          <p:nvPr/>
        </p:nvSpPr>
        <p:spPr>
          <a:xfrm>
            <a:off x="8814809" y="6055669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Protocolo Calor extremo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80" name="Google Shape;915;p37">
            <a:extLst>
              <a:ext uri="{FF2B5EF4-FFF2-40B4-BE49-F238E27FC236}">
                <a16:creationId xmlns:a16="http://schemas.microsoft.com/office/drawing/2014/main" id="{09ACC6E8-C901-9C75-3CE7-460909D9F4B1}"/>
              </a:ext>
            </a:extLst>
          </p:cNvPr>
          <p:cNvSpPr/>
          <p:nvPr/>
        </p:nvSpPr>
        <p:spPr>
          <a:xfrm>
            <a:off x="8296635" y="6926434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81" name="Google Shape;878;p37">
            <a:extLst>
              <a:ext uri="{FF2B5EF4-FFF2-40B4-BE49-F238E27FC236}">
                <a16:creationId xmlns:a16="http://schemas.microsoft.com/office/drawing/2014/main" id="{A762E577-3B4E-D2DE-2B00-60436396483F}"/>
              </a:ext>
            </a:extLst>
          </p:cNvPr>
          <p:cNvSpPr/>
          <p:nvPr/>
        </p:nvSpPr>
        <p:spPr>
          <a:xfrm>
            <a:off x="4454638" y="3238357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5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31242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DE520-9A78-1955-E3AE-0EE110687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590938AE-718B-F43D-1964-D91B79187F67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8B1BD3BA-8937-17A6-9217-6C166965B0AC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3F8CD78B-2F47-F455-E706-A9941F818CC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B346D23E-87DB-6C42-2FA0-CA84D80FBEC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1993EE24-9E67-81C7-14E8-E91E8405D01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20550550-7386-FC97-5EDE-51AD06746E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37674DAC-5A58-BA3B-DCE0-2564E4595B46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24703795-ACEC-E494-1B9A-253A2669E1BB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3144FECF-905B-B2A7-6E60-C9FC98A4DB6A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68FD8B1C-4A05-FA47-9868-5B07AF60E453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082CA53E-76F0-597B-998B-42E6BC6F52EB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4508675E-5137-E226-0848-7389649E9FDE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7E70D158-BD2F-2BF5-9F56-45DEE6AE48E8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8D437675-59AD-E1C6-322A-DAE23A64E02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23;p38">
            <a:extLst>
              <a:ext uri="{FF2B5EF4-FFF2-40B4-BE49-F238E27FC236}">
                <a16:creationId xmlns:a16="http://schemas.microsoft.com/office/drawing/2014/main" id="{66579334-1C22-4FA7-0998-FC20DD01DB7F}"/>
              </a:ext>
            </a:extLst>
          </p:cNvPr>
          <p:cNvSpPr/>
          <p:nvPr/>
        </p:nvSpPr>
        <p:spPr>
          <a:xfrm>
            <a:off x="457200" y="310896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b="1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Organização dos serviços </a:t>
            </a: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para a resposta regional.</a:t>
            </a:r>
          </a:p>
        </p:txBody>
      </p:sp>
      <p:sp>
        <p:nvSpPr>
          <p:cNvPr id="13" name="Google Shape;924;p38">
            <a:extLst>
              <a:ext uri="{FF2B5EF4-FFF2-40B4-BE49-F238E27FC236}">
                <a16:creationId xmlns:a16="http://schemas.microsoft.com/office/drawing/2014/main" id="{4EAC4618-5D77-E69E-6809-8D1AA4196A95}"/>
              </a:ext>
            </a:extLst>
          </p:cNvPr>
          <p:cNvSpPr/>
          <p:nvPr/>
        </p:nvSpPr>
        <p:spPr>
          <a:xfrm>
            <a:off x="502920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C000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14" name="Google Shape;925;p38">
            <a:extLst>
              <a:ext uri="{FF2B5EF4-FFF2-40B4-BE49-F238E27FC236}">
                <a16:creationId xmlns:a16="http://schemas.microsoft.com/office/drawing/2014/main" id="{F231F8D4-1FA3-D895-4BA9-84B0FBCA7BEA}"/>
              </a:ext>
            </a:extLst>
          </p:cNvPr>
          <p:cNvSpPr/>
          <p:nvPr/>
        </p:nvSpPr>
        <p:spPr>
          <a:xfrm>
            <a:off x="685800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15" name="Google Shape;926;p38">
            <a:extLst>
              <a:ext uri="{FF2B5EF4-FFF2-40B4-BE49-F238E27FC236}">
                <a16:creationId xmlns:a16="http://schemas.microsoft.com/office/drawing/2014/main" id="{2B977EEA-650E-5375-02EC-32AC7A2C128E}"/>
              </a:ext>
            </a:extLst>
          </p:cNvPr>
          <p:cNvSpPr/>
          <p:nvPr/>
        </p:nvSpPr>
        <p:spPr>
          <a:xfrm>
            <a:off x="685800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Atenção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5" name="Google Shape;927;p38">
            <a:extLst>
              <a:ext uri="{FF2B5EF4-FFF2-40B4-BE49-F238E27FC236}">
                <a16:creationId xmlns:a16="http://schemas.microsoft.com/office/drawing/2014/main" id="{9CDF7B2E-9906-0067-E258-97554BC851E8}"/>
              </a:ext>
            </a:extLst>
          </p:cNvPr>
          <p:cNvSpPr/>
          <p:nvPr/>
        </p:nvSpPr>
        <p:spPr>
          <a:xfrm>
            <a:off x="731520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Equipes de APS, ACS, ESFR e ACE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Urgência e Emergência (RUE) — mapeamento de risco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Enfrentamento às violências, sobretudo sexuais, contra crianças e adolescentes em situação de abrigo</a:t>
            </a:r>
          </a:p>
          <a:p>
            <a:pPr marL="203197" indent="-203197">
              <a:spcBef>
                <a:spcPts val="800"/>
              </a:spcBef>
              <a:buClr>
                <a:srgbClr val="3A4750"/>
              </a:buClr>
              <a:buSzPts val="125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Saúde indígena</a:t>
            </a:r>
            <a:endParaRPr lang="pt-BR" sz="1250" dirty="0"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6" name="Google Shape;928;p38">
            <a:extLst>
              <a:ext uri="{FF2B5EF4-FFF2-40B4-BE49-F238E27FC236}">
                <a16:creationId xmlns:a16="http://schemas.microsoft.com/office/drawing/2014/main" id="{08DFC270-B2AA-00B4-A37F-F8C561CB4A03}"/>
              </a:ext>
            </a:extLst>
          </p:cNvPr>
          <p:cNvSpPr/>
          <p:nvPr/>
        </p:nvSpPr>
        <p:spPr>
          <a:xfrm>
            <a:off x="4352544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12456B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7" name="Google Shape;929;p38">
            <a:extLst>
              <a:ext uri="{FF2B5EF4-FFF2-40B4-BE49-F238E27FC236}">
                <a16:creationId xmlns:a16="http://schemas.microsoft.com/office/drawing/2014/main" id="{EA9AF30F-F61A-18AA-B601-DFF2DB68174E}"/>
              </a:ext>
            </a:extLst>
          </p:cNvPr>
          <p:cNvSpPr/>
          <p:nvPr/>
        </p:nvSpPr>
        <p:spPr>
          <a:xfrm>
            <a:off x="4535424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12456B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8" name="Google Shape;930;p38">
            <a:extLst>
              <a:ext uri="{FF2B5EF4-FFF2-40B4-BE49-F238E27FC236}">
                <a16:creationId xmlns:a16="http://schemas.microsoft.com/office/drawing/2014/main" id="{AA482E65-02F8-BCA9-D9AE-DE4F477179A9}"/>
              </a:ext>
            </a:extLst>
          </p:cNvPr>
          <p:cNvSpPr/>
          <p:nvPr/>
        </p:nvSpPr>
        <p:spPr>
          <a:xfrm>
            <a:off x="4535424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Vigilância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9" name="Google Shape;931;p38">
            <a:extLst>
              <a:ext uri="{FF2B5EF4-FFF2-40B4-BE49-F238E27FC236}">
                <a16:creationId xmlns:a16="http://schemas.microsoft.com/office/drawing/2014/main" id="{D8C2B7E3-144F-32F6-DC7A-8F8B3B6FF66A}"/>
              </a:ext>
            </a:extLst>
          </p:cNvPr>
          <p:cNvSpPr/>
          <p:nvPr/>
        </p:nvSpPr>
        <p:spPr>
          <a:xfrm>
            <a:off x="4581144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indent="-203197">
              <a:buClr>
                <a:srgbClr val="3A4750"/>
              </a:buClr>
              <a:buSzPts val="125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Alerta hidrológico e vigilância de agravos hídricos integrado ao CEMADEN</a:t>
            </a:r>
            <a:endParaRPr lang="pt-BR" sz="1250" b="0" i="0" u="none" strike="noStrike" kern="0" cap="none" spc="0" baseline="0" dirty="0">
              <a:solidFill>
                <a:srgbClr val="3A475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Vigilância em Desastres (</a:t>
            </a:r>
            <a:r>
              <a:rPr lang="pt-BR" sz="1250" b="0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VigiDesastres</a:t>
            </a: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)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Ampliação da rede de laboratórios de saúde pública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Monitoramento de indicadores</a:t>
            </a:r>
          </a:p>
        </p:txBody>
      </p:sp>
      <p:sp>
        <p:nvSpPr>
          <p:cNvPr id="40" name="Google Shape;932;p38">
            <a:extLst>
              <a:ext uri="{FF2B5EF4-FFF2-40B4-BE49-F238E27FC236}">
                <a16:creationId xmlns:a16="http://schemas.microsoft.com/office/drawing/2014/main" id="{83F217C8-A867-AC79-1ECB-5A8FF85CDA9A}"/>
              </a:ext>
            </a:extLst>
          </p:cNvPr>
          <p:cNvSpPr/>
          <p:nvPr/>
        </p:nvSpPr>
        <p:spPr>
          <a:xfrm>
            <a:off x="8202168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E0A82E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1" name="Google Shape;933;p38">
            <a:extLst>
              <a:ext uri="{FF2B5EF4-FFF2-40B4-BE49-F238E27FC236}">
                <a16:creationId xmlns:a16="http://schemas.microsoft.com/office/drawing/2014/main" id="{455D5549-5402-AF05-8B40-88697375D193}"/>
              </a:ext>
            </a:extLst>
          </p:cNvPr>
          <p:cNvSpPr/>
          <p:nvPr/>
        </p:nvSpPr>
        <p:spPr>
          <a:xfrm>
            <a:off x="8385048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E0A82E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</a:rPr>
              <a:t> </a:t>
            </a:r>
          </a:p>
        </p:txBody>
      </p:sp>
      <p:sp>
        <p:nvSpPr>
          <p:cNvPr id="42" name="Google Shape;934;p38">
            <a:extLst>
              <a:ext uri="{FF2B5EF4-FFF2-40B4-BE49-F238E27FC236}">
                <a16:creationId xmlns:a16="http://schemas.microsoft.com/office/drawing/2014/main" id="{4B7B7077-1963-27F4-D51E-CCD48D6ADF88}"/>
              </a:ext>
            </a:extLst>
          </p:cNvPr>
          <p:cNvSpPr/>
          <p:nvPr/>
        </p:nvSpPr>
        <p:spPr>
          <a:xfrm>
            <a:off x="8385048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</a:t>
            </a: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3" name="Google Shape;935;p38">
            <a:extLst>
              <a:ext uri="{FF2B5EF4-FFF2-40B4-BE49-F238E27FC236}">
                <a16:creationId xmlns:a16="http://schemas.microsoft.com/office/drawing/2014/main" id="{70B5904E-0FD5-3FA0-7415-BF97515150E9}"/>
              </a:ext>
            </a:extLst>
          </p:cNvPr>
          <p:cNvSpPr/>
          <p:nvPr/>
        </p:nvSpPr>
        <p:spPr>
          <a:xfrm>
            <a:off x="8430767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 de leitos para traumas e doenças respiratórias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Comunicação de risco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 hospitalar resiliente: climatização, energia renovável, garantia hídrica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F781462A-54D8-DDAB-FDAC-3EB2799B97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40" y="1885226"/>
            <a:ext cx="307653" cy="307653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952FDC79-34A9-7C89-D669-71368D25BE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405" y="1856652"/>
            <a:ext cx="336886" cy="33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2388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EDB94-EDB7-B098-5B2C-5B32882F7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777D330-422B-28D6-4500-595AF39E2BEC}"/>
              </a:ext>
            </a:extLst>
          </p:cNvPr>
          <p:cNvSpPr/>
          <p:nvPr/>
        </p:nvSpPr>
        <p:spPr>
          <a:xfrm>
            <a:off x="594360" y="329184"/>
            <a:ext cx="9601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0F7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MENSAGEM-CHAVE DA REUNIÃO</a:t>
            </a:r>
            <a:endParaRPr lang="en-US" sz="10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13CBB04C-E8C7-2CCC-D8A7-6935182DF9F4}"/>
              </a:ext>
            </a:extLst>
          </p:cNvPr>
          <p:cNvSpPr/>
          <p:nvPr/>
        </p:nvSpPr>
        <p:spPr>
          <a:xfrm>
            <a:off x="594360" y="1627632"/>
            <a:ext cx="3520440" cy="2971800"/>
          </a:xfrm>
          <a:prstGeom prst="roundRect">
            <a:avLst>
              <a:gd name="adj" fmla="val 1846"/>
            </a:avLst>
          </a:prstGeom>
          <a:solidFill>
            <a:srgbClr val="E2EFF1"/>
          </a:solidFill>
          <a:ln w="6350">
            <a:solidFill>
              <a:srgbClr val="E2EFF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7C954ACB-E4CB-E17C-A629-408B62C08D43}"/>
              </a:ext>
            </a:extLst>
          </p:cNvPr>
          <p:cNvSpPr/>
          <p:nvPr/>
        </p:nvSpPr>
        <p:spPr>
          <a:xfrm>
            <a:off x="777240" y="1773936"/>
            <a:ext cx="3154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0F7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CONCLUÍDO</a:t>
            </a:r>
            <a:endParaRPr lang="en-US" sz="85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BEC63575-9D1E-66A5-44B2-BA028A2DDF93}"/>
              </a:ext>
            </a:extLst>
          </p:cNvPr>
          <p:cNvSpPr/>
          <p:nvPr/>
        </p:nvSpPr>
        <p:spPr>
          <a:xfrm>
            <a:off x="777240" y="20116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Plano federal de preparação e resposta</a:t>
            </a:r>
            <a:endParaRPr lang="en-US" sz="13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FFDB8F1-F225-F1ED-107A-AB60A37591C5}"/>
              </a:ext>
            </a:extLst>
          </p:cNvPr>
          <p:cNvSpPr/>
          <p:nvPr/>
        </p:nvSpPr>
        <p:spPr>
          <a:xfrm>
            <a:off x="777240" y="2615184"/>
            <a:ext cx="3154680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350"/>
              </a:lnSpc>
              <a:spcAft>
                <a:spcPts val="300"/>
              </a:spcAft>
              <a:buSzPct val="100000"/>
              <a:buChar char="•"/>
            </a:pPr>
            <a:r>
              <a:rPr lang="en-US" sz="1400" b="1" dirty="0" err="1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Ancorado</a:t>
            </a:r>
            <a:r>
              <a:rPr lang="en-US" sz="1400" b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AdaptaSUS (R$ 9,8 bi, 27 metas, 93 ações) e no +Saúde Amazônia.</a:t>
            </a:r>
            <a:endParaRPr lang="en-US" sz="1400" b="1" dirty="0"/>
          </a:p>
          <a:p>
            <a:pPr marL="342900" indent="-342900">
              <a:lnSpc>
                <a:spcPts val="1350"/>
              </a:lnSpc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 planos de contingência já vigentes e a atuação da FN-SUS.</a:t>
            </a:r>
            <a:endParaRPr lang="en-US" sz="1400" b="1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A652CD07-D0CF-4171-584D-F9AB7CBB418D}"/>
              </a:ext>
            </a:extLst>
          </p:cNvPr>
          <p:cNvSpPr/>
          <p:nvPr/>
        </p:nvSpPr>
        <p:spPr>
          <a:xfrm>
            <a:off x="4334256" y="1627632"/>
            <a:ext cx="3520440" cy="2971800"/>
          </a:xfrm>
          <a:prstGeom prst="roundRect">
            <a:avLst>
              <a:gd name="adj" fmla="val 1846"/>
            </a:avLst>
          </a:prstGeom>
          <a:solidFill>
            <a:srgbClr val="E2EFF1"/>
          </a:solidFill>
          <a:ln w="6350">
            <a:solidFill>
              <a:srgbClr val="E2EFF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330A13C-02B5-5290-1C04-15AA9D13899C}"/>
              </a:ext>
            </a:extLst>
          </p:cNvPr>
          <p:cNvSpPr/>
          <p:nvPr/>
        </p:nvSpPr>
        <p:spPr>
          <a:xfrm>
            <a:off x="4517136" y="1773936"/>
            <a:ext cx="3154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0F7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CONCLUÍDO</a:t>
            </a:r>
            <a:endParaRPr lang="en-US" sz="85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A2D745E3-45B9-6E69-8E08-44D1C90EEAB5}"/>
              </a:ext>
            </a:extLst>
          </p:cNvPr>
          <p:cNvSpPr/>
          <p:nvPr/>
        </p:nvSpPr>
        <p:spPr>
          <a:xfrm>
            <a:off x="4517136" y="20116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Oficinas regionais de análise de risco</a:t>
            </a:r>
            <a:endParaRPr lang="en-US" sz="13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73AC0FB2-14A7-8D32-5BF0-6583A041D177}"/>
              </a:ext>
            </a:extLst>
          </p:cNvPr>
          <p:cNvSpPr/>
          <p:nvPr/>
        </p:nvSpPr>
        <p:spPr>
          <a:xfrm>
            <a:off x="4517136" y="2615184"/>
            <a:ext cx="3154680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350"/>
              </a:lnSpc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Conduzidas pelo DEMSP/SVSA </a:t>
            </a:r>
            <a:r>
              <a:rPr lang="en-US" sz="1400" b="1" dirty="0" err="1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</a:t>
            </a:r>
            <a:r>
              <a:rPr lang="en-US" sz="1400" b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cinco regiões do </a:t>
            </a:r>
            <a:r>
              <a:rPr lang="en-US" sz="1400" b="1" dirty="0" err="1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país</a:t>
            </a:r>
            <a:r>
              <a:rPr lang="en-US" sz="1400" b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com CONASS e </a:t>
            </a:r>
            <a:r>
              <a:rPr lang="en-US" sz="1400" b="1" dirty="0" err="1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Cosems</a:t>
            </a:r>
            <a:r>
              <a:rPr lang="en-US" sz="1400" b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b="1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219E2E9D-10B9-E88B-46A1-AE77C3731C53}"/>
              </a:ext>
            </a:extLst>
          </p:cNvPr>
          <p:cNvSpPr/>
          <p:nvPr/>
        </p:nvSpPr>
        <p:spPr>
          <a:xfrm>
            <a:off x="8074152" y="1627632"/>
            <a:ext cx="3520440" cy="2971800"/>
          </a:xfrm>
          <a:prstGeom prst="roundRect">
            <a:avLst>
              <a:gd name="adj" fmla="val 1846"/>
            </a:avLst>
          </a:prstGeom>
          <a:solidFill>
            <a:srgbClr val="FAF1DF"/>
          </a:solidFill>
          <a:ln w="6350">
            <a:solidFill>
              <a:srgbClr val="FAF1D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314AF7AF-47A3-E1E7-D6B0-90222A5C7A8A}"/>
              </a:ext>
            </a:extLst>
          </p:cNvPr>
          <p:cNvSpPr/>
          <p:nvPr/>
        </p:nvSpPr>
        <p:spPr>
          <a:xfrm>
            <a:off x="8257032" y="1773936"/>
            <a:ext cx="3154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B84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ANDDAMENTO — AGORA</a:t>
            </a:r>
            <a:endParaRPr lang="en-US" sz="85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ADAC2DE6-FA83-0C00-0636-78D9A32F6D54}"/>
              </a:ext>
            </a:extLst>
          </p:cNvPr>
          <p:cNvSpPr/>
          <p:nvPr/>
        </p:nvSpPr>
        <p:spPr>
          <a:xfrm>
            <a:off x="8257032" y="20116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1300" b="1" dirty="0" err="1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Planos</a:t>
            </a:r>
            <a:r>
              <a:rPr lang="en-US" sz="13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b="1" dirty="0" err="1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locais</a:t>
            </a:r>
            <a:r>
              <a:rPr lang="en-US" sz="13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preparação e resposta</a:t>
            </a:r>
            <a:endParaRPr lang="en-US" sz="13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E02E93B7-CBD0-9ED0-3BF4-59EAA9987981}"/>
              </a:ext>
            </a:extLst>
          </p:cNvPr>
          <p:cNvSpPr/>
          <p:nvPr/>
        </p:nvSpPr>
        <p:spPr>
          <a:xfrm>
            <a:off x="8257032" y="2615184"/>
            <a:ext cx="3154680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350"/>
              </a:lnSpc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D – de 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Mobilização</a:t>
            </a: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todas</a:t>
            </a: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as 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Capitais</a:t>
            </a: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Dia 01/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Setembro</a:t>
            </a:r>
            <a:endParaRPr lang="en-US" sz="1400" b="1" dirty="0">
              <a:solidFill>
                <a:srgbClr val="FF0000"/>
              </a:solidFill>
            </a:endParaRPr>
          </a:p>
          <a:p>
            <a:pPr marL="342900" indent="-342900">
              <a:lnSpc>
                <a:spcPts val="1350"/>
              </a:lnSpc>
              <a:spcAft>
                <a:spcPts val="300"/>
              </a:spcAft>
              <a:buSzPct val="100000"/>
              <a:buChar char="•"/>
            </a:pPr>
            <a:r>
              <a:rPr lang="en-US" sz="1400" b="1" dirty="0" err="1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Integração</a:t>
            </a:r>
            <a:r>
              <a:rPr lang="en-US" sz="1400" b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 as </a:t>
            </a:r>
            <a:r>
              <a:rPr lang="en-US" sz="1400" b="1" dirty="0" err="1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Secretarias</a:t>
            </a:r>
            <a:r>
              <a:rPr lang="en-US" sz="1400" b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Estaduais</a:t>
            </a:r>
            <a:r>
              <a:rPr lang="en-US" sz="1400" b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400" b="1" dirty="0" err="1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Superintendências</a:t>
            </a:r>
            <a:endParaRPr lang="en-US" sz="1400" b="1" dirty="0"/>
          </a:p>
        </p:txBody>
      </p:sp>
      <p:sp>
        <p:nvSpPr>
          <p:cNvPr id="21" name="Text 1">
            <a:extLst>
              <a:ext uri="{FF2B5EF4-FFF2-40B4-BE49-F238E27FC236}">
                <a16:creationId xmlns:a16="http://schemas.microsoft.com/office/drawing/2014/main" id="{BBC2AE2E-0AD7-6307-E2C8-32F9E4C1E609}"/>
              </a:ext>
            </a:extLst>
          </p:cNvPr>
          <p:cNvSpPr/>
          <p:nvPr/>
        </p:nvSpPr>
        <p:spPr>
          <a:xfrm>
            <a:off x="507274" y="586087"/>
            <a:ext cx="11000232" cy="74980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>
              <a:lnSpc>
                <a:spcPct val="98000"/>
              </a:lnSpc>
            </a:pP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El Niño: O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Ministério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elaborou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plano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tático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e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já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qualificou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o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risco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com as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cinco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regiões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; o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próximo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movimento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proposto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é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a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finalização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de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planos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locais</a:t>
            </a:r>
            <a:endParaRPr lang="en-US" sz="2500" b="1" dirty="0">
              <a:solidFill>
                <a:srgbClr val="005AB1"/>
              </a:solidFill>
              <a:latin typeface="Rawline" panose="00000500000000000000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74523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1385665" cy="5232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98000"/>
              </a:lnSpc>
              <a:defRPr sz="2500" b="1">
                <a:solidFill>
                  <a:srgbClr val="005AB1"/>
                </a:solidFill>
                <a:latin typeface="Rawline" panose="00000500000000000000" pitchFamily="2" charset="0"/>
                <a:cs typeface="Calibri"/>
              </a:defRPr>
            </a:lvl1pPr>
          </a:lstStyle>
          <a:p>
            <a:r>
              <a:rPr lang="pt-BR" dirty="0"/>
              <a:t>2ª dia D do Apoio Institucional em Movimento: 01/09/2026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051559"/>
            <a:ext cx="10789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4707A"/>
                </a:solidFill>
                <a:latin typeface="Aptos"/>
              </a:defRPr>
            </a:pPr>
            <a:r>
              <a:rPr dirty="0" err="1"/>
              <a:t>Mobilização</a:t>
            </a:r>
            <a:r>
              <a:rPr dirty="0"/>
              <a:t> territorial e </a:t>
            </a:r>
            <a:r>
              <a:rPr dirty="0" err="1"/>
              <a:t>coordenação</a:t>
            </a:r>
            <a:r>
              <a:rPr dirty="0"/>
              <a:t> interfederativa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17320"/>
            <a:ext cx="10972800" cy="1325880"/>
          </a:xfrm>
          <a:prstGeom prst="roundRect">
            <a:avLst/>
          </a:prstGeom>
          <a:solidFill>
            <a:srgbClr val="F1F6F9"/>
          </a:solidFill>
          <a:ln>
            <a:solidFill>
              <a:srgbClr val="DCE7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417320"/>
            <a:ext cx="73152" cy="1325880"/>
          </a:xfrm>
          <a:prstGeom prst="rect">
            <a:avLst/>
          </a:prstGeom>
          <a:solidFill>
            <a:srgbClr val="24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600200"/>
            <a:ext cx="10469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345C"/>
                </a:solidFill>
                <a:latin typeface="Aptos Display"/>
              </a:defRPr>
            </a:pPr>
            <a:r>
              <a:t>Objetivo geral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103120"/>
            <a:ext cx="10469880" cy="502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52D37"/>
                </a:solidFill>
                <a:latin typeface="Aptos"/>
              </a:defRPr>
            </a:pPr>
            <a:r>
              <a:rPr dirty="0" err="1"/>
              <a:t>Mobilizar</a:t>
            </a:r>
            <a:r>
              <a:rPr dirty="0"/>
              <a:t> e articular as redes de </a:t>
            </a:r>
            <a:r>
              <a:rPr dirty="0" err="1"/>
              <a:t>apoio</a:t>
            </a:r>
            <a:r>
              <a:rPr dirty="0"/>
              <a:t>, </a:t>
            </a:r>
            <a:r>
              <a:rPr dirty="0" err="1"/>
              <a:t>gestores</a:t>
            </a:r>
            <a:r>
              <a:rPr dirty="0"/>
              <a:t> e </a:t>
            </a:r>
            <a:r>
              <a:rPr dirty="0" err="1"/>
              <a:t>atores</a:t>
            </a:r>
            <a:r>
              <a:rPr dirty="0"/>
              <a:t> </a:t>
            </a:r>
            <a:r>
              <a:rPr dirty="0" err="1"/>
              <a:t>estratégicos</a:t>
            </a:r>
            <a:r>
              <a:rPr dirty="0"/>
              <a:t> para </a:t>
            </a:r>
            <a:r>
              <a:rPr dirty="0" err="1"/>
              <a:t>fortalecer</a:t>
            </a:r>
            <a:r>
              <a:rPr dirty="0"/>
              <a:t> a </a:t>
            </a:r>
            <a:r>
              <a:rPr dirty="0" err="1"/>
              <a:t>preparação</a:t>
            </a:r>
            <a:r>
              <a:rPr dirty="0"/>
              <a:t>, a </a:t>
            </a:r>
            <a:r>
              <a:rPr dirty="0" err="1"/>
              <a:t>prevenção</a:t>
            </a:r>
            <a:r>
              <a:rPr dirty="0"/>
              <a:t> e a </a:t>
            </a:r>
            <a:r>
              <a:rPr dirty="0" err="1"/>
              <a:t>capacidade</a:t>
            </a:r>
            <a:r>
              <a:rPr dirty="0"/>
              <a:t> de </a:t>
            </a:r>
            <a:r>
              <a:rPr dirty="0" err="1"/>
              <a:t>resposta</a:t>
            </a:r>
            <a:r>
              <a:rPr dirty="0"/>
              <a:t> do SUS </a:t>
            </a:r>
            <a:r>
              <a:rPr dirty="0" err="1"/>
              <a:t>aos</a:t>
            </a:r>
            <a:r>
              <a:rPr dirty="0"/>
              <a:t> </a:t>
            </a:r>
            <a:r>
              <a:rPr dirty="0" err="1"/>
              <a:t>possíveis</a:t>
            </a:r>
            <a:r>
              <a:rPr dirty="0"/>
              <a:t> </a:t>
            </a:r>
            <a:r>
              <a:rPr dirty="0" err="1"/>
              <a:t>impactos</a:t>
            </a:r>
            <a:r>
              <a:rPr dirty="0"/>
              <a:t> do El Niño.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063240"/>
            <a:ext cx="3429000" cy="2011680"/>
          </a:xfrm>
          <a:prstGeom prst="roundRect">
            <a:avLst/>
          </a:prstGeom>
          <a:solidFill>
            <a:srgbClr val="F1F6F9"/>
          </a:solidFill>
          <a:ln>
            <a:solidFill>
              <a:srgbClr val="DCE7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3063240"/>
            <a:ext cx="73152" cy="2011680"/>
          </a:xfrm>
          <a:prstGeom prst="rect">
            <a:avLst/>
          </a:prstGeom>
          <a:solidFill>
            <a:srgbClr val="246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3246120"/>
            <a:ext cx="2926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345C"/>
                </a:solidFill>
                <a:latin typeface="Aptos Display"/>
              </a:defRPr>
            </a:pPr>
            <a:r>
              <a:t>Antecipar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3749039"/>
            <a:ext cx="29260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52D37"/>
                </a:solidFill>
                <a:latin typeface="Aptos"/>
              </a:defRPr>
            </a:pPr>
            <a:r>
              <a:t>Identificar riscos, prioridades, territórios e populações mais vulneráveis.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3063240"/>
            <a:ext cx="3429000" cy="2011680"/>
          </a:xfrm>
          <a:prstGeom prst="roundRect">
            <a:avLst/>
          </a:prstGeom>
          <a:solidFill>
            <a:srgbClr val="F1F6F9"/>
          </a:solidFill>
          <a:ln>
            <a:solidFill>
              <a:srgbClr val="DCE7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89120" y="3063240"/>
            <a:ext cx="73152" cy="2011680"/>
          </a:xfrm>
          <a:prstGeom prst="rect">
            <a:avLst/>
          </a:prstGeom>
          <a:solidFill>
            <a:srgbClr val="24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663440" y="3246120"/>
            <a:ext cx="2926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345C"/>
                </a:solidFill>
                <a:latin typeface="Aptos Display"/>
              </a:defRPr>
            </a:pPr>
            <a:r>
              <a:t>Articular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3440" y="3749039"/>
            <a:ext cx="29260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52D37"/>
                </a:solidFill>
                <a:latin typeface="Aptos"/>
              </a:defRPr>
            </a:pPr>
            <a:r>
              <a:t>Conectar gestão nacional, estados, municípios, redes de apoio, Secretaria de Estado e Defesa Civil.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3063240"/>
            <a:ext cx="3429000" cy="2011680"/>
          </a:xfrm>
          <a:prstGeom prst="roundRect">
            <a:avLst/>
          </a:prstGeom>
          <a:solidFill>
            <a:srgbClr val="F1F6F9"/>
          </a:solidFill>
          <a:ln>
            <a:solidFill>
              <a:srgbClr val="DCE7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46720" y="3063240"/>
            <a:ext cx="73152" cy="2011680"/>
          </a:xfrm>
          <a:prstGeom prst="rect">
            <a:avLst/>
          </a:prstGeom>
          <a:solidFill>
            <a:srgbClr val="E0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321040" y="3246120"/>
            <a:ext cx="29260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345C"/>
                </a:solidFill>
                <a:latin typeface="Aptos Display"/>
              </a:defRPr>
            </a:pPr>
            <a:r>
              <a:t>Responder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040" y="3749039"/>
            <a:ext cx="29260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52D37"/>
                </a:solidFill>
                <a:latin typeface="Aptos"/>
              </a:defRPr>
            </a:pPr>
            <a:r>
              <a:t>Organizar medidas antecipatórias e respostas interfederativas no território.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6519672"/>
            <a:ext cx="10927080" cy="18288"/>
          </a:xfrm>
          <a:prstGeom prst="rect">
            <a:avLst/>
          </a:prstGeom>
          <a:solidFill>
            <a:srgbClr val="DCE7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4067" y="205972"/>
            <a:ext cx="843102" cy="90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878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"/>
          <p:cNvSpPr txBox="1">
            <a:spLocks noGrp="1"/>
          </p:cNvSpPr>
          <p:nvPr>
            <p:ph type="ctrTitle"/>
          </p:nvPr>
        </p:nvSpPr>
        <p:spPr>
          <a:xfrm>
            <a:off x="1916759" y="2859314"/>
            <a:ext cx="8011011" cy="1057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pt-BR" sz="8800" b="1" dirty="0">
                <a:latin typeface="Rawline ExtraBold" panose="00000900000000000000" pitchFamily="2" charset="0"/>
                <a:sym typeface="Calibri"/>
              </a:rPr>
              <a:t>OBRIGADO!</a:t>
            </a:r>
            <a:endParaRPr sz="8800" dirty="0">
              <a:latin typeface="Rawline ExtraBold" panose="00000900000000000000" pitchFamily="2" charset="0"/>
            </a:endParaRPr>
          </a:p>
        </p:txBody>
      </p:sp>
      <p:pic>
        <p:nvPicPr>
          <p:cNvPr id="238" name="Google Shape;238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24087" y="1282591"/>
            <a:ext cx="3194313" cy="58759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/>
          <p:cNvSpPr txBox="1"/>
          <p:nvPr/>
        </p:nvSpPr>
        <p:spPr>
          <a:xfrm>
            <a:off x="4755399" y="4905829"/>
            <a:ext cx="2331687" cy="6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pt-BR" sz="1200" spc="40" dirty="0">
                <a:latin typeface="Rawline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Adriano Massuda</a:t>
            </a:r>
          </a:p>
          <a:p>
            <a:pPr algn="ctr">
              <a:spcBef>
                <a:spcPts val="0"/>
              </a:spcBef>
              <a:buClr>
                <a:schemeClr val="lt1"/>
              </a:buClr>
            </a:pPr>
            <a:r>
              <a:rPr lang="pt-BR" sz="1200" spc="40" dirty="0">
                <a:latin typeface="Rawline" panose="000005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Secretário-Executivo do Ministério da Saúde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A0AA4D18C88AB45ADF58F1FD264F67E" ma:contentTypeVersion="15" ma:contentTypeDescription="Crie um novo documento." ma:contentTypeScope="" ma:versionID="44f0e80d6b9b622f78efe187a7bd1c28">
  <xsd:schema xmlns:xsd="http://www.w3.org/2001/XMLSchema" xmlns:xs="http://www.w3.org/2001/XMLSchema" xmlns:p="http://schemas.microsoft.com/office/2006/metadata/properties" xmlns:ns2="2a06ccbb-bcbb-44c9-ad62-ebc32945800f" xmlns:ns3="2bd398f9-7102-4493-b0da-7e9b9605fce6" targetNamespace="http://schemas.microsoft.com/office/2006/metadata/properties" ma:root="true" ma:fieldsID="e88bb6f05b072fb58d1a6f2c92b52718" ns2:_="" ns3:_="">
    <xsd:import namespace="2a06ccbb-bcbb-44c9-ad62-ebc32945800f"/>
    <xsd:import namespace="2bd398f9-7102-4493-b0da-7e9b9605fc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ccbb-bcbb-44c9-ad62-ebc3294580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3eb10998-98aa-4c79-ad86-5c465d50d2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d398f9-7102-4493-b0da-7e9b9605fce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128f33f-66a6-48c6-bbaa-f48884a9de71}" ma:internalName="TaxCatchAll" ma:showField="CatchAllData" ma:web="2bd398f9-7102-4493-b0da-7e9b9605fc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a06ccbb-bcbb-44c9-ad62-ebc32945800f">
      <Terms xmlns="http://schemas.microsoft.com/office/infopath/2007/PartnerControls"/>
    </lcf76f155ced4ddcb4097134ff3c332f>
    <TaxCatchAll xmlns="2bd398f9-7102-4493-b0da-7e9b9605fce6" xsi:nil="true"/>
  </documentManagement>
</p:properties>
</file>

<file path=customXml/itemProps1.xml><?xml version="1.0" encoding="utf-8"?>
<ds:datastoreItem xmlns:ds="http://schemas.openxmlformats.org/officeDocument/2006/customXml" ds:itemID="{A367B0FD-F616-438B-8232-3AAEC2F497A4}"/>
</file>

<file path=customXml/itemProps2.xml><?xml version="1.0" encoding="utf-8"?>
<ds:datastoreItem xmlns:ds="http://schemas.openxmlformats.org/officeDocument/2006/customXml" ds:itemID="{890D7E2B-DFFE-4962-922A-E3F12841E4C2}"/>
</file>

<file path=customXml/itemProps3.xml><?xml version="1.0" encoding="utf-8"?>
<ds:datastoreItem xmlns:ds="http://schemas.openxmlformats.org/officeDocument/2006/customXml" ds:itemID="{69470609-7CA3-4CB0-8FF8-70EBE2E6207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2189</TotalTime>
  <Words>4113</Words>
  <Application>Microsoft Macintosh PowerPoint</Application>
  <PresentationFormat>Widescreen</PresentationFormat>
  <Paragraphs>696</Paragraphs>
  <Slides>49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49</vt:i4>
      </vt:variant>
    </vt:vector>
  </HeadingPairs>
  <TitlesOfParts>
    <vt:vector size="57" baseType="lpstr">
      <vt:lpstr>Rawline SemiBold</vt:lpstr>
      <vt:lpstr>Calibri</vt:lpstr>
      <vt:lpstr>Rawline Light</vt:lpstr>
      <vt:lpstr>Arial</vt:lpstr>
      <vt:lpstr>Rawline ExtraBold</vt:lpstr>
      <vt:lpstr>Rawline Medium</vt:lpstr>
      <vt:lpstr>Rawline</vt:lpstr>
      <vt:lpstr>Tema do Office</vt:lpstr>
      <vt:lpstr>Plano de Preparação e Resposta a Emergências em Saúde Pública associadas ao El Niño 2026-2027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 Desafios da Inovação Tecnológica no Cuidado Hospitalar</dc:title>
  <dc:creator>Gabriel Augusto dos Santos Dias</dc:creator>
  <cp:lastModifiedBy>Rafael Luiz Azevedo Almeida</cp:lastModifiedBy>
  <cp:revision>147</cp:revision>
  <dcterms:created xsi:type="dcterms:W3CDTF">2025-09-05T13:24:44Z</dcterms:created>
  <dcterms:modified xsi:type="dcterms:W3CDTF">2026-08-26T12:21:14Z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0x0101003A0AA4D18C88AB45ADF58F1FD264F67E</vt:lpwstr>
  </property>
</Properties>
</file>