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59" r:id="rId5"/>
    <p:sldId id="262" r:id="rId6"/>
    <p:sldId id="263" r:id="rId7"/>
    <p:sldId id="266" r:id="rId8"/>
    <p:sldId id="268" r:id="rId9"/>
    <p:sldId id="269" r:id="rId10"/>
    <p:sldId id="261" r:id="rId1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C1F7CC-8A43-56CD-30C7-754A1348AD0A}" v="26" dt="2026-08-13T01:06:18.678"/>
    <p1510:client id="{92862AA4-AFA6-2A58-5CC8-6500C53620E0}" v="128" dt="2026-08-12T21:18:24.76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432" y="-3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C23DB1-9EA0-42BB-A500-E8CFB3D228FC}" type="doc">
      <dgm:prSet loTypeId="urn:microsoft.com/office/officeart/2005/8/layout/cycle5" loCatId="cycle" qsTypeId="urn:microsoft.com/office/officeart/2005/8/quickstyle/simple4#1" qsCatId="simple" csTypeId="urn:microsoft.com/office/officeart/2005/8/colors/accent1_2#1" csCatId="accent1"/>
      <dgm:spPr/>
      <dgm:t>
        <a:bodyPr/>
        <a:lstStyle/>
        <a:p>
          <a:endParaRPr lang="en-US"/>
        </a:p>
      </dgm:t>
    </dgm:pt>
    <dgm:pt modelId="{EAFFB6FA-8B5A-4800-AC45-2C61601700E2}">
      <dgm:prSet/>
      <dgm:spPr/>
      <dgm:t>
        <a:bodyPr/>
        <a:lstStyle/>
        <a:p>
          <a:r>
            <a:rPr lang="pt-BR" b="1" dirty="0"/>
            <a:t>Águas e nascentes</a:t>
          </a:r>
          <a:endParaRPr lang="en-US" dirty="0"/>
        </a:p>
      </dgm:t>
    </dgm:pt>
    <dgm:pt modelId="{ACC3EC4C-4DD9-4465-8A86-996A35CC9629}" type="parTrans" cxnId="{B3F17D26-FBD6-40DB-BE72-E75B160504D8}">
      <dgm:prSet/>
      <dgm:spPr/>
      <dgm:t>
        <a:bodyPr/>
        <a:lstStyle/>
        <a:p>
          <a:endParaRPr lang="en-US"/>
        </a:p>
      </dgm:t>
    </dgm:pt>
    <dgm:pt modelId="{C382932C-0A26-4BA7-B608-F09D7EA90CC6}" type="sibTrans" cxnId="{B3F17D26-FBD6-40DB-BE72-E75B160504D8}">
      <dgm:prSet/>
      <dgm:spPr/>
      <dgm:t>
        <a:bodyPr/>
        <a:lstStyle/>
        <a:p>
          <a:endParaRPr lang="en-US"/>
        </a:p>
      </dgm:t>
    </dgm:pt>
    <dgm:pt modelId="{F15FEFB9-3D48-43C8-9F69-A0DD0D1D2D9F}">
      <dgm:prSet/>
      <dgm:spPr/>
      <dgm:t>
        <a:bodyPr/>
        <a:lstStyle/>
        <a:p>
          <a:r>
            <a:rPr lang="pt-BR" b="1"/>
            <a:t>Biodiversidade</a:t>
          </a:r>
          <a:endParaRPr lang="en-US"/>
        </a:p>
      </dgm:t>
    </dgm:pt>
    <dgm:pt modelId="{914994F3-636D-4EC5-81DB-2CB07A4E945F}" type="parTrans" cxnId="{912143B1-5A0A-430B-8E94-FE84B4F3671F}">
      <dgm:prSet/>
      <dgm:spPr/>
      <dgm:t>
        <a:bodyPr/>
        <a:lstStyle/>
        <a:p>
          <a:endParaRPr lang="en-US"/>
        </a:p>
      </dgm:t>
    </dgm:pt>
    <dgm:pt modelId="{8CC7224E-BC21-48B7-A11F-16AB1066C653}" type="sibTrans" cxnId="{912143B1-5A0A-430B-8E94-FE84B4F3671F}">
      <dgm:prSet/>
      <dgm:spPr/>
      <dgm:t>
        <a:bodyPr/>
        <a:lstStyle/>
        <a:p>
          <a:endParaRPr lang="en-US"/>
        </a:p>
      </dgm:t>
    </dgm:pt>
    <dgm:pt modelId="{21EE4788-5C3E-42D5-809F-FCE68A8E4078}">
      <dgm:prSet/>
      <dgm:spPr/>
      <dgm:t>
        <a:bodyPr/>
        <a:lstStyle/>
        <a:p>
          <a:r>
            <a:rPr lang="pt-BR" b="1"/>
            <a:t>Espécies vegetais sagradas</a:t>
          </a:r>
          <a:endParaRPr lang="en-US"/>
        </a:p>
      </dgm:t>
    </dgm:pt>
    <dgm:pt modelId="{1D1796AF-EBB8-443B-97AD-7FD17E7563F0}" type="parTrans" cxnId="{C5D894AF-431F-4BE2-8ADC-38FB039AEC64}">
      <dgm:prSet/>
      <dgm:spPr/>
      <dgm:t>
        <a:bodyPr/>
        <a:lstStyle/>
        <a:p>
          <a:endParaRPr lang="en-US"/>
        </a:p>
      </dgm:t>
    </dgm:pt>
    <dgm:pt modelId="{5AA95E84-59CB-4577-98E0-B4B63AA3F6F4}" type="sibTrans" cxnId="{C5D894AF-431F-4BE2-8ADC-38FB039AEC64}">
      <dgm:prSet/>
      <dgm:spPr/>
      <dgm:t>
        <a:bodyPr/>
        <a:lstStyle/>
        <a:p>
          <a:endParaRPr lang="en-US"/>
        </a:p>
      </dgm:t>
    </dgm:pt>
    <dgm:pt modelId="{34853AE2-3B98-458C-BD50-433D9991FD43}">
      <dgm:prSet/>
      <dgm:spPr/>
      <dgm:t>
        <a:bodyPr/>
        <a:lstStyle/>
        <a:p>
          <a:r>
            <a:rPr lang="pt-BR" b="1"/>
            <a:t>Plantas medicinais</a:t>
          </a:r>
          <a:endParaRPr lang="en-US"/>
        </a:p>
      </dgm:t>
    </dgm:pt>
    <dgm:pt modelId="{F2C44D55-D6BA-4B4E-837C-EBF9CF12EDB1}" type="parTrans" cxnId="{E4E76E9B-C6B3-4542-A8A6-53EE96C9CB96}">
      <dgm:prSet/>
      <dgm:spPr/>
      <dgm:t>
        <a:bodyPr/>
        <a:lstStyle/>
        <a:p>
          <a:endParaRPr lang="en-US"/>
        </a:p>
      </dgm:t>
    </dgm:pt>
    <dgm:pt modelId="{17709A5A-078F-4F3C-975C-6D5B970AFEAA}" type="sibTrans" cxnId="{E4E76E9B-C6B3-4542-A8A6-53EE96C9CB96}">
      <dgm:prSet/>
      <dgm:spPr/>
      <dgm:t>
        <a:bodyPr/>
        <a:lstStyle/>
        <a:p>
          <a:endParaRPr lang="en-US"/>
        </a:p>
      </dgm:t>
    </dgm:pt>
    <dgm:pt modelId="{5AFEF6EB-3221-458F-B640-213B53A8D482}">
      <dgm:prSet/>
      <dgm:spPr/>
      <dgm:t>
        <a:bodyPr/>
        <a:lstStyle/>
        <a:p>
          <a:r>
            <a:rPr lang="pt-BR" b="1"/>
            <a:t>Práticas religiosas e culturais</a:t>
          </a:r>
          <a:endParaRPr lang="en-US"/>
        </a:p>
      </dgm:t>
    </dgm:pt>
    <dgm:pt modelId="{2B38A45F-9B68-4029-B20C-413B9D695868}" type="parTrans" cxnId="{3164D853-2740-495B-8F06-B60ACB2BF414}">
      <dgm:prSet/>
      <dgm:spPr/>
      <dgm:t>
        <a:bodyPr/>
        <a:lstStyle/>
        <a:p>
          <a:endParaRPr lang="en-US"/>
        </a:p>
      </dgm:t>
    </dgm:pt>
    <dgm:pt modelId="{F9414FC7-654F-415B-B73E-E19F8D4CE92E}" type="sibTrans" cxnId="{3164D853-2740-495B-8F06-B60ACB2BF414}">
      <dgm:prSet/>
      <dgm:spPr/>
      <dgm:t>
        <a:bodyPr/>
        <a:lstStyle/>
        <a:p>
          <a:endParaRPr lang="en-US"/>
        </a:p>
      </dgm:t>
    </dgm:pt>
    <dgm:pt modelId="{9C634DC6-D504-4DDE-B65E-E32A998A6FDA}">
      <dgm:prSet/>
      <dgm:spPr/>
      <dgm:t>
        <a:bodyPr/>
        <a:lstStyle/>
        <a:p>
          <a:r>
            <a:rPr lang="pt-BR" b="1"/>
            <a:t>Produção e segurança alimentar</a:t>
          </a:r>
          <a:endParaRPr lang="en-US"/>
        </a:p>
      </dgm:t>
    </dgm:pt>
    <dgm:pt modelId="{72379DC1-9471-4D56-B0D7-CCCB489D86D9}" type="parTrans" cxnId="{420C86BF-1E2D-4A59-A283-C7FD807BE9F8}">
      <dgm:prSet/>
      <dgm:spPr/>
      <dgm:t>
        <a:bodyPr/>
        <a:lstStyle/>
        <a:p>
          <a:endParaRPr lang="en-US"/>
        </a:p>
      </dgm:t>
    </dgm:pt>
    <dgm:pt modelId="{F31BD1AD-C145-439B-B5AF-BD5AB0407F7E}" type="sibTrans" cxnId="{420C86BF-1E2D-4A59-A283-C7FD807BE9F8}">
      <dgm:prSet/>
      <dgm:spPr/>
      <dgm:t>
        <a:bodyPr/>
        <a:lstStyle/>
        <a:p>
          <a:endParaRPr lang="en-US"/>
        </a:p>
      </dgm:t>
    </dgm:pt>
    <dgm:pt modelId="{4DD768BF-03D0-4DD7-97A8-ED82A42726A6}">
      <dgm:prSet/>
      <dgm:spPr/>
      <dgm:t>
        <a:bodyPr/>
        <a:lstStyle/>
        <a:p>
          <a:r>
            <a:rPr lang="pt-BR" b="1"/>
            <a:t>Conhecimentos ancestrais</a:t>
          </a:r>
          <a:endParaRPr lang="en-US"/>
        </a:p>
      </dgm:t>
    </dgm:pt>
    <dgm:pt modelId="{4B0816B3-7979-4226-A657-44EC9FF27D10}" type="parTrans" cxnId="{BA57E8EB-B694-4A0F-B7B1-D3733D759C17}">
      <dgm:prSet/>
      <dgm:spPr/>
      <dgm:t>
        <a:bodyPr/>
        <a:lstStyle/>
        <a:p>
          <a:endParaRPr lang="en-US"/>
        </a:p>
      </dgm:t>
    </dgm:pt>
    <dgm:pt modelId="{C153D66B-21EB-4331-A9B5-9AAAFE9B2272}" type="sibTrans" cxnId="{BA57E8EB-B694-4A0F-B7B1-D3733D759C17}">
      <dgm:prSet/>
      <dgm:spPr/>
      <dgm:t>
        <a:bodyPr/>
        <a:lstStyle/>
        <a:p>
          <a:endParaRPr lang="en-US"/>
        </a:p>
      </dgm:t>
    </dgm:pt>
    <dgm:pt modelId="{BB0442E6-42F9-44B5-A39E-4B6A5D3D7897}" type="pres">
      <dgm:prSet presAssocID="{C9C23DB1-9EA0-42BB-A500-E8CFB3D228FC}" presName="cycle" presStyleCnt="0">
        <dgm:presLayoutVars>
          <dgm:dir/>
          <dgm:resizeHandles val="exact"/>
        </dgm:presLayoutVars>
      </dgm:prSet>
      <dgm:spPr/>
    </dgm:pt>
    <dgm:pt modelId="{CC245697-07FB-4910-814B-606317311689}" type="pres">
      <dgm:prSet presAssocID="{EAFFB6FA-8B5A-4800-AC45-2C61601700E2}" presName="node" presStyleLbl="node1" presStyleIdx="0" presStyleCnt="7">
        <dgm:presLayoutVars>
          <dgm:bulletEnabled val="1"/>
        </dgm:presLayoutVars>
      </dgm:prSet>
      <dgm:spPr/>
    </dgm:pt>
    <dgm:pt modelId="{968C55D8-8745-4C1F-A63B-92F8585F3987}" type="pres">
      <dgm:prSet presAssocID="{EAFFB6FA-8B5A-4800-AC45-2C61601700E2}" presName="spNode" presStyleCnt="0"/>
      <dgm:spPr/>
    </dgm:pt>
    <dgm:pt modelId="{A7486DFD-EC40-4618-A82B-2C0489C41852}" type="pres">
      <dgm:prSet presAssocID="{C382932C-0A26-4BA7-B608-F09D7EA90CC6}" presName="sibTrans" presStyleLbl="sibTrans1D1" presStyleIdx="0" presStyleCnt="7"/>
      <dgm:spPr/>
    </dgm:pt>
    <dgm:pt modelId="{DC22619C-3B2F-4CA2-A55A-C3C3BD9DF3F1}" type="pres">
      <dgm:prSet presAssocID="{F15FEFB9-3D48-43C8-9F69-A0DD0D1D2D9F}" presName="node" presStyleLbl="node1" presStyleIdx="1" presStyleCnt="7">
        <dgm:presLayoutVars>
          <dgm:bulletEnabled val="1"/>
        </dgm:presLayoutVars>
      </dgm:prSet>
      <dgm:spPr/>
    </dgm:pt>
    <dgm:pt modelId="{E819BA5A-A597-4334-9CB2-1B4E88932655}" type="pres">
      <dgm:prSet presAssocID="{F15FEFB9-3D48-43C8-9F69-A0DD0D1D2D9F}" presName="spNode" presStyleCnt="0"/>
      <dgm:spPr/>
    </dgm:pt>
    <dgm:pt modelId="{4651F203-64FB-4278-9214-AAAAAB20186A}" type="pres">
      <dgm:prSet presAssocID="{8CC7224E-BC21-48B7-A11F-16AB1066C653}" presName="sibTrans" presStyleLbl="sibTrans1D1" presStyleIdx="1" presStyleCnt="7"/>
      <dgm:spPr/>
    </dgm:pt>
    <dgm:pt modelId="{9D585F3D-7AE2-4491-AB8B-976A07764384}" type="pres">
      <dgm:prSet presAssocID="{21EE4788-5C3E-42D5-809F-FCE68A8E4078}" presName="node" presStyleLbl="node1" presStyleIdx="2" presStyleCnt="7">
        <dgm:presLayoutVars>
          <dgm:bulletEnabled val="1"/>
        </dgm:presLayoutVars>
      </dgm:prSet>
      <dgm:spPr/>
    </dgm:pt>
    <dgm:pt modelId="{EA082115-7A27-4C69-818E-5636CDCB46E4}" type="pres">
      <dgm:prSet presAssocID="{21EE4788-5C3E-42D5-809F-FCE68A8E4078}" presName="spNode" presStyleCnt="0"/>
      <dgm:spPr/>
    </dgm:pt>
    <dgm:pt modelId="{AFAF4D64-1BBF-4016-9769-2BD3CE8A255E}" type="pres">
      <dgm:prSet presAssocID="{5AA95E84-59CB-4577-98E0-B4B63AA3F6F4}" presName="sibTrans" presStyleLbl="sibTrans1D1" presStyleIdx="2" presStyleCnt="7"/>
      <dgm:spPr/>
    </dgm:pt>
    <dgm:pt modelId="{EE4D52C9-C9AD-47FD-ABFC-7062A026CEFB}" type="pres">
      <dgm:prSet presAssocID="{34853AE2-3B98-458C-BD50-433D9991FD43}" presName="node" presStyleLbl="node1" presStyleIdx="3" presStyleCnt="7">
        <dgm:presLayoutVars>
          <dgm:bulletEnabled val="1"/>
        </dgm:presLayoutVars>
      </dgm:prSet>
      <dgm:spPr/>
    </dgm:pt>
    <dgm:pt modelId="{8D8B870E-54B5-4EA2-83F6-0177E3B2CB5F}" type="pres">
      <dgm:prSet presAssocID="{34853AE2-3B98-458C-BD50-433D9991FD43}" presName="spNode" presStyleCnt="0"/>
      <dgm:spPr/>
    </dgm:pt>
    <dgm:pt modelId="{8A675AE0-14EE-4F8F-9B0E-35C6804C5B8B}" type="pres">
      <dgm:prSet presAssocID="{17709A5A-078F-4F3C-975C-6D5B970AFEAA}" presName="sibTrans" presStyleLbl="sibTrans1D1" presStyleIdx="3" presStyleCnt="7"/>
      <dgm:spPr/>
    </dgm:pt>
    <dgm:pt modelId="{4B550811-E5AD-4198-9110-09EEE2669354}" type="pres">
      <dgm:prSet presAssocID="{5AFEF6EB-3221-458F-B640-213B53A8D482}" presName="node" presStyleLbl="node1" presStyleIdx="4" presStyleCnt="7">
        <dgm:presLayoutVars>
          <dgm:bulletEnabled val="1"/>
        </dgm:presLayoutVars>
      </dgm:prSet>
      <dgm:spPr/>
    </dgm:pt>
    <dgm:pt modelId="{860B8036-224B-46C8-948C-9BF53485DF45}" type="pres">
      <dgm:prSet presAssocID="{5AFEF6EB-3221-458F-B640-213B53A8D482}" presName="spNode" presStyleCnt="0"/>
      <dgm:spPr/>
    </dgm:pt>
    <dgm:pt modelId="{3E7AB9D7-B167-4D39-BA7F-071049DD7A68}" type="pres">
      <dgm:prSet presAssocID="{F9414FC7-654F-415B-B73E-E19F8D4CE92E}" presName="sibTrans" presStyleLbl="sibTrans1D1" presStyleIdx="4" presStyleCnt="7"/>
      <dgm:spPr/>
    </dgm:pt>
    <dgm:pt modelId="{16ECEAD1-532B-44AB-8099-D3EEEF5A79BC}" type="pres">
      <dgm:prSet presAssocID="{9C634DC6-D504-4DDE-B65E-E32A998A6FDA}" presName="node" presStyleLbl="node1" presStyleIdx="5" presStyleCnt="7">
        <dgm:presLayoutVars>
          <dgm:bulletEnabled val="1"/>
        </dgm:presLayoutVars>
      </dgm:prSet>
      <dgm:spPr/>
    </dgm:pt>
    <dgm:pt modelId="{D4DE0EBC-313C-472C-84E0-891E44C119F7}" type="pres">
      <dgm:prSet presAssocID="{9C634DC6-D504-4DDE-B65E-E32A998A6FDA}" presName="spNode" presStyleCnt="0"/>
      <dgm:spPr/>
    </dgm:pt>
    <dgm:pt modelId="{4446A66E-1D05-490F-9787-DEABDEF9171E}" type="pres">
      <dgm:prSet presAssocID="{F31BD1AD-C145-439B-B5AF-BD5AB0407F7E}" presName="sibTrans" presStyleLbl="sibTrans1D1" presStyleIdx="5" presStyleCnt="7"/>
      <dgm:spPr/>
    </dgm:pt>
    <dgm:pt modelId="{12042A95-6903-4ABD-9D68-03E9BEDAC8EA}" type="pres">
      <dgm:prSet presAssocID="{4DD768BF-03D0-4DD7-97A8-ED82A42726A6}" presName="node" presStyleLbl="node1" presStyleIdx="6" presStyleCnt="7">
        <dgm:presLayoutVars>
          <dgm:bulletEnabled val="1"/>
        </dgm:presLayoutVars>
      </dgm:prSet>
      <dgm:spPr/>
    </dgm:pt>
    <dgm:pt modelId="{B04C0F6C-4A19-4077-B461-754F0C8C35A6}" type="pres">
      <dgm:prSet presAssocID="{4DD768BF-03D0-4DD7-97A8-ED82A42726A6}" presName="spNode" presStyleCnt="0"/>
      <dgm:spPr/>
    </dgm:pt>
    <dgm:pt modelId="{B5497381-53B2-46FC-AF0F-1126CB8683D5}" type="pres">
      <dgm:prSet presAssocID="{C153D66B-21EB-4331-A9B5-9AAAFE9B2272}" presName="sibTrans" presStyleLbl="sibTrans1D1" presStyleIdx="6" presStyleCnt="7"/>
      <dgm:spPr/>
    </dgm:pt>
  </dgm:ptLst>
  <dgm:cxnLst>
    <dgm:cxn modelId="{B3F17D26-FBD6-40DB-BE72-E75B160504D8}" srcId="{C9C23DB1-9EA0-42BB-A500-E8CFB3D228FC}" destId="{EAFFB6FA-8B5A-4800-AC45-2C61601700E2}" srcOrd="0" destOrd="0" parTransId="{ACC3EC4C-4DD9-4465-8A86-996A35CC9629}" sibTransId="{C382932C-0A26-4BA7-B608-F09D7EA90CC6}"/>
    <dgm:cxn modelId="{1EC0F539-755D-4D52-B05E-52CB8771136B}" type="presOf" srcId="{4DD768BF-03D0-4DD7-97A8-ED82A42726A6}" destId="{12042A95-6903-4ABD-9D68-03E9BEDAC8EA}" srcOrd="0" destOrd="0" presId="urn:microsoft.com/office/officeart/2005/8/layout/cycle5"/>
    <dgm:cxn modelId="{F3B01A62-F077-450E-A37A-CBF48320B652}" type="presOf" srcId="{C382932C-0A26-4BA7-B608-F09D7EA90CC6}" destId="{A7486DFD-EC40-4618-A82B-2C0489C41852}" srcOrd="0" destOrd="0" presId="urn:microsoft.com/office/officeart/2005/8/layout/cycle5"/>
    <dgm:cxn modelId="{98F7AB4E-6CAD-4F2F-994B-FEE81DC5FC77}" type="presOf" srcId="{9C634DC6-D504-4DDE-B65E-E32A998A6FDA}" destId="{16ECEAD1-532B-44AB-8099-D3EEEF5A79BC}" srcOrd="0" destOrd="0" presId="urn:microsoft.com/office/officeart/2005/8/layout/cycle5"/>
    <dgm:cxn modelId="{3164D853-2740-495B-8F06-B60ACB2BF414}" srcId="{C9C23DB1-9EA0-42BB-A500-E8CFB3D228FC}" destId="{5AFEF6EB-3221-458F-B640-213B53A8D482}" srcOrd="4" destOrd="0" parTransId="{2B38A45F-9B68-4029-B20C-413B9D695868}" sibTransId="{F9414FC7-654F-415B-B73E-E19F8D4CE92E}"/>
    <dgm:cxn modelId="{5CACD557-6D21-4AAC-A71A-23B7582BC72E}" type="presOf" srcId="{17709A5A-078F-4F3C-975C-6D5B970AFEAA}" destId="{8A675AE0-14EE-4F8F-9B0E-35C6804C5B8B}" srcOrd="0" destOrd="0" presId="urn:microsoft.com/office/officeart/2005/8/layout/cycle5"/>
    <dgm:cxn modelId="{4131BD58-7868-4CCF-B6F7-5D9A804325F8}" type="presOf" srcId="{5AA95E84-59CB-4577-98E0-B4B63AA3F6F4}" destId="{AFAF4D64-1BBF-4016-9769-2BD3CE8A255E}" srcOrd="0" destOrd="0" presId="urn:microsoft.com/office/officeart/2005/8/layout/cycle5"/>
    <dgm:cxn modelId="{59A23F82-00CF-4D44-948C-E56C13925AF5}" type="presOf" srcId="{34853AE2-3B98-458C-BD50-433D9991FD43}" destId="{EE4D52C9-C9AD-47FD-ABFC-7062A026CEFB}" srcOrd="0" destOrd="0" presId="urn:microsoft.com/office/officeart/2005/8/layout/cycle5"/>
    <dgm:cxn modelId="{19D44585-80D9-4259-94F7-BE8F0B6E132C}" type="presOf" srcId="{F15FEFB9-3D48-43C8-9F69-A0DD0D1D2D9F}" destId="{DC22619C-3B2F-4CA2-A55A-C3C3BD9DF3F1}" srcOrd="0" destOrd="0" presId="urn:microsoft.com/office/officeart/2005/8/layout/cycle5"/>
    <dgm:cxn modelId="{D918299A-9513-420B-B8E0-FAA0A54FCDDC}" type="presOf" srcId="{21EE4788-5C3E-42D5-809F-FCE68A8E4078}" destId="{9D585F3D-7AE2-4491-AB8B-976A07764384}" srcOrd="0" destOrd="0" presId="urn:microsoft.com/office/officeart/2005/8/layout/cycle5"/>
    <dgm:cxn modelId="{E4E76E9B-C6B3-4542-A8A6-53EE96C9CB96}" srcId="{C9C23DB1-9EA0-42BB-A500-E8CFB3D228FC}" destId="{34853AE2-3B98-458C-BD50-433D9991FD43}" srcOrd="3" destOrd="0" parTransId="{F2C44D55-D6BA-4B4E-837C-EBF9CF12EDB1}" sibTransId="{17709A5A-078F-4F3C-975C-6D5B970AFEAA}"/>
    <dgm:cxn modelId="{384B9FA0-D891-4CA7-A2BC-947F58B03380}" type="presOf" srcId="{C153D66B-21EB-4331-A9B5-9AAAFE9B2272}" destId="{B5497381-53B2-46FC-AF0F-1126CB8683D5}" srcOrd="0" destOrd="0" presId="urn:microsoft.com/office/officeart/2005/8/layout/cycle5"/>
    <dgm:cxn modelId="{C5D894AF-431F-4BE2-8ADC-38FB039AEC64}" srcId="{C9C23DB1-9EA0-42BB-A500-E8CFB3D228FC}" destId="{21EE4788-5C3E-42D5-809F-FCE68A8E4078}" srcOrd="2" destOrd="0" parTransId="{1D1796AF-EBB8-443B-97AD-7FD17E7563F0}" sibTransId="{5AA95E84-59CB-4577-98E0-B4B63AA3F6F4}"/>
    <dgm:cxn modelId="{8F3B93B0-E87B-473D-80C7-C00AEB8AE420}" type="presOf" srcId="{8CC7224E-BC21-48B7-A11F-16AB1066C653}" destId="{4651F203-64FB-4278-9214-AAAAAB20186A}" srcOrd="0" destOrd="0" presId="urn:microsoft.com/office/officeart/2005/8/layout/cycle5"/>
    <dgm:cxn modelId="{912143B1-5A0A-430B-8E94-FE84B4F3671F}" srcId="{C9C23DB1-9EA0-42BB-A500-E8CFB3D228FC}" destId="{F15FEFB9-3D48-43C8-9F69-A0DD0D1D2D9F}" srcOrd="1" destOrd="0" parTransId="{914994F3-636D-4EC5-81DB-2CB07A4E945F}" sibTransId="{8CC7224E-BC21-48B7-A11F-16AB1066C653}"/>
    <dgm:cxn modelId="{420C86BF-1E2D-4A59-A283-C7FD807BE9F8}" srcId="{C9C23DB1-9EA0-42BB-A500-E8CFB3D228FC}" destId="{9C634DC6-D504-4DDE-B65E-E32A998A6FDA}" srcOrd="5" destOrd="0" parTransId="{72379DC1-9471-4D56-B0D7-CCCB489D86D9}" sibTransId="{F31BD1AD-C145-439B-B5AF-BD5AB0407F7E}"/>
    <dgm:cxn modelId="{8CC2DBC2-5CE0-4FAE-BCF4-E348C5E2C2FA}" type="presOf" srcId="{5AFEF6EB-3221-458F-B640-213B53A8D482}" destId="{4B550811-E5AD-4198-9110-09EEE2669354}" srcOrd="0" destOrd="0" presId="urn:microsoft.com/office/officeart/2005/8/layout/cycle5"/>
    <dgm:cxn modelId="{4A8BE6D4-9A75-4A52-842E-F3F4DA93C570}" type="presOf" srcId="{C9C23DB1-9EA0-42BB-A500-E8CFB3D228FC}" destId="{BB0442E6-42F9-44B5-A39E-4B6A5D3D7897}" srcOrd="0" destOrd="0" presId="urn:microsoft.com/office/officeart/2005/8/layout/cycle5"/>
    <dgm:cxn modelId="{3DB6EEDB-8315-41B0-9B8E-43B9949A44B7}" type="presOf" srcId="{EAFFB6FA-8B5A-4800-AC45-2C61601700E2}" destId="{CC245697-07FB-4910-814B-606317311689}" srcOrd="0" destOrd="0" presId="urn:microsoft.com/office/officeart/2005/8/layout/cycle5"/>
    <dgm:cxn modelId="{7C8343DD-4926-4006-8E95-8718DAC48588}" type="presOf" srcId="{F31BD1AD-C145-439B-B5AF-BD5AB0407F7E}" destId="{4446A66E-1D05-490F-9787-DEABDEF9171E}" srcOrd="0" destOrd="0" presId="urn:microsoft.com/office/officeart/2005/8/layout/cycle5"/>
    <dgm:cxn modelId="{BA57E8EB-B694-4A0F-B7B1-D3733D759C17}" srcId="{C9C23DB1-9EA0-42BB-A500-E8CFB3D228FC}" destId="{4DD768BF-03D0-4DD7-97A8-ED82A42726A6}" srcOrd="6" destOrd="0" parTransId="{4B0816B3-7979-4226-A657-44EC9FF27D10}" sibTransId="{C153D66B-21EB-4331-A9B5-9AAAFE9B2272}"/>
    <dgm:cxn modelId="{C0D69DEE-F65A-4D94-9BC6-0B8C3FE54E63}" type="presOf" srcId="{F9414FC7-654F-415B-B73E-E19F8D4CE92E}" destId="{3E7AB9D7-B167-4D39-BA7F-071049DD7A68}" srcOrd="0" destOrd="0" presId="urn:microsoft.com/office/officeart/2005/8/layout/cycle5"/>
    <dgm:cxn modelId="{A0D3C2E3-A446-4D8E-A78F-A956A4136299}" type="presParOf" srcId="{BB0442E6-42F9-44B5-A39E-4B6A5D3D7897}" destId="{CC245697-07FB-4910-814B-606317311689}" srcOrd="0" destOrd="0" presId="urn:microsoft.com/office/officeart/2005/8/layout/cycle5"/>
    <dgm:cxn modelId="{F1C47568-3C0D-4A66-860F-5FB197E06A54}" type="presParOf" srcId="{BB0442E6-42F9-44B5-A39E-4B6A5D3D7897}" destId="{968C55D8-8745-4C1F-A63B-92F8585F3987}" srcOrd="1" destOrd="0" presId="urn:microsoft.com/office/officeart/2005/8/layout/cycle5"/>
    <dgm:cxn modelId="{02DA20FD-44D6-4CC3-B5EB-7B40BAB541F5}" type="presParOf" srcId="{BB0442E6-42F9-44B5-A39E-4B6A5D3D7897}" destId="{A7486DFD-EC40-4618-A82B-2C0489C41852}" srcOrd="2" destOrd="0" presId="urn:microsoft.com/office/officeart/2005/8/layout/cycle5"/>
    <dgm:cxn modelId="{BF71CF40-E3EC-458B-846D-807946AE6C5F}" type="presParOf" srcId="{BB0442E6-42F9-44B5-A39E-4B6A5D3D7897}" destId="{DC22619C-3B2F-4CA2-A55A-C3C3BD9DF3F1}" srcOrd="3" destOrd="0" presId="urn:microsoft.com/office/officeart/2005/8/layout/cycle5"/>
    <dgm:cxn modelId="{22F63EA8-5FB4-401A-AD73-3F4C84FF2FEF}" type="presParOf" srcId="{BB0442E6-42F9-44B5-A39E-4B6A5D3D7897}" destId="{E819BA5A-A597-4334-9CB2-1B4E88932655}" srcOrd="4" destOrd="0" presId="urn:microsoft.com/office/officeart/2005/8/layout/cycle5"/>
    <dgm:cxn modelId="{001DDFD2-B509-44D4-9392-689D16F35AD4}" type="presParOf" srcId="{BB0442E6-42F9-44B5-A39E-4B6A5D3D7897}" destId="{4651F203-64FB-4278-9214-AAAAAB20186A}" srcOrd="5" destOrd="0" presId="urn:microsoft.com/office/officeart/2005/8/layout/cycle5"/>
    <dgm:cxn modelId="{0C62FAD6-191D-4EA4-A15A-EE4A2BFBC5C9}" type="presParOf" srcId="{BB0442E6-42F9-44B5-A39E-4B6A5D3D7897}" destId="{9D585F3D-7AE2-4491-AB8B-976A07764384}" srcOrd="6" destOrd="0" presId="urn:microsoft.com/office/officeart/2005/8/layout/cycle5"/>
    <dgm:cxn modelId="{E189FF52-BAD8-4FB8-91A2-E2423585DA29}" type="presParOf" srcId="{BB0442E6-42F9-44B5-A39E-4B6A5D3D7897}" destId="{EA082115-7A27-4C69-818E-5636CDCB46E4}" srcOrd="7" destOrd="0" presId="urn:microsoft.com/office/officeart/2005/8/layout/cycle5"/>
    <dgm:cxn modelId="{EC260E87-29E5-4355-85F6-AC74037423E7}" type="presParOf" srcId="{BB0442E6-42F9-44B5-A39E-4B6A5D3D7897}" destId="{AFAF4D64-1BBF-4016-9769-2BD3CE8A255E}" srcOrd="8" destOrd="0" presId="urn:microsoft.com/office/officeart/2005/8/layout/cycle5"/>
    <dgm:cxn modelId="{1D90C0B4-FCD0-444C-B1D3-F1B3EA82392C}" type="presParOf" srcId="{BB0442E6-42F9-44B5-A39E-4B6A5D3D7897}" destId="{EE4D52C9-C9AD-47FD-ABFC-7062A026CEFB}" srcOrd="9" destOrd="0" presId="urn:microsoft.com/office/officeart/2005/8/layout/cycle5"/>
    <dgm:cxn modelId="{75D6288A-6348-49B6-A689-029E6A0EC510}" type="presParOf" srcId="{BB0442E6-42F9-44B5-A39E-4B6A5D3D7897}" destId="{8D8B870E-54B5-4EA2-83F6-0177E3B2CB5F}" srcOrd="10" destOrd="0" presId="urn:microsoft.com/office/officeart/2005/8/layout/cycle5"/>
    <dgm:cxn modelId="{31D0601F-023A-404D-8CD3-1DC29088D18E}" type="presParOf" srcId="{BB0442E6-42F9-44B5-A39E-4B6A5D3D7897}" destId="{8A675AE0-14EE-4F8F-9B0E-35C6804C5B8B}" srcOrd="11" destOrd="0" presId="urn:microsoft.com/office/officeart/2005/8/layout/cycle5"/>
    <dgm:cxn modelId="{F761372C-0DED-45B2-A260-70F6147D16C6}" type="presParOf" srcId="{BB0442E6-42F9-44B5-A39E-4B6A5D3D7897}" destId="{4B550811-E5AD-4198-9110-09EEE2669354}" srcOrd="12" destOrd="0" presId="urn:microsoft.com/office/officeart/2005/8/layout/cycle5"/>
    <dgm:cxn modelId="{5D97F50C-521A-4D7A-8F34-89DE0157F1F1}" type="presParOf" srcId="{BB0442E6-42F9-44B5-A39E-4B6A5D3D7897}" destId="{860B8036-224B-46C8-948C-9BF53485DF45}" srcOrd="13" destOrd="0" presId="urn:microsoft.com/office/officeart/2005/8/layout/cycle5"/>
    <dgm:cxn modelId="{420F11D3-FFB8-4A45-A202-FE06681E07C2}" type="presParOf" srcId="{BB0442E6-42F9-44B5-A39E-4B6A5D3D7897}" destId="{3E7AB9D7-B167-4D39-BA7F-071049DD7A68}" srcOrd="14" destOrd="0" presId="urn:microsoft.com/office/officeart/2005/8/layout/cycle5"/>
    <dgm:cxn modelId="{CDF5C7C2-BB7C-42DC-84FB-8FBE0685A3F0}" type="presParOf" srcId="{BB0442E6-42F9-44B5-A39E-4B6A5D3D7897}" destId="{16ECEAD1-532B-44AB-8099-D3EEEF5A79BC}" srcOrd="15" destOrd="0" presId="urn:microsoft.com/office/officeart/2005/8/layout/cycle5"/>
    <dgm:cxn modelId="{3184AC24-0D5F-4E17-A38C-B6B6012CD09C}" type="presParOf" srcId="{BB0442E6-42F9-44B5-A39E-4B6A5D3D7897}" destId="{D4DE0EBC-313C-472C-84E0-891E44C119F7}" srcOrd="16" destOrd="0" presId="urn:microsoft.com/office/officeart/2005/8/layout/cycle5"/>
    <dgm:cxn modelId="{79E92CBE-D5D5-4B6C-BBAB-25013131B9B5}" type="presParOf" srcId="{BB0442E6-42F9-44B5-A39E-4B6A5D3D7897}" destId="{4446A66E-1D05-490F-9787-DEABDEF9171E}" srcOrd="17" destOrd="0" presId="urn:microsoft.com/office/officeart/2005/8/layout/cycle5"/>
    <dgm:cxn modelId="{3EF3675D-8E4D-4980-A28E-CF2A3FFDE50C}" type="presParOf" srcId="{BB0442E6-42F9-44B5-A39E-4B6A5D3D7897}" destId="{12042A95-6903-4ABD-9D68-03E9BEDAC8EA}" srcOrd="18" destOrd="0" presId="urn:microsoft.com/office/officeart/2005/8/layout/cycle5"/>
    <dgm:cxn modelId="{3E559DDD-DF4F-4D35-96AB-CE180600F0CD}" type="presParOf" srcId="{BB0442E6-42F9-44B5-A39E-4B6A5D3D7897}" destId="{B04C0F6C-4A19-4077-B461-754F0C8C35A6}" srcOrd="19" destOrd="0" presId="urn:microsoft.com/office/officeart/2005/8/layout/cycle5"/>
    <dgm:cxn modelId="{3813DB8A-1AC5-4346-AAFC-446062EE0C18}" type="presParOf" srcId="{BB0442E6-42F9-44B5-A39E-4B6A5D3D7897}" destId="{B5497381-53B2-46FC-AF0F-1126CB8683D5}" srcOrd="2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245697-07FB-4910-814B-606317311689}">
      <dsp:nvSpPr>
        <dsp:cNvPr id="0" name=""/>
        <dsp:cNvSpPr/>
      </dsp:nvSpPr>
      <dsp:spPr>
        <a:xfrm>
          <a:off x="2169200" y="596"/>
          <a:ext cx="1053010" cy="6844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/>
            <a:t>Águas e nascentes</a:t>
          </a:r>
          <a:endParaRPr lang="en-US" sz="1100" kern="1200" dirty="0"/>
        </a:p>
      </dsp:txBody>
      <dsp:txXfrm>
        <a:off x="2202612" y="34008"/>
        <a:ext cx="986186" cy="617632"/>
      </dsp:txXfrm>
    </dsp:sp>
    <dsp:sp modelId="{A7486DFD-EC40-4618-A82B-2C0489C41852}">
      <dsp:nvSpPr>
        <dsp:cNvPr id="0" name=""/>
        <dsp:cNvSpPr/>
      </dsp:nvSpPr>
      <dsp:spPr>
        <a:xfrm>
          <a:off x="740689" y="342824"/>
          <a:ext cx="3910033" cy="3910033"/>
        </a:xfrm>
        <a:custGeom>
          <a:avLst/>
          <a:gdLst/>
          <a:ahLst/>
          <a:cxnLst/>
          <a:rect l="0" t="0" r="0" b="0"/>
          <a:pathLst>
            <a:path>
              <a:moveTo>
                <a:pt x="2619680" y="116454"/>
              </a:moveTo>
              <a:arcTo wR="1955016" hR="1955016" stAng="17392534" swAng="77286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22619C-3B2F-4CA2-A55A-C3C3BD9DF3F1}">
      <dsp:nvSpPr>
        <dsp:cNvPr id="0" name=""/>
        <dsp:cNvSpPr/>
      </dsp:nvSpPr>
      <dsp:spPr>
        <a:xfrm>
          <a:off x="3697694" y="736680"/>
          <a:ext cx="1053010" cy="6844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/>
            <a:t>Biodiversidade</a:t>
          </a:r>
          <a:endParaRPr lang="en-US" sz="1100" kern="1200"/>
        </a:p>
      </dsp:txBody>
      <dsp:txXfrm>
        <a:off x="3731106" y="770092"/>
        <a:ext cx="986186" cy="617632"/>
      </dsp:txXfrm>
    </dsp:sp>
    <dsp:sp modelId="{4651F203-64FB-4278-9214-AAAAAB20186A}">
      <dsp:nvSpPr>
        <dsp:cNvPr id="0" name=""/>
        <dsp:cNvSpPr/>
      </dsp:nvSpPr>
      <dsp:spPr>
        <a:xfrm>
          <a:off x="740689" y="342824"/>
          <a:ext cx="3910033" cy="3910033"/>
        </a:xfrm>
        <a:custGeom>
          <a:avLst/>
          <a:gdLst/>
          <a:ahLst/>
          <a:cxnLst/>
          <a:rect l="0" t="0" r="0" b="0"/>
          <a:pathLst>
            <a:path>
              <a:moveTo>
                <a:pt x="3782195" y="1259669"/>
              </a:moveTo>
              <a:arcTo wR="1955016" hR="1955016" stAng="20349916" swAng="106480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585F3D-7AE2-4491-AB8B-976A07764384}">
      <dsp:nvSpPr>
        <dsp:cNvPr id="0" name=""/>
        <dsp:cNvSpPr/>
      </dsp:nvSpPr>
      <dsp:spPr>
        <a:xfrm>
          <a:off x="4075201" y="2390645"/>
          <a:ext cx="1053010" cy="6844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/>
            <a:t>Espécies vegetais sagradas</a:t>
          </a:r>
          <a:endParaRPr lang="en-US" sz="1100" kern="1200"/>
        </a:p>
      </dsp:txBody>
      <dsp:txXfrm>
        <a:off x="4108613" y="2424057"/>
        <a:ext cx="986186" cy="617632"/>
      </dsp:txXfrm>
    </dsp:sp>
    <dsp:sp modelId="{AFAF4D64-1BBF-4016-9769-2BD3CE8A255E}">
      <dsp:nvSpPr>
        <dsp:cNvPr id="0" name=""/>
        <dsp:cNvSpPr/>
      </dsp:nvSpPr>
      <dsp:spPr>
        <a:xfrm>
          <a:off x="740689" y="342824"/>
          <a:ext cx="3910033" cy="3910033"/>
        </a:xfrm>
        <a:custGeom>
          <a:avLst/>
          <a:gdLst/>
          <a:ahLst/>
          <a:cxnLst/>
          <a:rect l="0" t="0" r="0" b="0"/>
          <a:pathLst>
            <a:path>
              <a:moveTo>
                <a:pt x="3680890" y="2873412"/>
              </a:moveTo>
              <a:arcTo wR="1955016" hR="1955016" stAng="1681136" swAng="83603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4D52C9-C9AD-47FD-ABFC-7062A026CEFB}">
      <dsp:nvSpPr>
        <dsp:cNvPr id="0" name=""/>
        <dsp:cNvSpPr/>
      </dsp:nvSpPr>
      <dsp:spPr>
        <a:xfrm>
          <a:off x="3017450" y="3717022"/>
          <a:ext cx="1053010" cy="6844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/>
            <a:t>Plantas medicinais</a:t>
          </a:r>
          <a:endParaRPr lang="en-US" sz="1100" kern="1200"/>
        </a:p>
      </dsp:txBody>
      <dsp:txXfrm>
        <a:off x="3050862" y="3750434"/>
        <a:ext cx="986186" cy="617632"/>
      </dsp:txXfrm>
    </dsp:sp>
    <dsp:sp modelId="{8A675AE0-14EE-4F8F-9B0E-35C6804C5B8B}">
      <dsp:nvSpPr>
        <dsp:cNvPr id="0" name=""/>
        <dsp:cNvSpPr/>
      </dsp:nvSpPr>
      <dsp:spPr>
        <a:xfrm>
          <a:off x="740689" y="342824"/>
          <a:ext cx="3910033" cy="3910033"/>
        </a:xfrm>
        <a:custGeom>
          <a:avLst/>
          <a:gdLst/>
          <a:ahLst/>
          <a:cxnLst/>
          <a:rect l="0" t="0" r="0" b="0"/>
          <a:pathLst>
            <a:path>
              <a:moveTo>
                <a:pt x="2149213" y="3900364"/>
              </a:moveTo>
              <a:arcTo wR="1955016" hR="1955016" stAng="5057956" swAng="68408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550811-E5AD-4198-9110-09EEE2669354}">
      <dsp:nvSpPr>
        <dsp:cNvPr id="0" name=""/>
        <dsp:cNvSpPr/>
      </dsp:nvSpPr>
      <dsp:spPr>
        <a:xfrm>
          <a:off x="1320950" y="3717022"/>
          <a:ext cx="1053010" cy="6844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/>
            <a:t>Práticas religiosas e culturais</a:t>
          </a:r>
          <a:endParaRPr lang="en-US" sz="1100" kern="1200"/>
        </a:p>
      </dsp:txBody>
      <dsp:txXfrm>
        <a:off x="1354362" y="3750434"/>
        <a:ext cx="986186" cy="617632"/>
      </dsp:txXfrm>
    </dsp:sp>
    <dsp:sp modelId="{3E7AB9D7-B167-4D39-BA7F-071049DD7A68}">
      <dsp:nvSpPr>
        <dsp:cNvPr id="0" name=""/>
        <dsp:cNvSpPr/>
      </dsp:nvSpPr>
      <dsp:spPr>
        <a:xfrm>
          <a:off x="740689" y="342824"/>
          <a:ext cx="3910033" cy="3910033"/>
        </a:xfrm>
        <a:custGeom>
          <a:avLst/>
          <a:gdLst/>
          <a:ahLst/>
          <a:cxnLst/>
          <a:rect l="0" t="0" r="0" b="0"/>
          <a:pathLst>
            <a:path>
              <a:moveTo>
                <a:pt x="501078" y="3261980"/>
              </a:moveTo>
              <a:arcTo wR="1955016" hR="1955016" stAng="8282833" swAng="83603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ECEAD1-532B-44AB-8099-D3EEEF5A79BC}">
      <dsp:nvSpPr>
        <dsp:cNvPr id="0" name=""/>
        <dsp:cNvSpPr/>
      </dsp:nvSpPr>
      <dsp:spPr>
        <a:xfrm>
          <a:off x="263200" y="2390645"/>
          <a:ext cx="1053010" cy="6844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/>
            <a:t>Produção e segurança alimentar</a:t>
          </a:r>
          <a:endParaRPr lang="en-US" sz="1100" kern="1200"/>
        </a:p>
      </dsp:txBody>
      <dsp:txXfrm>
        <a:off x="296612" y="2424057"/>
        <a:ext cx="986186" cy="617632"/>
      </dsp:txXfrm>
    </dsp:sp>
    <dsp:sp modelId="{4446A66E-1D05-490F-9787-DEABDEF9171E}">
      <dsp:nvSpPr>
        <dsp:cNvPr id="0" name=""/>
        <dsp:cNvSpPr/>
      </dsp:nvSpPr>
      <dsp:spPr>
        <a:xfrm>
          <a:off x="740689" y="342824"/>
          <a:ext cx="3910033" cy="3910033"/>
        </a:xfrm>
        <a:custGeom>
          <a:avLst/>
          <a:gdLst/>
          <a:ahLst/>
          <a:cxnLst/>
          <a:rect l="0" t="0" r="0" b="0"/>
          <a:pathLst>
            <a:path>
              <a:moveTo>
                <a:pt x="2838" y="1849701"/>
              </a:moveTo>
              <a:arcTo wR="1955016" hR="1955016" stAng="10985279" swAng="106480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042A95-6903-4ABD-9D68-03E9BEDAC8EA}">
      <dsp:nvSpPr>
        <dsp:cNvPr id="0" name=""/>
        <dsp:cNvSpPr/>
      </dsp:nvSpPr>
      <dsp:spPr>
        <a:xfrm>
          <a:off x="640707" y="736680"/>
          <a:ext cx="1053010" cy="6844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/>
            <a:t>Conhecimentos ancestrais</a:t>
          </a:r>
          <a:endParaRPr lang="en-US" sz="1100" kern="1200"/>
        </a:p>
      </dsp:txBody>
      <dsp:txXfrm>
        <a:off x="674119" y="770092"/>
        <a:ext cx="986186" cy="617632"/>
      </dsp:txXfrm>
    </dsp:sp>
    <dsp:sp modelId="{B5497381-53B2-46FC-AF0F-1126CB8683D5}">
      <dsp:nvSpPr>
        <dsp:cNvPr id="0" name=""/>
        <dsp:cNvSpPr/>
      </dsp:nvSpPr>
      <dsp:spPr>
        <a:xfrm>
          <a:off x="740689" y="342824"/>
          <a:ext cx="3910033" cy="3910033"/>
        </a:xfrm>
        <a:custGeom>
          <a:avLst/>
          <a:gdLst/>
          <a:ahLst/>
          <a:cxnLst/>
          <a:rect l="0" t="0" r="0" b="0"/>
          <a:pathLst>
            <a:path>
              <a:moveTo>
                <a:pt x="897212" y="310893"/>
              </a:moveTo>
              <a:arcTo wR="1955016" hR="1955016" stAng="14234603" swAng="77286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A00B0-7F3F-4EDD-83F1-82AC9F5BD0D5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F84AF-5C71-4491-A7FF-39F9076203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0384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Atuação do Ministério da Igualdade Racial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F84AF-5C71-4491-A7FF-39F9076203C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731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140DF-FC4A-2698-55F0-3B6216EE4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197717B-5670-29B1-7482-8435B88066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112BEDD-4654-82B9-C462-F085091DB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Fonte: Painel El </a:t>
            </a:r>
            <a:r>
              <a:rPr lang="pt-BR" dirty="0" err="1"/>
              <a:t>Niño</a:t>
            </a:r>
            <a:r>
              <a:rPr lang="pt-BR" dirty="0"/>
              <a:t> 3ª edição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56D2CC-21C5-367E-9E84-2E072B332E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F84AF-5C71-4491-A7FF-39F9076203C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2008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17B68-C8CA-3EC3-51DA-6676BEB0D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4DDB5C5-50C6-641E-146B-5F75FD0EF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9DACBF5-6776-6828-3FAF-F3EF5DF67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Fonte: Painel El </a:t>
            </a:r>
            <a:r>
              <a:rPr lang="pt-BR" dirty="0" err="1"/>
              <a:t>Niño</a:t>
            </a:r>
            <a:r>
              <a:rPr lang="pt-BR" dirty="0"/>
              <a:t> 3ª edição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49782FD-D685-DB8B-885A-19EEB0F216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F84AF-5C71-4491-A7FF-39F9076203C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1719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C1A8-B3D0-A02F-5D27-845D83F34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DDF0A56-CFAC-A353-C749-9D737FEEB4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4FA03B1-76B0-59DA-7565-62903B97E3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Fonte: Painel El </a:t>
            </a:r>
            <a:r>
              <a:rPr lang="pt-BR" dirty="0" err="1"/>
              <a:t>Niño</a:t>
            </a:r>
            <a:r>
              <a:rPr lang="pt-BR" dirty="0"/>
              <a:t> 3ª edição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63025F4-3421-ABE2-7DF3-2FF7F89BD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F84AF-5C71-4491-A7FF-39F9076203C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6783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Rawline"/>
                <a:cs typeface="Rawlin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65655"/>
                </a:solidFill>
                <a:latin typeface="Rawline"/>
                <a:cs typeface="Rawline"/>
              </a:defRPr>
            </a:lvl1pPr>
          </a:lstStyle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Rawline"/>
                <a:cs typeface="Rawlin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65655"/>
                </a:solidFill>
                <a:latin typeface="Rawline"/>
                <a:cs typeface="Rawline"/>
              </a:defRPr>
            </a:lvl1pPr>
          </a:lstStyle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Rawline"/>
                <a:cs typeface="Rawlin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65655"/>
                </a:solidFill>
                <a:latin typeface="Rawline"/>
                <a:cs typeface="Rawline"/>
              </a:defRPr>
            </a:lvl1pPr>
          </a:lstStyle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Rawline"/>
                <a:cs typeface="Rawlin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65655"/>
                </a:solidFill>
                <a:latin typeface="Rawline"/>
                <a:cs typeface="Rawline"/>
              </a:defRPr>
            </a:lvl1pPr>
          </a:lstStyle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65655"/>
                </a:solidFill>
                <a:latin typeface="Rawline"/>
                <a:cs typeface="Rawline"/>
              </a:defRPr>
            </a:lvl1pPr>
          </a:lstStyle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769155" y="6178689"/>
            <a:ext cx="440690" cy="301625"/>
          </a:xfrm>
          <a:custGeom>
            <a:avLst/>
            <a:gdLst/>
            <a:ahLst/>
            <a:cxnLst/>
            <a:rect l="l" t="t" r="r" b="b"/>
            <a:pathLst>
              <a:path w="440690" h="301625">
                <a:moveTo>
                  <a:pt x="440474" y="0"/>
                </a:moveTo>
                <a:lnTo>
                  <a:pt x="0" y="0"/>
                </a:lnTo>
                <a:lnTo>
                  <a:pt x="0" y="301167"/>
                </a:lnTo>
                <a:lnTo>
                  <a:pt x="440474" y="301167"/>
                </a:lnTo>
                <a:lnTo>
                  <a:pt x="440474" y="0"/>
                </a:lnTo>
                <a:close/>
              </a:path>
            </a:pathLst>
          </a:custGeom>
          <a:solidFill>
            <a:srgbClr val="0292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806069" y="6214614"/>
            <a:ext cx="367030" cy="229870"/>
          </a:xfrm>
          <a:custGeom>
            <a:avLst/>
            <a:gdLst/>
            <a:ahLst/>
            <a:cxnLst/>
            <a:rect l="l" t="t" r="r" b="b"/>
            <a:pathLst>
              <a:path w="367029" h="229870">
                <a:moveTo>
                  <a:pt x="183235" y="0"/>
                </a:moveTo>
                <a:lnTo>
                  <a:pt x="0" y="114630"/>
                </a:lnTo>
                <a:lnTo>
                  <a:pt x="183235" y="229260"/>
                </a:lnTo>
                <a:lnTo>
                  <a:pt x="366471" y="114630"/>
                </a:lnTo>
                <a:lnTo>
                  <a:pt x="183235" y="0"/>
                </a:lnTo>
                <a:close/>
              </a:path>
            </a:pathLst>
          </a:custGeom>
          <a:solidFill>
            <a:srgbClr val="FFCA0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12315" y="6254795"/>
            <a:ext cx="156286" cy="15086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9255781" y="6060286"/>
            <a:ext cx="2077085" cy="0"/>
          </a:xfrm>
          <a:custGeom>
            <a:avLst/>
            <a:gdLst/>
            <a:ahLst/>
            <a:cxnLst/>
            <a:rect l="l" t="t" r="r" b="b"/>
            <a:pathLst>
              <a:path w="2077084">
                <a:moveTo>
                  <a:pt x="2076526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E1E1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255787" y="6598256"/>
            <a:ext cx="2077085" cy="0"/>
          </a:xfrm>
          <a:custGeom>
            <a:avLst/>
            <a:gdLst/>
            <a:ahLst/>
            <a:cxnLst/>
            <a:rect l="l" t="t" r="r" b="b"/>
            <a:pathLst>
              <a:path w="2077084">
                <a:moveTo>
                  <a:pt x="0" y="0"/>
                </a:moveTo>
                <a:lnTo>
                  <a:pt x="2076526" y="0"/>
                </a:lnTo>
              </a:path>
            </a:pathLst>
          </a:custGeom>
          <a:ln w="3175">
            <a:solidFill>
              <a:srgbClr val="E1E1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530247" y="6070865"/>
            <a:ext cx="662305" cy="516890"/>
          </a:xfrm>
          <a:custGeom>
            <a:avLst/>
            <a:gdLst/>
            <a:ahLst/>
            <a:cxnLst/>
            <a:rect l="l" t="t" r="r" b="b"/>
            <a:pathLst>
              <a:path w="662304" h="516890">
                <a:moveTo>
                  <a:pt x="661866" y="0"/>
                </a:moveTo>
                <a:lnTo>
                  <a:pt x="157060" y="0"/>
                </a:lnTo>
                <a:lnTo>
                  <a:pt x="107418" y="8007"/>
                </a:lnTo>
                <a:lnTo>
                  <a:pt x="64303" y="30304"/>
                </a:lnTo>
                <a:lnTo>
                  <a:pt x="30304" y="64303"/>
                </a:lnTo>
                <a:lnTo>
                  <a:pt x="8007" y="107418"/>
                </a:lnTo>
                <a:lnTo>
                  <a:pt x="0" y="157060"/>
                </a:lnTo>
                <a:lnTo>
                  <a:pt x="0" y="359752"/>
                </a:lnTo>
                <a:lnTo>
                  <a:pt x="8007" y="409395"/>
                </a:lnTo>
                <a:lnTo>
                  <a:pt x="30304" y="452510"/>
                </a:lnTo>
                <a:lnTo>
                  <a:pt x="64303" y="486509"/>
                </a:lnTo>
                <a:lnTo>
                  <a:pt x="107418" y="508806"/>
                </a:lnTo>
                <a:lnTo>
                  <a:pt x="157060" y="516813"/>
                </a:lnTo>
                <a:lnTo>
                  <a:pt x="661866" y="516813"/>
                </a:lnTo>
                <a:lnTo>
                  <a:pt x="661866" y="0"/>
                </a:lnTo>
                <a:close/>
              </a:path>
            </a:pathLst>
          </a:custGeom>
          <a:solidFill>
            <a:srgbClr val="0292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575838"/>
            <a:ext cx="1873250" cy="516890"/>
          </a:xfrm>
          <a:custGeom>
            <a:avLst/>
            <a:gdLst/>
            <a:ahLst/>
            <a:cxnLst/>
            <a:rect l="l" t="t" r="r" b="b"/>
            <a:pathLst>
              <a:path w="1873250" h="516890">
                <a:moveTo>
                  <a:pt x="1716015" y="0"/>
                </a:moveTo>
                <a:lnTo>
                  <a:pt x="0" y="0"/>
                </a:lnTo>
                <a:lnTo>
                  <a:pt x="0" y="516813"/>
                </a:lnTo>
                <a:lnTo>
                  <a:pt x="1716015" y="516813"/>
                </a:lnTo>
                <a:lnTo>
                  <a:pt x="1765657" y="508806"/>
                </a:lnTo>
                <a:lnTo>
                  <a:pt x="1808772" y="486509"/>
                </a:lnTo>
                <a:lnTo>
                  <a:pt x="1842771" y="452510"/>
                </a:lnTo>
                <a:lnTo>
                  <a:pt x="1865068" y="409395"/>
                </a:lnTo>
                <a:lnTo>
                  <a:pt x="1873076" y="359752"/>
                </a:lnTo>
                <a:lnTo>
                  <a:pt x="1873076" y="157060"/>
                </a:lnTo>
                <a:lnTo>
                  <a:pt x="1865068" y="107418"/>
                </a:lnTo>
                <a:lnTo>
                  <a:pt x="1842771" y="64303"/>
                </a:lnTo>
                <a:lnTo>
                  <a:pt x="1808772" y="30304"/>
                </a:lnTo>
                <a:lnTo>
                  <a:pt x="1765657" y="8007"/>
                </a:lnTo>
                <a:lnTo>
                  <a:pt x="1716015" y="0"/>
                </a:lnTo>
                <a:close/>
              </a:path>
            </a:pathLst>
          </a:custGeom>
          <a:solidFill>
            <a:srgbClr val="0292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870981"/>
            <a:ext cx="962025" cy="516890"/>
          </a:xfrm>
          <a:custGeom>
            <a:avLst/>
            <a:gdLst/>
            <a:ahLst/>
            <a:cxnLst/>
            <a:rect l="l" t="t" r="r" b="b"/>
            <a:pathLst>
              <a:path w="962025" h="516890">
                <a:moveTo>
                  <a:pt x="804749" y="0"/>
                </a:moveTo>
                <a:lnTo>
                  <a:pt x="0" y="0"/>
                </a:lnTo>
                <a:lnTo>
                  <a:pt x="0" y="516813"/>
                </a:lnTo>
                <a:lnTo>
                  <a:pt x="804749" y="516813"/>
                </a:lnTo>
                <a:lnTo>
                  <a:pt x="854392" y="508806"/>
                </a:lnTo>
                <a:lnTo>
                  <a:pt x="897507" y="486509"/>
                </a:lnTo>
                <a:lnTo>
                  <a:pt x="931506" y="452510"/>
                </a:lnTo>
                <a:lnTo>
                  <a:pt x="953803" y="409395"/>
                </a:lnTo>
                <a:lnTo>
                  <a:pt x="961810" y="359752"/>
                </a:lnTo>
                <a:lnTo>
                  <a:pt x="961810" y="157060"/>
                </a:lnTo>
                <a:lnTo>
                  <a:pt x="953803" y="107418"/>
                </a:lnTo>
                <a:lnTo>
                  <a:pt x="931506" y="64303"/>
                </a:lnTo>
                <a:lnTo>
                  <a:pt x="897507" y="30304"/>
                </a:lnTo>
                <a:lnTo>
                  <a:pt x="854392" y="8007"/>
                </a:lnTo>
                <a:lnTo>
                  <a:pt x="804749" y="0"/>
                </a:lnTo>
                <a:close/>
              </a:path>
            </a:pathLst>
          </a:custGeom>
          <a:solidFill>
            <a:srgbClr val="302E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12342" y="432656"/>
            <a:ext cx="3292475" cy="574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Rawline"/>
                <a:cs typeface="Rawlin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369540" y="6132173"/>
            <a:ext cx="1329054" cy="393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rgbClr val="565655"/>
                </a:solidFill>
                <a:latin typeface="Rawline"/>
                <a:cs typeface="Rawline"/>
              </a:defRPr>
            </a:lvl1pPr>
          </a:lstStyle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423103" y="1754183"/>
            <a:ext cx="7345794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t-BR" dirty="0"/>
              <a:t>Mudanças climáticas e impactos sobre os Povos e Comunidades Tradicionais de Terreiro e de Matriz Africana</a:t>
            </a:r>
            <a:endParaRPr spc="-55" dirty="0"/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9296472" y="6142611"/>
            <a:ext cx="1715273" cy="3930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283D168-1DBA-8007-BE8F-9DB8A81E7A87}"/>
              </a:ext>
            </a:extLst>
          </p:cNvPr>
          <p:cNvSpPr>
            <a:spLocks noGrp="1"/>
          </p:cNvSpPr>
          <p:nvPr/>
        </p:nvSpPr>
        <p:spPr>
          <a:xfrm>
            <a:off x="477099" y="4648200"/>
            <a:ext cx="1762125" cy="66675"/>
          </a:xfrm>
          <a:prstGeom prst="rect">
            <a:avLst/>
          </a:prstGeom>
          <a:solidFill>
            <a:srgbClr val="0B6B4F"/>
          </a:solidFill>
          <a:ln w="0">
            <a:solidFill>
              <a:srgbClr val="0B6B4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96ACF2A-F63E-0829-21E4-D5763ADA49BB}"/>
              </a:ext>
            </a:extLst>
          </p:cNvPr>
          <p:cNvSpPr txBox="1"/>
          <p:nvPr/>
        </p:nvSpPr>
        <p:spPr>
          <a:xfrm>
            <a:off x="457434" y="4953000"/>
            <a:ext cx="9525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1" dirty="0">
                <a:latin typeface="Rawline"/>
              </a:rPr>
              <a:t>Reunião Ordinária do Comitê Gestor da Política Nacional de Povos e Comunidades Tradicionais de Terreiro e de Matriz Africana (10/09/2026)</a:t>
            </a:r>
          </a:p>
          <a:p>
            <a:pPr algn="l"/>
            <a:endParaRPr lang="pt-BR" b="1" dirty="0">
              <a:latin typeface="Rawline"/>
            </a:endParaRPr>
          </a:p>
          <a:p>
            <a:pPr algn="l"/>
            <a:r>
              <a:rPr lang="pt-BR" b="1" dirty="0">
                <a:latin typeface="Rawline"/>
              </a:rPr>
              <a:t>Maiara Batista Dourado - Coordenadora de Acompanhamento de Parcerias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286000" y="609600"/>
            <a:ext cx="80772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dirty="0"/>
              <a:t>A MUDANÇA DO CLIMA NÃO AFETA TODAS AS PESSOAS DA MESMA FORMA</a:t>
            </a:r>
            <a:endParaRPr lang="pt-BR" spc="-10" noProof="0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559FB63-EFF0-CE79-1A58-DB14DE62B6A7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9296472" y="6142611"/>
            <a:ext cx="1715273" cy="3930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1AC9C78-1DAB-2228-5168-EF3CE01C3F6F}"/>
              </a:ext>
            </a:extLst>
          </p:cNvPr>
          <p:cNvSpPr/>
          <p:nvPr/>
        </p:nvSpPr>
        <p:spPr>
          <a:xfrm>
            <a:off x="1358900" y="3315962"/>
            <a:ext cx="2298700" cy="1057726"/>
          </a:xfrm>
          <a:prstGeom prst="rect">
            <a:avLst/>
          </a:prstGeom>
          <a:solidFill>
            <a:srgbClr val="006D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noProof="0" dirty="0"/>
              <a:t>AMEAÇA CLIMÁTICA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DFBAF0C8-E9E7-8ACE-72DE-DF386334B205}"/>
              </a:ext>
            </a:extLst>
          </p:cNvPr>
          <p:cNvSpPr/>
          <p:nvPr/>
        </p:nvSpPr>
        <p:spPr>
          <a:xfrm>
            <a:off x="4829892" y="3338876"/>
            <a:ext cx="2298700" cy="1057726"/>
          </a:xfrm>
          <a:prstGeom prst="rect">
            <a:avLst/>
          </a:prstGeom>
          <a:solidFill>
            <a:srgbClr val="006D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noProof="0" dirty="0"/>
              <a:t>EXPOSIÇÃO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413D8D71-D31A-F696-0B97-BBEA0211E681}"/>
              </a:ext>
            </a:extLst>
          </p:cNvPr>
          <p:cNvSpPr/>
          <p:nvPr/>
        </p:nvSpPr>
        <p:spPr>
          <a:xfrm>
            <a:off x="8305800" y="3338876"/>
            <a:ext cx="2298700" cy="1057726"/>
          </a:xfrm>
          <a:prstGeom prst="rect">
            <a:avLst/>
          </a:prstGeom>
          <a:solidFill>
            <a:srgbClr val="006D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noProof="0" dirty="0"/>
              <a:t>VULNERABILIDADE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2228E-E12B-2D76-056A-2DD0292B3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172D706C-48B4-C6D5-CCC9-DD99419CD4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0" y="609600"/>
            <a:ext cx="80772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dirty="0"/>
              <a:t>RACISMO AMBIENTAL E JUSTIÇA CLIMÁTICA</a:t>
            </a:r>
            <a:endParaRPr lang="pt-BR" spc="-10" noProof="0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2E4B7264-8CA3-25A2-65DA-AD1C112AB706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9296472" y="6142611"/>
            <a:ext cx="1715273" cy="3930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830F9C-5B70-A4FF-0A97-E6463067D292}"/>
              </a:ext>
            </a:extLst>
          </p:cNvPr>
          <p:cNvSpPr txBox="1"/>
          <p:nvPr/>
        </p:nvSpPr>
        <p:spPr>
          <a:xfrm>
            <a:off x="1066800" y="2401929"/>
            <a:ext cx="9525000" cy="3083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2000" i="0" spc="15" dirty="0">
                <a:solidFill>
                  <a:sysClr val="windowText" lastClr="000000"/>
                </a:solidFill>
                <a:effectLst/>
                <a:latin typeface="Rawline"/>
              </a:rPr>
              <a:t>“Injustiças sociais e ambientais que recaem de forma implacável sobre etnias e populações vulnerabilizadas. O racismo ambiental não se configura apenas através de ações que tenham uma intenção racista, mas, igualmente, através de ações que tenham impacto ‘racial’, não obstante a intenção que lhes tenha dado origem.” (PACHECO, Tania, 2007)</a:t>
            </a:r>
            <a:endParaRPr lang="pt-BR" sz="2000" dirty="0">
              <a:latin typeface="Rawline"/>
            </a:endParaRPr>
          </a:p>
        </p:txBody>
      </p:sp>
    </p:spTree>
    <p:extLst>
      <p:ext uri="{BB962C8B-B14F-4D97-AF65-F5344CB8AC3E}">
        <p14:creationId xmlns:p14="http://schemas.microsoft.com/office/powerpoint/2010/main" val="71245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F3D41-D047-A29A-D9DF-037D0D0D1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mposition">
            <a:extLst>
              <a:ext uri="{FF2B5EF4-FFF2-40B4-BE49-F238E27FC236}">
                <a16:creationId xmlns:a16="http://schemas.microsoft.com/office/drawing/2014/main" id="{D05AB215-8ED9-241B-B572-8AFBBCC1F1D9}"/>
              </a:ext>
            </a:extLst>
          </p:cNvPr>
          <p:cNvSpPr>
            <a:spLocks noGrp="1"/>
          </p:cNvSpPr>
          <p:nvPr/>
        </p:nvSpPr>
        <p:spPr>
          <a:xfrm>
            <a:off x="7799184" y="3276600"/>
            <a:ext cx="4005309" cy="2667000"/>
          </a:xfrm>
          <a:prstGeom prst="rect">
            <a:avLst/>
          </a:prstGeom>
          <a:solidFill>
            <a:srgbClr val="E8F3EE"/>
          </a:solidFill>
          <a:ln w="0">
            <a:noFill/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23" name="composition">
            <a:extLst>
              <a:ext uri="{FF2B5EF4-FFF2-40B4-BE49-F238E27FC236}">
                <a16:creationId xmlns:a16="http://schemas.microsoft.com/office/drawing/2014/main" id="{4BEB5BE8-B939-0454-D444-5997B5BE3CAB}"/>
              </a:ext>
            </a:extLst>
          </p:cNvPr>
          <p:cNvSpPr>
            <a:spLocks noGrp="1"/>
          </p:cNvSpPr>
          <p:nvPr/>
        </p:nvSpPr>
        <p:spPr>
          <a:xfrm>
            <a:off x="387506" y="3276600"/>
            <a:ext cx="3056531" cy="2667000"/>
          </a:xfrm>
          <a:prstGeom prst="rect">
            <a:avLst/>
          </a:prstGeom>
          <a:solidFill>
            <a:srgbClr val="E8F3EE"/>
          </a:solidFill>
          <a:ln w="0">
            <a:noFill/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21" name="composition">
            <a:extLst>
              <a:ext uri="{FF2B5EF4-FFF2-40B4-BE49-F238E27FC236}">
                <a16:creationId xmlns:a16="http://schemas.microsoft.com/office/drawing/2014/main" id="{25258ECF-3EB7-1B00-3B67-08F8787E4636}"/>
              </a:ext>
            </a:extLst>
          </p:cNvPr>
          <p:cNvSpPr>
            <a:spLocks noGrp="1"/>
          </p:cNvSpPr>
          <p:nvPr/>
        </p:nvSpPr>
        <p:spPr>
          <a:xfrm>
            <a:off x="4162028" y="3276600"/>
            <a:ext cx="3056530" cy="2667000"/>
          </a:xfrm>
          <a:prstGeom prst="rect">
            <a:avLst/>
          </a:prstGeom>
          <a:solidFill>
            <a:srgbClr val="E8F3EE"/>
          </a:solidFill>
          <a:ln w="0">
            <a:noFill/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97BD594A-F339-4C20-3AC9-7EA0380BE7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0" y="609600"/>
            <a:ext cx="80772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dirty="0">
                <a:ea typeface="Arial"/>
                <a:cs typeface="Arial"/>
              </a:rPr>
              <a:t>Plano Temático de Igualdade Racial e Combate ao Racismo</a:t>
            </a:r>
            <a:endParaRPr lang="pt-BR" spc="-10" noProof="0" dirty="0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F2C95019-5271-B553-25AF-FA0FCF962E6C}"/>
              </a:ext>
            </a:extLst>
          </p:cNvPr>
          <p:cNvSpPr>
            <a:spLocks noGrp="1"/>
          </p:cNvSpPr>
          <p:nvPr/>
        </p:nvSpPr>
        <p:spPr>
          <a:xfrm>
            <a:off x="387506" y="2364686"/>
            <a:ext cx="10501212" cy="50051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/>
          <a:p>
            <a:pPr algn="l">
              <a:defRPr sz="1725" b="0">
                <a:solidFill>
                  <a:srgbClr val="53615C"/>
                </a:solidFill>
                <a:latin typeface="Arial"/>
                <a:ea typeface="Arial"/>
                <a:cs typeface="Arial"/>
              </a:defRPr>
            </a:pPr>
            <a:r>
              <a:rPr lang="pt-BR" sz="2000" b="0" noProof="0" dirty="0">
                <a:solidFill>
                  <a:schemeClr val="tx1"/>
                </a:solidFill>
                <a:latin typeface="Rawline"/>
                <a:ea typeface="Arial"/>
                <a:cs typeface="Arial"/>
              </a:rPr>
              <a:t>O Plano Temático de Igualdade Racial e Combate ao Racismo </a:t>
            </a:r>
            <a:r>
              <a:rPr lang="pt-BR" sz="2000" dirty="0">
                <a:solidFill>
                  <a:schemeClr val="tx1"/>
                </a:solidFill>
                <a:latin typeface="Rawline"/>
                <a:ea typeface="Arial"/>
                <a:cs typeface="Arial"/>
              </a:rPr>
              <a:t>é orientado por três objetivos:</a:t>
            </a:r>
            <a:endParaRPr lang="pt-BR" sz="2000" b="0" noProof="0" dirty="0">
              <a:solidFill>
                <a:schemeClr val="tx1"/>
              </a:solidFill>
              <a:latin typeface="Rawline"/>
              <a:ea typeface="Arial"/>
              <a:cs typeface="Arial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933A684-4815-33D2-45DC-7B729670AD52}"/>
              </a:ext>
            </a:extLst>
          </p:cNvPr>
          <p:cNvSpPr txBox="1"/>
          <p:nvPr/>
        </p:nvSpPr>
        <p:spPr>
          <a:xfrm>
            <a:off x="547996" y="3473245"/>
            <a:ext cx="274244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Rawline"/>
              </a:rPr>
              <a:t>Fomentar a produção de dados climáticos </a:t>
            </a:r>
            <a:r>
              <a:rPr lang="pt-BR" dirty="0" err="1">
                <a:latin typeface="Rawline"/>
              </a:rPr>
              <a:t>racializados</a:t>
            </a:r>
            <a:r>
              <a:rPr lang="pt-BR" dirty="0">
                <a:latin typeface="Rawline"/>
              </a:rPr>
              <a:t> para subsidiar a elaboração, a implementação, o monitoramento e a avaliação das políticas públicas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B091546-2FB2-B42D-F331-E3695E881203}"/>
              </a:ext>
            </a:extLst>
          </p:cNvPr>
          <p:cNvSpPr txBox="1"/>
          <p:nvPr/>
        </p:nvSpPr>
        <p:spPr>
          <a:xfrm>
            <a:off x="4585393" y="3732937"/>
            <a:ext cx="22098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Rawline"/>
              </a:rPr>
              <a:t>Combater e superar o racismo ambiental para a redução das desigualdades e para a promoção da justiça climática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1B355B5-C9D7-8979-8E06-1B0937160916}"/>
              </a:ext>
            </a:extLst>
          </p:cNvPr>
          <p:cNvSpPr txBox="1"/>
          <p:nvPr/>
        </p:nvSpPr>
        <p:spPr>
          <a:xfrm>
            <a:off x="8001001" y="3500872"/>
            <a:ext cx="372399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Rawline"/>
              </a:rPr>
              <a:t>Efetivar os direitos territoriais, ambientais, sociais, econômicos e culturais da População Negra, dos Quilombolas, dos Povos e Comunidades Tradicionais de Matriz Africana, dos Povos de Terreiros, e dos Ciganos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AE7EE285-5075-7D50-4598-6B6BC51A36CA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9296472" y="6142611"/>
            <a:ext cx="1715273" cy="3930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</p:spTree>
    <p:extLst>
      <p:ext uri="{BB962C8B-B14F-4D97-AF65-F5344CB8AC3E}">
        <p14:creationId xmlns:p14="http://schemas.microsoft.com/office/powerpoint/2010/main" val="343492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1BDF2-27E9-2F2D-CDFF-D3A6FA370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7373CFC0-1707-EF0C-399A-67D540314D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1700" y="762000"/>
            <a:ext cx="7848600" cy="574046"/>
          </a:xfrm>
        </p:spPr>
        <p:txBody>
          <a:bodyPr vert="horz" wrap="square" lIns="0" tIns="12700" rIns="0" bIns="0" rtlCol="0" anchor="ctr">
            <a:noAutofit/>
          </a:bodyPr>
          <a:lstStyle/>
          <a:p>
            <a:pPr marL="12700">
              <a:lnSpc>
                <a:spcPct val="90000"/>
              </a:lnSpc>
              <a:spcBef>
                <a:spcPts val="100"/>
              </a:spcBef>
            </a:pPr>
            <a:r>
              <a:rPr lang="pt-BR" dirty="0"/>
              <a:t>Território, biodiversidade, cultura e ancestralidade</a:t>
            </a:r>
            <a:endParaRPr lang="pt-BR" spc="-10" noProof="0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74674E9D-6E2E-05C7-E401-3D45B912E357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9296472" y="6142611"/>
            <a:ext cx="1715273" cy="3930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5435"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  <a:endParaRPr lang="pt-BR" spc="-25"/>
          </a:p>
          <a:p>
            <a:pPr marL="12700"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  <a:endParaRPr lang="pt-BR" b="1" spc="-10">
              <a:latin typeface="Rawline ExtraBold"/>
              <a:cs typeface="Rawline ExtraBold"/>
            </a:endParaRPr>
          </a:p>
        </p:txBody>
      </p:sp>
      <p:graphicFrame>
        <p:nvGraphicFramePr>
          <p:cNvPr id="17" name="CaixaDeTexto 14">
            <a:extLst>
              <a:ext uri="{FF2B5EF4-FFF2-40B4-BE49-F238E27FC236}">
                <a16:creationId xmlns:a16="http://schemas.microsoft.com/office/drawing/2014/main" id="{1A88894A-7A88-6B0C-6A6D-C40CDA93EE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0263340"/>
              </p:ext>
            </p:extLst>
          </p:nvPr>
        </p:nvGraphicFramePr>
        <p:xfrm>
          <a:off x="3124200" y="1828800"/>
          <a:ext cx="5391412" cy="4402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911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495A3-1AF2-4B92-3C06-097094127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6A91AE00-2CBD-9031-1ABA-39EAEAB27D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1700" y="762000"/>
            <a:ext cx="7848600" cy="574046"/>
          </a:xfrm>
        </p:spPr>
        <p:txBody>
          <a:bodyPr vert="horz" wrap="square" lIns="0" tIns="12700" rIns="0" bIns="0" rtlCol="0" anchor="ctr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dirty="0"/>
              <a:t>Eventos extremos e impactos sobre direitos e modos de vida</a:t>
            </a:r>
            <a:endParaRPr lang="pt-BR" spc="-10" noProof="0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BFCD463-4C81-8FB3-24B7-4356153B6D6C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9296472" y="6142611"/>
            <a:ext cx="1715273" cy="3930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5435"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  <a:endParaRPr lang="pt-BR" spc="-25"/>
          </a:p>
          <a:p>
            <a:pPr marL="12700"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  <a:endParaRPr lang="pt-BR" b="1" spc="-10">
              <a:latin typeface="Rawline ExtraBold"/>
              <a:cs typeface="Rawline ExtraBold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46700DC-ABBA-2560-2994-F06B73CD8149}"/>
              </a:ext>
            </a:extLst>
          </p:cNvPr>
          <p:cNvSpPr txBox="1"/>
          <p:nvPr/>
        </p:nvSpPr>
        <p:spPr>
          <a:xfrm>
            <a:off x="76200" y="2435864"/>
            <a:ext cx="6097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b="1" dirty="0">
                <a:latin typeface="Rawline"/>
              </a:rPr>
              <a:t>🌧️ Chuvas intensas e enchentes</a:t>
            </a:r>
          </a:p>
          <a:p>
            <a:pPr algn="ctr">
              <a:buNone/>
            </a:pPr>
            <a:r>
              <a:rPr lang="pt-BR" dirty="0">
                <a:latin typeface="Rawline"/>
              </a:rPr>
              <a:t>Danos aos territórios e espaços tradicionais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Contaminação de águas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Prejuízos às atividades comunitárias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96CD3BE-192A-054F-CC42-3BBA2DF5270B}"/>
              </a:ext>
            </a:extLst>
          </p:cNvPr>
          <p:cNvSpPr txBox="1"/>
          <p:nvPr/>
        </p:nvSpPr>
        <p:spPr>
          <a:xfrm>
            <a:off x="80319" y="4264383"/>
            <a:ext cx="6097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b="1" dirty="0">
                <a:latin typeface="Rawline"/>
              </a:rPr>
              <a:t>☀️ Secas e ondas de calor</a:t>
            </a:r>
          </a:p>
          <a:p>
            <a:pPr algn="ctr">
              <a:buNone/>
            </a:pPr>
            <a:r>
              <a:rPr lang="pt-BR" dirty="0">
                <a:latin typeface="Rawline"/>
              </a:rPr>
              <a:t>Escassez hídrica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Insegurança alimentar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Impactos sobre plantas e espécies sagradas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FC94920-79A5-0031-F7DC-D15F48542F52}"/>
              </a:ext>
            </a:extLst>
          </p:cNvPr>
          <p:cNvSpPr txBox="1"/>
          <p:nvPr/>
        </p:nvSpPr>
        <p:spPr>
          <a:xfrm>
            <a:off x="5715000" y="2435864"/>
            <a:ext cx="6097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b="1" dirty="0">
                <a:latin typeface="Rawline"/>
              </a:rPr>
              <a:t>🔥 Incêndios</a:t>
            </a:r>
          </a:p>
          <a:p>
            <a:pPr algn="ctr">
              <a:buNone/>
            </a:pPr>
            <a:r>
              <a:rPr lang="pt-BR" dirty="0">
                <a:latin typeface="Rawline"/>
              </a:rPr>
              <a:t>Degradação territorial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Perda de biodiversidade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Riscos à saúde e ao patrimônio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4D80E56-6E21-5569-C303-6658CC8CF2E9}"/>
              </a:ext>
            </a:extLst>
          </p:cNvPr>
          <p:cNvSpPr txBox="1"/>
          <p:nvPr/>
        </p:nvSpPr>
        <p:spPr>
          <a:xfrm>
            <a:off x="5867400" y="4264382"/>
            <a:ext cx="6097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b="1" dirty="0">
                <a:latin typeface="Rawline"/>
              </a:rPr>
              <a:t>🌱 Alterações ambientais</a:t>
            </a:r>
          </a:p>
          <a:p>
            <a:pPr algn="ctr">
              <a:buNone/>
            </a:pPr>
            <a:r>
              <a:rPr lang="pt-BR" dirty="0">
                <a:latin typeface="Rawline"/>
              </a:rPr>
              <a:t>Comprometimento das Hortas Sagradas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Redução de plantas medicinais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Prejuízos às práticas culturais e religiosas</a:t>
            </a:r>
          </a:p>
        </p:txBody>
      </p:sp>
    </p:spTree>
    <p:extLst>
      <p:ext uri="{BB962C8B-B14F-4D97-AF65-F5344CB8AC3E}">
        <p14:creationId xmlns:p14="http://schemas.microsoft.com/office/powerpoint/2010/main" val="327339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23EDC-8757-AEE7-A715-3C9292EC7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B60BF5FB-2FE0-C92D-C75F-E14F892B9F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1700" y="722448"/>
            <a:ext cx="7848600" cy="574046"/>
          </a:xfrm>
        </p:spPr>
        <p:txBody>
          <a:bodyPr vert="horz" wrap="square" lIns="0" tIns="12700" rIns="0" bIns="0" rtlCol="0" anchor="ctr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dirty="0"/>
              <a:t>EL NIÑO 2026–2027</a:t>
            </a:r>
            <a:endParaRPr lang="pt-BR" spc="-10" noProof="0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A1F202DB-EB93-0A6C-E3A5-9BC9B4C523EF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9296472" y="6142611"/>
            <a:ext cx="1715273" cy="3930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5435"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  <a:endParaRPr lang="pt-BR" spc="-25"/>
          </a:p>
          <a:p>
            <a:pPr marL="12700"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  <a:endParaRPr lang="pt-BR" b="1" spc="-10">
              <a:latin typeface="Rawline ExtraBold"/>
              <a:cs typeface="Rawline ExtraBold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7FA971C-E65B-9E0E-6AA0-E84B8194628E}"/>
              </a:ext>
            </a:extLst>
          </p:cNvPr>
          <p:cNvSpPr txBox="1"/>
          <p:nvPr/>
        </p:nvSpPr>
        <p:spPr>
          <a:xfrm>
            <a:off x="381000" y="1981200"/>
            <a:ext cx="11049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awline"/>
              </a:rPr>
              <a:t>Aquecimento anormal das águas superficiais do </a:t>
            </a:r>
            <a:r>
              <a:rPr lang="pt-BR" b="1" dirty="0">
                <a:latin typeface="Rawline"/>
              </a:rPr>
              <a:t>Oceano Pacífico Equatorial</a:t>
            </a:r>
            <a:r>
              <a:rPr lang="pt-BR" dirty="0">
                <a:latin typeface="Rawline"/>
              </a:rPr>
              <a:t>, que altera a circulação atmosférica e influencia os padrões de chuva e temperatura.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1E9D4E9-CA8B-AC7D-70A3-DB5C10ECA5C2}"/>
              </a:ext>
            </a:extLst>
          </p:cNvPr>
          <p:cNvSpPr txBox="1"/>
          <p:nvPr/>
        </p:nvSpPr>
        <p:spPr>
          <a:xfrm>
            <a:off x="2171700" y="2895600"/>
            <a:ext cx="7162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b="1" dirty="0">
                <a:latin typeface="Rawline"/>
              </a:rPr>
              <a:t>Norte/Nordeste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↓ chuvas | ↑ seca | ↑ incêndios</a:t>
            </a:r>
          </a:p>
          <a:p>
            <a:pPr algn="ctr">
              <a:buNone/>
            </a:pPr>
            <a:endParaRPr lang="pt-BR" dirty="0">
              <a:latin typeface="Rawline"/>
            </a:endParaRPr>
          </a:p>
          <a:p>
            <a:pPr algn="ctr">
              <a:buNone/>
            </a:pPr>
            <a:r>
              <a:rPr lang="pt-BR" b="1" dirty="0">
                <a:latin typeface="Rawline"/>
              </a:rPr>
              <a:t>Centro do país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↑ temperaturas | ondas de calor | irregularidade das chuvas</a:t>
            </a:r>
          </a:p>
          <a:p>
            <a:pPr algn="ctr">
              <a:buNone/>
            </a:pPr>
            <a:endParaRPr lang="pt-BR" b="1" dirty="0">
              <a:latin typeface="Rawline"/>
            </a:endParaRPr>
          </a:p>
          <a:p>
            <a:pPr algn="ctr">
              <a:buNone/>
            </a:pPr>
            <a:r>
              <a:rPr lang="pt-BR" b="1" dirty="0">
                <a:latin typeface="Rawline"/>
              </a:rPr>
              <a:t>Sul</a:t>
            </a:r>
            <a:br>
              <a:rPr lang="pt-BR" dirty="0">
                <a:latin typeface="Rawline"/>
              </a:rPr>
            </a:br>
            <a:r>
              <a:rPr lang="pt-BR" dirty="0">
                <a:latin typeface="Rawline"/>
              </a:rPr>
              <a:t>↑ chuvas intensas | enchentes | deslizamentos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F14E124-8602-7C81-F3ED-440DA0873DFC}"/>
              </a:ext>
            </a:extLst>
          </p:cNvPr>
          <p:cNvSpPr txBox="1"/>
          <p:nvPr/>
        </p:nvSpPr>
        <p:spPr>
          <a:xfrm>
            <a:off x="228599" y="5471993"/>
            <a:ext cx="107831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/>
              <a:t>Fonte: Painel El </a:t>
            </a:r>
            <a:r>
              <a:rPr lang="pt-BR" sz="1200" dirty="0" err="1"/>
              <a:t>Niño</a:t>
            </a:r>
            <a:r>
              <a:rPr lang="pt-BR" sz="1200" dirty="0"/>
              <a:t> 2026–2027 — INMET, INPE, ANA, Cemaden, SGB, SEDEC e </a:t>
            </a:r>
            <a:r>
              <a:rPr lang="pt-BR" sz="1200" dirty="0" err="1"/>
              <a:t>Censipam</a:t>
            </a:r>
            <a:r>
              <a:rPr lang="pt-BR" sz="1200" dirty="0"/>
              <a:t>. Boletim nº 3, setembro/2026.</a:t>
            </a:r>
          </a:p>
        </p:txBody>
      </p:sp>
    </p:spTree>
    <p:extLst>
      <p:ext uri="{BB962C8B-B14F-4D97-AF65-F5344CB8AC3E}">
        <p14:creationId xmlns:p14="http://schemas.microsoft.com/office/powerpoint/2010/main" val="460276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C934A-1C47-158E-0B30-3DD9313A8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CBA89252-B0C7-8BFF-BCAB-EAF83A5C7F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1700" y="722448"/>
            <a:ext cx="7848600" cy="574046"/>
          </a:xfrm>
        </p:spPr>
        <p:txBody>
          <a:bodyPr vert="horz" wrap="square" lIns="0" tIns="12700" rIns="0" bIns="0" rtlCol="0" anchor="ctr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dirty="0"/>
              <a:t>EL NIÑO 2026–2027</a:t>
            </a:r>
            <a:endParaRPr lang="pt-BR" spc="-10" noProof="0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0BAA3290-E48C-C18E-7321-CB3913CCC3C3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9296472" y="6142611"/>
            <a:ext cx="1715273" cy="3930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5435"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  <a:endParaRPr lang="pt-BR" spc="-25"/>
          </a:p>
          <a:p>
            <a:pPr marL="12700"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  <a:endParaRPr lang="pt-BR" b="1" spc="-10">
              <a:latin typeface="Rawline ExtraBold"/>
              <a:cs typeface="Rawline ExtraBold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1BEFA34-BEE0-5A8C-D57A-222202E45A90}"/>
              </a:ext>
            </a:extLst>
          </p:cNvPr>
          <p:cNvSpPr txBox="1"/>
          <p:nvPr/>
        </p:nvSpPr>
        <p:spPr>
          <a:xfrm>
            <a:off x="381000" y="1833770"/>
            <a:ext cx="1112520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awline"/>
              </a:rPr>
              <a:t>El </a:t>
            </a:r>
            <a:r>
              <a:rPr lang="pt-BR" sz="2000" dirty="0" err="1">
                <a:latin typeface="Rawline"/>
              </a:rPr>
              <a:t>Niño</a:t>
            </a:r>
            <a:r>
              <a:rPr lang="pt-BR" sz="2000" dirty="0">
                <a:latin typeface="Rawline"/>
              </a:rPr>
              <a:t> confirmado desde junho de 2026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awline"/>
              </a:rPr>
              <a:t>Atualmente há mais de 90% probabilidade de El </a:t>
            </a:r>
            <a:r>
              <a:rPr lang="pt-BR" sz="2000" dirty="0" err="1">
                <a:latin typeface="Rawline"/>
              </a:rPr>
              <a:t>Niño</a:t>
            </a:r>
            <a:r>
              <a:rPr lang="pt-BR" sz="2000" dirty="0">
                <a:latin typeface="Rawline"/>
              </a:rPr>
              <a:t> muito forte entre setembro e novembro de 2026.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awline"/>
              </a:rPr>
              <a:t>157 municípios estavam em seca severa (CEMADEN); </a:t>
            </a:r>
          </a:p>
          <a:p>
            <a:endParaRPr lang="pt-BR" sz="2000" dirty="0"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awline"/>
              </a:rPr>
              <a:t>Risco elevado de fogo sobretudo no Centro-Oeste e sul da Amazônia;</a:t>
            </a:r>
          </a:p>
          <a:p>
            <a:endParaRPr lang="pt-BR" sz="2000" dirty="0"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awline"/>
              </a:rPr>
              <a:t>Registro de situação de seca no Nordeste mais intensa e abrangente do que em julho de 2023; </a:t>
            </a:r>
          </a:p>
          <a:p>
            <a:endParaRPr lang="pt-BR" sz="2000" dirty="0"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awline"/>
              </a:rPr>
              <a:t>Possibilidades de chuvas intensas e grandes inundações no Sul.</a:t>
            </a:r>
          </a:p>
          <a:p>
            <a:pPr algn="just"/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BCF94FC-D992-AF5D-55C9-43FB97CE5134}"/>
              </a:ext>
            </a:extLst>
          </p:cNvPr>
          <p:cNvSpPr txBox="1"/>
          <p:nvPr/>
        </p:nvSpPr>
        <p:spPr>
          <a:xfrm>
            <a:off x="2171700" y="2895600"/>
            <a:ext cx="716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8A6DBAA-9DAC-AD50-540E-8A1FA47B8154}"/>
              </a:ext>
            </a:extLst>
          </p:cNvPr>
          <p:cNvSpPr txBox="1"/>
          <p:nvPr/>
        </p:nvSpPr>
        <p:spPr>
          <a:xfrm>
            <a:off x="152400" y="5896421"/>
            <a:ext cx="8610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/>
              <a:t>Fontes: Painel El </a:t>
            </a:r>
            <a:r>
              <a:rPr lang="pt-BR" sz="1200" dirty="0" err="1"/>
              <a:t>Niño</a:t>
            </a:r>
            <a:r>
              <a:rPr lang="pt-BR" sz="1200" dirty="0"/>
              <a:t> 2026–2027 — INMET, INPE, ANA, Cemaden, SGB, SEDEC e </a:t>
            </a:r>
            <a:r>
              <a:rPr lang="pt-BR" sz="1200" dirty="0" err="1"/>
              <a:t>Censipam</a:t>
            </a:r>
            <a:r>
              <a:rPr lang="pt-BR" sz="1200" dirty="0"/>
              <a:t>. Boletim nº 3, setembro/2026.</a:t>
            </a:r>
            <a:br>
              <a:rPr lang="pt-BR" sz="1200" dirty="0"/>
            </a:br>
            <a:r>
              <a:rPr lang="pt-BR" sz="1200" dirty="0"/>
              <a:t>https://www.gov.br/cemaden/pt-br/assuntos/monitoramento/impactos-seca/monitoramento-de-seca-para-o-brasil/monitoramento-de-secas-e-impactos-no-brasil-2013-julho-2026</a:t>
            </a:r>
          </a:p>
        </p:txBody>
      </p:sp>
    </p:spTree>
    <p:extLst>
      <p:ext uri="{BB962C8B-B14F-4D97-AF65-F5344CB8AC3E}">
        <p14:creationId xmlns:p14="http://schemas.microsoft.com/office/powerpoint/2010/main" val="435893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AC846-7E9C-C15F-0740-D078F4054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C634255C-9B84-B8C0-C2F1-3AAF0EA594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1700" y="722448"/>
            <a:ext cx="7848600" cy="574046"/>
          </a:xfrm>
        </p:spPr>
        <p:txBody>
          <a:bodyPr vert="horz" wrap="square" lIns="0" tIns="12700" rIns="0" bIns="0" rtlCol="0" anchor="ctr">
            <a:no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dirty="0"/>
              <a:t>PREPARAÇÃO E RESPOSTA AO EL NIÑO</a:t>
            </a:r>
            <a:endParaRPr lang="pt-BR" spc="-10" noProof="0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3D8FCD7D-263B-2654-A5D6-BB3E494FF3D7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9296472" y="6142611"/>
            <a:ext cx="1715273" cy="3930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5435"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  <a:endParaRPr lang="pt-BR" spc="-25"/>
          </a:p>
          <a:p>
            <a:pPr marL="12700"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  <a:endParaRPr lang="pt-BR" b="1" spc="-10">
              <a:latin typeface="Rawline ExtraBold"/>
              <a:cs typeface="Rawline ExtraBold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36B970-A79C-5A37-8988-34382F965AE9}"/>
              </a:ext>
            </a:extLst>
          </p:cNvPr>
          <p:cNvSpPr txBox="1"/>
          <p:nvPr/>
        </p:nvSpPr>
        <p:spPr>
          <a:xfrm>
            <a:off x="381000" y="1981200"/>
            <a:ext cx="111252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awline"/>
              </a:rPr>
              <a:t>Sala de Situação do El </a:t>
            </a:r>
            <a:r>
              <a:rPr lang="pt-BR" sz="2000" dirty="0" err="1">
                <a:latin typeface="Rawline"/>
              </a:rPr>
              <a:t>Niño</a:t>
            </a:r>
            <a:r>
              <a:rPr lang="pt-BR" sz="2000" dirty="0">
                <a:latin typeface="Rawline"/>
              </a:rPr>
              <a:t> </a:t>
            </a:r>
          </a:p>
          <a:p>
            <a:endParaRPr lang="pt-BR" sz="2000" dirty="0">
              <a:latin typeface="Rawline"/>
            </a:endParaRPr>
          </a:p>
          <a:p>
            <a:endParaRPr lang="pt-BR" sz="2000" dirty="0">
              <a:latin typeface="Rawline"/>
            </a:endParaRPr>
          </a:p>
          <a:p>
            <a:endParaRPr lang="pt-BR" sz="2000" dirty="0"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awline"/>
              </a:rPr>
              <a:t>Atuação do MIR no enfrentamento ao El </a:t>
            </a:r>
            <a:r>
              <a:rPr lang="pt-BR" sz="2000" dirty="0" err="1">
                <a:latin typeface="Rawline"/>
              </a:rPr>
              <a:t>Niño</a:t>
            </a:r>
            <a:endParaRPr lang="pt-BR" sz="2000" dirty="0"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awline"/>
              </a:rPr>
              <a:t>Articulação e incorporação da igualdade racial na prevenção e resposta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A58F103-31F0-7D2B-0AB5-D6DC7DC7569D}"/>
              </a:ext>
            </a:extLst>
          </p:cNvPr>
          <p:cNvSpPr txBox="1"/>
          <p:nvPr/>
        </p:nvSpPr>
        <p:spPr>
          <a:xfrm>
            <a:off x="2171700" y="2895600"/>
            <a:ext cx="716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4C1BF6A-5489-16C7-B55E-6E60B4F0A8CB}"/>
              </a:ext>
            </a:extLst>
          </p:cNvPr>
          <p:cNvSpPr txBox="1"/>
          <p:nvPr/>
        </p:nvSpPr>
        <p:spPr>
          <a:xfrm>
            <a:off x="152400" y="5896421"/>
            <a:ext cx="8610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/>
              <a:t>Fontes: Painel El </a:t>
            </a:r>
            <a:r>
              <a:rPr lang="pt-BR" sz="1200" dirty="0" err="1"/>
              <a:t>Niño</a:t>
            </a:r>
            <a:r>
              <a:rPr lang="pt-BR" sz="1200" dirty="0"/>
              <a:t> 2026–2027 — INMET, INPE, ANA, Cemaden, SGB, SEDEC e </a:t>
            </a:r>
            <a:r>
              <a:rPr lang="pt-BR" sz="1200" dirty="0" err="1"/>
              <a:t>Censipam</a:t>
            </a:r>
            <a:r>
              <a:rPr lang="pt-BR" sz="1200" dirty="0"/>
              <a:t>. Boletim nº 3, setembro/2026.</a:t>
            </a:r>
            <a:br>
              <a:rPr lang="pt-BR" sz="1200" dirty="0"/>
            </a:br>
            <a:r>
              <a:rPr lang="pt-BR" sz="1200" dirty="0"/>
              <a:t>https://www.gov.br/cemaden/pt-br/assuntos/monitoramento/impactos-seca/monitoramento-de-seca-para-o-brasil/monitoramento-de-secas-e-impactos-no-brasil-2013-julho-2026</a:t>
            </a:r>
          </a:p>
        </p:txBody>
      </p:sp>
    </p:spTree>
    <p:extLst>
      <p:ext uri="{BB962C8B-B14F-4D97-AF65-F5344CB8AC3E}">
        <p14:creationId xmlns:p14="http://schemas.microsoft.com/office/powerpoint/2010/main" val="1584966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F05A4-F52E-216F-AECC-59D77DB10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623CEDB2-BA95-9788-4F4C-0A34366391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12342" y="432656"/>
            <a:ext cx="969865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t-BR" spc="-20" dirty="0"/>
              <a:t>REFERÊNCIAS</a:t>
            </a:r>
            <a:endParaRPr spc="-20"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0CF6BDD-10F5-4128-0277-E915BABB2143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xfrm>
            <a:off x="9296472" y="6142611"/>
            <a:ext cx="1715273" cy="39306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254"/>
              </a:spcBef>
            </a:pPr>
            <a:r>
              <a:rPr dirty="0"/>
              <a:t>MINISTÉRIO</a:t>
            </a:r>
            <a:r>
              <a:rPr spc="60" dirty="0"/>
              <a:t> </a:t>
            </a:r>
            <a:r>
              <a:rPr spc="-25" dirty="0"/>
              <a:t>DA</a:t>
            </a: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b="1" dirty="0">
                <a:latin typeface="Rawline ExtraBold"/>
                <a:cs typeface="Rawline ExtraBold"/>
              </a:rPr>
              <a:t>IGUALDADE</a:t>
            </a:r>
            <a:r>
              <a:rPr b="1" spc="105" dirty="0">
                <a:latin typeface="Rawline ExtraBold"/>
                <a:cs typeface="Rawline ExtraBold"/>
              </a:rPr>
              <a:t> </a:t>
            </a:r>
            <a:r>
              <a:rPr b="1" spc="-10" dirty="0">
                <a:latin typeface="Rawline ExtraBold"/>
                <a:cs typeface="Rawline ExtraBold"/>
              </a:rPr>
              <a:t>RACIAL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FC38F5D-2AC5-EA6C-BD5F-0C77C4CEA16F}"/>
              </a:ext>
            </a:extLst>
          </p:cNvPr>
          <p:cNvSpPr txBox="1"/>
          <p:nvPr/>
        </p:nvSpPr>
        <p:spPr>
          <a:xfrm>
            <a:off x="228600" y="2286000"/>
            <a:ext cx="1158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https://racismoambiental.net.br/textos-e-artigos/racismo-ambiental-expropriacao-do-territorio-e-negacao-da-cidadania-2/</a:t>
            </a:r>
          </a:p>
        </p:txBody>
      </p:sp>
    </p:spTree>
    <p:extLst>
      <p:ext uri="{BB962C8B-B14F-4D97-AF65-F5344CB8AC3E}">
        <p14:creationId xmlns:p14="http://schemas.microsoft.com/office/powerpoint/2010/main" val="4202730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0AA4D18C88AB45ADF58F1FD264F67E" ma:contentTypeVersion="15" ma:contentTypeDescription="Crie um novo documento." ma:contentTypeScope="" ma:versionID="44f0e80d6b9b622f78efe187a7bd1c28">
  <xsd:schema xmlns:xsd="http://www.w3.org/2001/XMLSchema" xmlns:xs="http://www.w3.org/2001/XMLSchema" xmlns:p="http://schemas.microsoft.com/office/2006/metadata/properties" xmlns:ns2="2a06ccbb-bcbb-44c9-ad62-ebc32945800f" xmlns:ns3="2bd398f9-7102-4493-b0da-7e9b9605fce6" targetNamespace="http://schemas.microsoft.com/office/2006/metadata/properties" ma:root="true" ma:fieldsID="e88bb6f05b072fb58d1a6f2c92b52718" ns2:_="" ns3:_="">
    <xsd:import namespace="2a06ccbb-bcbb-44c9-ad62-ebc32945800f"/>
    <xsd:import namespace="2bd398f9-7102-4493-b0da-7e9b9605fc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ccbb-bcbb-44c9-ad62-ebc329458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eb10998-98aa-4c79-ad86-5c465d50d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398f9-7102-4493-b0da-7e9b9605fc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128f33f-66a6-48c6-bbaa-f48884a9de71}" ma:internalName="TaxCatchAll" ma:showField="CatchAllData" ma:web="2bd398f9-7102-4493-b0da-7e9b9605fc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06ccbb-bcbb-44c9-ad62-ebc32945800f">
      <Terms xmlns="http://schemas.microsoft.com/office/infopath/2007/PartnerControls"/>
    </lcf76f155ced4ddcb4097134ff3c332f>
    <TaxCatchAll xmlns="2bd398f9-7102-4493-b0da-7e9b9605fce6" xsi:nil="true"/>
  </documentManagement>
</p:properties>
</file>

<file path=customXml/itemProps1.xml><?xml version="1.0" encoding="utf-8"?>
<ds:datastoreItem xmlns:ds="http://schemas.openxmlformats.org/officeDocument/2006/customXml" ds:itemID="{0637E6EB-6A20-47AE-B8B6-2A125783051C}"/>
</file>

<file path=customXml/itemProps2.xml><?xml version="1.0" encoding="utf-8"?>
<ds:datastoreItem xmlns:ds="http://schemas.openxmlformats.org/officeDocument/2006/customXml" ds:itemID="{2408CA7B-A2C8-41D1-9035-FD7605428838}"/>
</file>

<file path=customXml/itemProps3.xml><?xml version="1.0" encoding="utf-8"?>
<ds:datastoreItem xmlns:ds="http://schemas.openxmlformats.org/officeDocument/2006/customXml" ds:itemID="{5B0A7CFE-5711-46E5-BCF1-B15DB8F9EDB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726</Words>
  <Application>Microsoft Office PowerPoint</Application>
  <PresentationFormat>Widescreen</PresentationFormat>
  <Paragraphs>94</Paragraphs>
  <Slides>10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Rawline</vt:lpstr>
      <vt:lpstr>Rawline ExtraBold</vt:lpstr>
      <vt:lpstr>Office Theme</vt:lpstr>
      <vt:lpstr>Mudanças climáticas e impactos sobre os Povos e Comunidades Tradicionais de Terreiro e de Matriz Africana</vt:lpstr>
      <vt:lpstr>A MUDANÇA DO CLIMA NÃO AFETA TODAS AS PESSOAS DA MESMA FORMA</vt:lpstr>
      <vt:lpstr>RACISMO AMBIENTAL E JUSTIÇA CLIMÁTICA</vt:lpstr>
      <vt:lpstr>Plano Temático de Igualdade Racial e Combate ao Racismo</vt:lpstr>
      <vt:lpstr>Território, biodiversidade, cultura e ancestralidade</vt:lpstr>
      <vt:lpstr>Eventos extremos e impactos sobre direitos e modos de vida</vt:lpstr>
      <vt:lpstr>EL NIÑO 2026–2027</vt:lpstr>
      <vt:lpstr>EL NIÑO 2026–2027</vt:lpstr>
      <vt:lpstr>PREPARAÇÃO E RESPOSTA AO EL NIÑO</vt:lpstr>
      <vt:lpstr>REFERÊNCIAS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creator>Maiara Dourado</dc:creator>
  <cp:lastModifiedBy>Maiara Dourado</cp:lastModifiedBy>
  <cp:revision>61</cp:revision>
  <dcterms:created xsi:type="dcterms:W3CDTF">2026-07-08T13:43:26Z</dcterms:created>
  <dcterms:modified xsi:type="dcterms:W3CDTF">2026-09-10T15:54:01Z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2026-07-08T00:00:00Z</vt:filetime>
  </property>
  <property fmtid="{D5CDD505-2E9C-101B-9397-08002B2CF9AE}" pid="3" name="Creator">
    <vt:lpwstr>Adobe Illustrator 30.6 (Macintosh)</vt:lpwstr>
  </property>
  <property fmtid="{D5CDD505-2E9C-101B-9397-08002B2CF9AE}" pid="4" name="LastSaved">
    <vt:filetime>2026-07-08T00:00:00Z</vt:filetime>
  </property>
  <property fmtid="{D5CDD505-2E9C-101B-9397-08002B2CF9AE}" pid="5" name="Producer">
    <vt:lpwstr>Adobe PDF library 18.00</vt:lpwstr>
  </property>
  <property fmtid="{D5CDD505-2E9C-101B-9397-08002B2CF9AE}" pid="6" name="ContentTypeId">
    <vt:lpwstr>0x0101003A0AA4D18C88AB45ADF58F1FD264F67E</vt:lpwstr>
  </property>
</Properties>
</file>