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10287000" cx="18288000"/>
  <p:notesSz cx="6858000" cy="9144000"/>
  <p:embeddedFontLst>
    <p:embeddedFont>
      <p:font typeface="Montserrat"/>
      <p:regular r:id="rId30"/>
      <p:bold r:id="rId31"/>
      <p:italic r:id="rId32"/>
      <p:boldItalic r:id="rId33"/>
    </p:embeddedFont>
    <p:embeddedFont>
      <p:font typeface="Montserrat Medium"/>
      <p:regular r:id="rId34"/>
      <p:bold r:id="rId35"/>
      <p:italic r:id="rId36"/>
      <p:boldItalic r:id="rId37"/>
    </p:embeddedFont>
    <p:embeddedFont>
      <p:font typeface="Google Sans"/>
      <p:regular r:id="rId38"/>
      <p:bold r:id="rId39"/>
      <p:italic r:id="rId40"/>
      <p:boldItalic r:id="rId41"/>
    </p:embeddedFont>
    <p:embeddedFont>
      <p:font typeface="Lexend"/>
      <p:regular r:id="rId42"/>
      <p:bold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13" Type="http://schemas.openxmlformats.org/officeDocument/2006/relationships/slide" Target="slides/slide7.xml"/><Relationship Id="rId39" Type="http://schemas.openxmlformats.org/officeDocument/2006/relationships/font" Target="fonts/GoogleSans-bold.fntdata"/><Relationship Id="rId18" Type="http://schemas.openxmlformats.org/officeDocument/2006/relationships/slide" Target="slides/slide12.xml"/><Relationship Id="rId42" Type="http://schemas.openxmlformats.org/officeDocument/2006/relationships/font" Target="fonts/Lexend-regular.fntdata"/><Relationship Id="rId21" Type="http://schemas.openxmlformats.org/officeDocument/2006/relationships/slide" Target="slides/slide15.xml"/><Relationship Id="rId34" Type="http://schemas.openxmlformats.org/officeDocument/2006/relationships/font" Target="fonts/MontserratMedium-regular.fntdata"/><Relationship Id="rId7" Type="http://schemas.openxmlformats.org/officeDocument/2006/relationships/slide" Target="slides/slide1.xml"/><Relationship Id="rId2" Type="http://schemas.openxmlformats.org/officeDocument/2006/relationships/viewProps" Target="viewProps.xml"/><Relationship Id="rId29" Type="http://schemas.openxmlformats.org/officeDocument/2006/relationships/slide" Target="slides/slide23.xml"/><Relationship Id="rId16" Type="http://schemas.openxmlformats.org/officeDocument/2006/relationships/slide" Target="slides/slide10.xml"/><Relationship Id="rId40" Type="http://schemas.openxmlformats.org/officeDocument/2006/relationships/font" Target="fonts/GoogleSans-italic.fntdata"/><Relationship Id="rId24" Type="http://schemas.openxmlformats.org/officeDocument/2006/relationships/slide" Target="slides/slide18.xml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11" Type="http://schemas.openxmlformats.org/officeDocument/2006/relationships/slide" Target="slides/slide5.xml"/><Relationship Id="rId32" Type="http://schemas.openxmlformats.org/officeDocument/2006/relationships/font" Target="fonts/Montserrat-italic.fntdata"/><Relationship Id="rId37" Type="http://schemas.openxmlformats.org/officeDocument/2006/relationships/font" Target="fonts/MontserratMedium-boldItalic.fntdata"/><Relationship Id="rId45" Type="http://schemas.openxmlformats.org/officeDocument/2006/relationships/customXml" Target="../customXml/item2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36" Type="http://schemas.openxmlformats.org/officeDocument/2006/relationships/font" Target="fonts/MontserratMedium-italic.fntdata"/><Relationship Id="rId31" Type="http://schemas.openxmlformats.org/officeDocument/2006/relationships/font" Target="fonts/Montserrat-bold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4" Type="http://schemas.openxmlformats.org/officeDocument/2006/relationships/customXml" Target="../customXml/item1.xml"/><Relationship Id="rId22" Type="http://schemas.openxmlformats.org/officeDocument/2006/relationships/slide" Target="slides/slide16.xml"/><Relationship Id="rId43" Type="http://schemas.openxmlformats.org/officeDocument/2006/relationships/font" Target="fonts/Lexend-bold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7" Type="http://schemas.openxmlformats.org/officeDocument/2006/relationships/slide" Target="slides/slide21.xml"/><Relationship Id="rId30" Type="http://schemas.openxmlformats.org/officeDocument/2006/relationships/font" Target="fonts/Montserrat-regular.fntdata"/><Relationship Id="rId35" Type="http://schemas.openxmlformats.org/officeDocument/2006/relationships/font" Target="fonts/MontserratMedium-bold.fntdata"/><Relationship Id="rId14" Type="http://schemas.openxmlformats.org/officeDocument/2006/relationships/slide" Target="slides/slide8.xml"/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25" Type="http://schemas.openxmlformats.org/officeDocument/2006/relationships/slide" Target="slides/slide19.xml"/><Relationship Id="rId33" Type="http://schemas.openxmlformats.org/officeDocument/2006/relationships/font" Target="fonts/Montserrat-boldItalic.fntdata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8" Type="http://schemas.openxmlformats.org/officeDocument/2006/relationships/font" Target="fonts/GoogleSans-regular.fntdata"/><Relationship Id="rId46" Type="http://schemas.openxmlformats.org/officeDocument/2006/relationships/customXml" Target="../customXml/item3.xml"/><Relationship Id="rId20" Type="http://schemas.openxmlformats.org/officeDocument/2006/relationships/slide" Target="slides/slide14.xml"/><Relationship Id="rId41" Type="http://schemas.openxmlformats.org/officeDocument/2006/relationships/font" Target="fonts/GoogleSa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9c6f0203e_2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3f9c6f0203e_2_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9c6f0203e_2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3f9c6f0203e_2_1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f9c6f0203e_2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3f9c6f0203e_2_1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f9c6f0203e_2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3f9c6f0203e_2_1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9c6f0203e_2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3f9c6f0203e_2_2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f9c2c3ae6e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3f9c2c3ae6e_0_1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9c2c3ae6e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f9c2c3ae6e_0_1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f9c2c3ae6e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3f9c2c3ae6e_0_1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f9bc88ed1d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f9bc88ed1d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f9bc88ed1d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f9bc88ed1d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9c6f0203e_2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f9c6f0203e_2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f9c6f0203e_2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f9c6f0203e_2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f9bc88ed1d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f9bc88ed1d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86" name="Google Shape;86;p14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90" name="Google Shape;90;p1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8" name="Google Shape;98;p17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9" name="Google Shape;99;p1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02" name="Google Shape;102;p1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06" name="Google Shape;106;p1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09" name="Google Shape;109;p2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1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113" name="Google Shape;113;p21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4" name="Google Shape;114;p21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15" name="Google Shape;115;p2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118" name="Google Shape;118;p2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22" name="Google Shape;122;p2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31.png"/><Relationship Id="rId5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4.jp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3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2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2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2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Relationship Id="rId4" Type="http://schemas.openxmlformats.org/officeDocument/2006/relationships/image" Target="../media/image2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Relationship Id="rId4" Type="http://schemas.openxmlformats.org/officeDocument/2006/relationships/image" Target="../media/image2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Relationship Id="rId4" Type="http://schemas.openxmlformats.org/officeDocument/2006/relationships/image" Target="../media/image2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5"/>
          <p:cNvGrpSpPr/>
          <p:nvPr/>
        </p:nvGrpSpPr>
        <p:grpSpPr>
          <a:xfrm>
            <a:off x="11255594" y="9756332"/>
            <a:ext cx="1705627" cy="250521"/>
            <a:chOff x="0" y="0"/>
            <a:chExt cx="2274169" cy="334027"/>
          </a:xfrm>
        </p:grpSpPr>
        <p:sp>
          <p:nvSpPr>
            <p:cNvPr id="130" name="Google Shape;130;p25"/>
            <p:cNvSpPr/>
            <p:nvPr/>
          </p:nvSpPr>
          <p:spPr>
            <a:xfrm rot="10800000">
              <a:off x="0" y="0"/>
              <a:ext cx="668055" cy="334027"/>
            </a:xfrm>
            <a:custGeom>
              <a:rect b="b" l="l" r="r" t="t"/>
              <a:pathLst>
                <a:path extrusionOk="0" h="334027" w="668055">
                  <a:moveTo>
                    <a:pt x="0" y="0"/>
                  </a:moveTo>
                  <a:lnTo>
                    <a:pt x="668055" y="0"/>
                  </a:lnTo>
                  <a:lnTo>
                    <a:pt x="668055" y="334027"/>
                  </a:lnTo>
                  <a:lnTo>
                    <a:pt x="0" y="33402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5"/>
            <p:cNvSpPr/>
            <p:nvPr/>
          </p:nvSpPr>
          <p:spPr>
            <a:xfrm rot="10800000">
              <a:off x="535371" y="0"/>
              <a:ext cx="668055" cy="334027"/>
            </a:xfrm>
            <a:custGeom>
              <a:rect b="b" l="l" r="r" t="t"/>
              <a:pathLst>
                <a:path extrusionOk="0" h="334027" w="668055">
                  <a:moveTo>
                    <a:pt x="0" y="0"/>
                  </a:moveTo>
                  <a:lnTo>
                    <a:pt x="668055" y="0"/>
                  </a:lnTo>
                  <a:lnTo>
                    <a:pt x="668055" y="334027"/>
                  </a:lnTo>
                  <a:lnTo>
                    <a:pt x="0" y="33402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5"/>
            <p:cNvSpPr/>
            <p:nvPr/>
          </p:nvSpPr>
          <p:spPr>
            <a:xfrm rot="10800000">
              <a:off x="1070743" y="0"/>
              <a:ext cx="668055" cy="334027"/>
            </a:xfrm>
            <a:custGeom>
              <a:rect b="b" l="l" r="r" t="t"/>
              <a:pathLst>
                <a:path extrusionOk="0" h="334027" w="668055">
                  <a:moveTo>
                    <a:pt x="0" y="0"/>
                  </a:moveTo>
                  <a:lnTo>
                    <a:pt x="668054" y="0"/>
                  </a:lnTo>
                  <a:lnTo>
                    <a:pt x="668054" y="334027"/>
                  </a:lnTo>
                  <a:lnTo>
                    <a:pt x="0" y="33402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5"/>
            <p:cNvSpPr/>
            <p:nvPr/>
          </p:nvSpPr>
          <p:spPr>
            <a:xfrm rot="10800000">
              <a:off x="1606114" y="0"/>
              <a:ext cx="668055" cy="334027"/>
            </a:xfrm>
            <a:custGeom>
              <a:rect b="b" l="l" r="r" t="t"/>
              <a:pathLst>
                <a:path extrusionOk="0" h="334027" w="668055">
                  <a:moveTo>
                    <a:pt x="0" y="0"/>
                  </a:moveTo>
                  <a:lnTo>
                    <a:pt x="668055" y="0"/>
                  </a:lnTo>
                  <a:lnTo>
                    <a:pt x="668055" y="334027"/>
                  </a:lnTo>
                  <a:lnTo>
                    <a:pt x="0" y="33402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4" name="Google Shape;134;p25" title="capa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"/>
            <a:ext cx="18288000" cy="10286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5" l="0" r="-47726" t="-7878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6"/>
          <p:cNvSpPr/>
          <p:nvPr/>
        </p:nvSpPr>
        <p:spPr>
          <a:xfrm rot="1153337">
            <a:off x="14713252" y="8909971"/>
            <a:ext cx="4209637" cy="305599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26" title="folha-de-rost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 title="Brasa╠âo-Horizontal_Branco.png"/>
          <p:cNvPicPr preferRelativeResize="0"/>
          <p:nvPr/>
        </p:nvPicPr>
        <p:blipFill rotWithShape="1">
          <a:blip r:embed="rId5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 rot="10800000">
            <a:off x="15603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7"/>
          <p:cNvSpPr txBox="1"/>
          <p:nvPr/>
        </p:nvSpPr>
        <p:spPr>
          <a:xfrm>
            <a:off x="1028700" y="599600"/>
            <a:ext cx="9498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Marco Legal e Planejamento Estratégico</a:t>
            </a:r>
            <a:endParaRPr b="1" sz="3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27"/>
          <p:cNvSpPr txBox="1"/>
          <p:nvPr/>
        </p:nvSpPr>
        <p:spPr>
          <a:xfrm>
            <a:off x="1028700" y="1528300"/>
            <a:ext cx="12874800" cy="28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Política Estadual de Convivência com o Semiárido</a:t>
            </a:r>
            <a:endParaRPr b="1" sz="28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2524" lvl="1" marL="508534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Lei Nº 13.572 (30 de Agosto de 2016): Institui a Política Estadual e o Sistema Estadual de Convivência com o Semiárido.</a:t>
            </a:r>
            <a:endParaRPr sz="28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2524" lvl="1" marL="508534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Plano Estadual (2020-2029): Planejamento estratégico de longo prazo para o desenvolvimento sustentável da região.</a:t>
            </a:r>
            <a:endParaRPr sz="28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0" name="Google Shape;150;p27"/>
          <p:cNvSpPr txBox="1"/>
          <p:nvPr/>
        </p:nvSpPr>
        <p:spPr>
          <a:xfrm>
            <a:off x="1028700" y="5590127"/>
            <a:ext cx="12874800" cy="44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5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Diretrizes Estratégicas</a:t>
            </a:r>
            <a:endParaRPr b="1" sz="28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064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Montserrat Medium"/>
              <a:buChar char="●"/>
            </a:pPr>
            <a:r>
              <a:rPr lang="en-US" sz="28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Instrumento de Gestão: Articulação de políticas públicas por meio de planejamento intersetorial e transversal.</a:t>
            </a:r>
            <a:endParaRPr sz="28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064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Montserrat Medium"/>
              <a:buChar char="●"/>
            </a:pPr>
            <a:r>
              <a:rPr lang="en-US" sz="28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Participação Social: Integração ativa entre programas governamentais e ações da sociedade civil.</a:t>
            </a:r>
            <a:endParaRPr sz="28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064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Montserrat Medium"/>
              <a:buChar char="●"/>
            </a:pPr>
            <a:r>
              <a:rPr lang="en-US" sz="28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Base Territorial: O Território de Identidade é a unidade oficial para a implementação das ações.</a:t>
            </a:r>
            <a:endParaRPr sz="28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51" name="Google Shape;151;p27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 title="IMG-20260320-WA0026(1).jpg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903427" y="454498"/>
            <a:ext cx="1015774" cy="1009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/>
          <p:nvPr/>
        </p:nvSpPr>
        <p:spPr>
          <a:xfrm rot="1153337">
            <a:off x="14713252" y="8909971"/>
            <a:ext cx="4209637" cy="305599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8" name="Google Shape;158;p28"/>
          <p:cNvGrpSpPr/>
          <p:nvPr/>
        </p:nvGrpSpPr>
        <p:grpSpPr>
          <a:xfrm>
            <a:off x="211992" y="143348"/>
            <a:ext cx="816708" cy="119957"/>
            <a:chOff x="0" y="0"/>
            <a:chExt cx="1088944" cy="159943"/>
          </a:xfrm>
        </p:grpSpPr>
        <p:sp>
          <p:nvSpPr>
            <p:cNvPr id="159" name="Google Shape;159;p28"/>
            <p:cNvSpPr/>
            <p:nvPr/>
          </p:nvSpPr>
          <p:spPr>
            <a:xfrm rot="10800000">
              <a:off x="0" y="0"/>
              <a:ext cx="319886" cy="159943"/>
            </a:xfrm>
            <a:custGeom>
              <a:rect b="b" l="l" r="r" t="t"/>
              <a:pathLst>
                <a:path extrusionOk="0" h="159943" w="319886">
                  <a:moveTo>
                    <a:pt x="0" y="0"/>
                  </a:moveTo>
                  <a:lnTo>
                    <a:pt x="319886" y="0"/>
                  </a:lnTo>
                  <a:lnTo>
                    <a:pt x="319886" y="159943"/>
                  </a:lnTo>
                  <a:lnTo>
                    <a:pt x="0" y="1599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28"/>
            <p:cNvSpPr/>
            <p:nvPr/>
          </p:nvSpPr>
          <p:spPr>
            <a:xfrm rot="10800000">
              <a:off x="256353" y="0"/>
              <a:ext cx="319886" cy="159943"/>
            </a:xfrm>
            <a:custGeom>
              <a:rect b="b" l="l" r="r" t="t"/>
              <a:pathLst>
                <a:path extrusionOk="0" h="159943" w="319886">
                  <a:moveTo>
                    <a:pt x="0" y="0"/>
                  </a:moveTo>
                  <a:lnTo>
                    <a:pt x="319885" y="0"/>
                  </a:lnTo>
                  <a:lnTo>
                    <a:pt x="319885" y="159943"/>
                  </a:lnTo>
                  <a:lnTo>
                    <a:pt x="0" y="1599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8"/>
            <p:cNvSpPr/>
            <p:nvPr/>
          </p:nvSpPr>
          <p:spPr>
            <a:xfrm rot="10800000">
              <a:off x="512705" y="0"/>
              <a:ext cx="319886" cy="159943"/>
            </a:xfrm>
            <a:custGeom>
              <a:rect b="b" l="l" r="r" t="t"/>
              <a:pathLst>
                <a:path extrusionOk="0" h="159943" w="319886">
                  <a:moveTo>
                    <a:pt x="0" y="0"/>
                  </a:moveTo>
                  <a:lnTo>
                    <a:pt x="319886" y="0"/>
                  </a:lnTo>
                  <a:lnTo>
                    <a:pt x="319886" y="159943"/>
                  </a:lnTo>
                  <a:lnTo>
                    <a:pt x="0" y="1599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28"/>
            <p:cNvSpPr/>
            <p:nvPr/>
          </p:nvSpPr>
          <p:spPr>
            <a:xfrm rot="10800000">
              <a:off x="769058" y="0"/>
              <a:ext cx="319886" cy="159943"/>
            </a:xfrm>
            <a:custGeom>
              <a:rect b="b" l="l" r="r" t="t"/>
              <a:pathLst>
                <a:path extrusionOk="0" h="159943" w="319886">
                  <a:moveTo>
                    <a:pt x="0" y="0"/>
                  </a:moveTo>
                  <a:lnTo>
                    <a:pt x="319886" y="0"/>
                  </a:lnTo>
                  <a:lnTo>
                    <a:pt x="319886" y="159943"/>
                  </a:lnTo>
                  <a:lnTo>
                    <a:pt x="0" y="1599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3" name="Google Shape;163;p28" title="Gemini_Generated_Image_lxh78wlxh78wlxh7.jpg"/>
          <p:cNvPicPr preferRelativeResize="0"/>
          <p:nvPr/>
        </p:nvPicPr>
        <p:blipFill rotWithShape="1">
          <a:blip r:embed="rId3">
            <a:alphaModFix/>
          </a:blip>
          <a:srcRect b="0" l="1922" r="0" t="0"/>
          <a:stretch/>
        </p:blipFill>
        <p:spPr>
          <a:xfrm>
            <a:off x="0" y="17525"/>
            <a:ext cx="18288000" cy="1025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/>
          <p:nvPr/>
        </p:nvSpPr>
        <p:spPr>
          <a:xfrm rot="10800000">
            <a:off x="-1772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9"/>
          <p:cNvSpPr txBox="1"/>
          <p:nvPr/>
        </p:nvSpPr>
        <p:spPr>
          <a:xfrm>
            <a:off x="3846550" y="2608150"/>
            <a:ext cx="9904500" cy="39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3571" lvl="1" marL="623642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88"/>
              <a:buFont typeface="Montserrat Medium"/>
              <a:buChar char="•"/>
            </a:pPr>
            <a:r>
              <a:rPr i="0" lang="en-US" sz="3388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Promover a Coordenação intersetorial</a:t>
            </a:r>
            <a:r>
              <a:rPr lang="en-US" sz="33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 </a:t>
            </a:r>
            <a:endParaRPr sz="33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9144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3571" lvl="1" marL="623642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88"/>
              <a:buFont typeface="Montserrat Medium"/>
              <a:buChar char="•"/>
            </a:pPr>
            <a:r>
              <a:rPr i="0" lang="en-US" sz="3388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Articular a Comunicação de risco</a:t>
            </a:r>
            <a:r>
              <a:rPr lang="en-US" sz="33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 </a:t>
            </a:r>
            <a:endParaRPr sz="33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9144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3571" lvl="1" marL="623642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88"/>
              <a:buFont typeface="Montserrat Medium"/>
              <a:buChar char="•"/>
            </a:pPr>
            <a:r>
              <a:rPr i="0" lang="en-US" sz="3388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Fomentar a Articulação interfederativa</a:t>
            </a:r>
            <a:r>
              <a:rPr lang="en-US" sz="33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 </a:t>
            </a:r>
            <a:endParaRPr sz="33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9144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3571" lvl="1" marL="623642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88"/>
              <a:buFont typeface="Montserrat Medium"/>
              <a:buChar char="•"/>
            </a:pPr>
            <a:r>
              <a:rPr i="0" lang="en-US" sz="3388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Promover a Assessoria técnica municipal</a:t>
            </a:r>
            <a:r>
              <a:rPr lang="en-US" sz="33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35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0" name="Google Shape;170;p29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9" title="ChatGPT Image 29 de jul. de 2026, 16_26_48.png"/>
          <p:cNvPicPr preferRelativeResize="0"/>
          <p:nvPr/>
        </p:nvPicPr>
        <p:blipFill rotWithShape="1">
          <a:blip r:embed="rId5">
            <a:alphaModFix/>
          </a:blip>
          <a:srcRect b="-689" l="51664" r="25031" t="-700"/>
          <a:stretch/>
        </p:blipFill>
        <p:spPr>
          <a:xfrm>
            <a:off x="-1775" y="0"/>
            <a:ext cx="3619200" cy="1049720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9"/>
          <p:cNvSpPr txBox="1"/>
          <p:nvPr/>
        </p:nvSpPr>
        <p:spPr>
          <a:xfrm>
            <a:off x="4159925" y="475150"/>
            <a:ext cx="92814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Proteção e Defesa Civil: Coordenação </a:t>
            </a:r>
            <a:r>
              <a:rPr b="1" lang="en-US" sz="34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estratégica</a:t>
            </a:r>
            <a:r>
              <a:rPr b="1" lang="en-US" sz="34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 das ações de resposta</a:t>
            </a:r>
            <a:endParaRPr b="1" sz="34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3" name="Google Shape;173;p29" title="IMG-20260320-WA0026(1).jpg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751115" y="371138"/>
            <a:ext cx="1183459" cy="117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/>
          <p:nvPr/>
        </p:nvSpPr>
        <p:spPr>
          <a:xfrm rot="10800000">
            <a:off x="-7" y="0"/>
            <a:ext cx="1833372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30"/>
          <p:cNvSpPr/>
          <p:nvPr/>
        </p:nvSpPr>
        <p:spPr>
          <a:xfrm rot="1154972">
            <a:off x="1473448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30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374816" y="376118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0"/>
          <p:cNvSpPr txBox="1"/>
          <p:nvPr/>
        </p:nvSpPr>
        <p:spPr>
          <a:xfrm>
            <a:off x="455050" y="368438"/>
            <a:ext cx="14142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Monitoramento dos municípios com Decreto de Situação de Emergência</a:t>
            </a:r>
            <a:endParaRPr b="1" sz="29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2" name="Google Shape;182;p30" title="Gemini_Generated_Image_1g0gce1g0gce1g0g.jpg"/>
          <p:cNvPicPr preferRelativeResize="0"/>
          <p:nvPr/>
        </p:nvPicPr>
        <p:blipFill rotWithShape="1">
          <a:blip r:embed="rId5">
            <a:alphaModFix/>
          </a:blip>
          <a:srcRect b="78337" l="3878" r="2225" t="2482"/>
          <a:stretch/>
        </p:blipFill>
        <p:spPr>
          <a:xfrm>
            <a:off x="4833600" y="1183100"/>
            <a:ext cx="6827900" cy="226825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0"/>
          <p:cNvSpPr/>
          <p:nvPr/>
        </p:nvSpPr>
        <p:spPr>
          <a:xfrm>
            <a:off x="6893528" y="2155223"/>
            <a:ext cx="4767900" cy="547200"/>
          </a:xfrm>
          <a:prstGeom prst="rect">
            <a:avLst/>
          </a:prstGeom>
          <a:solidFill>
            <a:schemeClr val="lt1"/>
          </a:solidFill>
          <a:ln cap="flat" cmpd="sng" w="101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300" lIns="97300" spcFirstLastPara="1" rIns="97300" wrap="square" tIns="97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9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30" title="Gemini_Generated_Image_1g0gce1g0gce1g0g.jpg"/>
          <p:cNvPicPr preferRelativeResize="0"/>
          <p:nvPr/>
        </p:nvPicPr>
        <p:blipFill rotWithShape="1">
          <a:blip r:embed="rId5">
            <a:alphaModFix/>
          </a:blip>
          <a:srcRect b="21479" l="2810" r="1952" t="22072"/>
          <a:stretch/>
        </p:blipFill>
        <p:spPr>
          <a:xfrm>
            <a:off x="4833600" y="3451353"/>
            <a:ext cx="6827900" cy="6581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77050" y="9099525"/>
            <a:ext cx="3479075" cy="82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/>
          <p:nvPr/>
        </p:nvSpPr>
        <p:spPr>
          <a:xfrm rot="10800000">
            <a:off x="-31970" y="0"/>
            <a:ext cx="1833372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31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72279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1"/>
          <p:cNvPicPr preferRelativeResize="0"/>
          <p:nvPr/>
        </p:nvPicPr>
        <p:blipFill rotWithShape="1">
          <a:blip r:embed="rId5">
            <a:alphaModFix/>
          </a:blip>
          <a:srcRect b="4295" l="2229" r="37686" t="5084"/>
          <a:stretch/>
        </p:blipFill>
        <p:spPr>
          <a:xfrm>
            <a:off x="526300" y="0"/>
            <a:ext cx="9441299" cy="1012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1"/>
          <p:cNvPicPr preferRelativeResize="0"/>
          <p:nvPr/>
        </p:nvPicPr>
        <p:blipFill rotWithShape="1">
          <a:blip r:embed="rId5">
            <a:alphaModFix/>
          </a:blip>
          <a:srcRect b="0" l="64053" r="0" t="8651"/>
          <a:stretch/>
        </p:blipFill>
        <p:spPr>
          <a:xfrm>
            <a:off x="10072729" y="52184"/>
            <a:ext cx="5544950" cy="1001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2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2"/>
          <p:cNvSpPr txBox="1"/>
          <p:nvPr/>
        </p:nvSpPr>
        <p:spPr>
          <a:xfrm>
            <a:off x="650800" y="371125"/>
            <a:ext cx="12319500" cy="4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85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Índice de Vulnerabilidade Municipal à Estiagem e à Seca</a:t>
            </a:r>
            <a:endParaRPr b="1" sz="17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0" name="Google Shape;200;p32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440061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54523" y="999251"/>
            <a:ext cx="8964900" cy="912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/>
          <p:nvPr/>
        </p:nvSpPr>
        <p:spPr>
          <a:xfrm rot="10800000">
            <a:off x="-31970" y="0"/>
            <a:ext cx="1833372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33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3"/>
          <p:cNvSpPr/>
          <p:nvPr/>
        </p:nvSpPr>
        <p:spPr>
          <a:xfrm rot="1153337">
            <a:off x="14713252" y="8909971"/>
            <a:ext cx="4209637" cy="305599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33"/>
          <p:cNvSpPr txBox="1"/>
          <p:nvPr/>
        </p:nvSpPr>
        <p:spPr>
          <a:xfrm>
            <a:off x="3706675" y="2496275"/>
            <a:ext cx="12055500" cy="6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Na Bahia, o Plano de Ação e o Monitoramento do El Niño estão se dando no âmbito das políticas de Convivência com o Semiárido e Proteção e Defesa Civil com interface em diversas outras políticas: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-Segurança Alimentar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-Saúde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-Saneamento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-Meio Ambiente, Rec. Hídricos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-Desenvolvimento Rural 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-Desenvolvimento Territorial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-Desenvolvimento e Ass.Social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p33"/>
          <p:cNvSpPr txBox="1"/>
          <p:nvPr/>
        </p:nvSpPr>
        <p:spPr>
          <a:xfrm>
            <a:off x="3706678" y="690038"/>
            <a:ext cx="7042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COMO ESTAMOS ATUANDO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1" name="Google Shape;211;p33" title="ChatGPT Image 29 de jul. de 2026, 16_26_33.png"/>
          <p:cNvPicPr preferRelativeResize="0"/>
          <p:nvPr/>
        </p:nvPicPr>
        <p:blipFill rotWithShape="1">
          <a:blip r:embed="rId5">
            <a:alphaModFix/>
          </a:blip>
          <a:srcRect b="0" l="49907" r="34851" t="0"/>
          <a:stretch/>
        </p:blipFill>
        <p:spPr>
          <a:xfrm>
            <a:off x="0" y="0"/>
            <a:ext cx="31357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34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34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63160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4"/>
          <p:cNvSpPr txBox="1"/>
          <p:nvPr/>
        </p:nvSpPr>
        <p:spPr>
          <a:xfrm>
            <a:off x="4988225" y="637100"/>
            <a:ext cx="10298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PLANO ESTADUAL DE AÇÕES DE ENFRENTAMENTO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31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34"/>
          <p:cNvSpPr txBox="1"/>
          <p:nvPr/>
        </p:nvSpPr>
        <p:spPr>
          <a:xfrm>
            <a:off x="4988225" y="2488575"/>
            <a:ext cx="12879600" cy="72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EMERGENCIAIS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Distribuição de tanques pipa, caixas d’água de 500 e 1000 litros e kits irrigação;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Tratores com implementos, máquinas trituradoras e picadoras de forrageiras, retroescavadeiras e escavadeiras </a:t>
            </a: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hidráulicas</a:t>
            </a: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Sistemas compactos e simplificados de abastecimento de água;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Perfuração e instalação de poços para a segurança hídrica dos abastecimentos de água;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Limpeza/construção de aguadas;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Dessalinizadores - Bacia do rio Utinga.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1" name="Google Shape;221;p34"/>
          <p:cNvSpPr txBox="1"/>
          <p:nvPr/>
        </p:nvSpPr>
        <p:spPr>
          <a:xfrm>
            <a:off x="4988225" y="1397550"/>
            <a:ext cx="99723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400" u="sng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SEGURANÇA HÍDRICA</a:t>
            </a:r>
            <a:endParaRPr b="1" sz="3400" u="sng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34" title="folhaderostoPIPA.png"/>
          <p:cNvPicPr preferRelativeResize="0"/>
          <p:nvPr/>
        </p:nvPicPr>
        <p:blipFill rotWithShape="1">
          <a:blip r:embed="rId5">
            <a:alphaModFix/>
          </a:blip>
          <a:srcRect b="0" l="50969" r="22983" t="0"/>
          <a:stretch/>
        </p:blipFill>
        <p:spPr>
          <a:xfrm>
            <a:off x="0" y="0"/>
            <a:ext cx="4763501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5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35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63160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5"/>
          <p:cNvSpPr txBox="1"/>
          <p:nvPr/>
        </p:nvSpPr>
        <p:spPr>
          <a:xfrm>
            <a:off x="4988225" y="637100"/>
            <a:ext cx="10298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PLANO ESTADUAL DE AÇÕES DE ENFRENTAMENTO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35"/>
          <p:cNvSpPr txBox="1"/>
          <p:nvPr/>
        </p:nvSpPr>
        <p:spPr>
          <a:xfrm>
            <a:off x="4988225" y="2488575"/>
            <a:ext cx="12879600" cy="77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CONTINUADAS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Barragem Baraúnas;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Barragem do Rio Catolé;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Barragem Rio da Caixa;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Implantação de barragens de nível no rio Bonito e rio Utinga, nos municípios de Lajedinho e Wagner;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Licitação para implantação de Sistemas Simplificados e Convencionais de Abastecimento de Água;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Ampliação de Sistemas Convencionais e Simplificados de Abastecimento de Água, incluindo aldeias indigenas.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2" name="Google Shape;232;p35"/>
          <p:cNvSpPr txBox="1"/>
          <p:nvPr/>
        </p:nvSpPr>
        <p:spPr>
          <a:xfrm>
            <a:off x="4988225" y="1397550"/>
            <a:ext cx="99723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 u="sng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SEGURANÇA HÍDRICA</a:t>
            </a:r>
            <a:endParaRPr b="1" sz="3400" u="sng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35" title="Estado-da-Bahia-ganhara-novas-barragens-saiba-deta0128948900202410021102.jpg"/>
          <p:cNvPicPr preferRelativeResize="0"/>
          <p:nvPr/>
        </p:nvPicPr>
        <p:blipFill rotWithShape="1">
          <a:blip r:embed="rId5">
            <a:alphaModFix/>
          </a:blip>
          <a:srcRect b="0" l="37275" r="37867" t="0"/>
          <a:stretch/>
        </p:blipFill>
        <p:spPr>
          <a:xfrm>
            <a:off x="0" y="0"/>
            <a:ext cx="4546052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6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36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63160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6"/>
          <p:cNvSpPr txBox="1"/>
          <p:nvPr/>
        </p:nvSpPr>
        <p:spPr>
          <a:xfrm>
            <a:off x="4988225" y="637100"/>
            <a:ext cx="10298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PLANO ESTADUAL DE AÇÕES DE ENFRENTAMENTO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p36"/>
          <p:cNvSpPr txBox="1"/>
          <p:nvPr/>
        </p:nvSpPr>
        <p:spPr>
          <a:xfrm>
            <a:off x="4988225" y="2948475"/>
            <a:ext cx="12879600" cy="29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EMERGENCIAIS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Entrega de cestas alimentares; 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PAA Leite – distribuição nas aldeias indígenas. 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3" name="Google Shape;243;p36"/>
          <p:cNvSpPr txBox="1"/>
          <p:nvPr/>
        </p:nvSpPr>
        <p:spPr>
          <a:xfrm>
            <a:off x="4988225" y="1397550"/>
            <a:ext cx="99723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 u="sng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SEGURANÇA ALIMENTAR</a:t>
            </a:r>
            <a:endParaRPr b="1" sz="3400" u="sng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36" title="Gemini_Generated_Image_azja5razja5razja.jpg"/>
          <p:cNvPicPr preferRelativeResize="0"/>
          <p:nvPr/>
        </p:nvPicPr>
        <p:blipFill rotWithShape="1">
          <a:blip r:embed="rId5">
            <a:alphaModFix/>
          </a:blip>
          <a:srcRect b="3789" l="23260" r="54534" t="22345"/>
          <a:stretch/>
        </p:blipFill>
        <p:spPr>
          <a:xfrm>
            <a:off x="0" y="0"/>
            <a:ext cx="4642949" cy="10287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7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37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63160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7"/>
          <p:cNvSpPr txBox="1"/>
          <p:nvPr/>
        </p:nvSpPr>
        <p:spPr>
          <a:xfrm>
            <a:off x="4988225" y="637100"/>
            <a:ext cx="10298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PLANO ESTADUAL DE AÇÕES DE ENFRENTAMENTO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37"/>
          <p:cNvSpPr txBox="1"/>
          <p:nvPr/>
        </p:nvSpPr>
        <p:spPr>
          <a:xfrm>
            <a:off x="4988225" y="2948475"/>
            <a:ext cx="12879600" cy="57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EMERGENCIAIS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Adiantamento do Seguro Safra para agricultores familiares. 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Sertão Vivo: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barraginhas e barreiros Trincheira Individual.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CONTINUADAS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Distribuição de mudas de palma forrageira e cisternas.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4" name="Google Shape;254;p37"/>
          <p:cNvSpPr txBox="1"/>
          <p:nvPr/>
        </p:nvSpPr>
        <p:spPr>
          <a:xfrm>
            <a:off x="4988225" y="1397550"/>
            <a:ext cx="99723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 u="sng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SEGURANÇA PRODUTIVA</a:t>
            </a:r>
            <a:endParaRPr b="1" sz="3400" u="sng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37" title="Gemini_Generated_Image_h0pan6h0pan6h0pa.jpg"/>
          <p:cNvPicPr preferRelativeResize="0"/>
          <p:nvPr/>
        </p:nvPicPr>
        <p:blipFill rotWithShape="1">
          <a:blip r:embed="rId5">
            <a:alphaModFix/>
          </a:blip>
          <a:srcRect b="0" l="27756" r="48975" t="0"/>
          <a:stretch/>
        </p:blipFill>
        <p:spPr>
          <a:xfrm>
            <a:off x="0" y="0"/>
            <a:ext cx="4782848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8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8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38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63160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8"/>
          <p:cNvSpPr txBox="1"/>
          <p:nvPr/>
        </p:nvSpPr>
        <p:spPr>
          <a:xfrm>
            <a:off x="4988225" y="637100"/>
            <a:ext cx="10298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PLANO ESTADUAL DE AÇÕES DE ENFRENTAMENTO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38"/>
          <p:cNvSpPr txBox="1"/>
          <p:nvPr/>
        </p:nvSpPr>
        <p:spPr>
          <a:xfrm>
            <a:off x="4988225" y="2948475"/>
            <a:ext cx="12879600" cy="59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CONTINUADAS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Monitoramento contínuo de eventos extremos, como secas, estiagens, ondas de calor, chuvas intensas, vendavais e incêndios florestais, com emissão de alertas e notas técnicas;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Operação e manutenção da rede estadual de monitoramento hidrometeorológico e participação em salas de situação e grupos técnicos nacionais.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5" name="Google Shape;265;p38"/>
          <p:cNvSpPr txBox="1"/>
          <p:nvPr/>
        </p:nvSpPr>
        <p:spPr>
          <a:xfrm>
            <a:off x="4988225" y="1397550"/>
            <a:ext cx="99723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 u="sng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SEGURANÇA DA INFORMAÇÃO</a:t>
            </a:r>
            <a:endParaRPr b="1" sz="3400" u="sng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p38" title="Gemini_Generated_Image_b3t5f0b3t5f0b3t5.jpg"/>
          <p:cNvPicPr preferRelativeResize="0"/>
          <p:nvPr/>
        </p:nvPicPr>
        <p:blipFill rotWithShape="1">
          <a:blip r:embed="rId5">
            <a:alphaModFix/>
          </a:blip>
          <a:srcRect b="0" l="31330" r="37439" t="0"/>
          <a:stretch/>
        </p:blipFill>
        <p:spPr>
          <a:xfrm>
            <a:off x="0" y="0"/>
            <a:ext cx="4816748" cy="1028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9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9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p39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63160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9"/>
          <p:cNvSpPr txBox="1"/>
          <p:nvPr/>
        </p:nvSpPr>
        <p:spPr>
          <a:xfrm>
            <a:off x="4988225" y="637100"/>
            <a:ext cx="10298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PLANO ESTADUAL DE AÇÕES DE ENFRENTAMENTO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39"/>
          <p:cNvSpPr txBox="1"/>
          <p:nvPr/>
        </p:nvSpPr>
        <p:spPr>
          <a:xfrm>
            <a:off x="4988225" y="2347175"/>
            <a:ext cx="12879600" cy="9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CONTINUADAS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Ações na atenção Básica considerando aspectos socioculturais do semiárido, ampliação dos serviços laboratoriais;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Requalificação da Rede de Frio do Programa Estadual de Imunização;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Apoio Institucional aos Municípios na Implementação das Ações de Vigilância Epidemiológica (SV), na Fiscalização Sanitária de Produtos e Serviços (SV), na Vigilância e Atenção à Saúde do Trabalhador (SV) e na Implementação de Ação de Vigilância em Saúde Ambiental (monitoramento de alertas e fluxo de respostas - SV);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6" name="Google Shape;276;p39"/>
          <p:cNvSpPr txBox="1"/>
          <p:nvPr/>
        </p:nvSpPr>
        <p:spPr>
          <a:xfrm>
            <a:off x="4988225" y="1397550"/>
            <a:ext cx="99723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 u="sng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SEGURANÇA DA SAÚDE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7" name="Google Shape;277;p39" title="ChatGPT Image 29 de jul. de 2026, 16_26_33.png"/>
          <p:cNvPicPr preferRelativeResize="0"/>
          <p:nvPr/>
        </p:nvPicPr>
        <p:blipFill rotWithShape="1">
          <a:blip r:embed="rId5">
            <a:alphaModFix/>
          </a:blip>
          <a:srcRect b="0" l="14998" r="61684" t="0"/>
          <a:stretch/>
        </p:blipFill>
        <p:spPr>
          <a:xfrm>
            <a:off x="0" y="0"/>
            <a:ext cx="4797375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40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40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0"/>
          <p:cNvSpPr txBox="1"/>
          <p:nvPr/>
        </p:nvSpPr>
        <p:spPr>
          <a:xfrm>
            <a:off x="3167434" y="2457135"/>
            <a:ext cx="15120600" cy="2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INFRAESTRUTURA HÍDRICA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Barragem Morrinhos 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Elaboração de projetos executivos de barragens sazonais no Rio Utinga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6" name="Google Shape;286;p40"/>
          <p:cNvSpPr txBox="1"/>
          <p:nvPr/>
        </p:nvSpPr>
        <p:spPr>
          <a:xfrm>
            <a:off x="2990063" y="475157"/>
            <a:ext cx="12076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EXPANSÃO PROGRAMADA CONFORME CENÁRIO CLIMÁTICO</a:t>
            </a:r>
            <a:endParaRPr b="1" sz="3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40"/>
          <p:cNvSpPr txBox="1"/>
          <p:nvPr/>
        </p:nvSpPr>
        <p:spPr>
          <a:xfrm>
            <a:off x="3167434" y="4700965"/>
            <a:ext cx="12365700" cy="21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PROJETOS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Sertão Vivo: ATER para familias 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Barreiros Trincheira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8" name="Google Shape;288;p40"/>
          <p:cNvSpPr txBox="1"/>
          <p:nvPr/>
        </p:nvSpPr>
        <p:spPr>
          <a:xfrm>
            <a:off x="3071275" y="7184476"/>
            <a:ext cx="12365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QUINTAIS PRODUTIVOS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l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Implantação de quintais produtivos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9" name="Google Shape;289;p40"/>
          <p:cNvSpPr txBox="1"/>
          <p:nvPr/>
        </p:nvSpPr>
        <p:spPr>
          <a:xfrm>
            <a:off x="650800" y="7689475"/>
            <a:ext cx="134127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90" name="Google Shape;29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" y="0"/>
            <a:ext cx="2812575" cy="1062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1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41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p41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1"/>
          <p:cNvSpPr txBox="1"/>
          <p:nvPr/>
        </p:nvSpPr>
        <p:spPr>
          <a:xfrm>
            <a:off x="3924900" y="3156321"/>
            <a:ext cx="143631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CUIDADO COM OS ANIMAIS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Entrega de sacas de farelo de milho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41"/>
          <p:cNvSpPr txBox="1"/>
          <p:nvPr/>
        </p:nvSpPr>
        <p:spPr>
          <a:xfrm>
            <a:off x="3924900" y="1056400"/>
            <a:ext cx="13099200" cy="11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85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EXPANSÃO PROGRAMADA</a:t>
            </a:r>
            <a:endParaRPr b="1" sz="3185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85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CONFORME CENÁRIO CLIMÁTICO</a:t>
            </a:r>
            <a:endParaRPr b="1" sz="3185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41"/>
          <p:cNvSpPr txBox="1"/>
          <p:nvPr/>
        </p:nvSpPr>
        <p:spPr>
          <a:xfrm>
            <a:off x="3924900" y="4814577"/>
            <a:ext cx="13412700" cy="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PRONAF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Custeio emergencial de 0,5%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01" name="Google Shape;301;p41"/>
          <p:cNvSpPr txBox="1"/>
          <p:nvPr/>
        </p:nvSpPr>
        <p:spPr>
          <a:xfrm>
            <a:off x="3924900" y="6699827"/>
            <a:ext cx="143631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DISTRIBUIÇÃO</a:t>
            </a: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 DE ALIMENTOS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PAA Alimentos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41"/>
          <p:cNvSpPr txBox="1"/>
          <p:nvPr/>
        </p:nvSpPr>
        <p:spPr>
          <a:xfrm>
            <a:off x="3924900" y="7231746"/>
            <a:ext cx="143631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85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3" name="Google Shape;303;p41" title="Gemini_Generated_Image_euh1ceeuh1ceeuh1 (1).jpg"/>
          <p:cNvPicPr preferRelativeResize="0"/>
          <p:nvPr/>
        </p:nvPicPr>
        <p:blipFill rotWithShape="1">
          <a:blip r:embed="rId5">
            <a:alphaModFix/>
          </a:blip>
          <a:srcRect b="0" l="40512" r="40512" t="0"/>
          <a:stretch/>
        </p:blipFill>
        <p:spPr>
          <a:xfrm>
            <a:off x="0" y="0"/>
            <a:ext cx="3503652" cy="1028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2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42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42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2"/>
          <p:cNvSpPr txBox="1"/>
          <p:nvPr/>
        </p:nvSpPr>
        <p:spPr>
          <a:xfrm>
            <a:off x="4082775" y="2830625"/>
            <a:ext cx="13412700" cy="6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EDITAIS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Assistência Técnica e Extensão Rural (ATER) para agricultores familiares e comunidades tradicionais do estado; Específico Emergencial Segurança Alimentar e Nutricional para período de EL NIÑO; projetos voltados aos c</a:t>
            </a: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abritos e cordeiros, galinha caipira, plantas medicinais e raízes da Bahia; fomento ao Turismo Rural Comunitário  e lançamento de Edital de Pesquisa "Tecnologias para adaptação à estiagem e prevenção de incêndios florestais".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2" name="Google Shape;312;p42"/>
          <p:cNvSpPr txBox="1"/>
          <p:nvPr/>
        </p:nvSpPr>
        <p:spPr>
          <a:xfrm>
            <a:off x="650800" y="1058296"/>
            <a:ext cx="143631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85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p42"/>
          <p:cNvSpPr txBox="1"/>
          <p:nvPr/>
        </p:nvSpPr>
        <p:spPr>
          <a:xfrm>
            <a:off x="4082775" y="1165800"/>
            <a:ext cx="13099200" cy="11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85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EXPANSÃO PROGRAMADA</a:t>
            </a:r>
            <a:endParaRPr b="1" sz="3185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85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CONFORME CENÁRIO CLIMÁTICO</a:t>
            </a:r>
            <a:endParaRPr b="1" sz="3185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4" name="Google Shape;314;p42" title="_MG_2069_0.jpg"/>
          <p:cNvPicPr preferRelativeResize="0"/>
          <p:nvPr/>
        </p:nvPicPr>
        <p:blipFill rotWithShape="1">
          <a:blip r:embed="rId5">
            <a:alphaModFix/>
          </a:blip>
          <a:srcRect b="0" l="38650" r="38650" t="0"/>
          <a:stretch/>
        </p:blipFill>
        <p:spPr>
          <a:xfrm>
            <a:off x="0" y="0"/>
            <a:ext cx="3503652" cy="10286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3"/>
          <p:cNvSpPr txBox="1"/>
          <p:nvPr/>
        </p:nvSpPr>
        <p:spPr>
          <a:xfrm>
            <a:off x="4678175" y="1619575"/>
            <a:ext cx="9080400" cy="6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Estratégia de Comunicação</a:t>
            </a:r>
            <a:endParaRPr b="1" sz="28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85200C"/>
                </a:solidFill>
                <a:latin typeface="Montserrat"/>
                <a:ea typeface="Montserrat"/>
                <a:cs typeface="Montserrat"/>
                <a:sym typeface="Montserrat"/>
              </a:rPr>
              <a:t>PREVENÇÃO EL NIÑO</a:t>
            </a:r>
            <a:endParaRPr b="1" sz="4800">
              <a:solidFill>
                <a:srgbClr val="85200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sz="4800">
              <a:solidFill>
                <a:srgbClr val="99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20" name="Google Shape;320;p43" title="Brasa╠âo-Horizontal_Preto.png"/>
          <p:cNvPicPr preferRelativeResize="0"/>
          <p:nvPr/>
        </p:nvPicPr>
        <p:blipFill rotWithShape="1">
          <a:blip r:embed="rId3">
            <a:alphaModFix/>
          </a:blip>
          <a:srcRect b="4095" l="0" r="0" t="4095"/>
          <a:stretch/>
        </p:blipFill>
        <p:spPr>
          <a:xfrm>
            <a:off x="7500974" y="5571600"/>
            <a:ext cx="3286045" cy="105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44" title="Brasa╠âo-Horizontal_Preto.png"/>
          <p:cNvPicPr preferRelativeResize="0"/>
          <p:nvPr/>
        </p:nvPicPr>
        <p:blipFill rotWithShape="1">
          <a:blip r:embed="rId3">
            <a:alphaModFix/>
          </a:blip>
          <a:srcRect b="4095" l="0" r="0" t="4095"/>
          <a:stretch/>
        </p:blipFill>
        <p:spPr>
          <a:xfrm>
            <a:off x="15897143" y="308274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4"/>
          <p:cNvSpPr txBox="1"/>
          <p:nvPr/>
        </p:nvSpPr>
        <p:spPr>
          <a:xfrm>
            <a:off x="5305675" y="1291825"/>
            <a:ext cx="12150900" cy="70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 estratégia de comunicação irá partir do conceito: ninguém pode mudar o clima, mas todos podem ajudar a reduzir seus riscos. </a:t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Regionalização territorial:</a:t>
            </a:r>
            <a:r>
              <a:rPr lang="en-US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desenvolvimento de uma mesma campanha com adaptações e recortes específicos para diferentes territórios, considerando suas características, públicos e contextos locais.</a:t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Regionalização da comunicação em três camadas: </a:t>
            </a:r>
            <a:r>
              <a:rPr lang="en-US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estruturação da estratégia de comunicação a partir de três frentes integradas — conteúdo, mídia e distribuição — garantindo maior aderência territorial, relevância das mensagens e eficiência na entrega da campanha.</a:t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7" name="Google Shape;327;p44" title="Gemini_Generated_Image_wrkeiowrkeiowrke.jpg"/>
          <p:cNvPicPr preferRelativeResize="0"/>
          <p:nvPr/>
        </p:nvPicPr>
        <p:blipFill rotWithShape="1">
          <a:blip r:embed="rId4">
            <a:alphaModFix/>
          </a:blip>
          <a:srcRect b="0" l="14993" r="11114" t="0"/>
          <a:stretch/>
        </p:blipFill>
        <p:spPr>
          <a:xfrm>
            <a:off x="0" y="0"/>
            <a:ext cx="4913576" cy="1028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45" title="Brasa╠âo-Horizontal_Preto.png"/>
          <p:cNvPicPr preferRelativeResize="0"/>
          <p:nvPr/>
        </p:nvPicPr>
        <p:blipFill rotWithShape="1">
          <a:blip r:embed="rId3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45"/>
          <p:cNvSpPr/>
          <p:nvPr/>
        </p:nvSpPr>
        <p:spPr>
          <a:xfrm>
            <a:off x="5144575" y="637100"/>
            <a:ext cx="9625200" cy="116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3340"/>
              </a:buClr>
              <a:buSzPts val="4500"/>
              <a:buFont typeface="Cambria"/>
              <a:buNone/>
            </a:pPr>
            <a:r>
              <a:rPr b="1" i="0" lang="en-US" sz="3600" u="none" cap="none" strike="noStrike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Territorialização e capilaridade</a:t>
            </a:r>
            <a:r>
              <a:rPr b="1" i="0" lang="en-US" sz="3400" u="none" cap="none" strike="noStrike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i="0" sz="3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45"/>
          <p:cNvSpPr/>
          <p:nvPr/>
        </p:nvSpPr>
        <p:spPr>
          <a:xfrm>
            <a:off x="5047750" y="2897811"/>
            <a:ext cx="12974100" cy="57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-615950" lvl="0" marL="5207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D4A4F"/>
              </a:buClr>
              <a:buSzPts val="3300"/>
              <a:buFont typeface="Lexend"/>
              <a:buChar char="•"/>
            </a:pPr>
            <a:r>
              <a:rPr lang="en-US" sz="33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Releases</a:t>
            </a:r>
            <a:endParaRPr sz="3300">
              <a:solidFill>
                <a:srgbClr val="3D4A4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615950" lvl="0" marL="5207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D4A4F"/>
              </a:buClr>
              <a:buSzPts val="3300"/>
              <a:buFont typeface="Lexend"/>
              <a:buChar char="•"/>
            </a:pPr>
            <a:r>
              <a:rPr i="0" lang="en-US" sz="3300" u="none" cap="none" strike="noStrike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Cards e versões editáveis</a:t>
            </a:r>
            <a:endParaRPr i="0" sz="3300" u="none" cap="none" strike="noStrike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615950" lvl="0" marL="5207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D4A4F"/>
              </a:buClr>
              <a:buSzPts val="3300"/>
              <a:buFont typeface="Lexend"/>
              <a:buChar char="•"/>
            </a:pPr>
            <a:r>
              <a:rPr i="0" lang="en-US" sz="3300" u="none" cap="none" strike="noStrike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Spots e roteiros para locução local</a:t>
            </a:r>
            <a:endParaRPr i="0" sz="33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615950" lvl="0" marL="5207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D4A4F"/>
              </a:buClr>
              <a:buSzPts val="3300"/>
              <a:buFont typeface="Lexend"/>
              <a:buChar char="•"/>
            </a:pPr>
            <a:r>
              <a:rPr i="0" lang="en-US" sz="3300" u="none" cap="none" strike="noStrike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Cartazes e folhetos para impressão</a:t>
            </a:r>
            <a:endParaRPr i="0" sz="33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615950" lvl="0" marL="5207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D4A4F"/>
              </a:buClr>
              <a:buSzPts val="3300"/>
              <a:buFont typeface="Lexend"/>
              <a:buChar char="•"/>
            </a:pPr>
            <a:r>
              <a:rPr i="0" lang="en-US" sz="3300" u="none" cap="none" strike="noStrike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Textos curtos para WhatsApp</a:t>
            </a:r>
            <a:endParaRPr i="0" sz="33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685800" marR="0" rtl="0" algn="l">
              <a:lnSpc>
                <a:spcPct val="130434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i="0" sz="2900" u="none" cap="none" strike="noStrike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45"/>
          <p:cNvSpPr/>
          <p:nvPr/>
        </p:nvSpPr>
        <p:spPr>
          <a:xfrm>
            <a:off x="5314000" y="2583150"/>
            <a:ext cx="85602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3340"/>
              </a:buClr>
              <a:buSzPts val="2300"/>
              <a:buFont typeface="Calibri"/>
              <a:buNone/>
            </a:pPr>
            <a:r>
              <a:rPr b="1" i="0" lang="en-US" sz="3400" u="none" cap="none" strike="noStrike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Kit </a:t>
            </a:r>
            <a:r>
              <a:rPr b="1" lang="en-US" sz="3400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para os municípios</a:t>
            </a:r>
            <a:endParaRPr i="0" sz="3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6" name="Google Shape;336;p45" title="Gemini_Generated_Image_fmkdx2fmkdx2fmkd.jpg"/>
          <p:cNvPicPr preferRelativeResize="0"/>
          <p:nvPr/>
        </p:nvPicPr>
        <p:blipFill rotWithShape="1">
          <a:blip r:embed="rId4">
            <a:alphaModFix/>
          </a:blip>
          <a:srcRect b="0" l="0" r="28704" t="0"/>
          <a:stretch/>
        </p:blipFill>
        <p:spPr>
          <a:xfrm>
            <a:off x="0" y="0"/>
            <a:ext cx="4869975" cy="10286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46" title="Brasa╠âo-Horizontal_Preto.png"/>
          <p:cNvPicPr preferRelativeResize="0"/>
          <p:nvPr/>
        </p:nvPicPr>
        <p:blipFill rotWithShape="1">
          <a:blip r:embed="rId3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46"/>
          <p:cNvSpPr/>
          <p:nvPr/>
        </p:nvSpPr>
        <p:spPr>
          <a:xfrm>
            <a:off x="5144575" y="637100"/>
            <a:ext cx="9625200" cy="116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3340"/>
              </a:buClr>
              <a:buSzPts val="4500"/>
              <a:buFont typeface="Cambria"/>
              <a:buNone/>
            </a:pPr>
            <a:r>
              <a:rPr b="1" i="0" lang="en-US" sz="3600" u="none" cap="none" strike="noStrike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Territorialização e capilaridade</a:t>
            </a:r>
            <a:r>
              <a:rPr b="1" i="0" lang="en-US" sz="3400" u="none" cap="none" strike="noStrike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i="0" sz="3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3" name="Google Shape;343;p46"/>
          <p:cNvSpPr/>
          <p:nvPr/>
        </p:nvSpPr>
        <p:spPr>
          <a:xfrm>
            <a:off x="5047750" y="2704175"/>
            <a:ext cx="12974100" cy="628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685800" marR="0" rtl="0" algn="l">
              <a:lnSpc>
                <a:spcPct val="130434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3D4A4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Ascoms e Defesas Civis dos 417 municípios</a:t>
            </a:r>
            <a:endParaRPr sz="3100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Rádios comunitárias e comerciais</a:t>
            </a:r>
            <a:endParaRPr sz="3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Escolas estaduais e municipais</a:t>
            </a:r>
            <a:endParaRPr sz="3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Unidades básicas de saúde e CRAS</a:t>
            </a:r>
            <a:endParaRPr sz="3100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Sindicatos, cooperativas e associações rurais</a:t>
            </a:r>
            <a:endParaRPr sz="3100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Brigadas voluntárias e NUPDECs</a:t>
            </a:r>
            <a:endParaRPr sz="3100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Contas de água e avisos de abastecimento</a:t>
            </a:r>
            <a:endParaRPr i="0" sz="3100" u="none" cap="none" strike="noStrike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46"/>
          <p:cNvSpPr/>
          <p:nvPr/>
        </p:nvSpPr>
        <p:spPr>
          <a:xfrm>
            <a:off x="5314000" y="2583150"/>
            <a:ext cx="85602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3340"/>
              </a:buClr>
              <a:buSzPts val="2300"/>
              <a:buFont typeface="Calibri"/>
              <a:buNone/>
            </a:pPr>
            <a:r>
              <a:rPr b="1" lang="en-US" sz="3400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Rede de disseminação</a:t>
            </a:r>
            <a:endParaRPr i="0" sz="3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45" name="Google Shape;345;p46" title="Gemini_Generated_Image_fmkdx2fmkdx2fmkd.jpg"/>
          <p:cNvPicPr preferRelativeResize="0"/>
          <p:nvPr/>
        </p:nvPicPr>
        <p:blipFill rotWithShape="1">
          <a:blip r:embed="rId4">
            <a:alphaModFix/>
          </a:blip>
          <a:srcRect b="0" l="0" r="28704" t="0"/>
          <a:stretch/>
        </p:blipFill>
        <p:spPr>
          <a:xfrm>
            <a:off x="0" y="0"/>
            <a:ext cx="4869975" cy="10286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47" title="Brasa╠âo-Horizontal_Pret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8713" y="4147275"/>
            <a:ext cx="5717250" cy="199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7" title="IMG-20260320-WA0026(1).jpg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26362" y="3988762"/>
            <a:ext cx="2322924" cy="230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0AA4D18C88AB45ADF58F1FD264F67E" ma:contentTypeVersion="15" ma:contentTypeDescription="Crie um novo documento." ma:contentTypeScope="" ma:versionID="44f0e80d6b9b622f78efe187a7bd1c28">
  <xsd:schema xmlns:xsd="http://www.w3.org/2001/XMLSchema" xmlns:xs="http://www.w3.org/2001/XMLSchema" xmlns:p="http://schemas.microsoft.com/office/2006/metadata/properties" xmlns:ns2="2a06ccbb-bcbb-44c9-ad62-ebc32945800f" xmlns:ns3="2bd398f9-7102-4493-b0da-7e9b9605fce6" targetNamespace="http://schemas.microsoft.com/office/2006/metadata/properties" ma:root="true" ma:fieldsID="e88bb6f05b072fb58d1a6f2c92b52718" ns2:_="" ns3:_="">
    <xsd:import namespace="2a06ccbb-bcbb-44c9-ad62-ebc32945800f"/>
    <xsd:import namespace="2bd398f9-7102-4493-b0da-7e9b9605fc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ccbb-bcbb-44c9-ad62-ebc329458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3eb10998-98aa-4c79-ad86-5c465d50d2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398f9-7102-4493-b0da-7e9b9605fc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128f33f-66a6-48c6-bbaa-f48884a9de71}" ma:internalName="TaxCatchAll" ma:showField="CatchAllData" ma:web="2bd398f9-7102-4493-b0da-7e9b9605fc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06ccbb-bcbb-44c9-ad62-ebc32945800f">
      <Terms xmlns="http://schemas.microsoft.com/office/infopath/2007/PartnerControls"/>
    </lcf76f155ced4ddcb4097134ff3c332f>
    <TaxCatchAll xmlns="2bd398f9-7102-4493-b0da-7e9b9605fce6" xsi:nil="true"/>
  </documentManagement>
</p:properties>
</file>

<file path=customXml/itemProps1.xml><?xml version="1.0" encoding="utf-8"?>
<ds:datastoreItem xmlns:ds="http://schemas.openxmlformats.org/officeDocument/2006/customXml" ds:itemID="{7890F6ED-0B4B-4560-BF84-818C652CF131}"/>
</file>

<file path=customXml/itemProps2.xml><?xml version="1.0" encoding="utf-8"?>
<ds:datastoreItem xmlns:ds="http://schemas.openxmlformats.org/officeDocument/2006/customXml" ds:itemID="{51CB978C-9312-49AF-8CAD-331514F13747}"/>
</file>

<file path=customXml/itemProps3.xml><?xml version="1.0" encoding="utf-8"?>
<ds:datastoreItem xmlns:ds="http://schemas.openxmlformats.org/officeDocument/2006/customXml" ds:itemID="{DB20D358-296A-430F-8E2C-DDE328E2492A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0x0101003A0AA4D18C88AB45ADF58F1FD264F67E</vt:lpwstr>
  </property>
</Properties>
</file>