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odttf" ContentType="application/vnd.openxmlformats-officedocument.obfuscatedFont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y="10287000" cx="18288000"/>
  <p:notesSz cx="6858000" cy="9144000"/>
  <p:embeddedFontLst>
    <p:embeddedFont>
      <p:font typeface="Montserrat"/>
      <p:regular r:id="rId30"/>
      <p:bold r:id="rId31"/>
      <p:italic r:id="rId32"/>
      <p:boldItalic r:id="rId33"/>
    </p:embeddedFont>
    <p:embeddedFont>
      <p:font typeface="Montserrat Medium"/>
      <p:regular r:id="rId34"/>
      <p:bold r:id="rId35"/>
      <p:italic r:id="rId36"/>
      <p:boldItalic r:id="rId37"/>
    </p:embeddedFont>
    <p:embeddedFont>
      <p:font typeface="Google Sans"/>
      <p:regular r:id="rId38"/>
      <p:bold r:id="rId39"/>
      <p:italic r:id="rId40"/>
      <p:boldItalic r:id="rId41"/>
    </p:embeddedFont>
    <p:embeddedFont>
      <p:font typeface="Lexend"/>
      <p:regular r:id="rId42"/>
      <p:bold r:id="rId4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13" Type="http://schemas.openxmlformats.org/officeDocument/2006/relationships/slide" Target="slides/slide7.xml"/><Relationship Id="rId39" Type="http://schemas.openxmlformats.org/officeDocument/2006/relationships/font" Target="fonts/GoogleSans-bold.fntdata"/><Relationship Id="rId18" Type="http://schemas.openxmlformats.org/officeDocument/2006/relationships/slide" Target="slides/slide12.xml"/><Relationship Id="rId42" Type="http://schemas.openxmlformats.org/officeDocument/2006/relationships/font" Target="fonts/Lexend-regular.fntdata"/><Relationship Id="rId21" Type="http://schemas.openxmlformats.org/officeDocument/2006/relationships/slide" Target="slides/slide15.xml"/><Relationship Id="rId34" Type="http://schemas.openxmlformats.org/officeDocument/2006/relationships/font" Target="fonts/MontserratMedium-regular.fntdata"/><Relationship Id="rId7" Type="http://schemas.openxmlformats.org/officeDocument/2006/relationships/slide" Target="slides/slide1.xml"/><Relationship Id="rId2" Type="http://schemas.openxmlformats.org/officeDocument/2006/relationships/viewProps" Target="viewProps.xml"/><Relationship Id="rId29" Type="http://schemas.openxmlformats.org/officeDocument/2006/relationships/slide" Target="slides/slide23.xml"/><Relationship Id="rId16" Type="http://schemas.openxmlformats.org/officeDocument/2006/relationships/slide" Target="slides/slide10.xml"/><Relationship Id="rId40" Type="http://schemas.openxmlformats.org/officeDocument/2006/relationships/font" Target="fonts/GoogleSans-italic.fntdata"/><Relationship Id="rId24" Type="http://schemas.openxmlformats.org/officeDocument/2006/relationships/slide" Target="slides/slide18.xml"/><Relationship Id="rId1" Type="http://schemas.openxmlformats.org/officeDocument/2006/relationships/theme" Target="theme/theme1.xml"/><Relationship Id="rId6" Type="http://schemas.openxmlformats.org/officeDocument/2006/relationships/notesMaster" Target="notesMasters/notesMaster1.xml"/><Relationship Id="rId11" Type="http://schemas.openxmlformats.org/officeDocument/2006/relationships/slide" Target="slides/slide5.xml"/><Relationship Id="rId32" Type="http://schemas.openxmlformats.org/officeDocument/2006/relationships/font" Target="fonts/Montserrat-italic.fntdata"/><Relationship Id="rId37" Type="http://schemas.openxmlformats.org/officeDocument/2006/relationships/font" Target="fonts/MontserratMedium-boldItalic.fntdata"/><Relationship Id="rId45" Type="http://schemas.openxmlformats.org/officeDocument/2006/relationships/customXml" Target="../customXml/item2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36" Type="http://schemas.openxmlformats.org/officeDocument/2006/relationships/font" Target="fonts/MontserratMedium-italic.fntdata"/><Relationship Id="rId31" Type="http://schemas.openxmlformats.org/officeDocument/2006/relationships/font" Target="fonts/Montserrat-bold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4" Type="http://schemas.openxmlformats.org/officeDocument/2006/relationships/customXml" Target="../customXml/item1.xml"/><Relationship Id="rId22" Type="http://schemas.openxmlformats.org/officeDocument/2006/relationships/slide" Target="slides/slide16.xml"/><Relationship Id="rId43" Type="http://schemas.openxmlformats.org/officeDocument/2006/relationships/font" Target="fonts/Lexend-bold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7" Type="http://schemas.openxmlformats.org/officeDocument/2006/relationships/slide" Target="slides/slide21.xml"/><Relationship Id="rId30" Type="http://schemas.openxmlformats.org/officeDocument/2006/relationships/font" Target="fonts/Montserrat-regular.fntdata"/><Relationship Id="rId35" Type="http://schemas.openxmlformats.org/officeDocument/2006/relationships/font" Target="fonts/MontserratMedium-bold.fntdata"/><Relationship Id="rId14" Type="http://schemas.openxmlformats.org/officeDocument/2006/relationships/slide" Target="slides/slide8.xml"/><Relationship Id="rId8" Type="http://schemas.openxmlformats.org/officeDocument/2006/relationships/slide" Target="slides/slide2.xml"/><Relationship Id="rId3" Type="http://schemas.openxmlformats.org/officeDocument/2006/relationships/presProps" Target="presProps.xml"/><Relationship Id="rId25" Type="http://schemas.openxmlformats.org/officeDocument/2006/relationships/slide" Target="slides/slide19.xml"/><Relationship Id="rId33" Type="http://schemas.openxmlformats.org/officeDocument/2006/relationships/font" Target="fonts/Montserrat-boldItalic.fntdata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8" Type="http://schemas.openxmlformats.org/officeDocument/2006/relationships/font" Target="fonts/GoogleSans-regular.fntdata"/><Relationship Id="rId46" Type="http://schemas.openxmlformats.org/officeDocument/2006/relationships/customXml" Target="../customXml/item3.xml"/><Relationship Id="rId20" Type="http://schemas.openxmlformats.org/officeDocument/2006/relationships/slide" Target="slides/slide14.xml"/><Relationship Id="rId41" Type="http://schemas.openxmlformats.org/officeDocument/2006/relationships/font" Target="fonts/GoogleSans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" name="Google Shape;196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f9c6f0203e_2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" name="Google Shape;225;g3f9c6f0203e_2_1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f9c6f0203e_2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g3f9c6f0203e_2_1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f9c6f0203e_2_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g3f9c6f0203e_2_1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f9c6f0203e_2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g3f9c6f0203e_2_1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f9c6f0203e_2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9" name="Google Shape;269;g3f9c6f0203e_2_2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f9c2c3ae6e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g3f9c2c3ae6e_0_1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3f9c2c3ae6e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g3f9c2c3ae6e_0_1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f9c2c3ae6e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3f9c2c3ae6e_0_1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f9bc88ed1d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f9bc88ed1d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f9bc88ed1d_0_4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3f9bc88ed1d_0_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f9c6f0203e_2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f9c6f0203e_2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f9c6f0203e_2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f9c6f0203e_2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f9bc88ed1d_0_5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f9bc88ed1d_0_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/>
          <p:nvPr>
            <p:ph type="ctrTitle"/>
          </p:nvPr>
        </p:nvSpPr>
        <p:spPr>
          <a:xfrm>
            <a:off x="623417" y="1489150"/>
            <a:ext cx="17041200" cy="41052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2pPr>
            <a:lvl3pPr lvl="2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3pPr>
            <a:lvl4pPr lvl="3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4pPr>
            <a:lvl5pPr lvl="4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5pPr>
            <a:lvl6pPr lvl="5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6pPr>
            <a:lvl7pPr lvl="6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7pPr>
            <a:lvl8pPr lvl="7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8pPr>
            <a:lvl9pPr lvl="8" algn="ctr">
              <a:spcBef>
                <a:spcPts val="0"/>
              </a:spcBef>
              <a:spcAft>
                <a:spcPts val="0"/>
              </a:spcAft>
              <a:buSzPts val="10400"/>
              <a:buNone/>
              <a:defRPr sz="10400"/>
            </a:lvl9pPr>
          </a:lstStyle>
          <a:p/>
        </p:txBody>
      </p:sp>
      <p:sp>
        <p:nvSpPr>
          <p:cNvPr id="86" name="Google Shape;86;p14"/>
          <p:cNvSpPr txBox="1"/>
          <p:nvPr>
            <p:ph idx="1" type="subTitle"/>
          </p:nvPr>
        </p:nvSpPr>
        <p:spPr>
          <a:xfrm>
            <a:off x="623400" y="5668250"/>
            <a:ext cx="17041200" cy="1585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87" name="Google Shape;87;p1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5"/>
          <p:cNvSpPr txBox="1"/>
          <p:nvPr>
            <p:ph type="title"/>
          </p:nvPr>
        </p:nvSpPr>
        <p:spPr>
          <a:xfrm>
            <a:off x="623400" y="4301700"/>
            <a:ext cx="17041200" cy="1683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2pPr>
            <a:lvl3pPr lvl="2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3pPr>
            <a:lvl4pPr lvl="3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4pPr>
            <a:lvl5pPr lvl="4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5pPr>
            <a:lvl6pPr lvl="5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6pPr>
            <a:lvl7pPr lvl="6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7pPr>
            <a:lvl8pPr lvl="7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8pPr>
            <a:lvl9pPr lvl="8" algn="ctr">
              <a:spcBef>
                <a:spcPts val="0"/>
              </a:spcBef>
              <a:spcAft>
                <a:spcPts val="0"/>
              </a:spcAft>
              <a:buSzPts val="7200"/>
              <a:buNone/>
              <a:defRPr sz="7200"/>
            </a:lvl9pPr>
          </a:lstStyle>
          <a:p/>
        </p:txBody>
      </p:sp>
      <p:sp>
        <p:nvSpPr>
          <p:cNvPr id="90" name="Google Shape;90;p15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93" name="Google Shape;93;p16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94" name="Google Shape;94;p16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97" name="Google Shape;97;p17"/>
          <p:cNvSpPr txBox="1"/>
          <p:nvPr>
            <p:ph idx="1" type="body"/>
          </p:nvPr>
        </p:nvSpPr>
        <p:spPr>
          <a:xfrm>
            <a:off x="6234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98" name="Google Shape;98;p17"/>
          <p:cNvSpPr txBox="1"/>
          <p:nvPr>
            <p:ph idx="2" type="body"/>
          </p:nvPr>
        </p:nvSpPr>
        <p:spPr>
          <a:xfrm>
            <a:off x="9664800" y="2304950"/>
            <a:ext cx="7999800" cy="6832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SzPts val="2800"/>
              <a:buChar char="●"/>
              <a:defRPr sz="28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99" name="Google Shape;99;p17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/>
            </a:lvl9pPr>
          </a:lstStyle>
          <a:p/>
        </p:txBody>
      </p:sp>
      <p:sp>
        <p:nvSpPr>
          <p:cNvPr id="102" name="Google Shape;102;p18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9"/>
          <p:cNvSpPr txBox="1"/>
          <p:nvPr>
            <p:ph type="title"/>
          </p:nvPr>
        </p:nvSpPr>
        <p:spPr>
          <a:xfrm>
            <a:off x="623400" y="1111200"/>
            <a:ext cx="5616000" cy="15114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05" name="Google Shape;105;p19"/>
          <p:cNvSpPr txBox="1"/>
          <p:nvPr>
            <p:ph idx="1" type="body"/>
          </p:nvPr>
        </p:nvSpPr>
        <p:spPr>
          <a:xfrm>
            <a:off x="623400" y="2779200"/>
            <a:ext cx="5616000" cy="63588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06" name="Google Shape;106;p19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0"/>
          <p:cNvSpPr txBox="1"/>
          <p:nvPr>
            <p:ph type="title"/>
          </p:nvPr>
        </p:nvSpPr>
        <p:spPr>
          <a:xfrm>
            <a:off x="980500" y="900300"/>
            <a:ext cx="12735600" cy="81816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/>
        </p:txBody>
      </p:sp>
      <p:sp>
        <p:nvSpPr>
          <p:cNvPr id="109" name="Google Shape;109;p20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/>
          <p:nvPr/>
        </p:nvSpPr>
        <p:spPr>
          <a:xfrm>
            <a:off x="9144000" y="-250"/>
            <a:ext cx="91440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1"/>
          <p:cNvSpPr txBox="1"/>
          <p:nvPr>
            <p:ph type="title"/>
          </p:nvPr>
        </p:nvSpPr>
        <p:spPr>
          <a:xfrm>
            <a:off x="531000" y="2466350"/>
            <a:ext cx="8090400" cy="29646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1pPr>
            <a:lvl2pPr lvl="1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2pPr>
            <a:lvl3pPr lvl="2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3pPr>
            <a:lvl4pPr lvl="3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4pPr>
            <a:lvl5pPr lvl="4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5pPr>
            <a:lvl6pPr lvl="5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6pPr>
            <a:lvl7pPr lvl="6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7pPr>
            <a:lvl8pPr lvl="7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8pPr>
            <a:lvl9pPr lvl="8" algn="ctr">
              <a:spcBef>
                <a:spcPts val="0"/>
              </a:spcBef>
              <a:spcAft>
                <a:spcPts val="0"/>
              </a:spcAft>
              <a:buSzPts val="8400"/>
              <a:buNone/>
              <a:defRPr sz="8400"/>
            </a:lvl9pPr>
          </a:lstStyle>
          <a:p/>
        </p:txBody>
      </p:sp>
      <p:sp>
        <p:nvSpPr>
          <p:cNvPr id="113" name="Google Shape;113;p21"/>
          <p:cNvSpPr txBox="1"/>
          <p:nvPr>
            <p:ph idx="1" type="subTitle"/>
          </p:nvPr>
        </p:nvSpPr>
        <p:spPr>
          <a:xfrm>
            <a:off x="531000" y="5606150"/>
            <a:ext cx="8090400" cy="24702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14" name="Google Shape;114;p21"/>
          <p:cNvSpPr txBox="1"/>
          <p:nvPr>
            <p:ph idx="2" type="body"/>
          </p:nvPr>
        </p:nvSpPr>
        <p:spPr>
          <a:xfrm>
            <a:off x="9879000" y="1448150"/>
            <a:ext cx="7674000" cy="739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15" name="Google Shape;115;p21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2"/>
          <p:cNvSpPr txBox="1"/>
          <p:nvPr>
            <p:ph idx="1" type="body"/>
          </p:nvPr>
        </p:nvSpPr>
        <p:spPr>
          <a:xfrm>
            <a:off x="623400" y="8461150"/>
            <a:ext cx="11997600" cy="1210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</a:lstStyle>
          <a:p/>
        </p:txBody>
      </p:sp>
      <p:sp>
        <p:nvSpPr>
          <p:cNvPr id="118" name="Google Shape;118;p22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3"/>
          <p:cNvSpPr txBox="1"/>
          <p:nvPr>
            <p:ph hasCustomPrompt="1" type="title"/>
          </p:nvPr>
        </p:nvSpPr>
        <p:spPr>
          <a:xfrm>
            <a:off x="623400" y="2212250"/>
            <a:ext cx="17041200" cy="3927000"/>
          </a:xfrm>
          <a:prstGeom prst="rect">
            <a:avLst/>
          </a:prstGeom>
        </p:spPr>
        <p:txBody>
          <a:bodyPr anchorCtr="0" anchor="b" bIns="182850" lIns="182850" spcFirstLastPara="1" rIns="182850" wrap="square" tIns="18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4000"/>
              <a:buNone/>
              <a:defRPr sz="24000"/>
            </a:lvl9pPr>
          </a:lstStyle>
          <a:p>
            <a:r>
              <a:t>xx%</a:t>
            </a:r>
          </a:p>
        </p:txBody>
      </p:sp>
      <p:sp>
        <p:nvSpPr>
          <p:cNvPr id="121" name="Google Shape;121;p23"/>
          <p:cNvSpPr txBox="1"/>
          <p:nvPr>
            <p:ph idx="1" type="body"/>
          </p:nvPr>
        </p:nvSpPr>
        <p:spPr>
          <a:xfrm>
            <a:off x="623400" y="6304450"/>
            <a:ext cx="17041200" cy="2601600"/>
          </a:xfrm>
          <a:prstGeom prst="rect">
            <a:avLst/>
          </a:prstGeom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 algn="ctr">
              <a:spcBef>
                <a:spcPts val="0"/>
              </a:spcBef>
              <a:spcAft>
                <a:spcPts val="0"/>
              </a:spcAft>
              <a:buSzPts val="3600"/>
              <a:buChar char="●"/>
              <a:defRPr/>
            </a:lvl1pPr>
            <a:lvl2pPr indent="-406400" lvl="1" marL="9144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indent="-406400" lvl="2" marL="13716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3pPr>
            <a:lvl4pPr indent="-406400" lvl="3" marL="18288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4pPr>
            <a:lvl5pPr indent="-406400" lvl="4" marL="22860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5pPr>
            <a:lvl6pPr indent="-406400" lvl="5" marL="27432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6pPr>
            <a:lvl7pPr indent="-406400" lvl="6" marL="3200400" algn="ctr"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7pPr>
            <a:lvl8pPr indent="-406400" lvl="7" marL="3657600" algn="ctr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8pPr>
            <a:lvl9pPr indent="-406400" lvl="8" marL="4114800" algn="ctr">
              <a:spcBef>
                <a:spcPts val="0"/>
              </a:spcBef>
              <a:spcAft>
                <a:spcPts val="0"/>
              </a:spcAft>
              <a:buSzPts val="2800"/>
              <a:buChar char="■"/>
              <a:defRPr/>
            </a:lvl9pPr>
          </a:lstStyle>
          <a:p/>
        </p:txBody>
      </p:sp>
      <p:sp>
        <p:nvSpPr>
          <p:cNvPr id="122" name="Google Shape;122;p2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623400" y="890050"/>
            <a:ext cx="17041200" cy="11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600"/>
              <a:buNone/>
              <a:defRPr sz="56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623400" y="2304950"/>
            <a:ext cx="17041200" cy="68328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850" lIns="182850" spcFirstLastPara="1" rIns="182850" wrap="square" tIns="182850">
            <a:normAutofit/>
          </a:bodyPr>
          <a:lstStyle>
            <a:lvl1pPr indent="-4572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Char char="●"/>
              <a:defRPr sz="3600">
                <a:solidFill>
                  <a:schemeClr val="dk2"/>
                </a:solidFill>
              </a:defRPr>
            </a:lvl1pPr>
            <a:lvl2pPr indent="-4064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2pPr>
            <a:lvl3pPr indent="-4064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3pPr>
            <a:lvl4pPr indent="-4064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4pPr>
            <a:lvl5pPr indent="-4064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5pPr>
            <a:lvl6pPr indent="-4064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6pPr>
            <a:lvl7pPr indent="-4064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●"/>
              <a:defRPr sz="2800">
                <a:solidFill>
                  <a:schemeClr val="dk2"/>
                </a:solidFill>
              </a:defRPr>
            </a:lvl7pPr>
            <a:lvl8pPr indent="-4064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○"/>
              <a:defRPr sz="2800">
                <a:solidFill>
                  <a:schemeClr val="dk2"/>
                </a:solidFill>
              </a:defRPr>
            </a:lvl8pPr>
            <a:lvl9pPr indent="-4064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Char char="■"/>
              <a:defRPr sz="2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16944916" y="9326434"/>
            <a:ext cx="1097400" cy="7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rm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image" Target="../media/image31.png"/><Relationship Id="rId5" Type="http://schemas.openxmlformats.org/officeDocument/2006/relationships/image" Target="../media/image1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2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7.png"/><Relationship Id="rId6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4.jpg"/><Relationship Id="rId6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3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1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1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1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2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27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jpg"/><Relationship Id="rId4" Type="http://schemas.openxmlformats.org/officeDocument/2006/relationships/image" Target="../media/image13.png"/><Relationship Id="rId5" Type="http://schemas.openxmlformats.org/officeDocument/2006/relationships/image" Target="../media/image29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png"/><Relationship Id="rId4" Type="http://schemas.openxmlformats.org/officeDocument/2006/relationships/image" Target="../media/image21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png"/><Relationship Id="rId4" Type="http://schemas.openxmlformats.org/officeDocument/2006/relationships/image" Target="../media/image23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png"/><Relationship Id="rId4" Type="http://schemas.openxmlformats.org/officeDocument/2006/relationships/image" Target="../media/image23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25"/>
          <p:cNvGrpSpPr/>
          <p:nvPr/>
        </p:nvGrpSpPr>
        <p:grpSpPr>
          <a:xfrm>
            <a:off x="11255594" y="9756332"/>
            <a:ext cx="1705627" cy="250521"/>
            <a:chOff x="0" y="0"/>
            <a:chExt cx="2274169" cy="334027"/>
          </a:xfrm>
        </p:grpSpPr>
        <p:sp>
          <p:nvSpPr>
            <p:cNvPr id="130" name="Google Shape;130;p25"/>
            <p:cNvSpPr/>
            <p:nvPr/>
          </p:nvSpPr>
          <p:spPr>
            <a:xfrm rot="10800000">
              <a:off x="0" y="0"/>
              <a:ext cx="668055" cy="334027"/>
            </a:xfrm>
            <a:custGeom>
              <a:rect b="b" l="l" r="r" t="t"/>
              <a:pathLst>
                <a:path extrusionOk="0" h="334027" w="668055">
                  <a:moveTo>
                    <a:pt x="0" y="0"/>
                  </a:moveTo>
                  <a:lnTo>
                    <a:pt x="668055" y="0"/>
                  </a:lnTo>
                  <a:lnTo>
                    <a:pt x="668055" y="334027"/>
                  </a:lnTo>
                  <a:lnTo>
                    <a:pt x="0" y="33402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25"/>
            <p:cNvSpPr/>
            <p:nvPr/>
          </p:nvSpPr>
          <p:spPr>
            <a:xfrm rot="10800000">
              <a:off x="535371" y="0"/>
              <a:ext cx="668055" cy="334027"/>
            </a:xfrm>
            <a:custGeom>
              <a:rect b="b" l="l" r="r" t="t"/>
              <a:pathLst>
                <a:path extrusionOk="0" h="334027" w="668055">
                  <a:moveTo>
                    <a:pt x="0" y="0"/>
                  </a:moveTo>
                  <a:lnTo>
                    <a:pt x="668055" y="0"/>
                  </a:lnTo>
                  <a:lnTo>
                    <a:pt x="668055" y="334027"/>
                  </a:lnTo>
                  <a:lnTo>
                    <a:pt x="0" y="33402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25"/>
            <p:cNvSpPr/>
            <p:nvPr/>
          </p:nvSpPr>
          <p:spPr>
            <a:xfrm rot="10800000">
              <a:off x="1070743" y="0"/>
              <a:ext cx="668055" cy="334027"/>
            </a:xfrm>
            <a:custGeom>
              <a:rect b="b" l="l" r="r" t="t"/>
              <a:pathLst>
                <a:path extrusionOk="0" h="334027" w="668055">
                  <a:moveTo>
                    <a:pt x="0" y="0"/>
                  </a:moveTo>
                  <a:lnTo>
                    <a:pt x="668054" y="0"/>
                  </a:lnTo>
                  <a:lnTo>
                    <a:pt x="668054" y="334027"/>
                  </a:lnTo>
                  <a:lnTo>
                    <a:pt x="0" y="33402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25"/>
            <p:cNvSpPr/>
            <p:nvPr/>
          </p:nvSpPr>
          <p:spPr>
            <a:xfrm rot="10800000">
              <a:off x="1606114" y="0"/>
              <a:ext cx="668055" cy="334027"/>
            </a:xfrm>
            <a:custGeom>
              <a:rect b="b" l="l" r="r" t="t"/>
              <a:pathLst>
                <a:path extrusionOk="0" h="334027" w="668055">
                  <a:moveTo>
                    <a:pt x="0" y="0"/>
                  </a:moveTo>
                  <a:lnTo>
                    <a:pt x="668055" y="0"/>
                  </a:lnTo>
                  <a:lnTo>
                    <a:pt x="668055" y="334027"/>
                  </a:lnTo>
                  <a:lnTo>
                    <a:pt x="0" y="334027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4" name="Google Shape;134;p25" title="capa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7"/>
            <a:ext cx="18288000" cy="102869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6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95" l="0" r="-47726" t="-7878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26"/>
          <p:cNvSpPr/>
          <p:nvPr/>
        </p:nvSpPr>
        <p:spPr>
          <a:xfrm rot="1153337">
            <a:off x="14713252" y="8909971"/>
            <a:ext cx="4209637" cy="305599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p26" title="folha-de-rost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6" title="Brasa╠âo-Horizontal_Branco.png"/>
          <p:cNvPicPr preferRelativeResize="0"/>
          <p:nvPr/>
        </p:nvPicPr>
        <p:blipFill rotWithShape="1">
          <a:blip r:embed="rId5">
            <a:alphaModFix/>
          </a:blip>
          <a:srcRect b="4095" l="0" r="0" t="4095"/>
          <a:stretch/>
        </p:blipFill>
        <p:spPr>
          <a:xfrm>
            <a:off x="15244325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7"/>
          <p:cNvSpPr/>
          <p:nvPr/>
        </p:nvSpPr>
        <p:spPr>
          <a:xfrm rot="10800000">
            <a:off x="15603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7"/>
          <p:cNvSpPr txBox="1"/>
          <p:nvPr/>
        </p:nvSpPr>
        <p:spPr>
          <a:xfrm>
            <a:off x="1028700" y="599600"/>
            <a:ext cx="9498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Marco Legal e Planejamento Estratégico</a:t>
            </a:r>
            <a:endParaRPr b="1" sz="3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p27"/>
          <p:cNvSpPr txBox="1"/>
          <p:nvPr/>
        </p:nvSpPr>
        <p:spPr>
          <a:xfrm>
            <a:off x="1028700" y="1528300"/>
            <a:ext cx="12874800" cy="283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3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Política Estadual de Convivência com o Semiárido</a:t>
            </a:r>
            <a:endParaRPr b="1" sz="28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82524" lvl="1" marL="508534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Montserrat Medium"/>
              <a:buChar char="•"/>
            </a:pPr>
            <a:r>
              <a:rPr i="0" lang="en-US" sz="2800" u="none" cap="none" strike="noStrike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Lei Nº 13.572 (30 de Agosto de 2016): Institui a Política Estadual e o Sistema Estadual de Convivência com o Semiárido.</a:t>
            </a:r>
            <a:endParaRPr sz="28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282524" lvl="1" marL="508534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Montserrat Medium"/>
              <a:buChar char="•"/>
            </a:pPr>
            <a:r>
              <a:rPr i="0" lang="en-US" sz="2800" u="none" cap="none" strike="noStrike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Plano Estadual (2020-2029): Planejamento estratégico de longo prazo para o desenvolvimento sustentável da região.</a:t>
            </a:r>
            <a:endParaRPr sz="28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0" name="Google Shape;150;p27"/>
          <p:cNvSpPr txBox="1"/>
          <p:nvPr/>
        </p:nvSpPr>
        <p:spPr>
          <a:xfrm>
            <a:off x="1028700" y="5590127"/>
            <a:ext cx="12874800" cy="44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57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Diretrizes Estratégicas</a:t>
            </a:r>
            <a:endParaRPr b="1" sz="28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064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Montserrat Medium"/>
              <a:buChar char="●"/>
            </a:pPr>
            <a:r>
              <a:rPr lang="en-US" sz="28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Instrumento de Gestão: Articulação de políticas públicas por meio de planejamento intersetorial e transversal.</a:t>
            </a:r>
            <a:endParaRPr sz="28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064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Montserrat Medium"/>
              <a:buChar char="●"/>
            </a:pPr>
            <a:r>
              <a:rPr lang="en-US" sz="28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Participação Social: Integração ativa entre programas governamentais e ações da sociedade civil.</a:t>
            </a:r>
            <a:endParaRPr sz="28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064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Montserrat Medium"/>
              <a:buChar char="●"/>
            </a:pPr>
            <a:r>
              <a:rPr lang="en-US" sz="28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Base Territorial: O Território de Identidade é a unidade oficial para a implementação das ações.</a:t>
            </a:r>
            <a:endParaRPr sz="28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51" name="Google Shape;151;p27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244325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7" title="IMG-20260320-WA0026(1).jpg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903427" y="454498"/>
            <a:ext cx="1015774" cy="1009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8"/>
          <p:cNvSpPr/>
          <p:nvPr/>
        </p:nvSpPr>
        <p:spPr>
          <a:xfrm rot="1153337">
            <a:off x="14713252" y="8909971"/>
            <a:ext cx="4209637" cy="305599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8" name="Google Shape;158;p28"/>
          <p:cNvGrpSpPr/>
          <p:nvPr/>
        </p:nvGrpSpPr>
        <p:grpSpPr>
          <a:xfrm>
            <a:off x="211992" y="143348"/>
            <a:ext cx="816708" cy="119957"/>
            <a:chOff x="0" y="0"/>
            <a:chExt cx="1088944" cy="159943"/>
          </a:xfrm>
        </p:grpSpPr>
        <p:sp>
          <p:nvSpPr>
            <p:cNvPr id="159" name="Google Shape;159;p28"/>
            <p:cNvSpPr/>
            <p:nvPr/>
          </p:nvSpPr>
          <p:spPr>
            <a:xfrm rot="10800000">
              <a:off x="0" y="0"/>
              <a:ext cx="319886" cy="159943"/>
            </a:xfrm>
            <a:custGeom>
              <a:rect b="b" l="l" r="r" t="t"/>
              <a:pathLst>
                <a:path extrusionOk="0" h="159943" w="319886">
                  <a:moveTo>
                    <a:pt x="0" y="0"/>
                  </a:moveTo>
                  <a:lnTo>
                    <a:pt x="319886" y="0"/>
                  </a:lnTo>
                  <a:lnTo>
                    <a:pt x="319886" y="159943"/>
                  </a:lnTo>
                  <a:lnTo>
                    <a:pt x="0" y="1599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p28"/>
            <p:cNvSpPr/>
            <p:nvPr/>
          </p:nvSpPr>
          <p:spPr>
            <a:xfrm rot="10800000">
              <a:off x="256353" y="0"/>
              <a:ext cx="319886" cy="159943"/>
            </a:xfrm>
            <a:custGeom>
              <a:rect b="b" l="l" r="r" t="t"/>
              <a:pathLst>
                <a:path extrusionOk="0" h="159943" w="319886">
                  <a:moveTo>
                    <a:pt x="0" y="0"/>
                  </a:moveTo>
                  <a:lnTo>
                    <a:pt x="319885" y="0"/>
                  </a:lnTo>
                  <a:lnTo>
                    <a:pt x="319885" y="159943"/>
                  </a:lnTo>
                  <a:lnTo>
                    <a:pt x="0" y="1599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28"/>
            <p:cNvSpPr/>
            <p:nvPr/>
          </p:nvSpPr>
          <p:spPr>
            <a:xfrm rot="10800000">
              <a:off x="512705" y="0"/>
              <a:ext cx="319886" cy="159943"/>
            </a:xfrm>
            <a:custGeom>
              <a:rect b="b" l="l" r="r" t="t"/>
              <a:pathLst>
                <a:path extrusionOk="0" h="159943" w="319886">
                  <a:moveTo>
                    <a:pt x="0" y="0"/>
                  </a:moveTo>
                  <a:lnTo>
                    <a:pt x="319886" y="0"/>
                  </a:lnTo>
                  <a:lnTo>
                    <a:pt x="319886" y="159943"/>
                  </a:lnTo>
                  <a:lnTo>
                    <a:pt x="0" y="1599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28"/>
            <p:cNvSpPr/>
            <p:nvPr/>
          </p:nvSpPr>
          <p:spPr>
            <a:xfrm rot="10800000">
              <a:off x="769058" y="0"/>
              <a:ext cx="319886" cy="159943"/>
            </a:xfrm>
            <a:custGeom>
              <a:rect b="b" l="l" r="r" t="t"/>
              <a:pathLst>
                <a:path extrusionOk="0" h="159943" w="319886">
                  <a:moveTo>
                    <a:pt x="0" y="0"/>
                  </a:moveTo>
                  <a:lnTo>
                    <a:pt x="319886" y="0"/>
                  </a:lnTo>
                  <a:lnTo>
                    <a:pt x="319886" y="159943"/>
                  </a:lnTo>
                  <a:lnTo>
                    <a:pt x="0" y="159943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3" name="Google Shape;163;p28" title="Gemini_Generated_Image_lxh78wlxh78wlxh7.jpg"/>
          <p:cNvPicPr preferRelativeResize="0"/>
          <p:nvPr/>
        </p:nvPicPr>
        <p:blipFill rotWithShape="1">
          <a:blip r:embed="rId3">
            <a:alphaModFix/>
          </a:blip>
          <a:srcRect b="0" l="1922" r="0" t="0"/>
          <a:stretch/>
        </p:blipFill>
        <p:spPr>
          <a:xfrm>
            <a:off x="0" y="17525"/>
            <a:ext cx="18288000" cy="10251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/>
          <p:nvPr/>
        </p:nvSpPr>
        <p:spPr>
          <a:xfrm rot="10800000">
            <a:off x="-1772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9"/>
          <p:cNvSpPr txBox="1"/>
          <p:nvPr/>
        </p:nvSpPr>
        <p:spPr>
          <a:xfrm>
            <a:off x="3846550" y="2608150"/>
            <a:ext cx="9904500" cy="39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43571" lvl="1" marL="623642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388"/>
              <a:buFont typeface="Montserrat Medium"/>
              <a:buChar char="•"/>
            </a:pPr>
            <a:r>
              <a:rPr i="0" lang="en-US" sz="3388" u="none" cap="none" strike="noStrike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Promover a Coordenação intersetorial</a:t>
            </a:r>
            <a:r>
              <a:rPr lang="en-US" sz="33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; </a:t>
            </a:r>
            <a:endParaRPr sz="33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91440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3571" lvl="1" marL="623642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388"/>
              <a:buFont typeface="Montserrat Medium"/>
              <a:buChar char="•"/>
            </a:pPr>
            <a:r>
              <a:rPr i="0" lang="en-US" sz="3388" u="none" cap="none" strike="noStrike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Articular a Comunicação de risco</a:t>
            </a:r>
            <a:r>
              <a:rPr lang="en-US" sz="33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; </a:t>
            </a:r>
            <a:endParaRPr sz="33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91440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3571" lvl="1" marL="623642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388"/>
              <a:buFont typeface="Montserrat Medium"/>
              <a:buChar char="•"/>
            </a:pPr>
            <a:r>
              <a:rPr i="0" lang="en-US" sz="3388" u="none" cap="none" strike="noStrike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Fomentar a Articulação interfederativa</a:t>
            </a:r>
            <a:r>
              <a:rPr lang="en-US" sz="33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; </a:t>
            </a:r>
            <a:endParaRPr sz="33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91440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43571" lvl="1" marL="623642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388"/>
              <a:buFont typeface="Montserrat Medium"/>
              <a:buChar char="•"/>
            </a:pPr>
            <a:r>
              <a:rPr i="0" lang="en-US" sz="3388" u="none" cap="none" strike="noStrike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Promover a Assessoria técnica municipal</a:t>
            </a:r>
            <a:r>
              <a:rPr lang="en-US" sz="33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</a:t>
            </a:r>
            <a:endParaRPr sz="35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70" name="Google Shape;170;p29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244325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9" title="ChatGPT Image 29 de jul. de 2026, 16_26_48.png"/>
          <p:cNvPicPr preferRelativeResize="0"/>
          <p:nvPr/>
        </p:nvPicPr>
        <p:blipFill rotWithShape="1">
          <a:blip r:embed="rId5">
            <a:alphaModFix/>
          </a:blip>
          <a:srcRect b="-689" l="51664" r="25031" t="-700"/>
          <a:stretch/>
        </p:blipFill>
        <p:spPr>
          <a:xfrm>
            <a:off x="-1775" y="0"/>
            <a:ext cx="3619200" cy="10497201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29"/>
          <p:cNvSpPr txBox="1"/>
          <p:nvPr/>
        </p:nvSpPr>
        <p:spPr>
          <a:xfrm>
            <a:off x="4159925" y="475150"/>
            <a:ext cx="9281400" cy="12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Proteção e Defesa Civil: Coordenação </a:t>
            </a:r>
            <a:r>
              <a:rPr b="1" lang="en-US" sz="34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estratégica</a:t>
            </a:r>
            <a:r>
              <a:rPr b="1" lang="en-US" sz="34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 das ações de resposta</a:t>
            </a:r>
            <a:endParaRPr b="1" sz="34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3" name="Google Shape;173;p29" title="IMG-20260320-WA0026(1).jpg.jpe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751115" y="371138"/>
            <a:ext cx="1183459" cy="1176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0"/>
          <p:cNvSpPr/>
          <p:nvPr/>
        </p:nvSpPr>
        <p:spPr>
          <a:xfrm rot="10800000">
            <a:off x="-7" y="0"/>
            <a:ext cx="1833372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30"/>
          <p:cNvSpPr/>
          <p:nvPr/>
        </p:nvSpPr>
        <p:spPr>
          <a:xfrm rot="1154972">
            <a:off x="1473448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" name="Google Shape;180;p30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374816" y="376118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30"/>
          <p:cNvSpPr txBox="1"/>
          <p:nvPr/>
        </p:nvSpPr>
        <p:spPr>
          <a:xfrm>
            <a:off x="455050" y="368438"/>
            <a:ext cx="141426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Monitoramento dos municípios com Decreto de Situação de Emergência</a:t>
            </a:r>
            <a:endParaRPr b="1" sz="29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2" name="Google Shape;182;p30" title="Gemini_Generated_Image_1g0gce1g0gce1g0g.jpg"/>
          <p:cNvPicPr preferRelativeResize="0"/>
          <p:nvPr/>
        </p:nvPicPr>
        <p:blipFill rotWithShape="1">
          <a:blip r:embed="rId5">
            <a:alphaModFix/>
          </a:blip>
          <a:srcRect b="78337" l="3878" r="2225" t="2482"/>
          <a:stretch/>
        </p:blipFill>
        <p:spPr>
          <a:xfrm>
            <a:off x="4833600" y="1183100"/>
            <a:ext cx="6827900" cy="226825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0"/>
          <p:cNvSpPr/>
          <p:nvPr/>
        </p:nvSpPr>
        <p:spPr>
          <a:xfrm>
            <a:off x="6893528" y="2155223"/>
            <a:ext cx="4767900" cy="547200"/>
          </a:xfrm>
          <a:prstGeom prst="rect">
            <a:avLst/>
          </a:prstGeom>
          <a:solidFill>
            <a:schemeClr val="lt1"/>
          </a:solidFill>
          <a:ln cap="flat" cmpd="sng" w="101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7300" lIns="97300" spcFirstLastPara="1" rIns="97300" wrap="square" tIns="973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9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4" name="Google Shape;184;p30" title="Gemini_Generated_Image_1g0gce1g0gce1g0g.jpg"/>
          <p:cNvPicPr preferRelativeResize="0"/>
          <p:nvPr/>
        </p:nvPicPr>
        <p:blipFill rotWithShape="1">
          <a:blip r:embed="rId5">
            <a:alphaModFix/>
          </a:blip>
          <a:srcRect b="21479" l="2810" r="1952" t="22072"/>
          <a:stretch/>
        </p:blipFill>
        <p:spPr>
          <a:xfrm>
            <a:off x="4833600" y="3451353"/>
            <a:ext cx="6827900" cy="65814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77050" y="9099525"/>
            <a:ext cx="3479075" cy="82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1"/>
          <p:cNvSpPr/>
          <p:nvPr/>
        </p:nvSpPr>
        <p:spPr>
          <a:xfrm rot="10800000">
            <a:off x="-31970" y="0"/>
            <a:ext cx="1833372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1" name="Google Shape;191;p31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722790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31"/>
          <p:cNvPicPr preferRelativeResize="0"/>
          <p:nvPr/>
        </p:nvPicPr>
        <p:blipFill rotWithShape="1">
          <a:blip r:embed="rId5">
            <a:alphaModFix/>
          </a:blip>
          <a:srcRect b="4295" l="2229" r="37686" t="5084"/>
          <a:stretch/>
        </p:blipFill>
        <p:spPr>
          <a:xfrm>
            <a:off x="526300" y="0"/>
            <a:ext cx="9441299" cy="1012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1"/>
          <p:cNvPicPr preferRelativeResize="0"/>
          <p:nvPr/>
        </p:nvPicPr>
        <p:blipFill rotWithShape="1">
          <a:blip r:embed="rId5">
            <a:alphaModFix/>
          </a:blip>
          <a:srcRect b="0" l="64053" r="0" t="8651"/>
          <a:stretch/>
        </p:blipFill>
        <p:spPr>
          <a:xfrm>
            <a:off x="10072729" y="52184"/>
            <a:ext cx="5544950" cy="1001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2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32"/>
          <p:cNvSpPr txBox="1"/>
          <p:nvPr/>
        </p:nvSpPr>
        <p:spPr>
          <a:xfrm>
            <a:off x="650800" y="371125"/>
            <a:ext cx="12319500" cy="4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85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Índice de Vulnerabilidade Municipal à Estiagem e à Seca</a:t>
            </a:r>
            <a:endParaRPr b="1" sz="17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0" name="Google Shape;200;p32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440061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54523" y="999251"/>
            <a:ext cx="8964900" cy="912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3"/>
          <p:cNvSpPr/>
          <p:nvPr/>
        </p:nvSpPr>
        <p:spPr>
          <a:xfrm rot="10800000">
            <a:off x="-31970" y="0"/>
            <a:ext cx="1833372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p33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244325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33"/>
          <p:cNvSpPr/>
          <p:nvPr/>
        </p:nvSpPr>
        <p:spPr>
          <a:xfrm rot="1153337">
            <a:off x="14713252" y="8909971"/>
            <a:ext cx="4209637" cy="305599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33"/>
          <p:cNvSpPr txBox="1"/>
          <p:nvPr/>
        </p:nvSpPr>
        <p:spPr>
          <a:xfrm>
            <a:off x="3706675" y="2496275"/>
            <a:ext cx="12055500" cy="699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Na Bahia, o Plano de Ação e o Monitoramento do El Niño estão se dando no âmbito das políticas de Convivência com o Semiárido e Proteção e Defesa Civil com interface em diversas outras políticas:</a:t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-Segurança Alimentar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-Saúde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-Saneamento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-Meio Ambiente, Rec. Hídricos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-Desenvolvimento Rural 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-Desenvolvimento Territorial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-Desenvolvimento e Ass.Social</a:t>
            </a:r>
            <a:endParaRPr b="1" sz="2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0" name="Google Shape;210;p33"/>
          <p:cNvSpPr txBox="1"/>
          <p:nvPr/>
        </p:nvSpPr>
        <p:spPr>
          <a:xfrm>
            <a:off x="3706678" y="690038"/>
            <a:ext cx="7042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5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COMO ESTAMOS ATUANDO</a:t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1" name="Google Shape;211;p33" title="ChatGPT Image 29 de jul. de 2026, 16_26_33.png"/>
          <p:cNvPicPr preferRelativeResize="0"/>
          <p:nvPr/>
        </p:nvPicPr>
        <p:blipFill rotWithShape="1">
          <a:blip r:embed="rId5">
            <a:alphaModFix/>
          </a:blip>
          <a:srcRect b="0" l="49907" r="34851" t="0"/>
          <a:stretch/>
        </p:blipFill>
        <p:spPr>
          <a:xfrm>
            <a:off x="0" y="0"/>
            <a:ext cx="3135700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4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34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8" name="Google Shape;218;p34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631600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4"/>
          <p:cNvSpPr txBox="1"/>
          <p:nvPr/>
        </p:nvSpPr>
        <p:spPr>
          <a:xfrm>
            <a:off x="4988225" y="637100"/>
            <a:ext cx="102981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PLANO ESTADUAL DE AÇÕES DE ENFRENTAMENTO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b="1" sz="31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0" name="Google Shape;220;p34"/>
          <p:cNvSpPr txBox="1"/>
          <p:nvPr/>
        </p:nvSpPr>
        <p:spPr>
          <a:xfrm>
            <a:off x="4988225" y="2488575"/>
            <a:ext cx="12879600" cy="72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AÇÕES EMERGENCIAIS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Distribuição de tanques pipa, caixas d’água de 500 e 1000 litros e kits irrigação; 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Tratores com implementos, máquinas trituradoras e picadoras de forrageiras, retroescavadeiras e escavadeiras </a:t>
            </a: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hidráulicas</a:t>
            </a: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; 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Sistemas compactos e simplificados de abastecimento de água; 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Perfuração e instalação de poços para a segurança hídrica dos abastecimentos de água; 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Limpeza/construção de aguadas;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Dessalinizadores - Bacia do rio Utinga.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21" name="Google Shape;221;p34"/>
          <p:cNvSpPr txBox="1"/>
          <p:nvPr/>
        </p:nvSpPr>
        <p:spPr>
          <a:xfrm>
            <a:off x="4988225" y="1397550"/>
            <a:ext cx="9972300" cy="8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3400" u="sng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SEGURANÇA HÍDRICA</a:t>
            </a:r>
            <a:endParaRPr b="1" sz="3400" u="sng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2" name="Google Shape;222;p34" title="folhaderostoPIPA.png"/>
          <p:cNvPicPr preferRelativeResize="0"/>
          <p:nvPr/>
        </p:nvPicPr>
        <p:blipFill rotWithShape="1">
          <a:blip r:embed="rId5">
            <a:alphaModFix/>
          </a:blip>
          <a:srcRect b="0" l="50969" r="22983" t="0"/>
          <a:stretch/>
        </p:blipFill>
        <p:spPr>
          <a:xfrm>
            <a:off x="0" y="0"/>
            <a:ext cx="4763501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5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35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9" name="Google Shape;229;p35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631600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35"/>
          <p:cNvSpPr txBox="1"/>
          <p:nvPr/>
        </p:nvSpPr>
        <p:spPr>
          <a:xfrm>
            <a:off x="4988225" y="637100"/>
            <a:ext cx="102981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PLANO ESTADUAL DE AÇÕES DE ENFRENTAMENTO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1" name="Google Shape;231;p35"/>
          <p:cNvSpPr txBox="1"/>
          <p:nvPr/>
        </p:nvSpPr>
        <p:spPr>
          <a:xfrm>
            <a:off x="4988225" y="2488575"/>
            <a:ext cx="12879600" cy="77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AÇÕES CONTINUADAS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Barragem Baraúnas; 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Barragem do Rio Catolé; 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Barragem Rio da Caixa; 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Implantação de barragens de nível no rio Bonito e rio Utinga, nos municípios de Lajedinho e Wagner; 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Licitação para implantação de Sistemas Simplificados e Convencionais de Abastecimento de Água; 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Ampliação de Sistemas Convencionais e Simplificados de Abastecimento de Água, incluindo aldeias indigenas. 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32" name="Google Shape;232;p35"/>
          <p:cNvSpPr txBox="1"/>
          <p:nvPr/>
        </p:nvSpPr>
        <p:spPr>
          <a:xfrm>
            <a:off x="4988225" y="1397550"/>
            <a:ext cx="9972300" cy="8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 u="sng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SEGURANÇA HÍDRICA</a:t>
            </a:r>
            <a:endParaRPr b="1" sz="3400" u="sng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p35" title="Estado-da-Bahia-ganhara-novas-barragens-saiba-deta0128948900202410021102.jpg"/>
          <p:cNvPicPr preferRelativeResize="0"/>
          <p:nvPr/>
        </p:nvPicPr>
        <p:blipFill rotWithShape="1">
          <a:blip r:embed="rId5">
            <a:alphaModFix/>
          </a:blip>
          <a:srcRect b="0" l="37275" r="37867" t="0"/>
          <a:stretch/>
        </p:blipFill>
        <p:spPr>
          <a:xfrm>
            <a:off x="0" y="0"/>
            <a:ext cx="4546052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6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36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0" name="Google Shape;240;p36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631600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6"/>
          <p:cNvSpPr txBox="1"/>
          <p:nvPr/>
        </p:nvSpPr>
        <p:spPr>
          <a:xfrm>
            <a:off x="4988225" y="637100"/>
            <a:ext cx="102981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PLANO ESTADUAL DE AÇÕES DE ENFRENTAMENTO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2" name="Google Shape;242;p36"/>
          <p:cNvSpPr txBox="1"/>
          <p:nvPr/>
        </p:nvSpPr>
        <p:spPr>
          <a:xfrm>
            <a:off x="4988225" y="2948475"/>
            <a:ext cx="12879600" cy="292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9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AÇÕES EMERGENCIAIS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Entrega de cestas alimentares; 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PAA Leite – distribuição nas aldeias indígenas. 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3" name="Google Shape;243;p36"/>
          <p:cNvSpPr txBox="1"/>
          <p:nvPr/>
        </p:nvSpPr>
        <p:spPr>
          <a:xfrm>
            <a:off x="4988225" y="1397550"/>
            <a:ext cx="9972300" cy="8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 u="sng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SEGURANÇA ALIMENTAR</a:t>
            </a:r>
            <a:endParaRPr b="1" sz="3400" u="sng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4" name="Google Shape;244;p36" title="Gemini_Generated_Image_azja5razja5razja.jpg"/>
          <p:cNvPicPr preferRelativeResize="0"/>
          <p:nvPr/>
        </p:nvPicPr>
        <p:blipFill rotWithShape="1">
          <a:blip r:embed="rId5">
            <a:alphaModFix/>
          </a:blip>
          <a:srcRect b="3789" l="23260" r="54534" t="22345"/>
          <a:stretch/>
        </p:blipFill>
        <p:spPr>
          <a:xfrm>
            <a:off x="0" y="0"/>
            <a:ext cx="4642949" cy="10287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7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37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37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631600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37"/>
          <p:cNvSpPr txBox="1"/>
          <p:nvPr/>
        </p:nvSpPr>
        <p:spPr>
          <a:xfrm>
            <a:off x="4988225" y="637100"/>
            <a:ext cx="102981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PLANO ESTADUAL DE AÇÕES DE ENFRENTAMENTO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3" name="Google Shape;253;p37"/>
          <p:cNvSpPr txBox="1"/>
          <p:nvPr/>
        </p:nvSpPr>
        <p:spPr>
          <a:xfrm>
            <a:off x="4988225" y="2948475"/>
            <a:ext cx="12879600" cy="57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AÇÕES EMERGENCIAIS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Adiantamento do Seguro Safra para agricultores familiares. 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Sertão Vivo: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barraginhas e barreiros Trincheira Individual.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AÇÕES CONTINUADAS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Distribuição de mudas de palma forrageira e cisternas.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54" name="Google Shape;254;p37"/>
          <p:cNvSpPr txBox="1"/>
          <p:nvPr/>
        </p:nvSpPr>
        <p:spPr>
          <a:xfrm>
            <a:off x="4988225" y="1397550"/>
            <a:ext cx="9972300" cy="8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 u="sng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SEGURANÇA PRODUTIVA</a:t>
            </a:r>
            <a:endParaRPr b="1" sz="3400" u="sng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5" name="Google Shape;255;p37" title="Gemini_Generated_Image_h0pan6h0pan6h0pa.jpg"/>
          <p:cNvPicPr preferRelativeResize="0"/>
          <p:nvPr/>
        </p:nvPicPr>
        <p:blipFill rotWithShape="1">
          <a:blip r:embed="rId5">
            <a:alphaModFix/>
          </a:blip>
          <a:srcRect b="0" l="27756" r="48975" t="0"/>
          <a:stretch/>
        </p:blipFill>
        <p:spPr>
          <a:xfrm>
            <a:off x="0" y="0"/>
            <a:ext cx="4782848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8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38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2" name="Google Shape;262;p38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631600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8"/>
          <p:cNvSpPr txBox="1"/>
          <p:nvPr/>
        </p:nvSpPr>
        <p:spPr>
          <a:xfrm>
            <a:off x="4988225" y="637100"/>
            <a:ext cx="102981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PLANO ESTADUAL DE AÇÕES DE ENFRENTAMENTO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4" name="Google Shape;264;p38"/>
          <p:cNvSpPr txBox="1"/>
          <p:nvPr/>
        </p:nvSpPr>
        <p:spPr>
          <a:xfrm>
            <a:off x="4988225" y="2948475"/>
            <a:ext cx="12879600" cy="595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AÇÕES CONTINUADAS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Monitoramento contínuo de eventos extremos, como secas, estiagens, ondas de calor, chuvas intensas, vendavais e incêndios florestais, com emissão de alertas e notas técnicas;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Operação e manutenção da rede estadual de monitoramento hidrometeorológico e participação em salas de situação e grupos técnicos nacionais.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65" name="Google Shape;265;p38"/>
          <p:cNvSpPr txBox="1"/>
          <p:nvPr/>
        </p:nvSpPr>
        <p:spPr>
          <a:xfrm>
            <a:off x="4988225" y="1397550"/>
            <a:ext cx="9972300" cy="8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 u="sng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SEGURANÇA DA INFORMAÇÃO</a:t>
            </a:r>
            <a:endParaRPr b="1" sz="3400" u="sng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6" name="Google Shape;266;p38" title="Gemini_Generated_Image_b3t5f0b3t5f0b3t5.jpg"/>
          <p:cNvPicPr preferRelativeResize="0"/>
          <p:nvPr/>
        </p:nvPicPr>
        <p:blipFill rotWithShape="1">
          <a:blip r:embed="rId5">
            <a:alphaModFix/>
          </a:blip>
          <a:srcRect b="0" l="31330" r="37439" t="0"/>
          <a:stretch/>
        </p:blipFill>
        <p:spPr>
          <a:xfrm>
            <a:off x="0" y="0"/>
            <a:ext cx="4816748" cy="10287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9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39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3" name="Google Shape;273;p39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631600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9"/>
          <p:cNvSpPr txBox="1"/>
          <p:nvPr/>
        </p:nvSpPr>
        <p:spPr>
          <a:xfrm>
            <a:off x="4988225" y="637100"/>
            <a:ext cx="10298100" cy="11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PLANO ESTADUAL DE AÇÕES DE ENFRENTAMENTO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1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5" name="Google Shape;275;p39"/>
          <p:cNvSpPr txBox="1"/>
          <p:nvPr/>
        </p:nvSpPr>
        <p:spPr>
          <a:xfrm>
            <a:off x="4988225" y="2347175"/>
            <a:ext cx="12879600" cy="92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AÇÕES CONTINUADAS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Ações na atenção Básica considerando aspectos socioculturais do semiárido, ampliação dos serviços laboratoriais;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Requalificação da Rede de Frio do Programa Estadual de Imunização; 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8338" lvl="0" marL="45720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988"/>
              <a:buFont typeface="Montserrat Medium"/>
              <a:buChar char="●"/>
            </a:pPr>
            <a:r>
              <a:rPr lang="en-US" sz="2988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Apoio Institucional aos Municípios na Implementação das Ações de Vigilância Epidemiológica (SV), na Fiscalização Sanitária de Produtos e Serviços (SV), na Vigilância e Atenção à Saúde do Trabalhador (SV) e na Implementação de Ação de Vigilância em Saúde Ambiental (monitoramento de alertas e fluxo de respostas - SV);</a:t>
            </a:r>
            <a:endParaRPr sz="29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just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31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just">
              <a:lnSpc>
                <a:spcPct val="110006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6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76" name="Google Shape;276;p39"/>
          <p:cNvSpPr txBox="1"/>
          <p:nvPr/>
        </p:nvSpPr>
        <p:spPr>
          <a:xfrm>
            <a:off x="4988225" y="1397550"/>
            <a:ext cx="9972300" cy="8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00" u="sng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SEGURANÇA DA SAÚDE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7" name="Google Shape;277;p39" title="ChatGPT Image 29 de jul. de 2026, 16_26_33.png"/>
          <p:cNvPicPr preferRelativeResize="0"/>
          <p:nvPr/>
        </p:nvPicPr>
        <p:blipFill rotWithShape="1">
          <a:blip r:embed="rId5">
            <a:alphaModFix/>
          </a:blip>
          <a:srcRect b="0" l="14998" r="61684" t="0"/>
          <a:stretch/>
        </p:blipFill>
        <p:spPr>
          <a:xfrm>
            <a:off x="0" y="0"/>
            <a:ext cx="4797375" cy="1028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0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40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4" name="Google Shape;284;p40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244325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40"/>
          <p:cNvSpPr txBox="1"/>
          <p:nvPr/>
        </p:nvSpPr>
        <p:spPr>
          <a:xfrm>
            <a:off x="3167434" y="2457135"/>
            <a:ext cx="15120600" cy="2632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INFRAESTRUTURA HÍDRICA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Barragem Morrinhos 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Elaboração de projetos executivos de barragens sazonais no Rio Utinga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45720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86" name="Google Shape;286;p40"/>
          <p:cNvSpPr txBox="1"/>
          <p:nvPr/>
        </p:nvSpPr>
        <p:spPr>
          <a:xfrm>
            <a:off x="2990063" y="475157"/>
            <a:ext cx="12076800" cy="118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EXPANSÃO PROGRAMADA CONFORME CENÁRIO CLIMÁTICO</a:t>
            </a:r>
            <a:endParaRPr b="1" sz="32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7" name="Google Shape;287;p40"/>
          <p:cNvSpPr txBox="1"/>
          <p:nvPr/>
        </p:nvSpPr>
        <p:spPr>
          <a:xfrm>
            <a:off x="3167434" y="4700965"/>
            <a:ext cx="12365700" cy="212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PROJETOS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Sertão Vivo: ATER para familias 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419100" lvl="0" marL="45720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Barreiros Trincheira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88" name="Google Shape;288;p40"/>
          <p:cNvSpPr txBox="1"/>
          <p:nvPr/>
        </p:nvSpPr>
        <p:spPr>
          <a:xfrm>
            <a:off x="3071275" y="7184476"/>
            <a:ext cx="123657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QUINTAIS PRODUTIVOS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marR="0" rtl="0" algn="l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Implantação de quintais produtivos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89" name="Google Shape;289;p40"/>
          <p:cNvSpPr txBox="1"/>
          <p:nvPr/>
        </p:nvSpPr>
        <p:spPr>
          <a:xfrm>
            <a:off x="650800" y="7689475"/>
            <a:ext cx="13412700" cy="41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90" name="Google Shape;29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" y="0"/>
            <a:ext cx="2812575" cy="10620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1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41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7" name="Google Shape;297;p41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244325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41"/>
          <p:cNvSpPr txBox="1"/>
          <p:nvPr/>
        </p:nvSpPr>
        <p:spPr>
          <a:xfrm>
            <a:off x="3924900" y="3156321"/>
            <a:ext cx="143631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CUIDADO COM OS ANIMAIS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Entrega de sacas de farelo de milho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" name="Google Shape;299;p41"/>
          <p:cNvSpPr txBox="1"/>
          <p:nvPr/>
        </p:nvSpPr>
        <p:spPr>
          <a:xfrm>
            <a:off x="3924900" y="1056400"/>
            <a:ext cx="13099200" cy="11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85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EXPANSÃO PROGRAMADA</a:t>
            </a:r>
            <a:endParaRPr b="1" sz="3185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85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CONFORME CENÁRIO CLIMÁTICO</a:t>
            </a:r>
            <a:endParaRPr b="1" sz="3185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0" name="Google Shape;300;p41"/>
          <p:cNvSpPr txBox="1"/>
          <p:nvPr/>
        </p:nvSpPr>
        <p:spPr>
          <a:xfrm>
            <a:off x="3924900" y="4814577"/>
            <a:ext cx="13412700" cy="9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PRONAF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Custeio emergencial de 0,5%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01" name="Google Shape;301;p41"/>
          <p:cNvSpPr txBox="1"/>
          <p:nvPr/>
        </p:nvSpPr>
        <p:spPr>
          <a:xfrm>
            <a:off x="3924900" y="6699827"/>
            <a:ext cx="143631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DISTRIBUIÇÃO</a:t>
            </a: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 DE ALIMENTOS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419100" lvl="0" marL="45720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3000"/>
              <a:buFont typeface="Montserrat Medium"/>
              <a:buChar char="●"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PAA Alimentos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2" name="Google Shape;302;p41"/>
          <p:cNvSpPr txBox="1"/>
          <p:nvPr/>
        </p:nvSpPr>
        <p:spPr>
          <a:xfrm>
            <a:off x="3924900" y="7231746"/>
            <a:ext cx="14363100" cy="3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85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3" name="Google Shape;303;p41" title="Gemini_Generated_Image_euh1ceeuh1ceeuh1 (1).jpg"/>
          <p:cNvPicPr preferRelativeResize="0"/>
          <p:nvPr/>
        </p:nvPicPr>
        <p:blipFill rotWithShape="1">
          <a:blip r:embed="rId5">
            <a:alphaModFix/>
          </a:blip>
          <a:srcRect b="0" l="40512" r="40512" t="0"/>
          <a:stretch/>
        </p:blipFill>
        <p:spPr>
          <a:xfrm>
            <a:off x="0" y="0"/>
            <a:ext cx="3503652" cy="10286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2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689" l="0" r="-47730" t="-7879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42"/>
          <p:cNvSpPr/>
          <p:nvPr/>
        </p:nvSpPr>
        <p:spPr>
          <a:xfrm rot="1154972">
            <a:off x="14711638" y="8911262"/>
            <a:ext cx="4213687" cy="3058938"/>
          </a:xfrm>
          <a:custGeom>
            <a:rect b="b" l="l" r="r" t="t"/>
            <a:pathLst>
              <a:path extrusionOk="0" h="3055998" w="4209637">
                <a:moveTo>
                  <a:pt x="0" y="0"/>
                </a:moveTo>
                <a:lnTo>
                  <a:pt x="4209636" y="0"/>
                </a:lnTo>
                <a:lnTo>
                  <a:pt x="4209636" y="3055997"/>
                </a:lnTo>
                <a:lnTo>
                  <a:pt x="0" y="305599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0" name="Google Shape;310;p42" title="Brasa╠âo-Horizontal_Preto.png"/>
          <p:cNvPicPr preferRelativeResize="0"/>
          <p:nvPr/>
        </p:nvPicPr>
        <p:blipFill rotWithShape="1">
          <a:blip r:embed="rId4">
            <a:alphaModFix/>
          </a:blip>
          <a:srcRect b="4095" l="0" r="0" t="4095"/>
          <a:stretch/>
        </p:blipFill>
        <p:spPr>
          <a:xfrm>
            <a:off x="15244325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42"/>
          <p:cNvSpPr txBox="1"/>
          <p:nvPr/>
        </p:nvSpPr>
        <p:spPr>
          <a:xfrm>
            <a:off x="4082775" y="2830625"/>
            <a:ext cx="13412700" cy="64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EDITAIS</a:t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just">
              <a:lnSpc>
                <a:spcPct val="11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Assistência Técnica e Extensão Rural (ATER) para agricultores familiares e comunidades tradicionais do estado; Específico Emergencial Segurança Alimentar e Nutricional para período de EL NIÑO; projetos voltados aos c</a:t>
            </a:r>
            <a:r>
              <a:rPr lang="en-US" sz="3000">
                <a:solidFill>
                  <a:srgbClr val="59595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abritos e cordeiros, galinha caipira, plantas medicinais e raízes da Bahia; fomento ao Turismo Rural Comunitário  e lançamento de Edital de Pesquisa "Tecnologias para adaptação à estiagem e prevenção de incêndios florestais".</a:t>
            </a:r>
            <a:endParaRPr sz="3000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just">
              <a:lnSpc>
                <a:spcPct val="110006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688">
              <a:solidFill>
                <a:srgbClr val="59595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12" name="Google Shape;312;p42"/>
          <p:cNvSpPr txBox="1"/>
          <p:nvPr/>
        </p:nvSpPr>
        <p:spPr>
          <a:xfrm>
            <a:off x="650800" y="1058296"/>
            <a:ext cx="14363100" cy="3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85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3" name="Google Shape;313;p42"/>
          <p:cNvSpPr txBox="1"/>
          <p:nvPr/>
        </p:nvSpPr>
        <p:spPr>
          <a:xfrm>
            <a:off x="4082775" y="1165800"/>
            <a:ext cx="13099200" cy="11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85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EXPANSÃO PROGRAMADA</a:t>
            </a:r>
            <a:endParaRPr b="1" sz="3185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85">
                <a:solidFill>
                  <a:srgbClr val="595959"/>
                </a:solidFill>
                <a:latin typeface="Montserrat"/>
                <a:ea typeface="Montserrat"/>
                <a:cs typeface="Montserrat"/>
                <a:sym typeface="Montserrat"/>
              </a:rPr>
              <a:t>CONFORME CENÁRIO CLIMÁTICO</a:t>
            </a:r>
            <a:endParaRPr b="1" sz="3185">
              <a:solidFill>
                <a:srgbClr val="595959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4" name="Google Shape;314;p42" title="_MG_2069_0.jpg"/>
          <p:cNvPicPr preferRelativeResize="0"/>
          <p:nvPr/>
        </p:nvPicPr>
        <p:blipFill rotWithShape="1">
          <a:blip r:embed="rId5">
            <a:alphaModFix/>
          </a:blip>
          <a:srcRect b="0" l="38650" r="38650" t="0"/>
          <a:stretch/>
        </p:blipFill>
        <p:spPr>
          <a:xfrm>
            <a:off x="0" y="0"/>
            <a:ext cx="3503652" cy="10286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3"/>
          <p:cNvSpPr txBox="1"/>
          <p:nvPr/>
        </p:nvSpPr>
        <p:spPr>
          <a:xfrm>
            <a:off x="4678175" y="1619575"/>
            <a:ext cx="9080400" cy="645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Estratégia de Comunicação</a:t>
            </a:r>
            <a:endParaRPr b="1" sz="28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85200C"/>
                </a:solidFill>
                <a:latin typeface="Montserrat"/>
                <a:ea typeface="Montserrat"/>
                <a:cs typeface="Montserrat"/>
                <a:sym typeface="Montserrat"/>
              </a:rPr>
              <a:t>PREVENÇÃO EL NIÑO</a:t>
            </a:r>
            <a:endParaRPr b="1" sz="4800">
              <a:solidFill>
                <a:srgbClr val="85200C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sz="4800">
              <a:solidFill>
                <a:srgbClr val="990000"/>
              </a:solidFill>
              <a:latin typeface="Google Sans"/>
              <a:ea typeface="Google Sans"/>
              <a:cs typeface="Google Sans"/>
              <a:sym typeface="Google Sans"/>
            </a:endParaRPr>
          </a:p>
        </p:txBody>
      </p:sp>
      <p:pic>
        <p:nvPicPr>
          <p:cNvPr id="320" name="Google Shape;320;p43" title="Brasa╠âo-Horizontal_Preto.png"/>
          <p:cNvPicPr preferRelativeResize="0"/>
          <p:nvPr/>
        </p:nvPicPr>
        <p:blipFill rotWithShape="1">
          <a:blip r:embed="rId3">
            <a:alphaModFix/>
          </a:blip>
          <a:srcRect b="4095" l="0" r="0" t="4095"/>
          <a:stretch/>
        </p:blipFill>
        <p:spPr>
          <a:xfrm>
            <a:off x="7500974" y="5571600"/>
            <a:ext cx="3286045" cy="105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44" title="Brasa╠âo-Horizontal_Preto.png"/>
          <p:cNvPicPr preferRelativeResize="0"/>
          <p:nvPr/>
        </p:nvPicPr>
        <p:blipFill rotWithShape="1">
          <a:blip r:embed="rId3">
            <a:alphaModFix/>
          </a:blip>
          <a:srcRect b="4095" l="0" r="0" t="4095"/>
          <a:stretch/>
        </p:blipFill>
        <p:spPr>
          <a:xfrm>
            <a:off x="15897143" y="308274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44"/>
          <p:cNvSpPr txBox="1"/>
          <p:nvPr/>
        </p:nvSpPr>
        <p:spPr>
          <a:xfrm>
            <a:off x="5305675" y="1291825"/>
            <a:ext cx="12150900" cy="70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A estratégia de comunicação irá partir do conceito: ninguém pode mudar o clima, mas todos podem ajudar a reduzir seus riscos. </a:t>
            </a:r>
            <a:endParaRPr sz="2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Regionalização territorial:</a:t>
            </a:r>
            <a:r>
              <a:rPr lang="en-US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 desenvolvimento de uma mesma campanha com adaptações e recortes específicos para diferentes territórios, considerando suas características, públicos e contextos locais.</a:t>
            </a:r>
            <a:endParaRPr sz="2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Regionalização da comunicação em três camadas: </a:t>
            </a:r>
            <a:r>
              <a:rPr lang="en-US" sz="2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estruturação da estratégia de comunicação a partir de três frentes integradas — conteúdo, mídia e distribuição — garantindo maior aderência territorial, relevância das mensagens e eficiência na entrega da campanha.</a:t>
            </a:r>
            <a:endParaRPr sz="2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7" name="Google Shape;327;p44" title="Gemini_Generated_Image_wrkeiowrkeiowrke.jpg"/>
          <p:cNvPicPr preferRelativeResize="0"/>
          <p:nvPr/>
        </p:nvPicPr>
        <p:blipFill rotWithShape="1">
          <a:blip r:embed="rId4">
            <a:alphaModFix/>
          </a:blip>
          <a:srcRect b="0" l="14993" r="11114" t="0"/>
          <a:stretch/>
        </p:blipFill>
        <p:spPr>
          <a:xfrm>
            <a:off x="0" y="0"/>
            <a:ext cx="4913576" cy="10286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45" title="Brasa╠âo-Horizontal_Preto.png"/>
          <p:cNvPicPr preferRelativeResize="0"/>
          <p:nvPr/>
        </p:nvPicPr>
        <p:blipFill rotWithShape="1">
          <a:blip r:embed="rId3">
            <a:alphaModFix/>
          </a:blip>
          <a:srcRect b="4095" l="0" r="0" t="4095"/>
          <a:stretch/>
        </p:blipFill>
        <p:spPr>
          <a:xfrm>
            <a:off x="15244325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45"/>
          <p:cNvSpPr/>
          <p:nvPr/>
        </p:nvSpPr>
        <p:spPr>
          <a:xfrm>
            <a:off x="5144575" y="637100"/>
            <a:ext cx="9625200" cy="116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3340"/>
              </a:buClr>
              <a:buSzPts val="4500"/>
              <a:buFont typeface="Cambria"/>
              <a:buNone/>
            </a:pPr>
            <a:r>
              <a:rPr b="1" i="0" lang="en-US" sz="3600" u="none" cap="none" strike="noStrike">
                <a:solidFill>
                  <a:srgbClr val="0F3340"/>
                </a:solidFill>
                <a:latin typeface="Lexend"/>
                <a:ea typeface="Lexend"/>
                <a:cs typeface="Lexend"/>
                <a:sym typeface="Lexend"/>
              </a:rPr>
              <a:t>Territorialização e capilaridade</a:t>
            </a:r>
            <a:r>
              <a:rPr b="1" i="0" lang="en-US" sz="3400" u="none" cap="none" strike="noStrike">
                <a:solidFill>
                  <a:srgbClr val="0F334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i="0" sz="3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" name="Google Shape;334;p45"/>
          <p:cNvSpPr/>
          <p:nvPr/>
        </p:nvSpPr>
        <p:spPr>
          <a:xfrm>
            <a:off x="5047750" y="2897811"/>
            <a:ext cx="12974100" cy="570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-615950" lvl="0" marL="520700" marR="0" rtl="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D4A4F"/>
              </a:buClr>
              <a:buSzPts val="3300"/>
              <a:buFont typeface="Lexend"/>
              <a:buChar char="•"/>
            </a:pPr>
            <a:r>
              <a:rPr lang="en-US" sz="3300">
                <a:solidFill>
                  <a:srgbClr val="3D4A4F"/>
                </a:solidFill>
                <a:latin typeface="Lexend"/>
                <a:ea typeface="Lexend"/>
                <a:cs typeface="Lexend"/>
                <a:sym typeface="Lexend"/>
              </a:rPr>
              <a:t>Releases</a:t>
            </a:r>
            <a:endParaRPr sz="3300">
              <a:solidFill>
                <a:srgbClr val="3D4A4F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615950" lvl="0" marL="520700" marR="0" rtl="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D4A4F"/>
              </a:buClr>
              <a:buSzPts val="3300"/>
              <a:buFont typeface="Lexend"/>
              <a:buChar char="•"/>
            </a:pPr>
            <a:r>
              <a:rPr i="0" lang="en-US" sz="3300" u="none" cap="none" strike="noStrike">
                <a:solidFill>
                  <a:srgbClr val="3D4A4F"/>
                </a:solidFill>
                <a:latin typeface="Lexend"/>
                <a:ea typeface="Lexend"/>
                <a:cs typeface="Lexend"/>
                <a:sym typeface="Lexend"/>
              </a:rPr>
              <a:t>Cards e versões editáveis</a:t>
            </a:r>
            <a:endParaRPr i="0" sz="3300" u="none" cap="none" strike="noStrike">
              <a:solidFill>
                <a:srgbClr val="FF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615950" lvl="0" marL="520700" marR="0" rtl="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D4A4F"/>
              </a:buClr>
              <a:buSzPts val="3300"/>
              <a:buFont typeface="Lexend"/>
              <a:buChar char="•"/>
            </a:pPr>
            <a:r>
              <a:rPr i="0" lang="en-US" sz="3300" u="none" cap="none" strike="noStrike">
                <a:solidFill>
                  <a:srgbClr val="3D4A4F"/>
                </a:solidFill>
                <a:latin typeface="Lexend"/>
                <a:ea typeface="Lexend"/>
                <a:cs typeface="Lexend"/>
                <a:sym typeface="Lexend"/>
              </a:rPr>
              <a:t>Spots e roteiros para locução local</a:t>
            </a:r>
            <a:endParaRPr i="0" sz="33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615950" lvl="0" marL="520700" marR="0" rtl="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D4A4F"/>
              </a:buClr>
              <a:buSzPts val="3300"/>
              <a:buFont typeface="Lexend"/>
              <a:buChar char="•"/>
            </a:pPr>
            <a:r>
              <a:rPr i="0" lang="en-US" sz="3300" u="none" cap="none" strike="noStrike">
                <a:solidFill>
                  <a:srgbClr val="3D4A4F"/>
                </a:solidFill>
                <a:latin typeface="Lexend"/>
                <a:ea typeface="Lexend"/>
                <a:cs typeface="Lexend"/>
                <a:sym typeface="Lexend"/>
              </a:rPr>
              <a:t>Cartazes e folhetos para impressão</a:t>
            </a:r>
            <a:endParaRPr i="0" sz="33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615950" lvl="0" marL="520700" marR="0" rtl="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rgbClr val="3D4A4F"/>
              </a:buClr>
              <a:buSzPts val="3300"/>
              <a:buFont typeface="Lexend"/>
              <a:buChar char="•"/>
            </a:pPr>
            <a:r>
              <a:rPr i="0" lang="en-US" sz="3300" u="none" cap="none" strike="noStrike">
                <a:solidFill>
                  <a:srgbClr val="3D4A4F"/>
                </a:solidFill>
                <a:latin typeface="Lexend"/>
                <a:ea typeface="Lexend"/>
                <a:cs typeface="Lexend"/>
                <a:sym typeface="Lexend"/>
              </a:rPr>
              <a:t>Textos curtos para WhatsApp</a:t>
            </a:r>
            <a:endParaRPr i="0" sz="33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685800" marR="0" rtl="0" algn="l">
              <a:lnSpc>
                <a:spcPct val="130434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i="0" sz="2900" u="none" cap="none" strike="noStrike">
              <a:solidFill>
                <a:srgbClr val="FF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45"/>
          <p:cNvSpPr/>
          <p:nvPr/>
        </p:nvSpPr>
        <p:spPr>
          <a:xfrm>
            <a:off x="5314000" y="2583150"/>
            <a:ext cx="8560200" cy="61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3340"/>
              </a:buClr>
              <a:buSzPts val="2300"/>
              <a:buFont typeface="Calibri"/>
              <a:buNone/>
            </a:pPr>
            <a:r>
              <a:rPr b="1" i="0" lang="en-US" sz="3400" u="none" cap="none" strike="noStrike">
                <a:solidFill>
                  <a:srgbClr val="0F3340"/>
                </a:solidFill>
                <a:latin typeface="Lexend"/>
                <a:ea typeface="Lexend"/>
                <a:cs typeface="Lexend"/>
                <a:sym typeface="Lexend"/>
              </a:rPr>
              <a:t>Kit </a:t>
            </a:r>
            <a:r>
              <a:rPr b="1" lang="en-US" sz="3400">
                <a:solidFill>
                  <a:srgbClr val="0F3340"/>
                </a:solidFill>
                <a:latin typeface="Lexend"/>
                <a:ea typeface="Lexend"/>
                <a:cs typeface="Lexend"/>
                <a:sym typeface="Lexend"/>
              </a:rPr>
              <a:t>para os municípios</a:t>
            </a:r>
            <a:endParaRPr i="0" sz="3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36" name="Google Shape;336;p45" title="Gemini_Generated_Image_fmkdx2fmkdx2fmkd.jpg"/>
          <p:cNvPicPr preferRelativeResize="0"/>
          <p:nvPr/>
        </p:nvPicPr>
        <p:blipFill rotWithShape="1">
          <a:blip r:embed="rId4">
            <a:alphaModFix/>
          </a:blip>
          <a:srcRect b="0" l="0" r="28704" t="0"/>
          <a:stretch/>
        </p:blipFill>
        <p:spPr>
          <a:xfrm>
            <a:off x="0" y="0"/>
            <a:ext cx="4869975" cy="10286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46" title="Brasa╠âo-Horizontal_Preto.png"/>
          <p:cNvPicPr preferRelativeResize="0"/>
          <p:nvPr/>
        </p:nvPicPr>
        <p:blipFill rotWithShape="1">
          <a:blip r:embed="rId3">
            <a:alphaModFix/>
          </a:blip>
          <a:srcRect b="4095" l="0" r="0" t="4095"/>
          <a:stretch/>
        </p:blipFill>
        <p:spPr>
          <a:xfrm>
            <a:off x="15244325" y="637099"/>
            <a:ext cx="2014845" cy="644667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46"/>
          <p:cNvSpPr/>
          <p:nvPr/>
        </p:nvSpPr>
        <p:spPr>
          <a:xfrm>
            <a:off x="5144575" y="637100"/>
            <a:ext cx="9625200" cy="116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3340"/>
              </a:buClr>
              <a:buSzPts val="4500"/>
              <a:buFont typeface="Cambria"/>
              <a:buNone/>
            </a:pPr>
            <a:r>
              <a:rPr b="1" i="0" lang="en-US" sz="3600" u="none" cap="none" strike="noStrike">
                <a:solidFill>
                  <a:srgbClr val="0F3340"/>
                </a:solidFill>
                <a:latin typeface="Lexend"/>
                <a:ea typeface="Lexend"/>
                <a:cs typeface="Lexend"/>
                <a:sym typeface="Lexend"/>
              </a:rPr>
              <a:t>Territorialização e capilaridade</a:t>
            </a:r>
            <a:r>
              <a:rPr b="1" i="0" lang="en-US" sz="3400" u="none" cap="none" strike="noStrike">
                <a:solidFill>
                  <a:srgbClr val="0F3340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i="0" sz="3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3" name="Google Shape;343;p46"/>
          <p:cNvSpPr/>
          <p:nvPr/>
        </p:nvSpPr>
        <p:spPr>
          <a:xfrm>
            <a:off x="5047750" y="2704175"/>
            <a:ext cx="12974100" cy="628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685800" marR="0" rtl="0" algn="l">
              <a:lnSpc>
                <a:spcPct val="130434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3D4A4F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539750" lvl="0" marL="6858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D4A4F"/>
              </a:buClr>
              <a:buSzPts val="3100"/>
              <a:buFont typeface="Lexend"/>
              <a:buChar char="•"/>
            </a:pPr>
            <a:r>
              <a:rPr lang="en-US" sz="3100">
                <a:solidFill>
                  <a:srgbClr val="3D4A4F"/>
                </a:solidFill>
                <a:latin typeface="Lexend"/>
                <a:ea typeface="Lexend"/>
                <a:cs typeface="Lexend"/>
                <a:sym typeface="Lexend"/>
              </a:rPr>
              <a:t>Ascoms e Defesas Civis dos 417 municípios</a:t>
            </a:r>
            <a:endParaRPr sz="3100">
              <a:solidFill>
                <a:srgbClr val="FF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539750" lvl="0" marL="6858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D4A4F"/>
              </a:buClr>
              <a:buSzPts val="3100"/>
              <a:buFont typeface="Lexend"/>
              <a:buChar char="•"/>
            </a:pPr>
            <a:r>
              <a:rPr lang="en-US" sz="3100">
                <a:solidFill>
                  <a:srgbClr val="3D4A4F"/>
                </a:solidFill>
                <a:latin typeface="Lexend"/>
                <a:ea typeface="Lexend"/>
                <a:cs typeface="Lexend"/>
                <a:sym typeface="Lexend"/>
              </a:rPr>
              <a:t>Rádios comunitárias e comerciais</a:t>
            </a:r>
            <a:endParaRPr sz="31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539750" lvl="0" marL="6858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D4A4F"/>
              </a:buClr>
              <a:buSzPts val="3100"/>
              <a:buFont typeface="Lexend"/>
              <a:buChar char="•"/>
            </a:pPr>
            <a:r>
              <a:rPr lang="en-US" sz="3100">
                <a:solidFill>
                  <a:srgbClr val="3D4A4F"/>
                </a:solidFill>
                <a:latin typeface="Lexend"/>
                <a:ea typeface="Lexend"/>
                <a:cs typeface="Lexend"/>
                <a:sym typeface="Lexend"/>
              </a:rPr>
              <a:t>Escolas estaduais e municipais</a:t>
            </a:r>
            <a:endParaRPr sz="31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539750" lvl="0" marL="6858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D4A4F"/>
              </a:buClr>
              <a:buSzPts val="3100"/>
              <a:buFont typeface="Lexend"/>
              <a:buChar char="•"/>
            </a:pPr>
            <a:r>
              <a:rPr lang="en-US" sz="3100">
                <a:solidFill>
                  <a:srgbClr val="3D4A4F"/>
                </a:solidFill>
                <a:latin typeface="Lexend"/>
                <a:ea typeface="Lexend"/>
                <a:cs typeface="Lexend"/>
                <a:sym typeface="Lexend"/>
              </a:rPr>
              <a:t>Unidades básicas de saúde e CRAS</a:t>
            </a:r>
            <a:endParaRPr sz="3100">
              <a:solidFill>
                <a:srgbClr val="FF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539750" lvl="0" marL="6858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D4A4F"/>
              </a:buClr>
              <a:buSzPts val="3100"/>
              <a:buFont typeface="Lexend"/>
              <a:buChar char="•"/>
            </a:pPr>
            <a:r>
              <a:rPr lang="en-US" sz="3100">
                <a:solidFill>
                  <a:srgbClr val="3D4A4F"/>
                </a:solidFill>
                <a:latin typeface="Lexend"/>
                <a:ea typeface="Lexend"/>
                <a:cs typeface="Lexend"/>
                <a:sym typeface="Lexend"/>
              </a:rPr>
              <a:t>Sindicatos, cooperativas e associações rurais</a:t>
            </a:r>
            <a:endParaRPr sz="3100">
              <a:solidFill>
                <a:srgbClr val="FF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539750" lvl="0" marL="6858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D4A4F"/>
              </a:buClr>
              <a:buSzPts val="3100"/>
              <a:buFont typeface="Lexend"/>
              <a:buChar char="•"/>
            </a:pPr>
            <a:r>
              <a:rPr lang="en-US" sz="3100">
                <a:solidFill>
                  <a:srgbClr val="3D4A4F"/>
                </a:solidFill>
                <a:latin typeface="Lexend"/>
                <a:ea typeface="Lexend"/>
                <a:cs typeface="Lexend"/>
                <a:sym typeface="Lexend"/>
              </a:rPr>
              <a:t>Brigadas voluntárias e NUPDECs</a:t>
            </a:r>
            <a:endParaRPr sz="3100">
              <a:solidFill>
                <a:srgbClr val="FF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539750" lvl="0" marL="6858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D4A4F"/>
              </a:buClr>
              <a:buSzPts val="3100"/>
              <a:buFont typeface="Lexend"/>
              <a:buChar char="•"/>
            </a:pPr>
            <a:r>
              <a:rPr lang="en-US" sz="3100">
                <a:solidFill>
                  <a:srgbClr val="3D4A4F"/>
                </a:solidFill>
                <a:latin typeface="Lexend"/>
                <a:ea typeface="Lexend"/>
                <a:cs typeface="Lexend"/>
                <a:sym typeface="Lexend"/>
              </a:rPr>
              <a:t>Contas de água e avisos de abastecimento</a:t>
            </a:r>
            <a:endParaRPr i="0" sz="3100" u="none" cap="none" strike="noStrike">
              <a:solidFill>
                <a:srgbClr val="FF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46"/>
          <p:cNvSpPr/>
          <p:nvPr/>
        </p:nvSpPr>
        <p:spPr>
          <a:xfrm>
            <a:off x="5314000" y="2583150"/>
            <a:ext cx="8560200" cy="61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F3340"/>
              </a:buClr>
              <a:buSzPts val="2300"/>
              <a:buFont typeface="Calibri"/>
              <a:buNone/>
            </a:pPr>
            <a:r>
              <a:rPr b="1" lang="en-US" sz="3400">
                <a:solidFill>
                  <a:srgbClr val="0F3340"/>
                </a:solidFill>
                <a:latin typeface="Lexend"/>
                <a:ea typeface="Lexend"/>
                <a:cs typeface="Lexend"/>
                <a:sym typeface="Lexend"/>
              </a:rPr>
              <a:t>Rede de disseminação</a:t>
            </a:r>
            <a:endParaRPr i="0" sz="3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45" name="Google Shape;345;p46" title="Gemini_Generated_Image_fmkdx2fmkdx2fmkd.jpg"/>
          <p:cNvPicPr preferRelativeResize="0"/>
          <p:nvPr/>
        </p:nvPicPr>
        <p:blipFill rotWithShape="1">
          <a:blip r:embed="rId4">
            <a:alphaModFix/>
          </a:blip>
          <a:srcRect b="0" l="0" r="28704" t="0"/>
          <a:stretch/>
        </p:blipFill>
        <p:spPr>
          <a:xfrm>
            <a:off x="0" y="0"/>
            <a:ext cx="4869975" cy="10286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47" title="Brasa╠âo-Horizontal_Pret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38713" y="4147275"/>
            <a:ext cx="5717250" cy="199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47" title="IMG-20260320-WA0026(1).jpg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26362" y="3988762"/>
            <a:ext cx="2322924" cy="230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A0AA4D18C88AB45ADF58F1FD264F67E" ma:contentTypeVersion="15" ma:contentTypeDescription="Crie um novo documento." ma:contentTypeScope="" ma:versionID="44f0e80d6b9b622f78efe187a7bd1c28">
  <xsd:schema xmlns:xsd="http://www.w3.org/2001/XMLSchema" xmlns:xs="http://www.w3.org/2001/XMLSchema" xmlns:p="http://schemas.microsoft.com/office/2006/metadata/properties" xmlns:ns2="2a06ccbb-bcbb-44c9-ad62-ebc32945800f" xmlns:ns3="2bd398f9-7102-4493-b0da-7e9b9605fce6" targetNamespace="http://schemas.microsoft.com/office/2006/metadata/properties" ma:root="true" ma:fieldsID="e88bb6f05b072fb58d1a6f2c92b52718" ns2:_="" ns3:_="">
    <xsd:import namespace="2a06ccbb-bcbb-44c9-ad62-ebc32945800f"/>
    <xsd:import namespace="2bd398f9-7102-4493-b0da-7e9b9605fce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06ccbb-bcbb-44c9-ad62-ebc3294580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Marcações de imagem" ma:readOnly="false" ma:fieldId="{5cf76f15-5ced-4ddc-b409-7134ff3c332f}" ma:taxonomyMulti="true" ma:sspId="3eb10998-98aa-4c79-ad86-5c465d50d2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d398f9-7102-4493-b0da-7e9b9605fce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128f33f-66a6-48c6-bbaa-f48884a9de71}" ma:internalName="TaxCatchAll" ma:showField="CatchAllData" ma:web="2bd398f9-7102-4493-b0da-7e9b9605fce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a06ccbb-bcbb-44c9-ad62-ebc32945800f">
      <Terms xmlns="http://schemas.microsoft.com/office/infopath/2007/PartnerControls"/>
    </lcf76f155ced4ddcb4097134ff3c332f>
    <TaxCatchAll xmlns="2bd398f9-7102-4493-b0da-7e9b9605fce6" xsi:nil="true"/>
  </documentManagement>
</p:properties>
</file>

<file path=customXml/itemProps1.xml><?xml version="1.0" encoding="utf-8"?>
<ds:datastoreItem xmlns:ds="http://schemas.openxmlformats.org/officeDocument/2006/customXml" ds:itemID="{E90681EF-7148-425D-807B-37E37D9F7BB7}"/>
</file>

<file path=customXml/itemProps2.xml><?xml version="1.0" encoding="utf-8"?>
<ds:datastoreItem xmlns:ds="http://schemas.openxmlformats.org/officeDocument/2006/customXml" ds:itemID="{A46BDEB2-D382-44BD-B934-D4BDDE0BA398}"/>
</file>

<file path=customXml/itemProps3.xml><?xml version="1.0" encoding="utf-8"?>
<ds:datastoreItem xmlns:ds="http://schemas.openxmlformats.org/officeDocument/2006/customXml" ds:itemID="{D1330A76-F3E6-40BD-B0DD-D0540A3DBA91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0x0101003A0AA4D18C88AB45ADF58F1FD264F67E</vt:lpwstr>
  </property>
</Properties>
</file>