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8288000" cx="10287000"/>
  <p:notesSz cx="6858000" cy="9144000"/>
  <p:embeddedFontLst>
    <p:embeddedFont>
      <p:font typeface="Raleway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5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914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64914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af600ec4b_0_31:notes"/>
          <p:cNvSpPr/>
          <p:nvPr>
            <p:ph idx="2" type="sldImg"/>
          </p:nvPr>
        </p:nvSpPr>
        <p:spPr>
          <a:xfrm>
            <a:off x="2464914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daf600ec4b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afa482463_0_30:notes"/>
          <p:cNvSpPr/>
          <p:nvPr>
            <p:ph idx="2" type="sldImg"/>
          </p:nvPr>
        </p:nvSpPr>
        <p:spPr>
          <a:xfrm>
            <a:off x="2464914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afa482463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af600ec4b_0_54:notes"/>
          <p:cNvSpPr/>
          <p:nvPr>
            <p:ph idx="2" type="sldImg"/>
          </p:nvPr>
        </p:nvSpPr>
        <p:spPr>
          <a:xfrm>
            <a:off x="2464914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daf600ec4b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daf600ec4b_0_70:notes"/>
          <p:cNvSpPr/>
          <p:nvPr>
            <p:ph idx="2" type="sldImg"/>
          </p:nvPr>
        </p:nvSpPr>
        <p:spPr>
          <a:xfrm>
            <a:off x="2464914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daf600ec4b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1pPr>
            <a:lvl2pPr lvl="1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2pPr>
            <a:lvl3pPr lvl="2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3pPr>
            <a:lvl4pPr lvl="3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4pPr>
            <a:lvl5pPr lvl="4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5pPr>
            <a:lvl6pPr lvl="5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6pPr>
            <a:lvl7pPr lvl="6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7pPr>
            <a:lvl8pPr lvl="7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8pPr>
            <a:lvl9pPr lvl="8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3932889"/>
            <a:ext cx="9585600" cy="69816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 algn="ctr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7647467"/>
            <a:ext cx="9585600" cy="29931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582311"/>
            <a:ext cx="9585600" cy="20361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582311"/>
            <a:ext cx="9585600" cy="20361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69359" lvl="0" marL="4572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69359" lvl="0" marL="4572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582311"/>
            <a:ext cx="9585600" cy="20361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7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4750" lIns="144750" spcFirstLastPara="1" rIns="144750" wrap="square" tIns="144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4384622"/>
            <a:ext cx="4550700" cy="52707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1pPr>
            <a:lvl2pPr lvl="1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2pPr>
            <a:lvl3pPr lvl="2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3pPr>
            <a:lvl4pPr lvl="3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4pPr>
            <a:lvl5pPr lvl="4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5pPr>
            <a:lvl6pPr lvl="5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6pPr>
            <a:lvl7pPr lvl="6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7pPr>
            <a:lvl8pPr lvl="7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8pPr>
            <a:lvl9pPr lvl="8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9966489"/>
            <a:ext cx="4550700" cy="43917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2574489"/>
            <a:ext cx="4316700" cy="131379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indent="-409575" lvl="0" marL="457200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"/>
              <a:buNone/>
              <a:defRPr sz="285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582311"/>
            <a:ext cx="9585600" cy="20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50"/>
              <a:buChar char="●"/>
              <a:defRPr sz="2850">
                <a:solidFill>
                  <a:schemeClr val="dk2"/>
                </a:solidFill>
              </a:defRPr>
            </a:lvl1pPr>
            <a:lvl2pPr indent="-369359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2pPr>
            <a:lvl3pPr indent="-369359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3pPr>
            <a:lvl4pPr indent="-369359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4pPr>
            <a:lvl5pPr indent="-369358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5pPr>
            <a:lvl6pPr indent="-369358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6pPr>
            <a:lvl7pPr indent="-369358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7pPr>
            <a:lvl8pPr indent="-369358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8pPr>
            <a:lvl9pPr indent="-369358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 algn="r">
              <a:buNone/>
              <a:defRPr sz="1583">
                <a:solidFill>
                  <a:schemeClr val="dk2"/>
                </a:solidFill>
              </a:defRPr>
            </a:lvl1pPr>
            <a:lvl2pPr lvl="1" algn="r">
              <a:buNone/>
              <a:defRPr sz="1583">
                <a:solidFill>
                  <a:schemeClr val="dk2"/>
                </a:solidFill>
              </a:defRPr>
            </a:lvl2pPr>
            <a:lvl3pPr lvl="2" algn="r">
              <a:buNone/>
              <a:defRPr sz="1583">
                <a:solidFill>
                  <a:schemeClr val="dk2"/>
                </a:solidFill>
              </a:defRPr>
            </a:lvl3pPr>
            <a:lvl4pPr lvl="3" algn="r">
              <a:buNone/>
              <a:defRPr sz="1583">
                <a:solidFill>
                  <a:schemeClr val="dk2"/>
                </a:solidFill>
              </a:defRPr>
            </a:lvl4pPr>
            <a:lvl5pPr lvl="4" algn="r">
              <a:buNone/>
              <a:defRPr sz="1583">
                <a:solidFill>
                  <a:schemeClr val="dk2"/>
                </a:solidFill>
              </a:defRPr>
            </a:lvl5pPr>
            <a:lvl6pPr lvl="5" algn="r">
              <a:buNone/>
              <a:defRPr sz="1583">
                <a:solidFill>
                  <a:schemeClr val="dk2"/>
                </a:solidFill>
              </a:defRPr>
            </a:lvl6pPr>
            <a:lvl7pPr lvl="6" algn="r">
              <a:buNone/>
              <a:defRPr sz="1583">
                <a:solidFill>
                  <a:schemeClr val="dk2"/>
                </a:solidFill>
              </a:defRPr>
            </a:lvl7pPr>
            <a:lvl8pPr lvl="7" algn="r">
              <a:buNone/>
              <a:defRPr sz="1583">
                <a:solidFill>
                  <a:schemeClr val="dk2"/>
                </a:solidFill>
              </a:defRPr>
            </a:lvl8pPr>
            <a:lvl9pPr lvl="8" algn="r">
              <a:buNone/>
              <a:defRPr sz="158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8.png"/><Relationship Id="rId6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149650" y="5837050"/>
            <a:ext cx="10622400" cy="88962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iStock-1300822206.jpg"/>
          <p:cNvPicPr preferRelativeResize="0"/>
          <p:nvPr/>
        </p:nvPicPr>
        <p:blipFill rotWithShape="1">
          <a:blip r:embed="rId3">
            <a:alphaModFix/>
          </a:blip>
          <a:srcRect b="21049" l="0" r="7167" t="2493"/>
          <a:stretch/>
        </p:blipFill>
        <p:spPr>
          <a:xfrm>
            <a:off x="-264525" y="0"/>
            <a:ext cx="10622399" cy="58370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01925" y="6650700"/>
            <a:ext cx="7712100" cy="10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TRILHA FORMATIVA </a:t>
            </a:r>
            <a:br>
              <a:rPr lang="pt-BR" sz="2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2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DE EDUCAÇÃO DIGITAL E MIDIÁTICA</a:t>
            </a:r>
            <a:endParaRPr sz="26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47225" y="5028700"/>
            <a:ext cx="622300" cy="123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0800000">
            <a:off x="7311100" y="778627"/>
            <a:ext cx="1600850" cy="318555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2755375" y="15222148"/>
            <a:ext cx="4331700" cy="2054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Raleway"/>
                <a:ea typeface="Raleway"/>
                <a:cs typeface="Raleway"/>
                <a:sym typeface="Raleway"/>
              </a:rPr>
              <a:t>[logo da secretaria]</a:t>
            </a:r>
            <a:endParaRPr sz="2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128513" y="12832681"/>
            <a:ext cx="65112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7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Confira a lista e inscreva-se</a:t>
            </a:r>
            <a:endParaRPr b="1" sz="37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pSp>
        <p:nvGrpSpPr>
          <p:cNvPr id="61" name="Google Shape;61;p13"/>
          <p:cNvGrpSpPr/>
          <p:nvPr/>
        </p:nvGrpSpPr>
        <p:grpSpPr>
          <a:xfrm>
            <a:off x="7639713" y="12893837"/>
            <a:ext cx="547800" cy="547800"/>
            <a:chOff x="8039650" y="10028775"/>
            <a:chExt cx="547800" cy="547800"/>
          </a:xfrm>
        </p:grpSpPr>
        <p:sp>
          <p:nvSpPr>
            <p:cNvPr id="62" name="Google Shape;62;p13"/>
            <p:cNvSpPr/>
            <p:nvPr/>
          </p:nvSpPr>
          <p:spPr>
            <a:xfrm>
              <a:off x="8039650" y="10028775"/>
              <a:ext cx="547800" cy="547800"/>
            </a:xfrm>
            <a:prstGeom prst="ellipse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3" name="Google Shape;63;p13"/>
            <p:cNvCxnSpPr/>
            <p:nvPr/>
          </p:nvCxnSpPr>
          <p:spPr>
            <a:xfrm flipH="1">
              <a:off x="8249350" y="10317425"/>
              <a:ext cx="128400" cy="12870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 rot="10800000">
              <a:off x="8249200" y="10223400"/>
              <a:ext cx="133500" cy="10170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5" name="Google Shape;65;p13"/>
          <p:cNvSpPr txBox="1"/>
          <p:nvPr/>
        </p:nvSpPr>
        <p:spPr>
          <a:xfrm>
            <a:off x="1001925" y="8663300"/>
            <a:ext cx="8543700" cy="3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1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[x]</a:t>
            </a:r>
            <a:r>
              <a:rPr b="1" lang="pt-BR" sz="6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 cursos online</a:t>
            </a:r>
            <a:br>
              <a:rPr lang="pt-BR" sz="49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4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para integrar tecnologias</a:t>
            </a:r>
            <a:br>
              <a:rPr lang="pt-BR" sz="4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4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ao ensino com intencionalidade pedagógica</a:t>
            </a:r>
            <a:endParaRPr sz="46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/>
        </p:nvSpPr>
        <p:spPr>
          <a:xfrm>
            <a:off x="1532975" y="5722000"/>
            <a:ext cx="6667500" cy="63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A [Nome da Secretaria] selecionou cursos da </a:t>
            </a:r>
            <a:r>
              <a:rPr b="1" lang="pt-BR" sz="40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Coleção Brasileira de Educação Digital e Midiática</a:t>
            </a:r>
            <a:r>
              <a:rPr lang="pt-BR" sz="40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 para apoiar nossos educadores com novas estratégias e ferramentas para o uso crítico, ético e responsável da tecnologia.</a:t>
            </a:r>
            <a:endParaRPr sz="29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389112" y="4514673"/>
            <a:ext cx="474213" cy="943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-2914899" y="1884063"/>
            <a:ext cx="1321974" cy="2630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2248212" y="1499697"/>
            <a:ext cx="526775" cy="103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 title="faixa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5400000">
            <a:off x="991336" y="7874989"/>
            <a:ext cx="18527252" cy="277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/>
          <p:nvPr/>
        </p:nvSpPr>
        <p:spPr>
          <a:xfrm>
            <a:off x="-149650" y="-250150"/>
            <a:ext cx="10622400" cy="18538200"/>
          </a:xfrm>
          <a:prstGeom prst="rect">
            <a:avLst/>
          </a:prstGeom>
          <a:solidFill>
            <a:srgbClr val="1C367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 txBox="1"/>
          <p:nvPr/>
        </p:nvSpPr>
        <p:spPr>
          <a:xfrm>
            <a:off x="2200700" y="5737888"/>
            <a:ext cx="6140100" cy="64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[nome do curso] </a:t>
            </a:r>
            <a:endParaRPr sz="46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4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[carga horária]</a:t>
            </a:r>
            <a:br>
              <a:rPr lang="pt-BR" sz="4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br>
              <a:rPr lang="pt-BR" sz="4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4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sz="40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[nome do curso] </a:t>
            </a:r>
            <a:endParaRPr sz="46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4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[carga horária]</a:t>
            </a:r>
            <a:r>
              <a:rPr lang="pt-BR" sz="4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br>
              <a:rPr lang="pt-BR" sz="4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br>
              <a:rPr lang="pt-BR" sz="40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40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[nome do curso] </a:t>
            </a:r>
            <a:endParaRPr sz="46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4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[carga horária]</a:t>
            </a:r>
            <a:endParaRPr sz="40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31150" y="8462287"/>
            <a:ext cx="574250" cy="114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83575" y="5737888"/>
            <a:ext cx="771450" cy="152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31162" y="10556912"/>
            <a:ext cx="876275" cy="17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5" title="faixa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5400000">
            <a:off x="-9369114" y="7874989"/>
            <a:ext cx="18527252" cy="277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/>
          <p:nvPr/>
        </p:nvSpPr>
        <p:spPr>
          <a:xfrm>
            <a:off x="-149650" y="-250150"/>
            <a:ext cx="10622400" cy="185382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 txBox="1"/>
          <p:nvPr/>
        </p:nvSpPr>
        <p:spPr>
          <a:xfrm>
            <a:off x="1504650" y="6696613"/>
            <a:ext cx="7277700" cy="3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9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Desenvolva competências digitais, engaje estudantes e avance na sua formação.</a:t>
            </a:r>
            <a:endParaRPr sz="49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1504650" y="10293450"/>
            <a:ext cx="7445100" cy="9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9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In</a:t>
            </a:r>
            <a:r>
              <a:rPr b="1" lang="pt-BR" sz="49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screva-se nos cursos</a:t>
            </a:r>
            <a:endParaRPr b="1" sz="49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5544400" y="-976525"/>
            <a:ext cx="2465600" cy="5756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1504650" y="12127750"/>
            <a:ext cx="7277700" cy="1075800"/>
          </a:xfrm>
          <a:prstGeom prst="roundRect">
            <a:avLst>
              <a:gd fmla="val 50000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105600" lIns="105600" spcFirstLastPara="1" rIns="105600" wrap="square" tIns="105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17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/>
          <p:nvPr/>
        </p:nvSpPr>
        <p:spPr>
          <a:xfrm>
            <a:off x="-149650" y="-250150"/>
            <a:ext cx="10622400" cy="147567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-2692950" y="348150"/>
            <a:ext cx="7317050" cy="645622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2102850" y="7179100"/>
            <a:ext cx="6081300" cy="54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3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Essa trilha é iniciativa da </a:t>
            </a:r>
            <a:r>
              <a:rPr lang="pt-BR" sz="43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[nome da secretaria] em parceria com a </a:t>
            </a:r>
            <a:r>
              <a:rPr b="1" lang="pt-BR" sz="43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Coleção Brasileira de Educação Digital Midiática</a:t>
            </a:r>
            <a:endParaRPr b="1" sz="32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01" name="Google Shape;101;p17" title="regua-logos-colecao-ok-23abril-01.png"/>
          <p:cNvPicPr preferRelativeResize="0"/>
          <p:nvPr/>
        </p:nvPicPr>
        <p:blipFill rotWithShape="1">
          <a:blip r:embed="rId4">
            <a:alphaModFix/>
          </a:blip>
          <a:srcRect b="0" l="0" r="1701" t="0"/>
          <a:stretch/>
        </p:blipFill>
        <p:spPr>
          <a:xfrm>
            <a:off x="585300" y="15527425"/>
            <a:ext cx="9116399" cy="1797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7"/>
          <p:cNvSpPr/>
          <p:nvPr/>
        </p:nvSpPr>
        <p:spPr>
          <a:xfrm>
            <a:off x="2102850" y="12500500"/>
            <a:ext cx="5460000" cy="883800"/>
          </a:xfrm>
          <a:prstGeom prst="roundRect">
            <a:avLst>
              <a:gd fmla="val 50000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105600" lIns="105600" spcFirstLastPara="1" rIns="105600" wrap="square" tIns="105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17"/>
          </a:p>
        </p:txBody>
      </p:sp>
      <p:sp>
        <p:nvSpPr>
          <p:cNvPr id="103" name="Google Shape;103;p17"/>
          <p:cNvSpPr txBox="1"/>
          <p:nvPr/>
        </p:nvSpPr>
        <p:spPr>
          <a:xfrm>
            <a:off x="2102850" y="12537991"/>
            <a:ext cx="5460000" cy="8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125" lIns="101125" spcFirstLastPara="1" rIns="101125" wrap="square" tIns="1011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27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Comece agora!</a:t>
            </a:r>
            <a:endParaRPr b="1" sz="2657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