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2858750" cx="10287000"/>
  <p:notesSz cx="6858000" cy="9144000"/>
  <p:embeddedFontLst>
    <p:embeddedFont>
      <p:font typeface="Raleway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05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05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bold.fntdata"/><Relationship Id="rId12" Type="http://schemas.openxmlformats.org/officeDocument/2006/relationships/font" Target="fonts/Raleway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Italic.fntdata"/><Relationship Id="rId14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721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057721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b1aae4a4b_0_1:notes"/>
          <p:cNvSpPr/>
          <p:nvPr>
            <p:ph idx="2" type="sldImg"/>
          </p:nvPr>
        </p:nvSpPr>
        <p:spPr>
          <a:xfrm>
            <a:off x="2057721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db1aae4a4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daf600ec4b_0_31:notes"/>
          <p:cNvSpPr/>
          <p:nvPr>
            <p:ph idx="2" type="sldImg"/>
          </p:nvPr>
        </p:nvSpPr>
        <p:spPr>
          <a:xfrm>
            <a:off x="2057721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daf600ec4b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daf600ec4b_0_54:notes"/>
          <p:cNvSpPr/>
          <p:nvPr>
            <p:ph idx="2" type="sldImg"/>
          </p:nvPr>
        </p:nvSpPr>
        <p:spPr>
          <a:xfrm>
            <a:off x="2057721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daf600ec4b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daf600ec4b_0_70:notes"/>
          <p:cNvSpPr/>
          <p:nvPr>
            <p:ph idx="2" type="sldImg"/>
          </p:nvPr>
        </p:nvSpPr>
        <p:spPr>
          <a:xfrm>
            <a:off x="2057721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daf600ec4b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daf600ec4b_0_95:notes"/>
          <p:cNvSpPr/>
          <p:nvPr>
            <p:ph idx="2" type="sldImg"/>
          </p:nvPr>
        </p:nvSpPr>
        <p:spPr>
          <a:xfrm>
            <a:off x="2057721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daf600ec4b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861438"/>
            <a:ext cx="9585600" cy="51315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1pPr>
            <a:lvl2pPr lvl="1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2pPr>
            <a:lvl3pPr lvl="2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3pPr>
            <a:lvl4pPr lvl="3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4pPr>
            <a:lvl5pPr lvl="4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5pPr>
            <a:lvl6pPr lvl="5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6pPr>
            <a:lvl7pPr lvl="6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7pPr>
            <a:lvl8pPr lvl="7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8pPr>
            <a:lvl9pPr lvl="8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7085313"/>
            <a:ext cx="9585600" cy="19815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765313"/>
            <a:ext cx="9585600" cy="49089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7880563"/>
            <a:ext cx="9585600" cy="32520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 algn="ctr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5377125"/>
            <a:ext cx="9585600" cy="21045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881188"/>
            <a:ext cx="4500000" cy="85410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69359" lvl="0" marL="4572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881188"/>
            <a:ext cx="4500000" cy="85410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69359" lvl="0" marL="4572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389000"/>
            <a:ext cx="3159000" cy="18891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3474000"/>
            <a:ext cx="3159000" cy="79485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125375"/>
            <a:ext cx="7163700" cy="10227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2"/>
            <a:ext cx="5143500" cy="12858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4750" lIns="144750" spcFirstLastPara="1" rIns="144750" wrap="square" tIns="144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3082938"/>
            <a:ext cx="4550700" cy="37059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1pPr>
            <a:lvl2pPr lvl="1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2pPr>
            <a:lvl3pPr lvl="2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3pPr>
            <a:lvl4pPr lvl="3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4pPr>
            <a:lvl5pPr lvl="4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5pPr>
            <a:lvl6pPr lvl="5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6pPr>
            <a:lvl7pPr lvl="6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7pPr>
            <a:lvl8pPr lvl="7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8pPr>
            <a:lvl9pPr lvl="8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7007688"/>
            <a:ext cx="4550700" cy="30879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810188"/>
            <a:ext cx="4316700" cy="92376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indent="-409575" lvl="0" marL="457200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0576438"/>
            <a:ext cx="6748800" cy="15129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"/>
              <a:buNone/>
              <a:defRPr sz="285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50"/>
              <a:buChar char="●"/>
              <a:defRPr sz="2850">
                <a:solidFill>
                  <a:schemeClr val="dk2"/>
                </a:solidFill>
              </a:defRPr>
            </a:lvl1pPr>
            <a:lvl2pPr indent="-369359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2pPr>
            <a:lvl3pPr indent="-369359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3pPr>
            <a:lvl4pPr indent="-369359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4pPr>
            <a:lvl5pPr indent="-369358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5pPr>
            <a:lvl6pPr indent="-369358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6pPr>
            <a:lvl7pPr indent="-369358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7pPr>
            <a:lvl8pPr indent="-369358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8pPr>
            <a:lvl9pPr indent="-369358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 algn="r">
              <a:buNone/>
              <a:defRPr sz="1583">
                <a:solidFill>
                  <a:schemeClr val="dk2"/>
                </a:solidFill>
              </a:defRPr>
            </a:lvl1pPr>
            <a:lvl2pPr lvl="1" algn="r">
              <a:buNone/>
              <a:defRPr sz="1583">
                <a:solidFill>
                  <a:schemeClr val="dk2"/>
                </a:solidFill>
              </a:defRPr>
            </a:lvl2pPr>
            <a:lvl3pPr lvl="2" algn="r">
              <a:buNone/>
              <a:defRPr sz="1583">
                <a:solidFill>
                  <a:schemeClr val="dk2"/>
                </a:solidFill>
              </a:defRPr>
            </a:lvl3pPr>
            <a:lvl4pPr lvl="3" algn="r">
              <a:buNone/>
              <a:defRPr sz="1583">
                <a:solidFill>
                  <a:schemeClr val="dk2"/>
                </a:solidFill>
              </a:defRPr>
            </a:lvl4pPr>
            <a:lvl5pPr lvl="4" algn="r">
              <a:buNone/>
              <a:defRPr sz="1583">
                <a:solidFill>
                  <a:schemeClr val="dk2"/>
                </a:solidFill>
              </a:defRPr>
            </a:lvl5pPr>
            <a:lvl6pPr lvl="5" algn="r">
              <a:buNone/>
              <a:defRPr sz="1583">
                <a:solidFill>
                  <a:schemeClr val="dk2"/>
                </a:solidFill>
              </a:defRPr>
            </a:lvl6pPr>
            <a:lvl7pPr lvl="6" algn="r">
              <a:buNone/>
              <a:defRPr sz="1583">
                <a:solidFill>
                  <a:schemeClr val="dk2"/>
                </a:solidFill>
              </a:defRPr>
            </a:lvl7pPr>
            <a:lvl8pPr lvl="7" algn="r">
              <a:buNone/>
              <a:defRPr sz="1583">
                <a:solidFill>
                  <a:schemeClr val="dk2"/>
                </a:solidFill>
              </a:defRPr>
            </a:lvl8pPr>
            <a:lvl9pPr lvl="8" algn="r">
              <a:buNone/>
              <a:defRPr sz="158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149650" y="5037325"/>
            <a:ext cx="10622400" cy="49107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iStock-1300822206.jpg"/>
          <p:cNvPicPr preferRelativeResize="0"/>
          <p:nvPr/>
        </p:nvPicPr>
        <p:blipFill rotWithShape="1">
          <a:blip r:embed="rId3">
            <a:alphaModFix/>
          </a:blip>
          <a:srcRect b="27013" l="0" r="7167" t="2495"/>
          <a:stretch/>
        </p:blipFill>
        <p:spPr>
          <a:xfrm>
            <a:off x="-264525" y="0"/>
            <a:ext cx="10622399" cy="538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01925" y="5524575"/>
            <a:ext cx="5470200" cy="9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TRILHA FORMATIVA </a:t>
            </a:r>
            <a:br>
              <a:rPr lang="pt-BR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DE EDUCAÇÃO DIGITAL E MIDIÁTICA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001925" y="6236075"/>
            <a:ext cx="7742700" cy="3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[x]</a:t>
            </a:r>
            <a:r>
              <a:rPr b="1" lang="pt-BR" sz="5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 cursos online</a:t>
            </a:r>
            <a:br>
              <a:rPr lang="pt-BR" sz="43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para integrar tecnologias ao ensino com intencionalidade pedagógica</a:t>
            </a:r>
            <a:endParaRPr sz="40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72125" y="4747650"/>
            <a:ext cx="574250" cy="114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0800000">
            <a:off x="7513125" y="374527"/>
            <a:ext cx="1600850" cy="318555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1001925" y="9948018"/>
            <a:ext cx="65112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7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Confira a lista e inscreva-se</a:t>
            </a:r>
            <a:endParaRPr b="1" sz="3700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6294300" y="10993454"/>
            <a:ext cx="3051900" cy="144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latin typeface="Raleway"/>
                <a:ea typeface="Raleway"/>
                <a:cs typeface="Raleway"/>
                <a:sym typeface="Raleway"/>
              </a:rPr>
              <a:t>[logo da secretaria]</a:t>
            </a:r>
            <a:endParaRPr sz="2200">
              <a:latin typeface="Raleway"/>
              <a:ea typeface="Raleway"/>
              <a:cs typeface="Raleway"/>
              <a:sym typeface="Raleway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8039650" y="10075196"/>
            <a:ext cx="547800" cy="547800"/>
            <a:chOff x="8039650" y="10028775"/>
            <a:chExt cx="547800" cy="547800"/>
          </a:xfrm>
        </p:grpSpPr>
        <p:sp>
          <p:nvSpPr>
            <p:cNvPr id="63" name="Google Shape;63;p13"/>
            <p:cNvSpPr/>
            <p:nvPr/>
          </p:nvSpPr>
          <p:spPr>
            <a:xfrm>
              <a:off x="8039650" y="10028775"/>
              <a:ext cx="547800" cy="547800"/>
            </a:xfrm>
            <a:prstGeom prst="ellipse">
              <a:avLst/>
            </a:prstGeom>
            <a:noFill/>
            <a:ln cap="flat" cmpd="sng" w="9525">
              <a:solidFill>
                <a:srgbClr val="1942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4" name="Google Shape;64;p13"/>
            <p:cNvCxnSpPr/>
            <p:nvPr/>
          </p:nvCxnSpPr>
          <p:spPr>
            <a:xfrm flipH="1">
              <a:off x="8249350" y="10317425"/>
              <a:ext cx="128400" cy="128700"/>
            </a:xfrm>
            <a:prstGeom prst="straightConnector1">
              <a:avLst/>
            </a:prstGeom>
            <a:noFill/>
            <a:ln cap="flat" cmpd="sng" w="9525">
              <a:solidFill>
                <a:srgbClr val="1942F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 rot="10800000">
              <a:off x="8249200" y="10223400"/>
              <a:ext cx="133500" cy="101700"/>
            </a:xfrm>
            <a:prstGeom prst="straightConnector1">
              <a:avLst/>
            </a:prstGeom>
            <a:noFill/>
            <a:ln cap="flat" cmpd="sng" w="9525">
              <a:solidFill>
                <a:srgbClr val="1942FF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/>
          <p:nvPr/>
        </p:nvSpPr>
        <p:spPr>
          <a:xfrm>
            <a:off x="-149650" y="5037325"/>
            <a:ext cx="10622400" cy="49107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4" title="iStock-1300822206.jpg"/>
          <p:cNvPicPr preferRelativeResize="0"/>
          <p:nvPr/>
        </p:nvPicPr>
        <p:blipFill rotWithShape="1">
          <a:blip r:embed="rId3">
            <a:alphaModFix/>
          </a:blip>
          <a:srcRect b="27013" l="0" r="7167" t="2495"/>
          <a:stretch/>
        </p:blipFill>
        <p:spPr>
          <a:xfrm>
            <a:off x="-264525" y="0"/>
            <a:ext cx="10622399" cy="53816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4"/>
          <p:cNvSpPr txBox="1"/>
          <p:nvPr/>
        </p:nvSpPr>
        <p:spPr>
          <a:xfrm>
            <a:off x="1001925" y="5524575"/>
            <a:ext cx="5470200" cy="9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TRILHA FORMATIVA </a:t>
            </a:r>
            <a:br>
              <a:rPr lang="pt-BR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22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DE EDUCAÇÃO DIGITAL E MIDIÁTICA</a:t>
            </a:r>
            <a:endParaRPr sz="22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1001925" y="6236075"/>
            <a:ext cx="7742700" cy="3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3</a:t>
            </a:r>
            <a:r>
              <a:rPr b="1" lang="pt-BR" sz="5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 cursos online</a:t>
            </a:r>
            <a:br>
              <a:rPr lang="pt-BR" sz="43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para integrar tecnologias ao ensino com intencionalidade pedagógica</a:t>
            </a:r>
            <a:endParaRPr sz="40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74" name="Google Shape;7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72125" y="4747650"/>
            <a:ext cx="574250" cy="114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0800000">
            <a:off x="7513125" y="374527"/>
            <a:ext cx="1600850" cy="318555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4"/>
          <p:cNvSpPr txBox="1"/>
          <p:nvPr/>
        </p:nvSpPr>
        <p:spPr>
          <a:xfrm>
            <a:off x="1001925" y="9948018"/>
            <a:ext cx="65112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7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Confira a lista e inscreva-se</a:t>
            </a:r>
            <a:endParaRPr b="1" sz="3700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pSp>
        <p:nvGrpSpPr>
          <p:cNvPr id="77" name="Google Shape;77;p14"/>
          <p:cNvGrpSpPr/>
          <p:nvPr/>
        </p:nvGrpSpPr>
        <p:grpSpPr>
          <a:xfrm>
            <a:off x="8039650" y="10075196"/>
            <a:ext cx="547800" cy="547800"/>
            <a:chOff x="8039650" y="10028775"/>
            <a:chExt cx="547800" cy="547800"/>
          </a:xfrm>
        </p:grpSpPr>
        <p:sp>
          <p:nvSpPr>
            <p:cNvPr id="78" name="Google Shape;78;p14"/>
            <p:cNvSpPr/>
            <p:nvPr/>
          </p:nvSpPr>
          <p:spPr>
            <a:xfrm>
              <a:off x="8039650" y="10028775"/>
              <a:ext cx="547800" cy="547800"/>
            </a:xfrm>
            <a:prstGeom prst="ellipse">
              <a:avLst/>
            </a:prstGeom>
            <a:noFill/>
            <a:ln cap="flat" cmpd="sng" w="9525">
              <a:solidFill>
                <a:srgbClr val="1942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9" name="Google Shape;79;p14"/>
            <p:cNvCxnSpPr/>
            <p:nvPr/>
          </p:nvCxnSpPr>
          <p:spPr>
            <a:xfrm flipH="1">
              <a:off x="8249350" y="10317425"/>
              <a:ext cx="128400" cy="128700"/>
            </a:xfrm>
            <a:prstGeom prst="straightConnector1">
              <a:avLst/>
            </a:prstGeom>
            <a:noFill/>
            <a:ln cap="flat" cmpd="sng" w="9525">
              <a:solidFill>
                <a:srgbClr val="1942FF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4"/>
            <p:cNvCxnSpPr/>
            <p:nvPr/>
          </p:nvCxnSpPr>
          <p:spPr>
            <a:xfrm rot="10800000">
              <a:off x="8249200" y="10223400"/>
              <a:ext cx="133500" cy="101700"/>
            </a:xfrm>
            <a:prstGeom prst="straightConnector1">
              <a:avLst/>
            </a:prstGeom>
            <a:noFill/>
            <a:ln cap="flat" cmpd="sng" w="9525">
              <a:solidFill>
                <a:srgbClr val="1942FF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1" name="Google Shape;81;p14"/>
          <p:cNvSpPr/>
          <p:nvPr/>
        </p:nvSpPr>
        <p:spPr>
          <a:xfrm>
            <a:off x="5855050" y="10975825"/>
            <a:ext cx="1414500" cy="1414500"/>
          </a:xfrm>
          <a:prstGeom prst="ellipse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>
            <a:off x="6032850" y="11457325"/>
            <a:ext cx="729600" cy="729600"/>
          </a:xfrm>
          <a:prstGeom prst="ellipse">
            <a:avLst/>
          </a:prstGeom>
          <a:solidFill>
            <a:srgbClr val="1C367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 txBox="1"/>
          <p:nvPr/>
        </p:nvSpPr>
        <p:spPr>
          <a:xfrm>
            <a:off x="7558375" y="11244725"/>
            <a:ext cx="1897800" cy="7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700">
                <a:solidFill>
                  <a:srgbClr val="1C3678"/>
                </a:solidFill>
                <a:latin typeface="Raleway"/>
                <a:ea typeface="Raleway"/>
                <a:cs typeface="Raleway"/>
                <a:sym typeface="Raleway"/>
              </a:rPr>
              <a:t>SME</a:t>
            </a:r>
            <a:endParaRPr b="1" sz="3700">
              <a:solidFill>
                <a:srgbClr val="1C3678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/>
        </p:nvSpPr>
        <p:spPr>
          <a:xfrm>
            <a:off x="1712750" y="3265000"/>
            <a:ext cx="6674100" cy="63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A [Nome da Secretaria] selecionou cursos da </a:t>
            </a:r>
            <a:r>
              <a:rPr b="1" lang="pt-BR" sz="40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Coleção Brasileira de Educação Digital e Midiática</a:t>
            </a:r>
            <a:r>
              <a:rPr lang="pt-BR" sz="40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 para apoiar nossos educadores com novas estratégias e ferramentas para o uso crítico, ético e responsável da tecnologia.</a:t>
            </a:r>
            <a:endParaRPr sz="2900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89" name="Google Shape;89;p15" title="faixa.png"/>
          <p:cNvPicPr preferRelativeResize="0"/>
          <p:nvPr/>
        </p:nvPicPr>
        <p:blipFill rotWithShape="1">
          <a:blip r:embed="rId3">
            <a:alphaModFix/>
          </a:blip>
          <a:srcRect b="0" l="0" r="20648" t="0"/>
          <a:stretch/>
        </p:blipFill>
        <p:spPr>
          <a:xfrm rot="5400000">
            <a:off x="3891314" y="5216886"/>
            <a:ext cx="12863898" cy="243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/>
          <p:nvPr/>
        </p:nvSpPr>
        <p:spPr>
          <a:xfrm>
            <a:off x="-149650" y="-250150"/>
            <a:ext cx="10622400" cy="13108800"/>
          </a:xfrm>
          <a:prstGeom prst="rect">
            <a:avLst/>
          </a:prstGeom>
          <a:solidFill>
            <a:srgbClr val="1C367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6"/>
          <p:cNvSpPr txBox="1"/>
          <p:nvPr/>
        </p:nvSpPr>
        <p:spPr>
          <a:xfrm>
            <a:off x="1573500" y="5100925"/>
            <a:ext cx="6140100" cy="64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6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[nome do curso] </a:t>
            </a:r>
            <a:endParaRPr sz="46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[carga horária]</a:t>
            </a:r>
            <a:b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b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sz="40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6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[nome do curso] </a:t>
            </a:r>
            <a:endParaRPr sz="46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[carga horária]</a:t>
            </a:r>
            <a: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b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br>
              <a:rPr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sz="40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6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[nome do curso] </a:t>
            </a:r>
            <a:endParaRPr sz="46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3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[carga horária]</a:t>
            </a:r>
            <a:endParaRPr sz="40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96" name="Google Shape;9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03950" y="7825325"/>
            <a:ext cx="574250" cy="114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56375" y="5100925"/>
            <a:ext cx="771450" cy="152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03962" y="9919950"/>
            <a:ext cx="876275" cy="17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6" title="faixa.png"/>
          <p:cNvPicPr preferRelativeResize="0"/>
          <p:nvPr/>
        </p:nvPicPr>
        <p:blipFill rotWithShape="1">
          <a:blip r:embed="rId6">
            <a:alphaModFix/>
          </a:blip>
          <a:srcRect b="0" l="0" r="20648" t="0"/>
          <a:stretch/>
        </p:blipFill>
        <p:spPr>
          <a:xfrm rot="5400000">
            <a:off x="-6485919" y="5216886"/>
            <a:ext cx="12863898" cy="243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/>
          <p:nvPr/>
        </p:nvSpPr>
        <p:spPr>
          <a:xfrm>
            <a:off x="-149650" y="-250150"/>
            <a:ext cx="10622400" cy="131088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7"/>
          <p:cNvSpPr txBox="1"/>
          <p:nvPr/>
        </p:nvSpPr>
        <p:spPr>
          <a:xfrm>
            <a:off x="1504650" y="4198925"/>
            <a:ext cx="7277700" cy="3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9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Desenvolva competências digitais, engaje estudantes e avance na sua formação.</a:t>
            </a:r>
            <a:endParaRPr sz="38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1504650" y="8290900"/>
            <a:ext cx="6714600" cy="20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0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Confira a lista no link [na legenda ou na bio] e inscreva-se nos cursos</a:t>
            </a:r>
            <a:endParaRPr b="1" sz="29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07" name="Google Shape;10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6156838" y="-1279462"/>
            <a:ext cx="2276475" cy="531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/>
          <p:nvPr/>
        </p:nvSpPr>
        <p:spPr>
          <a:xfrm>
            <a:off x="-149650" y="-250150"/>
            <a:ext cx="10622400" cy="99756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3" name="Google Shape;11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-2692950" y="348150"/>
            <a:ext cx="7317050" cy="6456226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8"/>
          <p:cNvSpPr txBox="1"/>
          <p:nvPr/>
        </p:nvSpPr>
        <p:spPr>
          <a:xfrm>
            <a:off x="3066400" y="5459150"/>
            <a:ext cx="6745800" cy="25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Essa trilha é iniciativa da [nome da secretaria] em parceria com a </a:t>
            </a:r>
            <a:r>
              <a:rPr b="1" lang="pt-BR" sz="3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Coleção Brasileira de Educação Digital e Midiática</a:t>
            </a:r>
            <a:endParaRPr b="1" sz="23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15" name="Google Shape;115;p18" title="regua-logos-colecao-ok-23abril-01.png"/>
          <p:cNvPicPr preferRelativeResize="0"/>
          <p:nvPr/>
        </p:nvPicPr>
        <p:blipFill rotWithShape="1">
          <a:blip r:embed="rId4">
            <a:alphaModFix/>
          </a:blip>
          <a:srcRect b="0" l="0" r="1701" t="0"/>
          <a:stretch/>
        </p:blipFill>
        <p:spPr>
          <a:xfrm>
            <a:off x="585300" y="10410725"/>
            <a:ext cx="9116399" cy="179762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8"/>
          <p:cNvSpPr/>
          <p:nvPr/>
        </p:nvSpPr>
        <p:spPr>
          <a:xfrm>
            <a:off x="3066400" y="8225038"/>
            <a:ext cx="4726800" cy="7650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8"/>
          <p:cNvSpPr txBox="1"/>
          <p:nvPr/>
        </p:nvSpPr>
        <p:spPr>
          <a:xfrm>
            <a:off x="3066400" y="8257450"/>
            <a:ext cx="4726800" cy="7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Comece agora!</a:t>
            </a:r>
            <a:endParaRPr b="1" sz="2300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