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2" r:id="rId3"/>
    <p:sldId id="303" r:id="rId4"/>
    <p:sldId id="314" r:id="rId5"/>
    <p:sldId id="325" r:id="rId6"/>
    <p:sldId id="320" r:id="rId7"/>
    <p:sldId id="319" r:id="rId8"/>
    <p:sldId id="294" r:id="rId9"/>
    <p:sldId id="282" r:id="rId10"/>
    <p:sldId id="296" r:id="rId11"/>
    <p:sldId id="299" r:id="rId12"/>
    <p:sldId id="300" r:id="rId13"/>
    <p:sldId id="297" r:id="rId14"/>
    <p:sldId id="298" r:id="rId15"/>
    <p:sldId id="301" r:id="rId16"/>
    <p:sldId id="302" r:id="rId17"/>
    <p:sldId id="287" r:id="rId18"/>
    <p:sldId id="323" r:id="rId19"/>
    <p:sldId id="310" r:id="rId20"/>
    <p:sldId id="305" r:id="rId21"/>
    <p:sldId id="306" r:id="rId22"/>
    <p:sldId id="313" r:id="rId23"/>
    <p:sldId id="26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8AB87D-9E19-5FFA-2AEB-6E3C9F0B05BF}" name="FIOTEC – Marcos Paulo Rodrigues Nobre" initials="FN" userId="S::marcos.nobre@saude.gov.br::ff294a28-8d45-4246-bc78-99f7c7662cd6" providerId="AD"/>
  <p188:author id="{FCBA89A6-47F9-84E2-3AB1-DA7CE90EE391}" name="FIOTEC - Vinicius Colonese Mrad" initials="FM" userId="S::vinicius.mrad@saude.gov.br::5c4aed3a-d6c3-42d9-94ff-2c438f23dfa3" providerId="AD"/>
  <p188:author id="{C1B61CCA-AAD5-630D-FBD6-F6FC4BC4E5CF}" name="FIOTEC - Laís Bié Pinto Bandeira" initials="FB" userId="S::lais.bandeira@saude.gov.br::65054358-2698-4699-8f9d-9f74793e5f9b" providerId="AD"/>
  <p188:author id="{0E8470F1-3AED-3C6C-F583-674F274B5E78}" name="FIOTEC - Vitor Rocha de Araujo" initials="FA" userId="S::vitor.rocha@saude.gov.br::57f19dce-58b9-4164-be73-a3c2afed46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3A0"/>
    <a:srgbClr val="F07A1A"/>
    <a:srgbClr val="324798"/>
    <a:srgbClr val="196B24"/>
    <a:srgbClr val="156082"/>
    <a:srgbClr val="00B0F0"/>
    <a:srgbClr val="FCE8DF"/>
    <a:srgbClr val="3EB0DE"/>
    <a:srgbClr val="BADB95"/>
    <a:srgbClr val="9DC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F992F-1B40-167E-54FB-A22B1D140E4E}" v="704" dt="2024-02-27T22:02:44.453"/>
    <p1510:client id="{18FF6C24-19B6-985E-CAA8-E612EAFC2817}" v="3" dt="2024-02-28T20:34:48.512"/>
    <p1510:client id="{1EE000FF-EA7B-0F70-8005-266BFC0721D4}" v="71" dt="2024-02-29T00:51:03.154"/>
    <p1510:client id="{2D45CA55-BAD8-40B7-D19E-E8B8116E3A4C}" v="64" dt="2024-02-28T21:54:58.457"/>
    <p1510:client id="{569FD7BA-80EB-F187-5B77-92113654B2DD}" v="279" dt="2024-02-28T21:47:42.245"/>
    <p1510:client id="{7338D615-2F2B-EE41-2E9E-EF16CB706382}" v="1303" dt="2024-02-29T00:45:47.444"/>
    <p1510:client id="{9A0B17FD-49BC-D9BC-F88C-84BAEAA37F3F}" v="154" dt="2024-02-27T20:11:32.559"/>
    <p1510:client id="{AB3F241A-A67E-4B27-9F0D-90DAAF0EBEE2}" v="56" dt="2024-02-28T19:05:38.161"/>
    <p1510:client id="{BD804FDB-B932-FBCD-0FC4-569E667DB681}" v="32" dt="2024-02-28T13:16:54.900"/>
    <p1510:client id="{C4CAB21A-74AA-4B40-28DB-B1A921950C73}" v="13" dt="2024-02-28T20:17:32.937"/>
    <p1510:client id="{C7432760-5A75-4207-B827-4F49B85DA6DD}" v="2886" dt="2024-02-28T18:38:39.482"/>
    <p1510:client id="{EB0D6608-B410-EFDF-0129-656652ED9B5D}" v="835" dt="2024-02-29T00:47:49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>
      <p:cViewPr varScale="1">
        <p:scale>
          <a:sx n="115" d="100"/>
          <a:sy n="115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D5BAFBA-3A47-4B76-37CE-EAEE62297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494DE6-22D6-A134-9B72-2F46C8C5D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5C786-FBF2-473B-B97A-A0A41B16085A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4DB44B-444D-D148-4E53-76A0DADD18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953599-43C8-73C8-3FD9-925242FBE9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02FCA-4552-4688-A774-B5B7E35DFA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26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25B64-26D9-46D3-9307-F8CE45022B37}" type="datetimeFigureOut">
              <a:t>28/02/2024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9D459-B3FA-4EB9-9CBA-2F9647D9D1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6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CEE10-61F4-0B8F-6038-DBAA56457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FD9E843-C2F5-C1C6-55A1-F09560A5B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68A6B0E-55F9-4F43-F916-EF32B10EA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863A84-D214-0312-F543-58632119D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519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/>
              <a:t>4) Há uma estratégia ou iniciativas de transformação em Saúde Digital instituídas na Secretaria? </a:t>
            </a:r>
            <a:endParaRPr lang="en-US"/>
          </a:p>
          <a:p>
            <a:r>
              <a:rPr lang="pt-BR"/>
              <a:t> </a:t>
            </a:r>
            <a:br>
              <a:rPr lang="pt-BR">
                <a:cs typeface="+mn-lt"/>
              </a:rPr>
            </a:br>
            <a:r>
              <a:rPr lang="pt-BR"/>
              <a:t>Não há uma estratégia nem iniciativas de transformação em Saúde Digital instituídas nem há um planejamento para instituição.</a:t>
            </a:r>
            <a:br>
              <a:rPr lang="pt-BR">
                <a:cs typeface="+mn-lt"/>
              </a:rPr>
            </a:br>
            <a:r>
              <a:rPr lang="pt-BR"/>
              <a:t>Não há uma</a:t>
            </a:r>
            <a:r>
              <a:rPr lang="pt-BR" b="1"/>
              <a:t> </a:t>
            </a:r>
            <a:r>
              <a:rPr lang="pt-BR"/>
              <a:t>estratégia de transformação em Saúde Digital instituídas, mas há iniciativas isoladas em alguns estabelecimentos de saúde.</a:t>
            </a:r>
            <a:br>
              <a:rPr lang="pt-BR">
                <a:cs typeface="+mn-lt"/>
              </a:rPr>
            </a:br>
            <a:r>
              <a:rPr lang="pt-BR"/>
              <a:t>Não há uma</a:t>
            </a:r>
            <a:r>
              <a:rPr lang="pt-BR" b="1"/>
              <a:t> </a:t>
            </a:r>
            <a:r>
              <a:rPr lang="pt-BR"/>
              <a:t>estratégia de transformação em Saúde Digital, mas há iniciativas estruturadas pela Secretaria em toda a rede de estabelecimentos de saúde.</a:t>
            </a:r>
            <a:br>
              <a:rPr lang="pt-BR">
                <a:cs typeface="+mn-lt"/>
              </a:rPr>
            </a:br>
            <a:r>
              <a:rPr lang="pt-BR"/>
              <a:t>Há uma estratégia de transformação em Saúde Digital instituída.</a:t>
            </a:r>
            <a:endParaRPr lang="en-US">
              <a:cs typeface="Calibri"/>
            </a:endParaRPr>
          </a:p>
          <a:p>
            <a:r>
              <a:rPr lang="pt-BR" u="sng"/>
              <a:t>Não sei responder.</a:t>
            </a:r>
            <a:endParaRPr lang="pt-BR" u="sng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66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E6E99-FCB9-3C00-E0FA-64C177D1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05766C3-29A1-5772-4246-9522F41A9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A36EA9A-911C-CB75-B70C-91AEDC2FB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>
                <a:ea typeface="Calibri"/>
                <a:cs typeface="Calibri"/>
              </a:rPr>
              <a:t>Envio de SEI para gestores contendo informe sobre o Índice, link para preenchimento e material de apoio</a:t>
            </a:r>
          </a:p>
          <a:p>
            <a:pPr marL="228600" indent="-228600">
              <a:buAutoNum type="arabicPeriod"/>
            </a:pPr>
            <a:r>
              <a:rPr lang="pt-BR">
                <a:ea typeface="Calibri"/>
                <a:cs typeface="Calibri"/>
              </a:rPr>
              <a:t>Envio de chave de acesso para gestores</a:t>
            </a:r>
            <a:endParaRPr lang="pt-BR"/>
          </a:p>
          <a:p>
            <a:pPr marL="228600" indent="-228600">
              <a:buAutoNum type="arabicPeriod"/>
            </a:pPr>
            <a:r>
              <a:rPr lang="pt-BR"/>
              <a:t>Acesso ao Índice e materiais de apoio com orientações gerais</a:t>
            </a:r>
            <a:endParaRPr lang="pt-BR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r>
              <a:rPr lang="pt-BR"/>
              <a:t>Visualização e leitura do tutorial</a:t>
            </a:r>
            <a:endParaRPr lang="pt-BR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r>
              <a:rPr lang="pt-BR">
                <a:ea typeface="Calibri"/>
                <a:cs typeface="Calibri"/>
              </a:rPr>
              <a:t>Preenchimento do instrumento</a:t>
            </a:r>
          </a:p>
          <a:p>
            <a:pPr marL="228600" indent="-228600">
              <a:buAutoNum type="arabicPeriod"/>
            </a:pPr>
            <a:r>
              <a:rPr lang="pt-BR">
                <a:ea typeface="Calibri"/>
                <a:cs typeface="Calibri"/>
              </a:rPr>
              <a:t>Envio das respostas</a:t>
            </a:r>
          </a:p>
          <a:p>
            <a:pPr marL="228600" indent="-228600">
              <a:buAutoNum type="arabicPeriod"/>
            </a:pPr>
            <a:r>
              <a:rPr lang="pt-BR">
                <a:ea typeface="Calibri"/>
                <a:cs typeface="Calibri"/>
              </a:rPr>
              <a:t>Análise das respostas</a:t>
            </a:r>
          </a:p>
          <a:p>
            <a:pPr marL="228600" indent="-228600">
              <a:buAutoNum type="arabicPeriod"/>
            </a:pPr>
            <a:r>
              <a:rPr lang="pt-BR">
                <a:ea typeface="Calibri"/>
                <a:cs typeface="Calibri"/>
              </a:rPr>
              <a:t>Envio de relatórios com devolutiva dos resultados com grau de maturidade correspondente </a:t>
            </a:r>
          </a:p>
          <a:p>
            <a:r>
              <a:rPr lang="pt-BR">
                <a:ea typeface="Calibri"/>
                <a:cs typeface="Calibri"/>
              </a:rPr>
              <a:t>Bandeira: evidências para apoiar a elaboração do Plano de Ação de Transformação em Saúde Digital</a:t>
            </a:r>
          </a:p>
          <a:p>
            <a:pPr marL="228600" indent="-228600">
              <a:buAutoNum type="arabicPeriod"/>
            </a:pPr>
            <a:endParaRPr lang="pt-BR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EEE7EF-A0D3-AD34-3ECC-DCE376A77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330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55A8C-3888-97F7-99AA-37619230F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6E42BA6-1043-886E-4E41-41DDDDD33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031414C-01AF-824F-B987-C9E7FC9E8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A7253D-F96F-3A44-7780-9344C3B62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246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84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Incluir</a:t>
            </a:r>
            <a:r>
              <a:rPr lang="en-US">
                <a:ea typeface="Calibri"/>
                <a:cs typeface="Calibri"/>
              </a:rPr>
              <a:t> caixinha com </a:t>
            </a:r>
            <a:r>
              <a:rPr lang="en-US" err="1"/>
              <a:t>programa</a:t>
            </a:r>
            <a:r>
              <a:rPr lang="en-US"/>
              <a:t> e </a:t>
            </a:r>
            <a:r>
              <a:rPr lang="en-US" err="1"/>
              <a:t>não</a:t>
            </a:r>
            <a:r>
              <a:rPr lang="en-US"/>
              <a:t> é </a:t>
            </a:r>
            <a:r>
              <a:rPr lang="en-US" err="1"/>
              <a:t>dependente</a:t>
            </a:r>
            <a:r>
              <a:rPr lang="en-US"/>
              <a:t> </a:t>
            </a:r>
            <a:r>
              <a:rPr lang="en-US" err="1"/>
              <a:t>ao</a:t>
            </a:r>
            <a:r>
              <a:rPr lang="en-US"/>
              <a:t> </a:t>
            </a:r>
            <a:r>
              <a:rPr lang="en-US" err="1"/>
              <a:t>repasse</a:t>
            </a:r>
            <a:r>
              <a:rPr lang="en-US"/>
              <a:t> de </a:t>
            </a:r>
            <a:r>
              <a:rPr lang="en-US" err="1"/>
              <a:t>recurso</a:t>
            </a:r>
            <a:r>
              <a:rPr lang="en-US"/>
              <a:t> federal</a:t>
            </a:r>
          </a:p>
          <a:p>
            <a:endParaRPr lang="en-US"/>
          </a:p>
          <a:p>
            <a:r>
              <a:rPr lang="en-US" err="1"/>
              <a:t>Colocar</a:t>
            </a:r>
            <a:r>
              <a:rPr lang="en-US"/>
              <a:t> 5 item “O </a:t>
            </a:r>
            <a:r>
              <a:rPr lang="en-US" err="1"/>
              <a:t>programa</a:t>
            </a:r>
            <a:r>
              <a:rPr lang="en-US"/>
              <a:t> </a:t>
            </a:r>
            <a:r>
              <a:rPr lang="en-US" err="1"/>
              <a:t>não</a:t>
            </a:r>
            <a:r>
              <a:rPr lang="en-US"/>
              <a:t> </a:t>
            </a:r>
            <a:r>
              <a:rPr lang="en-US" err="1"/>
              <a:t>depende</a:t>
            </a:r>
            <a:r>
              <a:rPr lang="en-US"/>
              <a:t> do </a:t>
            </a:r>
            <a:r>
              <a:rPr lang="en-US" err="1"/>
              <a:t>repasse</a:t>
            </a:r>
            <a:r>
              <a:rPr lang="en-US"/>
              <a:t> de </a:t>
            </a:r>
            <a:r>
              <a:rPr lang="en-US" err="1"/>
              <a:t>recurso</a:t>
            </a:r>
            <a:r>
              <a:rPr lang="en-US"/>
              <a:t> federal” </a:t>
            </a:r>
            <a:r>
              <a:rPr lang="en-US" err="1"/>
              <a:t>Dinheiros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88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B768E-6549-D3AC-FBCA-50BE33570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D09970-573A-9FE6-2E04-644ED1383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2A66BAE-6FC1-E823-4EE3-661966C41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GESTÃO E GOVERNANÇA EM SAÚDE DIGITAL</a:t>
            </a:r>
          </a:p>
          <a:p>
            <a:r>
              <a:rPr lang="pt-BR"/>
              <a:t>Liderança e articulação</a:t>
            </a:r>
          </a:p>
          <a:p>
            <a:r>
              <a:rPr lang="pt-BR" b="1"/>
              <a:t>1) Há instâncias de gestão?</a:t>
            </a:r>
            <a:endParaRPr lang="pt-BR"/>
          </a:p>
          <a:p>
            <a:r>
              <a:rPr lang="pt-BR"/>
              <a:t>Privacidade e confidencialidade</a:t>
            </a:r>
          </a:p>
          <a:p>
            <a:r>
              <a:rPr lang="pt-BR" b="1"/>
              <a:t>2) Há mecanismos de privacidade?</a:t>
            </a:r>
            <a:endParaRPr lang="pt-BR"/>
          </a:p>
          <a:p>
            <a:r>
              <a:rPr lang="pt-BR"/>
              <a:t>Financiamento 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3) Há orçamento no Plano de Saúde?</a:t>
            </a:r>
            <a:endParaRPr lang="pt-BR"/>
          </a:p>
          <a:p>
            <a:r>
              <a:rPr lang="pt-BR"/>
              <a:t>Política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4) Há estratégia de transformação digital? </a:t>
            </a:r>
            <a:endParaRPr lang="pt-BR"/>
          </a:p>
          <a:p>
            <a:r>
              <a:rPr lang="pt-BR"/>
              <a:t>Planejamento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5) Há instrumento de planejamento de TIC?</a:t>
            </a:r>
            <a:r>
              <a:rPr lang="pt-BR"/>
              <a:t> </a:t>
            </a:r>
            <a:endParaRPr lang="pt-BR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7F98B5-20D2-7DB7-3672-0240AACB8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94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3339E-1261-9F6C-A766-607F76B05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69AB1D3-C2C1-40A6-1607-8B930EFEE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D506C2B-8954-20DC-9F22-F93C6337E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FORMAÇÃO E DESENVOLVIMENTO PROFISSIONAL</a:t>
            </a:r>
          </a:p>
          <a:p>
            <a:r>
              <a:rPr lang="pt-BR"/>
              <a:t>Parceria com instituições de ensino e pesquisa </a:t>
            </a:r>
          </a:p>
          <a:p>
            <a:r>
              <a:rPr lang="pt-BR" b="1"/>
              <a:t>6) Há colaboração com outras instituições?</a:t>
            </a:r>
            <a:endParaRPr lang="pt-BR"/>
          </a:p>
          <a:p>
            <a:r>
              <a:rPr lang="pt-BR"/>
              <a:t>Formação contínua em Saúde Digital</a:t>
            </a:r>
          </a:p>
          <a:p>
            <a:r>
              <a:rPr lang="pt-BR" b="1"/>
              <a:t>7) Há fornecimento de formação em saúde digital?</a:t>
            </a:r>
            <a:endParaRPr lang="pt-BR"/>
          </a:p>
          <a:p>
            <a:r>
              <a:rPr lang="pt-BR"/>
              <a:t>Interdisciplinaridade e abrangência na formação em Saúde Digital</a:t>
            </a:r>
          </a:p>
          <a:p>
            <a:r>
              <a:rPr lang="pt-BR" b="1"/>
              <a:t>8) Há formação interprofissional?</a:t>
            </a:r>
            <a:endParaRPr lang="pt-BR"/>
          </a:p>
          <a:p>
            <a:r>
              <a:rPr lang="pt-BR"/>
              <a:t>Equipe de TIC e Saúde Digital </a:t>
            </a:r>
          </a:p>
          <a:p>
            <a:r>
              <a:rPr lang="pt-BR" b="1"/>
              <a:t>9) Há formação de profissionais de TI em saúde?</a:t>
            </a:r>
            <a:endParaRPr lang="pt-BR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9E9C12-31CA-8D90-6C3B-C5EF3F765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447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D1CA3-2869-1586-47A9-869D326A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3B16C01-3C9B-D162-41DB-E32C3C71B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DCB370D-0065-1BBE-0C6B-E8601DE76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SISTEMAS E PLATAFORMAS DE INTEROPERABILIDADE</a:t>
            </a:r>
          </a:p>
          <a:p>
            <a:r>
              <a:rPr lang="pt-BR"/>
              <a:t>Registro Eletrônico em </a:t>
            </a:r>
            <a:r>
              <a:rPr lang="pt-BR" baseline="0"/>
              <a:t>Saúde</a:t>
            </a:r>
            <a:endParaRPr lang="pt-BR" baseline="0">
              <a:ea typeface="Calibri"/>
              <a:cs typeface="Calibri"/>
            </a:endParaRPr>
          </a:p>
          <a:p>
            <a:r>
              <a:rPr lang="pt-BR" b="1"/>
              <a:t>10) Há sistemas de informação para registro eletrônico? </a:t>
            </a:r>
            <a:endParaRPr lang="pt-BR"/>
          </a:p>
          <a:p>
            <a:r>
              <a:rPr lang="pt-BR"/>
              <a:t>Sistemas Nacionais em Saúde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11) Há envio de dados automatizado?</a:t>
            </a:r>
            <a:endParaRPr lang="pt-BR"/>
          </a:p>
          <a:p>
            <a:r>
              <a:rPr lang="pt-BR"/>
              <a:t>Adoção à interoperabilidade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12) Há conexão com a RNDS?</a:t>
            </a:r>
            <a:endParaRPr lang="pt-BR"/>
          </a:p>
          <a:p>
            <a:r>
              <a:rPr lang="pt-BR"/>
              <a:t>Gestão e governança de dados e tecnologias de informação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13) Há garantir de qualidade na produção dos dados?</a:t>
            </a:r>
            <a:endParaRPr lang="pt-BR"/>
          </a:p>
          <a:p>
            <a:r>
              <a:rPr lang="pt-BR"/>
              <a:t>Gestão e governança dos sistemas de informação e bases de dados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14) Há gestão de sistemas de informação?</a:t>
            </a:r>
            <a:endParaRPr lang="pt-BR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D92FEA-F36C-7A7B-57A8-79EE47EC7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67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B8796-5C60-572F-A750-3CC68B3E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2F80EF0-DDF9-D777-E269-F94A4F38A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4C85882-2350-E57C-0EE0-C5F75F5B5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TELESSAÚDE E SERVIÇOS DIGITAIS</a:t>
            </a:r>
          </a:p>
          <a:p>
            <a:r>
              <a:rPr lang="pt-BR"/>
              <a:t>Gestão de serviços em Telessaúde</a:t>
            </a:r>
          </a:p>
          <a:p>
            <a:r>
              <a:rPr lang="pt-BR" b="1"/>
              <a:t>15) Há gestão de serviços de telessaúde?</a:t>
            </a:r>
            <a:endParaRPr lang="pt-BR"/>
          </a:p>
          <a:p>
            <a:r>
              <a:rPr lang="pt-BR" b="1"/>
              <a:t>16) Há monitoramento da Gestão da Qualidade Clínica?</a:t>
            </a:r>
            <a:endParaRPr lang="pt-BR"/>
          </a:p>
          <a:p>
            <a:r>
              <a:rPr lang="pt-BR" b="1"/>
              <a:t>17) Há oferta de telessaúde?</a:t>
            </a:r>
            <a:endParaRPr lang="pt-BR"/>
          </a:p>
          <a:p>
            <a:r>
              <a:rPr lang="pt-BR"/>
              <a:t>Estratégia de apoio à jornada do paciente  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18) Há apoio à jornada do paciente?</a:t>
            </a:r>
            <a:endParaRPr lang="pt-BR"/>
          </a:p>
          <a:p>
            <a:r>
              <a:rPr lang="pt-BR" b="1"/>
              <a:t>19) Há inserção de telessaúde na jornada do paciente?</a:t>
            </a:r>
            <a:endParaRPr lang="pt-BR"/>
          </a:p>
          <a:p>
            <a:r>
              <a:rPr lang="pt-BR"/>
              <a:t>Inovação em plataformas para Telessaúde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20) Há plataforma para em Telessaúde?</a:t>
            </a:r>
            <a:endParaRPr lang="pt-BR"/>
          </a:p>
          <a:p>
            <a:r>
              <a:rPr lang="pt-BR" b="1"/>
              <a:t>21) Há integração ao prontuário eletrônico?</a:t>
            </a:r>
            <a:endParaRPr lang="pt-BR"/>
          </a:p>
          <a:p>
            <a:r>
              <a:rPr lang="pt-BR"/>
              <a:t>Uso de videoconferência síncrona (ao vivo)  </a:t>
            </a:r>
            <a:endParaRPr lang="pt-BR">
              <a:ea typeface="Calibri"/>
              <a:cs typeface="Calibri"/>
            </a:endParaRPr>
          </a:p>
          <a:p>
            <a:pPr algn="just"/>
            <a:r>
              <a:rPr lang="pt-BR" b="1"/>
              <a:t>22) Há infraestrutura para videoconferências?</a:t>
            </a:r>
            <a:endParaRPr lang="pt-BR"/>
          </a:p>
          <a:p>
            <a:r>
              <a:rPr lang="pt-BR"/>
              <a:t>Monitoramento remoto de pacientes (</a:t>
            </a:r>
            <a:r>
              <a:rPr lang="pt-BR" err="1"/>
              <a:t>Telemonitoramento</a:t>
            </a:r>
            <a:r>
              <a:rPr lang="pt-BR"/>
              <a:t>)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23) Há protocolos para </a:t>
            </a:r>
            <a:r>
              <a:rPr lang="pt-BR" b="1" err="1"/>
              <a:t>telemonitoramento</a:t>
            </a:r>
            <a:r>
              <a:rPr lang="pt-BR" b="1"/>
              <a:t>?</a:t>
            </a:r>
            <a:endParaRPr lang="pt-BR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9E6A33-378A-4363-3B81-ABE37979F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78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B42AB-8C16-8059-C197-90C9EE0F5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E33E43-EE76-0F47-F564-885B2BE6A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EEF579-7FFA-3680-6DA0-DBE299F41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INFOESTRUTURA</a:t>
            </a:r>
          </a:p>
          <a:p>
            <a:r>
              <a:rPr lang="pt-BR"/>
              <a:t>Padrões de Terminologias Clínicas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24) Há uso de padrões de terminologia clínica?</a:t>
            </a:r>
            <a:endParaRPr lang="pt-BR"/>
          </a:p>
          <a:p>
            <a:r>
              <a:rPr lang="pt-BR"/>
              <a:t>Acesso à Informação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25) Há integração ao SUS Digital Profissional?</a:t>
            </a:r>
            <a:endParaRPr lang="pt-BR"/>
          </a:p>
          <a:p>
            <a:r>
              <a:rPr lang="pt-BR" b="1"/>
              <a:t>26) Há instrumentos digitais aos cidadãos? </a:t>
            </a:r>
            <a:endParaRPr lang="pt-BR"/>
          </a:p>
          <a:p>
            <a:r>
              <a:rPr lang="pt-BR"/>
              <a:t>Ações de comunicação e informação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27) Há uso de plataformas previsto no Plano de Comunicação?</a:t>
            </a:r>
            <a:endParaRPr lang="pt-BR"/>
          </a:p>
          <a:p>
            <a:r>
              <a:rPr lang="pt-BR" b="1"/>
              <a:t>28) Há promoção da equidade em plataformas digitais?</a:t>
            </a:r>
            <a:endParaRPr lang="pt-BR"/>
          </a:p>
          <a:p>
            <a:r>
              <a:rPr lang="pt-BR" b="1"/>
              <a:t>29) Há acessibilidade nos canais de acesso à informação? </a:t>
            </a:r>
            <a:endParaRPr lang="pt-BR"/>
          </a:p>
          <a:p>
            <a:r>
              <a:rPr lang="pt-BR"/>
              <a:t>Informação e Gestão do Conhecimento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30) Há gestão da informação?</a:t>
            </a:r>
            <a:endParaRPr lang="pt-BR"/>
          </a:p>
          <a:p>
            <a:r>
              <a:rPr lang="pt-BR"/>
              <a:t>Combate à desinformação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31) Há combate à desinformação?</a:t>
            </a:r>
            <a:endParaRPr lang="pt-BR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AD5AD0-9E40-A3DF-751C-5B5507D9C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03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ECFA-78F6-5AF7-3A36-729249DC3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1609433-CD89-24DD-F547-8D99D3ADD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8E10E8D-459E-12B8-D321-92D89B775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MONITORAMENTO, AVALIAÇÃO E DISSEMINAÇÃO DE INFORMAÇÕES ESTRATÉGICAS</a:t>
            </a:r>
          </a:p>
          <a:p>
            <a:r>
              <a:rPr lang="pt-BR"/>
              <a:t>Geração e uso de indicadores para avaliação do impacto das tecnologias digitais</a:t>
            </a:r>
          </a:p>
          <a:p>
            <a:r>
              <a:rPr lang="pt-BR" b="1"/>
              <a:t>32) Há análise de dados? </a:t>
            </a:r>
            <a:endParaRPr lang="pt-BR"/>
          </a:p>
          <a:p>
            <a:r>
              <a:rPr lang="pt-BR" b="1"/>
              <a:t>33) Há M&amp;A para a Saúde Digital?</a:t>
            </a:r>
            <a:endParaRPr lang="pt-BR"/>
          </a:p>
          <a:p>
            <a:r>
              <a:rPr lang="pt-BR" b="1"/>
              <a:t>34) Há análises de investimentos para Saúde Digital?</a:t>
            </a:r>
            <a:endParaRPr lang="pt-BR"/>
          </a:p>
          <a:p>
            <a:r>
              <a:rPr lang="pt-BR"/>
              <a:t>Disseminação de informações estratégicas </a:t>
            </a:r>
          </a:p>
          <a:p>
            <a:r>
              <a:rPr lang="pt-BR" b="1"/>
              <a:t>35) Há painéis de dados atualizados?</a:t>
            </a:r>
            <a:endParaRPr lang="pt-BR"/>
          </a:p>
          <a:p>
            <a:r>
              <a:rPr lang="pt-BR"/>
              <a:t>Instrumentos de planejamento</a:t>
            </a:r>
          </a:p>
          <a:p>
            <a:r>
              <a:rPr lang="pt-BR" b="1"/>
              <a:t>36) Há planejamento em saúde digital no Plano de Saúde?</a:t>
            </a:r>
            <a:r>
              <a:rPr lang="pt-BR"/>
              <a:t> 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37) Há ações de saúde digital contratualizados em Planos de saúde?</a:t>
            </a:r>
            <a:endParaRPr lang="pt-BR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E0FB48-6C42-DD95-D5EC-2FB0BDA49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90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F3B0E-FA22-EE00-5A17-37C0D00B4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A673989-404F-A4F4-080A-280A6AD19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6B8D8BF-B6EC-6258-5E0F-BE1534879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INFRAESTRUTURA E SEGURANÇA</a:t>
            </a:r>
          </a:p>
          <a:p>
            <a:r>
              <a:rPr lang="pt-BR"/>
              <a:t>Conectividade 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38) Há conectividade adequada?</a:t>
            </a:r>
            <a:endParaRPr lang="pt-BR"/>
          </a:p>
          <a:p>
            <a:r>
              <a:rPr lang="pt-BR"/>
              <a:t>Segurança da informação 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39) Há ferramentas de segurança da informação?</a:t>
            </a:r>
            <a:endParaRPr lang="pt-BR"/>
          </a:p>
          <a:p>
            <a:r>
              <a:rPr lang="pt-BR"/>
              <a:t>Datacenter e capacidade de armazenamento em nuvem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40)Há infraestrutura adequada?</a:t>
            </a:r>
            <a:endParaRPr lang="pt-BR"/>
          </a:p>
          <a:p>
            <a:r>
              <a:rPr lang="pt-BR"/>
              <a:t>Estrutura física e capacidade de equipamentos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41) Há estrutura física suficientes?</a:t>
            </a:r>
            <a:endParaRPr lang="pt-BR"/>
          </a:p>
          <a:p>
            <a:r>
              <a:rPr lang="pt-BR"/>
              <a:t>Arquitetura</a:t>
            </a:r>
            <a:endParaRPr lang="pt-BR">
              <a:ea typeface="Calibri"/>
              <a:cs typeface="Calibri"/>
            </a:endParaRPr>
          </a:p>
          <a:p>
            <a:r>
              <a:rPr lang="pt-BR" b="1"/>
              <a:t>42)Há arquitetura adequada para os sistemas?</a:t>
            </a:r>
            <a:endParaRPr lang="pt-BR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ACCAF2-9335-0E19-4DE5-F9D1E6CB5A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D459-B3FA-4EB9-9CBA-2F9647D9D116}" type="slidenum">
              <a:rPr lang="pt-BR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82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B995D98-1135-935D-2344-726BB2A29B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FD411A-6580-F3CE-38EA-B78412D92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881" y="2409289"/>
            <a:ext cx="8671390" cy="1731195"/>
          </a:xfrm>
        </p:spPr>
        <p:txBody>
          <a:bodyPr anchor="ctr">
            <a:normAutofit/>
          </a:bodyPr>
          <a:lstStyle>
            <a:lvl1pPr algn="ctr"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94C4D1-9ADA-87F6-813A-19C901FE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6881" y="4376792"/>
            <a:ext cx="8671390" cy="4726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3247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Escreva aqui o nome de quem está apresentando</a:t>
            </a:r>
          </a:p>
        </p:txBody>
      </p:sp>
    </p:spTree>
    <p:extLst>
      <p:ext uri="{BB962C8B-B14F-4D97-AF65-F5344CB8AC3E}">
        <p14:creationId xmlns:p14="http://schemas.microsoft.com/office/powerpoint/2010/main" val="24448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DA741762-4246-6820-015D-B2CAA08A76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AF88D4-D7AA-2969-8C18-68732698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11024172" cy="477360"/>
          </a:xfrm>
        </p:spPr>
        <p:txBody>
          <a:bodyPr anchor="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1667DA-98D8-4C64-0420-EE405084C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37" y="1331840"/>
            <a:ext cx="11024171" cy="365125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0CB7BD-71B5-B998-DB48-B75FE520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8" y="1847276"/>
            <a:ext cx="11013882" cy="415283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13AB5D-BF58-506B-ABD8-56CDAFF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CF778762-C269-22AD-347B-F7F24F8384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1124" y="6356350"/>
            <a:ext cx="7376845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15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6A924D4E-E253-A1D2-ED08-02F9CBC858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AF88D4-D7AA-2969-8C18-68732698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11024172" cy="477360"/>
          </a:xfrm>
        </p:spPr>
        <p:txBody>
          <a:bodyPr anchor="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1667DA-98D8-4C64-0420-EE405084C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37" y="1331840"/>
            <a:ext cx="11024171" cy="365125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0CB7BD-71B5-B998-DB48-B75FE520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8" y="1847276"/>
            <a:ext cx="11013882" cy="415283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13AB5D-BF58-506B-ABD8-56CDAFF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CF778762-C269-22AD-347B-F7F24F8384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1124" y="6356350"/>
            <a:ext cx="7376845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06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8FF8028-A193-27E2-1950-8A39DDD35B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AF88D4-D7AA-2969-8C18-68732698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11024172" cy="477360"/>
          </a:xfrm>
        </p:spPr>
        <p:txBody>
          <a:bodyPr anchor="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0CB7BD-71B5-B998-DB48-B75FE520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8" y="1335640"/>
            <a:ext cx="11013882" cy="46644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13AB5D-BF58-506B-ABD8-56CDAFF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CF778762-C269-22AD-347B-F7F24F8384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1124" y="6356350"/>
            <a:ext cx="7376845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697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1A719D0-0F30-83A4-2A8B-754AA351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AF88D4-D7AA-2969-8C18-68732698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11024172" cy="477360"/>
          </a:xfrm>
        </p:spPr>
        <p:txBody>
          <a:bodyPr anchor="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0CB7BD-71B5-B998-DB48-B75FE520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8" y="1335640"/>
            <a:ext cx="11013882" cy="46644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13AB5D-BF58-506B-ABD8-56CDAFF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CF778762-C269-22AD-347B-F7F24F8384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1124" y="6356350"/>
            <a:ext cx="7376845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18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Gráfico&#10;&#10;Descrição gerada automaticamente">
            <a:extLst>
              <a:ext uri="{FF2B5EF4-FFF2-40B4-BE49-F238E27FC236}">
                <a16:creationId xmlns:a16="http://schemas.microsoft.com/office/drawing/2014/main" id="{C01C8C80-8EF3-3393-7526-0747FAC3E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AF88D4-D7AA-2969-8C18-68732698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7633702" cy="477360"/>
          </a:xfrm>
        </p:spPr>
        <p:txBody>
          <a:bodyPr anchor="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0CB7BD-71B5-B998-DB48-B75FE520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8" y="1331840"/>
            <a:ext cx="3626779" cy="46682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45710C-B01F-6035-6E0A-869A3F165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46661" y="1331840"/>
            <a:ext cx="3626779" cy="46682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13AB5D-BF58-506B-ABD8-56CDAFF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CF778762-C269-22AD-347B-F7F24F8384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39738" y="6356350"/>
            <a:ext cx="7633702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3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Gráfico&#10;&#10;Descrição gerada automaticamente">
            <a:extLst>
              <a:ext uri="{FF2B5EF4-FFF2-40B4-BE49-F238E27FC236}">
                <a16:creationId xmlns:a16="http://schemas.microsoft.com/office/drawing/2014/main" id="{C6F7E8CB-C6EF-A130-0A81-74BD047B09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AF88D4-D7AA-2969-8C18-68732698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7633702" cy="477360"/>
          </a:xfrm>
        </p:spPr>
        <p:txBody>
          <a:bodyPr anchor="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0CB7BD-71B5-B998-DB48-B75FE520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8" y="1331840"/>
            <a:ext cx="3626779" cy="46682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45710C-B01F-6035-6E0A-869A3F165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46661" y="1331840"/>
            <a:ext cx="3626779" cy="46682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13AB5D-BF58-506B-ABD8-56CDAFF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CF778762-C269-22AD-347B-F7F24F8384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39738" y="6356350"/>
            <a:ext cx="7633702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19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FE338FA-D9F1-8AF3-1D2E-F2C8AD5F97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EFBB97-19F1-6991-F0C9-9AF1A261B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3728" y="2681553"/>
            <a:ext cx="8671391" cy="9687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pt-BR"/>
              <a:t>Obrigada!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E012DF-C839-0737-F839-FE90423F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E2DCC0B-5E05-F9D5-6DF9-4C194BA1C65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756881" y="3811716"/>
            <a:ext cx="8671390" cy="3390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3247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Coloque aqui seus contatos</a:t>
            </a: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5C227CFB-F5BA-9C80-A5A7-F83CF84F94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345916" y="6356350"/>
            <a:ext cx="7572054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864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A04B1-945D-0634-02BC-08CFC65E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30D1C3-21CC-110F-D150-48229EEEF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30C34-A035-AD42-A243-D73CA6D9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5ACA058A-7E0F-4BCD-9D2F-5E7AC874718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595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79B361CA-6B62-B0E5-C99C-7FF0E128E8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7A04B1-945D-0634-02BC-08CFC65E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30D1C3-21CC-110F-D150-48229EEEF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30C34-A035-AD42-A243-D73CA6D9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5076FE8-9FE1-15A0-180F-21123B0CB9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3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EBB9790-582D-69F4-97C0-BBFB34769A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634C7A-F33D-D6CD-EC9C-E9A35E85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595901"/>
            <a:ext cx="2823253" cy="5581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F2FB463-442C-D635-1344-1FC3E6212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5901"/>
            <a:ext cx="7689351" cy="55810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620005-0029-6920-2C09-3F01D5C5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769AAEA9-8059-47CA-DA8E-BF4420411C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71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1EEB6-90F9-8537-F9BF-62F22417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4A27F-BF93-F13C-7E7A-0AF470987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2809" y="701585"/>
            <a:ext cx="3493213" cy="522000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B2DB40-7FAB-AC2B-1696-C41FE84C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8361" y="701584"/>
            <a:ext cx="3493214" cy="522000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4C4E63-438F-36D2-9BA6-8CF2F008D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4902B678-D46F-E455-41F0-B6411E475A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336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1BEEB0A2-F2A9-7072-BD9E-28E647A6B2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634C7A-F33D-D6CD-EC9C-E9A35E85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595901"/>
            <a:ext cx="2823253" cy="5581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F2FB463-442C-D635-1344-1FC3E6212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5901"/>
            <a:ext cx="7689351" cy="55810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620005-0029-6920-2C09-3F01D5C5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10E48CE4-7733-D29B-202F-2462A662C0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26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4436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EE93C980-0D13-E717-12CA-FC4E84CAA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71EEB6-90F9-8537-F9BF-62F22417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4A27F-BF93-F13C-7E7A-0AF470987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2809" y="701585"/>
            <a:ext cx="3493213" cy="522000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B2DB40-7FAB-AC2B-1696-C41FE84C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8361" y="701584"/>
            <a:ext cx="3493214" cy="522000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4C4E63-438F-36D2-9BA6-8CF2F008D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4902B678-D46F-E455-41F0-B6411E475A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84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4A27F-BF93-F13C-7E7A-0AF470987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2809" y="701585"/>
            <a:ext cx="7448766" cy="522000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71EEB6-90F9-8537-F9BF-62F22417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4C4E63-438F-36D2-9BA6-8CF2F008D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4902B678-D46F-E455-41F0-B6411E475A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29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EE93C980-0D13-E717-12CA-FC4E84CAA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4A27F-BF93-F13C-7E7A-0AF470987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2809" y="701585"/>
            <a:ext cx="7448766" cy="522000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71EEB6-90F9-8537-F9BF-62F22417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4C4E63-438F-36D2-9BA6-8CF2F008D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4902B678-D46F-E455-41F0-B6411E475A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37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DA741762-4246-6820-015D-B2CAA08A7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AF88D4-D7AA-2969-8C18-68732698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11024172" cy="477360"/>
          </a:xfrm>
        </p:spPr>
        <p:txBody>
          <a:bodyPr anchor="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1667DA-98D8-4C64-0420-EE405084C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38" y="1331840"/>
            <a:ext cx="5292000" cy="627672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0CB7BD-71B5-B998-DB48-B75FE520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8" y="2109822"/>
            <a:ext cx="5292000" cy="38902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8518E7-09E3-F84C-7875-14EACFEA0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1620" y="1331840"/>
            <a:ext cx="5292000" cy="627672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45710C-B01F-6035-6E0A-869A3F165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2444" y="2109822"/>
            <a:ext cx="5292000" cy="38902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13AB5D-BF58-506B-ABD8-56CDAFF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CF778762-C269-22AD-347B-F7F24F8384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1124" y="6356350"/>
            <a:ext cx="7376845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72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730C8A65-0BFB-15F4-3B36-AE4896639D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AF88D4-D7AA-2969-8C18-68732698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11024172" cy="477360"/>
          </a:xfrm>
        </p:spPr>
        <p:txBody>
          <a:bodyPr anchor="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1667DA-98D8-4C64-0420-EE405084C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38" y="1331840"/>
            <a:ext cx="5292000" cy="627672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0CB7BD-71B5-B998-DB48-B75FE520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8" y="2109822"/>
            <a:ext cx="5292000" cy="38902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8518E7-09E3-F84C-7875-14EACFEA0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1620" y="1331840"/>
            <a:ext cx="5292000" cy="627672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45710C-B01F-6035-6E0A-869A3F165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2444" y="2109822"/>
            <a:ext cx="5292000" cy="38902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13AB5D-BF58-506B-ABD8-56CDAFF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CF778762-C269-22AD-347B-F7F24F8384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1124" y="6356350"/>
            <a:ext cx="7376845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88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DA741762-4246-6820-015D-B2CAA08A7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AF88D4-D7AA-2969-8C18-68732698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11024172" cy="477360"/>
          </a:xfrm>
        </p:spPr>
        <p:txBody>
          <a:bodyPr anchor="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0CB7BD-71B5-B998-DB48-B75FE520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8" y="1331840"/>
            <a:ext cx="5292000" cy="46682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45710C-B01F-6035-6E0A-869A3F165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2444" y="1331840"/>
            <a:ext cx="5292000" cy="46682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13AB5D-BF58-506B-ABD8-56CDAFF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CF778762-C269-22AD-347B-F7F24F8384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1124" y="6356350"/>
            <a:ext cx="7376845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93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504A301-11BB-FB3F-7234-5318DF5C55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AF88D4-D7AA-2969-8C18-68732698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11024172" cy="477360"/>
          </a:xfrm>
        </p:spPr>
        <p:txBody>
          <a:bodyPr anchor="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0CB7BD-71B5-B998-DB48-B75FE520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8" y="1331840"/>
            <a:ext cx="5292000" cy="46682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45710C-B01F-6035-6E0A-869A3F165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2444" y="1331840"/>
            <a:ext cx="5292000" cy="46682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13AB5D-BF58-506B-ABD8-56CDAFF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393-8DD6-476F-B1C7-5C6D41EC272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CF778762-C269-22AD-347B-F7F24F8384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1124" y="6356350"/>
            <a:ext cx="7376845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65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A26DF-125E-B37C-5D27-310AAC63B96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07374B9-60A9-5858-5ED0-A55372E2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2815121" cy="27274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B5B2BD-2142-57F4-FE1A-65823FBE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3082" y="704169"/>
            <a:ext cx="7438491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1BE62F-1EE6-BAA9-C6C7-D56BDD452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75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2060"/>
                </a:solidFill>
              </a:defRPr>
            </a:lvl1pPr>
          </a:lstStyle>
          <a:p>
            <a:fld id="{443D5393-8DD6-476F-B1C7-5C6D41EC27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B460DE48-B257-DFDD-CED3-26ED472F4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3082" y="6356350"/>
            <a:ext cx="5054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71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1" r:id="rId3"/>
    <p:sldLayoutId id="2147483675" r:id="rId4"/>
    <p:sldLayoutId id="2147483676" r:id="rId5"/>
    <p:sldLayoutId id="2147483653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69" r:id="rId12"/>
    <p:sldLayoutId id="2147483671" r:id="rId13"/>
    <p:sldLayoutId id="2147483672" r:id="rId14"/>
    <p:sldLayoutId id="2147483674" r:id="rId15"/>
    <p:sldLayoutId id="2147483651" r:id="rId16"/>
    <p:sldLayoutId id="2147483658" r:id="rId17"/>
    <p:sldLayoutId id="2147483677" r:id="rId18"/>
    <p:sldLayoutId id="2147483659" r:id="rId19"/>
    <p:sldLayoutId id="2147483678" r:id="rId20"/>
    <p:sldLayoutId id="214748368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2479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32479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2479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2479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2479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2479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AB0C2-B0D9-7899-EC0D-7D051F029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ÍNDICE NACIONAL DE MATURIDADE </a:t>
            </a:r>
            <a:br>
              <a:rPr lang="pt-BR"/>
            </a:br>
            <a:r>
              <a:rPr lang="pt-BR"/>
              <a:t>EM SAÚDE DIGITAL (INMSD)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98BF07-320F-2FE5-AD81-8F4726CEF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6881" y="4376792"/>
            <a:ext cx="8671390" cy="5575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Ana Estela Haddad</a:t>
            </a:r>
            <a:endParaRPr lang="pt-BR" dirty="0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dirty="0"/>
              <a:t>Secretária de Informação e Saúde Digital </a:t>
            </a:r>
            <a:endParaRPr lang="pt-BR" dirty="0">
              <a:ea typeface="Calibri"/>
              <a:cs typeface="Calibri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418ACE0-3538-BEE5-2975-376050FC3FC3}"/>
              </a:ext>
            </a:extLst>
          </p:cNvPr>
          <p:cNvSpPr txBox="1">
            <a:spLocks/>
          </p:cNvSpPr>
          <p:nvPr/>
        </p:nvSpPr>
        <p:spPr>
          <a:xfrm>
            <a:off x="1576259" y="1436037"/>
            <a:ext cx="8671390" cy="557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>
                <a:ea typeface="Calibri"/>
                <a:cs typeface="Calibri"/>
              </a:rPr>
              <a:t>CIT - 29 de fevereiro de 2024</a:t>
            </a:r>
            <a:endParaRPr lang="pt-BR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40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20BF4-E708-BA22-E07B-5AB5BCE4E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8C068E5-5BD5-FC4C-7699-4B67C11F0905}"/>
              </a:ext>
            </a:extLst>
          </p:cNvPr>
          <p:cNvSpPr/>
          <p:nvPr/>
        </p:nvSpPr>
        <p:spPr>
          <a:xfrm>
            <a:off x="3560487" y="1833699"/>
            <a:ext cx="8177699" cy="4525657"/>
          </a:xfrm>
          <a:prstGeom prst="roundRect">
            <a:avLst>
              <a:gd name="adj" fmla="val 3073"/>
            </a:avLst>
          </a:prstGeom>
          <a:solidFill>
            <a:srgbClr val="BADB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F44A8FD1-7478-5D75-B0ED-6A69ADF9D8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011" y="2278313"/>
            <a:ext cx="3086695" cy="3645386"/>
          </a:xfrm>
        </p:spPr>
      </p:pic>
      <p:sp>
        <p:nvSpPr>
          <p:cNvPr id="22" name="Título 6">
            <a:extLst>
              <a:ext uri="{FF2B5EF4-FFF2-40B4-BE49-F238E27FC236}">
                <a16:creationId xmlns:a16="http://schemas.microsoft.com/office/drawing/2014/main" id="{07E0C54A-4FA1-2ACF-B9D5-74A53DB935E2}"/>
              </a:ext>
            </a:extLst>
          </p:cNvPr>
          <p:cNvSpPr txBox="1">
            <a:spLocks/>
          </p:cNvSpPr>
          <p:nvPr/>
        </p:nvSpPr>
        <p:spPr>
          <a:xfrm>
            <a:off x="739738" y="704170"/>
            <a:ext cx="5167962" cy="100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cs typeface="Calibri"/>
              </a:rPr>
              <a:t>Domínio e Subdomínios </a:t>
            </a:r>
            <a:br>
              <a:rPr lang="pt-BR">
                <a:cs typeface="Calibri"/>
              </a:rPr>
            </a:br>
            <a:r>
              <a:rPr lang="pt-BR">
                <a:cs typeface="Calibri"/>
              </a:rPr>
              <a:t>em Saúde Digital</a:t>
            </a:r>
            <a:endParaRPr lang="pt-BR"/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6C9D4C2A-923E-69A4-39B3-BA7F18026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92380"/>
              </p:ext>
            </p:extLst>
          </p:nvPr>
        </p:nvGraphicFramePr>
        <p:xfrm>
          <a:off x="4331390" y="2126255"/>
          <a:ext cx="7059599" cy="3744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688">
                  <a:extLst>
                    <a:ext uri="{9D8B030D-6E8A-4147-A177-3AD203B41FA5}">
                      <a16:colId xmlns:a16="http://schemas.microsoft.com/office/drawing/2014/main" val="4238918252"/>
                    </a:ext>
                  </a:extLst>
                </a:gridCol>
                <a:gridCol w="3996911">
                  <a:extLst>
                    <a:ext uri="{9D8B030D-6E8A-4147-A177-3AD203B41FA5}">
                      <a16:colId xmlns:a16="http://schemas.microsoft.com/office/drawing/2014/main" val="2689075897"/>
                    </a:ext>
                  </a:extLst>
                </a:gridCol>
              </a:tblGrid>
              <a:tr h="500714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Subdomínios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Resumo das Perguntas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043027"/>
                  </a:ext>
                </a:extLst>
              </a:tr>
              <a:tr h="648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Liderança e articulação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1) Há instâncias de gestão e governança em saúde digital?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138602"/>
                  </a:ext>
                </a:extLst>
              </a:tr>
              <a:tr h="648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Privacidade e confidencialidade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2) Há mecanismos de privacidade e confidencialidade?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838081"/>
                  </a:ext>
                </a:extLst>
              </a:tr>
              <a:tr h="648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Financiamento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3) Há orçamento para ações de saúde digital?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0356"/>
                  </a:ext>
                </a:extLst>
              </a:tr>
              <a:tr h="648747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Política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4) Há estratégia de transformação em saúde digital?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548317"/>
                  </a:ext>
                </a:extLst>
              </a:tr>
              <a:tr h="648747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Planejamento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5) Há planejamento de TIC que contemple saúde digital?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24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26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3C1FC-9C3B-133E-7C0B-8097300E6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486D0C7-B36A-C73F-531A-A32F3C066D9E}"/>
              </a:ext>
            </a:extLst>
          </p:cNvPr>
          <p:cNvSpPr/>
          <p:nvPr/>
        </p:nvSpPr>
        <p:spPr>
          <a:xfrm>
            <a:off x="3560487" y="1833699"/>
            <a:ext cx="8177699" cy="4525657"/>
          </a:xfrm>
          <a:prstGeom prst="roundRect">
            <a:avLst>
              <a:gd name="adj" fmla="val 3073"/>
            </a:avLst>
          </a:prstGeom>
          <a:solidFill>
            <a:srgbClr val="ED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1BCA9A85-9E90-6915-9762-453F57930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011" y="2278313"/>
            <a:ext cx="3086695" cy="3645386"/>
          </a:xfrm>
        </p:spPr>
      </p:pic>
      <p:sp>
        <p:nvSpPr>
          <p:cNvPr id="22" name="Título 6">
            <a:extLst>
              <a:ext uri="{FF2B5EF4-FFF2-40B4-BE49-F238E27FC236}">
                <a16:creationId xmlns:a16="http://schemas.microsoft.com/office/drawing/2014/main" id="{F25A83E6-0495-8CF9-D69D-A023FB844426}"/>
              </a:ext>
            </a:extLst>
          </p:cNvPr>
          <p:cNvSpPr txBox="1">
            <a:spLocks/>
          </p:cNvSpPr>
          <p:nvPr/>
        </p:nvSpPr>
        <p:spPr>
          <a:xfrm>
            <a:off x="739738" y="704170"/>
            <a:ext cx="5167962" cy="100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cs typeface="Calibri"/>
              </a:rPr>
              <a:t>Domínio e Subdomínios </a:t>
            </a:r>
            <a:br>
              <a:rPr lang="pt-BR">
                <a:cs typeface="Calibri"/>
              </a:rPr>
            </a:br>
            <a:r>
              <a:rPr lang="pt-BR">
                <a:cs typeface="Calibri"/>
              </a:rPr>
              <a:t>em Saúde Digital</a:t>
            </a:r>
            <a:endParaRPr lang="pt-BR"/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EC5688C0-D88E-F683-86F3-E77B39FBA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78569"/>
              </p:ext>
            </p:extLst>
          </p:nvPr>
        </p:nvGraphicFramePr>
        <p:xfrm>
          <a:off x="4331390" y="2100087"/>
          <a:ext cx="7059599" cy="3937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688">
                  <a:extLst>
                    <a:ext uri="{9D8B030D-6E8A-4147-A177-3AD203B41FA5}">
                      <a16:colId xmlns:a16="http://schemas.microsoft.com/office/drawing/2014/main" val="4238918252"/>
                    </a:ext>
                  </a:extLst>
                </a:gridCol>
                <a:gridCol w="3996911">
                  <a:extLst>
                    <a:ext uri="{9D8B030D-6E8A-4147-A177-3AD203B41FA5}">
                      <a16:colId xmlns:a16="http://schemas.microsoft.com/office/drawing/2014/main" val="2689075897"/>
                    </a:ext>
                  </a:extLst>
                </a:gridCol>
              </a:tblGrid>
              <a:tr h="566709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Subdomínios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Resumo das Perguntas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043027"/>
                  </a:ext>
                </a:extLst>
              </a:tr>
              <a:tr h="842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Parceria com instituições de ensino e pesquisa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6) Há colaboração com instituições?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138602"/>
                  </a:ext>
                </a:extLst>
              </a:tr>
              <a:tr h="842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Formação contínua </a:t>
                      </a:r>
                      <a:br>
                        <a:rPr lang="pt-BR" sz="1600">
                          <a:solidFill>
                            <a:srgbClr val="404040"/>
                          </a:solidFill>
                        </a:rPr>
                      </a:b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em Saúde Digital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7) Há iniciativas de formação </a:t>
                      </a:r>
                      <a:br>
                        <a:rPr lang="pt-BR" sz="1600">
                          <a:solidFill>
                            <a:srgbClr val="404040"/>
                          </a:solidFill>
                        </a:rPr>
                      </a:b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em saúde digital?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838081"/>
                  </a:ext>
                </a:extLst>
              </a:tr>
              <a:tr h="842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Interdisciplinaridade e abrangência na formação em Saúde Digital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8) Há processos formativos interdisciplinares?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0356"/>
                  </a:ext>
                </a:extLst>
              </a:tr>
              <a:tr h="84261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Equipe de TIC e Saúde Digital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9) Há formação de profissionais em informática em saúde?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54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38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A8E07-07AC-9E69-294B-83567DA2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9CD74E3-336F-0764-F398-F89980A6A8AC}"/>
              </a:ext>
            </a:extLst>
          </p:cNvPr>
          <p:cNvSpPr/>
          <p:nvPr/>
        </p:nvSpPr>
        <p:spPr>
          <a:xfrm>
            <a:off x="3560487" y="1833699"/>
            <a:ext cx="8177699" cy="4525657"/>
          </a:xfrm>
          <a:prstGeom prst="roundRect">
            <a:avLst>
              <a:gd name="adj" fmla="val 3073"/>
            </a:avLst>
          </a:prstGeom>
          <a:solidFill>
            <a:srgbClr val="F6B4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6551D25D-1856-4FF2-5C1D-F8FCC70A24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011" y="2278313"/>
            <a:ext cx="3086695" cy="3645386"/>
          </a:xfrm>
        </p:spPr>
      </p:pic>
      <p:sp>
        <p:nvSpPr>
          <p:cNvPr id="22" name="Título 6">
            <a:extLst>
              <a:ext uri="{FF2B5EF4-FFF2-40B4-BE49-F238E27FC236}">
                <a16:creationId xmlns:a16="http://schemas.microsoft.com/office/drawing/2014/main" id="{D213FB78-0CD2-4E43-7980-AF8014A3CC45}"/>
              </a:ext>
            </a:extLst>
          </p:cNvPr>
          <p:cNvSpPr txBox="1">
            <a:spLocks/>
          </p:cNvSpPr>
          <p:nvPr/>
        </p:nvSpPr>
        <p:spPr>
          <a:xfrm>
            <a:off x="739738" y="704170"/>
            <a:ext cx="5167962" cy="100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cs typeface="Calibri"/>
              </a:rPr>
              <a:t>Domínio e Subdomínios </a:t>
            </a:r>
            <a:br>
              <a:rPr lang="pt-BR">
                <a:cs typeface="Calibri"/>
              </a:rPr>
            </a:br>
            <a:r>
              <a:rPr lang="pt-BR">
                <a:cs typeface="Calibri"/>
              </a:rPr>
              <a:t>em Saúde Digital</a:t>
            </a:r>
            <a:endParaRPr lang="pt-BR"/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991DF618-1588-D936-45BD-E6B1F91F4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608723"/>
              </p:ext>
            </p:extLst>
          </p:nvPr>
        </p:nvGraphicFramePr>
        <p:xfrm>
          <a:off x="4331390" y="2100087"/>
          <a:ext cx="7059599" cy="382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688">
                  <a:extLst>
                    <a:ext uri="{9D8B030D-6E8A-4147-A177-3AD203B41FA5}">
                      <a16:colId xmlns:a16="http://schemas.microsoft.com/office/drawing/2014/main" val="4238918252"/>
                    </a:ext>
                  </a:extLst>
                </a:gridCol>
                <a:gridCol w="3996911">
                  <a:extLst>
                    <a:ext uri="{9D8B030D-6E8A-4147-A177-3AD203B41FA5}">
                      <a16:colId xmlns:a16="http://schemas.microsoft.com/office/drawing/2014/main" val="2689075897"/>
                    </a:ext>
                  </a:extLst>
                </a:gridCol>
              </a:tblGrid>
              <a:tr h="504213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Subdomínios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Resumo das Perguntas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043027"/>
                  </a:ext>
                </a:extLst>
              </a:tr>
              <a:tr h="663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Registro Eletrônico em Saúde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10) Há sistema de informação </a:t>
                      </a:r>
                      <a:br>
                        <a:rPr lang="pt-BR" sz="1600">
                          <a:solidFill>
                            <a:srgbClr val="404040"/>
                          </a:solidFill>
                        </a:rPr>
                      </a:b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para registro eletrônico de documentação?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138602"/>
                  </a:ext>
                </a:extLst>
              </a:tr>
              <a:tr h="663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Sistemas Nacionais em Saúde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11) Há envio de dados automatizado?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838081"/>
                  </a:ext>
                </a:extLst>
              </a:tr>
              <a:tr h="663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Adoção à interoperabilidade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12) Há integração com a RNDS?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0356"/>
                  </a:ext>
                </a:extLst>
              </a:tr>
              <a:tr h="663880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Gestão e governança de dados e tecnologias de informação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13) Há processo de garantia de qualidade na </a:t>
                      </a:r>
                      <a:br>
                        <a:rPr lang="pt-BR" sz="1600">
                          <a:solidFill>
                            <a:srgbClr val="404040"/>
                          </a:solidFill>
                        </a:rPr>
                      </a:b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produção dos dados?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548317"/>
                  </a:ext>
                </a:extLst>
              </a:tr>
              <a:tr h="663880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Gestão e governança dos sistemas de informação e bases de dados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14) Há gestão e governança de sistemas de informação?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24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67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FFB11-E0AC-58DA-A04D-B2231949E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4C7E4F9-8418-B57D-DAA5-ABC8BE294D92}"/>
              </a:ext>
            </a:extLst>
          </p:cNvPr>
          <p:cNvSpPr/>
          <p:nvPr/>
        </p:nvSpPr>
        <p:spPr>
          <a:xfrm>
            <a:off x="3560487" y="1833699"/>
            <a:ext cx="8177699" cy="4525657"/>
          </a:xfrm>
          <a:prstGeom prst="roundRect">
            <a:avLst>
              <a:gd name="adj" fmla="val 3073"/>
            </a:avLst>
          </a:prstGeom>
          <a:solidFill>
            <a:srgbClr val="E8EE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D3BE98A7-C3CC-41B6-2151-BE06A006AE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011" y="2278313"/>
            <a:ext cx="3086695" cy="3645386"/>
          </a:xfrm>
        </p:spPr>
      </p:pic>
      <p:sp>
        <p:nvSpPr>
          <p:cNvPr id="22" name="Título 6">
            <a:extLst>
              <a:ext uri="{FF2B5EF4-FFF2-40B4-BE49-F238E27FC236}">
                <a16:creationId xmlns:a16="http://schemas.microsoft.com/office/drawing/2014/main" id="{D8F9CB68-4837-4A18-7C78-7CD18B8756ED}"/>
              </a:ext>
            </a:extLst>
          </p:cNvPr>
          <p:cNvSpPr txBox="1">
            <a:spLocks/>
          </p:cNvSpPr>
          <p:nvPr/>
        </p:nvSpPr>
        <p:spPr>
          <a:xfrm>
            <a:off x="739738" y="704170"/>
            <a:ext cx="5167962" cy="100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cs typeface="Calibri"/>
              </a:rPr>
              <a:t>Domínio e Subdomínios </a:t>
            </a:r>
            <a:br>
              <a:rPr lang="pt-BR">
                <a:cs typeface="Calibri"/>
              </a:rPr>
            </a:br>
            <a:r>
              <a:rPr lang="pt-BR">
                <a:cs typeface="Calibri"/>
              </a:rPr>
              <a:t>em Saúde Digital</a:t>
            </a:r>
            <a:endParaRPr lang="pt-BR"/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B2BE8B32-7B76-2819-A893-F197D743F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380491"/>
              </p:ext>
            </p:extLst>
          </p:nvPr>
        </p:nvGraphicFramePr>
        <p:xfrm>
          <a:off x="4331390" y="2100087"/>
          <a:ext cx="7059599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688">
                  <a:extLst>
                    <a:ext uri="{9D8B030D-6E8A-4147-A177-3AD203B41FA5}">
                      <a16:colId xmlns:a16="http://schemas.microsoft.com/office/drawing/2014/main" val="4238918252"/>
                    </a:ext>
                  </a:extLst>
                </a:gridCol>
                <a:gridCol w="3996911">
                  <a:extLst>
                    <a:ext uri="{9D8B030D-6E8A-4147-A177-3AD203B41FA5}">
                      <a16:colId xmlns:a16="http://schemas.microsoft.com/office/drawing/2014/main" val="2689075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Subdomínios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Resumo das Perguntas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043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Gestão de serviços em Telessaúde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15) Há gestão de serviços de telessaúde?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16) Há monitoramento da Gestão da Qualidade Clínica?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17) Há oferta de telessaúde?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138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Estratégia de apoio à jornada do paciente 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18) Há apoio à jornada do paciente?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19) Há inserção de telessaúde na jornada do paciente?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838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Inovação em plataformas para Telessaúde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20) Há plataforma de Telessaúde?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21) Há integração ao prontuário eletrônico?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0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Uso de videoconferência síncrona (ao vivo)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22) Há infraestrutura para videoconferências?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548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Monitoramento remoto de pacientes (</a:t>
                      </a:r>
                      <a:r>
                        <a:rPr lang="pt-BR" sz="1600" err="1">
                          <a:solidFill>
                            <a:srgbClr val="404040"/>
                          </a:solidFill>
                        </a:rPr>
                        <a:t>Telemonitoramento</a:t>
                      </a: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23) Há protocolos para </a:t>
                      </a:r>
                      <a:r>
                        <a:rPr lang="pt-BR" sz="1600" err="1">
                          <a:solidFill>
                            <a:srgbClr val="404040"/>
                          </a:solidFill>
                        </a:rPr>
                        <a:t>telemonitoramento</a:t>
                      </a: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24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49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448ED-84C7-D7C3-5CC3-B95E10085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8838B6D-9693-BAE3-0A7E-DC890DF12733}"/>
              </a:ext>
            </a:extLst>
          </p:cNvPr>
          <p:cNvSpPr/>
          <p:nvPr/>
        </p:nvSpPr>
        <p:spPr>
          <a:xfrm>
            <a:off x="3560487" y="1833699"/>
            <a:ext cx="8177699" cy="4525657"/>
          </a:xfrm>
          <a:prstGeom prst="roundRect">
            <a:avLst>
              <a:gd name="adj" fmla="val 3073"/>
            </a:avLst>
          </a:prstGeom>
          <a:solidFill>
            <a:srgbClr val="F2B8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93DD4EBD-3969-4AFA-1404-7A98CCF997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011" y="2278313"/>
            <a:ext cx="3086695" cy="3645386"/>
          </a:xfrm>
        </p:spPr>
      </p:pic>
      <p:sp>
        <p:nvSpPr>
          <p:cNvPr id="22" name="Título 6">
            <a:extLst>
              <a:ext uri="{FF2B5EF4-FFF2-40B4-BE49-F238E27FC236}">
                <a16:creationId xmlns:a16="http://schemas.microsoft.com/office/drawing/2014/main" id="{D3D77A16-0A61-FACC-E26B-58A9DB61CE74}"/>
              </a:ext>
            </a:extLst>
          </p:cNvPr>
          <p:cNvSpPr txBox="1">
            <a:spLocks/>
          </p:cNvSpPr>
          <p:nvPr/>
        </p:nvSpPr>
        <p:spPr>
          <a:xfrm>
            <a:off x="739738" y="704170"/>
            <a:ext cx="5167962" cy="100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cs typeface="Calibri"/>
              </a:rPr>
              <a:t>Domínio e Subdomínios </a:t>
            </a:r>
            <a:br>
              <a:rPr lang="pt-BR">
                <a:cs typeface="Calibri"/>
              </a:rPr>
            </a:br>
            <a:r>
              <a:rPr lang="pt-BR">
                <a:cs typeface="Calibri"/>
              </a:rPr>
              <a:t>em Saúde Digital</a:t>
            </a:r>
            <a:endParaRPr lang="pt-BR"/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4C254964-1545-712B-C6DD-7A14721BD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60386"/>
              </p:ext>
            </p:extLst>
          </p:nvPr>
        </p:nvGraphicFramePr>
        <p:xfrm>
          <a:off x="4331390" y="2100089"/>
          <a:ext cx="7059599" cy="399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169">
                  <a:extLst>
                    <a:ext uri="{9D8B030D-6E8A-4147-A177-3AD203B41FA5}">
                      <a16:colId xmlns:a16="http://schemas.microsoft.com/office/drawing/2014/main" val="4238918252"/>
                    </a:ext>
                  </a:extLst>
                </a:gridCol>
                <a:gridCol w="4494430">
                  <a:extLst>
                    <a:ext uri="{9D8B030D-6E8A-4147-A177-3AD203B41FA5}">
                      <a16:colId xmlns:a16="http://schemas.microsoft.com/office/drawing/2014/main" val="2689075897"/>
                    </a:ext>
                  </a:extLst>
                </a:gridCol>
              </a:tblGrid>
              <a:tr h="339788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Subdomínios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Resumo das Perguntas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043027"/>
                  </a:ext>
                </a:extLst>
              </a:tr>
              <a:tr h="5379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Padrões de Terminologias Clínicas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24) Há uso de padrões de terminologia clínica?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138602"/>
                  </a:ext>
                </a:extLst>
              </a:tr>
              <a:tr h="5379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Acesso à Informação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25) Há integração ao SUS Digital Profissional?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26) Há instrumentos digitais aos cidadãos?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838081"/>
                  </a:ext>
                </a:extLst>
              </a:tr>
              <a:tr h="14440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Ações de comunicação</a:t>
                      </a:r>
                      <a:br>
                        <a:rPr lang="pt-BR" sz="1600">
                          <a:solidFill>
                            <a:srgbClr val="404040"/>
                          </a:solidFill>
                        </a:rPr>
                      </a:b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e informação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27) Há uso de plataformas previsto no </a:t>
                      </a:r>
                      <a:br>
                        <a:rPr lang="pt-BR" sz="1600">
                          <a:solidFill>
                            <a:srgbClr val="404040"/>
                          </a:solidFill>
                        </a:rPr>
                      </a:b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Plano de Comunicação?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28) Há promoção da equidade em </a:t>
                      </a:r>
                      <a:br>
                        <a:rPr lang="pt-BR" sz="1600">
                          <a:solidFill>
                            <a:srgbClr val="404040"/>
                          </a:solidFill>
                        </a:rPr>
                      </a:b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plataformas digitais?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29) Há acessibilidade nos canais de </a:t>
                      </a:r>
                      <a:br>
                        <a:rPr lang="pt-BR" sz="1600">
                          <a:solidFill>
                            <a:srgbClr val="404040"/>
                          </a:solidFill>
                        </a:rPr>
                      </a:b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acesso à informação?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0356"/>
                  </a:ext>
                </a:extLst>
              </a:tr>
              <a:tr h="409927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Informação e Gestão do Conhecimento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30) Há gestão da informação e conhecimento?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548317"/>
                  </a:ext>
                </a:extLst>
              </a:tr>
              <a:tr h="340976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Combate à desinformação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31) Há combate à desinformação?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24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46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079DA-8AB9-1678-47A5-8B235D56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4E21D5-DF76-93BD-EC8B-96D9BECB9B8C}"/>
              </a:ext>
            </a:extLst>
          </p:cNvPr>
          <p:cNvSpPr/>
          <p:nvPr/>
        </p:nvSpPr>
        <p:spPr>
          <a:xfrm>
            <a:off x="3560487" y="1833699"/>
            <a:ext cx="8177699" cy="4525657"/>
          </a:xfrm>
          <a:prstGeom prst="roundRect">
            <a:avLst>
              <a:gd name="adj" fmla="val 3073"/>
            </a:avLst>
          </a:prstGeom>
          <a:solidFill>
            <a:srgbClr val="EC94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D5DF2C4C-C243-7D03-4AF9-EC494AE997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011" y="2278313"/>
            <a:ext cx="3086695" cy="3645386"/>
          </a:xfrm>
        </p:spPr>
      </p:pic>
      <p:sp>
        <p:nvSpPr>
          <p:cNvPr id="22" name="Título 6">
            <a:extLst>
              <a:ext uri="{FF2B5EF4-FFF2-40B4-BE49-F238E27FC236}">
                <a16:creationId xmlns:a16="http://schemas.microsoft.com/office/drawing/2014/main" id="{81D4758E-B9D0-4BF0-281D-B323BD4AAE8E}"/>
              </a:ext>
            </a:extLst>
          </p:cNvPr>
          <p:cNvSpPr txBox="1">
            <a:spLocks/>
          </p:cNvSpPr>
          <p:nvPr/>
        </p:nvSpPr>
        <p:spPr>
          <a:xfrm>
            <a:off x="739738" y="704170"/>
            <a:ext cx="5167962" cy="100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cs typeface="Calibri"/>
              </a:rPr>
              <a:t>Domínio e Subdomínios </a:t>
            </a:r>
            <a:br>
              <a:rPr lang="pt-BR">
                <a:cs typeface="Calibri"/>
              </a:rPr>
            </a:br>
            <a:r>
              <a:rPr lang="pt-BR">
                <a:cs typeface="Calibri"/>
              </a:rPr>
              <a:t>em Saúde Digital</a:t>
            </a:r>
            <a:endParaRPr lang="pt-BR"/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91F4744E-2F46-DCEE-8F42-A2B4037FA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99109"/>
              </p:ext>
            </p:extLst>
          </p:nvPr>
        </p:nvGraphicFramePr>
        <p:xfrm>
          <a:off x="4331390" y="2100087"/>
          <a:ext cx="7059599" cy="382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688">
                  <a:extLst>
                    <a:ext uri="{9D8B030D-6E8A-4147-A177-3AD203B41FA5}">
                      <a16:colId xmlns:a16="http://schemas.microsoft.com/office/drawing/2014/main" val="4238918252"/>
                    </a:ext>
                  </a:extLst>
                </a:gridCol>
                <a:gridCol w="3996911">
                  <a:extLst>
                    <a:ext uri="{9D8B030D-6E8A-4147-A177-3AD203B41FA5}">
                      <a16:colId xmlns:a16="http://schemas.microsoft.com/office/drawing/2014/main" val="2689075897"/>
                    </a:ext>
                  </a:extLst>
                </a:gridCol>
              </a:tblGrid>
              <a:tr h="454291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Subdomínios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Resumo das Perguntas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043027"/>
                  </a:ext>
                </a:extLst>
              </a:tr>
              <a:tr h="1325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Geração e uso de indicadores para avaliação do impacto das tecnologias digitais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32) Há análise de dados?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33) Há M&amp;A para a Saúde Digital?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34) Há análises de investimentos </a:t>
                      </a:r>
                      <a:br>
                        <a:rPr lang="pt-BR" sz="1600">
                          <a:solidFill>
                            <a:srgbClr val="404040"/>
                          </a:solidFill>
                        </a:rPr>
                      </a:b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para Saúde Digital?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138602"/>
                  </a:ext>
                </a:extLst>
              </a:tr>
              <a:tr h="719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Disseminação de informações estratégicas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35) Há painéis de dados atualizados?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838081"/>
                  </a:ext>
                </a:extLst>
              </a:tr>
              <a:tr h="1325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Instrumentos de planejamento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36) Há planejamento em saúde digital no Plano de Saúde?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37) Há ações de saúde digital contratualizados em Planos de saúde?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35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5C936-EB36-9510-FAFA-5C16A2BDB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53FBCA2-0B44-35CD-4121-8BB895CD1398}"/>
              </a:ext>
            </a:extLst>
          </p:cNvPr>
          <p:cNvSpPr/>
          <p:nvPr/>
        </p:nvSpPr>
        <p:spPr>
          <a:xfrm>
            <a:off x="3560487" y="1833699"/>
            <a:ext cx="8177699" cy="4525657"/>
          </a:xfrm>
          <a:prstGeom prst="roundRect">
            <a:avLst>
              <a:gd name="adj" fmla="val 3073"/>
            </a:avLst>
          </a:prstGeom>
          <a:solidFill>
            <a:srgbClr val="9DC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6CD50614-F8C6-D8B0-8389-CAC133804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011" y="2278313"/>
            <a:ext cx="3086695" cy="3645386"/>
          </a:xfrm>
        </p:spPr>
      </p:pic>
      <p:sp>
        <p:nvSpPr>
          <p:cNvPr id="22" name="Título 6">
            <a:extLst>
              <a:ext uri="{FF2B5EF4-FFF2-40B4-BE49-F238E27FC236}">
                <a16:creationId xmlns:a16="http://schemas.microsoft.com/office/drawing/2014/main" id="{68BF0589-F054-8B15-EDDF-5382DE8EFDA1}"/>
              </a:ext>
            </a:extLst>
          </p:cNvPr>
          <p:cNvSpPr txBox="1">
            <a:spLocks/>
          </p:cNvSpPr>
          <p:nvPr/>
        </p:nvSpPr>
        <p:spPr>
          <a:xfrm>
            <a:off x="739738" y="704170"/>
            <a:ext cx="5167962" cy="100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cs typeface="Calibri"/>
              </a:rPr>
              <a:t>Domínio e Subdomínios </a:t>
            </a:r>
            <a:br>
              <a:rPr lang="pt-BR">
                <a:cs typeface="Calibri"/>
              </a:rPr>
            </a:br>
            <a:r>
              <a:rPr lang="pt-BR">
                <a:cs typeface="Calibri"/>
              </a:rPr>
              <a:t>em Saúde Digital</a:t>
            </a:r>
            <a:endParaRPr lang="pt-BR"/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703AB712-A4BD-07E5-C9C5-8FCB256A8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32443"/>
              </p:ext>
            </p:extLst>
          </p:nvPr>
        </p:nvGraphicFramePr>
        <p:xfrm>
          <a:off x="4331390" y="2100089"/>
          <a:ext cx="7059599" cy="380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169">
                  <a:extLst>
                    <a:ext uri="{9D8B030D-6E8A-4147-A177-3AD203B41FA5}">
                      <a16:colId xmlns:a16="http://schemas.microsoft.com/office/drawing/2014/main" val="4238918252"/>
                    </a:ext>
                  </a:extLst>
                </a:gridCol>
                <a:gridCol w="4494430">
                  <a:extLst>
                    <a:ext uri="{9D8B030D-6E8A-4147-A177-3AD203B41FA5}">
                      <a16:colId xmlns:a16="http://schemas.microsoft.com/office/drawing/2014/main" val="2689075897"/>
                    </a:ext>
                  </a:extLst>
                </a:gridCol>
              </a:tblGrid>
              <a:tr h="339788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Subdomínios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404040"/>
                          </a:solidFill>
                        </a:rPr>
                        <a:t>Resumo das Perguntas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043027"/>
                  </a:ext>
                </a:extLst>
              </a:tr>
              <a:tr h="688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Conectividade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38) Há conectividade adequada?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138602"/>
                  </a:ext>
                </a:extLst>
              </a:tr>
              <a:tr h="688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Segurança da informação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39) Há ferramentas de segurança da informação?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838081"/>
                  </a:ext>
                </a:extLst>
              </a:tr>
              <a:tr h="688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Datacenter e capacidade de armazenamento em nuvem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40) Há infraestrutura adequada?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0356"/>
                  </a:ext>
                </a:extLst>
              </a:tr>
              <a:tr h="688037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Estrutura física e capacidade de equipamentos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41) Há estrutura física e equipamentos suficientes?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548317"/>
                  </a:ext>
                </a:extLst>
              </a:tr>
              <a:tr h="688037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Arquitetura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404040"/>
                          </a:solidFill>
                        </a:rPr>
                        <a:t>42)Há arquitetura adequada para os sistemas?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24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36C5A-C45B-C72B-41D3-45D28EFA6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Superiores Arredondados 34">
            <a:extLst>
              <a:ext uri="{FF2B5EF4-FFF2-40B4-BE49-F238E27FC236}">
                <a16:creationId xmlns:a16="http://schemas.microsoft.com/office/drawing/2014/main" id="{5CDDEF72-B342-12CE-7DB3-1B969DA05BB6}"/>
              </a:ext>
            </a:extLst>
          </p:cNvPr>
          <p:cNvSpPr/>
          <p:nvPr/>
        </p:nvSpPr>
        <p:spPr>
          <a:xfrm>
            <a:off x="2513220" y="1294449"/>
            <a:ext cx="8028220" cy="5563551"/>
          </a:xfrm>
          <a:prstGeom prst="round2SameRect">
            <a:avLst>
              <a:gd name="adj1" fmla="val 3598"/>
              <a:gd name="adj2" fmla="val 0"/>
            </a:avLst>
          </a:prstGeom>
          <a:solidFill>
            <a:srgbClr val="FCE8DF"/>
          </a:solidFill>
          <a:ln>
            <a:noFill/>
          </a:ln>
          <a:effectLst>
            <a:outerShdw blurRad="254000" dist="101600" sx="97000" sy="97000" rotWithShape="0">
              <a:schemeClr val="bg2">
                <a:lumMod val="75000"/>
                <a:alpha val="3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B80FBD-286E-6CD0-6907-8122B73A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27" y="325991"/>
            <a:ext cx="6123178" cy="485076"/>
          </a:xfrm>
        </p:spPr>
        <p:txBody>
          <a:bodyPr>
            <a:normAutofit/>
          </a:bodyPr>
          <a:lstStyle/>
          <a:p>
            <a:r>
              <a:rPr lang="pt-BR"/>
              <a:t>Como é a estrutura das questões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A43AF4-8A66-8068-BFF5-310890619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449" y="1932512"/>
            <a:ext cx="2074771" cy="1138620"/>
          </a:xfrm>
        </p:spPr>
        <p:txBody>
          <a:bodyPr>
            <a:noAutofit/>
          </a:bodyPr>
          <a:lstStyle/>
          <a:p>
            <a:pPr algn="ctr"/>
            <a:r>
              <a:rPr lang="pt-BR"/>
              <a:t>Perguntas claras,  diretas e direcionadas para as secretarias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0F70C3B7-4A60-C903-ED50-588E0B04DE52}"/>
              </a:ext>
            </a:extLst>
          </p:cNvPr>
          <p:cNvSpPr txBox="1">
            <a:spLocks/>
          </p:cNvSpPr>
          <p:nvPr/>
        </p:nvSpPr>
        <p:spPr>
          <a:xfrm>
            <a:off x="2769532" y="1598092"/>
            <a:ext cx="7153418" cy="668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4. Há uma estratégia ou iniciativas de transformação em Saúde Digital instituídas na Secretaria? 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90AA7DEE-7634-632A-731D-7EC060794130}"/>
              </a:ext>
            </a:extLst>
          </p:cNvPr>
          <p:cNvSpPr txBox="1">
            <a:spLocks/>
          </p:cNvSpPr>
          <p:nvPr/>
        </p:nvSpPr>
        <p:spPr>
          <a:xfrm>
            <a:off x="2788800" y="2259016"/>
            <a:ext cx="7409424" cy="1503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>
                <a:solidFill>
                  <a:srgbClr val="212730"/>
                </a:solidFill>
              </a:rPr>
              <a:t>Nota Informativa</a:t>
            </a:r>
          </a:p>
          <a:p>
            <a:r>
              <a:rPr lang="pt-BR" sz="1600">
                <a:solidFill>
                  <a:srgbClr val="212730"/>
                </a:solidFill>
              </a:rPr>
              <a:t>Estratégia de transformação em Saúde Digital: neste questionário, refere-se à existência de uma política, de um plano, de um programa ou de um projeto criado pela Secretaria e que esteja voltado para a incorporação de tecnologias digitais para melhorar a prestação de serviços de saúde, de modo a otimizar processos, promover a eficiência, melhorar a experiência do paciente e impulsionar inovações.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78F41107-3612-67B5-8FA0-F97943EBD0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14472" y="40178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spaço Reservado para Conteúdo 3">
            <a:extLst>
              <a:ext uri="{FF2B5EF4-FFF2-40B4-BE49-F238E27FC236}">
                <a16:creationId xmlns:a16="http://schemas.microsoft.com/office/drawing/2014/main" id="{FF348C1C-2D16-9D2B-D6DD-C6C70D4B9E39}"/>
              </a:ext>
            </a:extLst>
          </p:cNvPr>
          <p:cNvSpPr txBox="1">
            <a:spLocks/>
          </p:cNvSpPr>
          <p:nvPr/>
        </p:nvSpPr>
        <p:spPr>
          <a:xfrm>
            <a:off x="3114084" y="3756895"/>
            <a:ext cx="7424224" cy="2677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>
                <a:solidFill>
                  <a:srgbClr val="000000"/>
                </a:solidFill>
                <a:ea typeface="+mn-lt"/>
                <a:cs typeface="+mn-lt"/>
              </a:rPr>
              <a:t>Não há uma estratégia nem iniciativas de transformação em Saúde Digital instituídas nem há um planejamento para instituição.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pt-BR" sz="1600">
                <a:ea typeface="+mn-lt"/>
                <a:cs typeface="+mn-lt"/>
              </a:rPr>
            </a:br>
            <a:r>
              <a:rPr lang="pt-BR" sz="1600">
                <a:solidFill>
                  <a:srgbClr val="000000"/>
                </a:solidFill>
                <a:ea typeface="+mn-lt"/>
                <a:cs typeface="+mn-lt"/>
              </a:rPr>
              <a:t>Não há uma</a:t>
            </a:r>
            <a:r>
              <a:rPr lang="pt-BR" sz="16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pt-BR" sz="1600">
                <a:solidFill>
                  <a:srgbClr val="000000"/>
                </a:solidFill>
                <a:ea typeface="+mn-lt"/>
                <a:cs typeface="+mn-lt"/>
              </a:rPr>
              <a:t>estratégia de transformação em Saúde Digital instituídas, mas há iniciativas isoladas em alguns estabelecimentos de saúde.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pt-BR" sz="1600">
                <a:ea typeface="+mn-lt"/>
                <a:cs typeface="+mn-lt"/>
              </a:rPr>
            </a:br>
            <a:r>
              <a:rPr lang="pt-BR" sz="1600">
                <a:solidFill>
                  <a:srgbClr val="000000"/>
                </a:solidFill>
                <a:ea typeface="+mn-lt"/>
                <a:cs typeface="+mn-lt"/>
              </a:rPr>
              <a:t>Não há uma</a:t>
            </a:r>
            <a:r>
              <a:rPr lang="pt-BR" sz="16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pt-BR" sz="1600">
                <a:solidFill>
                  <a:srgbClr val="000000"/>
                </a:solidFill>
                <a:ea typeface="+mn-lt"/>
                <a:cs typeface="+mn-lt"/>
              </a:rPr>
              <a:t>estratégia de transformação em Saúde Digital, mas há iniciativas estruturadas pela Secretaria em toda a rede de estabelecimentos de saúde.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pt-BR" sz="1600">
                <a:ea typeface="+mn-lt"/>
                <a:cs typeface="+mn-lt"/>
              </a:rPr>
            </a:br>
            <a:r>
              <a:rPr lang="pt-BR" sz="1600">
                <a:solidFill>
                  <a:srgbClr val="000000"/>
                </a:solidFill>
                <a:ea typeface="+mn-lt"/>
                <a:cs typeface="+mn-lt"/>
              </a:rPr>
              <a:t>Há uma estratégia de transformação em Saúde Digital instituída.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60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>
                <a:solidFill>
                  <a:schemeClr val="tx1"/>
                </a:solidFill>
                <a:ea typeface="+mn-lt"/>
                <a:cs typeface="+mn-lt"/>
              </a:rPr>
              <a:t>Não sei responder.</a:t>
            </a:r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318AF54-F32A-4485-04AA-A7C15E86AFC0}"/>
              </a:ext>
            </a:extLst>
          </p:cNvPr>
          <p:cNvSpPr/>
          <p:nvPr/>
        </p:nvSpPr>
        <p:spPr>
          <a:xfrm>
            <a:off x="2840348" y="3941618"/>
            <a:ext cx="210207" cy="210207"/>
          </a:xfrm>
          <a:prstGeom prst="ellipse">
            <a:avLst/>
          </a:prstGeom>
          <a:solidFill>
            <a:srgbClr val="FCE8DF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0355407-CF52-12FD-1850-B0A9E7532746}"/>
              </a:ext>
            </a:extLst>
          </p:cNvPr>
          <p:cNvSpPr/>
          <p:nvPr/>
        </p:nvSpPr>
        <p:spPr>
          <a:xfrm>
            <a:off x="2840348" y="4632150"/>
            <a:ext cx="210207" cy="210207"/>
          </a:xfrm>
          <a:prstGeom prst="ellipse">
            <a:avLst/>
          </a:prstGeom>
          <a:solidFill>
            <a:srgbClr val="FCE8DF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18D62AC-CEC7-7D9B-4D8A-4A4EBD93BBCC}"/>
              </a:ext>
            </a:extLst>
          </p:cNvPr>
          <p:cNvSpPr/>
          <p:nvPr/>
        </p:nvSpPr>
        <p:spPr>
          <a:xfrm>
            <a:off x="2840347" y="5323486"/>
            <a:ext cx="210207" cy="210207"/>
          </a:xfrm>
          <a:prstGeom prst="ellipse">
            <a:avLst/>
          </a:prstGeom>
          <a:solidFill>
            <a:srgbClr val="FCE8DF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4D8C59E-6091-EB38-22F4-1B6DD9863878}"/>
              </a:ext>
            </a:extLst>
          </p:cNvPr>
          <p:cNvSpPr/>
          <p:nvPr/>
        </p:nvSpPr>
        <p:spPr>
          <a:xfrm>
            <a:off x="2840347" y="6035314"/>
            <a:ext cx="210207" cy="210207"/>
          </a:xfrm>
          <a:prstGeom prst="ellipse">
            <a:avLst/>
          </a:prstGeom>
          <a:solidFill>
            <a:srgbClr val="FCE8DF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476FEE2-C56F-72E5-6A7A-D559AA7B610C}"/>
              </a:ext>
            </a:extLst>
          </p:cNvPr>
          <p:cNvSpPr/>
          <p:nvPr/>
        </p:nvSpPr>
        <p:spPr>
          <a:xfrm>
            <a:off x="2840347" y="6451152"/>
            <a:ext cx="210207" cy="210207"/>
          </a:xfrm>
          <a:prstGeom prst="ellipse">
            <a:avLst/>
          </a:prstGeom>
          <a:solidFill>
            <a:srgbClr val="FCE8DF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2C263DB1-4A20-E3E5-CD74-5EB4C68A1D5C}"/>
              </a:ext>
            </a:extLst>
          </p:cNvPr>
          <p:cNvSpPr/>
          <p:nvPr/>
        </p:nvSpPr>
        <p:spPr>
          <a:xfrm rot="18954757">
            <a:off x="1552528" y="1361093"/>
            <a:ext cx="1433044" cy="1400614"/>
          </a:xfrm>
          <a:prstGeom prst="arc">
            <a:avLst>
              <a:gd name="adj1" fmla="val 14091629"/>
              <a:gd name="adj2" fmla="val 0"/>
            </a:avLst>
          </a:prstGeom>
          <a:ln w="76200">
            <a:solidFill>
              <a:srgbClr val="3247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8F1474B7-1F4A-52EA-9251-1FED5A0064A2}"/>
              </a:ext>
            </a:extLst>
          </p:cNvPr>
          <p:cNvSpPr/>
          <p:nvPr/>
        </p:nvSpPr>
        <p:spPr>
          <a:xfrm rot="8580000">
            <a:off x="2570366" y="1378309"/>
            <a:ext cx="331624" cy="305464"/>
          </a:xfrm>
          <a:prstGeom prst="triangle">
            <a:avLst/>
          </a:prstGeom>
          <a:solidFill>
            <a:srgbClr val="3247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E40E400F-27D4-D301-B637-F8951BDD629A}"/>
              </a:ext>
            </a:extLst>
          </p:cNvPr>
          <p:cNvSpPr txBox="1">
            <a:spLocks/>
          </p:cNvSpPr>
          <p:nvPr/>
        </p:nvSpPr>
        <p:spPr>
          <a:xfrm>
            <a:off x="666162" y="4263052"/>
            <a:ext cx="1667553" cy="14098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Alternativas ordenadas por níveis de maturidade (A </a:t>
            </a:r>
            <a:r>
              <a:rPr lang="pt-BR" err="1"/>
              <a:t>a</a:t>
            </a:r>
            <a:r>
              <a:rPr lang="pt-BR"/>
              <a:t> D)</a:t>
            </a:r>
          </a:p>
        </p:txBody>
      </p:sp>
      <p:sp>
        <p:nvSpPr>
          <p:cNvPr id="17" name="Arco 16">
            <a:extLst>
              <a:ext uri="{FF2B5EF4-FFF2-40B4-BE49-F238E27FC236}">
                <a16:creationId xmlns:a16="http://schemas.microsoft.com/office/drawing/2014/main" id="{948FCAE2-2149-607B-55E5-878BB57614BA}"/>
              </a:ext>
            </a:extLst>
          </p:cNvPr>
          <p:cNvSpPr/>
          <p:nvPr/>
        </p:nvSpPr>
        <p:spPr>
          <a:xfrm rot="-2880000">
            <a:off x="10193970" y="3198283"/>
            <a:ext cx="1433044" cy="1400614"/>
          </a:xfrm>
          <a:prstGeom prst="arc">
            <a:avLst>
              <a:gd name="adj1" fmla="val 15970655"/>
              <a:gd name="adj2" fmla="val 0"/>
            </a:avLst>
          </a:prstGeom>
          <a:ln w="76200">
            <a:solidFill>
              <a:srgbClr val="3247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37C82073-030C-BBED-F79C-D7179D6BDDF3}"/>
              </a:ext>
            </a:extLst>
          </p:cNvPr>
          <p:cNvSpPr/>
          <p:nvPr/>
        </p:nvSpPr>
        <p:spPr>
          <a:xfrm rot="15180000">
            <a:off x="10181568" y="3232669"/>
            <a:ext cx="331624" cy="305464"/>
          </a:xfrm>
          <a:prstGeom prst="triangle">
            <a:avLst/>
          </a:prstGeom>
          <a:solidFill>
            <a:srgbClr val="3247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id="{68BA5E14-0824-0C43-2E06-E2D837350C01}"/>
              </a:ext>
            </a:extLst>
          </p:cNvPr>
          <p:cNvSpPr txBox="1">
            <a:spLocks/>
          </p:cNvSpPr>
          <p:nvPr/>
        </p:nvSpPr>
        <p:spPr>
          <a:xfrm>
            <a:off x="9654164" y="5962500"/>
            <a:ext cx="2302851" cy="5695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Sempre terá alternativa (</a:t>
            </a:r>
            <a:r>
              <a:rPr lang="pt-BR" b="1"/>
              <a:t>E) </a:t>
            </a:r>
            <a:r>
              <a:rPr lang="pt-BR"/>
              <a:t>“Não sei responder" </a:t>
            </a:r>
          </a:p>
        </p:txBody>
      </p:sp>
      <p:sp>
        <p:nvSpPr>
          <p:cNvPr id="30" name="Arco 29">
            <a:extLst>
              <a:ext uri="{FF2B5EF4-FFF2-40B4-BE49-F238E27FC236}">
                <a16:creationId xmlns:a16="http://schemas.microsoft.com/office/drawing/2014/main" id="{35C76F78-BE0B-73A6-3F28-E0A6C3C3D1EA}"/>
              </a:ext>
            </a:extLst>
          </p:cNvPr>
          <p:cNvSpPr/>
          <p:nvPr/>
        </p:nvSpPr>
        <p:spPr>
          <a:xfrm rot="19600322">
            <a:off x="1307914" y="3703118"/>
            <a:ext cx="1433044" cy="1400614"/>
          </a:xfrm>
          <a:prstGeom prst="arc">
            <a:avLst>
              <a:gd name="adj1" fmla="val 14365907"/>
              <a:gd name="adj2" fmla="val 0"/>
            </a:avLst>
          </a:prstGeom>
          <a:ln w="76200">
            <a:solidFill>
              <a:srgbClr val="3247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2EEB208F-53B8-8C46-953A-89AB978DC2A4}"/>
              </a:ext>
            </a:extLst>
          </p:cNvPr>
          <p:cNvSpPr/>
          <p:nvPr/>
        </p:nvSpPr>
        <p:spPr>
          <a:xfrm rot="7800000">
            <a:off x="2495031" y="3926046"/>
            <a:ext cx="331624" cy="305464"/>
          </a:xfrm>
          <a:prstGeom prst="triangle">
            <a:avLst/>
          </a:prstGeom>
          <a:solidFill>
            <a:srgbClr val="3247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Arco 31">
            <a:extLst>
              <a:ext uri="{FF2B5EF4-FFF2-40B4-BE49-F238E27FC236}">
                <a16:creationId xmlns:a16="http://schemas.microsoft.com/office/drawing/2014/main" id="{D5855CFA-2752-A42C-EA67-85A54767350E}"/>
              </a:ext>
            </a:extLst>
          </p:cNvPr>
          <p:cNvSpPr/>
          <p:nvPr/>
        </p:nvSpPr>
        <p:spPr>
          <a:xfrm rot="18417816">
            <a:off x="8450146" y="6297429"/>
            <a:ext cx="1433044" cy="1400614"/>
          </a:xfrm>
          <a:prstGeom prst="arc">
            <a:avLst>
              <a:gd name="adj1" fmla="val 18434377"/>
              <a:gd name="adj2" fmla="val 0"/>
            </a:avLst>
          </a:prstGeom>
          <a:ln w="76200">
            <a:solidFill>
              <a:srgbClr val="3247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2732FA69-A900-5BE2-533A-F6ADCC997A03}"/>
              </a:ext>
            </a:extLst>
          </p:cNvPr>
          <p:cNvSpPr/>
          <p:nvPr/>
        </p:nvSpPr>
        <p:spPr>
          <a:xfrm rot="14520000">
            <a:off x="8719662" y="6212833"/>
            <a:ext cx="331624" cy="305464"/>
          </a:xfrm>
          <a:prstGeom prst="triangle">
            <a:avLst/>
          </a:prstGeom>
          <a:solidFill>
            <a:srgbClr val="3247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2602339-83BE-F400-D24E-7AFCD499088C}"/>
              </a:ext>
            </a:extLst>
          </p:cNvPr>
          <p:cNvSpPr txBox="1">
            <a:spLocks/>
          </p:cNvSpPr>
          <p:nvPr/>
        </p:nvSpPr>
        <p:spPr>
          <a:xfrm>
            <a:off x="10541161" y="3556390"/>
            <a:ext cx="1519093" cy="5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/>
              <a:t>Nota informativa</a:t>
            </a:r>
          </a:p>
        </p:txBody>
      </p:sp>
    </p:spTree>
    <p:extLst>
      <p:ext uri="{BB962C8B-B14F-4D97-AF65-F5344CB8AC3E}">
        <p14:creationId xmlns:p14="http://schemas.microsoft.com/office/powerpoint/2010/main" val="260399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0657D-6699-EBF4-D534-397C376C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352" y="2849961"/>
            <a:ext cx="3010193" cy="2727415"/>
          </a:xfrm>
        </p:spPr>
        <p:txBody>
          <a:bodyPr>
            <a:normAutofit/>
          </a:bodyPr>
          <a:lstStyle/>
          <a:p>
            <a:r>
              <a:rPr lang="pt-BR" sz="3600" dirty="0">
                <a:ea typeface="Calibri"/>
                <a:cs typeface="Calibri"/>
              </a:rPr>
              <a:t>Realização de Teste cognitivo</a:t>
            </a:r>
            <a:endParaRPr lang="pt-BR" sz="3600" dirty="0"/>
          </a:p>
        </p:txBody>
      </p:sp>
      <p:pic>
        <p:nvPicPr>
          <p:cNvPr id="5" name="Espaço Reservado para Conteúdo 4" descr="Boa Ideia com preenchimento sólido">
            <a:extLst>
              <a:ext uri="{FF2B5EF4-FFF2-40B4-BE49-F238E27FC236}">
                <a16:creationId xmlns:a16="http://schemas.microsoft.com/office/drawing/2014/main" id="{FFB89730-C002-96F4-471D-5D7E5D090E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6866" y="1466491"/>
            <a:ext cx="1143805" cy="1143805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F44B0F-F1DA-3871-3DAB-A1DE44D61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215" y="1327449"/>
            <a:ext cx="4813540" cy="522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pt-BR" sz="2400" dirty="0">
                <a:ea typeface="Calibri"/>
                <a:cs typeface="Arial"/>
              </a:rPr>
              <a:t>Proposta - realização de </a:t>
            </a:r>
            <a:r>
              <a:rPr lang="pt-BR" sz="2400" b="1" dirty="0">
                <a:ea typeface="Calibri"/>
                <a:cs typeface="Arial"/>
              </a:rPr>
              <a:t>8 entrevistas </a:t>
            </a:r>
            <a:r>
              <a:rPr lang="pt-BR" sz="2400" dirty="0">
                <a:ea typeface="Calibri"/>
                <a:cs typeface="Arial"/>
              </a:rPr>
              <a:t>sendo:</a:t>
            </a:r>
          </a:p>
          <a:p>
            <a:pPr marL="971550" lvl="1" indent="-285750">
              <a:spcAft>
                <a:spcPts val="600"/>
              </a:spcAft>
              <a:buFont typeface="Arial"/>
              <a:buChar char="•"/>
            </a:pPr>
            <a:r>
              <a:rPr lang="pt-BR" sz="2400" dirty="0">
                <a:ea typeface="Calibri"/>
                <a:cs typeface="Arial"/>
              </a:rPr>
              <a:t>4 gestores dos municípios;</a:t>
            </a:r>
          </a:p>
          <a:p>
            <a:pPr marL="971550" lvl="1" indent="-285750">
              <a:spcAft>
                <a:spcPts val="600"/>
              </a:spcAft>
              <a:buFont typeface="Arial"/>
              <a:buChar char="•"/>
            </a:pPr>
            <a:r>
              <a:rPr lang="pt-BR" sz="2400" dirty="0">
                <a:ea typeface="Calibri"/>
                <a:cs typeface="Arial"/>
              </a:rPr>
              <a:t>4 técnicos de saúde digital de COSEMS.</a:t>
            </a:r>
            <a:endParaRPr lang="en-US" sz="2400" dirty="0">
              <a:ea typeface="Calibri"/>
              <a:cs typeface="Arial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ea typeface="Calibri"/>
                <a:cs typeface="Arial"/>
              </a:rPr>
              <a:t>10 perguntas do </a:t>
            </a:r>
            <a:r>
              <a:rPr lang="pt-BR" sz="2400" b="1" dirty="0">
                <a:ea typeface="Calibri"/>
                <a:cs typeface="Arial"/>
              </a:rPr>
              <a:t>Índice</a:t>
            </a:r>
            <a:r>
              <a:rPr lang="pt-BR" sz="2400" dirty="0">
                <a:ea typeface="Calibri"/>
                <a:cs typeface="Arial"/>
              </a:rPr>
              <a:t> selecionadas de todos os domínios.</a:t>
            </a:r>
            <a:endParaRPr lang="en-US" sz="2400" dirty="0">
              <a:ea typeface="Calibri"/>
              <a:cs typeface="Arial"/>
            </a:endParaRPr>
          </a:p>
          <a:p>
            <a:r>
              <a:rPr lang="pt-BR" sz="2400" dirty="0">
                <a:ea typeface="Calibri"/>
                <a:cs typeface="Arial"/>
              </a:rPr>
              <a:t>Roteiro das entrevistas baseado na Pesquisa TIC Saúde (contribuição pelo GT) e apoio operacional do HAOC (pelo PROADI-SUS).</a:t>
            </a:r>
            <a:endParaRPr lang="en-US" sz="2400" dirty="0">
              <a:ea typeface="Calibri"/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pt-BR" sz="2400" dirty="0">
              <a:solidFill>
                <a:srgbClr val="000000"/>
              </a:solidFill>
              <a:cs typeface="Arial"/>
            </a:endParaRPr>
          </a:p>
          <a:p>
            <a:endParaRPr lang="pt-BR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72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A15A6-B14B-516D-D7DD-CC22EFC27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12FCD1A0-7FDA-359C-960D-BEBBB3380BDE}"/>
              </a:ext>
            </a:extLst>
          </p:cNvPr>
          <p:cNvSpPr>
            <a:spLocks/>
          </p:cNvSpPr>
          <p:nvPr/>
        </p:nvSpPr>
        <p:spPr>
          <a:xfrm>
            <a:off x="1257937" y="1485877"/>
            <a:ext cx="10344743" cy="5249500"/>
          </a:xfrm>
          <a:custGeom>
            <a:avLst/>
            <a:gdLst>
              <a:gd name="connsiteX0" fmla="*/ 2592547 w 9802946"/>
              <a:gd name="connsiteY0" fmla="*/ 0 h 5273749"/>
              <a:gd name="connsiteX1" fmla="*/ 9769524 w 9802946"/>
              <a:gd name="connsiteY1" fmla="*/ 1222744 h 5273749"/>
              <a:gd name="connsiteX2" fmla="*/ 8836 w 9802946"/>
              <a:gd name="connsiteY2" fmla="*/ 2753833 h 5273749"/>
              <a:gd name="connsiteX3" fmla="*/ 8047050 w 9802946"/>
              <a:gd name="connsiteY3" fmla="*/ 5273749 h 527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946" h="5273749">
                <a:moveTo>
                  <a:pt x="2592547" y="0"/>
                </a:moveTo>
                <a:cubicBezTo>
                  <a:pt x="6396344" y="381886"/>
                  <a:pt x="10200142" y="763772"/>
                  <a:pt x="9769524" y="1222744"/>
                </a:cubicBezTo>
                <a:cubicBezTo>
                  <a:pt x="9338906" y="1681716"/>
                  <a:pt x="295915" y="2078666"/>
                  <a:pt x="8836" y="2753833"/>
                </a:cubicBezTo>
                <a:cubicBezTo>
                  <a:pt x="-278243" y="3429000"/>
                  <a:pt x="6514189" y="4837814"/>
                  <a:pt x="8047050" y="5273749"/>
                </a:cubicBezTo>
              </a:path>
            </a:pathLst>
          </a:custGeom>
          <a:noFill/>
          <a:ln w="533400"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D450777E-A507-3709-BBE0-ABF20D03AFD6}"/>
              </a:ext>
            </a:extLst>
          </p:cNvPr>
          <p:cNvSpPr/>
          <p:nvPr/>
        </p:nvSpPr>
        <p:spPr>
          <a:xfrm>
            <a:off x="1249471" y="1485878"/>
            <a:ext cx="10344743" cy="5249499"/>
          </a:xfrm>
          <a:custGeom>
            <a:avLst/>
            <a:gdLst>
              <a:gd name="connsiteX0" fmla="*/ 2592547 w 9802946"/>
              <a:gd name="connsiteY0" fmla="*/ 0 h 5273749"/>
              <a:gd name="connsiteX1" fmla="*/ 9769524 w 9802946"/>
              <a:gd name="connsiteY1" fmla="*/ 1222744 h 5273749"/>
              <a:gd name="connsiteX2" fmla="*/ 8836 w 9802946"/>
              <a:gd name="connsiteY2" fmla="*/ 2753833 h 5273749"/>
              <a:gd name="connsiteX3" fmla="*/ 8047050 w 9802946"/>
              <a:gd name="connsiteY3" fmla="*/ 5273749 h 527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946" h="5273749">
                <a:moveTo>
                  <a:pt x="2592547" y="0"/>
                </a:moveTo>
                <a:cubicBezTo>
                  <a:pt x="6396344" y="381886"/>
                  <a:pt x="10200142" y="763772"/>
                  <a:pt x="9769524" y="1222744"/>
                </a:cubicBezTo>
                <a:cubicBezTo>
                  <a:pt x="9338906" y="1681716"/>
                  <a:pt x="295915" y="2078666"/>
                  <a:pt x="8836" y="2753833"/>
                </a:cubicBezTo>
                <a:cubicBezTo>
                  <a:pt x="-278243" y="3429000"/>
                  <a:pt x="6514189" y="4837814"/>
                  <a:pt x="8047050" y="5273749"/>
                </a:cubicBezTo>
              </a:path>
            </a:pathLst>
          </a:custGeom>
          <a:noFill/>
          <a:ln w="38100" cap="sq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Google Shape;536;p27">
            <a:extLst>
              <a:ext uri="{FF2B5EF4-FFF2-40B4-BE49-F238E27FC236}">
                <a16:creationId xmlns:a16="http://schemas.microsoft.com/office/drawing/2014/main" id="{A155757A-6AB9-AE8B-F321-22D009985173}"/>
              </a:ext>
            </a:extLst>
          </p:cNvPr>
          <p:cNvSpPr txBox="1"/>
          <p:nvPr/>
        </p:nvSpPr>
        <p:spPr>
          <a:xfrm>
            <a:off x="939900" y="4914100"/>
            <a:ext cx="1786000" cy="3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1333">
              <a:solidFill>
                <a:schemeClr val="accent4"/>
              </a:solidFill>
              <a:latin typeface="Montserrat" pitchFamily="2" charset="77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" name="Google Shape;538;p27">
            <a:extLst>
              <a:ext uri="{FF2B5EF4-FFF2-40B4-BE49-F238E27FC236}">
                <a16:creationId xmlns:a16="http://schemas.microsoft.com/office/drawing/2014/main" id="{D17A515C-5CBC-D00B-9A9A-F85237480AC8}"/>
              </a:ext>
            </a:extLst>
          </p:cNvPr>
          <p:cNvGrpSpPr/>
          <p:nvPr/>
        </p:nvGrpSpPr>
        <p:grpSpPr>
          <a:xfrm>
            <a:off x="3628760" y="289517"/>
            <a:ext cx="860911" cy="860593"/>
            <a:chOff x="2166483" y="3901879"/>
            <a:chExt cx="686932" cy="686678"/>
          </a:xfrm>
        </p:grpSpPr>
        <p:grpSp>
          <p:nvGrpSpPr>
            <p:cNvPr id="12" name="Google Shape;539;p27">
              <a:extLst>
                <a:ext uri="{FF2B5EF4-FFF2-40B4-BE49-F238E27FC236}">
                  <a16:creationId xmlns:a16="http://schemas.microsoft.com/office/drawing/2014/main" id="{20564233-C4DD-CAC0-6EF8-21F730F8DB15}"/>
                </a:ext>
              </a:extLst>
            </p:cNvPr>
            <p:cNvGrpSpPr/>
            <p:nvPr/>
          </p:nvGrpSpPr>
          <p:grpSpPr>
            <a:xfrm>
              <a:off x="2166483" y="3901879"/>
              <a:ext cx="686932" cy="686678"/>
              <a:chOff x="6203947" y="6068464"/>
              <a:chExt cx="2527341" cy="2527341"/>
            </a:xfrm>
          </p:grpSpPr>
          <p:sp>
            <p:nvSpPr>
              <p:cNvPr id="14" name="Google Shape;540;p27">
                <a:extLst>
                  <a:ext uri="{FF2B5EF4-FFF2-40B4-BE49-F238E27FC236}">
                    <a16:creationId xmlns:a16="http://schemas.microsoft.com/office/drawing/2014/main" id="{A0920C85-2C37-B9E8-22D0-15771E7DCB4D}"/>
                  </a:ext>
                </a:extLst>
              </p:cNvPr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name="adj" fmla="val 118365"/>
                </a:avLst>
              </a:prstGeom>
              <a:solidFill>
                <a:srgbClr val="E8705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" name="Google Shape;541;p27">
                <a:extLst>
                  <a:ext uri="{FF2B5EF4-FFF2-40B4-BE49-F238E27FC236}">
                    <a16:creationId xmlns:a16="http://schemas.microsoft.com/office/drawing/2014/main" id="{CDE56E22-1193-2A89-EA73-B3846C45E612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13" name="Google Shape;542;p27">
              <a:extLst>
                <a:ext uri="{FF2B5EF4-FFF2-40B4-BE49-F238E27FC236}">
                  <a16:creationId xmlns:a16="http://schemas.microsoft.com/office/drawing/2014/main" id="{F791386A-AA72-D1F8-F94B-D7674259E2DE}"/>
                </a:ext>
              </a:extLst>
            </p:cNvPr>
            <p:cNvSpPr txBox="1"/>
            <p:nvPr/>
          </p:nvSpPr>
          <p:spPr>
            <a:xfrm>
              <a:off x="2262235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rgbClr val="ED7D31"/>
                  </a:solidFill>
                  <a:latin typeface="Montserrat" pitchFamily="2" charset="77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400">
                <a:solidFill>
                  <a:srgbClr val="ED7D31"/>
                </a:solidFill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543;p27">
            <a:extLst>
              <a:ext uri="{FF2B5EF4-FFF2-40B4-BE49-F238E27FC236}">
                <a16:creationId xmlns:a16="http://schemas.microsoft.com/office/drawing/2014/main" id="{761BF137-3757-C505-AD5A-6572047D4BC4}"/>
              </a:ext>
            </a:extLst>
          </p:cNvPr>
          <p:cNvGrpSpPr/>
          <p:nvPr/>
        </p:nvGrpSpPr>
        <p:grpSpPr>
          <a:xfrm>
            <a:off x="7080064" y="660146"/>
            <a:ext cx="860911" cy="860593"/>
            <a:chOff x="2166483" y="3901879"/>
            <a:chExt cx="686932" cy="686678"/>
          </a:xfrm>
        </p:grpSpPr>
        <p:grpSp>
          <p:nvGrpSpPr>
            <p:cNvPr id="17" name="Google Shape;544;p27">
              <a:extLst>
                <a:ext uri="{FF2B5EF4-FFF2-40B4-BE49-F238E27FC236}">
                  <a16:creationId xmlns:a16="http://schemas.microsoft.com/office/drawing/2014/main" id="{7558B0C5-957B-C806-E51F-96024372367F}"/>
                </a:ext>
              </a:extLst>
            </p:cNvPr>
            <p:cNvGrpSpPr/>
            <p:nvPr/>
          </p:nvGrpSpPr>
          <p:grpSpPr>
            <a:xfrm>
              <a:off x="2166483" y="3901879"/>
              <a:ext cx="686932" cy="686678"/>
              <a:chOff x="6203947" y="6068464"/>
              <a:chExt cx="2527341" cy="2527341"/>
            </a:xfrm>
          </p:grpSpPr>
          <p:sp>
            <p:nvSpPr>
              <p:cNvPr id="19" name="Google Shape;545;p27">
                <a:extLst>
                  <a:ext uri="{FF2B5EF4-FFF2-40B4-BE49-F238E27FC236}">
                    <a16:creationId xmlns:a16="http://schemas.microsoft.com/office/drawing/2014/main" id="{64DFECA6-B2E4-15C0-254E-E82253A1C0D6}"/>
                  </a:ext>
                </a:extLst>
              </p:cNvPr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name="adj" fmla="val 118365"/>
                </a:avLst>
              </a:pr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" name="Google Shape;546;p27">
                <a:extLst>
                  <a:ext uri="{FF2B5EF4-FFF2-40B4-BE49-F238E27FC236}">
                    <a16:creationId xmlns:a16="http://schemas.microsoft.com/office/drawing/2014/main" id="{93AE520B-063F-1C20-7F78-28953AFC35C0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18" name="Google Shape;547;p27">
              <a:extLst>
                <a:ext uri="{FF2B5EF4-FFF2-40B4-BE49-F238E27FC236}">
                  <a16:creationId xmlns:a16="http://schemas.microsoft.com/office/drawing/2014/main" id="{053618C7-9621-3C5A-C715-3ADC9FE87962}"/>
                </a:ext>
              </a:extLst>
            </p:cNvPr>
            <p:cNvSpPr txBox="1"/>
            <p:nvPr/>
          </p:nvSpPr>
          <p:spPr>
            <a:xfrm>
              <a:off x="2262235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rgbClr val="ED7D31"/>
                  </a:solidFill>
                  <a:latin typeface="Montserrat" pitchFamily="2" charset="77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400">
                <a:solidFill>
                  <a:srgbClr val="ED7D31"/>
                </a:solidFill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" name="Google Shape;548;p27">
            <a:extLst>
              <a:ext uri="{FF2B5EF4-FFF2-40B4-BE49-F238E27FC236}">
                <a16:creationId xmlns:a16="http://schemas.microsoft.com/office/drawing/2014/main" id="{AB176F24-9FA8-32DE-0671-6E5809D5F4E4}"/>
              </a:ext>
            </a:extLst>
          </p:cNvPr>
          <p:cNvGrpSpPr/>
          <p:nvPr/>
        </p:nvGrpSpPr>
        <p:grpSpPr>
          <a:xfrm>
            <a:off x="5217410" y="2263124"/>
            <a:ext cx="860911" cy="860593"/>
            <a:chOff x="2166483" y="3901879"/>
            <a:chExt cx="686932" cy="686678"/>
          </a:xfrm>
        </p:grpSpPr>
        <p:grpSp>
          <p:nvGrpSpPr>
            <p:cNvPr id="22" name="Google Shape;549;p27">
              <a:extLst>
                <a:ext uri="{FF2B5EF4-FFF2-40B4-BE49-F238E27FC236}">
                  <a16:creationId xmlns:a16="http://schemas.microsoft.com/office/drawing/2014/main" id="{C667E8D0-37B1-E650-B9BD-7F249A32246E}"/>
                </a:ext>
              </a:extLst>
            </p:cNvPr>
            <p:cNvGrpSpPr/>
            <p:nvPr/>
          </p:nvGrpSpPr>
          <p:grpSpPr>
            <a:xfrm>
              <a:off x="2166483" y="3901879"/>
              <a:ext cx="686932" cy="686678"/>
              <a:chOff x="6203947" y="6068464"/>
              <a:chExt cx="2527341" cy="2527341"/>
            </a:xfrm>
          </p:grpSpPr>
          <p:sp>
            <p:nvSpPr>
              <p:cNvPr id="24" name="Google Shape;550;p27">
                <a:extLst>
                  <a:ext uri="{FF2B5EF4-FFF2-40B4-BE49-F238E27FC236}">
                    <a16:creationId xmlns:a16="http://schemas.microsoft.com/office/drawing/2014/main" id="{888D2E4F-3C5A-F4DB-A1EB-0DC3B8FCAEC4}"/>
                  </a:ext>
                </a:extLst>
              </p:cNvPr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name="adj" fmla="val 11836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1333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5" name="Google Shape;551;p27">
                <a:extLst>
                  <a:ext uri="{FF2B5EF4-FFF2-40B4-BE49-F238E27FC236}">
                    <a16:creationId xmlns:a16="http://schemas.microsoft.com/office/drawing/2014/main" id="{D3C83FAE-28A4-08D5-0863-4A0AF798D6F1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1333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23" name="Google Shape;552;p27">
              <a:extLst>
                <a:ext uri="{FF2B5EF4-FFF2-40B4-BE49-F238E27FC236}">
                  <a16:creationId xmlns:a16="http://schemas.microsoft.com/office/drawing/2014/main" id="{B3C6BA5F-7964-15AD-83C3-9DFBF09BE2CF}"/>
                </a:ext>
              </a:extLst>
            </p:cNvPr>
            <p:cNvSpPr txBox="1"/>
            <p:nvPr/>
          </p:nvSpPr>
          <p:spPr>
            <a:xfrm>
              <a:off x="2262235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accent2"/>
                  </a:solidFill>
                  <a:latin typeface="Montserrat" pitchFamily="2" charset="77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400">
                <a:solidFill>
                  <a:schemeClr val="accent2"/>
                </a:solidFill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6" name="Google Shape;553;p27">
            <a:extLst>
              <a:ext uri="{FF2B5EF4-FFF2-40B4-BE49-F238E27FC236}">
                <a16:creationId xmlns:a16="http://schemas.microsoft.com/office/drawing/2014/main" id="{0C734703-33F9-B69D-C51B-7342D61F31C2}"/>
              </a:ext>
            </a:extLst>
          </p:cNvPr>
          <p:cNvGrpSpPr/>
          <p:nvPr/>
        </p:nvGrpSpPr>
        <p:grpSpPr>
          <a:xfrm>
            <a:off x="2076668" y="3834687"/>
            <a:ext cx="860911" cy="860593"/>
            <a:chOff x="2166483" y="3901879"/>
            <a:chExt cx="686932" cy="686678"/>
          </a:xfrm>
        </p:grpSpPr>
        <p:grpSp>
          <p:nvGrpSpPr>
            <p:cNvPr id="27" name="Google Shape;554;p27">
              <a:extLst>
                <a:ext uri="{FF2B5EF4-FFF2-40B4-BE49-F238E27FC236}">
                  <a16:creationId xmlns:a16="http://schemas.microsoft.com/office/drawing/2014/main" id="{4A4014F9-8E6D-D314-8A24-89209D6EF897}"/>
                </a:ext>
              </a:extLst>
            </p:cNvPr>
            <p:cNvGrpSpPr/>
            <p:nvPr/>
          </p:nvGrpSpPr>
          <p:grpSpPr>
            <a:xfrm>
              <a:off x="2166483" y="3901879"/>
              <a:ext cx="686932" cy="686678"/>
              <a:chOff x="6203947" y="6068464"/>
              <a:chExt cx="2527341" cy="2527341"/>
            </a:xfrm>
          </p:grpSpPr>
          <p:sp>
            <p:nvSpPr>
              <p:cNvPr id="29" name="Google Shape;555;p27">
                <a:extLst>
                  <a:ext uri="{FF2B5EF4-FFF2-40B4-BE49-F238E27FC236}">
                    <a16:creationId xmlns:a16="http://schemas.microsoft.com/office/drawing/2014/main" id="{3496FEE7-003D-27BB-E11D-BBA698C939E8}"/>
                  </a:ext>
                </a:extLst>
              </p:cNvPr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name="adj" fmla="val 118365"/>
                </a:avLst>
              </a:pr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1333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0" name="Google Shape;556;p27">
                <a:extLst>
                  <a:ext uri="{FF2B5EF4-FFF2-40B4-BE49-F238E27FC236}">
                    <a16:creationId xmlns:a16="http://schemas.microsoft.com/office/drawing/2014/main" id="{4E2EA705-F9CE-93F9-177B-1490A68D8966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1333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28" name="Google Shape;557;p27">
              <a:extLst>
                <a:ext uri="{FF2B5EF4-FFF2-40B4-BE49-F238E27FC236}">
                  <a16:creationId xmlns:a16="http://schemas.microsoft.com/office/drawing/2014/main" id="{2A707E99-77DD-9F09-B26C-D39C92419D85}"/>
                </a:ext>
              </a:extLst>
            </p:cNvPr>
            <p:cNvSpPr txBox="1"/>
            <p:nvPr/>
          </p:nvSpPr>
          <p:spPr>
            <a:xfrm>
              <a:off x="2262235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rgbClr val="E87051"/>
                  </a:solidFill>
                  <a:latin typeface="Montserrat" pitchFamily="2" charset="77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1333">
                <a:solidFill>
                  <a:srgbClr val="E87051"/>
                </a:solidFill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" name="Google Shape;548;p27">
            <a:extLst>
              <a:ext uri="{FF2B5EF4-FFF2-40B4-BE49-F238E27FC236}">
                <a16:creationId xmlns:a16="http://schemas.microsoft.com/office/drawing/2014/main" id="{D8ED2796-8544-6CBA-408E-4FAA9357E29A}"/>
              </a:ext>
            </a:extLst>
          </p:cNvPr>
          <p:cNvGrpSpPr/>
          <p:nvPr/>
        </p:nvGrpSpPr>
        <p:grpSpPr>
          <a:xfrm rot="10800000">
            <a:off x="8172029" y="3407206"/>
            <a:ext cx="860911" cy="860593"/>
            <a:chOff x="2166483" y="3901879"/>
            <a:chExt cx="686932" cy="686678"/>
          </a:xfrm>
        </p:grpSpPr>
        <p:grpSp>
          <p:nvGrpSpPr>
            <p:cNvPr id="33" name="Google Shape;549;p27">
              <a:extLst>
                <a:ext uri="{FF2B5EF4-FFF2-40B4-BE49-F238E27FC236}">
                  <a16:creationId xmlns:a16="http://schemas.microsoft.com/office/drawing/2014/main" id="{B7463CAF-4C4F-C118-A481-E1DD407C9720}"/>
                </a:ext>
              </a:extLst>
            </p:cNvPr>
            <p:cNvGrpSpPr/>
            <p:nvPr/>
          </p:nvGrpSpPr>
          <p:grpSpPr>
            <a:xfrm>
              <a:off x="2166483" y="3901879"/>
              <a:ext cx="686932" cy="686678"/>
              <a:chOff x="6203947" y="6068464"/>
              <a:chExt cx="2527341" cy="2527341"/>
            </a:xfrm>
          </p:grpSpPr>
          <p:sp>
            <p:nvSpPr>
              <p:cNvPr id="35" name="Google Shape;550;p27">
                <a:extLst>
                  <a:ext uri="{FF2B5EF4-FFF2-40B4-BE49-F238E27FC236}">
                    <a16:creationId xmlns:a16="http://schemas.microsoft.com/office/drawing/2014/main" id="{251DC73C-FF7F-3A16-7CFA-241C6B2AE3F4}"/>
                  </a:ext>
                </a:extLst>
              </p:cNvPr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name="adj" fmla="val 11836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6" name="Google Shape;551;p27">
                <a:extLst>
                  <a:ext uri="{FF2B5EF4-FFF2-40B4-BE49-F238E27FC236}">
                    <a16:creationId xmlns:a16="http://schemas.microsoft.com/office/drawing/2014/main" id="{C3320A6D-1250-C07E-6E00-AB54FDE7EEEA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4" name="Google Shape;552;p27">
              <a:extLst>
                <a:ext uri="{FF2B5EF4-FFF2-40B4-BE49-F238E27FC236}">
                  <a16:creationId xmlns:a16="http://schemas.microsoft.com/office/drawing/2014/main" id="{755FFD4D-7F4F-4CF8-F5D5-0465106B0F75}"/>
                </a:ext>
              </a:extLst>
            </p:cNvPr>
            <p:cNvSpPr txBox="1"/>
            <p:nvPr/>
          </p:nvSpPr>
          <p:spPr>
            <a:xfrm rot="10800000">
              <a:off x="2262234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accent2"/>
                  </a:solidFill>
                  <a:latin typeface="Montserrat" pitchFamily="2" charset="77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400">
                <a:solidFill>
                  <a:schemeClr val="accent2"/>
                </a:solidFill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5" name="Google Shape;910;p39">
            <a:extLst>
              <a:ext uri="{FF2B5EF4-FFF2-40B4-BE49-F238E27FC236}">
                <a16:creationId xmlns:a16="http://schemas.microsoft.com/office/drawing/2014/main" id="{7D714E03-4332-7E6C-3444-4822BAAB14BD}"/>
              </a:ext>
            </a:extLst>
          </p:cNvPr>
          <p:cNvSpPr/>
          <p:nvPr/>
        </p:nvSpPr>
        <p:spPr>
          <a:xfrm>
            <a:off x="9399178" y="4622339"/>
            <a:ext cx="2519678" cy="1331894"/>
          </a:xfrm>
          <a:custGeom>
            <a:avLst/>
            <a:gdLst/>
            <a:ahLst/>
            <a:cxnLst/>
            <a:rect l="l" t="t" r="r" b="b"/>
            <a:pathLst>
              <a:path w="947" h="626" extrusionOk="0">
                <a:moveTo>
                  <a:pt x="946" y="625"/>
                </a:moveTo>
                <a:lnTo>
                  <a:pt x="0" y="625"/>
                </a:lnTo>
                <a:lnTo>
                  <a:pt x="0" y="0"/>
                </a:lnTo>
                <a:lnTo>
                  <a:pt x="946" y="0"/>
                </a:lnTo>
                <a:lnTo>
                  <a:pt x="761" y="313"/>
                </a:lnTo>
                <a:lnTo>
                  <a:pt x="946" y="625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" sz="1333">
                <a:solidFill>
                  <a:schemeClr val="lt1"/>
                </a:solidFill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sz="1333">
              <a:solidFill>
                <a:schemeClr val="dk1"/>
              </a:solidFill>
              <a:latin typeface="Montserrat" pitchFamily="2" charset="77"/>
              <a:ea typeface="Lato Light"/>
              <a:cs typeface="Lato Light"/>
              <a:sym typeface="Lato Light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556E36B-4BEE-2B9B-07F1-510981F6EA89}"/>
              </a:ext>
            </a:extLst>
          </p:cNvPr>
          <p:cNvSpPr txBox="1"/>
          <p:nvPr/>
        </p:nvSpPr>
        <p:spPr>
          <a:xfrm>
            <a:off x="9581066" y="4706898"/>
            <a:ext cx="2045479" cy="111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33" b="1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</a:rPr>
              <a:t>Evidências para apoiar a elaboração do Plano de Ação </a:t>
            </a:r>
            <a:br>
              <a:rPr lang="pt-BR" sz="1333" b="1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</a:rPr>
            </a:br>
            <a:r>
              <a:rPr lang="pt-BR" sz="1333" b="1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</a:rPr>
              <a:t>de Transformação em Saúde Digital</a:t>
            </a:r>
          </a:p>
        </p:txBody>
      </p:sp>
      <p:sp>
        <p:nvSpPr>
          <p:cNvPr id="51" name="Título 50">
            <a:extLst>
              <a:ext uri="{FF2B5EF4-FFF2-40B4-BE49-F238E27FC236}">
                <a16:creationId xmlns:a16="http://schemas.microsoft.com/office/drawing/2014/main" id="{FB22FF28-ED3E-2214-7918-ECC04B24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2815121" cy="1028563"/>
          </a:xfrm>
        </p:spPr>
        <p:txBody>
          <a:bodyPr>
            <a:normAutofit/>
          </a:bodyPr>
          <a:lstStyle/>
          <a:p>
            <a:r>
              <a:rPr lang="pt-BR"/>
              <a:t>Implementação do Índice</a:t>
            </a:r>
          </a:p>
        </p:txBody>
      </p:sp>
      <p:sp>
        <p:nvSpPr>
          <p:cNvPr id="52" name="Espaço Reservado para Conteúdo 51">
            <a:extLst>
              <a:ext uri="{FF2B5EF4-FFF2-40B4-BE49-F238E27FC236}">
                <a16:creationId xmlns:a16="http://schemas.microsoft.com/office/drawing/2014/main" id="{D01AC8AB-2B2C-3059-81D2-0B57A9DA2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6465" y="413090"/>
            <a:ext cx="2511236" cy="811575"/>
          </a:xfrm>
        </p:spPr>
        <p:txBody>
          <a:bodyPr>
            <a:noAutofit/>
          </a:bodyPr>
          <a:lstStyle/>
          <a:p>
            <a:r>
              <a:rPr lang="pt-BR" sz="1700"/>
              <a:t>Envio do SEI para gestores contendo informe sobre o instrumento</a:t>
            </a:r>
          </a:p>
        </p:txBody>
      </p:sp>
      <p:sp>
        <p:nvSpPr>
          <p:cNvPr id="56" name="Espaço Reservado para Conteúdo 51">
            <a:extLst>
              <a:ext uri="{FF2B5EF4-FFF2-40B4-BE49-F238E27FC236}">
                <a16:creationId xmlns:a16="http://schemas.microsoft.com/office/drawing/2014/main" id="{EAB152B4-8074-615B-5892-0F6CC9D57842}"/>
              </a:ext>
            </a:extLst>
          </p:cNvPr>
          <p:cNvSpPr txBox="1">
            <a:spLocks/>
          </p:cNvSpPr>
          <p:nvPr/>
        </p:nvSpPr>
        <p:spPr>
          <a:xfrm>
            <a:off x="8006538" y="791353"/>
            <a:ext cx="2062892" cy="580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00"/>
              <a:t>Envio de chave de acesso para gestores</a:t>
            </a:r>
          </a:p>
        </p:txBody>
      </p:sp>
      <p:grpSp>
        <p:nvGrpSpPr>
          <p:cNvPr id="81" name="Google Shape;553;p27">
            <a:extLst>
              <a:ext uri="{FF2B5EF4-FFF2-40B4-BE49-F238E27FC236}">
                <a16:creationId xmlns:a16="http://schemas.microsoft.com/office/drawing/2014/main" id="{AC976F5A-27F3-A9DA-FE26-936E1E8EC854}"/>
              </a:ext>
            </a:extLst>
          </p:cNvPr>
          <p:cNvGrpSpPr/>
          <p:nvPr/>
        </p:nvGrpSpPr>
        <p:grpSpPr>
          <a:xfrm>
            <a:off x="4155729" y="4305005"/>
            <a:ext cx="860911" cy="860593"/>
            <a:chOff x="2166483" y="3901879"/>
            <a:chExt cx="686932" cy="686678"/>
          </a:xfrm>
        </p:grpSpPr>
        <p:grpSp>
          <p:nvGrpSpPr>
            <p:cNvPr id="82" name="Google Shape;554;p27">
              <a:extLst>
                <a:ext uri="{FF2B5EF4-FFF2-40B4-BE49-F238E27FC236}">
                  <a16:creationId xmlns:a16="http://schemas.microsoft.com/office/drawing/2014/main" id="{4D3D6186-2544-4B91-5189-B53B040E0D54}"/>
                </a:ext>
              </a:extLst>
            </p:cNvPr>
            <p:cNvGrpSpPr/>
            <p:nvPr/>
          </p:nvGrpSpPr>
          <p:grpSpPr>
            <a:xfrm>
              <a:off x="2166483" y="3901879"/>
              <a:ext cx="686932" cy="686678"/>
              <a:chOff x="6203947" y="6068464"/>
              <a:chExt cx="2527341" cy="2527341"/>
            </a:xfrm>
          </p:grpSpPr>
          <p:sp>
            <p:nvSpPr>
              <p:cNvPr id="84" name="Google Shape;555;p27">
                <a:extLst>
                  <a:ext uri="{FF2B5EF4-FFF2-40B4-BE49-F238E27FC236}">
                    <a16:creationId xmlns:a16="http://schemas.microsoft.com/office/drawing/2014/main" id="{A5644EBF-3FCC-E6CD-970C-1EA44AC20720}"/>
                  </a:ext>
                </a:extLst>
              </p:cNvPr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name="adj" fmla="val 118365"/>
                </a:avLst>
              </a:pr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1333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5" name="Google Shape;556;p27">
                <a:extLst>
                  <a:ext uri="{FF2B5EF4-FFF2-40B4-BE49-F238E27FC236}">
                    <a16:creationId xmlns:a16="http://schemas.microsoft.com/office/drawing/2014/main" id="{9DEEE563-DFBC-F33D-3844-9CA371065E34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1333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83" name="Google Shape;557;p27">
              <a:extLst>
                <a:ext uri="{FF2B5EF4-FFF2-40B4-BE49-F238E27FC236}">
                  <a16:creationId xmlns:a16="http://schemas.microsoft.com/office/drawing/2014/main" id="{50CE9D38-B087-2848-22AF-3131B24BC610}"/>
                </a:ext>
              </a:extLst>
            </p:cNvPr>
            <p:cNvSpPr txBox="1"/>
            <p:nvPr/>
          </p:nvSpPr>
          <p:spPr>
            <a:xfrm>
              <a:off x="2262235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rgbClr val="E87051"/>
                  </a:solidFill>
                  <a:latin typeface="Montserrat" pitchFamily="2" charset="77"/>
                  <a:ea typeface="Fira Sans Extra Condensed Medium"/>
                  <a:cs typeface="Fira Sans Extra Condensed Medium"/>
                  <a:sym typeface="Fira Sans Extra Condensed Medium"/>
                </a:rPr>
                <a:t>7</a:t>
              </a:r>
              <a:endParaRPr sz="1333">
                <a:solidFill>
                  <a:srgbClr val="E87051"/>
                </a:solidFill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130" name="Conector reto 129">
            <a:extLst>
              <a:ext uri="{FF2B5EF4-FFF2-40B4-BE49-F238E27FC236}">
                <a16:creationId xmlns:a16="http://schemas.microsoft.com/office/drawing/2014/main" id="{91D80B9F-260A-406F-5DCF-753FF39FC559}"/>
              </a:ext>
            </a:extLst>
          </p:cNvPr>
          <p:cNvCxnSpPr>
            <a:cxnSpLocks/>
          </p:cNvCxnSpPr>
          <p:nvPr/>
        </p:nvCxnSpPr>
        <p:spPr>
          <a:xfrm>
            <a:off x="9439843" y="4638670"/>
            <a:ext cx="112" cy="1924390"/>
          </a:xfrm>
          <a:prstGeom prst="line">
            <a:avLst/>
          </a:prstGeom>
          <a:ln w="101600">
            <a:solidFill>
              <a:srgbClr val="196B24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oogle Shape;548;p27">
            <a:extLst>
              <a:ext uri="{FF2B5EF4-FFF2-40B4-BE49-F238E27FC236}">
                <a16:creationId xmlns:a16="http://schemas.microsoft.com/office/drawing/2014/main" id="{6143667F-D281-A1E8-2ADC-CBBD98F28483}"/>
              </a:ext>
            </a:extLst>
          </p:cNvPr>
          <p:cNvGrpSpPr/>
          <p:nvPr/>
        </p:nvGrpSpPr>
        <p:grpSpPr>
          <a:xfrm>
            <a:off x="2350718" y="2509547"/>
            <a:ext cx="860911" cy="860593"/>
            <a:chOff x="2166483" y="3901879"/>
            <a:chExt cx="686932" cy="686678"/>
          </a:xfrm>
        </p:grpSpPr>
        <p:grpSp>
          <p:nvGrpSpPr>
            <p:cNvPr id="39" name="Google Shape;549;p27">
              <a:extLst>
                <a:ext uri="{FF2B5EF4-FFF2-40B4-BE49-F238E27FC236}">
                  <a16:creationId xmlns:a16="http://schemas.microsoft.com/office/drawing/2014/main" id="{A1E15CCE-74F7-364F-BD41-BE60743D8F42}"/>
                </a:ext>
              </a:extLst>
            </p:cNvPr>
            <p:cNvGrpSpPr/>
            <p:nvPr/>
          </p:nvGrpSpPr>
          <p:grpSpPr>
            <a:xfrm>
              <a:off x="2166483" y="3901879"/>
              <a:ext cx="686932" cy="686678"/>
              <a:chOff x="6203947" y="6068464"/>
              <a:chExt cx="2527341" cy="2527341"/>
            </a:xfrm>
          </p:grpSpPr>
          <p:sp>
            <p:nvSpPr>
              <p:cNvPr id="41" name="Google Shape;550;p27">
                <a:extLst>
                  <a:ext uri="{FF2B5EF4-FFF2-40B4-BE49-F238E27FC236}">
                    <a16:creationId xmlns:a16="http://schemas.microsoft.com/office/drawing/2014/main" id="{26CAB525-F37A-7A7D-B946-9D59FC006410}"/>
                  </a:ext>
                </a:extLst>
              </p:cNvPr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name="adj" fmla="val 11836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1333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2" name="Google Shape;551;p27">
                <a:extLst>
                  <a:ext uri="{FF2B5EF4-FFF2-40B4-BE49-F238E27FC236}">
                    <a16:creationId xmlns:a16="http://schemas.microsoft.com/office/drawing/2014/main" id="{ABB4EBDA-AA39-8E6E-3349-E2E20928AA4C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1333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40" name="Google Shape;552;p27">
              <a:extLst>
                <a:ext uri="{FF2B5EF4-FFF2-40B4-BE49-F238E27FC236}">
                  <a16:creationId xmlns:a16="http://schemas.microsoft.com/office/drawing/2014/main" id="{A281A562-AA5F-7764-F447-9F26B30C72A3}"/>
                </a:ext>
              </a:extLst>
            </p:cNvPr>
            <p:cNvSpPr txBox="1"/>
            <p:nvPr/>
          </p:nvSpPr>
          <p:spPr>
            <a:xfrm>
              <a:off x="2262235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accent2"/>
                  </a:solidFill>
                  <a:latin typeface="Montserrat" pitchFamily="2" charset="77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400">
                <a:solidFill>
                  <a:schemeClr val="accent2"/>
                </a:solidFill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553;p27">
            <a:extLst>
              <a:ext uri="{FF2B5EF4-FFF2-40B4-BE49-F238E27FC236}">
                <a16:creationId xmlns:a16="http://schemas.microsoft.com/office/drawing/2014/main" id="{65B10301-9C0C-01AA-B811-08FD406652C8}"/>
              </a:ext>
            </a:extLst>
          </p:cNvPr>
          <p:cNvGrpSpPr/>
          <p:nvPr/>
        </p:nvGrpSpPr>
        <p:grpSpPr>
          <a:xfrm>
            <a:off x="6309438" y="4800573"/>
            <a:ext cx="860911" cy="860593"/>
            <a:chOff x="2166483" y="3901879"/>
            <a:chExt cx="686932" cy="686678"/>
          </a:xfrm>
        </p:grpSpPr>
        <p:grpSp>
          <p:nvGrpSpPr>
            <p:cNvPr id="6" name="Google Shape;554;p27">
              <a:extLst>
                <a:ext uri="{FF2B5EF4-FFF2-40B4-BE49-F238E27FC236}">
                  <a16:creationId xmlns:a16="http://schemas.microsoft.com/office/drawing/2014/main" id="{FC8497FD-31CD-BB90-5747-264F2D526DFA}"/>
                </a:ext>
              </a:extLst>
            </p:cNvPr>
            <p:cNvGrpSpPr/>
            <p:nvPr/>
          </p:nvGrpSpPr>
          <p:grpSpPr>
            <a:xfrm>
              <a:off x="2166483" y="3901879"/>
              <a:ext cx="686932" cy="686678"/>
              <a:chOff x="6203947" y="6068464"/>
              <a:chExt cx="2527341" cy="2527341"/>
            </a:xfrm>
          </p:grpSpPr>
          <p:sp>
            <p:nvSpPr>
              <p:cNvPr id="8" name="Google Shape;555;p27">
                <a:extLst>
                  <a:ext uri="{FF2B5EF4-FFF2-40B4-BE49-F238E27FC236}">
                    <a16:creationId xmlns:a16="http://schemas.microsoft.com/office/drawing/2014/main" id="{48FC2ECF-7131-E2FF-1D78-3658060CEC75}"/>
                  </a:ext>
                </a:extLst>
              </p:cNvPr>
              <p:cNvSpPr/>
              <p:nvPr/>
            </p:nvSpPr>
            <p:spPr>
              <a:xfrm rot="8100000">
                <a:off x="6203947" y="6068464"/>
                <a:ext cx="2527341" cy="2527341"/>
              </a:xfrm>
              <a:prstGeom prst="teardrop">
                <a:avLst>
                  <a:gd name="adj" fmla="val 118365"/>
                </a:avLst>
              </a:pr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1333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0" name="Google Shape;556;p27">
                <a:extLst>
                  <a:ext uri="{FF2B5EF4-FFF2-40B4-BE49-F238E27FC236}">
                    <a16:creationId xmlns:a16="http://schemas.microsoft.com/office/drawing/2014/main" id="{2DACA75F-69AB-6683-C911-7642D05759BA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5100" cy="21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33" tIns="22867" rIns="45733" bIns="22867" anchor="ctr" anchorCtr="0">
                <a:noAutofit/>
              </a:bodyPr>
              <a:lstStyle/>
              <a:p>
                <a:pPr algn="ctr"/>
                <a:endParaRPr sz="1333">
                  <a:solidFill>
                    <a:schemeClr val="lt1"/>
                  </a:solidFill>
                  <a:latin typeface="Montserrat" pitchFamily="2" charset="77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7" name="Google Shape;557;p27">
              <a:extLst>
                <a:ext uri="{FF2B5EF4-FFF2-40B4-BE49-F238E27FC236}">
                  <a16:creationId xmlns:a16="http://schemas.microsoft.com/office/drawing/2014/main" id="{EC331891-28B9-71F0-1C0D-F34E8CFA6BC9}"/>
                </a:ext>
              </a:extLst>
            </p:cNvPr>
            <p:cNvSpPr txBox="1"/>
            <p:nvPr/>
          </p:nvSpPr>
          <p:spPr>
            <a:xfrm>
              <a:off x="2262235" y="4164574"/>
              <a:ext cx="4950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rgbClr val="E87051"/>
                  </a:solidFill>
                  <a:latin typeface="Montserrat" pitchFamily="2" charset="77"/>
                  <a:ea typeface="Fira Sans Extra Condensed Medium"/>
                  <a:cs typeface="Fira Sans Extra Condensed Medium"/>
                  <a:sym typeface="Fira Sans Extra Condensed Medium"/>
                </a:rPr>
                <a:t>8</a:t>
              </a:r>
              <a:endParaRPr sz="1333">
                <a:solidFill>
                  <a:srgbClr val="E87051"/>
                </a:solidFill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1" name="Espaço Reservado para Conteúdo 51">
            <a:extLst>
              <a:ext uri="{FF2B5EF4-FFF2-40B4-BE49-F238E27FC236}">
                <a16:creationId xmlns:a16="http://schemas.microsoft.com/office/drawing/2014/main" id="{36AE7E57-6A5F-DDE0-983E-F9FD6B2D170D}"/>
              </a:ext>
            </a:extLst>
          </p:cNvPr>
          <p:cNvSpPr txBox="1">
            <a:spLocks/>
          </p:cNvSpPr>
          <p:nvPr/>
        </p:nvSpPr>
        <p:spPr>
          <a:xfrm>
            <a:off x="9171101" y="3565393"/>
            <a:ext cx="2264813" cy="823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00"/>
              <a:t>Acesso ao Índice e materiais de apoio com orientações gerais</a:t>
            </a:r>
          </a:p>
        </p:txBody>
      </p:sp>
      <p:sp>
        <p:nvSpPr>
          <p:cNvPr id="37" name="Espaço Reservado para Conteúdo 51">
            <a:extLst>
              <a:ext uri="{FF2B5EF4-FFF2-40B4-BE49-F238E27FC236}">
                <a16:creationId xmlns:a16="http://schemas.microsoft.com/office/drawing/2014/main" id="{E21C48F8-C212-C568-B7F6-8F0B571D725B}"/>
              </a:ext>
            </a:extLst>
          </p:cNvPr>
          <p:cNvSpPr txBox="1">
            <a:spLocks/>
          </p:cNvSpPr>
          <p:nvPr/>
        </p:nvSpPr>
        <p:spPr>
          <a:xfrm>
            <a:off x="6117124" y="2399117"/>
            <a:ext cx="1765460" cy="580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00"/>
              <a:t>Visualização e leitura do tutorial</a:t>
            </a:r>
          </a:p>
        </p:txBody>
      </p:sp>
      <p:sp>
        <p:nvSpPr>
          <p:cNvPr id="43" name="Espaço Reservado para Conteúdo 51">
            <a:extLst>
              <a:ext uri="{FF2B5EF4-FFF2-40B4-BE49-F238E27FC236}">
                <a16:creationId xmlns:a16="http://schemas.microsoft.com/office/drawing/2014/main" id="{F5B4C776-C691-99AA-2794-C7530C43DDB1}"/>
              </a:ext>
            </a:extLst>
          </p:cNvPr>
          <p:cNvSpPr txBox="1">
            <a:spLocks/>
          </p:cNvSpPr>
          <p:nvPr/>
        </p:nvSpPr>
        <p:spPr>
          <a:xfrm>
            <a:off x="3239846" y="2626613"/>
            <a:ext cx="1650621" cy="580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00"/>
              <a:t>Preenchimento do instrumento</a:t>
            </a:r>
          </a:p>
        </p:txBody>
      </p:sp>
      <p:sp>
        <p:nvSpPr>
          <p:cNvPr id="44" name="Espaço Reservado para Conteúdo 51">
            <a:extLst>
              <a:ext uri="{FF2B5EF4-FFF2-40B4-BE49-F238E27FC236}">
                <a16:creationId xmlns:a16="http://schemas.microsoft.com/office/drawing/2014/main" id="{CC8B85F2-8DAB-1C0A-4FB6-464D1ACFAC27}"/>
              </a:ext>
            </a:extLst>
          </p:cNvPr>
          <p:cNvSpPr txBox="1">
            <a:spLocks/>
          </p:cNvSpPr>
          <p:nvPr/>
        </p:nvSpPr>
        <p:spPr>
          <a:xfrm>
            <a:off x="3039316" y="4001348"/>
            <a:ext cx="1125090" cy="580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00"/>
              <a:t>Envio das respostas</a:t>
            </a:r>
          </a:p>
        </p:txBody>
      </p:sp>
      <p:sp>
        <p:nvSpPr>
          <p:cNvPr id="46" name="Espaço Reservado para Conteúdo 51">
            <a:extLst>
              <a:ext uri="{FF2B5EF4-FFF2-40B4-BE49-F238E27FC236}">
                <a16:creationId xmlns:a16="http://schemas.microsoft.com/office/drawing/2014/main" id="{F2A78FC6-D6C6-2D87-0205-90159198CB88}"/>
              </a:ext>
            </a:extLst>
          </p:cNvPr>
          <p:cNvSpPr txBox="1">
            <a:spLocks/>
          </p:cNvSpPr>
          <p:nvPr/>
        </p:nvSpPr>
        <p:spPr>
          <a:xfrm>
            <a:off x="5044443" y="4411245"/>
            <a:ext cx="1225484" cy="580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00"/>
              <a:t>Análise das respostas</a:t>
            </a:r>
          </a:p>
        </p:txBody>
      </p:sp>
      <p:sp>
        <p:nvSpPr>
          <p:cNvPr id="48" name="Espaço Reservado para Conteúdo 51">
            <a:extLst>
              <a:ext uri="{FF2B5EF4-FFF2-40B4-BE49-F238E27FC236}">
                <a16:creationId xmlns:a16="http://schemas.microsoft.com/office/drawing/2014/main" id="{E31BD749-FFBA-A867-D5F9-D59758C56886}"/>
              </a:ext>
            </a:extLst>
          </p:cNvPr>
          <p:cNvSpPr txBox="1">
            <a:spLocks/>
          </p:cNvSpPr>
          <p:nvPr/>
        </p:nvSpPr>
        <p:spPr>
          <a:xfrm>
            <a:off x="7206347" y="4683531"/>
            <a:ext cx="2094386" cy="1141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00"/>
              <a:t>Envio de relatórios com devolutiva dos resultados com grau de maturidade correspondente </a:t>
            </a:r>
          </a:p>
        </p:txBody>
      </p:sp>
    </p:spTree>
    <p:extLst>
      <p:ext uri="{BB962C8B-B14F-4D97-AF65-F5344CB8AC3E}">
        <p14:creationId xmlns:p14="http://schemas.microsoft.com/office/powerpoint/2010/main" val="173437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E0F6F-BA84-7A34-944A-BADE8E3D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FCA18EC-1657-B35E-7C10-8B7E186C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2290604"/>
            <a:ext cx="2844000" cy="689008"/>
          </a:xfrm>
        </p:spPr>
        <p:txBody>
          <a:bodyPr>
            <a:normAutofit/>
          </a:bodyPr>
          <a:lstStyle/>
          <a:p>
            <a:pPr algn="ctr"/>
            <a:r>
              <a:rPr lang="pt-BR" sz="4000"/>
              <a:t>Motivação</a:t>
            </a:r>
          </a:p>
        </p:txBody>
      </p:sp>
      <p:sp>
        <p:nvSpPr>
          <p:cNvPr id="12" name="Espaço Reservado para Conteúdo 4">
            <a:extLst>
              <a:ext uri="{FF2B5EF4-FFF2-40B4-BE49-F238E27FC236}">
                <a16:creationId xmlns:a16="http://schemas.microsoft.com/office/drawing/2014/main" id="{5C860C7C-9D7F-F980-AFE6-2F43DA1E096A}"/>
              </a:ext>
            </a:extLst>
          </p:cNvPr>
          <p:cNvSpPr txBox="1">
            <a:spLocks/>
          </p:cNvSpPr>
          <p:nvPr/>
        </p:nvSpPr>
        <p:spPr>
          <a:xfrm>
            <a:off x="739739" y="3145756"/>
            <a:ext cx="2844000" cy="1183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>
                <a:latin typeface="Calibri"/>
                <a:cs typeface="Calibri"/>
              </a:rPr>
              <a:t>Diversidade e desigualdade no território brasileiro</a:t>
            </a:r>
          </a:p>
        </p:txBody>
      </p:sp>
      <p:pic>
        <p:nvPicPr>
          <p:cNvPr id="13" name="Espaço Reservado para Conteúdo 8" descr="Diagrama&#10;&#10;Descrição gerada automaticamente">
            <a:extLst>
              <a:ext uri="{FF2B5EF4-FFF2-40B4-BE49-F238E27FC236}">
                <a16:creationId xmlns:a16="http://schemas.microsoft.com/office/drawing/2014/main" id="{9E59F429-E97D-495E-BC47-5602B4878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46" y="1338096"/>
            <a:ext cx="4508309" cy="4444961"/>
          </a:xfr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07DAB8A0-C934-B225-20BB-21052944716C}"/>
              </a:ext>
            </a:extLst>
          </p:cNvPr>
          <p:cNvSpPr txBox="1">
            <a:spLocks/>
          </p:cNvSpPr>
          <p:nvPr/>
        </p:nvSpPr>
        <p:spPr>
          <a:xfrm>
            <a:off x="8637144" y="2290604"/>
            <a:ext cx="3171668" cy="689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/>
              <a:t>Necessidade</a:t>
            </a:r>
          </a:p>
        </p:txBody>
      </p:sp>
      <p:sp>
        <p:nvSpPr>
          <p:cNvPr id="15" name="Espaço Reservado para Conteúdo 4">
            <a:extLst>
              <a:ext uri="{FF2B5EF4-FFF2-40B4-BE49-F238E27FC236}">
                <a16:creationId xmlns:a16="http://schemas.microsoft.com/office/drawing/2014/main" id="{3459AB0E-80B2-B2F3-39BC-E1647F17E0D9}"/>
              </a:ext>
            </a:extLst>
          </p:cNvPr>
          <p:cNvSpPr txBox="1">
            <a:spLocks/>
          </p:cNvSpPr>
          <p:nvPr/>
        </p:nvSpPr>
        <p:spPr>
          <a:xfrm>
            <a:off x="8637143" y="3145756"/>
            <a:ext cx="3171668" cy="1869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>
                <a:latin typeface="Calibri"/>
                <a:cs typeface="Calibri"/>
              </a:rPr>
              <a:t>Olhar holístico a partir de um conceito fundador de saúde digital</a:t>
            </a:r>
          </a:p>
        </p:txBody>
      </p:sp>
    </p:spTree>
    <p:extLst>
      <p:ext uri="{BB962C8B-B14F-4D97-AF65-F5344CB8AC3E}">
        <p14:creationId xmlns:p14="http://schemas.microsoft.com/office/powerpoint/2010/main" val="92702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1CD8F-91EF-52A2-D22E-83CBD9EF2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0E35704-50D7-DA21-BEF4-EEB02BBE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11024172" cy="477360"/>
          </a:xfrm>
        </p:spPr>
        <p:txBody>
          <a:bodyPr/>
          <a:lstStyle/>
          <a:p>
            <a:r>
              <a:rPr lang="pt-BR"/>
              <a:t>Análise de resultados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9744B196-FC8C-AA67-32AC-1E16A3817CF3}"/>
              </a:ext>
            </a:extLst>
          </p:cNvPr>
          <p:cNvSpPr txBox="1">
            <a:spLocks/>
          </p:cNvSpPr>
          <p:nvPr/>
        </p:nvSpPr>
        <p:spPr>
          <a:xfrm>
            <a:off x="739738" y="1331840"/>
            <a:ext cx="7666132" cy="39782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/>
              <a:t>Pontuação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8AF3F737-4891-4A5C-7B4D-8B56406DA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7" y="1959512"/>
            <a:ext cx="9598776" cy="38902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/>
              <a:t>Cada alternativa terá uma pontuação, por exemplo: </a:t>
            </a:r>
            <a:br>
              <a:rPr lang="pt-BR"/>
            </a:br>
            <a:r>
              <a:rPr lang="pt-BR" b="1"/>
              <a:t>(A) - 0; (B) - 5; (C) - 10; (D) -15; (E) - Não impacta na pontuação máxima </a:t>
            </a:r>
            <a:endParaRPr lang="pt-BR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/>
              <a:t>Cálculo simples do valor do índice por domínio e um valor final:</a:t>
            </a:r>
            <a:br>
              <a:rPr lang="pt-BR"/>
            </a:br>
            <a:r>
              <a:rPr lang="pt-BR"/>
              <a:t>              Índice =       Soma dos pontos (instrumento ou domínio)</a:t>
            </a:r>
            <a:br>
              <a:rPr lang="pt-BR"/>
            </a:br>
            <a:r>
              <a:rPr lang="pt-BR"/>
              <a:t>                                   Pontuação máxima (instrumento ou domínio)</a:t>
            </a:r>
            <a:endParaRPr lang="pt-BR"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pt-BR"/>
              <a:t>O peso dos domínios deve ser igual independente do número de questões de cada um; </a:t>
            </a:r>
            <a:br>
              <a:rPr lang="pt-BR"/>
            </a:br>
            <a:endParaRPr lang="pt-BR">
              <a:ea typeface="Calibri" panose="020F0502020204030204"/>
              <a:cs typeface="Calibri" panose="020F0502020204030204"/>
            </a:endParaRPr>
          </a:p>
          <a:p>
            <a:endParaRPr lang="pt-BR"/>
          </a:p>
          <a:p>
            <a:endParaRPr lang="pt-BR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60D4C3D-71CA-CE0C-4282-4B80C88355BE}"/>
              </a:ext>
            </a:extLst>
          </p:cNvPr>
          <p:cNvCxnSpPr>
            <a:cxnSpLocks/>
          </p:cNvCxnSpPr>
          <p:nvPr/>
        </p:nvCxnSpPr>
        <p:spPr>
          <a:xfrm>
            <a:off x="2757247" y="4017669"/>
            <a:ext cx="566106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857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AB324-2818-F6E6-8C58-08B090325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26DD5-6AEB-B2AD-B018-8261A78F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8798268" cy="477360"/>
          </a:xfrm>
        </p:spPr>
        <p:txBody>
          <a:bodyPr>
            <a:normAutofit/>
          </a:bodyPr>
          <a:lstStyle/>
          <a:p>
            <a:r>
              <a:rPr lang="pt-BR"/>
              <a:t>Devolutiva dos resultados</a:t>
            </a:r>
          </a:p>
        </p:txBody>
      </p:sp>
      <p:pic>
        <p:nvPicPr>
          <p:cNvPr id="6" name="Espaço Reservado para Conteúdo 12" descr="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6DF115CD-CE00-A16A-C3FD-A601F57BA8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946">
            <a:off x="464806" y="1633241"/>
            <a:ext cx="4193724" cy="5934648"/>
          </a:xfrm>
          <a:effectLst>
            <a:outerShdw blurRad="292100" dist="50800" sx="99000" sy="99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7" name="Espaço Reservado para Conteúdo 12">
            <a:extLst>
              <a:ext uri="{FF2B5EF4-FFF2-40B4-BE49-F238E27FC236}">
                <a16:creationId xmlns:a16="http://schemas.microsoft.com/office/drawing/2014/main" id="{C6366BE9-8525-F4DC-9724-B89E034E1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0763" y="1886034"/>
            <a:ext cx="4210136" cy="5957873"/>
          </a:xfrm>
          <a:prstGeom prst="rect">
            <a:avLst/>
          </a:prstGeom>
          <a:effectLst>
            <a:outerShdw blurRad="292100" dist="50800" sx="99000" sy="99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8" name="Espaço Reservado para Conteúdo 12">
            <a:extLst>
              <a:ext uri="{FF2B5EF4-FFF2-40B4-BE49-F238E27FC236}">
                <a16:creationId xmlns:a16="http://schemas.microsoft.com/office/drawing/2014/main" id="{86D35296-3C7A-FF98-9766-0FFC95204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1808">
            <a:off x="7328828" y="2574448"/>
            <a:ext cx="4316431" cy="6108294"/>
          </a:xfrm>
          <a:prstGeom prst="rect">
            <a:avLst/>
          </a:prstGeom>
          <a:effectLst>
            <a:outerShdw blurRad="292100" dist="50800" sx="99000" sy="99000" algn="ct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59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9F095-25D6-5F12-0AFC-8BC2D0E2D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83E40AA3-9915-CDEE-01C1-72BA8A553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04" y="1526772"/>
            <a:ext cx="3978993" cy="5069195"/>
          </a:xfrm>
          <a:prstGeom prst="rect">
            <a:avLst/>
          </a:prstGeom>
        </p:spPr>
      </p:pic>
      <p:pic>
        <p:nvPicPr>
          <p:cNvPr id="18" name="Imagem 17" descr="Gráfico, Gráfico de radar&#10;&#10;Descrição gerada automaticamente">
            <a:extLst>
              <a:ext uri="{FF2B5EF4-FFF2-40B4-BE49-F238E27FC236}">
                <a16:creationId xmlns:a16="http://schemas.microsoft.com/office/drawing/2014/main" id="{C1606CB2-E3DF-6745-D105-8E168C029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8" y="3045891"/>
            <a:ext cx="3626779" cy="3635136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48CFC3C2-F7ED-0F0D-920A-F81F238D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7633702" cy="477360"/>
          </a:xfrm>
        </p:spPr>
        <p:txBody>
          <a:bodyPr/>
          <a:lstStyle/>
          <a:p>
            <a:r>
              <a:rPr lang="pt-BR"/>
              <a:t>Devolutiva dos resultados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A8BAA9AF-3439-AEF2-3F93-3E8F41409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38" y="1331840"/>
            <a:ext cx="3626779" cy="46682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b="1">
                <a:ea typeface="Calibri"/>
                <a:cs typeface="Calibri"/>
              </a:rPr>
              <a:t>Municípios</a:t>
            </a:r>
            <a:endParaRPr lang="pt-BR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>
                <a:ea typeface="Calibri"/>
                <a:cs typeface="Calibri"/>
              </a:rPr>
              <a:t>Resultado do Índice</a:t>
            </a:r>
            <a:endParaRPr lang="pt-BR"/>
          </a:p>
          <a:p>
            <a:pPr marL="342900" indent="-342900">
              <a:lnSpc>
                <a:spcPct val="100000"/>
              </a:lnSpc>
              <a:buChar char="•"/>
            </a:pPr>
            <a:r>
              <a:rPr lang="pt-BR">
                <a:ea typeface="Calibri" panose="020F0502020204030204"/>
                <a:cs typeface="Calibri" panose="020F0502020204030204"/>
              </a:rPr>
              <a:t>Resultado por domínios</a:t>
            </a:r>
          </a:p>
        </p:txBody>
      </p:sp>
      <p:sp>
        <p:nvSpPr>
          <p:cNvPr id="25" name="Espaço Reservado para Conteúdo 3">
            <a:extLst>
              <a:ext uri="{FF2B5EF4-FFF2-40B4-BE49-F238E27FC236}">
                <a16:creationId xmlns:a16="http://schemas.microsoft.com/office/drawing/2014/main" id="{4AAB1638-882F-C9C1-B61D-31F876DD48C5}"/>
              </a:ext>
            </a:extLst>
          </p:cNvPr>
          <p:cNvSpPr txBox="1">
            <a:spLocks/>
          </p:cNvSpPr>
          <p:nvPr/>
        </p:nvSpPr>
        <p:spPr>
          <a:xfrm>
            <a:off x="4746661" y="1331840"/>
            <a:ext cx="3626779" cy="46682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b="1">
                <a:ea typeface="Calibri"/>
                <a:cs typeface="Calibri"/>
              </a:rPr>
              <a:t>Estados</a:t>
            </a:r>
            <a:endParaRPr lang="pt-BR" sz="280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pt-BR">
                <a:ea typeface="Calibri"/>
                <a:cs typeface="Calibri"/>
              </a:rPr>
              <a:t>Resultado do Índice </a:t>
            </a:r>
            <a:br>
              <a:rPr lang="pt-BR">
                <a:ea typeface="Calibri"/>
                <a:cs typeface="Calibri"/>
              </a:rPr>
            </a:br>
            <a:r>
              <a:rPr lang="pt-BR">
                <a:ea typeface="Calibri"/>
                <a:cs typeface="Calibri"/>
              </a:rPr>
              <a:t>de cada município</a:t>
            </a:r>
            <a:endParaRPr lang="pt-BR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pt-BR">
                <a:ea typeface="Calibri"/>
                <a:cs typeface="Calibri"/>
              </a:rPr>
              <a:t>Resultado por </a:t>
            </a:r>
            <a:br>
              <a:rPr lang="pt-BR">
                <a:ea typeface="Calibri"/>
                <a:cs typeface="Calibri"/>
              </a:rPr>
            </a:br>
            <a:r>
              <a:rPr lang="pt-BR">
                <a:ea typeface="Calibri"/>
                <a:cs typeface="Calibri"/>
              </a:rPr>
              <a:t>domínios de município</a:t>
            </a:r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pt-BR">
                <a:ea typeface="Calibri"/>
                <a:cs typeface="Calibri"/>
              </a:rPr>
              <a:t>Resultado do </a:t>
            </a:r>
            <a:br>
              <a:rPr lang="pt-BR">
                <a:ea typeface="Calibri"/>
                <a:cs typeface="Calibri"/>
              </a:rPr>
            </a:br>
            <a:r>
              <a:rPr lang="pt-BR">
                <a:ea typeface="Calibri"/>
                <a:cs typeface="Calibri"/>
              </a:rPr>
              <a:t>Índice estadual </a:t>
            </a:r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pt-BR">
                <a:ea typeface="Calibri"/>
                <a:cs typeface="Calibri"/>
              </a:rPr>
              <a:t>Resultado por </a:t>
            </a:r>
            <a:br>
              <a:rPr lang="pt-BR">
                <a:ea typeface="Calibri"/>
                <a:cs typeface="Calibri"/>
              </a:rPr>
            </a:br>
            <a:r>
              <a:rPr lang="pt-BR">
                <a:ea typeface="Calibri"/>
                <a:cs typeface="Calibri"/>
              </a:rPr>
              <a:t>domínios estadual</a:t>
            </a:r>
          </a:p>
        </p:txBody>
      </p:sp>
    </p:spTree>
    <p:extLst>
      <p:ext uri="{BB962C8B-B14F-4D97-AF65-F5344CB8AC3E}">
        <p14:creationId xmlns:p14="http://schemas.microsoft.com/office/powerpoint/2010/main" val="304862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E9A201B-E5A1-3970-6532-2F7B4309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25798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426CF-E432-C7B3-6F73-145F4474D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2473F78-8855-4F8F-9845-885DB08DDF5E}"/>
              </a:ext>
            </a:extLst>
          </p:cNvPr>
          <p:cNvSpPr/>
          <p:nvPr/>
        </p:nvSpPr>
        <p:spPr>
          <a:xfrm>
            <a:off x="739738" y="1353859"/>
            <a:ext cx="10872040" cy="1435517"/>
          </a:xfrm>
          <a:prstGeom prst="roundRect">
            <a:avLst>
              <a:gd name="adj" fmla="val 1367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0B0952-73E5-3B26-7623-930A8EF4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Programa SUS Digital – Etapa Planejamento</a:t>
            </a:r>
            <a:br>
              <a:rPr lang="pt-BR"/>
            </a:br>
            <a:endParaRPr lang="pt-BR"/>
          </a:p>
        </p:txBody>
      </p:sp>
      <p:sp>
        <p:nvSpPr>
          <p:cNvPr id="46" name="Retângulo Arredondado 27">
            <a:extLst>
              <a:ext uri="{FF2B5EF4-FFF2-40B4-BE49-F238E27FC236}">
                <a16:creationId xmlns:a16="http://schemas.microsoft.com/office/drawing/2014/main" id="{E5EFE834-60E4-4878-33F5-2482B16E63E1}"/>
              </a:ext>
            </a:extLst>
          </p:cNvPr>
          <p:cNvSpPr/>
          <p:nvPr/>
        </p:nvSpPr>
        <p:spPr>
          <a:xfrm>
            <a:off x="7853381" y="1489445"/>
            <a:ext cx="3298714" cy="4654163"/>
          </a:xfrm>
          <a:prstGeom prst="roundRect">
            <a:avLst>
              <a:gd name="adj" fmla="val 4242"/>
            </a:avLst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itchFamily="2" charset="77"/>
            </a:endParaRPr>
          </a:p>
        </p:txBody>
      </p:sp>
      <p:sp>
        <p:nvSpPr>
          <p:cNvPr id="47" name="Retângulo Arredondado 28">
            <a:extLst>
              <a:ext uri="{FF2B5EF4-FFF2-40B4-BE49-F238E27FC236}">
                <a16:creationId xmlns:a16="http://schemas.microsoft.com/office/drawing/2014/main" id="{EF885553-247E-930B-730D-4474A04343F0}"/>
              </a:ext>
            </a:extLst>
          </p:cNvPr>
          <p:cNvSpPr/>
          <p:nvPr/>
        </p:nvSpPr>
        <p:spPr>
          <a:xfrm>
            <a:off x="4366109" y="1489445"/>
            <a:ext cx="3298714" cy="4664386"/>
          </a:xfrm>
          <a:prstGeom prst="roundRect">
            <a:avLst>
              <a:gd name="adj" fmla="val 4310"/>
            </a:avLst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itchFamily="2" charset="77"/>
            </a:endParaRPr>
          </a:p>
        </p:txBody>
      </p:sp>
      <p:sp>
        <p:nvSpPr>
          <p:cNvPr id="48" name="Retângulo Arredondado 29">
            <a:extLst>
              <a:ext uri="{FF2B5EF4-FFF2-40B4-BE49-F238E27FC236}">
                <a16:creationId xmlns:a16="http://schemas.microsoft.com/office/drawing/2014/main" id="{EBF0A5EA-6084-90BD-2509-4131F97040C8}"/>
              </a:ext>
            </a:extLst>
          </p:cNvPr>
          <p:cNvSpPr/>
          <p:nvPr/>
        </p:nvSpPr>
        <p:spPr>
          <a:xfrm>
            <a:off x="878541" y="1480481"/>
            <a:ext cx="3281083" cy="4664386"/>
          </a:xfrm>
          <a:prstGeom prst="roundRect">
            <a:avLst>
              <a:gd name="adj" fmla="val 4243"/>
            </a:avLst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itchFamily="2" charset="77"/>
            </a:endParaRPr>
          </a:p>
        </p:txBody>
      </p:sp>
      <p:pic>
        <p:nvPicPr>
          <p:cNvPr id="50" name="Gráfico 49" descr="Internet com preenchimento sólido">
            <a:extLst>
              <a:ext uri="{FF2B5EF4-FFF2-40B4-BE49-F238E27FC236}">
                <a16:creationId xmlns:a16="http://schemas.microsoft.com/office/drawing/2014/main" id="{B39A70EB-FBE3-FC50-F162-B9355D8C9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2761" y="3996036"/>
            <a:ext cx="914400" cy="914400"/>
          </a:xfrm>
          <a:prstGeom prst="rect">
            <a:avLst/>
          </a:prstGeom>
        </p:spPr>
      </p:pic>
      <p:pic>
        <p:nvPicPr>
          <p:cNvPr id="51" name="Gráfico 50" descr="Estetoscópio com preenchimento sólido">
            <a:extLst>
              <a:ext uri="{FF2B5EF4-FFF2-40B4-BE49-F238E27FC236}">
                <a16:creationId xmlns:a16="http://schemas.microsoft.com/office/drawing/2014/main" id="{B8FC2583-7CEB-03FE-7FB3-925425297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483" y="3401545"/>
            <a:ext cx="914400" cy="914400"/>
          </a:xfrm>
          <a:prstGeom prst="rect">
            <a:avLst/>
          </a:prstGeom>
        </p:spPr>
      </p:pic>
      <p:pic>
        <p:nvPicPr>
          <p:cNvPr id="52" name="Gráfico 51" descr="Mapa do tesouro com preenchimento sólido">
            <a:extLst>
              <a:ext uri="{FF2B5EF4-FFF2-40B4-BE49-F238E27FC236}">
                <a16:creationId xmlns:a16="http://schemas.microsoft.com/office/drawing/2014/main" id="{3B44B6F5-69C7-D78F-1335-F472F1AA6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7483" y="4625883"/>
            <a:ext cx="914400" cy="914400"/>
          </a:xfrm>
          <a:prstGeom prst="rect">
            <a:avLst/>
          </a:prstGeom>
        </p:spPr>
      </p:pic>
      <p:pic>
        <p:nvPicPr>
          <p:cNvPr id="53" name="Gráfico 52" descr="Seta circular com preenchimento sólido">
            <a:extLst>
              <a:ext uri="{FF2B5EF4-FFF2-40B4-BE49-F238E27FC236}">
                <a16:creationId xmlns:a16="http://schemas.microsoft.com/office/drawing/2014/main" id="{5ACA10B6-8886-6139-48F3-1C886D507B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0085" y="5013108"/>
            <a:ext cx="914400" cy="914400"/>
          </a:xfrm>
          <a:prstGeom prst="rect">
            <a:avLst/>
          </a:prstGeom>
        </p:spPr>
      </p:pic>
      <p:pic>
        <p:nvPicPr>
          <p:cNvPr id="54" name="Gráfico 53" descr="Alvo com preenchimento sólido">
            <a:extLst>
              <a:ext uri="{FF2B5EF4-FFF2-40B4-BE49-F238E27FC236}">
                <a16:creationId xmlns:a16="http://schemas.microsoft.com/office/drawing/2014/main" id="{C196C5B4-0B82-0E72-48E6-800000CD7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07409" y="2958358"/>
            <a:ext cx="914400" cy="914400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DC832842-4981-7B55-4541-385E5C2ADD19}"/>
              </a:ext>
            </a:extLst>
          </p:cNvPr>
          <p:cNvSpPr txBox="1"/>
          <p:nvPr/>
        </p:nvSpPr>
        <p:spPr>
          <a:xfrm>
            <a:off x="2178323" y="3501983"/>
            <a:ext cx="198130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rgbClr val="324798"/>
                </a:solidFill>
                <a:latin typeface="+mj-lt"/>
                <a:ea typeface="Roboto"/>
                <a:cs typeface="Roboto"/>
              </a:rPr>
              <a:t>Diagnóstico situacional</a:t>
            </a:r>
            <a:endParaRPr lang="pt-BR" sz="2000">
              <a:solidFill>
                <a:srgbClr val="324798"/>
              </a:solidFill>
              <a:latin typeface="+mj-lt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D196ECF2-F61B-F18E-B7B5-F805FB988EA4}"/>
              </a:ext>
            </a:extLst>
          </p:cNvPr>
          <p:cNvSpPr txBox="1"/>
          <p:nvPr/>
        </p:nvSpPr>
        <p:spPr>
          <a:xfrm>
            <a:off x="2178323" y="4945400"/>
            <a:ext cx="19813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rgbClr val="324798"/>
                </a:solidFill>
                <a:latin typeface="+mj-lt"/>
                <a:ea typeface="Roboto"/>
                <a:cs typeface="Roboto"/>
              </a:rPr>
              <a:t>Direcionador</a:t>
            </a:r>
            <a:endParaRPr lang="pt-BR" sz="2000">
              <a:solidFill>
                <a:srgbClr val="324798"/>
              </a:solidFill>
              <a:latin typeface="+mj-lt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5C9593F5-2094-05BE-E056-DD1158F1B32F}"/>
              </a:ext>
            </a:extLst>
          </p:cNvPr>
          <p:cNvSpPr txBox="1"/>
          <p:nvPr/>
        </p:nvSpPr>
        <p:spPr>
          <a:xfrm>
            <a:off x="6038081" y="4261975"/>
            <a:ext cx="181980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rgbClr val="324798"/>
                </a:solidFill>
                <a:latin typeface="+mj-lt"/>
                <a:ea typeface="Roboto"/>
                <a:cs typeface="Roboto"/>
              </a:rPr>
              <a:t>Escala</a:t>
            </a:r>
            <a:endParaRPr lang="pt-BR" sz="2000">
              <a:solidFill>
                <a:srgbClr val="324798"/>
              </a:solidFill>
              <a:latin typeface="+mj-lt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EA23461-1349-AD8C-0356-39A2422A7210}"/>
              </a:ext>
            </a:extLst>
          </p:cNvPr>
          <p:cNvSpPr txBox="1"/>
          <p:nvPr/>
        </p:nvSpPr>
        <p:spPr>
          <a:xfrm>
            <a:off x="6038081" y="5273632"/>
            <a:ext cx="181980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rgbClr val="324798"/>
                </a:solidFill>
                <a:latin typeface="+mj-lt"/>
                <a:ea typeface="Roboto"/>
                <a:cs typeface="Roboto"/>
              </a:rPr>
              <a:t>Aplicação</a:t>
            </a:r>
          </a:p>
        </p:txBody>
      </p:sp>
      <p:pic>
        <p:nvPicPr>
          <p:cNvPr id="59" name="Gráfico 58" descr="Óculos 3D com preenchimento sólido">
            <a:extLst>
              <a:ext uri="{FF2B5EF4-FFF2-40B4-BE49-F238E27FC236}">
                <a16:creationId xmlns:a16="http://schemas.microsoft.com/office/drawing/2014/main" id="{145C76B9-C33A-5224-6579-DB4F49427C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14236" y="2869605"/>
            <a:ext cx="914400" cy="914400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D7D7AA91-78D4-78EF-9A59-59043938EFA2}"/>
              </a:ext>
            </a:extLst>
          </p:cNvPr>
          <p:cNvSpPr txBox="1"/>
          <p:nvPr/>
        </p:nvSpPr>
        <p:spPr>
          <a:xfrm>
            <a:off x="6038081" y="3237537"/>
            <a:ext cx="181980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rgbClr val="324798"/>
                </a:solidFill>
                <a:latin typeface="+mj-lt"/>
                <a:ea typeface="Roboto"/>
                <a:cs typeface="Roboto"/>
              </a:rPr>
              <a:t>Domínios</a:t>
            </a:r>
          </a:p>
        </p:txBody>
      </p:sp>
      <p:pic>
        <p:nvPicPr>
          <p:cNvPr id="61" name="Gráfico 60" descr="Régua com preenchimento sólido">
            <a:extLst>
              <a:ext uri="{FF2B5EF4-FFF2-40B4-BE49-F238E27FC236}">
                <a16:creationId xmlns:a16="http://schemas.microsoft.com/office/drawing/2014/main" id="{C4B73093-7708-F1AE-60D4-A057DD0EF5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14236" y="3956954"/>
            <a:ext cx="914400" cy="914400"/>
          </a:xfrm>
          <a:prstGeom prst="rect">
            <a:avLst/>
          </a:prstGeom>
        </p:spPr>
      </p:pic>
      <p:pic>
        <p:nvPicPr>
          <p:cNvPr id="62" name="Gráfico 61" descr="Engrenagens com preenchimento sólido">
            <a:extLst>
              <a:ext uri="{FF2B5EF4-FFF2-40B4-BE49-F238E27FC236}">
                <a16:creationId xmlns:a16="http://schemas.microsoft.com/office/drawing/2014/main" id="{1CE42C3E-D745-3309-D356-BBE14C8121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14236" y="5066124"/>
            <a:ext cx="914400" cy="914400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208A2698-7A9B-1FB6-AB0B-B3CD308ABDFE}"/>
              </a:ext>
            </a:extLst>
          </p:cNvPr>
          <p:cNvSpPr txBox="1"/>
          <p:nvPr/>
        </p:nvSpPr>
        <p:spPr>
          <a:xfrm>
            <a:off x="9555970" y="3237537"/>
            <a:ext cx="14885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rgbClr val="324798"/>
                </a:solidFill>
                <a:latin typeface="+mj-lt"/>
                <a:ea typeface="Roboto"/>
                <a:cs typeface="Roboto"/>
              </a:rPr>
              <a:t>Preciso</a:t>
            </a:r>
            <a:endParaRPr lang="pt-BR" sz="2000">
              <a:solidFill>
                <a:srgbClr val="324798"/>
              </a:solidFill>
              <a:latin typeface="+mj-lt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CB1F4129-A408-C824-C177-96A5DBD47918}"/>
              </a:ext>
            </a:extLst>
          </p:cNvPr>
          <p:cNvSpPr txBox="1"/>
          <p:nvPr/>
        </p:nvSpPr>
        <p:spPr>
          <a:xfrm>
            <a:off x="9555970" y="4261975"/>
            <a:ext cx="14885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rgbClr val="324798"/>
                </a:solidFill>
                <a:latin typeface="+mj-lt"/>
                <a:ea typeface="Roboto"/>
                <a:cs typeface="Roboto"/>
              </a:rPr>
              <a:t>Eficiente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B5111846-55B5-2384-72AC-A84582B93A35}"/>
              </a:ext>
            </a:extLst>
          </p:cNvPr>
          <p:cNvSpPr txBox="1"/>
          <p:nvPr/>
        </p:nvSpPr>
        <p:spPr>
          <a:xfrm>
            <a:off x="9555970" y="5240581"/>
            <a:ext cx="14885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rgbClr val="324798"/>
                </a:solidFill>
                <a:latin typeface="+mj-lt"/>
                <a:ea typeface="Roboto"/>
                <a:cs typeface="Roboto"/>
              </a:rPr>
              <a:t>Educativo</a:t>
            </a:r>
            <a:endParaRPr lang="pt-BR" sz="2000">
              <a:solidFill>
                <a:srgbClr val="324798"/>
              </a:solidFill>
              <a:latin typeface="+mj-lt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3A7EF5BF-273D-DA1D-5DE9-CC253DF6AE88}"/>
              </a:ext>
            </a:extLst>
          </p:cNvPr>
          <p:cNvSpPr/>
          <p:nvPr/>
        </p:nvSpPr>
        <p:spPr>
          <a:xfrm>
            <a:off x="11240236" y="1013552"/>
            <a:ext cx="789352" cy="2104221"/>
          </a:xfrm>
          <a:prstGeom prst="rightArrow">
            <a:avLst>
              <a:gd name="adj1" fmla="val 50000"/>
              <a:gd name="adj2" fmla="val 8686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02B3E36-99A2-84F3-94A7-9020A5F62818}"/>
              </a:ext>
            </a:extLst>
          </p:cNvPr>
          <p:cNvSpPr/>
          <p:nvPr/>
        </p:nvSpPr>
        <p:spPr>
          <a:xfrm>
            <a:off x="1025577" y="1610632"/>
            <a:ext cx="2982803" cy="969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324798"/>
                </a:solidFill>
                <a:latin typeface="+mj-lt"/>
              </a:rPr>
              <a:t>Rede de </a:t>
            </a:r>
            <a:br>
              <a:rPr lang="pt-BR" b="1">
                <a:solidFill>
                  <a:srgbClr val="324798"/>
                </a:solidFill>
                <a:latin typeface="+mj-lt"/>
              </a:rPr>
            </a:br>
            <a:r>
              <a:rPr lang="pt-BR" b="1">
                <a:solidFill>
                  <a:srgbClr val="324798"/>
                </a:solidFill>
                <a:latin typeface="+mj-lt"/>
              </a:rPr>
              <a:t>Atenção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4B6A078-2C1F-1295-24D1-5E8ED1E98943}"/>
              </a:ext>
            </a:extLst>
          </p:cNvPr>
          <p:cNvSpPr/>
          <p:nvPr/>
        </p:nvSpPr>
        <p:spPr>
          <a:xfrm>
            <a:off x="4515249" y="1610632"/>
            <a:ext cx="2982803" cy="969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324798"/>
                </a:solidFill>
                <a:latin typeface="+mj-lt"/>
              </a:rPr>
              <a:t>Índice Nacional de Maturidade </a:t>
            </a:r>
            <a:br>
              <a:rPr lang="pt-BR" b="1">
                <a:solidFill>
                  <a:srgbClr val="324798"/>
                </a:solidFill>
                <a:latin typeface="+mj-lt"/>
              </a:rPr>
            </a:br>
            <a:r>
              <a:rPr lang="pt-BR" b="1">
                <a:solidFill>
                  <a:srgbClr val="324798"/>
                </a:solidFill>
                <a:latin typeface="+mj-lt"/>
              </a:rPr>
              <a:t>em Saúde Digital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0BC52CD-BB04-44CF-A1D4-DBEF177A9AF0}"/>
              </a:ext>
            </a:extLst>
          </p:cNvPr>
          <p:cNvSpPr/>
          <p:nvPr/>
        </p:nvSpPr>
        <p:spPr>
          <a:xfrm>
            <a:off x="8005518" y="1610632"/>
            <a:ext cx="2994735" cy="969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rgbClr val="324798"/>
                </a:solidFill>
                <a:latin typeface="+mj-lt"/>
              </a:rPr>
              <a:t>Planos de Ação de Transformação para a Saúde Digital</a:t>
            </a:r>
          </a:p>
        </p:txBody>
      </p:sp>
    </p:spTree>
    <p:extLst>
      <p:ext uri="{BB962C8B-B14F-4D97-AF65-F5344CB8AC3E}">
        <p14:creationId xmlns:p14="http://schemas.microsoft.com/office/powerpoint/2010/main" val="383060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9BF5206-67A6-A6CB-2F8B-594923422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4313" y="1085633"/>
            <a:ext cx="7558494" cy="522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3000"/>
              </a:spcBef>
              <a:buFont typeface="Arial,Sans-Serif"/>
              <a:buChar char="•"/>
            </a:pPr>
            <a:r>
              <a:rPr lang="pt-BR" sz="2400">
                <a:latin typeface="Calibri"/>
                <a:ea typeface="Calibri"/>
                <a:cs typeface="Arial"/>
              </a:rPr>
              <a:t>Instrumento de diagnóstico da maturidade em saúde </a:t>
            </a:r>
            <a:br>
              <a:rPr lang="pt-BR" sz="2400">
                <a:latin typeface="Calibri"/>
                <a:cs typeface="Arial"/>
              </a:rPr>
            </a:br>
            <a:r>
              <a:rPr lang="pt-BR" sz="2400">
                <a:latin typeface="Calibri"/>
                <a:ea typeface="Calibri"/>
                <a:cs typeface="Arial"/>
              </a:rPr>
              <a:t>digital disponibilizado para </a:t>
            </a:r>
            <a:r>
              <a:rPr lang="pt-BR" sz="2400" b="1">
                <a:latin typeface="Calibri"/>
                <a:ea typeface="Calibri"/>
                <a:cs typeface="Arial"/>
              </a:rPr>
              <a:t>estados e municípios </a:t>
            </a:r>
            <a:r>
              <a:rPr lang="pt-BR" sz="2400">
                <a:latin typeface="Calibri"/>
                <a:ea typeface="Calibri"/>
                <a:cs typeface="Arial"/>
              </a:rPr>
              <a:t>pelo </a:t>
            </a:r>
            <a:br>
              <a:rPr lang="pt-BR" sz="2400">
                <a:latin typeface="Calibri"/>
                <a:cs typeface="Arial"/>
              </a:rPr>
            </a:br>
            <a:r>
              <a:rPr lang="pt-BR" sz="2400">
                <a:latin typeface="Calibri"/>
                <a:ea typeface="Calibri"/>
                <a:cs typeface="Arial"/>
              </a:rPr>
              <a:t>Programa SUS Digital e será subsídio para o  desenvolvimento dos </a:t>
            </a:r>
            <a:r>
              <a:rPr lang="pt-BR" sz="2400" b="1">
                <a:latin typeface="Calibri"/>
                <a:ea typeface="Calibri"/>
                <a:cs typeface="Arial"/>
              </a:rPr>
              <a:t>Planos de Ação de Transformação para a Saúde Digital.</a:t>
            </a:r>
            <a:endParaRPr lang="pt-BR" sz="240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342900" indent="-342900">
              <a:spcBef>
                <a:spcPts val="3000"/>
              </a:spcBef>
              <a:buFont typeface="Arial,Sans-Serif"/>
              <a:buChar char="•"/>
            </a:pPr>
            <a:r>
              <a:rPr lang="pt-BR" sz="2400">
                <a:latin typeface="Calibri"/>
                <a:ea typeface="Calibri"/>
                <a:cs typeface="Arial"/>
              </a:rPr>
              <a:t>O Índice irá acompanhar a jornada de transformação digital e apoiar gestores municipais, estaduais e federais na evolução da maturidade digital. </a:t>
            </a:r>
            <a:endParaRPr lang="pt-BR">
              <a:latin typeface="Calibri"/>
              <a:ea typeface="Calibri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BE8B8C5-ACC3-990D-B761-FFB26F15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0" y="972393"/>
            <a:ext cx="2815121" cy="2727415"/>
          </a:xfrm>
        </p:spPr>
        <p:txBody>
          <a:bodyPr/>
          <a:lstStyle/>
          <a:p>
            <a:r>
              <a:rPr lang="pt-BR">
                <a:ea typeface="Calibri"/>
                <a:cs typeface="Calibri"/>
              </a:rPr>
              <a:t>Índice Nacional de Maturidade em Saúde Digital (INMSD)</a:t>
            </a:r>
          </a:p>
        </p:txBody>
      </p:sp>
    </p:spTree>
    <p:extLst>
      <p:ext uri="{BB962C8B-B14F-4D97-AF65-F5344CB8AC3E}">
        <p14:creationId xmlns:p14="http://schemas.microsoft.com/office/powerpoint/2010/main" val="292627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588760C-A569-C458-A373-A2F749B5FBB9}"/>
              </a:ext>
            </a:extLst>
          </p:cNvPr>
          <p:cNvSpPr/>
          <p:nvPr/>
        </p:nvSpPr>
        <p:spPr>
          <a:xfrm>
            <a:off x="741872" y="1293962"/>
            <a:ext cx="5503653" cy="3899140"/>
          </a:xfrm>
          <a:prstGeom prst="rect">
            <a:avLst/>
          </a:prstGeom>
          <a:solidFill>
            <a:srgbClr val="F07A1A"/>
          </a:solidFill>
          <a:ln w="127000">
            <a:solidFill>
              <a:srgbClr val="315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D07775A-9A0F-0D2A-3A15-17D04070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311" y="1220325"/>
            <a:ext cx="2290562" cy="2727415"/>
          </a:xfrm>
        </p:spPr>
        <p:txBody>
          <a:bodyPr/>
          <a:lstStyle/>
          <a:p>
            <a:r>
              <a:rPr lang="pt-BR" dirty="0">
                <a:ea typeface="Calibri"/>
                <a:cs typeface="Calibri"/>
              </a:rPr>
              <a:t>Histórico</a:t>
            </a: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ECE1AE3-A601-5DAA-51CC-EEFF5C831373}"/>
              </a:ext>
            </a:extLst>
          </p:cNvPr>
          <p:cNvSpPr txBox="1">
            <a:spLocks/>
          </p:cNvSpPr>
          <p:nvPr/>
        </p:nvSpPr>
        <p:spPr>
          <a:xfrm>
            <a:off x="6227001" y="1833202"/>
            <a:ext cx="5832727" cy="52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,Sans-Serif"/>
              <a:buChar char="•"/>
            </a:pPr>
            <a:r>
              <a:rPr lang="pt-BR" sz="2400" dirty="0">
                <a:ea typeface="Arial"/>
                <a:cs typeface="Arial"/>
              </a:rPr>
              <a:t>Julho/23</a:t>
            </a:r>
            <a:r>
              <a:rPr lang="pt-BR" sz="2400" b="1" dirty="0">
                <a:ea typeface="Arial"/>
                <a:cs typeface="Arial"/>
              </a:rPr>
              <a:t>: Criação </a:t>
            </a:r>
            <a:r>
              <a:rPr lang="pt-BR" sz="2400" dirty="0">
                <a:ea typeface="Arial"/>
                <a:cs typeface="Arial"/>
              </a:rPr>
              <a:t>do Grupo de Trabalho (GT);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pt-BR" sz="2400" dirty="0">
                <a:ea typeface="Arial"/>
                <a:cs typeface="Arial"/>
              </a:rPr>
              <a:t>+ de 10 reuniões com periodicidade quinzenal;</a:t>
            </a:r>
            <a:r>
              <a:rPr lang="en-US" sz="2400" dirty="0">
                <a:ea typeface="Arial"/>
                <a:cs typeface="Arial"/>
              </a:rPr>
              <a:t>​</a:t>
            </a:r>
            <a:endParaRPr lang="en-US" sz="2400" dirty="0"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pt-BR" sz="2400" b="1" dirty="0">
                <a:ea typeface="Arial"/>
                <a:cs typeface="Arial"/>
              </a:rPr>
              <a:t>Oficina de inovação </a:t>
            </a:r>
            <a:r>
              <a:rPr lang="pt-BR" sz="2400" dirty="0">
                <a:ea typeface="Arial"/>
                <a:cs typeface="Arial"/>
              </a:rPr>
              <a:t>para definição do escopo do instrumento e outros aspectos metodológicos;​</a:t>
            </a:r>
          </a:p>
          <a:p>
            <a:pPr lvl="1">
              <a:buFont typeface="Arial"/>
              <a:buChar char="•"/>
            </a:pPr>
            <a:r>
              <a:rPr lang="pt-BR" sz="2400" dirty="0">
                <a:ea typeface="Arial"/>
                <a:cs typeface="Arial"/>
              </a:rPr>
              <a:t>Reunião de </a:t>
            </a:r>
            <a:r>
              <a:rPr lang="pt-BR" sz="2400" b="1" dirty="0">
                <a:ea typeface="Arial"/>
                <a:cs typeface="Arial"/>
              </a:rPr>
              <a:t>validação</a:t>
            </a:r>
            <a:r>
              <a:rPr lang="pt-BR" sz="2400" dirty="0">
                <a:ea typeface="Arial"/>
                <a:cs typeface="Arial"/>
              </a:rPr>
              <a:t> da </a:t>
            </a:r>
            <a:r>
              <a:rPr lang="pt-BR" sz="2400" dirty="0">
                <a:ea typeface="+mn-lt"/>
                <a:cs typeface="+mn-lt"/>
              </a:rPr>
              <a:t>1ª versão do Índice e </a:t>
            </a:r>
            <a:r>
              <a:rPr lang="pt-BR" sz="2400" dirty="0">
                <a:ea typeface="+mn-lt"/>
                <a:cs typeface="Arial"/>
              </a:rPr>
              <a:t>encerramento</a:t>
            </a:r>
            <a:r>
              <a:rPr lang="pt-BR" sz="2400" dirty="0">
                <a:ea typeface="Arial"/>
                <a:cs typeface="Arial"/>
              </a:rPr>
              <a:t> do GT;</a:t>
            </a:r>
            <a:endParaRPr lang="pt-BR" sz="2400" dirty="0">
              <a:ea typeface="Calibri" panose="020F0502020204030204"/>
              <a:cs typeface="Arial"/>
            </a:endParaRPr>
          </a:p>
          <a:p>
            <a:pPr lvl="1">
              <a:buFont typeface="Arial"/>
              <a:buChar char="•"/>
            </a:pPr>
            <a:r>
              <a:rPr lang="pt-BR" sz="2400" dirty="0">
                <a:ea typeface="Arial"/>
                <a:cs typeface="Arial"/>
              </a:rPr>
              <a:t>Instalação do </a:t>
            </a:r>
            <a:r>
              <a:rPr lang="pt-BR" sz="2400" b="1" dirty="0">
                <a:ea typeface="Arial"/>
                <a:cs typeface="Arial"/>
              </a:rPr>
              <a:t>Comitê Consultivo</a:t>
            </a:r>
            <a:r>
              <a:rPr lang="pt-BR" sz="2400" dirty="0">
                <a:ea typeface="Arial"/>
                <a:cs typeface="Arial"/>
              </a:rPr>
              <a:t>.</a:t>
            </a:r>
            <a:endParaRPr lang="pt-BR" sz="2400" dirty="0">
              <a:ea typeface="Calibri" panose="020F0502020204030204"/>
              <a:cs typeface="Calibri" panose="020F0502020204030204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pt-BR" sz="1800" dirty="0">
              <a:ea typeface="Calibri"/>
              <a:cs typeface="Arial"/>
            </a:endParaRPr>
          </a:p>
        </p:txBody>
      </p:sp>
      <p:pic>
        <p:nvPicPr>
          <p:cNvPr id="9" name="Imagem 8" descr="Texto, Quadro de comunicações&#10;&#10;Descrição gerada automaticamente">
            <a:extLst>
              <a:ext uri="{FF2B5EF4-FFF2-40B4-BE49-F238E27FC236}">
                <a16:creationId xmlns:a16="http://schemas.microsoft.com/office/drawing/2014/main" id="{FCEF6492-01C4-A440-5068-BEE687356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 l="3212" t="21392" r="48855" b="29045"/>
          <a:stretch/>
        </p:blipFill>
        <p:spPr>
          <a:xfrm>
            <a:off x="966158" y="1552756"/>
            <a:ext cx="5025700" cy="34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3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64EFB-5DB1-4641-04D2-1D50684D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52" y="871243"/>
            <a:ext cx="5896988" cy="2727415"/>
          </a:xfrm>
        </p:spPr>
        <p:txBody>
          <a:bodyPr/>
          <a:lstStyle/>
          <a:p>
            <a:r>
              <a:rPr lang="pt-BR" dirty="0">
                <a:ea typeface="Calibri"/>
                <a:cs typeface="Calibri"/>
              </a:rPr>
              <a:t>Benchmarking - Apresentações de experiência nacionais e internacionais </a:t>
            </a:r>
            <a:br>
              <a:rPr lang="pt-BR" dirty="0">
                <a:ea typeface="Calibri"/>
                <a:cs typeface="Calibri"/>
              </a:rPr>
            </a:br>
            <a:br>
              <a:rPr lang="pt-BR" dirty="0">
                <a:ea typeface="Calibri"/>
                <a:cs typeface="Calibri"/>
              </a:rPr>
            </a:br>
            <a:endParaRPr lang="pt-BR" dirty="0">
              <a:ea typeface="Calibri"/>
              <a:cs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C5411-AD78-2C17-EDEF-FF2067DF1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134" y="2016439"/>
            <a:ext cx="5865964" cy="46345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28650" lvl="1" indent="-171450">
              <a:spcBef>
                <a:spcPts val="0"/>
              </a:spcBef>
              <a:buFont typeface="Arial,Sans-Serif"/>
              <a:buChar char="•"/>
            </a:pPr>
            <a:r>
              <a:rPr lang="pt-BR" sz="2400" dirty="0">
                <a:solidFill>
                  <a:srgbClr val="3153A0"/>
                </a:solidFill>
                <a:ea typeface="Arial"/>
                <a:cs typeface="Arial"/>
              </a:rPr>
              <a:t>IMDES (HAOC); </a:t>
            </a:r>
          </a:p>
          <a:p>
            <a:pPr marL="628650" lvl="1" indent="-171450">
              <a:spcBef>
                <a:spcPts val="0"/>
              </a:spcBef>
              <a:buFont typeface="Arial,Sans-Serif"/>
              <a:buChar char="•"/>
            </a:pPr>
            <a:r>
              <a:rPr lang="pt-BR" sz="2400" dirty="0">
                <a:solidFill>
                  <a:srgbClr val="3153A0"/>
                </a:solidFill>
                <a:ea typeface="Arial"/>
                <a:cs typeface="Arial"/>
              </a:rPr>
              <a:t>Pesquisa TIC Saúde (</a:t>
            </a:r>
            <a:r>
              <a:rPr lang="pt-BR" sz="2400" dirty="0" err="1">
                <a:solidFill>
                  <a:srgbClr val="3153A0"/>
                </a:solidFill>
                <a:ea typeface="Arial"/>
                <a:cs typeface="Arial"/>
              </a:rPr>
              <a:t>Cetic.br</a:t>
            </a:r>
            <a:r>
              <a:rPr lang="pt-BR" sz="2400" dirty="0">
                <a:solidFill>
                  <a:srgbClr val="3153A0"/>
                </a:solidFill>
                <a:ea typeface="Arial"/>
                <a:cs typeface="Arial"/>
              </a:rPr>
              <a:t>/</a:t>
            </a:r>
            <a:r>
              <a:rPr lang="pt-BR" sz="2400" dirty="0" err="1">
                <a:solidFill>
                  <a:srgbClr val="3153A0"/>
                </a:solidFill>
                <a:ea typeface="Arial"/>
                <a:cs typeface="Arial"/>
              </a:rPr>
              <a:t>Nic.br</a:t>
            </a:r>
            <a:r>
              <a:rPr lang="pt-BR" sz="2400" dirty="0">
                <a:solidFill>
                  <a:srgbClr val="3153A0"/>
                </a:solidFill>
                <a:ea typeface="Arial"/>
                <a:cs typeface="Arial"/>
              </a:rPr>
              <a:t>);</a:t>
            </a:r>
            <a:endParaRPr lang="en-US" sz="2400" dirty="0">
              <a:solidFill>
                <a:srgbClr val="3153A0"/>
              </a:solidFill>
              <a:ea typeface="Arial"/>
              <a:cs typeface="Arial"/>
            </a:endParaRPr>
          </a:p>
          <a:p>
            <a:pPr marL="628650" lvl="1" indent="-171450">
              <a:spcBef>
                <a:spcPts val="0"/>
              </a:spcBef>
              <a:buFont typeface="Arial,Sans-Serif"/>
              <a:buChar char="•"/>
            </a:pPr>
            <a:r>
              <a:rPr lang="pt-BR" sz="2400" dirty="0">
                <a:solidFill>
                  <a:srgbClr val="3153A0"/>
                </a:solidFill>
                <a:ea typeface="Arial"/>
                <a:cs typeface="Arial"/>
              </a:rPr>
              <a:t>Pesquisa ABEP-TIC (SGD/MGI);</a:t>
            </a:r>
            <a:endParaRPr lang="en-US" sz="2400" dirty="0">
              <a:solidFill>
                <a:srgbClr val="3153A0"/>
              </a:solidFill>
              <a:ea typeface="Arial"/>
              <a:cs typeface="Arial"/>
            </a:endParaRPr>
          </a:p>
          <a:p>
            <a:pPr marL="628650" lvl="1" indent="-171450">
              <a:spcBef>
                <a:spcPts val="0"/>
              </a:spcBef>
              <a:buFont typeface="Arial,Sans-Serif"/>
              <a:buChar char="•"/>
            </a:pPr>
            <a:r>
              <a:rPr lang="pt-BR" sz="2400" i="1" dirty="0" err="1">
                <a:solidFill>
                  <a:srgbClr val="3153A0"/>
                </a:solidFill>
                <a:ea typeface="Arial"/>
                <a:cs typeface="Arial"/>
              </a:rPr>
              <a:t>Information</a:t>
            </a:r>
            <a:r>
              <a:rPr lang="pt-BR" sz="2400" i="1" dirty="0">
                <a:solidFill>
                  <a:srgbClr val="3153A0"/>
                </a:solidFill>
                <a:ea typeface="Arial"/>
                <a:cs typeface="Arial"/>
              </a:rPr>
              <a:t> Systems for Health</a:t>
            </a:r>
            <a:r>
              <a:rPr lang="pt-BR" sz="2400" dirty="0">
                <a:solidFill>
                  <a:srgbClr val="3153A0"/>
                </a:solidFill>
                <a:ea typeface="Arial"/>
                <a:cs typeface="Arial"/>
              </a:rPr>
              <a:t> - IS4H (OPAS);</a:t>
            </a:r>
            <a:endParaRPr lang="en-US" sz="2400" dirty="0">
              <a:solidFill>
                <a:srgbClr val="3153A0"/>
              </a:solidFill>
              <a:ea typeface="Arial"/>
              <a:cs typeface="Arial"/>
            </a:endParaRPr>
          </a:p>
          <a:p>
            <a:pPr marL="628650" lvl="1" indent="-171450">
              <a:spcBef>
                <a:spcPts val="0"/>
              </a:spcBef>
              <a:buFont typeface="Arial,Sans-Serif"/>
              <a:buChar char="•"/>
            </a:pPr>
            <a:r>
              <a:rPr lang="pt-BR" sz="2400" dirty="0">
                <a:solidFill>
                  <a:srgbClr val="3153A0"/>
                </a:solidFill>
                <a:ea typeface="Arial"/>
                <a:cs typeface="Arial"/>
              </a:rPr>
              <a:t>Modelo digital </a:t>
            </a:r>
            <a:r>
              <a:rPr lang="pt-BR" sz="2400" baseline="0" dirty="0">
                <a:solidFill>
                  <a:srgbClr val="3153A0"/>
                </a:solidFill>
                <a:ea typeface="Arial"/>
                <a:cs typeface="Arial"/>
              </a:rPr>
              <a:t>de </a:t>
            </a:r>
            <a:r>
              <a:rPr lang="pt-BR" sz="2400" dirty="0">
                <a:solidFill>
                  <a:srgbClr val="3153A0"/>
                </a:solidFill>
                <a:ea typeface="Arial"/>
                <a:cs typeface="Arial"/>
              </a:rPr>
              <a:t>avaliação </a:t>
            </a:r>
            <a:r>
              <a:rPr lang="pt-BR" sz="2400" baseline="0" dirty="0">
                <a:solidFill>
                  <a:srgbClr val="3153A0"/>
                </a:solidFill>
                <a:ea typeface="Arial"/>
                <a:cs typeface="Arial"/>
              </a:rPr>
              <a:t>de</a:t>
            </a:r>
            <a:r>
              <a:rPr lang="pt-BR" sz="2400" dirty="0">
                <a:solidFill>
                  <a:srgbClr val="3153A0"/>
                </a:solidFill>
                <a:ea typeface="Arial"/>
                <a:cs typeface="Arial"/>
              </a:rPr>
              <a:t> maturidade realizado pela Faculdade </a:t>
            </a:r>
            <a:r>
              <a:rPr lang="pt-BR" sz="2400" baseline="0" dirty="0">
                <a:solidFill>
                  <a:srgbClr val="3153A0"/>
                </a:solidFill>
                <a:ea typeface="Arial"/>
                <a:cs typeface="Arial"/>
              </a:rPr>
              <a:t>de </a:t>
            </a:r>
            <a:r>
              <a:rPr lang="pt-BR" sz="2400" dirty="0">
                <a:solidFill>
                  <a:srgbClr val="3153A0"/>
                </a:solidFill>
                <a:ea typeface="Arial"/>
                <a:cs typeface="Arial"/>
              </a:rPr>
              <a:t>Medicina da Universidade de São Paulo (USP) junto à Agência Brasileira de Desenvolvimento Industrial (ABDI).</a:t>
            </a:r>
            <a:endParaRPr lang="en-US" sz="2400" dirty="0">
              <a:solidFill>
                <a:srgbClr val="3153A0"/>
              </a:solidFill>
              <a:ea typeface="Arial"/>
              <a:cs typeface="Arial"/>
            </a:endParaRPr>
          </a:p>
        </p:txBody>
      </p:sp>
      <p:pic>
        <p:nvPicPr>
          <p:cNvPr id="13" name="Espaço Reservado para Conteúdo 1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BB9FFF3-1BF0-CC17-52AB-BD0FF7A73B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7788" t="35511" r="37816" b="35152"/>
          <a:stretch/>
        </p:blipFill>
        <p:spPr>
          <a:xfrm>
            <a:off x="1466490" y="1842503"/>
            <a:ext cx="4468484" cy="3022796"/>
          </a:xfrm>
        </p:spPr>
      </p:pic>
    </p:spTree>
    <p:extLst>
      <p:ext uri="{BB962C8B-B14F-4D97-AF65-F5344CB8AC3E}">
        <p14:creationId xmlns:p14="http://schemas.microsoft.com/office/powerpoint/2010/main" val="400694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13FED5D-A623-618D-BD55-42F74CE81A8E}"/>
              </a:ext>
            </a:extLst>
          </p:cNvPr>
          <p:cNvSpPr/>
          <p:nvPr/>
        </p:nvSpPr>
        <p:spPr>
          <a:xfrm>
            <a:off x="6418054" y="1966823"/>
            <a:ext cx="5520903" cy="3536830"/>
          </a:xfrm>
          <a:prstGeom prst="rect">
            <a:avLst/>
          </a:prstGeom>
          <a:solidFill>
            <a:srgbClr val="F07A1A"/>
          </a:solidFill>
          <a:ln w="127000">
            <a:solidFill>
              <a:srgbClr val="315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039E2B-B376-F0E9-0924-56DF3F2B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69"/>
            <a:ext cx="7633702" cy="477360"/>
          </a:xfrm>
        </p:spPr>
        <p:txBody>
          <a:bodyPr/>
          <a:lstStyle/>
          <a:p>
            <a:r>
              <a:rPr lang="pt-BR" dirty="0">
                <a:ea typeface="Calibri"/>
                <a:cs typeface="Calibri"/>
              </a:rPr>
              <a:t>Membros do GT</a:t>
            </a: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633F26F4-9173-500B-D17A-DABF47E0E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151" y="1332160"/>
            <a:ext cx="6085910" cy="46682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28650" lvl="1" indent="-1714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 Apoio Hospital Alemão Oswaldo Cruz (HAOC); </a:t>
            </a:r>
            <a:endParaRPr lang="en-US" sz="1600" dirty="0">
              <a:solidFill>
                <a:srgbClr val="3153A0"/>
              </a:solidFill>
              <a:latin typeface="Calibri"/>
              <a:ea typeface="Calibri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Organização Pan-Americana da Saúde (OPAS); </a:t>
            </a:r>
            <a:endParaRPr lang="en-US" sz="1600" dirty="0">
              <a:solidFill>
                <a:srgbClr val="3153A0"/>
              </a:solidFill>
              <a:latin typeface="Calibri"/>
              <a:ea typeface="Calibri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Núcleo de Informação e Coordenação do Ponto BR (</a:t>
            </a:r>
            <a:r>
              <a:rPr lang="pt-BR" sz="1600" dirty="0" err="1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Nic.br</a:t>
            </a: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); </a:t>
            </a:r>
            <a:endParaRPr lang="en-US" sz="1600" dirty="0">
              <a:solidFill>
                <a:srgbClr val="3153A0"/>
              </a:solidFill>
              <a:latin typeface="Calibri"/>
              <a:ea typeface="Calibri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Conselho Nacional de Secretários de Saúde (CONASS); </a:t>
            </a:r>
            <a:endParaRPr lang="en-US" sz="1600" dirty="0">
              <a:solidFill>
                <a:srgbClr val="3153A0"/>
              </a:solidFill>
              <a:latin typeface="Calibri"/>
              <a:ea typeface="Calibri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Conselho Nacional de Secretarias Municipais de Saúde (CONASEMS); </a:t>
            </a:r>
            <a:endParaRPr lang="en-US" sz="1600" dirty="0">
              <a:solidFill>
                <a:srgbClr val="3153A0"/>
              </a:solidFill>
              <a:latin typeface="Calibri"/>
              <a:ea typeface="Calibri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Secretaria de Governo Digital / Ministério da Gestão e Inovação (SGD/MGI); </a:t>
            </a:r>
            <a:endParaRPr lang="en-US" sz="1600" dirty="0">
              <a:solidFill>
                <a:srgbClr val="3153A0"/>
              </a:solidFill>
              <a:latin typeface="Calibri"/>
              <a:ea typeface="Calibri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Universidade de São Paulo (USP); </a:t>
            </a:r>
            <a:endParaRPr lang="en-US" sz="1600" dirty="0">
              <a:solidFill>
                <a:srgbClr val="3153A0"/>
              </a:solidFill>
              <a:latin typeface="Calibri"/>
              <a:ea typeface="Calibri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Autoridade Dinamarquesa de Dados em Saúde (DHDA) e Universidade de Aalborg (via Cooperação Setorial Estratégica (CSE) Brasil-Dinamarca); </a:t>
            </a:r>
            <a:endParaRPr lang="en-US" sz="1600" dirty="0">
              <a:solidFill>
                <a:srgbClr val="3153A0"/>
              </a:solidFill>
              <a:latin typeface="Calibri"/>
              <a:ea typeface="Calibri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Rede Nacional de Ensino e Pesquisa (RNP); </a:t>
            </a:r>
            <a:endParaRPr lang="en-US" sz="1600" dirty="0">
              <a:solidFill>
                <a:srgbClr val="3153A0"/>
              </a:solidFill>
              <a:latin typeface="Calibri"/>
              <a:ea typeface="Calibri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Agência Nacional de Vigilância Sanitária (ANVISA); </a:t>
            </a:r>
            <a:endParaRPr lang="en-US" sz="1600" dirty="0">
              <a:solidFill>
                <a:srgbClr val="3153A0"/>
              </a:solidFill>
              <a:latin typeface="Calibri"/>
              <a:ea typeface="Calibri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Agência Nacional de Saúde Suplementar (ANS);</a:t>
            </a:r>
            <a:endParaRPr lang="en-US" sz="1600" dirty="0">
              <a:solidFill>
                <a:srgbClr val="3153A0"/>
              </a:solidFill>
              <a:latin typeface="Calibri"/>
              <a:ea typeface="Calibri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pt-BR" sz="1600" dirty="0">
                <a:solidFill>
                  <a:srgbClr val="3153A0"/>
                </a:solidFill>
                <a:latin typeface="Calibri"/>
                <a:ea typeface="Calibri"/>
                <a:cs typeface="Arial"/>
              </a:rPr>
              <a:t>Fundação Oswaldo Cruz (Fiocruz).</a:t>
            </a:r>
            <a:endParaRPr lang="pt-BR" sz="1600" dirty="0">
              <a:solidFill>
                <a:srgbClr val="3153A0"/>
              </a:solidFill>
              <a:latin typeface="Calibri"/>
              <a:ea typeface="Calibri"/>
            </a:endParaRPr>
          </a:p>
        </p:txBody>
      </p:sp>
      <p:pic>
        <p:nvPicPr>
          <p:cNvPr id="10" name="Imagem 9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495C9BF6-0720-0100-1AF2-49FD015C4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87"/>
          <a:stretch/>
        </p:blipFill>
        <p:spPr>
          <a:xfrm>
            <a:off x="6664168" y="2233056"/>
            <a:ext cx="5012409" cy="302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6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980B6C6-5BB8-9794-5FF1-A33682F5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0" y="1672141"/>
            <a:ext cx="1757494" cy="685754"/>
          </a:xfrm>
        </p:spPr>
        <p:txBody>
          <a:bodyPr>
            <a:normAutofit/>
          </a:bodyPr>
          <a:lstStyle/>
          <a:p>
            <a:pPr algn="ctr"/>
            <a:r>
              <a:rPr lang="pt-BR" sz="2000"/>
              <a:t>O índice não é um ranking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E323AFD-E9A7-97B5-B5A4-6E1A3343C903}"/>
              </a:ext>
            </a:extLst>
          </p:cNvPr>
          <p:cNvSpPr txBox="1">
            <a:spLocks/>
          </p:cNvSpPr>
          <p:nvPr/>
        </p:nvSpPr>
        <p:spPr>
          <a:xfrm>
            <a:off x="2434303" y="1584607"/>
            <a:ext cx="2275622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/>
              <a:t>Retrato da saúde digital dos estados e municípios</a:t>
            </a:r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B43A0F0C-9F14-EF1C-5B52-BEAE381BF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27" y="3074227"/>
            <a:ext cx="1961975" cy="1765462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28EDF7A9-54E8-17C4-FF32-7BFB82483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24" y="3074227"/>
            <a:ext cx="1961975" cy="1765463"/>
          </a:xfrm>
          <a:prstGeom prst="rect">
            <a:avLst/>
          </a:prstGeom>
        </p:spPr>
      </p:pic>
      <p:pic>
        <p:nvPicPr>
          <p:cNvPr id="20" name="Imagem 19" descr="Uma imagem contendo Ícone&#10;&#10;Descrição gerada automaticamente">
            <a:extLst>
              <a:ext uri="{FF2B5EF4-FFF2-40B4-BE49-F238E27FC236}">
                <a16:creationId xmlns:a16="http://schemas.microsoft.com/office/drawing/2014/main" id="{0C3510B0-5FEB-CAD6-C172-30EA46E54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04" y="2983316"/>
            <a:ext cx="2164034" cy="1947284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B8F568E-5BC0-7C36-7B15-991C0C75FD19}"/>
              </a:ext>
            </a:extLst>
          </p:cNvPr>
          <p:cNvCxnSpPr>
            <a:cxnSpLocks/>
          </p:cNvCxnSpPr>
          <p:nvPr/>
        </p:nvCxnSpPr>
        <p:spPr>
          <a:xfrm>
            <a:off x="4851537" y="2980547"/>
            <a:ext cx="1" cy="1900126"/>
          </a:xfrm>
          <a:prstGeom prst="line">
            <a:avLst/>
          </a:prstGeom>
          <a:ln w="9525">
            <a:solidFill>
              <a:srgbClr val="324798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C85FD992-CBC3-AE84-86F8-470A6D455CC7}"/>
              </a:ext>
            </a:extLst>
          </p:cNvPr>
          <p:cNvCxnSpPr>
            <a:cxnSpLocks/>
          </p:cNvCxnSpPr>
          <p:nvPr/>
        </p:nvCxnSpPr>
        <p:spPr>
          <a:xfrm>
            <a:off x="2347712" y="2980547"/>
            <a:ext cx="1" cy="1900126"/>
          </a:xfrm>
          <a:prstGeom prst="line">
            <a:avLst/>
          </a:prstGeom>
          <a:ln w="9525">
            <a:solidFill>
              <a:srgbClr val="324798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2BAD4A9A-392E-5473-C611-64E80355493D}"/>
              </a:ext>
            </a:extLst>
          </p:cNvPr>
          <p:cNvCxnSpPr>
            <a:cxnSpLocks/>
          </p:cNvCxnSpPr>
          <p:nvPr/>
        </p:nvCxnSpPr>
        <p:spPr>
          <a:xfrm>
            <a:off x="6976872" y="2980547"/>
            <a:ext cx="1" cy="1756598"/>
          </a:xfrm>
          <a:prstGeom prst="line">
            <a:avLst/>
          </a:prstGeom>
          <a:ln w="9525">
            <a:solidFill>
              <a:srgbClr val="324798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EB3BE9C1-BA43-A251-8E8C-A22F0B2ED38B}"/>
              </a:ext>
            </a:extLst>
          </p:cNvPr>
          <p:cNvCxnSpPr>
            <a:cxnSpLocks/>
          </p:cNvCxnSpPr>
          <p:nvPr/>
        </p:nvCxnSpPr>
        <p:spPr>
          <a:xfrm>
            <a:off x="9515870" y="2980547"/>
            <a:ext cx="1" cy="1756598"/>
          </a:xfrm>
          <a:prstGeom prst="line">
            <a:avLst/>
          </a:prstGeom>
          <a:ln w="9525">
            <a:solidFill>
              <a:srgbClr val="324798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Espaço Reservado para Conteúdo 47" descr="Logotipo&#10;&#10;Descrição gerada automaticamente">
            <a:extLst>
              <a:ext uri="{FF2B5EF4-FFF2-40B4-BE49-F238E27FC236}">
                <a16:creationId xmlns:a16="http://schemas.microsoft.com/office/drawing/2014/main" id="{264CE8ED-E31F-FFC2-6E8F-FCBFBD962C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2" y="3058652"/>
            <a:ext cx="1996592" cy="1796613"/>
          </a:xfrm>
        </p:spPr>
      </p:pic>
      <p:pic>
        <p:nvPicPr>
          <p:cNvPr id="50" name="Imagem 49" descr="Desenho de uma placa&#10;&#10;Descrição gerada automaticamente">
            <a:extLst>
              <a:ext uri="{FF2B5EF4-FFF2-40B4-BE49-F238E27FC236}">
                <a16:creationId xmlns:a16="http://schemas.microsoft.com/office/drawing/2014/main" id="{017348C9-7085-9D4E-F5E7-FD36C9DAE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163" y="3039335"/>
            <a:ext cx="2039527" cy="1835247"/>
          </a:xfrm>
          <a:prstGeom prst="rect">
            <a:avLst/>
          </a:prstGeom>
        </p:spPr>
      </p:pic>
      <p:sp>
        <p:nvSpPr>
          <p:cNvPr id="51" name="Título 1">
            <a:extLst>
              <a:ext uri="{FF2B5EF4-FFF2-40B4-BE49-F238E27FC236}">
                <a16:creationId xmlns:a16="http://schemas.microsoft.com/office/drawing/2014/main" id="{21BB7058-1461-F3AF-E245-47F7D1BD176D}"/>
              </a:ext>
            </a:extLst>
          </p:cNvPr>
          <p:cNvSpPr txBox="1">
            <a:spLocks/>
          </p:cNvSpPr>
          <p:nvPr/>
        </p:nvSpPr>
        <p:spPr>
          <a:xfrm>
            <a:off x="4888193" y="1692375"/>
            <a:ext cx="205846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/>
              <a:t>Inventário de boas práticas 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DC68EDC4-AA3A-7885-F2F6-5592F6E39B21}"/>
              </a:ext>
            </a:extLst>
          </p:cNvPr>
          <p:cNvSpPr txBox="1">
            <a:spLocks/>
          </p:cNvSpPr>
          <p:nvPr/>
        </p:nvSpPr>
        <p:spPr>
          <a:xfrm>
            <a:off x="7156200" y="1581575"/>
            <a:ext cx="2275622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/>
              <a:t>Modelo de maturidade com evolução contínua</a:t>
            </a: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18F26196-27DE-F906-3209-D18C66718200}"/>
              </a:ext>
            </a:extLst>
          </p:cNvPr>
          <p:cNvSpPr txBox="1">
            <a:spLocks/>
          </p:cNvSpPr>
          <p:nvPr/>
        </p:nvSpPr>
        <p:spPr>
          <a:xfrm>
            <a:off x="9515870" y="1618913"/>
            <a:ext cx="2390112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2479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/>
              <a:t>O instrumento não é condicionante para o repasse de recurso federal</a:t>
            </a:r>
          </a:p>
        </p:txBody>
      </p:sp>
    </p:spTree>
    <p:extLst>
      <p:ext uri="{BB962C8B-B14F-4D97-AF65-F5344CB8AC3E}">
        <p14:creationId xmlns:p14="http://schemas.microsoft.com/office/powerpoint/2010/main" val="285789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EF259-509F-65BD-A332-77EA076FD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8EC0FFC2-8AE6-D31A-3E18-D600649D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8" y="704170"/>
            <a:ext cx="2815121" cy="1010330"/>
          </a:xfrm>
        </p:spPr>
        <p:txBody>
          <a:bodyPr>
            <a:normAutofit fontScale="90000"/>
          </a:bodyPr>
          <a:lstStyle/>
          <a:p>
            <a:r>
              <a:rPr lang="pt-BR" sz="3100"/>
              <a:t>Primeira versão do instrumento</a:t>
            </a:r>
            <a:br>
              <a:rPr lang="pt-BR"/>
            </a:br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2EA2C89-3669-37D6-1C00-E57BD3830883}"/>
              </a:ext>
            </a:extLst>
          </p:cNvPr>
          <p:cNvSpPr txBox="1">
            <a:spLocks/>
          </p:cNvSpPr>
          <p:nvPr/>
        </p:nvSpPr>
        <p:spPr>
          <a:xfrm>
            <a:off x="739740" y="1838325"/>
            <a:ext cx="2984536" cy="408326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47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/>
              <a:t>Autoaplicável;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/>
              <a:t>Respondido por estados e municípios;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/>
              <a:t>7 domínios;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/>
              <a:t>32 subdomínios;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/>
              <a:t>42 perguntas.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FA9F937A-76D3-9456-8E56-B14272C303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647" y="1057275"/>
            <a:ext cx="8675818" cy="4877480"/>
          </a:xfrm>
        </p:spPr>
      </p:pic>
    </p:spTree>
    <p:extLst>
      <p:ext uri="{BB962C8B-B14F-4D97-AF65-F5344CB8AC3E}">
        <p14:creationId xmlns:p14="http://schemas.microsoft.com/office/powerpoint/2010/main" val="1530247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2346</Words>
  <Application>Microsoft Macintosh PowerPoint</Application>
  <PresentationFormat>Widescreen</PresentationFormat>
  <Paragraphs>319</Paragraphs>
  <Slides>23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Aptos</vt:lpstr>
      <vt:lpstr>Arial</vt:lpstr>
      <vt:lpstr>Arial,Sans-Serif</vt:lpstr>
      <vt:lpstr>Calibri</vt:lpstr>
      <vt:lpstr>Montserrat</vt:lpstr>
      <vt:lpstr>Tema do Office</vt:lpstr>
      <vt:lpstr>ÍNDICE NACIONAL DE MATURIDADE  EM SAÚDE DIGITAL (INMSD)</vt:lpstr>
      <vt:lpstr>Motivação</vt:lpstr>
      <vt:lpstr>Programa SUS Digital – Etapa Planejamento </vt:lpstr>
      <vt:lpstr>Índice Nacional de Maturidade em Saúde Digital (INMSD)</vt:lpstr>
      <vt:lpstr>Histórico</vt:lpstr>
      <vt:lpstr>Benchmarking - Apresentações de experiência nacionais e internacionais   </vt:lpstr>
      <vt:lpstr>Membros do GT</vt:lpstr>
      <vt:lpstr>O índice não é um ranking</vt:lpstr>
      <vt:lpstr>Primeira versão do instrumento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é a estrutura das questões</vt:lpstr>
      <vt:lpstr>Realização de Teste cognitivo</vt:lpstr>
      <vt:lpstr>Implementação do Índice</vt:lpstr>
      <vt:lpstr>Análise de resultados</vt:lpstr>
      <vt:lpstr>Devolutiva dos resultados</vt:lpstr>
      <vt:lpstr>Devolutiva dos resultados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Nobre</dc:creator>
  <cp:lastModifiedBy>FIOTEC – Larissa Gonçalves Mangabeira da Silva</cp:lastModifiedBy>
  <cp:revision>60</cp:revision>
  <dcterms:created xsi:type="dcterms:W3CDTF">2024-02-22T12:46:10Z</dcterms:created>
  <dcterms:modified xsi:type="dcterms:W3CDTF">2024-02-29T01:23:49Z</dcterms:modified>
</cp:coreProperties>
</file>