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12"/>
  </p:notesMasterIdLst>
  <p:handoutMasterIdLst>
    <p:handoutMasterId r:id="rId13"/>
  </p:handoutMasterIdLst>
  <p:sldIdLst>
    <p:sldId id="284" r:id="rId3"/>
    <p:sldId id="340" r:id="rId4"/>
    <p:sldId id="342" r:id="rId5"/>
    <p:sldId id="341" r:id="rId6"/>
    <p:sldId id="323" r:id="rId7"/>
    <p:sldId id="326" r:id="rId8"/>
    <p:sldId id="344" r:id="rId9"/>
    <p:sldId id="343" r:id="rId10"/>
    <p:sldId id="329" r:id="rId11"/>
  </p:sldIdLst>
  <p:sldSz cx="12192000" cy="6858000"/>
  <p:notesSz cx="9982200" cy="6794500"/>
  <p:embeddedFontLst>
    <p:embeddedFont>
      <p:font typeface="Franklin Gothic Demi" panose="020B0703020102020204" pitchFamily="34" charset="0"/>
      <p:regular r:id="rId14"/>
      <p:italic r:id="rId15"/>
    </p:embeddedFont>
    <p:embeddedFont>
      <p:font typeface="Montserrat" panose="02000000000000000000" pitchFamily="2" charset="0"/>
      <p:regular r:id="rId16"/>
      <p:bold r:id="rId17"/>
      <p:italic r:id="rId18"/>
      <p:boldItalic r:id="rId19"/>
    </p:embeddedFont>
    <p:embeddedFont>
      <p:font typeface="Roboto" panose="02000000000000000000" pitchFamily="2" charset="0"/>
      <p:regular r:id="rId20"/>
      <p:bold r:id="rId21"/>
      <p:italic r:id="rId22"/>
      <p:boldItalic r:id="rId23"/>
    </p:embeddedFont>
  </p:embeddedFontLst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runo de Melo Vianna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529E"/>
    <a:srgbClr val="E5231F"/>
    <a:srgbClr val="000087"/>
    <a:srgbClr val="FFFFFF"/>
    <a:srgbClr val="47AA2D"/>
    <a:srgbClr val="183EFF"/>
    <a:srgbClr val="FF5500"/>
    <a:srgbClr val="03C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Estilo Médio 3 - Ênfase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46F890A9-2807-4EBB-B81D-B2AA78EC7F39}" styleName="Estilo Escuro 2 - Ênfase 5/Ênfas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Estilo Médio 2 - Ênfas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Estilo Médio 2 - Ênfas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Estilo Médio 3 - Ênfas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11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4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 /><Relationship Id="rId13" Type="http://schemas.openxmlformats.org/officeDocument/2006/relationships/handoutMaster" Target="handoutMasters/handoutMaster1.xml" /><Relationship Id="rId18" Type="http://schemas.openxmlformats.org/officeDocument/2006/relationships/font" Target="fonts/font5.fntdata" /><Relationship Id="rId26" Type="http://schemas.openxmlformats.org/officeDocument/2006/relationships/viewProps" Target="viewProps.xml" /><Relationship Id="rId3" Type="http://schemas.openxmlformats.org/officeDocument/2006/relationships/slide" Target="slides/slide1.xml" /><Relationship Id="rId21" Type="http://schemas.openxmlformats.org/officeDocument/2006/relationships/font" Target="fonts/font8.fntdata" /><Relationship Id="rId7" Type="http://schemas.openxmlformats.org/officeDocument/2006/relationships/slide" Target="slides/slide5.xml" /><Relationship Id="rId12" Type="http://schemas.openxmlformats.org/officeDocument/2006/relationships/notesMaster" Target="notesMasters/notesMaster1.xml" /><Relationship Id="rId17" Type="http://schemas.openxmlformats.org/officeDocument/2006/relationships/font" Target="fonts/font4.fntdata" /><Relationship Id="rId25" Type="http://schemas.openxmlformats.org/officeDocument/2006/relationships/presProps" Target="presProps.xml" /><Relationship Id="rId2" Type="http://schemas.openxmlformats.org/officeDocument/2006/relationships/slideMaster" Target="slideMasters/slideMaster2.xml" /><Relationship Id="rId16" Type="http://schemas.openxmlformats.org/officeDocument/2006/relationships/font" Target="fonts/font3.fntdata" /><Relationship Id="rId20" Type="http://schemas.openxmlformats.org/officeDocument/2006/relationships/font" Target="fonts/font7.fntdata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4.xml" /><Relationship Id="rId11" Type="http://schemas.openxmlformats.org/officeDocument/2006/relationships/slide" Target="slides/slide9.xml" /><Relationship Id="rId24" Type="http://schemas.openxmlformats.org/officeDocument/2006/relationships/commentAuthors" Target="commentAuthors.xml" /><Relationship Id="rId5" Type="http://schemas.openxmlformats.org/officeDocument/2006/relationships/slide" Target="slides/slide3.xml" /><Relationship Id="rId15" Type="http://schemas.openxmlformats.org/officeDocument/2006/relationships/font" Target="fonts/font2.fntdata" /><Relationship Id="rId23" Type="http://schemas.openxmlformats.org/officeDocument/2006/relationships/font" Target="fonts/font10.fntdata" /><Relationship Id="rId28" Type="http://schemas.openxmlformats.org/officeDocument/2006/relationships/tableStyles" Target="tableStyles.xml" /><Relationship Id="rId10" Type="http://schemas.openxmlformats.org/officeDocument/2006/relationships/slide" Target="slides/slide8.xml" /><Relationship Id="rId19" Type="http://schemas.openxmlformats.org/officeDocument/2006/relationships/font" Target="fonts/font6.fntdata" /><Relationship Id="rId4" Type="http://schemas.openxmlformats.org/officeDocument/2006/relationships/slide" Target="slides/slide2.xml" /><Relationship Id="rId9" Type="http://schemas.openxmlformats.org/officeDocument/2006/relationships/slide" Target="slides/slide7.xml" /><Relationship Id="rId14" Type="http://schemas.openxmlformats.org/officeDocument/2006/relationships/font" Target="fonts/font1.fntdata" /><Relationship Id="rId22" Type="http://schemas.openxmlformats.org/officeDocument/2006/relationships/font" Target="fonts/font9.fntdata" /><Relationship Id="rId27" Type="http://schemas.openxmlformats.org/officeDocument/2006/relationships/theme" Target="theme/theme1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D68DA9F7-5F78-F39D-FD37-1E8B62D1A22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5938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B8AF148D-3A31-0673-F6C0-56A5CE92BB9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654675" y="0"/>
            <a:ext cx="4325938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0E97FE8-38E3-45E6-B09D-AE91677BCD09}" type="datetimeFigureOut">
              <a:rPr lang="pt-BR"/>
              <a:pPr>
                <a:defRPr/>
              </a:pPr>
              <a:t>24/04/2024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FCAC9AD1-E194-410D-26E7-AD2821D8DDC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453188"/>
            <a:ext cx="4325938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07E814E5-9674-932B-BA9C-2ABB11E6B30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654675" y="6453188"/>
            <a:ext cx="4325938" cy="3413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228811CB-8FB6-4D29-8A4F-ED443A396D86}" type="slidenum">
              <a:rPr lang="pt-BR" altLang="en-US"/>
              <a:pPr/>
              <a:t>‹nº›</a:t>
            </a:fld>
            <a:endParaRPr lang="pt-BR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BADCC8B6-0DE2-9267-23C5-9EDF372A533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5938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199A13D7-D4E8-35E2-50C4-67ED02E4E1E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654675" y="0"/>
            <a:ext cx="4325938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D5C994E-581D-4C22-BB3C-7191CA50AC92}" type="datetimeFigureOut">
              <a:rPr lang="pt-BR"/>
              <a:pPr>
                <a:defRPr/>
              </a:pPr>
              <a:t>24/04/2024</a:t>
            </a:fld>
            <a:endParaRPr lang="pt-BR"/>
          </a:p>
        </p:txBody>
      </p:sp>
      <p:sp>
        <p:nvSpPr>
          <p:cNvPr id="4" name="Espaço Reservado para Imagem de Slide 3">
            <a:extLst>
              <a:ext uri="{FF2B5EF4-FFF2-40B4-BE49-F238E27FC236}">
                <a16:creationId xmlns:a16="http://schemas.microsoft.com/office/drawing/2014/main" id="{A438F4FA-F303-C073-6D66-90095BAAFD5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952750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>
            <a:extLst>
              <a:ext uri="{FF2B5EF4-FFF2-40B4-BE49-F238E27FC236}">
                <a16:creationId xmlns:a16="http://schemas.microsoft.com/office/drawing/2014/main" id="{AEAE838D-EF4A-45C8-8AB1-0EDF4EC22C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98538" y="3270250"/>
            <a:ext cx="7985125" cy="2674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Editar estilos de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24A63E4E-3FEA-5E77-A856-E64F4F78C62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453188"/>
            <a:ext cx="4325938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D18DE65-0693-D86F-2B25-3BC9EACA0A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654675" y="6453188"/>
            <a:ext cx="4325938" cy="3413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F7B9B8E5-4554-4FB8-8140-2730547B7BE0}" type="slidenum">
              <a:rPr lang="pt-BR" altLang="en-US"/>
              <a:pPr/>
              <a:t>‹nº›</a:t>
            </a:fld>
            <a:endParaRPr lang="pt-B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Master" Target="../slideMasters/slideMaster2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de Aber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1">
            <a:extLst>
              <a:ext uri="{FF2B5EF4-FFF2-40B4-BE49-F238E27FC236}">
                <a16:creationId xmlns:a16="http://schemas.microsoft.com/office/drawing/2014/main" id="{F9F20E05-020E-F951-C787-66AC5B318EF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95EAA027-B7AC-E312-3D74-EFF272CDBD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0875" y="2324784"/>
            <a:ext cx="7110249" cy="1543023"/>
          </a:xfrm>
          <a:prstGeom prst="rect">
            <a:avLst/>
          </a:prstGeom>
        </p:spPr>
        <p:txBody>
          <a:bodyPr/>
          <a:lstStyle>
            <a:lvl1pPr algn="ctr">
              <a:defRPr lang="pt-BR" sz="5400" b="1" kern="1200" dirty="0">
                <a:solidFill>
                  <a:srgbClr val="33529E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</p:spTree>
    <p:extLst>
      <p:ext uri="{BB962C8B-B14F-4D97-AF65-F5344CB8AC3E}">
        <p14:creationId xmlns:p14="http://schemas.microsoft.com/office/powerpoint/2010/main" val="2249371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D4306CF-2D6B-7173-2ED2-628CC40D62A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0151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âmina ações com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quarter" idx="14"/>
          </p:nvPr>
        </p:nvSpPr>
        <p:spPr>
          <a:xfrm>
            <a:off x="7991475" y="1085850"/>
            <a:ext cx="2827736" cy="441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 spc="-150">
                <a:solidFill>
                  <a:srgbClr val="33529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7" name="Espaço Reservado para Imagem 2"/>
          <p:cNvSpPr>
            <a:spLocks noGrp="1"/>
          </p:cNvSpPr>
          <p:nvPr>
            <p:ph type="pic" sz="quarter" idx="16"/>
          </p:nvPr>
        </p:nvSpPr>
        <p:spPr>
          <a:xfrm>
            <a:off x="1276350" y="0"/>
            <a:ext cx="2105025" cy="419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pt-BR" noProof="0"/>
          </a:p>
        </p:txBody>
      </p:sp>
      <p:sp>
        <p:nvSpPr>
          <p:cNvPr id="13" name="Espaço Reservado para Texto 3"/>
          <p:cNvSpPr>
            <a:spLocks noGrp="1"/>
          </p:cNvSpPr>
          <p:nvPr>
            <p:ph type="body" sz="quarter" idx="19"/>
          </p:nvPr>
        </p:nvSpPr>
        <p:spPr>
          <a:xfrm>
            <a:off x="1360706" y="4466196"/>
            <a:ext cx="1857375" cy="65722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15" name="Espaço Reservado para Texto 3"/>
          <p:cNvSpPr>
            <a:spLocks noGrp="1"/>
          </p:cNvSpPr>
          <p:nvPr>
            <p:ph type="body" sz="quarter" idx="20"/>
          </p:nvPr>
        </p:nvSpPr>
        <p:spPr>
          <a:xfrm>
            <a:off x="1360706" y="5256771"/>
            <a:ext cx="1857375" cy="8953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6" name="Espaço Reservado para Texto 3"/>
          <p:cNvSpPr>
            <a:spLocks noGrp="1"/>
          </p:cNvSpPr>
          <p:nvPr>
            <p:ph type="body" sz="quarter" idx="21"/>
          </p:nvPr>
        </p:nvSpPr>
        <p:spPr>
          <a:xfrm>
            <a:off x="3500438" y="4466196"/>
            <a:ext cx="1857375" cy="65722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17" name="Espaço Reservado para Texto 3"/>
          <p:cNvSpPr>
            <a:spLocks noGrp="1"/>
          </p:cNvSpPr>
          <p:nvPr>
            <p:ph type="body" sz="quarter" idx="22"/>
          </p:nvPr>
        </p:nvSpPr>
        <p:spPr>
          <a:xfrm>
            <a:off x="3500438" y="5256771"/>
            <a:ext cx="1857375" cy="8953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8" name="Espaço Reservado para Texto 3"/>
          <p:cNvSpPr>
            <a:spLocks noGrp="1"/>
          </p:cNvSpPr>
          <p:nvPr>
            <p:ph type="body" sz="quarter" idx="23"/>
          </p:nvPr>
        </p:nvSpPr>
        <p:spPr>
          <a:xfrm>
            <a:off x="5638800" y="4466196"/>
            <a:ext cx="1857375" cy="65722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9" name="Espaço Reservado para Texto 3"/>
          <p:cNvSpPr>
            <a:spLocks noGrp="1"/>
          </p:cNvSpPr>
          <p:nvPr>
            <p:ph type="body" sz="quarter" idx="24"/>
          </p:nvPr>
        </p:nvSpPr>
        <p:spPr>
          <a:xfrm>
            <a:off x="5638800" y="5256771"/>
            <a:ext cx="1857375" cy="8953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2" name="Espaço Reservado para Imagem 2"/>
          <p:cNvSpPr>
            <a:spLocks noGrp="1"/>
          </p:cNvSpPr>
          <p:nvPr>
            <p:ph type="pic" sz="quarter" idx="25"/>
          </p:nvPr>
        </p:nvSpPr>
        <p:spPr>
          <a:xfrm>
            <a:off x="3381375" y="0"/>
            <a:ext cx="2105025" cy="419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pt-BR" noProof="0"/>
          </a:p>
        </p:txBody>
      </p:sp>
      <p:sp>
        <p:nvSpPr>
          <p:cNvPr id="23" name="Espaço Reservado para Imagem 2"/>
          <p:cNvSpPr>
            <a:spLocks noGrp="1"/>
          </p:cNvSpPr>
          <p:nvPr>
            <p:ph type="pic" sz="quarter" idx="26"/>
          </p:nvPr>
        </p:nvSpPr>
        <p:spPr>
          <a:xfrm>
            <a:off x="5486400" y="0"/>
            <a:ext cx="2105025" cy="419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755533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:a16="http://schemas.microsoft.com/office/drawing/2014/main" id="{0F02DE09-558B-6952-B247-A2B212FB8DB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4" name="Imagem 6">
            <a:extLst>
              <a:ext uri="{FF2B5EF4-FFF2-40B4-BE49-F238E27FC236}">
                <a16:creationId xmlns:a16="http://schemas.microsoft.com/office/drawing/2014/main" id="{C31181F6-81A9-C843-BD78-1B1305F9E72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94156" y="1773039"/>
            <a:ext cx="7203688" cy="2877015"/>
          </a:xfrm>
          <a:prstGeom prst="rect">
            <a:avLst/>
          </a:prstGeom>
        </p:spPr>
        <p:txBody>
          <a:bodyPr anchorCtr="1">
            <a:normAutofit/>
          </a:bodyPr>
          <a:lstStyle>
            <a:lvl1pPr algn="ctr">
              <a:defRPr sz="6000" b="1" spc="-150" baseline="0">
                <a:solidFill>
                  <a:srgbClr val="33529E"/>
                </a:solidFill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</p:spTree>
    <p:extLst>
      <p:ext uri="{BB962C8B-B14F-4D97-AF65-F5344CB8AC3E}">
        <p14:creationId xmlns:p14="http://schemas.microsoft.com/office/powerpoint/2010/main" val="2935265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aspa com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Conector reto 2">
            <a:extLst>
              <a:ext uri="{FF2B5EF4-FFF2-40B4-BE49-F238E27FC236}">
                <a16:creationId xmlns:a16="http://schemas.microsoft.com/office/drawing/2014/main" id="{CD4AD924-CF8D-8D78-8857-9A9DBF4B5920}"/>
              </a:ext>
            </a:extLst>
          </p:cNvPr>
          <p:cNvCxnSpPr>
            <a:stCxn id="5128" idx="1"/>
          </p:cNvCxnSpPr>
          <p:nvPr userDrawn="1"/>
        </p:nvCxnSpPr>
        <p:spPr>
          <a:xfrm flipH="1">
            <a:off x="1276350" y="5486400"/>
            <a:ext cx="504825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aixaDeTexto 3">
            <a:extLst>
              <a:ext uri="{FF2B5EF4-FFF2-40B4-BE49-F238E27FC236}">
                <a16:creationId xmlns:a16="http://schemas.microsoft.com/office/drawing/2014/main" id="{1B343BAD-20BB-92B5-26B4-A0EEC427740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68275" y="-122238"/>
            <a:ext cx="1249363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sz="16600" b="1" dirty="0">
                <a:solidFill>
                  <a:srgbClr val="3352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677A1E31-5AF4-9C10-F338-7B1601B2E261}"/>
              </a:ext>
            </a:extLst>
          </p:cNvPr>
          <p:cNvSpPr txBox="1">
            <a:spLocks noChangeArrowheads="1"/>
          </p:cNvSpPr>
          <p:nvPr userDrawn="1"/>
        </p:nvSpPr>
        <p:spPr bwMode="auto">
          <a:xfrm rot="10800000">
            <a:off x="10785475" y="3124200"/>
            <a:ext cx="1249363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sz="166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16" name="Espaço Reservado para Imagem 15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quarter" idx="14"/>
          </p:nvPr>
        </p:nvSpPr>
        <p:spPr>
          <a:xfrm>
            <a:off x="1276350" y="1085850"/>
            <a:ext cx="9639301" cy="4076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9" name="Espaço Reservado para Texto 3"/>
          <p:cNvSpPr>
            <a:spLocks noGrp="1"/>
          </p:cNvSpPr>
          <p:nvPr>
            <p:ph type="body" sz="quarter" idx="15"/>
          </p:nvPr>
        </p:nvSpPr>
        <p:spPr>
          <a:xfrm>
            <a:off x="1781175" y="5286375"/>
            <a:ext cx="9134476" cy="4000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1081082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aspa sem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2">
            <a:extLst>
              <a:ext uri="{FF2B5EF4-FFF2-40B4-BE49-F238E27FC236}">
                <a16:creationId xmlns:a16="http://schemas.microsoft.com/office/drawing/2014/main" id="{66678DEB-AF4F-7737-09EC-3E88F6A5756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07988" y="295275"/>
            <a:ext cx="1247775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sz="16600" b="1" dirty="0">
                <a:solidFill>
                  <a:srgbClr val="33529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3" name="CaixaDeTexto 3">
            <a:extLst>
              <a:ext uri="{FF2B5EF4-FFF2-40B4-BE49-F238E27FC236}">
                <a16:creationId xmlns:a16="http://schemas.microsoft.com/office/drawing/2014/main" id="{1871AF60-C0EF-F68C-E67D-90156FBC8447}"/>
              </a:ext>
            </a:extLst>
          </p:cNvPr>
          <p:cNvSpPr txBox="1">
            <a:spLocks noChangeArrowheads="1"/>
          </p:cNvSpPr>
          <p:nvPr userDrawn="1"/>
        </p:nvSpPr>
        <p:spPr bwMode="auto">
          <a:xfrm rot="10800000">
            <a:off x="10536238" y="3324225"/>
            <a:ext cx="1249362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pt-BR" altLang="pt-BR" sz="166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quarter" idx="14"/>
          </p:nvPr>
        </p:nvSpPr>
        <p:spPr>
          <a:xfrm>
            <a:off x="1276350" y="1085850"/>
            <a:ext cx="9639301" cy="4076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6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9" name="Espaço Reservado para Texto 3"/>
          <p:cNvSpPr>
            <a:spLocks noGrp="1"/>
          </p:cNvSpPr>
          <p:nvPr>
            <p:ph type="body" sz="quarter" idx="15"/>
          </p:nvPr>
        </p:nvSpPr>
        <p:spPr>
          <a:xfrm>
            <a:off x="1276350" y="5286375"/>
            <a:ext cx="9639301" cy="4000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4141373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1/2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quarter" idx="14"/>
          </p:nvPr>
        </p:nvSpPr>
        <p:spPr>
          <a:xfrm>
            <a:off x="1059366" y="1085851"/>
            <a:ext cx="4315521" cy="30624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 spc="-150">
                <a:solidFill>
                  <a:srgbClr val="33529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sz="quarter" idx="15"/>
          </p:nvPr>
        </p:nvSpPr>
        <p:spPr>
          <a:xfrm>
            <a:off x="6096000" y="0"/>
            <a:ext cx="6096000" cy="6858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pt-BR" noProof="0"/>
          </a:p>
        </p:txBody>
      </p:sp>
      <p:sp>
        <p:nvSpPr>
          <p:cNvPr id="14" name="Espaço Reservado para Texto 3"/>
          <p:cNvSpPr>
            <a:spLocks noGrp="1"/>
          </p:cNvSpPr>
          <p:nvPr>
            <p:ph type="body" sz="quarter" idx="16"/>
          </p:nvPr>
        </p:nvSpPr>
        <p:spPr>
          <a:xfrm>
            <a:off x="1059366" y="4449338"/>
            <a:ext cx="4315521" cy="113742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3719449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1/4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quarter" idx="14"/>
          </p:nvPr>
        </p:nvSpPr>
        <p:spPr>
          <a:xfrm>
            <a:off x="489176" y="555171"/>
            <a:ext cx="10800000" cy="7184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 spc="-150">
                <a:solidFill>
                  <a:srgbClr val="33529E"/>
                </a:solidFill>
                <a:latin typeface="Montserrat" panose="00000500000000000000" pitchFamily="2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14" name="Espaço Reservado para Texto 3"/>
          <p:cNvSpPr>
            <a:spLocks noGrp="1"/>
          </p:cNvSpPr>
          <p:nvPr>
            <p:ph type="body" sz="quarter" idx="16"/>
          </p:nvPr>
        </p:nvSpPr>
        <p:spPr>
          <a:xfrm>
            <a:off x="489176" y="5238685"/>
            <a:ext cx="7405887" cy="84988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3E2E41F-A220-420D-8F86-395E5FDF23A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88901" y="1639230"/>
            <a:ext cx="10800000" cy="3233854"/>
          </a:xfrm>
          <a:prstGeom prst="rect">
            <a:avLst/>
          </a:prstGeom>
        </p:spPr>
        <p:txBody>
          <a:bodyPr/>
          <a:lstStyle>
            <a:lvl1pPr marL="228600" indent="-228600">
              <a:buClr>
                <a:srgbClr val="F7C303"/>
              </a:buClr>
              <a:buFont typeface="Courier New" panose="02070309020205020404" pitchFamily="49" charset="0"/>
              <a:buChar char="o"/>
              <a:defRPr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Clr>
                <a:srgbClr val="F7C303"/>
              </a:buClr>
              <a:buFont typeface="Courier New" panose="02070309020205020404" pitchFamily="49" charset="0"/>
              <a:buChar char="o"/>
              <a:defRPr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buClr>
                <a:srgbClr val="F7C303"/>
              </a:buClr>
              <a:buFont typeface="Courier New" panose="02070309020205020404" pitchFamily="49" charset="0"/>
              <a:buChar char="o"/>
              <a:defRPr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Clr>
                <a:srgbClr val="F7C303"/>
              </a:buClr>
              <a:buFont typeface="Courier New" panose="02070309020205020404" pitchFamily="49" charset="0"/>
              <a:buChar char="o"/>
              <a:defRPr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Clr>
                <a:srgbClr val="F7C303"/>
              </a:buClr>
              <a:buFont typeface="Courier New" panose="02070309020205020404" pitchFamily="49" charset="0"/>
              <a:buChar char="o"/>
              <a:defRPr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Clique para editar os estilos de texto Mestres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</p:spTree>
    <p:extLst>
      <p:ext uri="{BB962C8B-B14F-4D97-AF65-F5344CB8AC3E}">
        <p14:creationId xmlns:p14="http://schemas.microsoft.com/office/powerpoint/2010/main" val="1777467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texto com gráfico esquer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quarter" idx="14"/>
          </p:nvPr>
        </p:nvSpPr>
        <p:spPr>
          <a:xfrm>
            <a:off x="6341996" y="1085850"/>
            <a:ext cx="4798072" cy="89906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 spc="-150">
                <a:solidFill>
                  <a:srgbClr val="33529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14" name="Espaço Reservado para Texto 3"/>
          <p:cNvSpPr>
            <a:spLocks noGrp="1"/>
          </p:cNvSpPr>
          <p:nvPr>
            <p:ph type="body" sz="quarter" idx="16"/>
          </p:nvPr>
        </p:nvSpPr>
        <p:spPr>
          <a:xfrm>
            <a:off x="6341996" y="2219093"/>
            <a:ext cx="4798072" cy="33676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ADCC7624-8FD6-2D50-7C98-A23CCFB6C8DA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91077" y="1085850"/>
            <a:ext cx="5359078" cy="4500912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2543688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foto com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quarter" idx="14"/>
          </p:nvPr>
        </p:nvSpPr>
        <p:spPr>
          <a:xfrm>
            <a:off x="6821499" y="1285062"/>
            <a:ext cx="4318568" cy="92287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 spc="-150">
                <a:solidFill>
                  <a:srgbClr val="33529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sz="quarter" idx="15"/>
          </p:nvPr>
        </p:nvSpPr>
        <p:spPr>
          <a:xfrm>
            <a:off x="0" y="557561"/>
            <a:ext cx="6096000" cy="5029199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pt-BR" noProof="0" dirty="0"/>
          </a:p>
        </p:txBody>
      </p:sp>
      <p:sp>
        <p:nvSpPr>
          <p:cNvPr id="14" name="Espaço Reservado para Texto 3"/>
          <p:cNvSpPr>
            <a:spLocks noGrp="1"/>
          </p:cNvSpPr>
          <p:nvPr>
            <p:ph type="body" sz="quarter" idx="16"/>
          </p:nvPr>
        </p:nvSpPr>
        <p:spPr>
          <a:xfrm>
            <a:off x="6821500" y="2509024"/>
            <a:ext cx="4318568" cy="307773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>
                <a:solidFill>
                  <a:schemeClr val="bg2">
                    <a:lumMod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3318434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tópicos com íco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81706" y="557562"/>
            <a:ext cx="9628587" cy="713678"/>
          </a:xfrm>
          <a:prstGeom prst="rect">
            <a:avLst/>
          </a:prstGeom>
        </p:spPr>
        <p:txBody>
          <a:bodyPr anchorCtr="1">
            <a:normAutofit/>
          </a:bodyPr>
          <a:lstStyle>
            <a:lvl1pPr algn="ctr">
              <a:defRPr sz="3600" b="1" spc="-150" baseline="0">
                <a:solidFill>
                  <a:srgbClr val="33529E"/>
                </a:solidFill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10" name="Espaço Reservado para Texto 3"/>
          <p:cNvSpPr>
            <a:spLocks noGrp="1"/>
          </p:cNvSpPr>
          <p:nvPr>
            <p:ph type="body" sz="quarter" idx="14"/>
          </p:nvPr>
        </p:nvSpPr>
        <p:spPr>
          <a:xfrm>
            <a:off x="1281706" y="3438526"/>
            <a:ext cx="3886200" cy="65722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11" name="Espaço Reservado para Texto 3"/>
          <p:cNvSpPr>
            <a:spLocks noGrp="1"/>
          </p:cNvSpPr>
          <p:nvPr>
            <p:ph type="body" sz="quarter" idx="16"/>
          </p:nvPr>
        </p:nvSpPr>
        <p:spPr>
          <a:xfrm>
            <a:off x="1281706" y="4229101"/>
            <a:ext cx="3886200" cy="8953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12" name="Espaço Reservado para Texto 3"/>
          <p:cNvSpPr>
            <a:spLocks noGrp="1"/>
          </p:cNvSpPr>
          <p:nvPr>
            <p:ph type="body" sz="quarter" idx="17"/>
          </p:nvPr>
        </p:nvSpPr>
        <p:spPr>
          <a:xfrm>
            <a:off x="7024093" y="3429000"/>
            <a:ext cx="3886200" cy="6667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3" name="Espaço Reservado para Texto 3"/>
          <p:cNvSpPr>
            <a:spLocks noGrp="1"/>
          </p:cNvSpPr>
          <p:nvPr>
            <p:ph type="body" sz="quarter" idx="18"/>
          </p:nvPr>
        </p:nvSpPr>
        <p:spPr>
          <a:xfrm>
            <a:off x="7024093" y="4219574"/>
            <a:ext cx="3886200" cy="89535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35142030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tópicos com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81706" y="557562"/>
            <a:ext cx="9628587" cy="713678"/>
          </a:xfrm>
          <a:prstGeom prst="rect">
            <a:avLst/>
          </a:prstGeom>
        </p:spPr>
        <p:txBody>
          <a:bodyPr anchorCtr="1">
            <a:normAutofit/>
          </a:bodyPr>
          <a:lstStyle>
            <a:lvl1pPr algn="ctr">
              <a:defRPr sz="3600" b="1" strike="noStrike" spc="-150" baseline="0">
                <a:solidFill>
                  <a:srgbClr val="33529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10" name="Espaço Reservado para Texto 3"/>
          <p:cNvSpPr>
            <a:spLocks noGrp="1"/>
          </p:cNvSpPr>
          <p:nvPr>
            <p:ph type="body" sz="quarter" idx="14"/>
          </p:nvPr>
        </p:nvSpPr>
        <p:spPr>
          <a:xfrm>
            <a:off x="1281706" y="1994980"/>
            <a:ext cx="3886200" cy="41372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1" name="Espaço Reservado para Texto 3"/>
          <p:cNvSpPr>
            <a:spLocks noGrp="1"/>
          </p:cNvSpPr>
          <p:nvPr>
            <p:ph type="body" sz="quarter" idx="16"/>
          </p:nvPr>
        </p:nvSpPr>
        <p:spPr>
          <a:xfrm>
            <a:off x="1281706" y="4066670"/>
            <a:ext cx="3886200" cy="8953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Imagem 3"/>
          <p:cNvSpPr>
            <a:spLocks noGrp="1"/>
          </p:cNvSpPr>
          <p:nvPr>
            <p:ph type="pic" sz="quarter" idx="19"/>
          </p:nvPr>
        </p:nvSpPr>
        <p:spPr>
          <a:xfrm>
            <a:off x="1281706" y="2618562"/>
            <a:ext cx="3886201" cy="1238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pt-BR" noProof="0"/>
          </a:p>
        </p:txBody>
      </p:sp>
      <p:sp>
        <p:nvSpPr>
          <p:cNvPr id="14" name="Espaço Reservado para Texto 3"/>
          <p:cNvSpPr>
            <a:spLocks noGrp="1"/>
          </p:cNvSpPr>
          <p:nvPr>
            <p:ph type="body" sz="quarter" idx="20"/>
          </p:nvPr>
        </p:nvSpPr>
        <p:spPr>
          <a:xfrm>
            <a:off x="7024092" y="1994980"/>
            <a:ext cx="3886200" cy="41464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5" name="Espaço Reservado para Texto 3"/>
          <p:cNvSpPr>
            <a:spLocks noGrp="1"/>
          </p:cNvSpPr>
          <p:nvPr>
            <p:ph type="body" sz="quarter" idx="21"/>
          </p:nvPr>
        </p:nvSpPr>
        <p:spPr>
          <a:xfrm>
            <a:off x="7024092" y="4065750"/>
            <a:ext cx="3886200" cy="8953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6" name="Espaço Reservado para Imagem 3"/>
          <p:cNvSpPr>
            <a:spLocks noGrp="1"/>
          </p:cNvSpPr>
          <p:nvPr>
            <p:ph type="pic" sz="quarter" idx="22"/>
          </p:nvPr>
        </p:nvSpPr>
        <p:spPr>
          <a:xfrm>
            <a:off x="7024092" y="2618562"/>
            <a:ext cx="3886201" cy="1238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27696809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texto com gráfico dire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quarter" idx="14"/>
          </p:nvPr>
        </p:nvSpPr>
        <p:spPr>
          <a:xfrm>
            <a:off x="1059367" y="1572322"/>
            <a:ext cx="3601843" cy="143293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 spc="-150">
                <a:solidFill>
                  <a:srgbClr val="33529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14" name="Espaço Reservado para Texto 3"/>
          <p:cNvSpPr>
            <a:spLocks noGrp="1"/>
          </p:cNvSpPr>
          <p:nvPr>
            <p:ph type="body" sz="quarter" idx="16"/>
          </p:nvPr>
        </p:nvSpPr>
        <p:spPr>
          <a:xfrm>
            <a:off x="1059366" y="3429000"/>
            <a:ext cx="3601843" cy="215776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5" name="Espaço Reservado para Gráfico 4"/>
          <p:cNvSpPr>
            <a:spLocks noGrp="1"/>
          </p:cNvSpPr>
          <p:nvPr>
            <p:ph type="chart" sz="quarter" idx="17"/>
          </p:nvPr>
        </p:nvSpPr>
        <p:spPr>
          <a:xfrm>
            <a:off x="5374888" y="769434"/>
            <a:ext cx="5553307" cy="481732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9870533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ações com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quarter" idx="14"/>
          </p:nvPr>
        </p:nvSpPr>
        <p:spPr>
          <a:xfrm>
            <a:off x="7991475" y="1085850"/>
            <a:ext cx="2827736" cy="441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 spc="-150">
                <a:solidFill>
                  <a:srgbClr val="33529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7" name="Espaço Reservado para Imagem 2"/>
          <p:cNvSpPr>
            <a:spLocks noGrp="1"/>
          </p:cNvSpPr>
          <p:nvPr>
            <p:ph type="pic" sz="quarter" idx="16"/>
          </p:nvPr>
        </p:nvSpPr>
        <p:spPr>
          <a:xfrm>
            <a:off x="1276350" y="0"/>
            <a:ext cx="2105025" cy="419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pt-BR" noProof="0"/>
          </a:p>
        </p:txBody>
      </p:sp>
      <p:sp>
        <p:nvSpPr>
          <p:cNvPr id="13" name="Espaço Reservado para Texto 3"/>
          <p:cNvSpPr>
            <a:spLocks noGrp="1"/>
          </p:cNvSpPr>
          <p:nvPr>
            <p:ph type="body" sz="quarter" idx="19"/>
          </p:nvPr>
        </p:nvSpPr>
        <p:spPr>
          <a:xfrm>
            <a:off x="1360706" y="4466196"/>
            <a:ext cx="1857375" cy="65722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15" name="Espaço Reservado para Texto 3"/>
          <p:cNvSpPr>
            <a:spLocks noGrp="1"/>
          </p:cNvSpPr>
          <p:nvPr>
            <p:ph type="body" sz="quarter" idx="20"/>
          </p:nvPr>
        </p:nvSpPr>
        <p:spPr>
          <a:xfrm>
            <a:off x="1360706" y="5256771"/>
            <a:ext cx="1857375" cy="8953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6" name="Espaço Reservado para Texto 3"/>
          <p:cNvSpPr>
            <a:spLocks noGrp="1"/>
          </p:cNvSpPr>
          <p:nvPr>
            <p:ph type="body" sz="quarter" idx="21"/>
          </p:nvPr>
        </p:nvSpPr>
        <p:spPr>
          <a:xfrm>
            <a:off x="3500438" y="4466196"/>
            <a:ext cx="1857375" cy="65722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17" name="Espaço Reservado para Texto 3"/>
          <p:cNvSpPr>
            <a:spLocks noGrp="1"/>
          </p:cNvSpPr>
          <p:nvPr>
            <p:ph type="body" sz="quarter" idx="22"/>
          </p:nvPr>
        </p:nvSpPr>
        <p:spPr>
          <a:xfrm>
            <a:off x="3500438" y="5256771"/>
            <a:ext cx="1857375" cy="8953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8" name="Espaço Reservado para Texto 3"/>
          <p:cNvSpPr>
            <a:spLocks noGrp="1"/>
          </p:cNvSpPr>
          <p:nvPr>
            <p:ph type="body" sz="quarter" idx="23"/>
          </p:nvPr>
        </p:nvSpPr>
        <p:spPr>
          <a:xfrm>
            <a:off x="5638800" y="4466196"/>
            <a:ext cx="1857375" cy="65722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9" name="Espaço Reservado para Texto 3"/>
          <p:cNvSpPr>
            <a:spLocks noGrp="1"/>
          </p:cNvSpPr>
          <p:nvPr>
            <p:ph type="body" sz="quarter" idx="24"/>
          </p:nvPr>
        </p:nvSpPr>
        <p:spPr>
          <a:xfrm>
            <a:off x="5638800" y="5256771"/>
            <a:ext cx="1857375" cy="8953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2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2" name="Espaço Reservado para Imagem 2"/>
          <p:cNvSpPr>
            <a:spLocks noGrp="1"/>
          </p:cNvSpPr>
          <p:nvPr>
            <p:ph type="pic" sz="quarter" idx="25"/>
          </p:nvPr>
        </p:nvSpPr>
        <p:spPr>
          <a:xfrm>
            <a:off x="3381375" y="0"/>
            <a:ext cx="2105025" cy="419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pt-BR" noProof="0"/>
          </a:p>
        </p:txBody>
      </p:sp>
      <p:sp>
        <p:nvSpPr>
          <p:cNvPr id="23" name="Espaço Reservado para Imagem 2"/>
          <p:cNvSpPr>
            <a:spLocks noGrp="1"/>
          </p:cNvSpPr>
          <p:nvPr>
            <p:ph type="pic" sz="quarter" idx="26"/>
          </p:nvPr>
        </p:nvSpPr>
        <p:spPr>
          <a:xfrm>
            <a:off x="5486400" y="0"/>
            <a:ext cx="2105025" cy="4191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31835936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ações sem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quarter" idx="14"/>
          </p:nvPr>
        </p:nvSpPr>
        <p:spPr>
          <a:xfrm>
            <a:off x="1266011" y="773613"/>
            <a:ext cx="3143250" cy="481263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 spc="-150">
                <a:solidFill>
                  <a:srgbClr val="33529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7" name="Espaço Reservado para Texto 3"/>
          <p:cNvSpPr>
            <a:spLocks noGrp="1"/>
          </p:cNvSpPr>
          <p:nvPr>
            <p:ph type="body" sz="quarter" idx="19"/>
          </p:nvPr>
        </p:nvSpPr>
        <p:spPr>
          <a:xfrm>
            <a:off x="5031959" y="773613"/>
            <a:ext cx="5383280" cy="32385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8" name="Espaço Reservado para Texto 3"/>
          <p:cNvSpPr>
            <a:spLocks noGrp="1"/>
          </p:cNvSpPr>
          <p:nvPr>
            <p:ph type="body" sz="quarter" idx="20"/>
          </p:nvPr>
        </p:nvSpPr>
        <p:spPr>
          <a:xfrm>
            <a:off x="5031959" y="1300568"/>
            <a:ext cx="5383280" cy="52387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2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6" name="Espaço Reservado para Texto 3"/>
          <p:cNvSpPr>
            <a:spLocks noGrp="1"/>
          </p:cNvSpPr>
          <p:nvPr>
            <p:ph type="body" sz="quarter" idx="21"/>
          </p:nvPr>
        </p:nvSpPr>
        <p:spPr>
          <a:xfrm>
            <a:off x="5031959" y="4535418"/>
            <a:ext cx="5383280" cy="32385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7" name="Espaço Reservado para Texto 3"/>
          <p:cNvSpPr>
            <a:spLocks noGrp="1"/>
          </p:cNvSpPr>
          <p:nvPr>
            <p:ph type="body" sz="quarter" idx="22"/>
          </p:nvPr>
        </p:nvSpPr>
        <p:spPr>
          <a:xfrm>
            <a:off x="5031959" y="5062372"/>
            <a:ext cx="5383280" cy="52387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2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8" name="Espaço Reservado para Texto 3"/>
          <p:cNvSpPr>
            <a:spLocks noGrp="1"/>
          </p:cNvSpPr>
          <p:nvPr>
            <p:ph type="body" sz="quarter" idx="23"/>
          </p:nvPr>
        </p:nvSpPr>
        <p:spPr>
          <a:xfrm>
            <a:off x="5031959" y="3281483"/>
            <a:ext cx="5383280" cy="32385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9" name="Espaço Reservado para Texto 3"/>
          <p:cNvSpPr>
            <a:spLocks noGrp="1"/>
          </p:cNvSpPr>
          <p:nvPr>
            <p:ph type="body" sz="quarter" idx="24"/>
          </p:nvPr>
        </p:nvSpPr>
        <p:spPr>
          <a:xfrm>
            <a:off x="5031959" y="3808438"/>
            <a:ext cx="5383280" cy="52387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2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0" name="Espaço Reservado para Texto 3"/>
          <p:cNvSpPr>
            <a:spLocks noGrp="1"/>
          </p:cNvSpPr>
          <p:nvPr>
            <p:ph type="body" sz="quarter" idx="25"/>
          </p:nvPr>
        </p:nvSpPr>
        <p:spPr>
          <a:xfrm>
            <a:off x="5031959" y="2027548"/>
            <a:ext cx="5383280" cy="32385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1" name="Espaço Reservado para Texto 3"/>
          <p:cNvSpPr>
            <a:spLocks noGrp="1"/>
          </p:cNvSpPr>
          <p:nvPr>
            <p:ph type="body" sz="quarter" idx="26"/>
          </p:nvPr>
        </p:nvSpPr>
        <p:spPr>
          <a:xfrm>
            <a:off x="5031959" y="2554503"/>
            <a:ext cx="5383280" cy="52387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2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28030232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tópicos com ícones à dire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38312" y="557561"/>
            <a:ext cx="8715376" cy="713678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>
              <a:defRPr sz="3600" b="1" spc="-150" baseline="0">
                <a:solidFill>
                  <a:srgbClr val="33529E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10" name="Espaço Reservado para Texto 3"/>
          <p:cNvSpPr>
            <a:spLocks noGrp="1"/>
          </p:cNvSpPr>
          <p:nvPr>
            <p:ph type="body" sz="quarter" idx="14"/>
          </p:nvPr>
        </p:nvSpPr>
        <p:spPr>
          <a:xfrm>
            <a:off x="1738312" y="1638265"/>
            <a:ext cx="3886200" cy="41402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2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11" name="Espaço Reservado para Texto 3"/>
          <p:cNvSpPr>
            <a:spLocks noGrp="1"/>
          </p:cNvSpPr>
          <p:nvPr>
            <p:ph type="body" sz="quarter" idx="16"/>
          </p:nvPr>
        </p:nvSpPr>
        <p:spPr>
          <a:xfrm>
            <a:off x="1738312" y="2233734"/>
            <a:ext cx="3886200" cy="8953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15" name="Espaço Reservado para Texto 3"/>
          <p:cNvSpPr>
            <a:spLocks noGrp="1"/>
          </p:cNvSpPr>
          <p:nvPr>
            <p:ph type="body" sz="quarter" idx="17"/>
          </p:nvPr>
        </p:nvSpPr>
        <p:spPr>
          <a:xfrm>
            <a:off x="1738312" y="3514921"/>
            <a:ext cx="3886200" cy="41402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2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6" name="Espaço Reservado para Texto 3"/>
          <p:cNvSpPr>
            <a:spLocks noGrp="1"/>
          </p:cNvSpPr>
          <p:nvPr>
            <p:ph type="body" sz="quarter" idx="18"/>
          </p:nvPr>
        </p:nvSpPr>
        <p:spPr>
          <a:xfrm>
            <a:off x="1738312" y="4110390"/>
            <a:ext cx="3886200" cy="8953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0" name="Espaço Reservado para Texto 3"/>
          <p:cNvSpPr>
            <a:spLocks noGrp="1"/>
          </p:cNvSpPr>
          <p:nvPr>
            <p:ph type="body" sz="quarter" idx="19"/>
          </p:nvPr>
        </p:nvSpPr>
        <p:spPr>
          <a:xfrm>
            <a:off x="6567488" y="1638265"/>
            <a:ext cx="3886200" cy="41402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2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1" name="Espaço Reservado para Texto 3"/>
          <p:cNvSpPr>
            <a:spLocks noGrp="1"/>
          </p:cNvSpPr>
          <p:nvPr>
            <p:ph type="body" sz="quarter" idx="20"/>
          </p:nvPr>
        </p:nvSpPr>
        <p:spPr>
          <a:xfrm>
            <a:off x="6567488" y="2233734"/>
            <a:ext cx="3886200" cy="8953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3" name="Espaço Reservado para Texto 3"/>
          <p:cNvSpPr>
            <a:spLocks noGrp="1"/>
          </p:cNvSpPr>
          <p:nvPr>
            <p:ph type="body" sz="quarter" idx="21"/>
          </p:nvPr>
        </p:nvSpPr>
        <p:spPr>
          <a:xfrm>
            <a:off x="6567488" y="3514921"/>
            <a:ext cx="3886200" cy="41402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2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4" name="Espaço Reservado para Texto 3"/>
          <p:cNvSpPr>
            <a:spLocks noGrp="1"/>
          </p:cNvSpPr>
          <p:nvPr>
            <p:ph type="body" sz="quarter" idx="22"/>
          </p:nvPr>
        </p:nvSpPr>
        <p:spPr>
          <a:xfrm>
            <a:off x="6567488" y="4110390"/>
            <a:ext cx="3886200" cy="8953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402104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fot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Imagem 2"/>
          <p:cNvSpPr>
            <a:spLocks noGrp="1"/>
          </p:cNvSpPr>
          <p:nvPr>
            <p:ph type="pic" sz="quarter" idx="15"/>
          </p:nvPr>
        </p:nvSpPr>
        <p:spPr>
          <a:xfrm>
            <a:off x="0" y="971550"/>
            <a:ext cx="12192000" cy="390153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pt-BR" noProof="0"/>
          </a:p>
        </p:txBody>
      </p:sp>
      <p:sp>
        <p:nvSpPr>
          <p:cNvPr id="8" name="Espaço Reservado para Texto 3"/>
          <p:cNvSpPr>
            <a:spLocks noGrp="1"/>
          </p:cNvSpPr>
          <p:nvPr>
            <p:ph type="body" sz="quarter" idx="16"/>
          </p:nvPr>
        </p:nvSpPr>
        <p:spPr>
          <a:xfrm>
            <a:off x="1059366" y="5166036"/>
            <a:ext cx="6478857" cy="62910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6585474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fotos com texto de apo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ço Reservado para Texto 3"/>
          <p:cNvSpPr>
            <a:spLocks noGrp="1"/>
          </p:cNvSpPr>
          <p:nvPr>
            <p:ph type="body" sz="quarter" idx="16"/>
          </p:nvPr>
        </p:nvSpPr>
        <p:spPr>
          <a:xfrm>
            <a:off x="1773044" y="928688"/>
            <a:ext cx="2170306" cy="496979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sz="quarter" idx="18"/>
          </p:nvPr>
        </p:nvSpPr>
        <p:spPr>
          <a:xfrm>
            <a:off x="8439150" y="0"/>
            <a:ext cx="3752850" cy="6858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pt-BR" noProof="0"/>
          </a:p>
        </p:txBody>
      </p:sp>
      <p:sp>
        <p:nvSpPr>
          <p:cNvPr id="8" name="Espaço Reservado para Imagem 2"/>
          <p:cNvSpPr>
            <a:spLocks noGrp="1"/>
          </p:cNvSpPr>
          <p:nvPr>
            <p:ph type="pic" sz="quarter" idx="19"/>
          </p:nvPr>
        </p:nvSpPr>
        <p:spPr>
          <a:xfrm>
            <a:off x="4686300" y="0"/>
            <a:ext cx="3752850" cy="6858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9932324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tópicos com ícone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90624" y="546410"/>
            <a:ext cx="9628587" cy="724829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>
              <a:defRPr lang="pt-BR" dirty="0"/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10" name="Espaço Reservado para Texto 3"/>
          <p:cNvSpPr>
            <a:spLocks noGrp="1"/>
          </p:cNvSpPr>
          <p:nvPr>
            <p:ph type="body" sz="quarter" idx="14"/>
          </p:nvPr>
        </p:nvSpPr>
        <p:spPr>
          <a:xfrm>
            <a:off x="2134162" y="3429000"/>
            <a:ext cx="3238501" cy="38545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2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11" name="Espaço Reservado para Texto 3"/>
          <p:cNvSpPr>
            <a:spLocks noGrp="1"/>
          </p:cNvSpPr>
          <p:nvPr>
            <p:ph type="body" sz="quarter" idx="16"/>
          </p:nvPr>
        </p:nvSpPr>
        <p:spPr>
          <a:xfrm>
            <a:off x="2134161" y="3952874"/>
            <a:ext cx="3238501" cy="8953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6" name="Espaço Reservado para Texto 3"/>
          <p:cNvSpPr>
            <a:spLocks noGrp="1"/>
          </p:cNvSpPr>
          <p:nvPr>
            <p:ph type="body" sz="quarter" idx="17"/>
          </p:nvPr>
        </p:nvSpPr>
        <p:spPr>
          <a:xfrm>
            <a:off x="6821392" y="3429000"/>
            <a:ext cx="3238501" cy="38545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2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  <p:sp>
        <p:nvSpPr>
          <p:cNvPr id="18" name="Espaço Reservado para Texto 3"/>
          <p:cNvSpPr>
            <a:spLocks noGrp="1"/>
          </p:cNvSpPr>
          <p:nvPr>
            <p:ph type="body" sz="quarter" idx="18"/>
          </p:nvPr>
        </p:nvSpPr>
        <p:spPr>
          <a:xfrm>
            <a:off x="6821391" y="3952874"/>
            <a:ext cx="3238501" cy="8953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6124152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âmina gráfico de progres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90624" y="557562"/>
            <a:ext cx="9628587" cy="713678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>
              <a:defRPr sz="3600" b="1" spc="-150" baseline="0">
                <a:solidFill>
                  <a:srgbClr val="33529E"/>
                </a:solidFill>
              </a:defRPr>
            </a:lvl1pPr>
          </a:lstStyle>
          <a:p>
            <a:r>
              <a:rPr lang="pt-BR" dirty="0"/>
              <a:t>Clique para editar o título mestre</a:t>
            </a:r>
          </a:p>
        </p:txBody>
      </p:sp>
      <p:sp>
        <p:nvSpPr>
          <p:cNvPr id="10" name="Espaço Reservado para Texto 3"/>
          <p:cNvSpPr>
            <a:spLocks noGrp="1"/>
          </p:cNvSpPr>
          <p:nvPr>
            <p:ph type="body" sz="quarter" idx="14"/>
          </p:nvPr>
        </p:nvSpPr>
        <p:spPr>
          <a:xfrm>
            <a:off x="1190624" y="1989460"/>
            <a:ext cx="2871786" cy="28067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3" name="Espaço Reservado para Texto 3"/>
          <p:cNvSpPr>
            <a:spLocks noGrp="1"/>
          </p:cNvSpPr>
          <p:nvPr>
            <p:ph type="body" sz="quarter" idx="19"/>
          </p:nvPr>
        </p:nvSpPr>
        <p:spPr>
          <a:xfrm>
            <a:off x="1877460" y="3391863"/>
            <a:ext cx="1498115" cy="38545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2" name="Espaço Reservado para Texto 3"/>
          <p:cNvSpPr>
            <a:spLocks noGrp="1"/>
          </p:cNvSpPr>
          <p:nvPr>
            <p:ph type="body" sz="quarter" idx="20"/>
          </p:nvPr>
        </p:nvSpPr>
        <p:spPr>
          <a:xfrm>
            <a:off x="7947425" y="1989460"/>
            <a:ext cx="2871786" cy="28067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5" name="Espaço Reservado para Texto 3"/>
          <p:cNvSpPr>
            <a:spLocks noGrp="1"/>
          </p:cNvSpPr>
          <p:nvPr>
            <p:ph type="body" sz="quarter" idx="21"/>
          </p:nvPr>
        </p:nvSpPr>
        <p:spPr>
          <a:xfrm>
            <a:off x="8634261" y="3391863"/>
            <a:ext cx="1498115" cy="38545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6" name="Espaço Reservado para Texto 3"/>
          <p:cNvSpPr>
            <a:spLocks noGrp="1"/>
          </p:cNvSpPr>
          <p:nvPr>
            <p:ph type="body" sz="quarter" idx="22"/>
          </p:nvPr>
        </p:nvSpPr>
        <p:spPr>
          <a:xfrm>
            <a:off x="4565888" y="1989460"/>
            <a:ext cx="2871786" cy="28067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9" name="Espaço Reservado para Texto 3"/>
          <p:cNvSpPr>
            <a:spLocks noGrp="1"/>
          </p:cNvSpPr>
          <p:nvPr>
            <p:ph type="body" sz="quarter" idx="23"/>
          </p:nvPr>
        </p:nvSpPr>
        <p:spPr>
          <a:xfrm>
            <a:off x="5252724" y="3391863"/>
            <a:ext cx="1498115" cy="38545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0" name="Espaço Reservado para Texto 3"/>
          <p:cNvSpPr>
            <a:spLocks noGrp="1"/>
          </p:cNvSpPr>
          <p:nvPr>
            <p:ph type="body" sz="quarter" idx="16"/>
          </p:nvPr>
        </p:nvSpPr>
        <p:spPr>
          <a:xfrm>
            <a:off x="2619375" y="5222209"/>
            <a:ext cx="6857999" cy="36455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 b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t-BR" dirty="0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18548328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2623" y="555171"/>
            <a:ext cx="10800000" cy="718458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</p:spTree>
    <p:extLst>
      <p:ext uri="{BB962C8B-B14F-4D97-AF65-F5344CB8AC3E}">
        <p14:creationId xmlns:p14="http://schemas.microsoft.com/office/powerpoint/2010/main" val="353926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4" Type="http://schemas.openxmlformats.org/officeDocument/2006/relationships/theme" Target="../theme/theme1.xml" 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 /><Relationship Id="rId13" Type="http://schemas.openxmlformats.org/officeDocument/2006/relationships/slideLayout" Target="../slideLayouts/slideLayout16.xml" /><Relationship Id="rId18" Type="http://schemas.openxmlformats.org/officeDocument/2006/relationships/slideLayout" Target="../slideLayouts/slideLayout21.xml" /><Relationship Id="rId3" Type="http://schemas.openxmlformats.org/officeDocument/2006/relationships/slideLayout" Target="../slideLayouts/slideLayout6.xml" /><Relationship Id="rId7" Type="http://schemas.openxmlformats.org/officeDocument/2006/relationships/slideLayout" Target="../slideLayouts/slideLayout10.xml" /><Relationship Id="rId12" Type="http://schemas.openxmlformats.org/officeDocument/2006/relationships/slideLayout" Target="../slideLayouts/slideLayout15.xml" /><Relationship Id="rId17" Type="http://schemas.openxmlformats.org/officeDocument/2006/relationships/slideLayout" Target="../slideLayouts/slideLayout20.xml" /><Relationship Id="rId2" Type="http://schemas.openxmlformats.org/officeDocument/2006/relationships/slideLayout" Target="../slideLayouts/slideLayout5.xml" /><Relationship Id="rId16" Type="http://schemas.openxmlformats.org/officeDocument/2006/relationships/slideLayout" Target="../slideLayouts/slideLayout19.xml" /><Relationship Id="rId20" Type="http://schemas.openxmlformats.org/officeDocument/2006/relationships/image" Target="../media/image3.png" /><Relationship Id="rId1" Type="http://schemas.openxmlformats.org/officeDocument/2006/relationships/slideLayout" Target="../slideLayouts/slideLayout4.xml" /><Relationship Id="rId6" Type="http://schemas.openxmlformats.org/officeDocument/2006/relationships/slideLayout" Target="../slideLayouts/slideLayout9.xml" /><Relationship Id="rId11" Type="http://schemas.openxmlformats.org/officeDocument/2006/relationships/slideLayout" Target="../slideLayouts/slideLayout14.xml" /><Relationship Id="rId5" Type="http://schemas.openxmlformats.org/officeDocument/2006/relationships/slideLayout" Target="../slideLayouts/slideLayout8.xml" /><Relationship Id="rId15" Type="http://schemas.openxmlformats.org/officeDocument/2006/relationships/slideLayout" Target="../slideLayouts/slideLayout18.xml" /><Relationship Id="rId10" Type="http://schemas.openxmlformats.org/officeDocument/2006/relationships/slideLayout" Target="../slideLayouts/slideLayout13.xml" /><Relationship Id="rId19" Type="http://schemas.openxmlformats.org/officeDocument/2006/relationships/theme" Target="../theme/theme2.xml" /><Relationship Id="rId4" Type="http://schemas.openxmlformats.org/officeDocument/2006/relationships/slideLayout" Target="../slideLayouts/slideLayout7.xml" /><Relationship Id="rId9" Type="http://schemas.openxmlformats.org/officeDocument/2006/relationships/slideLayout" Target="../slideLayouts/slideLayout12.xml" /><Relationship Id="rId14" Type="http://schemas.openxmlformats.org/officeDocument/2006/relationships/slideLayout" Target="../slideLayouts/slideLayout17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78" r:id="rId3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0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Espaço Reservado para Título 1">
            <a:extLst>
              <a:ext uri="{FF2B5EF4-FFF2-40B4-BE49-F238E27FC236}">
                <a16:creationId xmlns:a16="http://schemas.microsoft.com/office/drawing/2014/main" id="{FFC1AAFC-5B0E-9941-083B-8223C5698AA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2125" y="555625"/>
            <a:ext cx="10799763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dirty="0"/>
              <a:t>Clique para editar o título Mestre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6" r:id="rId1"/>
    <p:sldLayoutId id="2147483997" r:id="rId2"/>
    <p:sldLayoutId id="214748399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7" r:id="rId12"/>
    <p:sldLayoutId id="2147483988" r:id="rId13"/>
    <p:sldLayoutId id="2147483989" r:id="rId14"/>
    <p:sldLayoutId id="2147483990" r:id="rId15"/>
    <p:sldLayoutId id="2147483991" r:id="rId16"/>
    <p:sldLayoutId id="2147483992" r:id="rId17"/>
    <p:sldLayoutId id="2147483993" r:id="rId18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pt-BR" altLang="pt-BR" sz="4000" b="1" kern="1200" spc="-150" dirty="0">
          <a:solidFill>
            <a:srgbClr val="33529E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33529E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33529E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33529E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33529E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83EFF"/>
          </a:solidFill>
          <a:latin typeface="Montserrat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83EFF"/>
          </a:solidFill>
          <a:latin typeface="Montserrat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83EFF"/>
          </a:solidFill>
          <a:latin typeface="Montserrat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83EFF"/>
          </a:solidFill>
          <a:latin typeface="Montserrat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9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ângulo Arredondado 10">
            <a:extLst>
              <a:ext uri="{FF2B5EF4-FFF2-40B4-BE49-F238E27FC236}">
                <a16:creationId xmlns:a16="http://schemas.microsoft.com/office/drawing/2014/main" id="{3282734F-C73C-E41E-DDCA-CB31A1563454}"/>
              </a:ext>
            </a:extLst>
          </p:cNvPr>
          <p:cNvSpPr/>
          <p:nvPr/>
        </p:nvSpPr>
        <p:spPr>
          <a:xfrm>
            <a:off x="-531813" y="2454275"/>
            <a:ext cx="11955463" cy="2046288"/>
          </a:xfrm>
          <a:prstGeom prst="roundRect">
            <a:avLst/>
          </a:prstGeom>
          <a:solidFill>
            <a:srgbClr val="000087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0A130D1-7E64-3589-E35B-EAEFEC8E4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79301" y="2843480"/>
            <a:ext cx="11050438" cy="586854"/>
          </a:xfrm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>
              <a:defRPr/>
            </a:pPr>
            <a:r>
              <a:rPr sz="8800">
                <a:solidFill>
                  <a:srgbClr val="FFFFFF"/>
                </a:solidFill>
              </a:rPr>
              <a:t>Portarias </a:t>
            </a:r>
            <a:r>
              <a:rPr sz="8800">
                <a:solidFill>
                  <a:srgbClr val="FFFF00"/>
                </a:solidFill>
              </a:rPr>
              <a:t>2024</a:t>
            </a:r>
            <a:endParaRPr sz="8800">
              <a:solidFill>
                <a:srgbClr val="FFFF00"/>
              </a:solidFill>
              <a:latin typeface="Franklin Gothic Demi" panose="020B0703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C563D024-9483-35BA-1A19-B395DE3DE61A}"/>
              </a:ext>
            </a:extLst>
          </p:cNvPr>
          <p:cNvSpPr txBox="1">
            <a:spLocks/>
          </p:cNvSpPr>
          <p:nvPr/>
        </p:nvSpPr>
        <p:spPr>
          <a:xfrm>
            <a:off x="3206750" y="1296988"/>
            <a:ext cx="4191000" cy="404812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pt-BR" sz="5400" b="1" kern="1200" dirty="0">
                <a:solidFill>
                  <a:srgbClr val="33529E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just">
              <a:defRPr/>
            </a:pPr>
            <a:r>
              <a:rPr sz="2200">
                <a:solidFill>
                  <a:srgbClr val="00B050"/>
                </a:solidFill>
                <a:latin typeface="+mn-lt"/>
                <a:cs typeface="Times New Roman" panose="02020603050405020304" pitchFamily="18" charset="0"/>
              </a:rPr>
              <a:t>Departamento de Saúde Mental,</a:t>
            </a:r>
          </a:p>
          <a:p>
            <a:pPr algn="just">
              <a:defRPr/>
            </a:pPr>
            <a:r>
              <a:rPr sz="2200">
                <a:solidFill>
                  <a:srgbClr val="00B050"/>
                </a:solidFill>
                <a:latin typeface="+mn-lt"/>
                <a:cs typeface="Times New Roman" panose="02020603050405020304" pitchFamily="18" charset="0"/>
              </a:rPr>
              <a:t> Álcool e outras Drogas</a:t>
            </a:r>
          </a:p>
        </p:txBody>
      </p:sp>
      <p:sp>
        <p:nvSpPr>
          <p:cNvPr id="9223" name="Retângulo 3">
            <a:extLst>
              <a:ext uri="{FF2B5EF4-FFF2-40B4-BE49-F238E27FC236}">
                <a16:creationId xmlns:a16="http://schemas.microsoft.com/office/drawing/2014/main" id="{C73463BA-6D1F-1639-BD82-CE908651EA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038" y="1095375"/>
            <a:ext cx="303371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6000" b="1">
                <a:solidFill>
                  <a:srgbClr val="00B050"/>
                </a:solidFill>
                <a:cs typeface="Times New Roman" panose="02020603050405020304" pitchFamily="18" charset="0"/>
              </a:rPr>
              <a:t>DESMAD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022E74A9-C48A-83B8-8D3B-7CF4EF6B1170}"/>
              </a:ext>
            </a:extLst>
          </p:cNvPr>
          <p:cNvSpPr txBox="1">
            <a:spLocks/>
          </p:cNvSpPr>
          <p:nvPr/>
        </p:nvSpPr>
        <p:spPr>
          <a:xfrm>
            <a:off x="2005013" y="4760913"/>
            <a:ext cx="7837487" cy="404812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lang="pt-BR" sz="5400" b="1" kern="1200" dirty="0">
                <a:solidFill>
                  <a:srgbClr val="33529E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defRPr/>
            </a:pPr>
            <a:r>
              <a:rPr sz="3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anose="02020603050405020304" pitchFamily="18" charset="0"/>
              </a:rPr>
              <a:t>Sônia Barros – Diretora do DESMAD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Arredondado 4">
            <a:extLst>
              <a:ext uri="{FF2B5EF4-FFF2-40B4-BE49-F238E27FC236}">
                <a16:creationId xmlns:a16="http://schemas.microsoft.com/office/drawing/2014/main" id="{DE700667-A4B1-DD85-14CB-8CE09CAFF966}"/>
              </a:ext>
            </a:extLst>
          </p:cNvPr>
          <p:cNvSpPr/>
          <p:nvPr/>
        </p:nvSpPr>
        <p:spPr>
          <a:xfrm>
            <a:off x="-142875" y="457200"/>
            <a:ext cx="9929813" cy="77152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Contextualização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EAP-</a:t>
            </a:r>
            <a:r>
              <a:rPr lang="pt-BR" sz="4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Desinst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45" name="Retângulo 5">
            <a:extLst>
              <a:ext uri="{FF2B5EF4-FFF2-40B4-BE49-F238E27FC236}">
                <a16:creationId xmlns:a16="http://schemas.microsoft.com/office/drawing/2014/main" id="{FA6CCCF3-86C5-AA11-1214-42C8A2BCA2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225" y="1660525"/>
            <a:ext cx="10213975" cy="464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altLang="pt-BR" sz="2400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Resolução nº 487, de 15 de fevereiro de 2023</a:t>
            </a:r>
            <a:r>
              <a:rPr lang="pt-BR" altLang="pt-BR" sz="24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que institui a Política Antimanicomial do Poder Judiciário procedimentos e estabelece diretrizes para implementar a Convenção Internacional dos Direitos das Pessoas com Deficiência e a Lei n. 10.216/2001, no âmbito do processo penal e da execução das medidas de segurança.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pt-BR" altLang="pt-BR" sz="240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altLang="pt-BR" sz="2400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Protocolo de Intenções nº 001/2023 </a:t>
            </a:r>
            <a:r>
              <a:rPr lang="pt-BR" altLang="pt-BR" sz="24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O objeto do presente Protocolo de Intenções busca envidar os esforços necessários para estabelecer uma cooperação interinstitucional entre as Instituições signatárias, em todos os campos de comum interesse, voltada à implementação da Política Antimanicomial do Poder Judiciário, instituída pela Resolução CNJ nº 487/2023.</a:t>
            </a:r>
            <a:endParaRPr lang="pt-BR" altLang="pt-BR" sz="2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Arredondado 4">
            <a:extLst>
              <a:ext uri="{FF2B5EF4-FFF2-40B4-BE49-F238E27FC236}">
                <a16:creationId xmlns:a16="http://schemas.microsoft.com/office/drawing/2014/main" id="{F23D1402-3FB7-AD0E-B2DA-B646B08B0C1B}"/>
              </a:ext>
            </a:extLst>
          </p:cNvPr>
          <p:cNvSpPr/>
          <p:nvPr/>
        </p:nvSpPr>
        <p:spPr>
          <a:xfrm>
            <a:off x="-142875" y="457200"/>
            <a:ext cx="9929813" cy="77152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Contextualização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EAP</a:t>
            </a:r>
          </a:p>
        </p:txBody>
      </p:sp>
      <p:pic>
        <p:nvPicPr>
          <p:cNvPr id="11269" name="Imagem 6">
            <a:extLst>
              <a:ext uri="{FF2B5EF4-FFF2-40B4-BE49-F238E27FC236}">
                <a16:creationId xmlns:a16="http://schemas.microsoft.com/office/drawing/2014/main" id="{48A1611F-209D-9833-17ED-BC29D0B81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32" r="25793" b="35645"/>
          <a:stretch>
            <a:fillRect/>
          </a:stretch>
        </p:blipFill>
        <p:spPr bwMode="auto">
          <a:xfrm>
            <a:off x="800100" y="2830513"/>
            <a:ext cx="5240338" cy="18716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0" name="Retângulo 7">
            <a:extLst>
              <a:ext uri="{FF2B5EF4-FFF2-40B4-BE49-F238E27FC236}">
                <a16:creationId xmlns:a16="http://schemas.microsoft.com/office/drawing/2014/main" id="{41AE571F-D03B-CB48-D7E9-A1ECC1E600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18288" y="1692275"/>
            <a:ext cx="5022850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altLang="pt-BR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Capítulo III do Anexo XVIII à Portaria de Consolidação GM/MS nº 2, de 28 de setembro de 2017</a:t>
            </a:r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que trata da Equipe de Avaliação e Acompanhamento de Medidas Terapêuticas Aplicáveis à Pessoa com Transtorno Mental em Conflito com a Lei (EAP), no âmbito do SUS.</a:t>
            </a:r>
          </a:p>
        </p:txBody>
      </p:sp>
      <p:sp>
        <p:nvSpPr>
          <p:cNvPr id="11271" name="Retângulo 8">
            <a:extLst>
              <a:ext uri="{FF2B5EF4-FFF2-40B4-BE49-F238E27FC236}">
                <a16:creationId xmlns:a16="http://schemas.microsoft.com/office/drawing/2014/main" id="{C73D0392-DADB-12B3-5D67-90F4EC37BA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18288" y="3924300"/>
            <a:ext cx="5022850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altLang="pt-BR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Seção XIII do Capítulo III do Título VIII da Portaria de Consolidação GM/MS nº 6, de 2017</a:t>
            </a:r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do Incentivo Financeiro de Custeio Mensal aos Entes Federativos que Aderirem à Política Nacional de Atenção Integral à Saúde das Pessoas Privadas de Liberdade no Sistema Prisional (PNAISP).</a:t>
            </a:r>
            <a:endParaRPr lang="pt-BR" altLang="pt-BR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Arredondado 4">
            <a:extLst>
              <a:ext uri="{FF2B5EF4-FFF2-40B4-BE49-F238E27FC236}">
                <a16:creationId xmlns:a16="http://schemas.microsoft.com/office/drawing/2014/main" id="{89DDBE5B-EE24-5BA5-1235-C4AAB73EC3F7}"/>
              </a:ext>
            </a:extLst>
          </p:cNvPr>
          <p:cNvSpPr/>
          <p:nvPr/>
        </p:nvSpPr>
        <p:spPr>
          <a:xfrm>
            <a:off x="-142875" y="457200"/>
            <a:ext cx="9929813" cy="77152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4000" b="1" dirty="0"/>
              <a:t>Cenário atual das </a:t>
            </a:r>
            <a:r>
              <a:rPr lang="pt-BR" sz="4000" b="1" dirty="0">
                <a:solidFill>
                  <a:srgbClr val="FFFF00"/>
                </a:solidFill>
              </a:rPr>
              <a:t>EAP</a:t>
            </a:r>
          </a:p>
        </p:txBody>
      </p:sp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id="{473AB228-FA1D-0A58-8570-5CB021D15145}"/>
              </a:ext>
            </a:extLst>
          </p:cNvPr>
          <p:cNvGraphicFramePr>
            <a:graphicFrameLocks noGrp="1"/>
          </p:cNvGraphicFramePr>
          <p:nvPr/>
        </p:nvGraphicFramePr>
        <p:xfrm>
          <a:off x="476250" y="4510088"/>
          <a:ext cx="7999413" cy="1598612"/>
        </p:xfrm>
        <a:graphic>
          <a:graphicData uri="http://schemas.openxmlformats.org/drawingml/2006/table">
            <a:tbl>
              <a:tblPr/>
              <a:tblGrid>
                <a:gridCol w="603250">
                  <a:extLst>
                    <a:ext uri="{9D8B030D-6E8A-4147-A177-3AD203B41FA5}">
                      <a16:colId xmlns:a16="http://schemas.microsoft.com/office/drawing/2014/main" val="1992741097"/>
                    </a:ext>
                  </a:extLst>
                </a:gridCol>
                <a:gridCol w="601663">
                  <a:extLst>
                    <a:ext uri="{9D8B030D-6E8A-4147-A177-3AD203B41FA5}">
                      <a16:colId xmlns:a16="http://schemas.microsoft.com/office/drawing/2014/main" val="1804961467"/>
                    </a:ext>
                  </a:extLst>
                </a:gridCol>
                <a:gridCol w="1055687">
                  <a:extLst>
                    <a:ext uri="{9D8B030D-6E8A-4147-A177-3AD203B41FA5}">
                      <a16:colId xmlns:a16="http://schemas.microsoft.com/office/drawing/2014/main" val="507156185"/>
                    </a:ext>
                  </a:extLst>
                </a:gridCol>
                <a:gridCol w="928688">
                  <a:extLst>
                    <a:ext uri="{9D8B030D-6E8A-4147-A177-3AD203B41FA5}">
                      <a16:colId xmlns:a16="http://schemas.microsoft.com/office/drawing/2014/main" val="1628775526"/>
                    </a:ext>
                  </a:extLst>
                </a:gridCol>
                <a:gridCol w="1077912">
                  <a:extLst>
                    <a:ext uri="{9D8B030D-6E8A-4147-A177-3AD203B41FA5}">
                      <a16:colId xmlns:a16="http://schemas.microsoft.com/office/drawing/2014/main" val="2927674042"/>
                    </a:ext>
                  </a:extLst>
                </a:gridCol>
                <a:gridCol w="989013">
                  <a:extLst>
                    <a:ext uri="{9D8B030D-6E8A-4147-A177-3AD203B41FA5}">
                      <a16:colId xmlns:a16="http://schemas.microsoft.com/office/drawing/2014/main" val="1353005054"/>
                    </a:ext>
                  </a:extLst>
                </a:gridCol>
                <a:gridCol w="892175">
                  <a:extLst>
                    <a:ext uri="{9D8B030D-6E8A-4147-A177-3AD203B41FA5}">
                      <a16:colId xmlns:a16="http://schemas.microsoft.com/office/drawing/2014/main" val="4240691490"/>
                    </a:ext>
                  </a:extLst>
                </a:gridCol>
                <a:gridCol w="1851025">
                  <a:extLst>
                    <a:ext uri="{9D8B030D-6E8A-4147-A177-3AD203B41FA5}">
                      <a16:colId xmlns:a16="http://schemas.microsoft.com/office/drawing/2014/main" val="387198386"/>
                    </a:ext>
                  </a:extLst>
                </a:gridCol>
              </a:tblGrid>
              <a:tr h="228373"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boto" panose="020B0604020202020204" charset="0"/>
                        </a:rPr>
                        <a:t>No.</a:t>
                      </a:r>
                      <a:endParaRPr kumimoji="0" lang="pt-BR" altLang="pt-BR" sz="15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boto" panose="020B0604020202020204" charset="0"/>
                        </a:rPr>
                        <a:t>UF</a:t>
                      </a:r>
                      <a:endParaRPr kumimoji="0" lang="pt-BR" altLang="pt-BR" sz="15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boto" panose="020B0604020202020204" charset="0"/>
                        </a:rPr>
                        <a:t>MUNCIÍPIO</a:t>
                      </a:r>
                      <a:endParaRPr kumimoji="0" lang="pt-BR" altLang="pt-BR" sz="15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boto" panose="020B0604020202020204" charset="0"/>
                        </a:rPr>
                        <a:t>COD. IBGE</a:t>
                      </a:r>
                      <a:endParaRPr kumimoji="0" lang="pt-BR" altLang="pt-BR" sz="15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boto" panose="020B0604020202020204" charset="0"/>
                        </a:rPr>
                        <a:t>INE</a:t>
                      </a:r>
                      <a:endParaRPr kumimoji="0" lang="pt-BR" altLang="pt-BR" sz="15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boto" panose="020B0604020202020204" charset="0"/>
                        </a:rPr>
                        <a:t>GESTÃO</a:t>
                      </a:r>
                      <a:endParaRPr kumimoji="0" lang="pt-BR" altLang="pt-BR" sz="15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boto" panose="020B0604020202020204" charset="0"/>
                        </a:rPr>
                        <a:t>SUBTIPO</a:t>
                      </a:r>
                      <a:endParaRPr kumimoji="0" lang="pt-BR" altLang="pt-BR" sz="15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boto" panose="020B0604020202020204" charset="0"/>
                        </a:rPr>
                        <a:t>CNES</a:t>
                      </a:r>
                      <a:endParaRPr kumimoji="0" lang="pt-BR" altLang="pt-BR" sz="15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7803391"/>
                  </a:ext>
                </a:extLst>
              </a:tr>
              <a:tr h="228373"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boto" panose="020B0604020202020204" charset="0"/>
                        </a:rPr>
                        <a:t>1</a:t>
                      </a:r>
                      <a:endParaRPr kumimoji="0" lang="pt-BR" altLang="pt-BR" sz="15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MA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SÃO LUÍS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211130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0001549014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ESTADUAL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EAP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6064647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1459987"/>
                  </a:ext>
                </a:extLst>
              </a:tr>
              <a:tr h="228373"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boto" panose="020B0604020202020204" charset="0"/>
                        </a:rPr>
                        <a:t>2</a:t>
                      </a:r>
                      <a:endParaRPr kumimoji="0" lang="pt-BR" altLang="pt-BR" sz="15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MA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SÃO LUÍS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211130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0001549022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ESTADUAL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EAP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6064647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2719479"/>
                  </a:ext>
                </a:extLst>
              </a:tr>
              <a:tr h="228373"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boto" panose="020B0604020202020204" charset="0"/>
                        </a:rPr>
                        <a:t>3</a:t>
                      </a:r>
                      <a:endParaRPr kumimoji="0" lang="pt-BR" altLang="pt-BR" sz="15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PA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BELÉM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150140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0001584650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ESTADUAL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EAP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3236609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6016424"/>
                  </a:ext>
                </a:extLst>
              </a:tr>
              <a:tr h="228373"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boto" panose="020B0604020202020204" charset="0"/>
                        </a:rPr>
                        <a:t>4</a:t>
                      </a:r>
                      <a:endParaRPr kumimoji="0" lang="pt-BR" altLang="pt-BR" sz="15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PE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RECIFE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261160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0001596950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ESTADUAL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EAP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6471188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4251191"/>
                  </a:ext>
                </a:extLst>
              </a:tr>
              <a:tr h="228373"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boto" panose="020B0604020202020204" charset="0"/>
                        </a:rPr>
                        <a:t>5</a:t>
                      </a:r>
                      <a:endParaRPr kumimoji="0" lang="pt-BR" altLang="pt-BR" sz="15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PI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TERESINA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221100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0001548743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ESTADUAL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EAP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6300049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919347"/>
                  </a:ext>
                </a:extLst>
              </a:tr>
              <a:tr h="228373"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Roboto" panose="020B0604020202020204" charset="0"/>
                        </a:rPr>
                        <a:t>6</a:t>
                      </a:r>
                      <a:endParaRPr kumimoji="0" lang="pt-BR" altLang="pt-BR" sz="15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PI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TERESINA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221100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0001548751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just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ESTADUAL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EAP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81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1pPr>
                      <a:lvl2pPr marL="742950" indent="-28575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2pPr>
                      <a:lvl3pPr marL="11430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3pPr>
                      <a:lvl4pPr marL="16002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4pPr>
                      <a:lvl5pPr marL="2057400" indent="-2286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5pPr>
                      <a:lvl6pPr marL="25146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6pPr>
                      <a:lvl7pPr marL="29718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7pPr>
                      <a:lvl8pPr marL="34290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8pPr>
                      <a:lvl9pPr marL="3886200" indent="-2286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Roboto" panose="020B0604020202020204" charset="0"/>
                        </a:defRPr>
                      </a:lvl9pPr>
                    </a:lstStyle>
                    <a:p>
                      <a:pPr marL="3810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15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Roboto" panose="020B0604020202020204" charset="0"/>
                        </a:rPr>
                        <a:t>6300049</a:t>
                      </a:r>
                      <a:endParaRPr kumimoji="0" lang="pt-BR" altLang="pt-BR" sz="15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9054367"/>
                  </a:ext>
                </a:extLst>
              </a:tr>
            </a:tbl>
          </a:graphicData>
        </a:graphic>
      </p:graphicFrame>
      <p:sp>
        <p:nvSpPr>
          <p:cNvPr id="12353" name="Retângulo 11">
            <a:extLst>
              <a:ext uri="{FF2B5EF4-FFF2-40B4-BE49-F238E27FC236}">
                <a16:creationId xmlns:a16="http://schemas.microsoft.com/office/drawing/2014/main" id="{E6C01516-1C4F-E1AC-C034-009F93BB1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150" y="1706563"/>
            <a:ext cx="3902075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altLang="pt-BR" sz="32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Atualmente existem: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altLang="pt-BR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</a:t>
            </a:r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EAP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altLang="pt-BR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16</a:t>
            </a:r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estados com EAP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altLang="pt-BR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14 </a:t>
            </a:r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EAP com financiamento SES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altLang="pt-BR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EAP com financiamento SAPS/MS</a:t>
            </a:r>
          </a:p>
        </p:txBody>
      </p:sp>
      <p:sp>
        <p:nvSpPr>
          <p:cNvPr id="12354" name="Retângulo 13">
            <a:extLst>
              <a:ext uri="{FF2B5EF4-FFF2-40B4-BE49-F238E27FC236}">
                <a16:creationId xmlns:a16="http://schemas.microsoft.com/office/drawing/2014/main" id="{4B3956F9-913C-626B-4A3D-4F210F1440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1175" y="1503363"/>
            <a:ext cx="4195763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sz="1700"/>
              <a:t>01 equipe Ceará - </a:t>
            </a:r>
            <a:r>
              <a:rPr lang="pt-BR" altLang="pt-BR" sz="1700" b="1"/>
              <a:t>custeio SES</a:t>
            </a:r>
          </a:p>
          <a:p>
            <a:r>
              <a:rPr lang="pt-BR" altLang="pt-BR" sz="1700"/>
              <a:t>01 equipe Bahia - </a:t>
            </a:r>
            <a:r>
              <a:rPr lang="pt-BR" altLang="pt-BR" sz="1700" b="1"/>
              <a:t>custeio SES</a:t>
            </a:r>
          </a:p>
          <a:p>
            <a:r>
              <a:rPr lang="pt-BR" altLang="pt-BR" sz="1700"/>
              <a:t>01 equipe Alagoas - </a:t>
            </a:r>
            <a:r>
              <a:rPr lang="pt-BR" altLang="pt-BR" sz="1700" b="1"/>
              <a:t>custeio SES</a:t>
            </a:r>
          </a:p>
          <a:p>
            <a:r>
              <a:rPr lang="pt-BR" altLang="pt-BR" sz="1700"/>
              <a:t>01 equipe Santa Catarina - </a:t>
            </a:r>
            <a:r>
              <a:rPr lang="pt-BR" altLang="pt-BR" sz="1700" b="1"/>
              <a:t>custeio SES</a:t>
            </a:r>
          </a:p>
          <a:p>
            <a:r>
              <a:rPr lang="pt-BR" altLang="pt-BR" sz="1700"/>
              <a:t>04 equipes São Paulo - </a:t>
            </a:r>
            <a:r>
              <a:rPr lang="pt-BR" altLang="pt-BR" sz="1700" b="1"/>
              <a:t>custeio SES</a:t>
            </a:r>
          </a:p>
          <a:p>
            <a:r>
              <a:rPr lang="pt-BR" altLang="pt-BR" sz="1700"/>
              <a:t>01 equipe Sergipe - </a:t>
            </a:r>
            <a:r>
              <a:rPr lang="pt-BR" altLang="pt-BR" sz="1700" b="1"/>
              <a:t>custeio SES</a:t>
            </a:r>
          </a:p>
          <a:p>
            <a:r>
              <a:rPr lang="pt-BR" altLang="pt-BR" sz="1700"/>
              <a:t>02 equipes Rio de Janeiro - </a:t>
            </a:r>
            <a:r>
              <a:rPr lang="pt-BR" altLang="pt-BR" sz="1700" b="1"/>
              <a:t>custeio SES</a:t>
            </a:r>
          </a:p>
          <a:p>
            <a:r>
              <a:rPr lang="pt-BR" altLang="pt-BR" sz="1700"/>
              <a:t>01 equipe Rondônia - </a:t>
            </a:r>
            <a:r>
              <a:rPr lang="pt-BR" altLang="pt-BR" sz="1700" b="1"/>
              <a:t>custeio SES</a:t>
            </a:r>
          </a:p>
          <a:p>
            <a:r>
              <a:rPr lang="pt-BR" altLang="pt-BR" sz="1700"/>
              <a:t>01 equipe Rio Grande do Norte - </a:t>
            </a:r>
            <a:r>
              <a:rPr lang="pt-BR" altLang="pt-BR" sz="1700" b="1"/>
              <a:t>custeio SES</a:t>
            </a:r>
          </a:p>
          <a:p>
            <a:r>
              <a:rPr lang="pt-BR" altLang="pt-BR" sz="1700"/>
              <a:t>01 equipe Paraíba - </a:t>
            </a:r>
            <a:r>
              <a:rPr lang="pt-BR" altLang="pt-BR" sz="1700" b="1"/>
              <a:t>custeio SES</a:t>
            </a:r>
          </a:p>
        </p:txBody>
      </p:sp>
      <p:sp>
        <p:nvSpPr>
          <p:cNvPr id="12355" name="Retângulo 14">
            <a:extLst>
              <a:ext uri="{FF2B5EF4-FFF2-40B4-BE49-F238E27FC236}">
                <a16:creationId xmlns:a16="http://schemas.microsoft.com/office/drawing/2014/main" id="{F51E47CE-188E-CED0-EC11-7A5DD0FF48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250" y="4157663"/>
            <a:ext cx="2063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pt-BR" altLang="pt-BR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Financiamento MS</a:t>
            </a:r>
            <a:endParaRPr lang="pt-BR" altLang="pt-BR" b="1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7" name="Conector de Seta Reta 16">
            <a:extLst>
              <a:ext uri="{FF2B5EF4-FFF2-40B4-BE49-F238E27FC236}">
                <a16:creationId xmlns:a16="http://schemas.microsoft.com/office/drawing/2014/main" id="{7CA2C1AB-6AF8-7EF1-0BB1-99CBB6D09981}"/>
              </a:ext>
            </a:extLst>
          </p:cNvPr>
          <p:cNvCxnSpPr/>
          <p:nvPr/>
        </p:nvCxnSpPr>
        <p:spPr>
          <a:xfrm flipV="1">
            <a:off x="3463925" y="2813050"/>
            <a:ext cx="1890713" cy="36988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de Seta Reta 18">
            <a:extLst>
              <a:ext uri="{FF2B5EF4-FFF2-40B4-BE49-F238E27FC236}">
                <a16:creationId xmlns:a16="http://schemas.microsoft.com/office/drawing/2014/main" id="{95B9CBB0-76F7-4429-8CFD-F5A14A5FD58D}"/>
              </a:ext>
            </a:extLst>
          </p:cNvPr>
          <p:cNvCxnSpPr/>
          <p:nvPr/>
        </p:nvCxnSpPr>
        <p:spPr>
          <a:xfrm flipH="1">
            <a:off x="1609725" y="3878263"/>
            <a:ext cx="1643063" cy="39528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Arredondado 4">
            <a:extLst>
              <a:ext uri="{FF2B5EF4-FFF2-40B4-BE49-F238E27FC236}">
                <a16:creationId xmlns:a16="http://schemas.microsoft.com/office/drawing/2014/main" id="{AB23AE8C-87EC-345A-0581-DC5F40E1B26D}"/>
              </a:ext>
            </a:extLst>
          </p:cNvPr>
          <p:cNvSpPr/>
          <p:nvPr/>
        </p:nvSpPr>
        <p:spPr>
          <a:xfrm>
            <a:off x="-142875" y="457200"/>
            <a:ext cx="9929813" cy="77152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Nova Portaria da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EAP-</a:t>
            </a:r>
            <a:r>
              <a:rPr lang="pt-BR" sz="4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Desinst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17" name="Retângulo 5">
            <a:extLst>
              <a:ext uri="{FF2B5EF4-FFF2-40B4-BE49-F238E27FC236}">
                <a16:creationId xmlns:a16="http://schemas.microsoft.com/office/drawing/2014/main" id="{5C2D7C40-72A5-53FC-7EA7-1F8116ABC2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6825" y="3303588"/>
            <a:ext cx="8797925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altLang="pt-BR" sz="24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Altera as Portarias de Consolidação GM/MS nº 3, de 28 de setembro de 2017, e a Portaria de Consolidação GM/MS nº 6, de 6 de outubro de 2017, para dispor sobre a </a:t>
            </a:r>
            <a:r>
              <a:rPr lang="pt-BR" altLang="pt-BR" sz="240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Equipe de Avaliação e Acompanhamento de Medidas Terapêuticas Aplicáveis à Pessoa com Transtorno Mental em Conflito com a Lei (EAP-Desinst)</a:t>
            </a:r>
            <a:r>
              <a:rPr lang="pt-BR" altLang="pt-BR" sz="240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no âmbito do Sistema Único de Saúde (SUS).</a:t>
            </a:r>
            <a:endParaRPr lang="pt-BR" altLang="pt-BR" sz="2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27F20E69-2C6A-7353-0755-A8EEABA37348}"/>
              </a:ext>
            </a:extLst>
          </p:cNvPr>
          <p:cNvSpPr/>
          <p:nvPr/>
        </p:nvSpPr>
        <p:spPr>
          <a:xfrm>
            <a:off x="946243" y="1528437"/>
            <a:ext cx="9439701" cy="147540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  <a:defRPr/>
            </a:pPr>
            <a:r>
              <a:rPr lang="pt-BR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Equipe de Avaliação e Acompanhamento de Medidas Terapêuticas Aplicáveis à Pessoa com Transtorno Mental em Conflito com a Lei (EAP-</a:t>
            </a:r>
            <a:r>
              <a:rPr lang="pt-BR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Desinst</a:t>
            </a:r>
            <a:r>
              <a:rPr lang="pt-BR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pt-BR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Arredondado 1">
            <a:extLst>
              <a:ext uri="{FF2B5EF4-FFF2-40B4-BE49-F238E27FC236}">
                <a16:creationId xmlns:a16="http://schemas.microsoft.com/office/drawing/2014/main" id="{8BC68C93-CBA3-9868-4230-F0DB2388F3B4}"/>
              </a:ext>
            </a:extLst>
          </p:cNvPr>
          <p:cNvSpPr/>
          <p:nvPr/>
        </p:nvSpPr>
        <p:spPr>
          <a:xfrm>
            <a:off x="8108950" y="2514600"/>
            <a:ext cx="1384300" cy="34131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Arredondado 4">
            <a:extLst>
              <a:ext uri="{FF2B5EF4-FFF2-40B4-BE49-F238E27FC236}">
                <a16:creationId xmlns:a16="http://schemas.microsoft.com/office/drawing/2014/main" id="{49934739-67BC-5116-8DF4-E3F844D09595}"/>
              </a:ext>
            </a:extLst>
          </p:cNvPr>
          <p:cNvSpPr/>
          <p:nvPr/>
        </p:nvSpPr>
        <p:spPr>
          <a:xfrm>
            <a:off x="-142875" y="457200"/>
            <a:ext cx="9929813" cy="77152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3600" b="1" dirty="0"/>
              <a:t>Custeio da </a:t>
            </a:r>
            <a:r>
              <a:rPr lang="pt-BR" sz="3600" b="1" dirty="0">
                <a:solidFill>
                  <a:srgbClr val="FFFF00"/>
                </a:solidFill>
              </a:rPr>
              <a:t>EAP-</a:t>
            </a:r>
            <a:r>
              <a:rPr lang="pt-BR" sz="3600" b="1" dirty="0" err="1">
                <a:solidFill>
                  <a:srgbClr val="FFFF00"/>
                </a:solidFill>
              </a:rPr>
              <a:t>Desinst</a:t>
            </a:r>
            <a:r>
              <a:rPr lang="pt-BR" sz="3600" b="1" dirty="0">
                <a:solidFill>
                  <a:srgbClr val="FFFF00"/>
                </a:solidFill>
              </a:rPr>
              <a:t> </a:t>
            </a:r>
            <a:r>
              <a:rPr lang="pt-BR" sz="3600" b="1" dirty="0">
                <a:solidFill>
                  <a:schemeClr val="bg1"/>
                </a:solidFill>
              </a:rPr>
              <a:t>(Consolidação 06)</a:t>
            </a:r>
          </a:p>
        </p:txBody>
      </p:sp>
      <p:sp>
        <p:nvSpPr>
          <p:cNvPr id="14342" name="Retângulo 5">
            <a:extLst>
              <a:ext uri="{FF2B5EF4-FFF2-40B4-BE49-F238E27FC236}">
                <a16:creationId xmlns:a16="http://schemas.microsoft.com/office/drawing/2014/main" id="{6623D794-14A8-C897-1AA4-9156C2EE7A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388" y="2492375"/>
            <a:ext cx="10071100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altLang="pt-BR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1048-A</a:t>
            </a:r>
            <a:r>
              <a:rPr lang="pt-BR" altLang="pt-BR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Fica instituído incentivo financeiro fixo, no valor unitário de </a:t>
            </a:r>
            <a:r>
              <a:rPr lang="pt-BR" altLang="pt-BR" u="sng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R$ 66.000,00 </a:t>
            </a:r>
            <a:r>
              <a:rPr lang="pt-BR" altLang="pt-BR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(sessenta e seis mil reais) mensais, para custeio da Equipe de Avaliação e Acompanhamento de Medidas Terapêuticas Aplicáveis à Pessoa com Transtorno Mental em Conflito com a Lei – EAP-Desinst, habilitada pelo Ministério da Saúde.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pt-BR" altLang="pt-BR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altLang="pt-BR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Art. 1048-B</a:t>
            </a:r>
            <a:r>
              <a:rPr lang="pt-BR" altLang="pt-BR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O incentivo financeiro de custeio mensal da EAP será transferido pelo Fundo Nacional de Saúde aos fundos de saúde dos entes federativos com EAP implantadas e relacionadas no ato específico de que trata o art. XX do Anexo V à Portaria de Consolidação GM/MS nº 3, de 2017.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tângulo 4">
            <a:extLst>
              <a:ext uri="{FF2B5EF4-FFF2-40B4-BE49-F238E27FC236}">
                <a16:creationId xmlns:a16="http://schemas.microsoft.com/office/drawing/2014/main" id="{73FB5552-14EB-FC72-F451-CCDDBFA47F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875" y="2603500"/>
            <a:ext cx="10691813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altLang="pt-BR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Art. 101. </a:t>
            </a:r>
            <a:r>
              <a:rPr lang="pt-BR" altLang="pt-BR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coordenação da EAP compete ao </a:t>
            </a:r>
            <a:r>
              <a:rPr lang="pt-BR" altLang="pt-BR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gestor estadual </a:t>
            </a:r>
            <a:r>
              <a:rPr lang="pt-BR" altLang="pt-BR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 </a:t>
            </a:r>
            <a:r>
              <a:rPr lang="pt-BR" altLang="pt-BR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distrital</a:t>
            </a:r>
            <a:r>
              <a:rPr lang="pt-BR" altLang="pt-BR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saúde, sendo cabível haver pactuações específicas nas instâncias colegiadas.</a:t>
            </a: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endParaRPr lang="pt-BR" altLang="pt-BR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altLang="pt-BR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Parágrafo único.</a:t>
            </a:r>
            <a:r>
              <a:rPr lang="pt-BR" altLang="pt-BR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É vedada a instalação da EAP em ambientes com características prisionais, asilares ou manicomiais, sendo possível sua instalação na Secretaria Estadual de Saúde ou em serviços integrados à RAS.</a:t>
            </a:r>
            <a:endParaRPr lang="pt-BR" altLang="pt-BR" sz="20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tângulo Arredondado 5">
            <a:extLst>
              <a:ext uri="{FF2B5EF4-FFF2-40B4-BE49-F238E27FC236}">
                <a16:creationId xmlns:a16="http://schemas.microsoft.com/office/drawing/2014/main" id="{D8CE48BE-8016-64D4-E4FE-C537BF14E230}"/>
              </a:ext>
            </a:extLst>
          </p:cNvPr>
          <p:cNvSpPr/>
          <p:nvPr/>
        </p:nvSpPr>
        <p:spPr>
          <a:xfrm>
            <a:off x="-142875" y="457200"/>
            <a:ext cx="9929813" cy="77152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4000" b="1" dirty="0"/>
              <a:t>Gestão da </a:t>
            </a:r>
            <a:r>
              <a:rPr lang="pt-BR" sz="4000" b="1" dirty="0">
                <a:solidFill>
                  <a:srgbClr val="FFFF00"/>
                </a:solidFill>
              </a:rPr>
              <a:t>EAP-</a:t>
            </a:r>
            <a:r>
              <a:rPr lang="pt-BR" sz="4000" b="1" dirty="0" err="1">
                <a:solidFill>
                  <a:srgbClr val="FFFF00"/>
                </a:solidFill>
              </a:rPr>
              <a:t>Desinst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CB1A9F9-1547-ADFA-CFC9-0B882225D4B1}"/>
              </a:ext>
            </a:extLst>
          </p:cNvPr>
          <p:cNvSpPr/>
          <p:nvPr/>
        </p:nvSpPr>
        <p:spPr>
          <a:xfrm>
            <a:off x="387350" y="1373188"/>
            <a:ext cx="11147425" cy="48006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Art. 102.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credenciamento da EAP se dará mediante solicitação do gestor estadual ou distrital de saúde ao Ministério da Saúde, por meio do Sistema de Apoio à Implementação de Política em Saúde - SAIPS.</a:t>
            </a:r>
          </a:p>
          <a:p>
            <a:pPr marL="447675">
              <a:defRPr/>
            </a:pP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§ 1º </a:t>
            </a:r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solicitações de credenciamento 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deverão ser instruídas com os seguintes documentos:</a:t>
            </a:r>
          </a:p>
          <a:p>
            <a:pPr marL="1433513">
              <a:defRPr/>
            </a:pPr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I.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ofício do gestor estadual solicitando o credenciamento e confirmando o funcionamento da equipe. Esse ofício deve conter informações sobre o número de Cadastro Nacional de Estabelecimentos de Saúde - CNES onde a equipe está registrada, além do Identificador Nacional de Equipe – INE;</a:t>
            </a:r>
          </a:p>
          <a:p>
            <a:pPr marL="1433513">
              <a:defRPr/>
            </a:pPr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II.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Plano de Ação conforme modelo no Anexo 10 a este Anexo, datado e assinado;</a:t>
            </a:r>
          </a:p>
          <a:p>
            <a:pPr marL="1433513">
              <a:defRPr/>
            </a:pPr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III.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relação nominal dos profissionais integrantes da equipe EAP, com a respectiva carga horária semanal;</a:t>
            </a:r>
          </a:p>
          <a:p>
            <a:pPr marL="1433513">
              <a:defRPr/>
            </a:pPr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IV.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relatório técnico de vistoria realizada pela Secretaria de Estado da Saúde, datado e assinado; (Verificar se mantém) </a:t>
            </a:r>
          </a:p>
          <a:p>
            <a:pPr marL="1433513">
              <a:defRPr/>
            </a:pPr>
            <a:r>
              <a:rPr lang="pt-B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V.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cópia da documentação encaminhada à Comissão </a:t>
            </a:r>
            <a:r>
              <a:rPr lang="pt-B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Intergestores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Bipartite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(CIB) ou Distrital para a solicitação de credenciamento da equipe EAP.</a:t>
            </a:r>
          </a:p>
          <a:p>
            <a:pPr marL="360363">
              <a:defRPr/>
            </a:pP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§ 2º O gestor estadual ou distrital de saúde deverá dar ciência à Comissão </a:t>
            </a:r>
            <a:r>
              <a:rPr lang="pt-B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Intergestores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Bipartite</a:t>
            </a: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CIB da solicitação de credenciamento ao Ministério da Saúde.</a:t>
            </a:r>
          </a:p>
          <a:p>
            <a:pPr marL="360363">
              <a:defRPr/>
            </a:pP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>§ 3º O Ministério da Saúde realizará análise do pleito de acordo com critérios técnicos, requisitos regulamentares necessários e disponibilidade orçamentária.</a:t>
            </a:r>
          </a:p>
        </p:txBody>
      </p:sp>
      <p:sp>
        <p:nvSpPr>
          <p:cNvPr id="6" name="Retângulo Arredondado 5">
            <a:extLst>
              <a:ext uri="{FF2B5EF4-FFF2-40B4-BE49-F238E27FC236}">
                <a16:creationId xmlns:a16="http://schemas.microsoft.com/office/drawing/2014/main" id="{6CEFD64A-D9C9-8C23-9313-47B6DDFF825B}"/>
              </a:ext>
            </a:extLst>
          </p:cNvPr>
          <p:cNvSpPr/>
          <p:nvPr/>
        </p:nvSpPr>
        <p:spPr>
          <a:xfrm>
            <a:off x="-142875" y="457200"/>
            <a:ext cx="9929813" cy="77152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4000" b="1" dirty="0"/>
              <a:t>Fluxo de habilitação da </a:t>
            </a:r>
            <a:r>
              <a:rPr lang="pt-BR" sz="4000" b="1" dirty="0">
                <a:solidFill>
                  <a:srgbClr val="FFFF00"/>
                </a:solidFill>
              </a:rPr>
              <a:t>EAP-</a:t>
            </a:r>
            <a:r>
              <a:rPr lang="pt-BR" sz="4000" b="1" dirty="0" err="1">
                <a:solidFill>
                  <a:srgbClr val="FFFF00"/>
                </a:solidFill>
              </a:rPr>
              <a:t>Desinst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Lâmina de Aber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Lâmina de Abertura e final">
  <a:themeElements>
    <a:clrScheme name="Personalizar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13FFE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Fontes">
      <a:majorFont>
        <a:latin typeface="Montserrat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4817</TotalTime>
  <Words>898</Words>
  <Application>Microsoft Office PowerPoint</Application>
  <PresentationFormat>Widescreen</PresentationFormat>
  <Paragraphs>106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9</vt:i4>
      </vt:variant>
    </vt:vector>
  </HeadingPairs>
  <TitlesOfParts>
    <vt:vector size="11" baseType="lpstr">
      <vt:lpstr>Lâmina de Abertura</vt:lpstr>
      <vt:lpstr>Lâmina de Abertura e final</vt:lpstr>
      <vt:lpstr>Portarias 2024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Josué Custódio Fernandes</dc:creator>
  <cp:lastModifiedBy>Caroline Rocha Cunha</cp:lastModifiedBy>
  <cp:revision>201</cp:revision>
  <cp:lastPrinted>2021-05-27T13:54:16Z</cp:lastPrinted>
  <dcterms:created xsi:type="dcterms:W3CDTF">2021-05-25T14:48:35Z</dcterms:created>
  <dcterms:modified xsi:type="dcterms:W3CDTF">2024-04-24T19:50:46Z</dcterms:modified>
</cp:coreProperties>
</file>