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88" r:id="rId3"/>
    <p:sldMasterId id="2147483707" r:id="rId4"/>
    <p:sldMasterId id="2147483725" r:id="rId5"/>
  </p:sldMasterIdLst>
  <p:notesMasterIdLst>
    <p:notesMasterId r:id="rId40"/>
  </p:notesMasterIdLst>
  <p:handoutMasterIdLst>
    <p:handoutMasterId r:id="rId41"/>
  </p:handoutMasterIdLst>
  <p:sldIdLst>
    <p:sldId id="343" r:id="rId6"/>
    <p:sldId id="364" r:id="rId7"/>
    <p:sldId id="353" r:id="rId8"/>
    <p:sldId id="354" r:id="rId9"/>
    <p:sldId id="359" r:id="rId10"/>
    <p:sldId id="363" r:id="rId11"/>
    <p:sldId id="370" r:id="rId12"/>
    <p:sldId id="371" r:id="rId13"/>
    <p:sldId id="374" r:id="rId14"/>
    <p:sldId id="373" r:id="rId15"/>
    <p:sldId id="372" r:id="rId16"/>
    <p:sldId id="375" r:id="rId17"/>
    <p:sldId id="376" r:id="rId18"/>
    <p:sldId id="377" r:id="rId19"/>
    <p:sldId id="379" r:id="rId20"/>
    <p:sldId id="378" r:id="rId21"/>
    <p:sldId id="383" r:id="rId22"/>
    <p:sldId id="382" r:id="rId23"/>
    <p:sldId id="381" r:id="rId24"/>
    <p:sldId id="380" r:id="rId25"/>
    <p:sldId id="384" r:id="rId26"/>
    <p:sldId id="385" r:id="rId27"/>
    <p:sldId id="386" r:id="rId28"/>
    <p:sldId id="387" r:id="rId29"/>
    <p:sldId id="388" r:id="rId30"/>
    <p:sldId id="391" r:id="rId31"/>
    <p:sldId id="390" r:id="rId32"/>
    <p:sldId id="389" r:id="rId33"/>
    <p:sldId id="392" r:id="rId34"/>
    <p:sldId id="393" r:id="rId35"/>
    <p:sldId id="394" r:id="rId36"/>
    <p:sldId id="395" r:id="rId37"/>
    <p:sldId id="398" r:id="rId38"/>
    <p:sldId id="399" r:id="rId39"/>
  </p:sldIdLst>
  <p:sldSz cx="12192000" cy="6858000"/>
  <p:notesSz cx="9926638" cy="6797675"/>
  <p:embeddedFontLst>
    <p:embeddedFont>
      <p:font typeface="Segoe UI Black" panose="020B0A02040204020203" pitchFamily="34" charset="0"/>
      <p:bold r:id="rId42"/>
      <p:boldItalic r:id="rId43"/>
    </p:embeddedFont>
    <p:embeddedFont>
      <p:font typeface="Montserrat" panose="020B0604020202020204" charset="0"/>
      <p:regular r:id="rId44"/>
      <p:bold r:id="rId45"/>
      <p:italic r:id="rId46"/>
      <p:boldItalic r:id="rId47"/>
    </p:embeddedFont>
    <p:embeddedFont>
      <p:font typeface="Roboto" panose="020B0604020202020204" charset="0"/>
      <p:regular r:id="rId48"/>
      <p:bold r:id="rId49"/>
      <p:italic r:id="rId50"/>
      <p:boldItalic r:id="rId51"/>
    </p:embeddedFont>
    <p:embeddedFont>
      <p:font typeface="Calibri Light" panose="020F0302020204030204" pitchFamily="34" charset="0"/>
      <p:regular r:id="rId52"/>
      <p:italic r:id="rId53"/>
    </p:embeddedFont>
    <p:embeddedFont>
      <p:font typeface="Calibri" panose="020F0502020204030204" pitchFamily="34" charset="0"/>
      <p:regular r:id="rId54"/>
      <p:bold r:id="rId55"/>
      <p:italic r:id="rId56"/>
      <p:boldItalic r:id="rId57"/>
    </p:embeddedFont>
    <p:embeddedFont>
      <p:font typeface="Segoe UI" panose="020B0502040204020203" pitchFamily="34" charset="0"/>
      <p:regular r:id="rId58"/>
      <p:bold r:id="rId59"/>
      <p:italic r:id="rId60"/>
      <p:boldItalic r:id="rId61"/>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081B4752-1292-4318-9FCE-58520116D13C}">
          <p14:sldIdLst>
            <p14:sldId id="343"/>
            <p14:sldId id="364"/>
            <p14:sldId id="353"/>
            <p14:sldId id="354"/>
            <p14:sldId id="359"/>
            <p14:sldId id="363"/>
            <p14:sldId id="370"/>
            <p14:sldId id="371"/>
            <p14:sldId id="374"/>
            <p14:sldId id="373"/>
            <p14:sldId id="372"/>
            <p14:sldId id="375"/>
            <p14:sldId id="376"/>
            <p14:sldId id="377"/>
            <p14:sldId id="379"/>
            <p14:sldId id="378"/>
            <p14:sldId id="383"/>
            <p14:sldId id="382"/>
            <p14:sldId id="381"/>
            <p14:sldId id="380"/>
            <p14:sldId id="384"/>
            <p14:sldId id="385"/>
            <p14:sldId id="386"/>
            <p14:sldId id="387"/>
            <p14:sldId id="388"/>
            <p14:sldId id="391"/>
            <p14:sldId id="390"/>
            <p14:sldId id="389"/>
            <p14:sldId id="392"/>
            <p14:sldId id="393"/>
            <p14:sldId id="394"/>
            <p14:sldId id="395"/>
            <p14:sldId id="398"/>
            <p14:sldId id="399"/>
          </p14:sldIdLst>
        </p14:section>
        <p14:section name="Seção sem Título" id="{92FE0699-881A-48D0-8E8E-44E02F50048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4" d="100"/>
          <a:sy n="84" d="100"/>
        </p:scale>
        <p:origin x="538" y="82"/>
      </p:cViewPr>
      <p:guideLst/>
    </p:cSldViewPr>
  </p:slideViewPr>
  <p:notesTextViewPr>
    <p:cViewPr>
      <p:scale>
        <a:sx n="1" d="1"/>
        <a:sy n="1" d="1"/>
      </p:scale>
      <p:origin x="0" y="0"/>
    </p:cViewPr>
  </p:notesTextViewPr>
  <p:sorterViewPr>
    <p:cViewPr varScale="1">
      <p:scale>
        <a:sx n="100" d="100"/>
        <a:sy n="100" d="100"/>
      </p:scale>
      <p:origin x="0" y="-88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61" Type="http://schemas.openxmlformats.org/officeDocument/2006/relationships/font" Target="fonts/font2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9E8F9845-C187-46D1-BB98-53BDA910FA5D}" type="datetimeFigureOut">
              <a:rPr lang="pt-BR" smtClean="0"/>
              <a:t>15/12/2022</a:t>
            </a:fld>
            <a:endParaRPr lang="pt-BR"/>
          </a:p>
        </p:txBody>
      </p:sp>
      <p:sp>
        <p:nvSpPr>
          <p:cNvPr id="4" name="Espaço Reservado para Rodapé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ED2B60D1-FEB8-411E-B1C2-9CBDEBA745D6}" type="slidenum">
              <a:rPr lang="pt-BR" smtClean="0"/>
              <a:t>‹nº›</a:t>
            </a:fld>
            <a:endParaRPr lang="pt-BR"/>
          </a:p>
        </p:txBody>
      </p:sp>
    </p:spTree>
    <p:extLst>
      <p:ext uri="{BB962C8B-B14F-4D97-AF65-F5344CB8AC3E}">
        <p14:creationId xmlns:p14="http://schemas.microsoft.com/office/powerpoint/2010/main" val="805157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C09EFE87-ED4C-4DCF-B076-8DBC51C08213}" type="datetimeFigureOut">
              <a:rPr lang="pt-BR" smtClean="0"/>
              <a:t>15/12/2022</a:t>
            </a:fld>
            <a:endParaRPr lang="pt-BR"/>
          </a:p>
        </p:txBody>
      </p:sp>
      <p:sp>
        <p:nvSpPr>
          <p:cNvPr id="4" name="Espaço Reservado para Imagem de Sli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92664" y="3271382"/>
            <a:ext cx="7941310" cy="267658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804920B-BB4A-4432-A7FA-14A657F03B1C}" type="slidenum">
              <a:rPr lang="pt-BR" smtClean="0"/>
              <a:t>‹nº›</a:t>
            </a:fld>
            <a:endParaRPr lang="pt-BR"/>
          </a:p>
        </p:txBody>
      </p:sp>
    </p:spTree>
    <p:extLst>
      <p:ext uri="{BB962C8B-B14F-4D97-AF65-F5344CB8AC3E}">
        <p14:creationId xmlns:p14="http://schemas.microsoft.com/office/powerpoint/2010/main" val="29536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69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6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74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21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05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13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81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44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10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63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67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4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78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6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67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32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594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59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54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9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56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97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75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4920B-BB4A-4432-A7FA-14A657F03B1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144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âmina de Abertura">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FD78EC8-8676-3AD3-61B5-F8BA6050F14E}"/>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1FB882F5-7AED-350E-309C-0E12A9280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9472" y="2404103"/>
            <a:ext cx="6453056" cy="2049794"/>
          </a:xfrm>
          <a:prstGeom prst="rect">
            <a:avLst/>
          </a:prstGeom>
        </p:spPr>
      </p:pic>
    </p:spTree>
    <p:extLst>
      <p:ext uri="{BB962C8B-B14F-4D97-AF65-F5344CB8AC3E}">
        <p14:creationId xmlns:p14="http://schemas.microsoft.com/office/powerpoint/2010/main" val="63744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âmina 1/4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6753224" cy="347662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8820150" y="0"/>
            <a:ext cx="337185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6753224"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59017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âmina texto com gráfico esquerd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6933011" y="1085850"/>
            <a:ext cx="3886200" cy="128587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6933011" y="2619375"/>
            <a:ext cx="3886200" cy="327910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1000124" y="1085850"/>
            <a:ext cx="5095875" cy="4812634"/>
          </a:xfrm>
          <a:prstGeom prst="rect">
            <a:avLst/>
          </a:prstGeom>
        </p:spPr>
        <p:txBody>
          <a:bodyPr/>
          <a:lstStyle/>
          <a:p>
            <a:endParaRPr lang="pt-BR"/>
          </a:p>
        </p:txBody>
      </p:sp>
    </p:spTree>
    <p:extLst>
      <p:ext uri="{BB962C8B-B14F-4D97-AF65-F5344CB8AC3E}">
        <p14:creationId xmlns:p14="http://schemas.microsoft.com/office/powerpoint/2010/main" val="354056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âmina foto com text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6933011" y="1924050"/>
            <a:ext cx="3886200" cy="17145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0" y="1924050"/>
            <a:ext cx="6096000" cy="3648076"/>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6933011" y="3910474"/>
            <a:ext cx="3886200" cy="1661652"/>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59403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âmina tópicos com ícone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3767446"/>
            <a:ext cx="3886200" cy="6572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4558021"/>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2" name="Espaço Reservado para Texto 3"/>
          <p:cNvSpPr>
            <a:spLocks noGrp="1"/>
          </p:cNvSpPr>
          <p:nvPr>
            <p:ph type="body" sz="quarter" idx="17" hasCustomPrompt="1"/>
          </p:nvPr>
        </p:nvSpPr>
        <p:spPr>
          <a:xfrm>
            <a:off x="6933011" y="3767446"/>
            <a:ext cx="3886200" cy="666750"/>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3" name="Espaço Reservado para Texto 3"/>
          <p:cNvSpPr>
            <a:spLocks noGrp="1"/>
          </p:cNvSpPr>
          <p:nvPr>
            <p:ph type="body" sz="quarter" idx="18" hasCustomPrompt="1"/>
          </p:nvPr>
        </p:nvSpPr>
        <p:spPr>
          <a:xfrm>
            <a:off x="6933011" y="4558020"/>
            <a:ext cx="3886200" cy="895351"/>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792622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âmina tópicos com imagen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3143556"/>
            <a:ext cx="3886200" cy="4137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4" name="Espaço Reservado para Imagem 3"/>
          <p:cNvSpPr>
            <a:spLocks noGrp="1"/>
          </p:cNvSpPr>
          <p:nvPr>
            <p:ph type="pic" sz="quarter" idx="19"/>
          </p:nvPr>
        </p:nvSpPr>
        <p:spPr>
          <a:xfrm>
            <a:off x="1190624" y="3767138"/>
            <a:ext cx="3886201" cy="1238250"/>
          </a:xfrm>
          <a:prstGeom prst="rect">
            <a:avLst/>
          </a:prstGeom>
        </p:spPr>
        <p:txBody>
          <a:bodyPr/>
          <a:lstStyle/>
          <a:p>
            <a:endParaRPr lang="pt-BR"/>
          </a:p>
        </p:txBody>
      </p:sp>
      <p:sp>
        <p:nvSpPr>
          <p:cNvPr id="14" name="Espaço Reservado para Texto 3"/>
          <p:cNvSpPr>
            <a:spLocks noGrp="1"/>
          </p:cNvSpPr>
          <p:nvPr>
            <p:ph type="body" sz="quarter" idx="20" hasCustomPrompt="1"/>
          </p:nvPr>
        </p:nvSpPr>
        <p:spPr>
          <a:xfrm>
            <a:off x="6933010" y="3143556"/>
            <a:ext cx="3886200" cy="41464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1" hasCustomPrompt="1"/>
          </p:nvPr>
        </p:nvSpPr>
        <p:spPr>
          <a:xfrm>
            <a:off x="6933010"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6" name="Espaço Reservado para Imagem 3"/>
          <p:cNvSpPr>
            <a:spLocks noGrp="1"/>
          </p:cNvSpPr>
          <p:nvPr>
            <p:ph type="pic" sz="quarter" idx="22"/>
          </p:nvPr>
        </p:nvSpPr>
        <p:spPr>
          <a:xfrm>
            <a:off x="6933010" y="3767138"/>
            <a:ext cx="3886201" cy="1238250"/>
          </a:xfrm>
          <a:prstGeom prst="rect">
            <a:avLst/>
          </a:prstGeom>
        </p:spPr>
        <p:txBody>
          <a:bodyPr/>
          <a:lstStyle/>
          <a:p>
            <a:endParaRPr lang="pt-BR"/>
          </a:p>
        </p:txBody>
      </p:sp>
    </p:spTree>
    <p:extLst>
      <p:ext uri="{BB962C8B-B14F-4D97-AF65-F5344CB8AC3E}">
        <p14:creationId xmlns:p14="http://schemas.microsoft.com/office/powerpoint/2010/main" val="379991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âmina texto com gráfico direit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000124" y="2457451"/>
            <a:ext cx="3886200" cy="112395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000124" y="3857625"/>
            <a:ext cx="3886200" cy="1307434"/>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5723336" y="1085850"/>
            <a:ext cx="5095875" cy="4812634"/>
          </a:xfrm>
          <a:prstGeom prst="rect">
            <a:avLst/>
          </a:prstGeom>
        </p:spPr>
        <p:txBody>
          <a:bodyPr/>
          <a:lstStyle/>
          <a:p>
            <a:endParaRPr lang="pt-BR"/>
          </a:p>
        </p:txBody>
      </p:sp>
    </p:spTree>
    <p:extLst>
      <p:ext uri="{BB962C8B-B14F-4D97-AF65-F5344CB8AC3E}">
        <p14:creationId xmlns:p14="http://schemas.microsoft.com/office/powerpoint/2010/main" val="422072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âmina ações com imagens">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7991475" y="1085850"/>
            <a:ext cx="2827736" cy="44196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7" name="Espaço Reservado para Imagem 2"/>
          <p:cNvSpPr>
            <a:spLocks noGrp="1"/>
          </p:cNvSpPr>
          <p:nvPr>
            <p:ph type="pic" sz="quarter" idx="16"/>
          </p:nvPr>
        </p:nvSpPr>
        <p:spPr>
          <a:xfrm>
            <a:off x="1276350" y="0"/>
            <a:ext cx="2105025" cy="4191000"/>
          </a:xfrm>
          <a:prstGeom prst="rect">
            <a:avLst/>
          </a:prstGeom>
        </p:spPr>
        <p:txBody>
          <a:bodyPr/>
          <a:lstStyle/>
          <a:p>
            <a:endParaRPr lang="pt-BR"/>
          </a:p>
        </p:txBody>
      </p:sp>
      <p:sp>
        <p:nvSpPr>
          <p:cNvPr id="13" name="Espaço Reservado para Texto 3"/>
          <p:cNvSpPr>
            <a:spLocks noGrp="1"/>
          </p:cNvSpPr>
          <p:nvPr>
            <p:ph type="body" sz="quarter" idx="19" hasCustomPrompt="1"/>
          </p:nvPr>
        </p:nvSpPr>
        <p:spPr>
          <a:xfrm>
            <a:off x="1360706"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0" hasCustomPrompt="1"/>
          </p:nvPr>
        </p:nvSpPr>
        <p:spPr>
          <a:xfrm>
            <a:off x="1360706"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3500438"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3500438"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638800"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638800"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22" name="Espaço Reservado para Imagem 2"/>
          <p:cNvSpPr>
            <a:spLocks noGrp="1"/>
          </p:cNvSpPr>
          <p:nvPr>
            <p:ph type="pic" sz="quarter" idx="25"/>
          </p:nvPr>
        </p:nvSpPr>
        <p:spPr>
          <a:xfrm>
            <a:off x="3381375" y="0"/>
            <a:ext cx="2105025" cy="4191000"/>
          </a:xfrm>
          <a:prstGeom prst="rect">
            <a:avLst/>
          </a:prstGeom>
        </p:spPr>
        <p:txBody>
          <a:bodyPr/>
          <a:lstStyle/>
          <a:p>
            <a:endParaRPr lang="pt-BR"/>
          </a:p>
        </p:txBody>
      </p:sp>
      <p:sp>
        <p:nvSpPr>
          <p:cNvPr id="23" name="Espaço Reservado para Imagem 2"/>
          <p:cNvSpPr>
            <a:spLocks noGrp="1"/>
          </p:cNvSpPr>
          <p:nvPr>
            <p:ph type="pic" sz="quarter" idx="26"/>
          </p:nvPr>
        </p:nvSpPr>
        <p:spPr>
          <a:xfrm>
            <a:off x="5486400" y="0"/>
            <a:ext cx="2105025" cy="4191000"/>
          </a:xfrm>
          <a:prstGeom prst="rect">
            <a:avLst/>
          </a:prstGeom>
        </p:spPr>
        <p:txBody>
          <a:bodyPr/>
          <a:lstStyle/>
          <a:p>
            <a:endParaRPr lang="pt-BR"/>
          </a:p>
        </p:txBody>
      </p:sp>
    </p:spTree>
    <p:extLst>
      <p:ext uri="{BB962C8B-B14F-4D97-AF65-F5344CB8AC3E}">
        <p14:creationId xmlns:p14="http://schemas.microsoft.com/office/powerpoint/2010/main" val="548626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âmina ações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000124" y="1085850"/>
            <a:ext cx="3886200" cy="4812634"/>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Texto</a:t>
            </a:r>
          </a:p>
        </p:txBody>
      </p:sp>
      <p:sp>
        <p:nvSpPr>
          <p:cNvPr id="7" name="Espaço Reservado para Texto 3"/>
          <p:cNvSpPr>
            <a:spLocks noGrp="1"/>
          </p:cNvSpPr>
          <p:nvPr>
            <p:ph type="body" sz="quarter" idx="19" hasCustomPrompt="1"/>
          </p:nvPr>
        </p:nvSpPr>
        <p:spPr>
          <a:xfrm>
            <a:off x="5723336" y="108585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8" name="Espaço Reservado para Texto 3"/>
          <p:cNvSpPr>
            <a:spLocks noGrp="1"/>
          </p:cNvSpPr>
          <p:nvPr>
            <p:ph type="body" sz="quarter" idx="20" hasCustomPrompt="1"/>
          </p:nvPr>
        </p:nvSpPr>
        <p:spPr>
          <a:xfrm>
            <a:off x="5723336" y="161280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5723336" y="484765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5723336" y="5374609"/>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723336" y="359372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723336" y="412067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25" hasCustomPrompt="1"/>
          </p:nvPr>
        </p:nvSpPr>
        <p:spPr>
          <a:xfrm>
            <a:off x="5723336" y="233978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6" hasCustomPrompt="1"/>
          </p:nvPr>
        </p:nvSpPr>
        <p:spPr>
          <a:xfrm>
            <a:off x="5723336" y="2866740"/>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823224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âmina tópicos com ícones à direit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5" y="797453"/>
            <a:ext cx="8715376" cy="697972"/>
          </a:xfrm>
          <a:prstGeom prst="rect">
            <a:avLst/>
          </a:prstGeom>
        </p:spPr>
        <p:txBody>
          <a:bodyPr wrap="square" anchor="t" anchorCtr="0">
            <a:normAutofit/>
          </a:bodyPr>
          <a:lstStyle>
            <a:lvl1pPr algn="l">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5"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5"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5" name="Espaço Reservado para Texto 3"/>
          <p:cNvSpPr>
            <a:spLocks noGrp="1"/>
          </p:cNvSpPr>
          <p:nvPr>
            <p:ph type="body" sz="quarter" idx="17" hasCustomPrompt="1"/>
          </p:nvPr>
        </p:nvSpPr>
        <p:spPr>
          <a:xfrm>
            <a:off x="1190625"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6" name="Espaço Reservado para Texto 3"/>
          <p:cNvSpPr>
            <a:spLocks noGrp="1"/>
          </p:cNvSpPr>
          <p:nvPr>
            <p:ph type="body" sz="quarter" idx="18" hasCustomPrompt="1"/>
          </p:nvPr>
        </p:nvSpPr>
        <p:spPr>
          <a:xfrm>
            <a:off x="1190625"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19" hasCustomPrompt="1"/>
          </p:nvPr>
        </p:nvSpPr>
        <p:spPr>
          <a:xfrm>
            <a:off x="6019801"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0" hasCustomPrompt="1"/>
          </p:nvPr>
        </p:nvSpPr>
        <p:spPr>
          <a:xfrm>
            <a:off x="6019801"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3" name="Espaço Reservado para Texto 3"/>
          <p:cNvSpPr>
            <a:spLocks noGrp="1"/>
          </p:cNvSpPr>
          <p:nvPr>
            <p:ph type="body" sz="quarter" idx="21" hasCustomPrompt="1"/>
          </p:nvPr>
        </p:nvSpPr>
        <p:spPr>
          <a:xfrm>
            <a:off x="6019801"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4" name="Espaço Reservado para Texto 3"/>
          <p:cNvSpPr>
            <a:spLocks noGrp="1"/>
          </p:cNvSpPr>
          <p:nvPr>
            <p:ph type="body" sz="quarter" idx="22" hasCustomPrompt="1"/>
          </p:nvPr>
        </p:nvSpPr>
        <p:spPr>
          <a:xfrm>
            <a:off x="6019801"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46347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âmina foto com legend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3" name="Espaço Reservado para Imagem 2"/>
          <p:cNvSpPr>
            <a:spLocks noGrp="1"/>
          </p:cNvSpPr>
          <p:nvPr>
            <p:ph type="pic" sz="quarter" idx="15"/>
          </p:nvPr>
        </p:nvSpPr>
        <p:spPr>
          <a:xfrm>
            <a:off x="0" y="971550"/>
            <a:ext cx="12192000" cy="4600576"/>
          </a:xfrm>
          <a:prstGeom prst="rect">
            <a:avLst/>
          </a:prstGeom>
        </p:spPr>
        <p:txBody>
          <a:bodyPr/>
          <a:lstStyle/>
          <a:p>
            <a:endParaRPr lang="pt-BR"/>
          </a:p>
        </p:txBody>
      </p:sp>
      <p:sp>
        <p:nvSpPr>
          <p:cNvPr id="8" name="Espaço Reservado para Texto 3"/>
          <p:cNvSpPr>
            <a:spLocks noGrp="1"/>
          </p:cNvSpPr>
          <p:nvPr>
            <p:ph type="body" sz="quarter" idx="16" hasCustomPrompt="1"/>
          </p:nvPr>
        </p:nvSpPr>
        <p:spPr>
          <a:xfrm>
            <a:off x="3567113" y="5667840"/>
            <a:ext cx="5057775" cy="629107"/>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55362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âmina Final">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428FD72-FCC2-432F-9209-5A4096C7B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823" y="3042737"/>
            <a:ext cx="4324352" cy="772526"/>
          </a:xfrm>
          <a:prstGeom prst="rect">
            <a:avLst/>
          </a:prstGeom>
        </p:spPr>
      </p:pic>
      <p:pic>
        <p:nvPicPr>
          <p:cNvPr id="4" name="Imagem 3">
            <a:extLst>
              <a:ext uri="{FF2B5EF4-FFF2-40B4-BE49-F238E27FC236}">
                <a16:creationId xmlns:a16="http://schemas.microsoft.com/office/drawing/2014/main" id="{4727F8BD-679F-4332-BF4C-A0D3E7D54D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4723" y="4286250"/>
            <a:ext cx="4433452" cy="381000"/>
          </a:xfrm>
          <a:prstGeom prst="rect">
            <a:avLst/>
          </a:prstGeom>
        </p:spPr>
      </p:pic>
      <p:sp>
        <p:nvSpPr>
          <p:cNvPr id="5" name="Retângulo 4">
            <a:extLst>
              <a:ext uri="{FF2B5EF4-FFF2-40B4-BE49-F238E27FC236}">
                <a16:creationId xmlns:a16="http://schemas.microsoft.com/office/drawing/2014/main" id="{CE644114-E96D-CE06-872C-F1CA4EF4221B}"/>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59516F3-3D24-458A-BAFF-1D5FB05E3E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9472" y="2404103"/>
            <a:ext cx="6453056" cy="2049794"/>
          </a:xfrm>
          <a:prstGeom prst="rect">
            <a:avLst/>
          </a:prstGeom>
        </p:spPr>
      </p:pic>
    </p:spTree>
    <p:extLst>
      <p:ext uri="{BB962C8B-B14F-4D97-AF65-F5344CB8AC3E}">
        <p14:creationId xmlns:p14="http://schemas.microsoft.com/office/powerpoint/2010/main" val="44226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âmina fotos com texto de apoi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4" name="Espaço Reservado para Texto 3"/>
          <p:cNvSpPr>
            <a:spLocks noGrp="1"/>
          </p:cNvSpPr>
          <p:nvPr>
            <p:ph type="body" sz="quarter" idx="16" hasCustomPrompt="1"/>
          </p:nvPr>
        </p:nvSpPr>
        <p:spPr>
          <a:xfrm>
            <a:off x="1000124" y="3857624"/>
            <a:ext cx="2943226" cy="204085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p:cNvSpPr>
            <a:spLocks noGrp="1"/>
          </p:cNvSpPr>
          <p:nvPr>
            <p:ph type="pic" sz="quarter" idx="18"/>
          </p:nvPr>
        </p:nvSpPr>
        <p:spPr>
          <a:xfrm>
            <a:off x="8143875" y="0"/>
            <a:ext cx="3752850" cy="6858000"/>
          </a:xfrm>
          <a:prstGeom prst="rect">
            <a:avLst/>
          </a:prstGeom>
        </p:spPr>
        <p:txBody>
          <a:bodyPr/>
          <a:lstStyle/>
          <a:p>
            <a:endParaRPr lang="pt-BR"/>
          </a:p>
        </p:txBody>
      </p:sp>
      <p:sp>
        <p:nvSpPr>
          <p:cNvPr id="8" name="Espaço Reservado para Imagem 2"/>
          <p:cNvSpPr>
            <a:spLocks noGrp="1"/>
          </p:cNvSpPr>
          <p:nvPr>
            <p:ph type="pic" sz="quarter" idx="19"/>
          </p:nvPr>
        </p:nvSpPr>
        <p:spPr>
          <a:xfrm>
            <a:off x="4391025" y="0"/>
            <a:ext cx="3752850" cy="6858000"/>
          </a:xfrm>
          <a:prstGeom prst="rect">
            <a:avLst/>
          </a:prstGeom>
        </p:spPr>
        <p:txBody>
          <a:bodyPr/>
          <a:lstStyle/>
          <a:p>
            <a:endParaRPr lang="pt-BR"/>
          </a:p>
        </p:txBody>
      </p:sp>
    </p:spTree>
    <p:extLst>
      <p:ext uri="{BB962C8B-B14F-4D97-AF65-F5344CB8AC3E}">
        <p14:creationId xmlns:p14="http://schemas.microsoft.com/office/powerpoint/2010/main" val="253842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âmina tópicos com ícones 2">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l">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654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654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17" hasCustomPrompt="1"/>
          </p:nvPr>
        </p:nvSpPr>
        <p:spPr>
          <a:xfrm>
            <a:off x="6988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8" name="Espaço Reservado para Texto 3"/>
          <p:cNvSpPr>
            <a:spLocks noGrp="1"/>
          </p:cNvSpPr>
          <p:nvPr>
            <p:ph type="body" sz="quarter" idx="18" hasCustomPrompt="1"/>
          </p:nvPr>
        </p:nvSpPr>
        <p:spPr>
          <a:xfrm>
            <a:off x="6988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7500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âmina gráfico de progress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3" name="Espaço Reservado para Texto 3"/>
          <p:cNvSpPr>
            <a:spLocks noGrp="1"/>
          </p:cNvSpPr>
          <p:nvPr>
            <p:ph type="body" sz="quarter" idx="19" hasCustomPrompt="1"/>
          </p:nvPr>
        </p:nvSpPr>
        <p:spPr>
          <a:xfrm>
            <a:off x="1877460"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30%</a:t>
            </a:r>
          </a:p>
        </p:txBody>
      </p:sp>
      <p:sp>
        <p:nvSpPr>
          <p:cNvPr id="32" name="Espaço Reservado para Texto 3"/>
          <p:cNvSpPr>
            <a:spLocks noGrp="1"/>
          </p:cNvSpPr>
          <p:nvPr>
            <p:ph type="body" sz="quarter" idx="20" hasCustomPrompt="1"/>
          </p:nvPr>
        </p:nvSpPr>
        <p:spPr>
          <a:xfrm>
            <a:off x="7947425"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5" name="Espaço Reservado para Texto 3"/>
          <p:cNvSpPr>
            <a:spLocks noGrp="1"/>
          </p:cNvSpPr>
          <p:nvPr>
            <p:ph type="body" sz="quarter" idx="21" hasCustomPrompt="1"/>
          </p:nvPr>
        </p:nvSpPr>
        <p:spPr>
          <a:xfrm>
            <a:off x="8634261"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90%</a:t>
            </a:r>
          </a:p>
        </p:txBody>
      </p:sp>
      <p:sp>
        <p:nvSpPr>
          <p:cNvPr id="36" name="Espaço Reservado para Texto 3"/>
          <p:cNvSpPr>
            <a:spLocks noGrp="1"/>
          </p:cNvSpPr>
          <p:nvPr>
            <p:ph type="body" sz="quarter" idx="22" hasCustomPrompt="1"/>
          </p:nvPr>
        </p:nvSpPr>
        <p:spPr>
          <a:xfrm>
            <a:off x="4565888"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9" name="Espaço Reservado para Texto 3"/>
          <p:cNvSpPr>
            <a:spLocks noGrp="1"/>
          </p:cNvSpPr>
          <p:nvPr>
            <p:ph type="body" sz="quarter" idx="23" hasCustomPrompt="1"/>
          </p:nvPr>
        </p:nvSpPr>
        <p:spPr>
          <a:xfrm>
            <a:off x="5252724"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60%</a:t>
            </a:r>
          </a:p>
        </p:txBody>
      </p:sp>
      <p:sp>
        <p:nvSpPr>
          <p:cNvPr id="40" name="Espaço Reservado para Texto 3"/>
          <p:cNvSpPr>
            <a:spLocks noGrp="1"/>
          </p:cNvSpPr>
          <p:nvPr>
            <p:ph type="body" sz="quarter" idx="16" hasCustomPrompt="1"/>
          </p:nvPr>
        </p:nvSpPr>
        <p:spPr>
          <a:xfrm>
            <a:off x="2619375" y="5222209"/>
            <a:ext cx="6857999" cy="712788"/>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834184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âmin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bg2"/>
                </a:solidFill>
              </a:defRPr>
            </a:lvl1pPr>
          </a:lstStyle>
          <a:p>
            <a:r>
              <a:rPr lang="pt-BR" dirty="0"/>
              <a:t>Título Principal da Apresentação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Tree>
    <p:extLst>
      <p:ext uri="{BB962C8B-B14F-4D97-AF65-F5344CB8AC3E}">
        <p14:creationId xmlns:p14="http://schemas.microsoft.com/office/powerpoint/2010/main" val="55528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âmina 1/2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chemeClr val="bg2"/>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bg2"/>
                </a:solidFill>
                <a:latin typeface="+mn-lt"/>
              </a:defRPr>
            </a:lvl1pPr>
          </a:lstStyle>
          <a:p>
            <a:pPr lvl="0"/>
            <a:r>
              <a:rPr lang="pt-BR" dirty="0"/>
              <a:t>Texto de apoio</a:t>
            </a:r>
          </a:p>
        </p:txBody>
      </p:sp>
    </p:spTree>
    <p:extLst>
      <p:ext uri="{BB962C8B-B14F-4D97-AF65-F5344CB8AC3E}">
        <p14:creationId xmlns:p14="http://schemas.microsoft.com/office/powerpoint/2010/main" val="236134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âmina aspa co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bg2"/>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bg2"/>
                </a:solidFill>
                <a:latin typeface="Montserrat" panose="00000500000000000000" pitchFamily="2" charset="0"/>
              </a:defRPr>
            </a:lvl1pPr>
          </a:lstStyle>
          <a:p>
            <a:pPr lvl="0"/>
            <a:r>
              <a:rPr lang="pt-BR" dirty="0"/>
              <a:t>Pessoa</a:t>
            </a:r>
          </a:p>
        </p:txBody>
      </p:sp>
    </p:spTree>
    <p:extLst>
      <p:ext uri="{BB962C8B-B14F-4D97-AF65-F5344CB8AC3E}">
        <p14:creationId xmlns:p14="http://schemas.microsoft.com/office/powerpoint/2010/main" val="2998969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âmina aspa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bg2"/>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bg2"/>
                </a:solidFill>
                <a:latin typeface="Montserrat" panose="00000500000000000000" pitchFamily="2" charset="0"/>
              </a:defRPr>
            </a:lvl1pPr>
          </a:lstStyle>
          <a:p>
            <a:pPr lvl="0"/>
            <a:r>
              <a:rPr lang="pt-BR" dirty="0"/>
              <a:t>Pessoa</a:t>
            </a:r>
          </a:p>
        </p:txBody>
      </p: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chemeClr val="bg2"/>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bg2"/>
                </a:solidFill>
              </a:rPr>
              <a:t>“</a:t>
            </a:r>
          </a:p>
        </p:txBody>
      </p:sp>
    </p:spTree>
    <p:extLst>
      <p:ext uri="{BB962C8B-B14F-4D97-AF65-F5344CB8AC3E}">
        <p14:creationId xmlns:p14="http://schemas.microsoft.com/office/powerpoint/2010/main" val="487761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âmina de Título">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lvl1pPr marL="0" indent="0">
              <a:buNone/>
              <a:defRPr/>
            </a:lvl1pPr>
          </a:lstStyle>
          <a:p>
            <a:endParaRPr lang="pt-BR" dirty="0"/>
          </a:p>
        </p:txBody>
      </p:sp>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tx1">
                    <a:lumMod val="65000"/>
                    <a:lumOff val="35000"/>
                  </a:schemeClr>
                </a:solidFill>
              </a:defRPr>
            </a:lvl1pPr>
          </a:lstStyle>
          <a:p>
            <a:r>
              <a:rPr lang="pt-BR" dirty="0"/>
              <a:t>Título Principal da Apresentação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cxnSp>
        <p:nvCxnSpPr>
          <p:cNvPr id="18" name="Conector reto 17"/>
          <p:cNvCxnSpPr/>
          <p:nvPr userDrawn="1"/>
        </p:nvCxnSpPr>
        <p:spPr>
          <a:xfrm>
            <a:off x="646837" y="2314575"/>
            <a:ext cx="10898327"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19" name="Conector reto 18"/>
          <p:cNvCxnSpPr/>
          <p:nvPr userDrawn="1"/>
        </p:nvCxnSpPr>
        <p:spPr>
          <a:xfrm>
            <a:off x="646837" y="4572000"/>
            <a:ext cx="10898327"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2790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âmina aspa com imagem">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tx1">
                    <a:lumMod val="65000"/>
                    <a:lumOff val="35000"/>
                  </a:schemeClr>
                </a:solidFill>
                <a:latin typeface="Montserrat" panose="00000500000000000000" pitchFamily="2" charset="0"/>
              </a:defRPr>
            </a:lvl1pPr>
          </a:lstStyle>
          <a:p>
            <a:pPr lvl="0"/>
            <a:r>
              <a:rPr lang="pt-BR" dirty="0"/>
              <a:t>Pessoa</a:t>
            </a:r>
          </a:p>
        </p:txBody>
      </p:sp>
      <p:cxnSp>
        <p:nvCxnSpPr>
          <p:cNvPr id="7" name="Conector reto 6"/>
          <p:cNvCxnSpPr>
            <a:stCxn id="9" idx="1"/>
          </p:cNvCxnSpPr>
          <p:nvPr userDrawn="1"/>
        </p:nvCxnSpPr>
        <p:spPr>
          <a:xfrm flipH="1">
            <a:off x="1276350" y="5486400"/>
            <a:ext cx="504825"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13" name="Conector reto 12"/>
          <p:cNvCxnSpPr/>
          <p:nvPr userDrawn="1"/>
        </p:nvCxnSpPr>
        <p:spPr>
          <a:xfrm>
            <a:off x="1276350" y="5991225"/>
            <a:ext cx="9639301"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1197574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âmina aspa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tx1">
                    <a:lumMod val="65000"/>
                    <a:lumOff val="35000"/>
                  </a:schemeClr>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tx1">
                    <a:lumMod val="65000"/>
                    <a:lumOff val="35000"/>
                  </a:schemeClr>
                </a:solidFill>
                <a:latin typeface="Montserrat" panose="00000500000000000000" pitchFamily="2" charset="0"/>
              </a:defRPr>
            </a:lvl1pPr>
          </a:lstStyle>
          <a:p>
            <a:pPr lvl="0"/>
            <a:r>
              <a:rPr lang="pt-BR" dirty="0"/>
              <a:t>Pessoa</a:t>
            </a:r>
          </a:p>
        </p:txBody>
      </p: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371753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7BDA1-31C6-C5EB-1D6E-F560A1F206E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B5CAAD6-C5F2-3607-F28D-B862CC80A39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EBA63D-9D51-F5D0-3800-4176D596D606}"/>
              </a:ext>
            </a:extLst>
          </p:cNvPr>
          <p:cNvSpPr>
            <a:spLocks noGrp="1"/>
          </p:cNvSpPr>
          <p:nvPr>
            <p:ph type="dt" sz="half" idx="10"/>
          </p:nvPr>
        </p:nvSpPr>
        <p:spPr/>
        <p:txBody>
          <a:bodyPr/>
          <a:lstStyle/>
          <a:p>
            <a:fld id="{99588EDF-0F93-49CF-AC07-E2EF55130518}" type="datetimeFigureOut">
              <a:rPr lang="pt-BR" smtClean="0"/>
              <a:t>15/12/2022</a:t>
            </a:fld>
            <a:endParaRPr lang="pt-BR"/>
          </a:p>
        </p:txBody>
      </p:sp>
      <p:sp>
        <p:nvSpPr>
          <p:cNvPr id="5" name="Espaço Reservado para Rodapé 4">
            <a:extLst>
              <a:ext uri="{FF2B5EF4-FFF2-40B4-BE49-F238E27FC236}">
                <a16:creationId xmlns:a16="http://schemas.microsoft.com/office/drawing/2014/main" id="{6E5B98FA-CAC6-32C2-72C6-4DFEB12494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FAC2C3-92E1-FFD4-1EED-3626011F368F}"/>
              </a:ext>
            </a:extLst>
          </p:cNvPr>
          <p:cNvSpPr>
            <a:spLocks noGrp="1"/>
          </p:cNvSpPr>
          <p:nvPr>
            <p:ph type="sldNum" sz="quarter" idx="12"/>
          </p:nvPr>
        </p:nvSpPr>
        <p:spPr/>
        <p:txBody>
          <a:bodyPr/>
          <a:lstStyle/>
          <a:p>
            <a:fld id="{D729E0DB-AC89-4FDD-9FD9-221F88F187D0}" type="slidenum">
              <a:rPr lang="pt-BR" smtClean="0"/>
              <a:t>‹nº›</a:t>
            </a:fld>
            <a:endParaRPr lang="pt-BR"/>
          </a:p>
        </p:txBody>
      </p:sp>
    </p:spTree>
    <p:extLst>
      <p:ext uri="{BB962C8B-B14F-4D97-AF65-F5344CB8AC3E}">
        <p14:creationId xmlns:p14="http://schemas.microsoft.com/office/powerpoint/2010/main" val="474209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âmina 1/2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065811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âmina 1/4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6753224" cy="347662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8820150" y="0"/>
            <a:ext cx="337185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6753224"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524969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âmina texto com gráfico esquerd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6933011" y="1085850"/>
            <a:ext cx="3886200" cy="128587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6933011" y="2619375"/>
            <a:ext cx="3886200" cy="327910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1000124" y="1085850"/>
            <a:ext cx="5095875" cy="4812634"/>
          </a:xfrm>
          <a:prstGeom prst="rect">
            <a:avLst/>
          </a:prstGeom>
        </p:spPr>
        <p:txBody>
          <a:bodyPr/>
          <a:lstStyle/>
          <a:p>
            <a:endParaRPr lang="pt-BR"/>
          </a:p>
        </p:txBody>
      </p:sp>
    </p:spTree>
    <p:extLst>
      <p:ext uri="{BB962C8B-B14F-4D97-AF65-F5344CB8AC3E}">
        <p14:creationId xmlns:p14="http://schemas.microsoft.com/office/powerpoint/2010/main" val="2133988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âmina foto com text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6933011" y="1924050"/>
            <a:ext cx="3886200" cy="17145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0" y="1924050"/>
            <a:ext cx="6096000" cy="3648076"/>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6933011" y="3910474"/>
            <a:ext cx="3886200" cy="1661652"/>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559265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âmina tópicos com ícone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3767446"/>
            <a:ext cx="3886200" cy="6572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4558021"/>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2" name="Espaço Reservado para Texto 3"/>
          <p:cNvSpPr>
            <a:spLocks noGrp="1"/>
          </p:cNvSpPr>
          <p:nvPr>
            <p:ph type="body" sz="quarter" idx="17" hasCustomPrompt="1"/>
          </p:nvPr>
        </p:nvSpPr>
        <p:spPr>
          <a:xfrm>
            <a:off x="6933011" y="3767446"/>
            <a:ext cx="3886200" cy="666750"/>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3" name="Espaço Reservado para Texto 3"/>
          <p:cNvSpPr>
            <a:spLocks noGrp="1"/>
          </p:cNvSpPr>
          <p:nvPr>
            <p:ph type="body" sz="quarter" idx="18" hasCustomPrompt="1"/>
          </p:nvPr>
        </p:nvSpPr>
        <p:spPr>
          <a:xfrm>
            <a:off x="6933011" y="4558020"/>
            <a:ext cx="3886200" cy="895351"/>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242287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âmina tópicos com imagen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3143556"/>
            <a:ext cx="3886200" cy="4137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4" name="Espaço Reservado para Imagem 3"/>
          <p:cNvSpPr>
            <a:spLocks noGrp="1"/>
          </p:cNvSpPr>
          <p:nvPr>
            <p:ph type="pic" sz="quarter" idx="19"/>
          </p:nvPr>
        </p:nvSpPr>
        <p:spPr>
          <a:xfrm>
            <a:off x="1190624" y="3767138"/>
            <a:ext cx="3886201" cy="1238250"/>
          </a:xfrm>
          <a:prstGeom prst="rect">
            <a:avLst/>
          </a:prstGeom>
        </p:spPr>
        <p:txBody>
          <a:bodyPr/>
          <a:lstStyle/>
          <a:p>
            <a:endParaRPr lang="pt-BR"/>
          </a:p>
        </p:txBody>
      </p:sp>
      <p:sp>
        <p:nvSpPr>
          <p:cNvPr id="14" name="Espaço Reservado para Texto 3"/>
          <p:cNvSpPr>
            <a:spLocks noGrp="1"/>
          </p:cNvSpPr>
          <p:nvPr>
            <p:ph type="body" sz="quarter" idx="20" hasCustomPrompt="1"/>
          </p:nvPr>
        </p:nvSpPr>
        <p:spPr>
          <a:xfrm>
            <a:off x="6933010" y="3143556"/>
            <a:ext cx="3886200" cy="41464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1" hasCustomPrompt="1"/>
          </p:nvPr>
        </p:nvSpPr>
        <p:spPr>
          <a:xfrm>
            <a:off x="6933010"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6" name="Espaço Reservado para Imagem 3"/>
          <p:cNvSpPr>
            <a:spLocks noGrp="1"/>
          </p:cNvSpPr>
          <p:nvPr>
            <p:ph type="pic" sz="quarter" idx="22"/>
          </p:nvPr>
        </p:nvSpPr>
        <p:spPr>
          <a:xfrm>
            <a:off x="6933010" y="3767138"/>
            <a:ext cx="3886201" cy="1238250"/>
          </a:xfrm>
          <a:prstGeom prst="rect">
            <a:avLst/>
          </a:prstGeom>
        </p:spPr>
        <p:txBody>
          <a:bodyPr/>
          <a:lstStyle/>
          <a:p>
            <a:endParaRPr lang="pt-BR"/>
          </a:p>
        </p:txBody>
      </p:sp>
    </p:spTree>
    <p:extLst>
      <p:ext uri="{BB962C8B-B14F-4D97-AF65-F5344CB8AC3E}">
        <p14:creationId xmlns:p14="http://schemas.microsoft.com/office/powerpoint/2010/main" val="4148292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âmina texto com gráfico direit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000124" y="2457451"/>
            <a:ext cx="3886200" cy="112395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000124" y="3857625"/>
            <a:ext cx="3886200" cy="1307434"/>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5723336" y="1085850"/>
            <a:ext cx="5095875" cy="4812634"/>
          </a:xfrm>
          <a:prstGeom prst="rect">
            <a:avLst/>
          </a:prstGeom>
        </p:spPr>
        <p:txBody>
          <a:bodyPr/>
          <a:lstStyle/>
          <a:p>
            <a:endParaRPr lang="pt-BR"/>
          </a:p>
        </p:txBody>
      </p:sp>
    </p:spTree>
    <p:extLst>
      <p:ext uri="{BB962C8B-B14F-4D97-AF65-F5344CB8AC3E}">
        <p14:creationId xmlns:p14="http://schemas.microsoft.com/office/powerpoint/2010/main" val="2839798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âmina ações com imagens">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7991475" y="1085850"/>
            <a:ext cx="2827736" cy="44196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7" name="Espaço Reservado para Imagem 2"/>
          <p:cNvSpPr>
            <a:spLocks noGrp="1"/>
          </p:cNvSpPr>
          <p:nvPr>
            <p:ph type="pic" sz="quarter" idx="16"/>
          </p:nvPr>
        </p:nvSpPr>
        <p:spPr>
          <a:xfrm>
            <a:off x="1276350" y="0"/>
            <a:ext cx="2105025" cy="4191000"/>
          </a:xfrm>
          <a:prstGeom prst="rect">
            <a:avLst/>
          </a:prstGeom>
        </p:spPr>
        <p:txBody>
          <a:bodyPr/>
          <a:lstStyle/>
          <a:p>
            <a:endParaRPr lang="pt-BR"/>
          </a:p>
        </p:txBody>
      </p:sp>
      <p:sp>
        <p:nvSpPr>
          <p:cNvPr id="13" name="Espaço Reservado para Texto 3"/>
          <p:cNvSpPr>
            <a:spLocks noGrp="1"/>
          </p:cNvSpPr>
          <p:nvPr>
            <p:ph type="body" sz="quarter" idx="19" hasCustomPrompt="1"/>
          </p:nvPr>
        </p:nvSpPr>
        <p:spPr>
          <a:xfrm>
            <a:off x="1360706"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0" hasCustomPrompt="1"/>
          </p:nvPr>
        </p:nvSpPr>
        <p:spPr>
          <a:xfrm>
            <a:off x="1360706"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3500438"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3500438"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638800"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638800"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22" name="Espaço Reservado para Imagem 2"/>
          <p:cNvSpPr>
            <a:spLocks noGrp="1"/>
          </p:cNvSpPr>
          <p:nvPr>
            <p:ph type="pic" sz="quarter" idx="25"/>
          </p:nvPr>
        </p:nvSpPr>
        <p:spPr>
          <a:xfrm>
            <a:off x="3381375" y="0"/>
            <a:ext cx="2105025" cy="4191000"/>
          </a:xfrm>
          <a:prstGeom prst="rect">
            <a:avLst/>
          </a:prstGeom>
        </p:spPr>
        <p:txBody>
          <a:bodyPr/>
          <a:lstStyle/>
          <a:p>
            <a:endParaRPr lang="pt-BR"/>
          </a:p>
        </p:txBody>
      </p:sp>
      <p:sp>
        <p:nvSpPr>
          <p:cNvPr id="23" name="Espaço Reservado para Imagem 2"/>
          <p:cNvSpPr>
            <a:spLocks noGrp="1"/>
          </p:cNvSpPr>
          <p:nvPr>
            <p:ph type="pic" sz="quarter" idx="26"/>
          </p:nvPr>
        </p:nvSpPr>
        <p:spPr>
          <a:xfrm>
            <a:off x="5486400" y="0"/>
            <a:ext cx="2105025" cy="4191000"/>
          </a:xfrm>
          <a:prstGeom prst="rect">
            <a:avLst/>
          </a:prstGeom>
        </p:spPr>
        <p:txBody>
          <a:bodyPr/>
          <a:lstStyle/>
          <a:p>
            <a:endParaRPr lang="pt-BR"/>
          </a:p>
        </p:txBody>
      </p:sp>
    </p:spTree>
    <p:extLst>
      <p:ext uri="{BB962C8B-B14F-4D97-AF65-F5344CB8AC3E}">
        <p14:creationId xmlns:p14="http://schemas.microsoft.com/office/powerpoint/2010/main" val="4294064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âmina ações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000124" y="1085850"/>
            <a:ext cx="3886200" cy="4812634"/>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Texto</a:t>
            </a:r>
          </a:p>
        </p:txBody>
      </p:sp>
      <p:sp>
        <p:nvSpPr>
          <p:cNvPr id="7" name="Espaço Reservado para Texto 3"/>
          <p:cNvSpPr>
            <a:spLocks noGrp="1"/>
          </p:cNvSpPr>
          <p:nvPr>
            <p:ph type="body" sz="quarter" idx="19" hasCustomPrompt="1"/>
          </p:nvPr>
        </p:nvSpPr>
        <p:spPr>
          <a:xfrm>
            <a:off x="5723336" y="108585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8" name="Espaço Reservado para Texto 3"/>
          <p:cNvSpPr>
            <a:spLocks noGrp="1"/>
          </p:cNvSpPr>
          <p:nvPr>
            <p:ph type="body" sz="quarter" idx="20" hasCustomPrompt="1"/>
          </p:nvPr>
        </p:nvSpPr>
        <p:spPr>
          <a:xfrm>
            <a:off x="5723336" y="161280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5723336" y="484765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5723336" y="5374609"/>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723336" y="359372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723336" y="412067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25" hasCustomPrompt="1"/>
          </p:nvPr>
        </p:nvSpPr>
        <p:spPr>
          <a:xfrm>
            <a:off x="5723336" y="233978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6" hasCustomPrompt="1"/>
          </p:nvPr>
        </p:nvSpPr>
        <p:spPr>
          <a:xfrm>
            <a:off x="5723336" y="2866740"/>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627243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âmina tópicos com ícones à direit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5" y="797453"/>
            <a:ext cx="8715376" cy="697972"/>
          </a:xfrm>
          <a:prstGeom prst="rect">
            <a:avLst/>
          </a:prstGeom>
        </p:spPr>
        <p:txBody>
          <a:bodyPr wrap="square" anchor="t" anchorCtr="0">
            <a:normAutofit/>
          </a:bodyPr>
          <a:lstStyle>
            <a:lvl1pPr algn="l">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5"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5"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5" name="Espaço Reservado para Texto 3"/>
          <p:cNvSpPr>
            <a:spLocks noGrp="1"/>
          </p:cNvSpPr>
          <p:nvPr>
            <p:ph type="body" sz="quarter" idx="17" hasCustomPrompt="1"/>
          </p:nvPr>
        </p:nvSpPr>
        <p:spPr>
          <a:xfrm>
            <a:off x="1190625"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6" name="Espaço Reservado para Texto 3"/>
          <p:cNvSpPr>
            <a:spLocks noGrp="1"/>
          </p:cNvSpPr>
          <p:nvPr>
            <p:ph type="body" sz="quarter" idx="18" hasCustomPrompt="1"/>
          </p:nvPr>
        </p:nvSpPr>
        <p:spPr>
          <a:xfrm>
            <a:off x="1190625"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19" hasCustomPrompt="1"/>
          </p:nvPr>
        </p:nvSpPr>
        <p:spPr>
          <a:xfrm>
            <a:off x="6019801"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0" hasCustomPrompt="1"/>
          </p:nvPr>
        </p:nvSpPr>
        <p:spPr>
          <a:xfrm>
            <a:off x="6019801"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3" name="Espaço Reservado para Texto 3"/>
          <p:cNvSpPr>
            <a:spLocks noGrp="1"/>
          </p:cNvSpPr>
          <p:nvPr>
            <p:ph type="body" sz="quarter" idx="21" hasCustomPrompt="1"/>
          </p:nvPr>
        </p:nvSpPr>
        <p:spPr>
          <a:xfrm>
            <a:off x="6019801"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4" name="Espaço Reservado para Texto 3"/>
          <p:cNvSpPr>
            <a:spLocks noGrp="1"/>
          </p:cNvSpPr>
          <p:nvPr>
            <p:ph type="body" sz="quarter" idx="22" hasCustomPrompt="1"/>
          </p:nvPr>
        </p:nvSpPr>
        <p:spPr>
          <a:xfrm>
            <a:off x="6019801"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69483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âmin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bg2"/>
                </a:solidFill>
              </a:defRPr>
            </a:lvl1pPr>
          </a:lstStyle>
          <a:p>
            <a:r>
              <a:rPr lang="pt-BR" dirty="0"/>
              <a:t>Título Principal da Apresentação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Tree>
    <p:extLst>
      <p:ext uri="{BB962C8B-B14F-4D97-AF65-F5344CB8AC3E}">
        <p14:creationId xmlns:p14="http://schemas.microsoft.com/office/powerpoint/2010/main" val="903201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âmina foto com legend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3" name="Espaço Reservado para Imagem 2"/>
          <p:cNvSpPr>
            <a:spLocks noGrp="1"/>
          </p:cNvSpPr>
          <p:nvPr>
            <p:ph type="pic" sz="quarter" idx="15"/>
          </p:nvPr>
        </p:nvSpPr>
        <p:spPr>
          <a:xfrm>
            <a:off x="0" y="971550"/>
            <a:ext cx="12192000" cy="4600576"/>
          </a:xfrm>
          <a:prstGeom prst="rect">
            <a:avLst/>
          </a:prstGeom>
        </p:spPr>
        <p:txBody>
          <a:bodyPr/>
          <a:lstStyle/>
          <a:p>
            <a:endParaRPr lang="pt-BR"/>
          </a:p>
        </p:txBody>
      </p:sp>
      <p:sp>
        <p:nvSpPr>
          <p:cNvPr id="8" name="Espaço Reservado para Texto 3"/>
          <p:cNvSpPr>
            <a:spLocks noGrp="1"/>
          </p:cNvSpPr>
          <p:nvPr>
            <p:ph type="body" sz="quarter" idx="16" hasCustomPrompt="1"/>
          </p:nvPr>
        </p:nvSpPr>
        <p:spPr>
          <a:xfrm>
            <a:off x="3567113" y="5667840"/>
            <a:ext cx="5057775" cy="629107"/>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423460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âmina fotos com texto de apoi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4" name="Espaço Reservado para Texto 3"/>
          <p:cNvSpPr>
            <a:spLocks noGrp="1"/>
          </p:cNvSpPr>
          <p:nvPr>
            <p:ph type="body" sz="quarter" idx="16" hasCustomPrompt="1"/>
          </p:nvPr>
        </p:nvSpPr>
        <p:spPr>
          <a:xfrm>
            <a:off x="1000124" y="3857624"/>
            <a:ext cx="2943226" cy="204085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p:cNvSpPr>
            <a:spLocks noGrp="1"/>
          </p:cNvSpPr>
          <p:nvPr>
            <p:ph type="pic" sz="quarter" idx="18"/>
          </p:nvPr>
        </p:nvSpPr>
        <p:spPr>
          <a:xfrm>
            <a:off x="8143875" y="0"/>
            <a:ext cx="3752850" cy="6858000"/>
          </a:xfrm>
          <a:prstGeom prst="rect">
            <a:avLst/>
          </a:prstGeom>
        </p:spPr>
        <p:txBody>
          <a:bodyPr/>
          <a:lstStyle/>
          <a:p>
            <a:endParaRPr lang="pt-BR"/>
          </a:p>
        </p:txBody>
      </p:sp>
      <p:sp>
        <p:nvSpPr>
          <p:cNvPr id="8" name="Espaço Reservado para Imagem 2"/>
          <p:cNvSpPr>
            <a:spLocks noGrp="1"/>
          </p:cNvSpPr>
          <p:nvPr>
            <p:ph type="pic" sz="quarter" idx="19"/>
          </p:nvPr>
        </p:nvSpPr>
        <p:spPr>
          <a:xfrm>
            <a:off x="4391025" y="0"/>
            <a:ext cx="3752850" cy="6858000"/>
          </a:xfrm>
          <a:prstGeom prst="rect">
            <a:avLst/>
          </a:prstGeom>
        </p:spPr>
        <p:txBody>
          <a:bodyPr/>
          <a:lstStyle/>
          <a:p>
            <a:endParaRPr lang="pt-BR"/>
          </a:p>
        </p:txBody>
      </p:sp>
    </p:spTree>
    <p:extLst>
      <p:ext uri="{BB962C8B-B14F-4D97-AF65-F5344CB8AC3E}">
        <p14:creationId xmlns:p14="http://schemas.microsoft.com/office/powerpoint/2010/main" val="1391188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âmina tópicos com ícones 2">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l">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654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654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17" hasCustomPrompt="1"/>
          </p:nvPr>
        </p:nvSpPr>
        <p:spPr>
          <a:xfrm>
            <a:off x="6988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8" name="Espaço Reservado para Texto 3"/>
          <p:cNvSpPr>
            <a:spLocks noGrp="1"/>
          </p:cNvSpPr>
          <p:nvPr>
            <p:ph type="body" sz="quarter" idx="18" hasCustomPrompt="1"/>
          </p:nvPr>
        </p:nvSpPr>
        <p:spPr>
          <a:xfrm>
            <a:off x="6988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436557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âmina gráfico de progress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3" name="Espaço Reservado para Texto 3"/>
          <p:cNvSpPr>
            <a:spLocks noGrp="1"/>
          </p:cNvSpPr>
          <p:nvPr>
            <p:ph type="body" sz="quarter" idx="19" hasCustomPrompt="1"/>
          </p:nvPr>
        </p:nvSpPr>
        <p:spPr>
          <a:xfrm>
            <a:off x="1877460"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30%</a:t>
            </a:r>
          </a:p>
        </p:txBody>
      </p:sp>
      <p:sp>
        <p:nvSpPr>
          <p:cNvPr id="32" name="Espaço Reservado para Texto 3"/>
          <p:cNvSpPr>
            <a:spLocks noGrp="1"/>
          </p:cNvSpPr>
          <p:nvPr>
            <p:ph type="body" sz="quarter" idx="20" hasCustomPrompt="1"/>
          </p:nvPr>
        </p:nvSpPr>
        <p:spPr>
          <a:xfrm>
            <a:off x="7947425"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5" name="Espaço Reservado para Texto 3"/>
          <p:cNvSpPr>
            <a:spLocks noGrp="1"/>
          </p:cNvSpPr>
          <p:nvPr>
            <p:ph type="body" sz="quarter" idx="21" hasCustomPrompt="1"/>
          </p:nvPr>
        </p:nvSpPr>
        <p:spPr>
          <a:xfrm>
            <a:off x="8634261"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90%</a:t>
            </a:r>
          </a:p>
        </p:txBody>
      </p:sp>
      <p:sp>
        <p:nvSpPr>
          <p:cNvPr id="36" name="Espaço Reservado para Texto 3"/>
          <p:cNvSpPr>
            <a:spLocks noGrp="1"/>
          </p:cNvSpPr>
          <p:nvPr>
            <p:ph type="body" sz="quarter" idx="22" hasCustomPrompt="1"/>
          </p:nvPr>
        </p:nvSpPr>
        <p:spPr>
          <a:xfrm>
            <a:off x="4565888"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9" name="Espaço Reservado para Texto 3"/>
          <p:cNvSpPr>
            <a:spLocks noGrp="1"/>
          </p:cNvSpPr>
          <p:nvPr>
            <p:ph type="body" sz="quarter" idx="23" hasCustomPrompt="1"/>
          </p:nvPr>
        </p:nvSpPr>
        <p:spPr>
          <a:xfrm>
            <a:off x="5252724"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60%</a:t>
            </a:r>
          </a:p>
        </p:txBody>
      </p:sp>
      <p:sp>
        <p:nvSpPr>
          <p:cNvPr id="40" name="Espaço Reservado para Texto 3"/>
          <p:cNvSpPr>
            <a:spLocks noGrp="1"/>
          </p:cNvSpPr>
          <p:nvPr>
            <p:ph type="body" sz="quarter" idx="16" hasCustomPrompt="1"/>
          </p:nvPr>
        </p:nvSpPr>
        <p:spPr>
          <a:xfrm>
            <a:off x="2619375" y="5222209"/>
            <a:ext cx="6857999" cy="712788"/>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537569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âmina de Abertura">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A8E3E4B-F825-40DD-B6D9-21742BA7F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8148" y="4618846"/>
            <a:ext cx="4400550" cy="1188262"/>
          </a:xfrm>
          <a:prstGeom prst="rect">
            <a:avLst/>
          </a:prstGeom>
        </p:spPr>
      </p:pic>
      <p:pic>
        <p:nvPicPr>
          <p:cNvPr id="3" name="Imagem 2">
            <a:extLst>
              <a:ext uri="{FF2B5EF4-FFF2-40B4-BE49-F238E27FC236}">
                <a16:creationId xmlns:a16="http://schemas.microsoft.com/office/drawing/2014/main" id="{BF5628AC-0392-416A-B01C-72B6745FD6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2922" y="214776"/>
            <a:ext cx="2105455" cy="580097"/>
          </a:xfrm>
          <a:prstGeom prst="rect">
            <a:avLst/>
          </a:prstGeom>
        </p:spPr>
      </p:pic>
      <p:sp>
        <p:nvSpPr>
          <p:cNvPr id="4" name="Rectangle 5"/>
          <p:cNvSpPr>
            <a:spLocks noChangeArrowheads="1"/>
          </p:cNvSpPr>
          <p:nvPr userDrawn="1"/>
        </p:nvSpPr>
        <p:spPr bwMode="auto">
          <a:xfrm>
            <a:off x="3718725" y="1685832"/>
            <a:ext cx="5006499" cy="1815882"/>
          </a:xfrm>
          <a:prstGeom prst="rect">
            <a:avLst/>
          </a:prstGeom>
          <a:noFill/>
          <a:ln w="9525">
            <a:noFill/>
            <a:miter lim="800000"/>
            <a:headEnd/>
            <a:tailEnd/>
          </a:ln>
          <a:effectLst/>
        </p:spPr>
        <p:txBody>
          <a:bodyPr wrap="none">
            <a:spAutoFit/>
          </a:bodyPr>
          <a:lstStyle/>
          <a:p>
            <a:pPr algn="ctr">
              <a:defRPr/>
            </a:pPr>
            <a:r>
              <a:rPr lang="pt-BR" sz="4400" b="1" dirty="0">
                <a:solidFill>
                  <a:schemeClr val="bg1"/>
                </a:solidFill>
                <a:effectLst/>
                <a:latin typeface="Montserrat ExtraBold" panose="00000900000000000000" charset="0"/>
                <a:cs typeface="Arial" charset="0"/>
              </a:rPr>
              <a:t>OBRIGADA!</a:t>
            </a:r>
          </a:p>
          <a:p>
            <a:pPr algn="ctr">
              <a:defRPr/>
            </a:pPr>
            <a:endParaRPr lang="pt-BR" sz="4400" b="1" dirty="0">
              <a:solidFill>
                <a:schemeClr val="bg1"/>
              </a:solidFill>
              <a:effectLst/>
              <a:latin typeface="Montserrat ExtraBold" panose="00000900000000000000" charset="0"/>
              <a:cs typeface="Arial" charset="0"/>
            </a:endParaRPr>
          </a:p>
          <a:p>
            <a:pPr algn="ctr">
              <a:defRPr/>
            </a:pPr>
            <a:r>
              <a:rPr lang="pt-BR" sz="2400" b="1" dirty="0">
                <a:solidFill>
                  <a:schemeClr val="accent4">
                    <a:lumMod val="60000"/>
                    <a:lumOff val="40000"/>
                  </a:schemeClr>
                </a:solidFill>
                <a:effectLst/>
                <a:latin typeface="Montserrat" panose="00000500000000000000" charset="0"/>
                <a:cs typeface="Arial" charset="0"/>
              </a:rPr>
              <a:t>maria.gadelha@saude.gov.br</a:t>
            </a:r>
          </a:p>
        </p:txBody>
      </p:sp>
    </p:spTree>
    <p:extLst>
      <p:ext uri="{BB962C8B-B14F-4D97-AF65-F5344CB8AC3E}">
        <p14:creationId xmlns:p14="http://schemas.microsoft.com/office/powerpoint/2010/main" val="1719021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âmina Final">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428FD72-FCC2-432F-9209-5A4096C7B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823" y="3042737"/>
            <a:ext cx="4324352" cy="772526"/>
          </a:xfrm>
          <a:prstGeom prst="rect">
            <a:avLst/>
          </a:prstGeom>
        </p:spPr>
      </p:pic>
      <p:pic>
        <p:nvPicPr>
          <p:cNvPr id="4" name="Imagem 3">
            <a:extLst>
              <a:ext uri="{FF2B5EF4-FFF2-40B4-BE49-F238E27FC236}">
                <a16:creationId xmlns:a16="http://schemas.microsoft.com/office/drawing/2014/main" id="{4727F8BD-679F-4332-BF4C-A0D3E7D54D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4723" y="4286250"/>
            <a:ext cx="4433452" cy="381000"/>
          </a:xfrm>
          <a:prstGeom prst="rect">
            <a:avLst/>
          </a:prstGeom>
        </p:spPr>
      </p:pic>
    </p:spTree>
    <p:extLst>
      <p:ext uri="{BB962C8B-B14F-4D97-AF65-F5344CB8AC3E}">
        <p14:creationId xmlns:p14="http://schemas.microsoft.com/office/powerpoint/2010/main" val="1145533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cSld name="Em branc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spTree>
    <p:extLst>
      <p:ext uri="{BB962C8B-B14F-4D97-AF65-F5344CB8AC3E}">
        <p14:creationId xmlns:p14="http://schemas.microsoft.com/office/powerpoint/2010/main" val="495598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âmin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bg2"/>
                </a:solidFill>
              </a:defRPr>
            </a:lvl1pPr>
          </a:lstStyle>
          <a:p>
            <a:r>
              <a:rPr lang="pt-BR" dirty="0"/>
              <a:t>Título Principal da Apresentação</a:t>
            </a:r>
          </a:p>
        </p:txBody>
      </p:sp>
    </p:spTree>
    <p:extLst>
      <p:ext uri="{BB962C8B-B14F-4D97-AF65-F5344CB8AC3E}">
        <p14:creationId xmlns:p14="http://schemas.microsoft.com/office/powerpoint/2010/main" val="448783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âmina tópicos com imagens">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12C4B0-5CBE-934E-91AD-81501804F99D}"/>
              </a:ext>
            </a:extLst>
          </p:cNvPr>
          <p:cNvSpPr>
            <a:spLocks noGrp="1"/>
          </p:cNvSpPr>
          <p:nvPr>
            <p:ph type="title"/>
          </p:nvPr>
        </p:nvSpPr>
        <p:spPr>
          <a:xfrm>
            <a:off x="838200" y="365124"/>
            <a:ext cx="9763125" cy="1087157"/>
          </a:xfrm>
          <a:prstGeom prst="rect">
            <a:avLst/>
          </a:prstGeom>
        </p:spPr>
        <p:txBody>
          <a:bodyPr anchor="ctr" anchorCtr="0"/>
          <a:lstStyle>
            <a:lvl1pPr>
              <a:defRPr sz="4000" b="1">
                <a:solidFill>
                  <a:srgbClr val="0070C0"/>
                </a:solidFill>
              </a:defRPr>
            </a:lvl1pPr>
          </a:lstStyle>
          <a:p>
            <a:r>
              <a:rPr lang="pt-BR" dirty="0"/>
              <a:t>Clique para editar o título Mestre</a:t>
            </a:r>
          </a:p>
        </p:txBody>
      </p:sp>
      <p:sp>
        <p:nvSpPr>
          <p:cNvPr id="9" name="Espaço Reservado para Conteúdo 8">
            <a:extLst>
              <a:ext uri="{FF2B5EF4-FFF2-40B4-BE49-F238E27FC236}">
                <a16:creationId xmlns:a16="http://schemas.microsoft.com/office/drawing/2014/main" id="{8A6983FF-CD03-4F44-B347-A01E3C7F8788}"/>
              </a:ext>
            </a:extLst>
          </p:cNvPr>
          <p:cNvSpPr>
            <a:spLocks noGrp="1"/>
          </p:cNvSpPr>
          <p:nvPr>
            <p:ph sz="quarter" idx="13"/>
          </p:nvPr>
        </p:nvSpPr>
        <p:spPr>
          <a:xfrm>
            <a:off x="828675" y="1557338"/>
            <a:ext cx="10688638" cy="4286250"/>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300132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Lâmina tópicos com imagens">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12C4B0-5CBE-934E-91AD-81501804F99D}"/>
              </a:ext>
            </a:extLst>
          </p:cNvPr>
          <p:cNvSpPr>
            <a:spLocks noGrp="1"/>
          </p:cNvSpPr>
          <p:nvPr>
            <p:ph type="title"/>
          </p:nvPr>
        </p:nvSpPr>
        <p:spPr>
          <a:xfrm>
            <a:off x="838200" y="365124"/>
            <a:ext cx="9763125" cy="1087157"/>
          </a:xfrm>
          <a:prstGeom prst="rect">
            <a:avLst/>
          </a:prstGeom>
        </p:spPr>
        <p:txBody>
          <a:bodyPr anchor="ctr" anchorCtr="0"/>
          <a:lstStyle>
            <a:lvl1pPr>
              <a:defRPr sz="4000" b="1">
                <a:solidFill>
                  <a:srgbClr val="0070C0"/>
                </a:solidFill>
              </a:defRPr>
            </a:lvl1pPr>
          </a:lstStyle>
          <a:p>
            <a:r>
              <a:rPr lang="pt-BR" dirty="0"/>
              <a:t>Clique para editar o título Mestre</a:t>
            </a:r>
          </a:p>
        </p:txBody>
      </p:sp>
      <p:sp>
        <p:nvSpPr>
          <p:cNvPr id="9" name="Espaço Reservado para Conteúdo 8">
            <a:extLst>
              <a:ext uri="{FF2B5EF4-FFF2-40B4-BE49-F238E27FC236}">
                <a16:creationId xmlns:a16="http://schemas.microsoft.com/office/drawing/2014/main" id="{8A6983FF-CD03-4F44-B347-A01E3C7F8788}"/>
              </a:ext>
            </a:extLst>
          </p:cNvPr>
          <p:cNvSpPr>
            <a:spLocks noGrp="1"/>
          </p:cNvSpPr>
          <p:nvPr>
            <p:ph sz="quarter" idx="13"/>
          </p:nvPr>
        </p:nvSpPr>
        <p:spPr>
          <a:xfrm>
            <a:off x="828675" y="1557338"/>
            <a:ext cx="10688638" cy="4286250"/>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0089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D9D05E7-78D3-4F5B-A4C3-770713C606FF}" type="datetimeFigureOut">
              <a:rPr lang="pt-BR"/>
              <a:pPr>
                <a:defRPr/>
              </a:pPr>
              <a:t>15/12/2022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77AFB3F2-EF07-4CB2-9EA9-E1A2668E002B}" type="slidenum">
              <a:rPr lang="pt-BR" altLang="pt-BR"/>
              <a:pPr>
                <a:defRPr/>
              </a:pPr>
              <a:t>‹nº›</a:t>
            </a:fld>
            <a:endParaRPr lang="pt-BR" altLang="pt-BR"/>
          </a:p>
        </p:txBody>
      </p:sp>
    </p:spTree>
    <p:extLst>
      <p:ext uri="{BB962C8B-B14F-4D97-AF65-F5344CB8AC3E}">
        <p14:creationId xmlns:p14="http://schemas.microsoft.com/office/powerpoint/2010/main" val="1187802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
        <p:nvSpPr>
          <p:cNvPr id="8" name="Título 7"/>
          <p:cNvSpPr>
            <a:spLocks noGrp="1"/>
          </p:cNvSpPr>
          <p:nvPr>
            <p:ph type="title"/>
          </p:nvPr>
        </p:nvSpPr>
        <p:spPr>
          <a:xfrm>
            <a:off x="239349" y="44624"/>
            <a:ext cx="11809312" cy="764704"/>
          </a:xfrm>
          <a:prstGeom prst="rect">
            <a:avLst/>
          </a:prstGeom>
        </p:spPr>
        <p:txBody>
          <a:bodyPr>
            <a:noAutofit/>
          </a:bodyPr>
          <a:lstStyle>
            <a:lvl1pPr algn="l">
              <a:defRPr sz="4400" b="1">
                <a:solidFill>
                  <a:schemeClr val="bg1"/>
                </a:solidFill>
              </a:defRPr>
            </a:lvl1pPr>
          </a:lstStyle>
          <a:p>
            <a:endParaRPr lang="pt-BR" dirty="0"/>
          </a:p>
        </p:txBody>
      </p:sp>
      <p:sp>
        <p:nvSpPr>
          <p:cNvPr id="9" name="Espaço Reservado para Conteúdo 2"/>
          <p:cNvSpPr>
            <a:spLocks noGrp="1"/>
          </p:cNvSpPr>
          <p:nvPr>
            <p:ph idx="1"/>
          </p:nvPr>
        </p:nvSpPr>
        <p:spPr>
          <a:xfrm>
            <a:off x="239349" y="1340768"/>
            <a:ext cx="11809312" cy="4896544"/>
          </a:xfrm>
          <a:prstGeom prst="rect">
            <a:avLst/>
          </a:prstGeom>
        </p:spPr>
        <p:txBody>
          <a:bodyPr>
            <a:normAutofit/>
          </a:bodyPr>
          <a:lstStyle>
            <a:lvl1pPr marL="342900" indent="-342900">
              <a:buClr>
                <a:schemeClr val="bg1"/>
              </a:buClr>
              <a:buFont typeface="Wingdings" pitchFamily="2" charset="2"/>
              <a:buChar char="§"/>
              <a:defRPr sz="2200">
                <a:solidFill>
                  <a:schemeClr val="bg1"/>
                </a:solidFill>
              </a:defRPr>
            </a:lvl1pPr>
            <a:lvl2pPr marL="742950" indent="-285750">
              <a:buClr>
                <a:schemeClr val="bg1"/>
              </a:buClr>
              <a:buFont typeface="Wingdings" pitchFamily="2" charset="2"/>
              <a:buChar char="§"/>
              <a:defRPr sz="2200">
                <a:solidFill>
                  <a:schemeClr val="bg1"/>
                </a:solidFill>
              </a:defRPr>
            </a:lvl2pPr>
            <a:lvl3pPr marL="1143000" indent="-228600">
              <a:buClr>
                <a:schemeClr val="bg1"/>
              </a:buClr>
              <a:buFont typeface="Wingdings" pitchFamily="2" charset="2"/>
              <a:buChar char="§"/>
              <a:defRPr sz="2200">
                <a:solidFill>
                  <a:schemeClr val="bg1"/>
                </a:solidFill>
              </a:defRPr>
            </a:lvl3pPr>
            <a:lvl4pPr marL="1600200" indent="-228600">
              <a:buClr>
                <a:schemeClr val="bg1"/>
              </a:buClr>
              <a:buFont typeface="Wingdings" pitchFamily="2" charset="2"/>
              <a:buChar char="§"/>
              <a:defRPr sz="2200">
                <a:solidFill>
                  <a:schemeClr val="bg1"/>
                </a:solidFill>
              </a:defRPr>
            </a:lvl4pPr>
            <a:lvl5pPr marL="2057400" indent="-228600">
              <a:buClr>
                <a:schemeClr val="bg1"/>
              </a:buClr>
              <a:buFont typeface="Wingdings" pitchFamily="2" charset="2"/>
              <a:buChar char="§"/>
              <a:defRPr sz="2200">
                <a:solidFill>
                  <a:schemeClr val="bg1"/>
                </a:solidFill>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245720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
        <p:nvSpPr>
          <p:cNvPr id="8" name="Título 7"/>
          <p:cNvSpPr>
            <a:spLocks noGrp="1"/>
          </p:cNvSpPr>
          <p:nvPr>
            <p:ph type="title"/>
          </p:nvPr>
        </p:nvSpPr>
        <p:spPr>
          <a:xfrm>
            <a:off x="239349" y="1643062"/>
            <a:ext cx="3503976" cy="2957513"/>
          </a:xfrm>
          <a:prstGeom prst="rect">
            <a:avLst/>
          </a:prstGeom>
        </p:spPr>
        <p:txBody>
          <a:bodyPr>
            <a:noAutofit/>
          </a:bodyPr>
          <a:lstStyle>
            <a:lvl1pPr algn="l">
              <a:defRPr sz="4400" b="1">
                <a:solidFill>
                  <a:schemeClr val="bg1"/>
                </a:solidFill>
              </a:defRPr>
            </a:lvl1pPr>
          </a:lstStyle>
          <a:p>
            <a:endParaRPr lang="pt-BR" dirty="0"/>
          </a:p>
        </p:txBody>
      </p:sp>
    </p:spTree>
    <p:extLst>
      <p:ext uri="{BB962C8B-B14F-4D97-AF65-F5344CB8AC3E}">
        <p14:creationId xmlns:p14="http://schemas.microsoft.com/office/powerpoint/2010/main" val="7794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âmina de Título">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lvl1pPr marL="0" indent="0">
              <a:buNone/>
              <a:defRPr/>
            </a:lvl1pPr>
          </a:lstStyle>
          <a:p>
            <a:endParaRPr lang="pt-BR" dirty="0"/>
          </a:p>
        </p:txBody>
      </p:sp>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tx1">
                    <a:lumMod val="65000"/>
                    <a:lumOff val="35000"/>
                  </a:schemeClr>
                </a:solidFill>
              </a:defRPr>
            </a:lvl1pPr>
          </a:lstStyle>
          <a:p>
            <a:r>
              <a:rPr lang="pt-BR" dirty="0"/>
              <a:t>Título Principal da Apresentação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cxnSp>
        <p:nvCxnSpPr>
          <p:cNvPr id="18" name="Conector reto 17"/>
          <p:cNvCxnSpPr/>
          <p:nvPr userDrawn="1"/>
        </p:nvCxnSpPr>
        <p:spPr>
          <a:xfrm>
            <a:off x="646837" y="2314575"/>
            <a:ext cx="10898327"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19" name="Conector reto 18"/>
          <p:cNvCxnSpPr/>
          <p:nvPr userDrawn="1"/>
        </p:nvCxnSpPr>
        <p:spPr>
          <a:xfrm>
            <a:off x="646837" y="4572000"/>
            <a:ext cx="10898327"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301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âmina aspa com imagem">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tx1">
                    <a:lumMod val="65000"/>
                    <a:lumOff val="35000"/>
                  </a:schemeClr>
                </a:solidFill>
                <a:latin typeface="Montserrat" panose="00000500000000000000" pitchFamily="2" charset="0"/>
              </a:defRPr>
            </a:lvl1pPr>
          </a:lstStyle>
          <a:p>
            <a:pPr lvl="0"/>
            <a:r>
              <a:rPr lang="pt-BR" dirty="0"/>
              <a:t>Pessoa</a:t>
            </a:r>
          </a:p>
        </p:txBody>
      </p:sp>
      <p:cxnSp>
        <p:nvCxnSpPr>
          <p:cNvPr id="7" name="Conector reto 6"/>
          <p:cNvCxnSpPr>
            <a:stCxn id="9" idx="1"/>
          </p:cNvCxnSpPr>
          <p:nvPr userDrawn="1"/>
        </p:nvCxnSpPr>
        <p:spPr>
          <a:xfrm flipH="1">
            <a:off x="1276350" y="5486400"/>
            <a:ext cx="504825"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13" name="Conector reto 12"/>
          <p:cNvCxnSpPr/>
          <p:nvPr userDrawn="1"/>
        </p:nvCxnSpPr>
        <p:spPr>
          <a:xfrm>
            <a:off x="1276350" y="5991225"/>
            <a:ext cx="9639301"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119076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âmina aspa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tx1">
                    <a:lumMod val="65000"/>
                    <a:lumOff val="35000"/>
                  </a:schemeClr>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tx1">
                    <a:lumMod val="65000"/>
                    <a:lumOff val="35000"/>
                  </a:schemeClr>
                </a:solidFill>
                <a:latin typeface="Montserrat" panose="00000500000000000000" pitchFamily="2" charset="0"/>
              </a:defRPr>
            </a:lvl1pPr>
          </a:lstStyle>
          <a:p>
            <a:pPr lvl="0"/>
            <a:r>
              <a:rPr lang="pt-BR" dirty="0"/>
              <a:t>Pessoa</a:t>
            </a:r>
          </a:p>
        </p:txBody>
      </p: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19468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âmina 1/2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913925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21" Type="http://schemas.microsoft.com/office/2007/relationships/hdphoto" Target="../media/hdphoto1.wdp"/><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28306"/>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98" r:id="rId3"/>
    <p:sldLayoutId id="2147483699" r:id="rId4"/>
    <p:sldLayoutId id="214748370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4"/>
          </p:nvPr>
        </p:nvSpPr>
        <p:spPr>
          <a:xfrm>
            <a:off x="10819211" y="6296947"/>
            <a:ext cx="698241" cy="365125"/>
          </a:xfrm>
          <a:prstGeom prst="rect">
            <a:avLst/>
          </a:prstGeom>
        </p:spPr>
        <p:txBody>
          <a:bodyPr vert="horz" lIns="91440" tIns="45720" rIns="91440" bIns="45720" rtlCol="0" anchor="ctr"/>
          <a:lstStyle>
            <a:lvl1pPr algn="r">
              <a:defRPr sz="800" b="1">
                <a:solidFill>
                  <a:schemeClr val="bg2">
                    <a:lumMod val="75000"/>
                  </a:schemeClr>
                </a:solidFill>
                <a:latin typeface="Montserrat" panose="00000500000000000000" pitchFamily="2" charset="0"/>
                <a:ea typeface="Roboto" panose="02000000000000000000" pitchFamily="2" charset="0"/>
              </a:defRPr>
            </a:lvl1pPr>
          </a:lstStyle>
          <a:p>
            <a:fld id="{2CAD3949-D325-4C02-B6F3-CA7E3C2E1BD9}" type="slidenum">
              <a:rPr lang="pt-BR" smtClean="0"/>
              <a:pPr/>
              <a:t>‹nº›</a:t>
            </a:fld>
            <a:endParaRPr lang="pt-BR" dirty="0"/>
          </a:p>
        </p:txBody>
      </p:sp>
      <p:cxnSp>
        <p:nvCxnSpPr>
          <p:cNvPr id="8" name="Conector reto 7"/>
          <p:cNvCxnSpPr/>
          <p:nvPr userDrawn="1"/>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pic>
        <p:nvPicPr>
          <p:cNvPr id="12" name="Imagem 11"/>
          <p:cNvPicPr>
            <a:picLocks noChangeAspect="1"/>
          </p:cNvPicPr>
          <p:nvPr userDrawn="1"/>
        </p:nvPicPr>
        <p:blipFill>
          <a:blip r:embed="rId20">
            <a:clrChange>
              <a:clrFrom>
                <a:srgbClr val="F7EB00"/>
              </a:clrFrom>
              <a:clrTo>
                <a:srgbClr val="F7EB00">
                  <a:alpha val="0"/>
                </a:srgbClr>
              </a:clrTo>
            </a:clrChange>
            <a:extLst>
              <a:ext uri="{BEBA8EAE-BF5A-486C-A8C5-ECC9F3942E4B}">
                <a14:imgProps xmlns:a14="http://schemas.microsoft.com/office/drawing/2010/main">
                  <a14:imgLayer r:embed="rId21">
                    <a14:imgEffect>
                      <a14:backgroundRemoval t="0" b="100000" l="0" r="100000"/>
                    </a14:imgEffect>
                  </a14:imgLayer>
                </a14:imgProps>
              </a:ext>
            </a:extLst>
          </a:blip>
          <a:stretch>
            <a:fillRect/>
          </a:stretch>
        </p:blipFill>
        <p:spPr>
          <a:xfrm>
            <a:off x="11024542" y="395271"/>
            <a:ext cx="494951" cy="519129"/>
          </a:xfrm>
          <a:prstGeom prst="rect">
            <a:avLst/>
          </a:prstGeom>
        </p:spPr>
      </p:pic>
      <p:sp>
        <p:nvSpPr>
          <p:cNvPr id="2" name="Retângulo 1">
            <a:extLst>
              <a:ext uri="{FF2B5EF4-FFF2-40B4-BE49-F238E27FC236}">
                <a16:creationId xmlns:a16="http://schemas.microsoft.com/office/drawing/2014/main" id="{0F047BB2-C4FA-8486-01BB-E319915D840F}"/>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2A92191C-272A-8983-57A3-86544E6030A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309462" y="80459"/>
            <a:ext cx="2789872" cy="886195"/>
          </a:xfrm>
          <a:prstGeom prst="rect">
            <a:avLst/>
          </a:prstGeom>
        </p:spPr>
      </p:pic>
    </p:spTree>
    <p:extLst>
      <p:ext uri="{BB962C8B-B14F-4D97-AF65-F5344CB8AC3E}">
        <p14:creationId xmlns:p14="http://schemas.microsoft.com/office/powerpoint/2010/main" val="19112316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6"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4"/>
          </p:nvPr>
        </p:nvSpPr>
        <p:spPr>
          <a:xfrm>
            <a:off x="10819211" y="6296947"/>
            <a:ext cx="698241" cy="365125"/>
          </a:xfrm>
          <a:prstGeom prst="rect">
            <a:avLst/>
          </a:prstGeom>
        </p:spPr>
        <p:txBody>
          <a:bodyPr vert="horz" lIns="91440" tIns="45720" rIns="91440" bIns="45720" rtlCol="0" anchor="ctr"/>
          <a:lstStyle>
            <a:lvl1pPr algn="r">
              <a:defRPr sz="800" b="1">
                <a:solidFill>
                  <a:schemeClr val="bg2"/>
                </a:solidFill>
                <a:latin typeface="Montserrat" panose="00000500000000000000" pitchFamily="2" charset="0"/>
                <a:ea typeface="Roboto" panose="02000000000000000000" pitchFamily="2" charset="0"/>
              </a:defRPr>
            </a:lvl1pPr>
          </a:lstStyle>
          <a:p>
            <a:fld id="{2CAD3949-D325-4C02-B6F3-CA7E3C2E1BD9}" type="slidenum">
              <a:rPr lang="pt-BR" smtClean="0"/>
              <a:pPr/>
              <a:t>‹nº›</a:t>
            </a:fld>
            <a:endParaRPr lang="pt-BR" dirty="0"/>
          </a:p>
        </p:txBody>
      </p:sp>
      <p:cxnSp>
        <p:nvCxnSpPr>
          <p:cNvPr id="8" name="Conector reto 7"/>
          <p:cNvCxnSpPr/>
          <p:nvPr userDrawn="1"/>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pic>
        <p:nvPicPr>
          <p:cNvPr id="2" name="Imagem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sp>
        <p:nvSpPr>
          <p:cNvPr id="3" name="Retângulo 2">
            <a:extLst>
              <a:ext uri="{FF2B5EF4-FFF2-40B4-BE49-F238E27FC236}">
                <a16:creationId xmlns:a16="http://schemas.microsoft.com/office/drawing/2014/main" id="{BE157EB4-FAB4-DCF7-352F-5F2A4C50126D}"/>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0023F1B0-A54A-91B4-56A8-8D04625EAB0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57217" y="73948"/>
            <a:ext cx="2856410" cy="907330"/>
          </a:xfrm>
          <a:prstGeom prst="rect">
            <a:avLst/>
          </a:prstGeom>
        </p:spPr>
      </p:pic>
    </p:spTree>
    <p:extLst>
      <p:ext uri="{BB962C8B-B14F-4D97-AF65-F5344CB8AC3E}">
        <p14:creationId xmlns:p14="http://schemas.microsoft.com/office/powerpoint/2010/main" val="1448320224"/>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0" r:id="rId3"/>
    <p:sldLayoutId id="214748369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4"/>
          </p:nvPr>
        </p:nvSpPr>
        <p:spPr>
          <a:xfrm>
            <a:off x="10819211" y="6296947"/>
            <a:ext cx="698241" cy="365125"/>
          </a:xfrm>
          <a:prstGeom prst="rect">
            <a:avLst/>
          </a:prstGeom>
        </p:spPr>
        <p:txBody>
          <a:bodyPr vert="horz" lIns="91440" tIns="45720" rIns="91440" bIns="45720" rtlCol="0" anchor="ctr"/>
          <a:lstStyle>
            <a:lvl1pPr algn="r">
              <a:defRPr sz="800" b="1">
                <a:solidFill>
                  <a:schemeClr val="bg2">
                    <a:lumMod val="75000"/>
                  </a:schemeClr>
                </a:solidFill>
                <a:latin typeface="Montserrat" panose="00000500000000000000" pitchFamily="2" charset="0"/>
                <a:ea typeface="Roboto" panose="02000000000000000000" pitchFamily="2" charset="0"/>
              </a:defRPr>
            </a:lvl1pPr>
          </a:lstStyle>
          <a:p>
            <a:fld id="{2CAD3949-D325-4C02-B6F3-CA7E3C2E1BD9}" type="slidenum">
              <a:rPr lang="pt-BR" smtClean="0"/>
              <a:pPr/>
              <a:t>‹nº›</a:t>
            </a:fld>
            <a:endParaRPr lang="pt-BR" dirty="0"/>
          </a:p>
        </p:txBody>
      </p:sp>
      <p:cxnSp>
        <p:nvCxnSpPr>
          <p:cNvPr id="8" name="Conector reto 7"/>
          <p:cNvCxnSpPr/>
          <p:nvPr userDrawn="1"/>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pic>
        <p:nvPicPr>
          <p:cNvPr id="12" name="Imagem 11"/>
          <p:cNvPicPr>
            <a:picLocks noChangeAspect="1"/>
          </p:cNvPicPr>
          <p:nvPr userDrawn="1"/>
        </p:nvPicPr>
        <p:blipFill>
          <a:blip r:embed="rId20">
            <a:clrChange>
              <a:clrFrom>
                <a:srgbClr val="F7EB00"/>
              </a:clrFrom>
              <a:clrTo>
                <a:srgbClr val="F7EB00">
                  <a:alpha val="0"/>
                </a:srgbClr>
              </a:clrTo>
            </a:clrChange>
            <a:extLst/>
          </a:blip>
          <a:stretch>
            <a:fillRect/>
          </a:stretch>
        </p:blipFill>
        <p:spPr>
          <a:xfrm>
            <a:off x="11024542" y="395271"/>
            <a:ext cx="494951" cy="519129"/>
          </a:xfrm>
          <a:prstGeom prst="rect">
            <a:avLst/>
          </a:prstGeom>
        </p:spPr>
      </p:pic>
    </p:spTree>
    <p:extLst>
      <p:ext uri="{BB962C8B-B14F-4D97-AF65-F5344CB8AC3E}">
        <p14:creationId xmlns:p14="http://schemas.microsoft.com/office/powerpoint/2010/main" val="1537575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7384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hyperlink" Target="https://www.saude.gov.br/atencao-especializada-e-hospitalar/especialidades/oncologi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1561" y="2402378"/>
            <a:ext cx="12108873" cy="2142699"/>
          </a:xfrm>
        </p:spPr>
        <p:txBody>
          <a:bodyPr>
            <a:noAutofit/>
          </a:bodyPr>
          <a:lstStyle/>
          <a:p>
            <a:r>
              <a:rPr lang="pt-BR" sz="40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A Oncologia no SUS</a:t>
            </a:r>
            <a:endParaRPr lang="pt-BR" sz="40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 name="Espaço Reservado para Número de Slide 3"/>
          <p:cNvSpPr>
            <a:spLocks noGrp="1"/>
          </p:cNvSpPr>
          <p:nvPr>
            <p:ph type="sldNum" sz="quarter" idx="12"/>
          </p:nvPr>
        </p:nvSpPr>
        <p:spPr/>
        <p:txBody>
          <a:bodyPr/>
          <a:lstStyle/>
          <a:p>
            <a:fld id="{2CAD3949-D325-4C02-B6F3-CA7E3C2E1BD9}" type="slidenum">
              <a:rPr lang="pt-BR" smtClean="0">
                <a:solidFill>
                  <a:srgbClr val="0070C0"/>
                </a:solidFill>
              </a:rPr>
              <a:t>1</a:t>
            </a:fld>
            <a:endParaRPr lang="pt-BR" dirty="0">
              <a:solidFill>
                <a:srgbClr val="0070C0"/>
              </a:solidFill>
            </a:endParaRPr>
          </a:p>
        </p:txBody>
      </p:sp>
      <p:cxnSp>
        <p:nvCxnSpPr>
          <p:cNvPr id="5" name="Conector reto 4"/>
          <p:cNvCxnSpPr/>
          <p:nvPr/>
        </p:nvCxnSpPr>
        <p:spPr>
          <a:xfrm>
            <a:off x="2452255" y="2168331"/>
            <a:ext cx="7257010" cy="0"/>
          </a:xfrm>
          <a:prstGeom prst="line">
            <a:avLst/>
          </a:prstGeom>
          <a:ln w="38100" cap="rnd">
            <a:solidFill>
              <a:srgbClr val="FDC918"/>
            </a:solidFill>
          </a:ln>
        </p:spPr>
        <p:style>
          <a:lnRef idx="3">
            <a:schemeClr val="dk1"/>
          </a:lnRef>
          <a:fillRef idx="0">
            <a:schemeClr val="dk1"/>
          </a:fillRef>
          <a:effectRef idx="2">
            <a:schemeClr val="dk1"/>
          </a:effectRef>
          <a:fontRef idx="minor">
            <a:schemeClr val="tx1"/>
          </a:fontRef>
        </p:style>
      </p:cxnSp>
      <p:cxnSp>
        <p:nvCxnSpPr>
          <p:cNvPr id="6" name="Conector reto 5"/>
          <p:cNvCxnSpPr/>
          <p:nvPr/>
        </p:nvCxnSpPr>
        <p:spPr>
          <a:xfrm>
            <a:off x="2452255" y="4689668"/>
            <a:ext cx="7148945" cy="4157"/>
          </a:xfrm>
          <a:prstGeom prst="line">
            <a:avLst/>
          </a:prstGeom>
          <a:ln w="38100" cap="rnd">
            <a:solidFill>
              <a:srgbClr val="FDC918"/>
            </a:solidFill>
          </a:ln>
        </p:spPr>
        <p:style>
          <a:lnRef idx="3">
            <a:schemeClr val="dk1"/>
          </a:lnRef>
          <a:fillRef idx="0">
            <a:schemeClr val="dk1"/>
          </a:fillRef>
          <a:effectRef idx="2">
            <a:schemeClr val="dk1"/>
          </a:effectRef>
          <a:fontRef idx="minor">
            <a:schemeClr val="tx1"/>
          </a:fontRef>
        </p:style>
      </p:cxnSp>
      <p:cxnSp>
        <p:nvCxnSpPr>
          <p:cNvPr id="9" name="Conector reto 8"/>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545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Subtítulo 2"/>
          <p:cNvSpPr txBox="1">
            <a:spLocks/>
          </p:cNvSpPr>
          <p:nvPr/>
        </p:nvSpPr>
        <p:spPr>
          <a:xfrm>
            <a:off x="1259655" y="304801"/>
            <a:ext cx="9144000" cy="7620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dirty="0" smtClean="0"/>
              <a:t>Localização dos </a:t>
            </a:r>
            <a:r>
              <a:rPr lang="pt-BR" sz="2000" dirty="0" smtClean="0">
                <a:solidFill>
                  <a:srgbClr val="FF0000"/>
                </a:solidFill>
              </a:rPr>
              <a:t>24</a:t>
            </a:r>
            <a:r>
              <a:rPr lang="pt-BR" sz="2000" dirty="0" smtClean="0"/>
              <a:t> hospitais que registraram no mínimo </a:t>
            </a:r>
            <a:r>
              <a:rPr lang="pt-BR" sz="2000" dirty="0" smtClean="0">
                <a:solidFill>
                  <a:srgbClr val="FF0000"/>
                </a:solidFill>
              </a:rPr>
              <a:t>100 casos</a:t>
            </a:r>
            <a:r>
              <a:rPr lang="pt-BR" sz="2000" dirty="0" smtClean="0"/>
              <a:t> oncológicos pediátricos </a:t>
            </a:r>
            <a:r>
              <a:rPr lang="pt-BR" sz="2000" dirty="0" smtClean="0">
                <a:solidFill>
                  <a:prstClr val="black"/>
                </a:solidFill>
              </a:rPr>
              <a:t>em </a:t>
            </a:r>
            <a:r>
              <a:rPr lang="pt-BR" sz="2000" dirty="0" smtClean="0"/>
              <a:t>20</a:t>
            </a:r>
            <a:r>
              <a:rPr lang="pt-BR" sz="2000" dirty="0" smtClean="0">
                <a:solidFill>
                  <a:prstClr val="black"/>
                </a:solidFill>
              </a:rPr>
              <a:t> municípios de </a:t>
            </a:r>
            <a:r>
              <a:rPr lang="pt-BR" sz="2000" dirty="0" smtClean="0"/>
              <a:t>18</a:t>
            </a:r>
            <a:r>
              <a:rPr lang="pt-BR" sz="2000" dirty="0" smtClean="0">
                <a:solidFill>
                  <a:prstClr val="black"/>
                </a:solidFill>
              </a:rPr>
              <a:t> estados </a:t>
            </a:r>
            <a:r>
              <a:rPr lang="pt-BR" sz="2000" dirty="0" smtClean="0"/>
              <a:t>em 2021</a:t>
            </a:r>
            <a:endParaRPr lang="pt-BR" sz="2000" dirty="0">
              <a:solidFill>
                <a:prstClr val="black"/>
              </a:solidFill>
            </a:endParaRPr>
          </a:p>
        </p:txBody>
      </p:sp>
      <p:sp>
        <p:nvSpPr>
          <p:cNvPr id="6" name="Subtítulo 2"/>
          <p:cNvSpPr txBox="1">
            <a:spLocks/>
          </p:cNvSpPr>
          <p:nvPr/>
        </p:nvSpPr>
        <p:spPr>
          <a:xfrm>
            <a:off x="1174865" y="6076814"/>
            <a:ext cx="2082800" cy="22013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800" dirty="0" smtClean="0"/>
              <a:t>Fonte: SIASUS, em 06 de dezembro de 2022.</a:t>
            </a:r>
            <a:endParaRPr lang="pt-BR" sz="800" dirty="0"/>
          </a:p>
        </p:txBody>
      </p:sp>
      <p:pic>
        <p:nvPicPr>
          <p:cNvPr id="7" name="Imagem 6"/>
          <p:cNvPicPr>
            <a:picLocks noChangeAspect="1"/>
          </p:cNvPicPr>
          <p:nvPr/>
        </p:nvPicPr>
        <p:blipFill>
          <a:blip r:embed="rId4"/>
          <a:stretch>
            <a:fillRect/>
          </a:stretch>
        </p:blipFill>
        <p:spPr>
          <a:xfrm>
            <a:off x="1174865" y="1066801"/>
            <a:ext cx="5295900" cy="5010150"/>
          </a:xfrm>
          <a:prstGeom prst="rect">
            <a:avLst/>
          </a:prstGeom>
        </p:spPr>
      </p:pic>
      <p:pic>
        <p:nvPicPr>
          <p:cNvPr id="8" name="Imagem 7"/>
          <p:cNvPicPr>
            <a:picLocks noChangeAspect="1"/>
          </p:cNvPicPr>
          <p:nvPr/>
        </p:nvPicPr>
        <p:blipFill>
          <a:blip r:embed="rId5"/>
          <a:stretch>
            <a:fillRect/>
          </a:stretch>
        </p:blipFill>
        <p:spPr>
          <a:xfrm>
            <a:off x="7485461" y="1245739"/>
            <a:ext cx="3333750" cy="4286250"/>
          </a:xfrm>
          <a:prstGeom prst="rect">
            <a:avLst/>
          </a:prstGeom>
        </p:spPr>
      </p:pic>
      <p:sp>
        <p:nvSpPr>
          <p:cNvPr id="11" name="Subtítulo 2"/>
          <p:cNvSpPr txBox="1">
            <a:spLocks/>
          </p:cNvSpPr>
          <p:nvPr/>
        </p:nvSpPr>
        <p:spPr>
          <a:xfrm>
            <a:off x="7485461" y="5531989"/>
            <a:ext cx="2082800" cy="22013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800" dirty="0" smtClean="0"/>
              <a:t>Fonte: SIASUS, em 06 de dezembro de 2022.</a:t>
            </a:r>
            <a:endParaRPr lang="pt-BR" sz="800" dirty="0"/>
          </a:p>
        </p:txBody>
      </p:sp>
    </p:spTree>
    <p:extLst>
      <p:ext uri="{BB962C8B-B14F-4D97-AF65-F5344CB8AC3E}">
        <p14:creationId xmlns:p14="http://schemas.microsoft.com/office/powerpoint/2010/main" val="8944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Subtítulo 2"/>
          <p:cNvSpPr txBox="1">
            <a:spLocks/>
          </p:cNvSpPr>
          <p:nvPr/>
        </p:nvSpPr>
        <p:spPr>
          <a:xfrm>
            <a:off x="2000243" y="395271"/>
            <a:ext cx="7703129" cy="7620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600" dirty="0" smtClean="0"/>
              <a:t>Localização dos </a:t>
            </a:r>
            <a:r>
              <a:rPr lang="pt-BR" sz="1600" dirty="0" smtClean="0">
                <a:solidFill>
                  <a:srgbClr val="FF0000"/>
                </a:solidFill>
              </a:rPr>
              <a:t>101</a:t>
            </a:r>
            <a:r>
              <a:rPr lang="pt-BR" sz="1600" dirty="0" smtClean="0"/>
              <a:t> hospitais que registraram procedimentos de quimioterapia pediátrica de </a:t>
            </a:r>
            <a:r>
              <a:rPr lang="pt-BR" sz="1600" dirty="0" smtClean="0">
                <a:solidFill>
                  <a:srgbClr val="FF0000"/>
                </a:solidFill>
              </a:rPr>
              <a:t>Leucemia Aguda</a:t>
            </a:r>
            <a:r>
              <a:rPr lang="pt-BR" sz="1600" dirty="0" smtClean="0"/>
              <a:t> em 69 municípios de 23 estados em 2021</a:t>
            </a:r>
            <a:endParaRPr lang="pt-BR" sz="1600" dirty="0"/>
          </a:p>
        </p:txBody>
      </p:sp>
      <p:pic>
        <p:nvPicPr>
          <p:cNvPr id="6" name="Imagem 5"/>
          <p:cNvPicPr>
            <a:picLocks noChangeAspect="1"/>
          </p:cNvPicPr>
          <p:nvPr/>
        </p:nvPicPr>
        <p:blipFill rotWithShape="1">
          <a:blip r:embed="rId4"/>
          <a:srcRect t="4496"/>
          <a:stretch/>
        </p:blipFill>
        <p:spPr>
          <a:xfrm>
            <a:off x="2427289" y="1059303"/>
            <a:ext cx="6849038" cy="5004000"/>
          </a:xfrm>
          <a:prstGeom prst="rect">
            <a:avLst/>
          </a:prstGeom>
        </p:spPr>
      </p:pic>
      <p:sp>
        <p:nvSpPr>
          <p:cNvPr id="7" name="CaixaDeTexto 6"/>
          <p:cNvSpPr txBox="1"/>
          <p:nvPr/>
        </p:nvSpPr>
        <p:spPr>
          <a:xfrm>
            <a:off x="2366962" y="6145537"/>
            <a:ext cx="8830733" cy="338554"/>
          </a:xfrm>
          <a:prstGeom prst="rect">
            <a:avLst/>
          </a:prstGeom>
          <a:noFill/>
        </p:spPr>
        <p:txBody>
          <a:bodyPr wrap="square" rtlCol="0">
            <a:spAutoFit/>
          </a:bodyPr>
          <a:lstStyle/>
          <a:p>
            <a:r>
              <a:rPr lang="pt-BR" sz="800" dirty="0"/>
              <a:t>0304070068 - QUIMIOTERAPIA DE LEUCEMIA </a:t>
            </a:r>
            <a:r>
              <a:rPr lang="pt-BR" sz="800" dirty="0" smtClean="0"/>
              <a:t>AGUDA </a:t>
            </a:r>
            <a:r>
              <a:rPr lang="pt-BR" sz="800" dirty="0"/>
              <a:t>NA </a:t>
            </a:r>
            <a:r>
              <a:rPr lang="pt-BR" sz="800" dirty="0">
                <a:solidFill>
                  <a:srgbClr val="FF0000"/>
                </a:solidFill>
              </a:rPr>
              <a:t>INFÂNCIA E ADOLESCÊNCIA</a:t>
            </a:r>
            <a:r>
              <a:rPr lang="pt-BR" sz="800" dirty="0"/>
              <a:t>.- 1ª LINHA FASES TERAPÊUTICAS INICIAIS.</a:t>
            </a:r>
          </a:p>
          <a:p>
            <a:r>
              <a:rPr lang="pt-BR" sz="800" dirty="0"/>
              <a:t>0304070076 - QUIMIOTERAPIA DE LEUCEMIA </a:t>
            </a:r>
            <a:r>
              <a:rPr lang="pt-BR" sz="800" dirty="0" smtClean="0"/>
              <a:t>AGUDA </a:t>
            </a:r>
            <a:r>
              <a:rPr lang="pt-BR" sz="800" dirty="0"/>
              <a:t>NA </a:t>
            </a:r>
            <a:r>
              <a:rPr lang="pt-BR" sz="800" dirty="0">
                <a:solidFill>
                  <a:srgbClr val="FF0000"/>
                </a:solidFill>
              </a:rPr>
              <a:t>INFÂNCIA E ADOLESCÊNCIA</a:t>
            </a:r>
            <a:r>
              <a:rPr lang="pt-BR" sz="800" dirty="0"/>
              <a:t>.- 1ª LINHA FASE DE MANUTENÇÃO.</a:t>
            </a:r>
          </a:p>
        </p:txBody>
      </p:sp>
      <p:sp>
        <p:nvSpPr>
          <p:cNvPr id="8" name="Subtítulo 2"/>
          <p:cNvSpPr txBox="1">
            <a:spLocks/>
          </p:cNvSpPr>
          <p:nvPr/>
        </p:nvSpPr>
        <p:spPr>
          <a:xfrm>
            <a:off x="2366962" y="5981069"/>
            <a:ext cx="2082800" cy="22013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800" dirty="0" smtClean="0"/>
              <a:t>Fonte: SIASUS, em 06 de dezembro de 2022.</a:t>
            </a:r>
            <a:endParaRPr lang="pt-BR" sz="800" dirty="0"/>
          </a:p>
        </p:txBody>
      </p:sp>
    </p:spTree>
    <p:extLst>
      <p:ext uri="{BB962C8B-B14F-4D97-AF65-F5344CB8AC3E}">
        <p14:creationId xmlns:p14="http://schemas.microsoft.com/office/powerpoint/2010/main" val="262933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Título 1"/>
          <p:cNvSpPr txBox="1">
            <a:spLocks/>
          </p:cNvSpPr>
          <p:nvPr/>
        </p:nvSpPr>
        <p:spPr>
          <a:xfrm>
            <a:off x="-456402" y="187061"/>
            <a:ext cx="11624733" cy="405342"/>
          </a:xfrm>
          <a:prstGeom prst="rect">
            <a:avLst/>
          </a:prstGeom>
        </p:spPr>
        <p:txBody>
          <a:bodyPr wrap="square" anchor="ctr" anchorCtr="1">
            <a:noAutofit/>
          </a:bodyPr>
          <a:lstStyle>
            <a:lvl1pPr algn="ctr" defTabSz="914400" rtl="0" eaLnBrk="1" latinLnBrk="0" hangingPunct="1">
              <a:lnSpc>
                <a:spcPct val="90000"/>
              </a:lnSpc>
              <a:spcBef>
                <a:spcPct val="0"/>
              </a:spcBef>
              <a:buNone/>
              <a:defRPr sz="6000" b="1" kern="1200" spc="0" baseline="0">
                <a:solidFill>
                  <a:schemeClr val="bg2"/>
                </a:solidFill>
                <a:latin typeface="+mj-lt"/>
                <a:ea typeface="+mj-ea"/>
                <a:cs typeface="+mj-cs"/>
              </a:defRPr>
            </a:lvl1pPr>
          </a:lstStyle>
          <a:p>
            <a:r>
              <a:rPr lang="pt-BR" sz="1800" dirty="0" smtClean="0">
                <a:solidFill>
                  <a:schemeClr val="tx1"/>
                </a:solidFill>
              </a:rPr>
              <a:t>Origem e local de atendimento de crianças e adolescentes com câncer</a:t>
            </a:r>
            <a:endParaRPr lang="pt-BR" sz="1800" dirty="0">
              <a:solidFill>
                <a:schemeClr val="tx1"/>
              </a:solidFill>
            </a:endParaRPr>
          </a:p>
        </p:txBody>
      </p:sp>
      <p:pic>
        <p:nvPicPr>
          <p:cNvPr id="6" name="Imagem 5"/>
          <p:cNvPicPr>
            <a:picLocks noChangeAspect="1"/>
          </p:cNvPicPr>
          <p:nvPr/>
        </p:nvPicPr>
        <p:blipFill rotWithShape="1">
          <a:blip r:embed="rId4"/>
          <a:srcRect b="5555"/>
          <a:stretch/>
        </p:blipFill>
        <p:spPr>
          <a:xfrm>
            <a:off x="228600" y="947534"/>
            <a:ext cx="10835640" cy="5349413"/>
          </a:xfrm>
          <a:prstGeom prst="rect">
            <a:avLst/>
          </a:prstGeom>
        </p:spPr>
      </p:pic>
      <p:sp>
        <p:nvSpPr>
          <p:cNvPr id="7" name="Retângulo 6"/>
          <p:cNvSpPr/>
          <p:nvPr/>
        </p:nvSpPr>
        <p:spPr>
          <a:xfrm>
            <a:off x="228600" y="6451600"/>
            <a:ext cx="2483372" cy="246221"/>
          </a:xfrm>
          <a:prstGeom prst="rect">
            <a:avLst/>
          </a:prstGeom>
        </p:spPr>
        <p:txBody>
          <a:bodyPr wrap="none">
            <a:spAutoFit/>
          </a:bodyPr>
          <a:lstStyle/>
          <a:p>
            <a:r>
              <a:rPr lang="pt-BR" sz="1000" dirty="0"/>
              <a:t>Fonte: APAC/SIA/SUS - quimioterapia - 2021</a:t>
            </a:r>
          </a:p>
        </p:txBody>
      </p:sp>
    </p:spTree>
    <p:extLst>
      <p:ext uri="{BB962C8B-B14F-4D97-AF65-F5344CB8AC3E}">
        <p14:creationId xmlns:p14="http://schemas.microsoft.com/office/powerpoint/2010/main" val="203914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Subtítulo 2"/>
          <p:cNvSpPr txBox="1">
            <a:spLocks/>
          </p:cNvSpPr>
          <p:nvPr/>
        </p:nvSpPr>
        <p:spPr>
          <a:xfrm>
            <a:off x="2121408" y="580179"/>
            <a:ext cx="6986016" cy="7620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dirty="0" smtClean="0"/>
              <a:t>Porcentagem de Quimioterapia de Tumores na Infância e Adolescência em 2021</a:t>
            </a:r>
            <a:endParaRPr lang="pt-BR" sz="2000" dirty="0"/>
          </a:p>
        </p:txBody>
      </p:sp>
      <p:graphicFrame>
        <p:nvGraphicFramePr>
          <p:cNvPr id="6" name="Tabela 5"/>
          <p:cNvGraphicFramePr>
            <a:graphicFrameLocks noGrp="1"/>
          </p:cNvGraphicFramePr>
          <p:nvPr>
            <p:extLst>
              <p:ext uri="{D42A27DB-BD31-4B8C-83A1-F6EECF244321}">
                <p14:modId xmlns:p14="http://schemas.microsoft.com/office/powerpoint/2010/main" val="238356962"/>
              </p:ext>
            </p:extLst>
          </p:nvPr>
        </p:nvGraphicFramePr>
        <p:xfrm>
          <a:off x="7832648" y="1342179"/>
          <a:ext cx="1723663" cy="4858138"/>
        </p:xfrm>
        <a:graphic>
          <a:graphicData uri="http://schemas.openxmlformats.org/drawingml/2006/table">
            <a:tbl>
              <a:tblPr/>
              <a:tblGrid>
                <a:gridCol w="540758">
                  <a:extLst>
                    <a:ext uri="{9D8B030D-6E8A-4147-A177-3AD203B41FA5}">
                      <a16:colId xmlns:a16="http://schemas.microsoft.com/office/drawing/2014/main" val="3311643952"/>
                    </a:ext>
                  </a:extLst>
                </a:gridCol>
                <a:gridCol w="1182905">
                  <a:extLst>
                    <a:ext uri="{9D8B030D-6E8A-4147-A177-3AD203B41FA5}">
                      <a16:colId xmlns:a16="http://schemas.microsoft.com/office/drawing/2014/main" val="3899466431"/>
                    </a:ext>
                  </a:extLst>
                </a:gridCol>
              </a:tblGrid>
              <a:tr h="150046">
                <a:tc>
                  <a:txBody>
                    <a:bodyPr/>
                    <a:lstStyle/>
                    <a:p>
                      <a:pPr algn="l" fontAlgn="b"/>
                      <a:r>
                        <a:rPr lang="pt-BR" sz="1050" b="1" i="0" u="none" strike="noStrike" dirty="0">
                          <a:solidFill>
                            <a:srgbClr val="000000"/>
                          </a:solidFill>
                          <a:effectLst/>
                          <a:latin typeface="Calibri" panose="020F0502020204030204" pitchFamily="34" charset="0"/>
                        </a:rPr>
                        <a:t>UF</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pt-BR" sz="1050" b="1" i="0" u="none" strike="noStrike" dirty="0" smtClean="0">
                          <a:solidFill>
                            <a:srgbClr val="000000"/>
                          </a:solidFill>
                          <a:effectLst/>
                          <a:latin typeface="Calibri" panose="020F0502020204030204" pitchFamily="34" charset="0"/>
                        </a:rPr>
                        <a:t>PERCENTUAL</a:t>
                      </a:r>
                      <a:endParaRPr lang="pt-BR" sz="1050" b="1" i="0" u="none" strike="noStrike" dirty="0">
                        <a:solidFill>
                          <a:srgbClr val="000000"/>
                        </a:solidFill>
                        <a:effectLst/>
                        <a:latin typeface="Calibri" panose="020F0502020204030204" pitchFamily="34" charset="0"/>
                      </a:endParaRP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355534015"/>
                  </a:ext>
                </a:extLst>
              </a:tr>
              <a:tr h="150046">
                <a:tc>
                  <a:txBody>
                    <a:bodyPr/>
                    <a:lstStyle/>
                    <a:p>
                      <a:pPr algn="l" fontAlgn="b"/>
                      <a:r>
                        <a:rPr lang="pt-BR" sz="1050" b="0" i="0" u="none" strike="noStrike" dirty="0">
                          <a:solidFill>
                            <a:srgbClr val="000000"/>
                          </a:solidFill>
                          <a:effectLst/>
                          <a:latin typeface="Calibri" panose="020F0502020204030204" pitchFamily="34" charset="0"/>
                        </a:rPr>
                        <a:t>AC</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3,00%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270574"/>
                  </a:ext>
                </a:extLst>
              </a:tr>
              <a:tr h="150046">
                <a:tc>
                  <a:txBody>
                    <a:bodyPr/>
                    <a:lstStyle/>
                    <a:p>
                      <a:pPr algn="l" fontAlgn="b"/>
                      <a:r>
                        <a:rPr lang="pt-BR" sz="1050" b="0" i="0" u="none" strike="noStrike" dirty="0">
                          <a:solidFill>
                            <a:srgbClr val="000000"/>
                          </a:solidFill>
                          <a:effectLst/>
                          <a:latin typeface="Calibri" panose="020F0502020204030204" pitchFamily="34" charset="0"/>
                        </a:rPr>
                        <a:t>AL</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1,80%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913544"/>
                  </a:ext>
                </a:extLst>
              </a:tr>
              <a:tr h="150046">
                <a:tc>
                  <a:txBody>
                    <a:bodyPr/>
                    <a:lstStyle/>
                    <a:p>
                      <a:pPr algn="l" fontAlgn="b"/>
                      <a:r>
                        <a:rPr lang="pt-BR" sz="1050" b="0" i="0" u="none" strike="noStrike" dirty="0">
                          <a:solidFill>
                            <a:srgbClr val="000000"/>
                          </a:solidFill>
                          <a:effectLst/>
                          <a:latin typeface="Calibri" panose="020F0502020204030204" pitchFamily="34" charset="0"/>
                        </a:rPr>
                        <a:t>AM</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5,53%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631372"/>
                  </a:ext>
                </a:extLst>
              </a:tr>
              <a:tr h="150046">
                <a:tc>
                  <a:txBody>
                    <a:bodyPr/>
                    <a:lstStyle/>
                    <a:p>
                      <a:pPr algn="l" fontAlgn="b"/>
                      <a:r>
                        <a:rPr lang="pt-BR" sz="1050" b="0" i="0" u="none" strike="noStrike" dirty="0">
                          <a:solidFill>
                            <a:srgbClr val="000000"/>
                          </a:solidFill>
                          <a:effectLst/>
                          <a:latin typeface="Calibri" panose="020F0502020204030204" pitchFamily="34" charset="0"/>
                        </a:rPr>
                        <a:t>AP</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FF0000"/>
                          </a:solidFill>
                          <a:effectLst/>
                          <a:latin typeface="Calibri" panose="020F0502020204030204" pitchFamily="34" charset="0"/>
                        </a:rPr>
                        <a:t>0,00%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552730"/>
                  </a:ext>
                </a:extLst>
              </a:tr>
              <a:tr h="150046">
                <a:tc>
                  <a:txBody>
                    <a:bodyPr/>
                    <a:lstStyle/>
                    <a:p>
                      <a:pPr algn="l" fontAlgn="b"/>
                      <a:r>
                        <a:rPr lang="pt-BR" sz="1050" b="0" i="0" u="none" strike="noStrike" dirty="0">
                          <a:solidFill>
                            <a:srgbClr val="000000"/>
                          </a:solidFill>
                          <a:effectLst/>
                          <a:latin typeface="Calibri" panose="020F0502020204030204" pitchFamily="34" charset="0"/>
                        </a:rPr>
                        <a:t>BA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2,07%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38096"/>
                  </a:ext>
                </a:extLst>
              </a:tr>
              <a:tr h="150046">
                <a:tc>
                  <a:txBody>
                    <a:bodyPr/>
                    <a:lstStyle/>
                    <a:p>
                      <a:pPr algn="l" fontAlgn="b"/>
                      <a:r>
                        <a:rPr lang="pt-BR" sz="1050" b="0" i="0" u="none" strike="noStrike" dirty="0">
                          <a:solidFill>
                            <a:srgbClr val="000000"/>
                          </a:solidFill>
                          <a:effectLst/>
                          <a:latin typeface="Calibri" panose="020F0502020204030204" pitchFamily="34" charset="0"/>
                        </a:rPr>
                        <a:t>CE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1,95%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040464"/>
                  </a:ext>
                </a:extLst>
              </a:tr>
              <a:tr h="150046">
                <a:tc>
                  <a:txBody>
                    <a:bodyPr/>
                    <a:lstStyle/>
                    <a:p>
                      <a:pPr algn="l" fontAlgn="b"/>
                      <a:r>
                        <a:rPr lang="pt-BR" sz="1050" b="0" i="0" u="none" strike="noStrike" dirty="0">
                          <a:solidFill>
                            <a:srgbClr val="000000"/>
                          </a:solidFill>
                          <a:effectLst/>
                          <a:latin typeface="Calibri" panose="020F0502020204030204" pitchFamily="34" charset="0"/>
                        </a:rPr>
                        <a:t>DF</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4,19%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652630"/>
                  </a:ext>
                </a:extLst>
              </a:tr>
              <a:tr h="150046">
                <a:tc>
                  <a:txBody>
                    <a:bodyPr/>
                    <a:lstStyle/>
                    <a:p>
                      <a:pPr algn="l" fontAlgn="b"/>
                      <a:r>
                        <a:rPr lang="pt-BR" sz="1050" b="0" i="0" u="none" strike="noStrike" dirty="0">
                          <a:solidFill>
                            <a:srgbClr val="000000"/>
                          </a:solidFill>
                          <a:effectLst/>
                          <a:latin typeface="Calibri" panose="020F0502020204030204" pitchFamily="34" charset="0"/>
                        </a:rPr>
                        <a:t>ES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1,49%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75889"/>
                  </a:ext>
                </a:extLst>
              </a:tr>
              <a:tr h="150046">
                <a:tc>
                  <a:txBody>
                    <a:bodyPr/>
                    <a:lstStyle/>
                    <a:p>
                      <a:pPr algn="l" fontAlgn="b"/>
                      <a:r>
                        <a:rPr lang="pt-BR" sz="1050" b="0" i="0" u="none" strike="noStrike" dirty="0">
                          <a:solidFill>
                            <a:srgbClr val="000000"/>
                          </a:solidFill>
                          <a:effectLst/>
                          <a:latin typeface="Calibri" panose="020F0502020204030204" pitchFamily="34" charset="0"/>
                        </a:rPr>
                        <a:t>GO</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1,96%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924929"/>
                  </a:ext>
                </a:extLst>
              </a:tr>
              <a:tr h="150046">
                <a:tc>
                  <a:txBody>
                    <a:bodyPr/>
                    <a:lstStyle/>
                    <a:p>
                      <a:pPr algn="l" fontAlgn="b"/>
                      <a:r>
                        <a:rPr lang="pt-BR" sz="1050" b="0" i="0" u="none" strike="noStrike" dirty="0">
                          <a:solidFill>
                            <a:srgbClr val="000000"/>
                          </a:solidFill>
                          <a:effectLst/>
                          <a:latin typeface="Calibri" panose="020F0502020204030204" pitchFamily="34" charset="0"/>
                        </a:rPr>
                        <a:t>MA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2,04%</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555476"/>
                  </a:ext>
                </a:extLst>
              </a:tr>
              <a:tr h="150046">
                <a:tc>
                  <a:txBody>
                    <a:bodyPr/>
                    <a:lstStyle/>
                    <a:p>
                      <a:pPr algn="l" fontAlgn="b"/>
                      <a:r>
                        <a:rPr lang="pt-BR" sz="1050" b="0" i="0" u="none" strike="noStrike" dirty="0">
                          <a:solidFill>
                            <a:srgbClr val="000000"/>
                          </a:solidFill>
                          <a:effectLst/>
                          <a:latin typeface="Calibri" panose="020F0502020204030204" pitchFamily="34" charset="0"/>
                        </a:rPr>
                        <a:t>MG</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0,96%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458889"/>
                  </a:ext>
                </a:extLst>
              </a:tr>
              <a:tr h="150046">
                <a:tc>
                  <a:txBody>
                    <a:bodyPr/>
                    <a:lstStyle/>
                    <a:p>
                      <a:pPr algn="l" fontAlgn="b"/>
                      <a:r>
                        <a:rPr lang="pt-BR" sz="1050" b="0" i="0" u="none" strike="noStrike" dirty="0">
                          <a:solidFill>
                            <a:srgbClr val="000000"/>
                          </a:solidFill>
                          <a:effectLst/>
                          <a:latin typeface="Calibri" panose="020F0502020204030204" pitchFamily="34" charset="0"/>
                        </a:rPr>
                        <a:t>MS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0000"/>
                          </a:solidFill>
                          <a:effectLst/>
                          <a:latin typeface="Calibri" panose="020F0502020204030204" pitchFamily="34" charset="0"/>
                        </a:rPr>
                        <a:t>1,67%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526961"/>
                  </a:ext>
                </a:extLst>
              </a:tr>
              <a:tr h="150046">
                <a:tc>
                  <a:txBody>
                    <a:bodyPr/>
                    <a:lstStyle/>
                    <a:p>
                      <a:pPr algn="l" fontAlgn="b"/>
                      <a:r>
                        <a:rPr lang="pt-BR" sz="1050" b="0" i="0" u="none" strike="noStrike" dirty="0">
                          <a:solidFill>
                            <a:srgbClr val="000000"/>
                          </a:solidFill>
                          <a:effectLst/>
                          <a:latin typeface="Calibri" panose="020F0502020204030204" pitchFamily="34" charset="0"/>
                        </a:rPr>
                        <a:t>MT</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2,58%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159073"/>
                  </a:ext>
                </a:extLst>
              </a:tr>
              <a:tr h="150046">
                <a:tc>
                  <a:txBody>
                    <a:bodyPr/>
                    <a:lstStyle/>
                    <a:p>
                      <a:pPr algn="l" fontAlgn="b"/>
                      <a:r>
                        <a:rPr lang="pt-BR" sz="1050" b="0" i="0" u="none" strike="noStrike" dirty="0">
                          <a:solidFill>
                            <a:srgbClr val="000000"/>
                          </a:solidFill>
                          <a:effectLst/>
                          <a:latin typeface="Calibri" panose="020F0502020204030204" pitchFamily="34" charset="0"/>
                        </a:rPr>
                        <a:t>PA</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6,55%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394239"/>
                  </a:ext>
                </a:extLst>
              </a:tr>
              <a:tr h="150046">
                <a:tc>
                  <a:txBody>
                    <a:bodyPr/>
                    <a:lstStyle/>
                    <a:p>
                      <a:pPr algn="l" fontAlgn="b"/>
                      <a:r>
                        <a:rPr lang="pt-BR" sz="1050" b="0" i="0" u="none" strike="noStrike" dirty="0">
                          <a:solidFill>
                            <a:srgbClr val="000000"/>
                          </a:solidFill>
                          <a:effectLst/>
                          <a:latin typeface="Calibri" panose="020F0502020204030204" pitchFamily="34" charset="0"/>
                        </a:rPr>
                        <a:t>PB</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1,41%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63934"/>
                  </a:ext>
                </a:extLst>
              </a:tr>
              <a:tr h="150046">
                <a:tc>
                  <a:txBody>
                    <a:bodyPr/>
                    <a:lstStyle/>
                    <a:p>
                      <a:pPr algn="l" fontAlgn="b"/>
                      <a:r>
                        <a:rPr lang="pt-BR" sz="1050" b="0" i="0" u="none" strike="noStrike" dirty="0">
                          <a:solidFill>
                            <a:srgbClr val="000000"/>
                          </a:solidFill>
                          <a:effectLst/>
                          <a:latin typeface="Calibri" panose="020F0502020204030204" pitchFamily="34" charset="0"/>
                        </a:rPr>
                        <a:t>PE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2,58%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87079"/>
                  </a:ext>
                </a:extLst>
              </a:tr>
              <a:tr h="150046">
                <a:tc>
                  <a:txBody>
                    <a:bodyPr/>
                    <a:lstStyle/>
                    <a:p>
                      <a:pPr algn="l" fontAlgn="b"/>
                      <a:r>
                        <a:rPr lang="pt-BR" sz="1050" b="0" i="0" u="none" strike="noStrike" dirty="0">
                          <a:solidFill>
                            <a:srgbClr val="000000"/>
                          </a:solidFill>
                          <a:effectLst/>
                          <a:latin typeface="Calibri" panose="020F0502020204030204" pitchFamily="34" charset="0"/>
                        </a:rPr>
                        <a:t>PI</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1,77%</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433275"/>
                  </a:ext>
                </a:extLst>
              </a:tr>
              <a:tr h="150046">
                <a:tc>
                  <a:txBody>
                    <a:bodyPr/>
                    <a:lstStyle/>
                    <a:p>
                      <a:pPr algn="l" fontAlgn="b"/>
                      <a:r>
                        <a:rPr lang="pt-BR" sz="1050" b="0" i="0" u="none" strike="noStrike" dirty="0">
                          <a:solidFill>
                            <a:srgbClr val="000000"/>
                          </a:solidFill>
                          <a:effectLst/>
                          <a:latin typeface="Calibri" panose="020F0502020204030204" pitchFamily="34" charset="0"/>
                        </a:rPr>
                        <a:t>PR</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1,40%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20088"/>
                  </a:ext>
                </a:extLst>
              </a:tr>
              <a:tr h="150046">
                <a:tc>
                  <a:txBody>
                    <a:bodyPr/>
                    <a:lstStyle/>
                    <a:p>
                      <a:pPr algn="l" fontAlgn="b"/>
                      <a:r>
                        <a:rPr lang="pt-BR" sz="1050" b="0" i="0" u="none" strike="noStrike" dirty="0">
                          <a:solidFill>
                            <a:srgbClr val="000000"/>
                          </a:solidFill>
                          <a:effectLst/>
                          <a:latin typeface="Calibri" panose="020F0502020204030204" pitchFamily="34" charset="0"/>
                        </a:rPr>
                        <a:t>RJ</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1,15%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625598"/>
                  </a:ext>
                </a:extLst>
              </a:tr>
              <a:tr h="150046">
                <a:tc>
                  <a:txBody>
                    <a:bodyPr/>
                    <a:lstStyle/>
                    <a:p>
                      <a:pPr algn="l" fontAlgn="b"/>
                      <a:r>
                        <a:rPr lang="pt-BR" sz="1050" b="0" i="0" u="none" strike="noStrike" dirty="0">
                          <a:solidFill>
                            <a:srgbClr val="000000"/>
                          </a:solidFill>
                          <a:effectLst/>
                          <a:latin typeface="Calibri" panose="020F0502020204030204" pitchFamily="34" charset="0"/>
                        </a:rPr>
                        <a:t>RN</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1,88%</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54003"/>
                  </a:ext>
                </a:extLst>
              </a:tr>
              <a:tr h="150046">
                <a:tc>
                  <a:txBody>
                    <a:bodyPr/>
                    <a:lstStyle/>
                    <a:p>
                      <a:pPr algn="l" fontAlgn="b"/>
                      <a:r>
                        <a:rPr lang="pt-BR" sz="1050" b="0" i="0" u="none" strike="noStrike" dirty="0">
                          <a:solidFill>
                            <a:srgbClr val="000000"/>
                          </a:solidFill>
                          <a:effectLst/>
                          <a:latin typeface="Calibri" panose="020F0502020204030204" pitchFamily="34" charset="0"/>
                        </a:rPr>
                        <a:t>RO</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3,75%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364382"/>
                  </a:ext>
                </a:extLst>
              </a:tr>
              <a:tr h="150046">
                <a:tc>
                  <a:txBody>
                    <a:bodyPr/>
                    <a:lstStyle/>
                    <a:p>
                      <a:pPr algn="l" fontAlgn="b"/>
                      <a:r>
                        <a:rPr lang="pt-BR" sz="1050" b="0" i="0" u="none" strike="noStrike" dirty="0">
                          <a:solidFill>
                            <a:srgbClr val="000000"/>
                          </a:solidFill>
                          <a:effectLst/>
                          <a:latin typeface="Calibri" panose="020F0502020204030204" pitchFamily="34" charset="0"/>
                        </a:rPr>
                        <a:t>RR</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FF0000"/>
                          </a:solidFill>
                          <a:effectLst/>
                          <a:latin typeface="Calibri" panose="020F0502020204030204" pitchFamily="34" charset="0"/>
                        </a:rPr>
                        <a:t>0,00%</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119501"/>
                  </a:ext>
                </a:extLst>
              </a:tr>
              <a:tr h="150046">
                <a:tc>
                  <a:txBody>
                    <a:bodyPr/>
                    <a:lstStyle/>
                    <a:p>
                      <a:pPr algn="l" fontAlgn="b"/>
                      <a:r>
                        <a:rPr lang="pt-BR" sz="1050" b="0" i="0" u="none" strike="noStrike" dirty="0">
                          <a:solidFill>
                            <a:srgbClr val="000000"/>
                          </a:solidFill>
                          <a:effectLst/>
                          <a:latin typeface="Calibri" panose="020F0502020204030204" pitchFamily="34" charset="0"/>
                        </a:rPr>
                        <a:t>RS</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1,05%</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053591"/>
                  </a:ext>
                </a:extLst>
              </a:tr>
              <a:tr h="150046">
                <a:tc>
                  <a:txBody>
                    <a:bodyPr/>
                    <a:lstStyle/>
                    <a:p>
                      <a:pPr algn="l" fontAlgn="b"/>
                      <a:r>
                        <a:rPr lang="pt-BR" sz="1050" b="0" i="0" u="none" strike="noStrike" dirty="0">
                          <a:solidFill>
                            <a:srgbClr val="000000"/>
                          </a:solidFill>
                          <a:effectLst/>
                          <a:latin typeface="Calibri" panose="020F0502020204030204" pitchFamily="34" charset="0"/>
                        </a:rPr>
                        <a:t>SC</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1,41%</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015548"/>
                  </a:ext>
                </a:extLst>
              </a:tr>
              <a:tr h="150046">
                <a:tc>
                  <a:txBody>
                    <a:bodyPr/>
                    <a:lstStyle/>
                    <a:p>
                      <a:pPr algn="l" fontAlgn="b"/>
                      <a:r>
                        <a:rPr lang="pt-BR" sz="1050" b="0" i="0" u="none" strike="noStrike" dirty="0">
                          <a:solidFill>
                            <a:srgbClr val="000000"/>
                          </a:solidFill>
                          <a:effectLst/>
                          <a:latin typeface="Calibri" panose="020F0502020204030204" pitchFamily="34" charset="0"/>
                        </a:rPr>
                        <a:t>SE</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1,56%</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549291"/>
                  </a:ext>
                </a:extLst>
              </a:tr>
              <a:tr h="150046">
                <a:tc>
                  <a:txBody>
                    <a:bodyPr/>
                    <a:lstStyle/>
                    <a:p>
                      <a:pPr algn="l" fontAlgn="b"/>
                      <a:r>
                        <a:rPr lang="pt-BR" sz="1050" b="0" i="0" u="none" strike="noStrike" dirty="0">
                          <a:solidFill>
                            <a:srgbClr val="000000"/>
                          </a:solidFill>
                          <a:effectLst/>
                          <a:latin typeface="Calibri" panose="020F0502020204030204" pitchFamily="34" charset="0"/>
                        </a:rPr>
                        <a:t>SP</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dirty="0">
                          <a:solidFill>
                            <a:srgbClr val="00B0F0"/>
                          </a:solidFill>
                          <a:effectLst/>
                          <a:latin typeface="Calibri" panose="020F0502020204030204" pitchFamily="34" charset="0"/>
                        </a:rPr>
                        <a:t>1,83%</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527178"/>
                  </a:ext>
                </a:extLst>
              </a:tr>
              <a:tr h="150046">
                <a:tc>
                  <a:txBody>
                    <a:bodyPr/>
                    <a:lstStyle/>
                    <a:p>
                      <a:pPr algn="l" fontAlgn="b"/>
                      <a:r>
                        <a:rPr lang="pt-BR" sz="1050" b="0" i="0" u="none" strike="noStrike" dirty="0">
                          <a:solidFill>
                            <a:srgbClr val="000000"/>
                          </a:solidFill>
                          <a:effectLst/>
                          <a:latin typeface="Calibri" panose="020F0502020204030204" pitchFamily="34" charset="0"/>
                        </a:rPr>
                        <a:t>TO</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050" b="0" i="0" u="none" strike="noStrike">
                          <a:solidFill>
                            <a:srgbClr val="000000"/>
                          </a:solidFill>
                          <a:effectLst/>
                          <a:latin typeface="Calibri" panose="020F0502020204030204" pitchFamily="34" charset="0"/>
                        </a:rPr>
                        <a:t>0,12%</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984295"/>
                  </a:ext>
                </a:extLst>
              </a:tr>
              <a:tr h="150046">
                <a:tc>
                  <a:txBody>
                    <a:bodyPr/>
                    <a:lstStyle/>
                    <a:p>
                      <a:pPr algn="l" fontAlgn="b"/>
                      <a:r>
                        <a:rPr lang="pt-BR" sz="1050" b="1" i="0" u="none" strike="noStrike" dirty="0">
                          <a:solidFill>
                            <a:srgbClr val="000000"/>
                          </a:solidFill>
                          <a:effectLst/>
                          <a:latin typeface="Calibri" panose="020F0502020204030204" pitchFamily="34" charset="0"/>
                        </a:rPr>
                        <a:t>BRASIL</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pt-BR" sz="1050" b="1" i="0" u="none" strike="noStrike" dirty="0">
                          <a:solidFill>
                            <a:srgbClr val="000000"/>
                          </a:solidFill>
                          <a:effectLst/>
                          <a:latin typeface="Calibri" panose="020F0502020204030204" pitchFamily="34" charset="0"/>
                        </a:rPr>
                        <a:t>1,69%</a:t>
                      </a:r>
                    </a:p>
                  </a:txBody>
                  <a:tcPr marL="7502" marR="7502" marT="7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170502808"/>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037201255"/>
              </p:ext>
            </p:extLst>
          </p:nvPr>
        </p:nvGraphicFramePr>
        <p:xfrm>
          <a:off x="3215978" y="2185418"/>
          <a:ext cx="2636182" cy="2560318"/>
        </p:xfrm>
        <a:graphic>
          <a:graphicData uri="http://schemas.openxmlformats.org/drawingml/2006/table">
            <a:tbl>
              <a:tblPr/>
              <a:tblGrid>
                <a:gridCol w="1111511">
                  <a:extLst>
                    <a:ext uri="{9D8B030D-6E8A-4147-A177-3AD203B41FA5}">
                      <a16:colId xmlns:a16="http://schemas.microsoft.com/office/drawing/2014/main" val="3724547346"/>
                    </a:ext>
                  </a:extLst>
                </a:gridCol>
                <a:gridCol w="1524671">
                  <a:extLst>
                    <a:ext uri="{9D8B030D-6E8A-4147-A177-3AD203B41FA5}">
                      <a16:colId xmlns:a16="http://schemas.microsoft.com/office/drawing/2014/main" val="1629112872"/>
                    </a:ext>
                  </a:extLst>
                </a:gridCol>
              </a:tblGrid>
              <a:tr h="365758">
                <a:tc>
                  <a:txBody>
                    <a:bodyPr/>
                    <a:lstStyle/>
                    <a:p>
                      <a:pPr algn="l" fontAlgn="b"/>
                      <a:r>
                        <a:rPr lang="pt-BR" sz="1200" b="1" i="0" u="none" strike="noStrike">
                          <a:solidFill>
                            <a:srgbClr val="000000"/>
                          </a:solidFill>
                          <a:effectLst/>
                          <a:latin typeface="Calibri" panose="020F0502020204030204" pitchFamily="34" charset="0"/>
                        </a:rPr>
                        <a:t>REGIÃO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pt-BR" sz="1200" b="1" i="0" u="none" strike="noStrike">
                          <a:solidFill>
                            <a:srgbClr val="000000"/>
                          </a:solidFill>
                          <a:effectLst/>
                          <a:latin typeface="Calibri" panose="020F0502020204030204" pitchFamily="34" charset="0"/>
                        </a:rPr>
                        <a:t>% Quimioterapia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85494624"/>
                  </a:ext>
                </a:extLst>
              </a:tr>
              <a:tr h="365760">
                <a:tc>
                  <a:txBody>
                    <a:bodyPr/>
                    <a:lstStyle/>
                    <a:p>
                      <a:pPr algn="l" fontAlgn="b"/>
                      <a:r>
                        <a:rPr lang="pt-BR" sz="1200" b="0" i="0" u="none" strike="noStrike">
                          <a:solidFill>
                            <a:srgbClr val="000000"/>
                          </a:solidFill>
                          <a:effectLst/>
                          <a:latin typeface="Calibri" panose="020F0502020204030204" pitchFamily="34" charset="0"/>
                        </a:rPr>
                        <a:t>CENTRO-OESTE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effectLst/>
                          <a:latin typeface="Calibri" panose="020F0502020204030204" pitchFamily="34" charset="0"/>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276241"/>
                  </a:ext>
                </a:extLst>
              </a:tr>
              <a:tr h="365760">
                <a:tc>
                  <a:txBody>
                    <a:bodyPr/>
                    <a:lstStyle/>
                    <a:p>
                      <a:pPr algn="l" fontAlgn="b"/>
                      <a:r>
                        <a:rPr lang="pt-BR" sz="1200" b="0" i="0" u="none" strike="noStrike">
                          <a:solidFill>
                            <a:srgbClr val="000000"/>
                          </a:solidFill>
                          <a:effectLst/>
                          <a:latin typeface="Calibri" panose="020F0502020204030204" pitchFamily="34" charset="0"/>
                        </a:rPr>
                        <a:t>NORDESTE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276369"/>
                  </a:ext>
                </a:extLst>
              </a:tr>
              <a:tr h="365760">
                <a:tc>
                  <a:txBody>
                    <a:bodyPr/>
                    <a:lstStyle/>
                    <a:p>
                      <a:pPr algn="l" fontAlgn="b"/>
                      <a:r>
                        <a:rPr lang="pt-BR" sz="1200" b="0" i="0" u="none" strike="noStrike">
                          <a:solidFill>
                            <a:srgbClr val="000000"/>
                          </a:solidFill>
                          <a:effectLst/>
                          <a:latin typeface="Calibri" panose="020F0502020204030204" pitchFamily="34" charset="0"/>
                        </a:rPr>
                        <a:t>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solidFill>
                            <a:srgbClr val="000000"/>
                          </a:solidFill>
                          <a:effectLst/>
                          <a:latin typeface="Calibri" panose="020F0502020204030204" pitchFamily="34" charset="0"/>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047006"/>
                  </a:ext>
                </a:extLst>
              </a:tr>
              <a:tr h="365760">
                <a:tc>
                  <a:txBody>
                    <a:bodyPr/>
                    <a:lstStyle/>
                    <a:p>
                      <a:pPr algn="l" fontAlgn="b"/>
                      <a:r>
                        <a:rPr lang="pt-BR" sz="1200" b="0" i="0" u="none" strike="noStrike">
                          <a:solidFill>
                            <a:srgbClr val="000000"/>
                          </a:solidFill>
                          <a:effectLst/>
                          <a:latin typeface="Calibri" panose="020F0502020204030204" pitchFamily="34" charset="0"/>
                        </a:rPr>
                        <a:t>SUDESTE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081571"/>
                  </a:ext>
                </a:extLst>
              </a:tr>
              <a:tr h="365760">
                <a:tc>
                  <a:txBody>
                    <a:bodyPr/>
                    <a:lstStyle/>
                    <a:p>
                      <a:pPr algn="l" fontAlgn="b"/>
                      <a:r>
                        <a:rPr lang="pt-BR" sz="1200" b="0" i="0" u="none" strike="noStrike">
                          <a:solidFill>
                            <a:srgbClr val="000000"/>
                          </a:solidFill>
                          <a:effectLst/>
                          <a:latin typeface="Calibri" panose="020F0502020204030204" pitchFamily="34" charset="0"/>
                        </a:rPr>
                        <a:t>SUL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719878"/>
                  </a:ext>
                </a:extLst>
              </a:tr>
              <a:tr h="365760">
                <a:tc>
                  <a:txBody>
                    <a:bodyPr/>
                    <a:lstStyle/>
                    <a:p>
                      <a:pPr algn="l" fontAlgn="b"/>
                      <a:r>
                        <a:rPr lang="pt-BR" sz="1200" b="1" i="0" u="none" strike="noStrike">
                          <a:solidFill>
                            <a:srgbClr val="000000"/>
                          </a:solidFill>
                          <a:effectLst/>
                          <a:latin typeface="Calibri" panose="020F0502020204030204" pitchFamily="34" charset="0"/>
                        </a:rPr>
                        <a:t>BRASIL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pt-BR" sz="1200" b="1" i="0" u="none" strike="noStrike" dirty="0">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540159933"/>
                  </a:ext>
                </a:extLst>
              </a:tr>
            </a:tbl>
          </a:graphicData>
        </a:graphic>
      </p:graphicFrame>
      <p:sp>
        <p:nvSpPr>
          <p:cNvPr id="8" name="Subtítulo 2"/>
          <p:cNvSpPr txBox="1">
            <a:spLocks/>
          </p:cNvSpPr>
          <p:nvPr/>
        </p:nvSpPr>
        <p:spPr>
          <a:xfrm>
            <a:off x="3142850" y="4810091"/>
            <a:ext cx="2082800" cy="22013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800" dirty="0" smtClean="0"/>
              <a:t>Fonte: SIASUS, em 06 de dezembro de 2022.</a:t>
            </a:r>
            <a:endParaRPr lang="pt-BR" sz="800" dirty="0"/>
          </a:p>
        </p:txBody>
      </p:sp>
    </p:spTree>
    <p:extLst>
      <p:ext uri="{BB962C8B-B14F-4D97-AF65-F5344CB8AC3E}">
        <p14:creationId xmlns:p14="http://schemas.microsoft.com/office/powerpoint/2010/main" val="183083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Título 2"/>
          <p:cNvSpPr txBox="1">
            <a:spLocks/>
          </p:cNvSpPr>
          <p:nvPr/>
        </p:nvSpPr>
        <p:spPr>
          <a:xfrm>
            <a:off x="723206" y="1157779"/>
            <a:ext cx="10665229" cy="38880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
            </a:r>
            <a:br>
              <a:rPr lang="pt-BR" sz="40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br>
            <a:r>
              <a:rPr lang="pt-BR" sz="2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LEI Nº 14.308, DE 8 DE MARÇO DE 2022.</a:t>
            </a:r>
            <a:br>
              <a:rPr lang="pt-BR" sz="2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br>
            <a:r>
              <a:rPr lang="pt-BR" sz="2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
            </a:r>
            <a:br>
              <a:rPr lang="pt-BR" sz="2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br>
            <a:r>
              <a:rPr lang="pt-BR" sz="2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Institui a Política Nacional de Atenção à Oncologia Pediátrica</a:t>
            </a:r>
            <a:r>
              <a:rPr lang="pt-BR" sz="40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
            </a:r>
            <a:br>
              <a:rPr lang="pt-BR" sz="40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br>
            <a:endParaRPr lang="pt-BR" sz="4000" dirty="0">
              <a:solidFill>
                <a:srgbClr val="0070C0"/>
              </a:solidFill>
              <a:latin typeface="Montserrat ExtraBold" panose="00000900000000000000" pitchFamily="50" charset="0"/>
              <a:ea typeface="Segoe UI Black" panose="020B0A02040204020203" pitchFamily="34" charset="0"/>
              <a:cs typeface="Segoe UI" panose="020B0502040204020203" pitchFamily="34" charset="0"/>
            </a:endParaRPr>
          </a:p>
          <a:p>
            <a:pPr marL="342900" indent="-342900">
              <a:buFontTx/>
              <a:buChar char="-"/>
            </a:pPr>
            <a:r>
              <a:rPr lang="pt-BR" sz="1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Melhoria </a:t>
            </a:r>
            <a:r>
              <a:rPr lang="pt-BR" sz="1800" dirty="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do acesso regionalizado a exames diagnósticos.</a:t>
            </a:r>
          </a:p>
          <a:p>
            <a:pPr marL="342900" indent="-342900">
              <a:buFontTx/>
              <a:buChar char="-"/>
            </a:pPr>
            <a:r>
              <a:rPr lang="pt-BR" sz="1800" dirty="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Centralização </a:t>
            </a:r>
            <a:r>
              <a:rPr lang="pt-BR" sz="1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regulada do atendimento para a integralidade assistencial.</a:t>
            </a:r>
            <a:endParaRPr lang="pt-BR" sz="1800" dirty="0">
              <a:solidFill>
                <a:srgbClr val="0070C0"/>
              </a:solidFill>
              <a:latin typeface="Montserrat ExtraBold" panose="00000900000000000000" pitchFamily="50" charset="0"/>
              <a:ea typeface="Segoe UI Black" panose="020B0A02040204020203" pitchFamily="34" charset="0"/>
              <a:cs typeface="Segoe UI" panose="020B0502040204020203" pitchFamily="34" charset="0"/>
            </a:endParaRPr>
          </a:p>
          <a:p>
            <a:pPr marL="285750" indent="-285750">
              <a:buFontTx/>
              <a:buChar char="-"/>
            </a:pPr>
            <a:r>
              <a:rPr lang="pt-BR" sz="1800" dirty="0" err="1"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Teleconsultoria</a:t>
            </a:r>
            <a:r>
              <a:rPr lang="pt-BR" sz="1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a:t>
            </a:r>
          </a:p>
          <a:p>
            <a:pPr marL="285750" indent="-285750">
              <a:buFontTx/>
              <a:buChar char="-"/>
            </a:pPr>
            <a:r>
              <a:rPr lang="pt-BR" sz="1800" dirty="0" smtClean="0">
                <a:solidFill>
                  <a:srgbClr val="0070C0"/>
                </a:solidFill>
                <a:latin typeface="Montserrat ExtraBold" panose="00000900000000000000" pitchFamily="50" charset="0"/>
                <a:ea typeface="Segoe UI Black" panose="020B0A02040204020203" pitchFamily="34" charset="0"/>
                <a:cs typeface="Segoe UI" panose="020B0502040204020203" pitchFamily="34" charset="0"/>
              </a:rPr>
              <a:t>Apoio assistencial por entidades habilitadas.</a:t>
            </a:r>
            <a:endParaRPr lang="pt-BR" sz="1800" dirty="0">
              <a:solidFill>
                <a:srgbClr val="0070C0"/>
              </a:solidFill>
              <a:latin typeface="Montserrat ExtraBold" panose="00000900000000000000" pitchFamily="50"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766099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1561" y="2402378"/>
            <a:ext cx="12108873" cy="2142699"/>
          </a:xfrm>
        </p:spPr>
        <p:txBody>
          <a:bodyPr>
            <a:noAutofit/>
          </a:bodyPr>
          <a:lstStyle/>
          <a:p>
            <a:r>
              <a:rPr lang="pt-BR" sz="40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Comparativo entre a Portaria de Consolidação SAES nº 1, de 22 de fevereiro de 2022,</a:t>
            </a:r>
            <a:br>
              <a:rPr lang="pt-BR" sz="40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pt-BR" sz="40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e a minuta de nova portaria.</a:t>
            </a:r>
            <a:endParaRPr lang="pt-BR" sz="40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 name="Espaço Reservado para Número de Slide 3"/>
          <p:cNvSpPr>
            <a:spLocks noGrp="1"/>
          </p:cNvSpPr>
          <p:nvPr>
            <p:ph type="sldNum" sz="quarter" idx="12"/>
          </p:nvPr>
        </p:nvSpPr>
        <p:spPr/>
        <p:txBody>
          <a:bodyPr/>
          <a:lstStyle/>
          <a:p>
            <a:fld id="{2CAD3949-D325-4C02-B6F3-CA7E3C2E1BD9}" type="slidenum">
              <a:rPr lang="pt-BR" smtClean="0">
                <a:solidFill>
                  <a:srgbClr val="0070C0"/>
                </a:solidFill>
              </a:rPr>
              <a:t>15</a:t>
            </a:fld>
            <a:endParaRPr lang="pt-BR" dirty="0">
              <a:solidFill>
                <a:srgbClr val="0070C0"/>
              </a:solidFill>
            </a:endParaRPr>
          </a:p>
        </p:txBody>
      </p:sp>
      <p:cxnSp>
        <p:nvCxnSpPr>
          <p:cNvPr id="5" name="Conector reto 4"/>
          <p:cNvCxnSpPr/>
          <p:nvPr/>
        </p:nvCxnSpPr>
        <p:spPr>
          <a:xfrm>
            <a:off x="2452255" y="2168331"/>
            <a:ext cx="7257010" cy="0"/>
          </a:xfrm>
          <a:prstGeom prst="line">
            <a:avLst/>
          </a:prstGeom>
          <a:ln w="38100" cap="rnd">
            <a:solidFill>
              <a:srgbClr val="FDC918"/>
            </a:solidFill>
          </a:ln>
        </p:spPr>
        <p:style>
          <a:lnRef idx="3">
            <a:schemeClr val="dk1"/>
          </a:lnRef>
          <a:fillRef idx="0">
            <a:schemeClr val="dk1"/>
          </a:fillRef>
          <a:effectRef idx="2">
            <a:schemeClr val="dk1"/>
          </a:effectRef>
          <a:fontRef idx="minor">
            <a:schemeClr val="tx1"/>
          </a:fontRef>
        </p:style>
      </p:cxnSp>
      <p:cxnSp>
        <p:nvCxnSpPr>
          <p:cNvPr id="6" name="Conector reto 5"/>
          <p:cNvCxnSpPr/>
          <p:nvPr/>
        </p:nvCxnSpPr>
        <p:spPr>
          <a:xfrm>
            <a:off x="2452255" y="4689668"/>
            <a:ext cx="7148945" cy="4157"/>
          </a:xfrm>
          <a:prstGeom prst="line">
            <a:avLst/>
          </a:prstGeom>
          <a:ln w="38100" cap="rnd">
            <a:solidFill>
              <a:srgbClr val="FDC918"/>
            </a:solidFill>
          </a:ln>
        </p:spPr>
        <p:style>
          <a:lnRef idx="3">
            <a:schemeClr val="dk1"/>
          </a:lnRef>
          <a:fillRef idx="0">
            <a:schemeClr val="dk1"/>
          </a:fillRef>
          <a:effectRef idx="2">
            <a:schemeClr val="dk1"/>
          </a:effectRef>
          <a:fontRef idx="minor">
            <a:schemeClr val="tx1"/>
          </a:fontRef>
        </p:style>
      </p:cxnSp>
      <p:cxnSp>
        <p:nvCxnSpPr>
          <p:cNvPr id="9" name="Conector reto 8"/>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514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350177" y="677896"/>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a:t>
            </a:r>
          </a:p>
        </p:txBody>
      </p:sp>
      <p:sp>
        <p:nvSpPr>
          <p:cNvPr id="6" name="CaixaDeTexto 5"/>
          <p:cNvSpPr txBox="1"/>
          <p:nvPr/>
        </p:nvSpPr>
        <p:spPr>
          <a:xfrm>
            <a:off x="6142414" y="1070312"/>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350177" y="2435080"/>
            <a:ext cx="5581648" cy="877163"/>
          </a:xfrm>
          <a:prstGeom prst="rect">
            <a:avLst/>
          </a:prstGeom>
          <a:noFill/>
          <a:ln>
            <a:solidFill>
              <a:srgbClr val="0070C0"/>
            </a:solidFill>
          </a:ln>
        </p:spPr>
        <p:txBody>
          <a:bodyPr wrap="square" rtlCol="0">
            <a:spAutoFit/>
          </a:bodyPr>
          <a:lstStyle/>
          <a:p>
            <a:pPr algn="just"/>
            <a:r>
              <a:rPr lang="pt-BR" sz="1700" dirty="0"/>
              <a:t>Redefine os critérios e parâmetros referenciais para a habilitação de estabelecimentos de saúde na alta complexidade em oncologia no âmbito do SUS.</a:t>
            </a:r>
          </a:p>
        </p:txBody>
      </p:sp>
      <p:sp>
        <p:nvSpPr>
          <p:cNvPr id="8" name="CaixaDeTexto 7"/>
          <p:cNvSpPr txBox="1"/>
          <p:nvPr/>
        </p:nvSpPr>
        <p:spPr>
          <a:xfrm>
            <a:off x="6075913" y="2411996"/>
            <a:ext cx="5705474" cy="877163"/>
          </a:xfrm>
          <a:prstGeom prst="rect">
            <a:avLst/>
          </a:prstGeom>
          <a:noFill/>
          <a:ln>
            <a:solidFill>
              <a:srgbClr val="FFC000"/>
            </a:solidFill>
          </a:ln>
        </p:spPr>
        <p:txBody>
          <a:bodyPr wrap="square" rtlCol="0">
            <a:spAutoFit/>
          </a:bodyPr>
          <a:lstStyle/>
          <a:p>
            <a:pPr algn="just"/>
            <a:r>
              <a:rPr lang="pt-BR" sz="1700" dirty="0">
                <a:solidFill>
                  <a:srgbClr val="00B0F0"/>
                </a:solidFill>
              </a:rPr>
              <a:t>Atualiza</a:t>
            </a:r>
            <a:r>
              <a:rPr lang="pt-BR" sz="1700" dirty="0"/>
              <a:t> os critérios e parâmetros referenciais para a habilitação de estabelecimentos de saúde na alta complexidade em oncologia no âmbito do SUS.</a:t>
            </a:r>
          </a:p>
        </p:txBody>
      </p:sp>
      <p:sp>
        <p:nvSpPr>
          <p:cNvPr id="11" name="CaixaDeTexto 10"/>
          <p:cNvSpPr txBox="1"/>
          <p:nvPr/>
        </p:nvSpPr>
        <p:spPr>
          <a:xfrm>
            <a:off x="6142414" y="3806831"/>
            <a:ext cx="5705474" cy="2185214"/>
          </a:xfrm>
          <a:prstGeom prst="rect">
            <a:avLst/>
          </a:prstGeom>
          <a:noFill/>
          <a:ln>
            <a:solidFill>
              <a:srgbClr val="FFC000"/>
            </a:solidFill>
          </a:ln>
        </p:spPr>
        <p:txBody>
          <a:bodyPr wrap="square" rtlCol="0">
            <a:spAutoFit/>
          </a:bodyPr>
          <a:lstStyle/>
          <a:p>
            <a:pPr algn="just"/>
            <a:r>
              <a:rPr lang="pt-BR" sz="1700" dirty="0">
                <a:solidFill>
                  <a:srgbClr val="00B0F0"/>
                </a:solidFill>
              </a:rPr>
              <a:t>Considerando a Lei nº 14.308 de 8 de março de 2022 que institui a Política Nacional de Atenção à Oncologia Pediátrica;</a:t>
            </a:r>
          </a:p>
          <a:p>
            <a:pPr algn="just"/>
            <a:endParaRPr lang="pt-BR" sz="1700" dirty="0">
              <a:solidFill>
                <a:srgbClr val="00B0F0"/>
              </a:solidFill>
            </a:endParaRPr>
          </a:p>
          <a:p>
            <a:pPr algn="just"/>
            <a:r>
              <a:rPr lang="pt-BR" sz="1700" dirty="0">
                <a:solidFill>
                  <a:srgbClr val="00B0F0"/>
                </a:solidFill>
              </a:rPr>
              <a:t>Considerando a Resolução CFM Nº 2.314, de 20 de abril de 2022,  que define e regulamenta a telemedicina, como forma de serviços médicos mediados por tecnologias de comunicação; e</a:t>
            </a:r>
          </a:p>
        </p:txBody>
      </p:sp>
    </p:spTree>
    <p:extLst>
      <p:ext uri="{BB962C8B-B14F-4D97-AF65-F5344CB8AC3E}">
        <p14:creationId xmlns:p14="http://schemas.microsoft.com/office/powerpoint/2010/main" val="2120370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389140" y="573233"/>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389140" y="1954356"/>
            <a:ext cx="5581648" cy="877163"/>
          </a:xfrm>
          <a:prstGeom prst="rect">
            <a:avLst/>
          </a:prstGeom>
          <a:noFill/>
          <a:ln>
            <a:solidFill>
              <a:srgbClr val="0070C0"/>
            </a:solidFill>
          </a:ln>
        </p:spPr>
        <p:txBody>
          <a:bodyPr wrap="square" rtlCol="0">
            <a:spAutoFit/>
          </a:bodyPr>
          <a:lstStyle/>
          <a:p>
            <a:pPr algn="just"/>
            <a:r>
              <a:rPr lang="pt-BR" sz="1700" dirty="0"/>
              <a:t>Art. 43. Ficam redefinidos os critérios e parâmetros referenciais para a habilitação de estabelecimentos de saúde na alta complexidade em oncologia no SUS.</a:t>
            </a:r>
          </a:p>
        </p:txBody>
      </p:sp>
      <p:sp>
        <p:nvSpPr>
          <p:cNvPr id="7" name="CaixaDeTexto 6"/>
          <p:cNvSpPr txBox="1"/>
          <p:nvPr/>
        </p:nvSpPr>
        <p:spPr>
          <a:xfrm>
            <a:off x="6217228" y="1954356"/>
            <a:ext cx="5705474" cy="877163"/>
          </a:xfrm>
          <a:prstGeom prst="rect">
            <a:avLst/>
          </a:prstGeom>
          <a:noFill/>
          <a:ln>
            <a:solidFill>
              <a:srgbClr val="FFC000"/>
            </a:solidFill>
          </a:ln>
        </p:spPr>
        <p:txBody>
          <a:bodyPr wrap="square" rtlCol="0">
            <a:spAutoFit/>
          </a:bodyPr>
          <a:lstStyle/>
          <a:p>
            <a:pPr algn="just"/>
            <a:r>
              <a:rPr lang="pt-BR" sz="1700" dirty="0"/>
              <a:t>Art. 1º. </a:t>
            </a:r>
            <a:r>
              <a:rPr lang="pt-BR" sz="1700" dirty="0">
                <a:solidFill>
                  <a:srgbClr val="00B0F0"/>
                </a:solidFill>
              </a:rPr>
              <a:t>Atualiza</a:t>
            </a:r>
            <a:r>
              <a:rPr lang="pt-BR" sz="1700" dirty="0"/>
              <a:t> os critérios e parâmetros referenciais para a habilitação de estabelecimentos de saúde na alta complexidade em oncologia no âmbito do SUS.</a:t>
            </a:r>
          </a:p>
        </p:txBody>
      </p:sp>
      <p:sp>
        <p:nvSpPr>
          <p:cNvPr id="8" name="CaixaDeTexto 7"/>
          <p:cNvSpPr txBox="1"/>
          <p:nvPr/>
        </p:nvSpPr>
        <p:spPr>
          <a:xfrm>
            <a:off x="389140" y="3073869"/>
            <a:ext cx="5581648" cy="1400383"/>
          </a:xfrm>
          <a:prstGeom prst="rect">
            <a:avLst/>
          </a:prstGeom>
          <a:noFill/>
          <a:ln>
            <a:solidFill>
              <a:srgbClr val="0070C0"/>
            </a:solidFill>
          </a:ln>
        </p:spPr>
        <p:txBody>
          <a:bodyPr wrap="square" rtlCol="0">
            <a:spAutoFit/>
          </a:bodyPr>
          <a:lstStyle/>
          <a:p>
            <a:pPr algn="just"/>
            <a:r>
              <a:rPr lang="pt-BR" sz="1700" dirty="0"/>
              <a:t>Parágrafo Único. Os critérios e parâmetros de que trata esta seção são referenciais, devendo ser observadas as necessidades regionais e o planejamento regional integrado (PRI), de forma a viabilizar a organização e o desenvolvimento da Rede de Atenção à Saúde.</a:t>
            </a:r>
          </a:p>
        </p:txBody>
      </p:sp>
      <p:sp>
        <p:nvSpPr>
          <p:cNvPr id="11" name="CaixaDeTexto 10"/>
          <p:cNvSpPr txBox="1"/>
          <p:nvPr/>
        </p:nvSpPr>
        <p:spPr>
          <a:xfrm>
            <a:off x="6217228" y="2973784"/>
            <a:ext cx="5705474" cy="3754874"/>
          </a:xfrm>
          <a:prstGeom prst="rect">
            <a:avLst/>
          </a:prstGeom>
          <a:noFill/>
          <a:ln>
            <a:solidFill>
              <a:srgbClr val="FFC000"/>
            </a:solidFill>
          </a:ln>
        </p:spPr>
        <p:txBody>
          <a:bodyPr wrap="square" rtlCol="0">
            <a:spAutoFit/>
          </a:bodyPr>
          <a:lstStyle/>
          <a:p>
            <a:pPr algn="just"/>
            <a:r>
              <a:rPr lang="pt-BR" sz="1700" dirty="0"/>
              <a:t>Parágrafo Único. Os critérios e parâmetros de que trata esta Portaria são referenciais, devendo ser observadas as necessidades regionais e o planejamento regional integrado (PRI), de forma a viabilizar a organização e o desenvolvimento da Rede de Atenção à Saúde, </a:t>
            </a:r>
            <a:r>
              <a:rPr lang="pt-BR" sz="1700" dirty="0">
                <a:solidFill>
                  <a:srgbClr val="00B0F0"/>
                </a:solidFill>
              </a:rPr>
              <a:t>instituindo também as linhas de cuidado de crianças e adolescentes na faixa etária de 0 a 19 anos incompletos com doença maligna, devendo informar os estabelecimentos de saúde </a:t>
            </a:r>
            <a:r>
              <a:rPr lang="pt-BR" sz="1700" dirty="0" err="1">
                <a:solidFill>
                  <a:srgbClr val="00B0F0"/>
                </a:solidFill>
              </a:rPr>
              <a:t>intra</a:t>
            </a:r>
            <a:r>
              <a:rPr lang="pt-BR" sz="1700" dirty="0">
                <a:solidFill>
                  <a:srgbClr val="00B0F0"/>
                </a:solidFill>
              </a:rPr>
              <a:t>- ou interestaduais que serão a referência para a realização dos exames específicos - para o diagnóstico e acompanhamento de resposta terapêutica - e os hospitais para o tratamento do câncer infanto-juvenil, inclusive dos tumores de muito baixa incidência relativa</a:t>
            </a:r>
            <a:r>
              <a:rPr lang="pt-BR" sz="1700" dirty="0"/>
              <a:t>.</a:t>
            </a:r>
          </a:p>
        </p:txBody>
      </p:sp>
      <p:sp>
        <p:nvSpPr>
          <p:cNvPr id="12" name="CaixaDeTexto 11"/>
          <p:cNvSpPr txBox="1"/>
          <p:nvPr/>
        </p:nvSpPr>
        <p:spPr>
          <a:xfrm>
            <a:off x="6217228" y="862494"/>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336628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314326" y="848980"/>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314327" y="2171656"/>
            <a:ext cx="5581648" cy="877163"/>
          </a:xfrm>
          <a:prstGeom prst="rect">
            <a:avLst/>
          </a:prstGeom>
          <a:noFill/>
          <a:ln>
            <a:solidFill>
              <a:srgbClr val="0070C0"/>
            </a:solidFill>
          </a:ln>
        </p:spPr>
        <p:txBody>
          <a:bodyPr wrap="square" rtlCol="0">
            <a:spAutoFit/>
          </a:bodyPr>
          <a:lstStyle/>
          <a:p>
            <a:pPr algn="just"/>
            <a:r>
              <a:rPr lang="pt-BR" sz="1700" dirty="0"/>
              <a:t>Art. 47. A solicitação para alteração de habilitação, desabilitação e habilitação de novos estabelecimentos de saúde devem seguir todos os requisitos </a:t>
            </a:r>
          </a:p>
        </p:txBody>
      </p:sp>
      <p:sp>
        <p:nvSpPr>
          <p:cNvPr id="7" name="CaixaDeTexto 6"/>
          <p:cNvSpPr txBox="1"/>
          <p:nvPr/>
        </p:nvSpPr>
        <p:spPr>
          <a:xfrm>
            <a:off x="6142414" y="2171656"/>
            <a:ext cx="5705474" cy="1923604"/>
          </a:xfrm>
          <a:prstGeom prst="rect">
            <a:avLst/>
          </a:prstGeom>
          <a:noFill/>
          <a:ln>
            <a:solidFill>
              <a:srgbClr val="FFC000"/>
            </a:solidFill>
          </a:ln>
        </p:spPr>
        <p:txBody>
          <a:bodyPr wrap="square" rtlCol="0">
            <a:spAutoFit/>
          </a:bodyPr>
          <a:lstStyle/>
          <a:p>
            <a:pPr algn="just"/>
            <a:r>
              <a:rPr lang="pt-BR" sz="1700" dirty="0"/>
              <a:t>Art. 5º. A solicitação para alteração de habilitação, desabilitação e habilitação de novos estabelecimentos de saúde devem seguir todos os requisitos estabelecidos nesta </a:t>
            </a:r>
            <a:r>
              <a:rPr lang="pt-BR" sz="1700" dirty="0" smtClean="0"/>
              <a:t>Portaria, </a:t>
            </a:r>
            <a:r>
              <a:rPr lang="pt-BR" sz="1700" dirty="0"/>
              <a:t>ficando mantidas as habilitações na Alta Complexidade em Oncologia os estabelecimentos de saúde relacionados no Anexo I, habilitados até </a:t>
            </a:r>
            <a:r>
              <a:rPr lang="pt-BR" sz="1700" dirty="0" smtClean="0">
                <a:solidFill>
                  <a:srgbClr val="00B0F0"/>
                </a:solidFill>
              </a:rPr>
              <a:t>31 </a:t>
            </a:r>
            <a:r>
              <a:rPr lang="pt-BR" sz="1700" dirty="0">
                <a:solidFill>
                  <a:srgbClr val="00B0F0"/>
                </a:solidFill>
              </a:rPr>
              <a:t>de </a:t>
            </a:r>
            <a:r>
              <a:rPr lang="pt-BR" sz="1700" dirty="0" smtClean="0">
                <a:solidFill>
                  <a:srgbClr val="00B0F0"/>
                </a:solidFill>
              </a:rPr>
              <a:t>dezembro </a:t>
            </a:r>
            <a:r>
              <a:rPr lang="pt-BR" sz="1700" dirty="0">
                <a:solidFill>
                  <a:srgbClr val="00B0F0"/>
                </a:solidFill>
              </a:rPr>
              <a:t>de </a:t>
            </a:r>
            <a:r>
              <a:rPr lang="pt-BR" sz="1700" dirty="0" smtClean="0">
                <a:solidFill>
                  <a:srgbClr val="00B0F0"/>
                </a:solidFill>
              </a:rPr>
              <a:t>2022</a:t>
            </a:r>
            <a:r>
              <a:rPr lang="pt-BR" sz="1700" dirty="0" smtClean="0"/>
              <a:t>.</a:t>
            </a:r>
            <a:endParaRPr lang="pt-BR" sz="1700" dirty="0"/>
          </a:p>
        </p:txBody>
      </p:sp>
      <p:sp>
        <p:nvSpPr>
          <p:cNvPr id="8" name="CaixaDeTexto 7"/>
          <p:cNvSpPr txBox="1"/>
          <p:nvPr/>
        </p:nvSpPr>
        <p:spPr>
          <a:xfrm>
            <a:off x="6142414" y="1241394"/>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1114833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375635" y="220247"/>
            <a:ext cx="5457825"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142414" y="982518"/>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6142414" y="1400294"/>
            <a:ext cx="5705474" cy="5324535"/>
          </a:xfrm>
          <a:prstGeom prst="rect">
            <a:avLst/>
          </a:prstGeom>
          <a:noFill/>
          <a:ln>
            <a:solidFill>
              <a:srgbClr val="FFC000"/>
            </a:solidFill>
          </a:ln>
        </p:spPr>
        <p:txBody>
          <a:bodyPr wrap="square" rtlCol="0">
            <a:spAutoFit/>
          </a:bodyPr>
          <a:lstStyle/>
          <a:p>
            <a:pPr algn="just"/>
            <a:r>
              <a:rPr lang="pt-BR" sz="1700" dirty="0"/>
              <a:t>Art. 6º. Os gestores locais do SUS devem verificar e, se for o caso, redefinir, em instância colegiada - CIB e CIR, o Plano de Atenção para Diagnóstico e Tratamento do Câncer  estabelecendo, minimamente, para cada estabelecimento de saúde habilitado ou a habilitar na alta complexidade em oncologia:</a:t>
            </a:r>
          </a:p>
          <a:p>
            <a:pPr algn="just"/>
            <a:r>
              <a:rPr lang="pt-BR" sz="1700" dirty="0"/>
              <a:t>....</a:t>
            </a:r>
          </a:p>
          <a:p>
            <a:pPr algn="just"/>
            <a:r>
              <a:rPr lang="pt-BR" sz="1700" dirty="0"/>
              <a:t>V – a forma como se dará o acesso ao atendimento especializado em Cirurgia, Radioterapia</a:t>
            </a:r>
            <a:r>
              <a:rPr lang="pt-BR" sz="1700" dirty="0">
                <a:solidFill>
                  <a:srgbClr val="00B0F0"/>
                </a:solidFill>
              </a:rPr>
              <a:t>, </a:t>
            </a:r>
            <a:r>
              <a:rPr lang="pt-BR" sz="1700" dirty="0" smtClean="0">
                <a:solidFill>
                  <a:srgbClr val="00B0F0"/>
                </a:solidFill>
              </a:rPr>
              <a:t>que inclui </a:t>
            </a:r>
            <a:r>
              <a:rPr lang="pt-BR" sz="1700" dirty="0" err="1">
                <a:solidFill>
                  <a:srgbClr val="00B0F0"/>
                </a:solidFill>
              </a:rPr>
              <a:t>braquiterapia</a:t>
            </a:r>
            <a:r>
              <a:rPr lang="pt-BR" sz="1700" dirty="0">
                <a:solidFill>
                  <a:srgbClr val="00B0F0"/>
                </a:solidFill>
              </a:rPr>
              <a:t>,</a:t>
            </a:r>
            <a:r>
              <a:rPr lang="pt-BR" sz="1700" dirty="0"/>
              <a:t> Oncologia Clínica, Hematologia e Oncologia Pediátrica, conforme a habilitação na alta complexidade em oncologia do hospital.</a:t>
            </a:r>
          </a:p>
          <a:p>
            <a:pPr algn="just"/>
            <a:r>
              <a:rPr lang="pt-BR" sz="1700" dirty="0"/>
              <a:t>.....</a:t>
            </a:r>
          </a:p>
          <a:p>
            <a:pPr algn="just"/>
            <a:r>
              <a:rPr lang="pt-BR" sz="1700" dirty="0"/>
              <a:t>§ 2º Os serviços e ações previstos no Plano de Atenção para o Diagnóstico e o Tratamento do Câncer </a:t>
            </a:r>
            <a:r>
              <a:rPr lang="pt-BR" sz="1700" dirty="0">
                <a:solidFill>
                  <a:srgbClr val="00B0F0"/>
                </a:solidFill>
              </a:rPr>
              <a:t>de adultos, crianças e adolescentes entre 0 a 19 anos incompletos </a:t>
            </a:r>
            <a:r>
              <a:rPr lang="pt-BR" sz="1700" dirty="0"/>
              <a:t>devem estar discriminadamente contemplados no planejamento pactuado integrado e aprovados nas instâncias colegiadas de gestão do SUS, de forma a assegurar a resolubilidade do atendimento integral.</a:t>
            </a:r>
          </a:p>
        </p:txBody>
      </p:sp>
      <p:sp>
        <p:nvSpPr>
          <p:cNvPr id="8" name="CaixaDeTexto 7"/>
          <p:cNvSpPr txBox="1"/>
          <p:nvPr/>
        </p:nvSpPr>
        <p:spPr>
          <a:xfrm>
            <a:off x="375635" y="1543396"/>
            <a:ext cx="5457825" cy="5062924"/>
          </a:xfrm>
          <a:prstGeom prst="rect">
            <a:avLst/>
          </a:prstGeom>
          <a:noFill/>
          <a:ln>
            <a:solidFill>
              <a:srgbClr val="0070C0"/>
            </a:solidFill>
          </a:ln>
        </p:spPr>
        <p:txBody>
          <a:bodyPr wrap="square" rtlCol="0">
            <a:spAutoFit/>
          </a:bodyPr>
          <a:lstStyle/>
          <a:p>
            <a:pPr algn="just"/>
            <a:r>
              <a:rPr lang="pt-BR" sz="1700" dirty="0"/>
              <a:t>Art. 48. Os gestores públicos da saúde devem verificar e, se for o caso, redefinir, em instância colegiada – CIB e CIR, o Plano de Atenção para Diagnóstico e Tratamento do Câncer, estabelecendo, minimamente, para cada estabelecimento de saúde habilitado ou a habilitar na alta complexidade em oncologia:</a:t>
            </a:r>
          </a:p>
          <a:p>
            <a:pPr algn="just"/>
            <a:r>
              <a:rPr lang="pt-BR" sz="1700" dirty="0"/>
              <a:t>.....</a:t>
            </a:r>
          </a:p>
          <a:p>
            <a:pPr algn="just"/>
            <a:r>
              <a:rPr lang="pt-BR" sz="1700" dirty="0"/>
              <a:t>V – a forma como se dará o acesso ao atendimento especializado em Cirurgia, Radioterapia, Oncologia Clínica, Hematologia e Oncologia Pediátrica, conforme a habilitação na alta complexidade em oncologia do hospital.</a:t>
            </a:r>
          </a:p>
          <a:p>
            <a:pPr algn="just"/>
            <a:r>
              <a:rPr lang="pt-BR" sz="1700" dirty="0"/>
              <a:t>....</a:t>
            </a:r>
          </a:p>
          <a:p>
            <a:pPr algn="just"/>
            <a:r>
              <a:rPr lang="pt-BR" sz="1700" dirty="0"/>
              <a:t>§ 2º Os serviços e ações previstos no Plano de Atenção para o Diagnóstico e o Tratamento do Câncer devem estar contemplados no planejamento pactuado integrado e aprovados nas instâncias colegiadas de gestão do SUS, de forma a assegurar a resolubilidade do atendimento em oncologia. </a:t>
            </a:r>
          </a:p>
        </p:txBody>
      </p:sp>
    </p:spTree>
    <p:extLst>
      <p:ext uri="{BB962C8B-B14F-4D97-AF65-F5344CB8AC3E}">
        <p14:creationId xmlns:p14="http://schemas.microsoft.com/office/powerpoint/2010/main" val="2584490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ector reto 49"/>
          <p:cNvCxnSpPr/>
          <p:nvPr/>
        </p:nvCxnSpPr>
        <p:spPr>
          <a:xfrm>
            <a:off x="846731" y="2755763"/>
            <a:ext cx="0" cy="874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a:cxnSpLocks/>
          </p:cNvCxnSpPr>
          <p:nvPr/>
        </p:nvCxnSpPr>
        <p:spPr>
          <a:xfrm>
            <a:off x="1458247" y="3955410"/>
            <a:ext cx="13669" cy="1765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Número de Slide 3"/>
          <p:cNvSpPr>
            <a:spLocks noGrp="1"/>
          </p:cNvSpPr>
          <p:nvPr>
            <p:ph type="sldNum" sz="quarter" idx="12"/>
          </p:nvPr>
        </p:nvSpPr>
        <p:spPr/>
        <p:txBody>
          <a:bodyPr/>
          <a:lstStyle/>
          <a:p>
            <a:fld id="{2CAD3949-D325-4C02-B6F3-CA7E3C2E1BD9}" type="slidenum">
              <a:rPr lang="pt-BR" smtClean="0">
                <a:solidFill>
                  <a:srgbClr val="0070C0"/>
                </a:solidFill>
              </a:rPr>
              <a:t>2</a:t>
            </a:fld>
            <a:endParaRPr lang="pt-BR" dirty="0">
              <a:solidFill>
                <a:srgbClr val="0070C0"/>
              </a:solidFill>
            </a:endParaRPr>
          </a:p>
        </p:txBody>
      </p:sp>
      <p:cxnSp>
        <p:nvCxnSpPr>
          <p:cNvPr id="9" name="Conector reto 8"/>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
        <p:nvSpPr>
          <p:cNvPr id="16" name="Seta para a direita listrada 2"/>
          <p:cNvSpPr/>
          <p:nvPr/>
        </p:nvSpPr>
        <p:spPr>
          <a:xfrm>
            <a:off x="551384" y="3486152"/>
            <a:ext cx="11305256" cy="5762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7" name="CaixaDeTexto 16"/>
          <p:cNvSpPr txBox="1">
            <a:spLocks noChangeArrowheads="1"/>
          </p:cNvSpPr>
          <p:nvPr/>
        </p:nvSpPr>
        <p:spPr bwMode="auto">
          <a:xfrm>
            <a:off x="5686661" y="5232409"/>
            <a:ext cx="2038819" cy="13849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Política Nacional para a Prevenção e Controle do Câncer</a:t>
            </a:r>
          </a:p>
          <a:p>
            <a:pPr algn="ctr" eaLnBrk="1" hangingPunct="1">
              <a:spcBef>
                <a:spcPct val="0"/>
              </a:spcBef>
              <a:buFontTx/>
              <a:buNone/>
            </a:pPr>
            <a:r>
              <a:rPr lang="pt-BR" altLang="pt-BR" sz="1200" dirty="0">
                <a:solidFill>
                  <a:schemeClr val="accent1">
                    <a:lumMod val="75000"/>
                  </a:schemeClr>
                </a:solidFill>
                <a:latin typeface="+mn-lt"/>
              </a:rPr>
              <a:t>GM/MS 874/2013. </a:t>
            </a:r>
          </a:p>
          <a:p>
            <a:pPr algn="ctr" eaLnBrk="1" hangingPunct="1">
              <a:spcBef>
                <a:spcPct val="0"/>
              </a:spcBef>
              <a:buFontTx/>
              <a:buNone/>
            </a:pPr>
            <a:r>
              <a:rPr lang="pt-BR" altLang="pt-BR" sz="1200" dirty="0">
                <a:solidFill>
                  <a:schemeClr val="accent1">
                    <a:lumMod val="75000"/>
                  </a:schemeClr>
                </a:solidFill>
                <a:latin typeface="+mn-lt"/>
              </a:rPr>
              <a:t>Substituída pelo Anexo IX da Portaria de Consolidação nº 2 de setembro de 2017. </a:t>
            </a:r>
          </a:p>
        </p:txBody>
      </p:sp>
      <p:sp>
        <p:nvSpPr>
          <p:cNvPr id="18" name="CaixaDeTexto 17"/>
          <p:cNvSpPr txBox="1">
            <a:spLocks noChangeArrowheads="1"/>
          </p:cNvSpPr>
          <p:nvPr/>
        </p:nvSpPr>
        <p:spPr bwMode="auto">
          <a:xfrm>
            <a:off x="6750022" y="812487"/>
            <a:ext cx="1623486"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Rede de Atenção à Saúde das Pessoas com Doenças Crônicas</a:t>
            </a:r>
          </a:p>
          <a:p>
            <a:pPr algn="ctr" eaLnBrk="1" hangingPunct="1">
              <a:spcBef>
                <a:spcPct val="0"/>
              </a:spcBef>
              <a:buFontTx/>
              <a:buNone/>
            </a:pPr>
            <a:r>
              <a:rPr lang="pt-BR" altLang="pt-BR" sz="1200" dirty="0">
                <a:solidFill>
                  <a:schemeClr val="accent1">
                    <a:lumMod val="75000"/>
                  </a:schemeClr>
                </a:solidFill>
                <a:latin typeface="+mn-lt"/>
              </a:rPr>
              <a:t>GM/MS 483/2014</a:t>
            </a:r>
          </a:p>
        </p:txBody>
      </p:sp>
      <p:sp>
        <p:nvSpPr>
          <p:cNvPr id="19" name="CaixaDeTexto 18"/>
          <p:cNvSpPr txBox="1">
            <a:spLocks noChangeArrowheads="1"/>
          </p:cNvSpPr>
          <p:nvPr/>
        </p:nvSpPr>
        <p:spPr bwMode="auto">
          <a:xfrm>
            <a:off x="7987640" y="4540459"/>
            <a:ext cx="2483582"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Rede de Assistência Oncológica e novas habilitações</a:t>
            </a:r>
          </a:p>
          <a:p>
            <a:pPr algn="ctr" eaLnBrk="1" hangingPunct="1">
              <a:spcBef>
                <a:spcPct val="0"/>
              </a:spcBef>
              <a:buFontTx/>
              <a:buNone/>
            </a:pPr>
            <a:r>
              <a:rPr lang="pt-BR" altLang="pt-BR" sz="1200" dirty="0">
                <a:solidFill>
                  <a:schemeClr val="accent1">
                    <a:lumMod val="75000"/>
                  </a:schemeClr>
                </a:solidFill>
                <a:latin typeface="+mn-lt"/>
              </a:rPr>
              <a:t>SAES/MS 1.399/2019</a:t>
            </a:r>
          </a:p>
          <a:p>
            <a:pPr algn="ctr" eaLnBrk="1" hangingPunct="1">
              <a:spcBef>
                <a:spcPct val="0"/>
              </a:spcBef>
              <a:buFont typeface="Arial" panose="020B0604020202020204" pitchFamily="34" charset="0"/>
              <a:buNone/>
            </a:pPr>
            <a:r>
              <a:rPr lang="pt-BR" altLang="pt-BR" sz="1200" dirty="0">
                <a:solidFill>
                  <a:schemeClr val="accent1">
                    <a:lumMod val="75000"/>
                  </a:schemeClr>
                </a:solidFill>
                <a:latin typeface="+mn-lt"/>
              </a:rPr>
              <a:t>(revogou a SAS/MS 140/2014, que revogou a 741/2005).</a:t>
            </a:r>
          </a:p>
          <a:p>
            <a:pPr algn="ctr" eaLnBrk="1" hangingPunct="1">
              <a:spcBef>
                <a:spcPct val="0"/>
              </a:spcBef>
              <a:buFont typeface="Arial" panose="020B0604020202020204" pitchFamily="34" charset="0"/>
              <a:buNone/>
            </a:pPr>
            <a:r>
              <a:rPr lang="pt-BR" altLang="pt-BR" sz="1200" dirty="0">
                <a:solidFill>
                  <a:schemeClr val="accent1">
                    <a:lumMod val="75000"/>
                  </a:schemeClr>
                </a:solidFill>
                <a:latin typeface="+mn-lt"/>
              </a:rPr>
              <a:t>Substituída pela Seção III da – Portaria de Consolidação SAES nº 1 de fevereiro de 2022. </a:t>
            </a:r>
            <a:endParaRPr lang="pt-BR" altLang="pt-BR" sz="1200" b="1" dirty="0">
              <a:solidFill>
                <a:srgbClr val="FF0000"/>
              </a:solidFill>
              <a:latin typeface="+mn-lt"/>
            </a:endParaRPr>
          </a:p>
        </p:txBody>
      </p:sp>
      <p:sp>
        <p:nvSpPr>
          <p:cNvPr id="20" name="CaixaDeTexto 19"/>
          <p:cNvSpPr txBox="1">
            <a:spLocks noChangeArrowheads="1"/>
          </p:cNvSpPr>
          <p:nvPr/>
        </p:nvSpPr>
        <p:spPr bwMode="auto">
          <a:xfrm>
            <a:off x="6046856" y="2679776"/>
            <a:ext cx="1500963"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SDM e SRC </a:t>
            </a:r>
          </a:p>
          <a:p>
            <a:pPr algn="ctr" eaLnBrk="1" hangingPunct="1">
              <a:spcBef>
                <a:spcPct val="0"/>
              </a:spcBef>
              <a:buFontTx/>
              <a:buNone/>
            </a:pPr>
            <a:r>
              <a:rPr lang="pt-BR" altLang="pt-BR" sz="1200" dirty="0">
                <a:solidFill>
                  <a:schemeClr val="accent1">
                    <a:lumMod val="75000"/>
                  </a:schemeClr>
                </a:solidFill>
                <a:latin typeface="+mn-lt"/>
              </a:rPr>
              <a:t>GM/MS 189/2014</a:t>
            </a:r>
          </a:p>
        </p:txBody>
      </p:sp>
      <p:sp>
        <p:nvSpPr>
          <p:cNvPr id="21" name="CaixaDeTexto 20"/>
          <p:cNvSpPr txBox="1">
            <a:spLocks noChangeArrowheads="1"/>
          </p:cNvSpPr>
          <p:nvPr/>
        </p:nvSpPr>
        <p:spPr bwMode="auto">
          <a:xfrm>
            <a:off x="4300508" y="1835967"/>
            <a:ext cx="2055284"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err="1">
                <a:solidFill>
                  <a:schemeClr val="accent1">
                    <a:lumMod val="75000"/>
                  </a:schemeClr>
                </a:solidFill>
                <a:latin typeface="+mn-lt"/>
              </a:rPr>
              <a:t>Qualicito</a:t>
            </a:r>
            <a:r>
              <a:rPr lang="pt-BR" altLang="pt-BR" sz="1200" dirty="0">
                <a:solidFill>
                  <a:schemeClr val="accent1">
                    <a:lumMod val="75000"/>
                  </a:schemeClr>
                </a:solidFill>
                <a:latin typeface="+mn-lt"/>
              </a:rPr>
              <a:t> </a:t>
            </a:r>
          </a:p>
          <a:p>
            <a:pPr algn="ctr">
              <a:spcBef>
                <a:spcPct val="0"/>
              </a:spcBef>
              <a:buNone/>
            </a:pPr>
            <a:r>
              <a:rPr lang="pt-BR" altLang="pt-BR" sz="1200" dirty="0">
                <a:solidFill>
                  <a:schemeClr val="accent1">
                    <a:lumMod val="75000"/>
                  </a:schemeClr>
                </a:solidFill>
                <a:latin typeface="+mn-lt"/>
              </a:rPr>
              <a:t>Portaria de Consolidação GM/MS N° 6 3.388/2013 </a:t>
            </a:r>
          </a:p>
        </p:txBody>
      </p:sp>
      <p:sp>
        <p:nvSpPr>
          <p:cNvPr id="22" name="CaixaDeTexto 21"/>
          <p:cNvSpPr txBox="1">
            <a:spLocks noChangeArrowheads="1"/>
          </p:cNvSpPr>
          <p:nvPr/>
        </p:nvSpPr>
        <p:spPr bwMode="auto">
          <a:xfrm>
            <a:off x="247463" y="4291396"/>
            <a:ext cx="2789593"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Plano de Expansão da Radioterapia GM/MS 931/2012 (alterada pela GM/MS 3.283/2017) Substituída pela Portaria de Consolidação SAES nº 5 de fevereiro de 2022 - Título V – Capítulo VI- Seção II – Do Plano de Expansão da Radioterapia </a:t>
            </a:r>
          </a:p>
        </p:txBody>
      </p:sp>
      <p:sp>
        <p:nvSpPr>
          <p:cNvPr id="23" name="CaixaDeTexto 22"/>
          <p:cNvSpPr txBox="1">
            <a:spLocks noChangeArrowheads="1"/>
          </p:cNvSpPr>
          <p:nvPr/>
        </p:nvSpPr>
        <p:spPr bwMode="auto">
          <a:xfrm>
            <a:off x="1537355" y="3955196"/>
            <a:ext cx="874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Mai/2012</a:t>
            </a:r>
          </a:p>
        </p:txBody>
      </p:sp>
      <p:sp>
        <p:nvSpPr>
          <p:cNvPr id="24" name="CaixaDeTexto 23"/>
          <p:cNvSpPr txBox="1">
            <a:spLocks noChangeArrowheads="1"/>
          </p:cNvSpPr>
          <p:nvPr/>
        </p:nvSpPr>
        <p:spPr bwMode="auto">
          <a:xfrm>
            <a:off x="3394210" y="3300414"/>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Out/2012</a:t>
            </a:r>
          </a:p>
        </p:txBody>
      </p:sp>
      <p:sp>
        <p:nvSpPr>
          <p:cNvPr id="25" name="CaixaDeTexto 24"/>
          <p:cNvSpPr txBox="1">
            <a:spLocks noChangeArrowheads="1"/>
          </p:cNvSpPr>
          <p:nvPr/>
        </p:nvSpPr>
        <p:spPr bwMode="auto">
          <a:xfrm>
            <a:off x="5967624" y="3958010"/>
            <a:ext cx="873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Mar/2013</a:t>
            </a:r>
          </a:p>
        </p:txBody>
      </p:sp>
      <p:sp>
        <p:nvSpPr>
          <p:cNvPr id="26" name="CaixaDeTexto 25"/>
          <p:cNvSpPr txBox="1">
            <a:spLocks noChangeArrowheads="1"/>
          </p:cNvSpPr>
          <p:nvPr/>
        </p:nvSpPr>
        <p:spPr bwMode="auto">
          <a:xfrm>
            <a:off x="5610055" y="3308235"/>
            <a:ext cx="85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Dez/2013</a:t>
            </a:r>
          </a:p>
        </p:txBody>
      </p:sp>
      <p:sp>
        <p:nvSpPr>
          <p:cNvPr id="27" name="CaixaDeTexto 26"/>
          <p:cNvSpPr txBox="1">
            <a:spLocks noChangeArrowheads="1"/>
          </p:cNvSpPr>
          <p:nvPr/>
        </p:nvSpPr>
        <p:spPr bwMode="auto">
          <a:xfrm>
            <a:off x="8161038" y="4021635"/>
            <a:ext cx="9121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Dez/2019</a:t>
            </a:r>
          </a:p>
        </p:txBody>
      </p:sp>
      <p:sp>
        <p:nvSpPr>
          <p:cNvPr id="28" name="CaixaDeTexto 27"/>
          <p:cNvSpPr txBox="1">
            <a:spLocks noChangeArrowheads="1"/>
          </p:cNvSpPr>
          <p:nvPr/>
        </p:nvSpPr>
        <p:spPr bwMode="auto">
          <a:xfrm>
            <a:off x="6593419" y="3152995"/>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Jan/2014</a:t>
            </a:r>
          </a:p>
        </p:txBody>
      </p:sp>
      <p:sp>
        <p:nvSpPr>
          <p:cNvPr id="29" name="CaixaDeTexto 28"/>
          <p:cNvSpPr txBox="1">
            <a:spLocks noChangeArrowheads="1"/>
          </p:cNvSpPr>
          <p:nvPr/>
        </p:nvSpPr>
        <p:spPr bwMode="auto">
          <a:xfrm>
            <a:off x="2590807" y="1175214"/>
            <a:ext cx="3352799"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ln w="0"/>
                <a:solidFill>
                  <a:schemeClr val="accent1"/>
                </a:solidFill>
                <a:effectLst>
                  <a:outerShdw blurRad="38100" dist="25400" dir="5400000" algn="ctr" rotWithShape="0">
                    <a:srgbClr val="6E747A">
                      <a:alpha val="43000"/>
                    </a:srgbClr>
                  </a:outerShdw>
                </a:effectLst>
                <a:latin typeface="+mn-lt"/>
              </a:rPr>
              <a:t>Institui a Rede de Atenção à Saúde das Pessoas com Doenças Crônicas  </a:t>
            </a:r>
          </a:p>
          <a:p>
            <a:pPr algn="ctr" eaLnBrk="1" hangingPunct="1">
              <a:spcBef>
                <a:spcPct val="0"/>
              </a:spcBef>
              <a:buFontTx/>
              <a:buNone/>
            </a:pPr>
            <a:r>
              <a:rPr lang="pt-BR" altLang="pt-BR" sz="1200" dirty="0">
                <a:ln w="0"/>
                <a:solidFill>
                  <a:schemeClr val="accent1"/>
                </a:solidFill>
                <a:effectLst>
                  <a:outerShdw blurRad="38100" dist="25400" dir="5400000" algn="ctr" rotWithShape="0">
                    <a:srgbClr val="6E747A">
                      <a:alpha val="43000"/>
                    </a:srgbClr>
                  </a:outerShdw>
                </a:effectLst>
                <a:latin typeface="+mn-lt"/>
              </a:rPr>
              <a:t>GM/MS 252/2013 (</a:t>
            </a:r>
            <a:r>
              <a:rPr lang="pt-BR" altLang="pt-BR" sz="1200" dirty="0">
                <a:ln w="0"/>
                <a:solidFill>
                  <a:srgbClr val="FF0000"/>
                </a:solidFill>
                <a:effectLst>
                  <a:outerShdw blurRad="38100" dist="25400" dir="5400000" algn="ctr" rotWithShape="0">
                    <a:srgbClr val="6E747A">
                      <a:alpha val="43000"/>
                    </a:srgbClr>
                  </a:outerShdw>
                </a:effectLst>
                <a:latin typeface="+mn-lt"/>
              </a:rPr>
              <a:t>REVOGADA</a:t>
            </a:r>
            <a:r>
              <a:rPr lang="pt-BR" altLang="pt-BR" sz="1200" dirty="0">
                <a:ln w="0"/>
                <a:solidFill>
                  <a:schemeClr val="accent1"/>
                </a:solidFill>
                <a:effectLst>
                  <a:outerShdw blurRad="38100" dist="25400" dir="5400000" algn="ctr" rotWithShape="0">
                    <a:srgbClr val="6E747A">
                      <a:alpha val="43000"/>
                    </a:srgbClr>
                  </a:outerShdw>
                </a:effectLst>
                <a:latin typeface="+mn-lt"/>
              </a:rPr>
              <a:t>) </a:t>
            </a:r>
          </a:p>
        </p:txBody>
      </p:sp>
      <p:sp>
        <p:nvSpPr>
          <p:cNvPr id="30" name="CaixaDeTexto 29"/>
          <p:cNvSpPr txBox="1">
            <a:spLocks noChangeArrowheads="1"/>
          </p:cNvSpPr>
          <p:nvPr/>
        </p:nvSpPr>
        <p:spPr bwMode="auto">
          <a:xfrm>
            <a:off x="4306890" y="3300415"/>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err="1">
                <a:solidFill>
                  <a:srgbClr val="FFFF00"/>
                </a:solidFill>
                <a:latin typeface="+mn-lt"/>
              </a:rPr>
              <a:t>Fev</a:t>
            </a:r>
            <a:r>
              <a:rPr lang="pt-BR" altLang="pt-BR" sz="1200" b="1" dirty="0">
                <a:solidFill>
                  <a:srgbClr val="FFFF00"/>
                </a:solidFill>
                <a:latin typeface="+mn-lt"/>
              </a:rPr>
              <a:t>/2013</a:t>
            </a:r>
          </a:p>
        </p:txBody>
      </p:sp>
      <p:sp>
        <p:nvSpPr>
          <p:cNvPr id="31" name="CaixaDeTexto 30"/>
          <p:cNvSpPr txBox="1"/>
          <p:nvPr/>
        </p:nvSpPr>
        <p:spPr>
          <a:xfrm>
            <a:off x="1847857" y="5656221"/>
            <a:ext cx="1936750" cy="83185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pt-BR" sz="1200" b="1" dirty="0">
                <a:solidFill>
                  <a:srgbClr val="FF0000"/>
                </a:solidFill>
              </a:rPr>
              <a:t>REVOGOU</a:t>
            </a:r>
            <a:r>
              <a:rPr lang="pt-BR" sz="1200" dirty="0">
                <a:solidFill>
                  <a:schemeClr val="accent1">
                    <a:lumMod val="75000"/>
                  </a:schemeClr>
                </a:solidFill>
              </a:rPr>
              <a:t> a GM/MS 2.439/2005 - Política Nacional de Atenção Oncológica (8/12/2005)</a:t>
            </a:r>
          </a:p>
        </p:txBody>
      </p:sp>
      <p:sp>
        <p:nvSpPr>
          <p:cNvPr id="32" name="Seta para a esquerda 39"/>
          <p:cNvSpPr/>
          <p:nvPr/>
        </p:nvSpPr>
        <p:spPr>
          <a:xfrm>
            <a:off x="3791452" y="5985804"/>
            <a:ext cx="590550" cy="19928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33" name="CaixaDeTexto 32"/>
          <p:cNvSpPr txBox="1">
            <a:spLocks noChangeArrowheads="1"/>
          </p:cNvSpPr>
          <p:nvPr/>
        </p:nvSpPr>
        <p:spPr bwMode="auto">
          <a:xfrm>
            <a:off x="288929" y="2246958"/>
            <a:ext cx="2245678" cy="4619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ln w="0"/>
                <a:solidFill>
                  <a:schemeClr val="accent1"/>
                </a:solidFill>
                <a:effectLst>
                  <a:outerShdw blurRad="38100" dist="25400" dir="5400000" algn="ctr" rotWithShape="0">
                    <a:srgbClr val="6E747A">
                      <a:alpha val="43000"/>
                    </a:srgbClr>
                  </a:outerShdw>
                </a:effectLst>
                <a:latin typeface="+mn-lt"/>
              </a:rPr>
              <a:t>Redes de Atenção à Saúde</a:t>
            </a:r>
          </a:p>
          <a:p>
            <a:pPr algn="ctr" eaLnBrk="1" hangingPunct="1">
              <a:spcBef>
                <a:spcPct val="0"/>
              </a:spcBef>
              <a:buFontTx/>
              <a:buNone/>
            </a:pPr>
            <a:r>
              <a:rPr lang="pt-BR" altLang="pt-BR" sz="1200" dirty="0">
                <a:ln w="0"/>
                <a:solidFill>
                  <a:schemeClr val="accent1"/>
                </a:solidFill>
                <a:effectLst>
                  <a:outerShdw blurRad="38100" dist="25400" dir="5400000" algn="ctr" rotWithShape="0">
                    <a:srgbClr val="6E747A">
                      <a:alpha val="43000"/>
                    </a:srgbClr>
                  </a:outerShdw>
                </a:effectLst>
                <a:latin typeface="+mn-lt"/>
              </a:rPr>
              <a:t>GM/MS 4.279/2010</a:t>
            </a:r>
          </a:p>
        </p:txBody>
      </p:sp>
      <p:sp>
        <p:nvSpPr>
          <p:cNvPr id="34" name="CaixaDeTexto 33"/>
          <p:cNvSpPr txBox="1">
            <a:spLocks noChangeArrowheads="1"/>
          </p:cNvSpPr>
          <p:nvPr/>
        </p:nvSpPr>
        <p:spPr bwMode="auto">
          <a:xfrm>
            <a:off x="554967" y="3256284"/>
            <a:ext cx="935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Dez/2010</a:t>
            </a:r>
          </a:p>
        </p:txBody>
      </p:sp>
      <p:sp>
        <p:nvSpPr>
          <p:cNvPr id="35" name="CaixaDeTexto 34"/>
          <p:cNvSpPr txBox="1">
            <a:spLocks noChangeArrowheads="1"/>
          </p:cNvSpPr>
          <p:nvPr/>
        </p:nvSpPr>
        <p:spPr bwMode="auto">
          <a:xfrm>
            <a:off x="601885" y="3983040"/>
            <a:ext cx="87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err="1">
                <a:solidFill>
                  <a:srgbClr val="FFFF00"/>
                </a:solidFill>
                <a:latin typeface="+mn-lt"/>
              </a:rPr>
              <a:t>Jun</a:t>
            </a:r>
            <a:r>
              <a:rPr lang="pt-BR" altLang="pt-BR" sz="1200" b="1" dirty="0">
                <a:solidFill>
                  <a:srgbClr val="FFFF00"/>
                </a:solidFill>
                <a:latin typeface="+mn-lt"/>
              </a:rPr>
              <a:t>/2011</a:t>
            </a:r>
          </a:p>
        </p:txBody>
      </p:sp>
      <p:sp>
        <p:nvSpPr>
          <p:cNvPr id="36" name="CaixaDeTexto 35"/>
          <p:cNvSpPr txBox="1">
            <a:spLocks noChangeArrowheads="1"/>
          </p:cNvSpPr>
          <p:nvPr/>
        </p:nvSpPr>
        <p:spPr bwMode="auto">
          <a:xfrm>
            <a:off x="108823" y="5738904"/>
            <a:ext cx="1611312" cy="646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Organização do SUS</a:t>
            </a:r>
          </a:p>
          <a:p>
            <a:pPr algn="ctr" eaLnBrk="1" hangingPunct="1">
              <a:spcBef>
                <a:spcPct val="0"/>
              </a:spcBef>
              <a:buFontTx/>
              <a:buNone/>
            </a:pPr>
            <a:r>
              <a:rPr lang="pt-BR" altLang="pt-BR" sz="1200" dirty="0">
                <a:solidFill>
                  <a:schemeClr val="accent1">
                    <a:lumMod val="75000"/>
                  </a:schemeClr>
                </a:solidFill>
                <a:latin typeface="+mn-lt"/>
              </a:rPr>
              <a:t>PR - Decreto nº 7.508/2011</a:t>
            </a:r>
          </a:p>
        </p:txBody>
      </p:sp>
      <p:sp>
        <p:nvSpPr>
          <p:cNvPr id="37" name="CaixaDeTexto 44"/>
          <p:cNvSpPr txBox="1">
            <a:spLocks noChangeArrowheads="1"/>
          </p:cNvSpPr>
          <p:nvPr/>
        </p:nvSpPr>
        <p:spPr bwMode="auto">
          <a:xfrm>
            <a:off x="50223" y="853828"/>
            <a:ext cx="2408032" cy="954107"/>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pt-BR" altLang="pt-BR" sz="1400" dirty="0">
                <a:ln w="0"/>
                <a:solidFill>
                  <a:schemeClr val="accent1"/>
                </a:solidFill>
                <a:effectLst>
                  <a:outerShdw blurRad="38100" dist="25400" dir="5400000" algn="ctr" rotWithShape="0">
                    <a:srgbClr val="6E747A">
                      <a:alpha val="43000"/>
                    </a:srgbClr>
                  </a:outerShdw>
                </a:effectLst>
                <a:latin typeface="+mn-lt"/>
              </a:rPr>
              <a:t>Bases iniciais </a:t>
            </a:r>
            <a:r>
              <a:rPr lang="pt-BR" altLang="pt-BR" sz="1200" dirty="0">
                <a:ln w="0"/>
                <a:solidFill>
                  <a:schemeClr val="accent1"/>
                </a:solidFill>
                <a:effectLst>
                  <a:outerShdw blurRad="38100" dist="25400" dir="5400000" algn="ctr" rotWithShape="0">
                    <a:srgbClr val="6E747A">
                      <a:alpha val="43000"/>
                    </a:srgbClr>
                  </a:outerShdw>
                </a:effectLst>
                <a:latin typeface="+mn-lt"/>
              </a:rPr>
              <a:t>(</a:t>
            </a:r>
            <a:r>
              <a:rPr lang="pt-BR" altLang="pt-BR" sz="1200" dirty="0">
                <a:ln w="0"/>
                <a:solidFill>
                  <a:srgbClr val="FF0000"/>
                </a:solidFill>
                <a:effectLst>
                  <a:outerShdw blurRad="38100" dist="25400" dir="5400000" algn="ctr" rotWithShape="0">
                    <a:srgbClr val="6E747A">
                      <a:alpha val="43000"/>
                    </a:srgbClr>
                  </a:outerShdw>
                </a:effectLst>
                <a:latin typeface="+mn-lt"/>
              </a:rPr>
              <a:t>REVOGADAS</a:t>
            </a:r>
            <a:r>
              <a:rPr lang="pt-BR" altLang="pt-BR" sz="1400" dirty="0">
                <a:ln w="0"/>
                <a:solidFill>
                  <a:schemeClr val="accent1"/>
                </a:solidFill>
                <a:effectLst>
                  <a:outerShdw blurRad="38100" dist="25400" dir="5400000" algn="ctr" rotWithShape="0">
                    <a:srgbClr val="6E747A">
                      <a:alpha val="43000"/>
                    </a:srgbClr>
                  </a:outerShdw>
                </a:effectLst>
                <a:latin typeface="+mn-lt"/>
              </a:rPr>
              <a:t>):</a:t>
            </a:r>
          </a:p>
          <a:p>
            <a:pPr algn="just" eaLnBrk="1" hangingPunct="1">
              <a:spcBef>
                <a:spcPct val="0"/>
              </a:spcBef>
              <a:buFontTx/>
              <a:buNone/>
            </a:pPr>
            <a:r>
              <a:rPr lang="pt-BR" altLang="pt-BR" sz="1400" dirty="0">
                <a:ln w="0"/>
                <a:solidFill>
                  <a:schemeClr val="accent1"/>
                </a:solidFill>
                <a:effectLst>
                  <a:outerShdw blurRad="38100" dist="25400" dir="5400000" algn="ctr" rotWithShape="0">
                    <a:srgbClr val="6E747A">
                      <a:alpha val="43000"/>
                    </a:srgbClr>
                  </a:outerShdw>
                </a:effectLst>
                <a:latin typeface="+mn-lt"/>
              </a:rPr>
              <a:t>GM/MS 3.535 e 3.536/1998</a:t>
            </a:r>
          </a:p>
          <a:p>
            <a:pPr algn="just" eaLnBrk="1" hangingPunct="1">
              <a:spcBef>
                <a:spcPct val="0"/>
              </a:spcBef>
              <a:buFontTx/>
              <a:buNone/>
            </a:pPr>
            <a:r>
              <a:rPr lang="pt-BR" altLang="pt-BR" sz="1400" dirty="0">
                <a:ln w="0"/>
                <a:solidFill>
                  <a:schemeClr val="accent1"/>
                </a:solidFill>
                <a:effectLst>
                  <a:outerShdw blurRad="38100" dist="25400" dir="5400000" algn="ctr" rotWithShape="0">
                    <a:srgbClr val="6E747A">
                      <a:alpha val="43000"/>
                    </a:srgbClr>
                  </a:outerShdw>
                </a:effectLst>
                <a:latin typeface="+mn-lt"/>
              </a:rPr>
              <a:t>GM/MS nº 2.439/2005</a:t>
            </a:r>
          </a:p>
          <a:p>
            <a:pPr algn="just" eaLnBrk="1" hangingPunct="1">
              <a:spcBef>
                <a:spcPct val="0"/>
              </a:spcBef>
              <a:buFontTx/>
              <a:buNone/>
            </a:pPr>
            <a:r>
              <a:rPr lang="pt-BR" altLang="pt-BR" sz="1400" dirty="0">
                <a:ln w="0"/>
                <a:solidFill>
                  <a:schemeClr val="accent1"/>
                </a:solidFill>
                <a:effectLst>
                  <a:outerShdw blurRad="38100" dist="25400" dir="5400000" algn="ctr" rotWithShape="0">
                    <a:srgbClr val="6E747A">
                      <a:alpha val="43000"/>
                    </a:srgbClr>
                  </a:outerShdw>
                </a:effectLst>
                <a:latin typeface="+mn-lt"/>
              </a:rPr>
              <a:t>SAS/MS 741/2005</a:t>
            </a:r>
          </a:p>
        </p:txBody>
      </p:sp>
      <p:sp>
        <p:nvSpPr>
          <p:cNvPr id="38" name="CaixaDeTexto 37"/>
          <p:cNvSpPr txBox="1">
            <a:spLocks noChangeArrowheads="1"/>
          </p:cNvSpPr>
          <p:nvPr/>
        </p:nvSpPr>
        <p:spPr bwMode="auto">
          <a:xfrm>
            <a:off x="4635502" y="2624138"/>
            <a:ext cx="1363663" cy="646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SISCAN </a:t>
            </a:r>
          </a:p>
          <a:p>
            <a:pPr algn="ctr" eaLnBrk="1" hangingPunct="1">
              <a:spcBef>
                <a:spcPct val="0"/>
              </a:spcBef>
              <a:buFontTx/>
              <a:buNone/>
            </a:pPr>
            <a:r>
              <a:rPr lang="pt-BR" altLang="pt-BR" sz="1200" dirty="0">
                <a:solidFill>
                  <a:schemeClr val="accent1">
                    <a:lumMod val="75000"/>
                  </a:schemeClr>
                </a:solidFill>
                <a:latin typeface="+mn-lt"/>
              </a:rPr>
              <a:t>GM/MS 3.394/2013 </a:t>
            </a:r>
          </a:p>
        </p:txBody>
      </p:sp>
      <p:sp>
        <p:nvSpPr>
          <p:cNvPr id="39" name="CaixaDeTexto 38"/>
          <p:cNvSpPr txBox="1">
            <a:spLocks noChangeArrowheads="1"/>
          </p:cNvSpPr>
          <p:nvPr/>
        </p:nvSpPr>
        <p:spPr bwMode="auto">
          <a:xfrm>
            <a:off x="6728299" y="3948614"/>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err="1">
                <a:solidFill>
                  <a:srgbClr val="FFFF00"/>
                </a:solidFill>
                <a:latin typeface="+mn-lt"/>
              </a:rPr>
              <a:t>Fev</a:t>
            </a:r>
            <a:r>
              <a:rPr lang="pt-BR" altLang="pt-BR" sz="1200" b="1" dirty="0">
                <a:solidFill>
                  <a:srgbClr val="FFFF00"/>
                </a:solidFill>
                <a:latin typeface="+mn-lt"/>
              </a:rPr>
              <a:t>/2014</a:t>
            </a:r>
          </a:p>
        </p:txBody>
      </p:sp>
      <p:sp>
        <p:nvSpPr>
          <p:cNvPr id="40" name="CaixaDeTexto 39"/>
          <p:cNvSpPr txBox="1">
            <a:spLocks noChangeArrowheads="1"/>
          </p:cNvSpPr>
          <p:nvPr/>
        </p:nvSpPr>
        <p:spPr bwMode="auto">
          <a:xfrm>
            <a:off x="9564663" y="906800"/>
            <a:ext cx="2301502"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dirty="0">
                <a:solidFill>
                  <a:schemeClr val="accent1">
                    <a:lumMod val="75000"/>
                  </a:schemeClr>
                </a:solidFill>
                <a:latin typeface="+mn-lt"/>
              </a:rPr>
              <a:t>Lei nº 14.308 março de 2022 – Institui a Política Nacional de Atenção à Oncologia Pediátrica</a:t>
            </a:r>
          </a:p>
        </p:txBody>
      </p:sp>
      <p:sp>
        <p:nvSpPr>
          <p:cNvPr id="41" name="CaixaDeTexto 40"/>
          <p:cNvSpPr txBox="1">
            <a:spLocks noChangeArrowheads="1"/>
          </p:cNvSpPr>
          <p:nvPr/>
        </p:nvSpPr>
        <p:spPr bwMode="auto">
          <a:xfrm>
            <a:off x="10522846" y="1831957"/>
            <a:ext cx="1380225" cy="1446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t-BR" altLang="pt-BR" sz="1100" dirty="0" smtClean="0">
                <a:solidFill>
                  <a:schemeClr val="accent1">
                    <a:lumMod val="75000"/>
                  </a:schemeClr>
                </a:solidFill>
              </a:rPr>
              <a:t>Portaria GM/MS 1.079/2022 -</a:t>
            </a:r>
            <a:endParaRPr lang="pt-BR" altLang="pt-BR" sz="1100" dirty="0">
              <a:solidFill>
                <a:schemeClr val="accent1">
                  <a:lumMod val="75000"/>
                </a:schemeClr>
              </a:solidFill>
            </a:endParaRPr>
          </a:p>
          <a:p>
            <a:pPr algn="ctr">
              <a:spcBef>
                <a:spcPct val="0"/>
              </a:spcBef>
              <a:buNone/>
            </a:pPr>
            <a:r>
              <a:rPr lang="pt-BR" sz="1100" dirty="0" smtClean="0">
                <a:solidFill>
                  <a:schemeClr val="accent1">
                    <a:lumMod val="75000"/>
                  </a:schemeClr>
                </a:solidFill>
                <a:latin typeface="+mn-lt"/>
              </a:rPr>
              <a:t>Formaliza </a:t>
            </a:r>
            <a:r>
              <a:rPr lang="pt-BR" sz="1100" dirty="0">
                <a:solidFill>
                  <a:schemeClr val="accent1">
                    <a:lumMod val="75000"/>
                  </a:schemeClr>
                </a:solidFill>
                <a:latin typeface="+mn-lt"/>
              </a:rPr>
              <a:t>e institui Programas Nacionais de Prevenção e Detecção Precoce de câncer, no âmbito da </a:t>
            </a:r>
            <a:r>
              <a:rPr lang="pt-BR" sz="1100" dirty="0" smtClean="0">
                <a:solidFill>
                  <a:schemeClr val="accent1">
                    <a:lumMod val="75000"/>
                  </a:schemeClr>
                </a:solidFill>
                <a:latin typeface="+mn-lt"/>
              </a:rPr>
              <a:t>PNPCC. </a:t>
            </a:r>
            <a:endParaRPr lang="pt-BR" sz="1100" dirty="0">
              <a:solidFill>
                <a:schemeClr val="accent1">
                  <a:lumMod val="75000"/>
                </a:schemeClr>
              </a:solidFill>
              <a:latin typeface="+mn-lt"/>
            </a:endParaRPr>
          </a:p>
        </p:txBody>
      </p:sp>
      <p:sp>
        <p:nvSpPr>
          <p:cNvPr id="42" name="CaixaDeTexto 41"/>
          <p:cNvSpPr txBox="1"/>
          <p:nvPr/>
        </p:nvSpPr>
        <p:spPr>
          <a:xfrm>
            <a:off x="1164566" y="133536"/>
            <a:ext cx="9407873" cy="523220"/>
          </a:xfrm>
          <a:prstGeom prst="rect">
            <a:avLst/>
          </a:prstGeom>
          <a:noFill/>
          <a:ln>
            <a:solidFill>
              <a:schemeClr val="accent1">
                <a:lumMod val="75000"/>
              </a:schemeClr>
            </a:solidFill>
          </a:ln>
        </p:spPr>
        <p:txBody>
          <a:bodyPr wrap="square" rtlCol="0">
            <a:spAutoFit/>
          </a:bodyPr>
          <a:lstStyle/>
          <a:p>
            <a:pPr algn="ctr">
              <a:defRPr/>
            </a:pPr>
            <a:r>
              <a:rPr lang="pt-BR" sz="2800" b="1" dirty="0" smtClean="0">
                <a:solidFill>
                  <a:schemeClr val="bg1"/>
                </a:solidFill>
                <a:latin typeface="Montserrat" panose="020B0604020202020204" charset="0"/>
              </a:rPr>
              <a:t>PNPCC - Principais </a:t>
            </a:r>
            <a:r>
              <a:rPr lang="pt-BR" sz="2800" b="1" dirty="0">
                <a:solidFill>
                  <a:schemeClr val="bg1"/>
                </a:solidFill>
                <a:latin typeface="Montserrat" panose="020B0604020202020204" charset="0"/>
              </a:rPr>
              <a:t>Estratégias e Normativos</a:t>
            </a:r>
          </a:p>
        </p:txBody>
      </p:sp>
      <p:sp>
        <p:nvSpPr>
          <p:cNvPr id="43" name="CaixaDeTexto 42">
            <a:extLst>
              <a:ext uri="{FF2B5EF4-FFF2-40B4-BE49-F238E27FC236}">
                <a16:creationId xmlns:a16="http://schemas.microsoft.com/office/drawing/2014/main" id="{106EC22C-44A7-EBE3-4D2F-B5EB636784D6}"/>
              </a:ext>
            </a:extLst>
          </p:cNvPr>
          <p:cNvSpPr txBox="1">
            <a:spLocks noChangeArrowheads="1"/>
          </p:cNvSpPr>
          <p:nvPr/>
        </p:nvSpPr>
        <p:spPr bwMode="auto">
          <a:xfrm>
            <a:off x="10677462" y="4551880"/>
            <a:ext cx="1448697"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t-BR" altLang="pt-BR" sz="1200" dirty="0">
                <a:solidFill>
                  <a:schemeClr val="accent1">
                    <a:lumMod val="75000"/>
                  </a:schemeClr>
                </a:solidFill>
              </a:rPr>
              <a:t>Portaria SAS/MS nº </a:t>
            </a:r>
            <a:r>
              <a:rPr lang="pt-BR" altLang="pt-BR" sz="1200" dirty="0" smtClean="0">
                <a:solidFill>
                  <a:schemeClr val="accent1">
                    <a:lumMod val="75000"/>
                  </a:schemeClr>
                </a:solidFill>
              </a:rPr>
              <a:t>263/2019 -</a:t>
            </a:r>
            <a:endParaRPr lang="pt-BR" altLang="pt-BR" sz="1200" dirty="0">
              <a:solidFill>
                <a:schemeClr val="accent1">
                  <a:lumMod val="75000"/>
                </a:schemeClr>
              </a:solidFill>
            </a:endParaRPr>
          </a:p>
          <a:p>
            <a:pPr algn="ctr" eaLnBrk="1" hangingPunct="1">
              <a:spcBef>
                <a:spcPct val="0"/>
              </a:spcBef>
              <a:buFontTx/>
              <a:buNone/>
            </a:pPr>
            <a:r>
              <a:rPr lang="pt-BR" sz="1200" dirty="0" smtClean="0">
                <a:solidFill>
                  <a:schemeClr val="accent1">
                    <a:lumMod val="75000"/>
                  </a:schemeClr>
                </a:solidFill>
                <a:latin typeface="+mn-lt"/>
              </a:rPr>
              <a:t>Atualiza </a:t>
            </a:r>
            <a:r>
              <a:rPr lang="pt-BR" sz="1200" dirty="0">
                <a:solidFill>
                  <a:schemeClr val="accent1">
                    <a:lumMod val="75000"/>
                  </a:schemeClr>
                </a:solidFill>
                <a:latin typeface="+mn-lt"/>
              </a:rPr>
              <a:t>os procedimentos radioterápicos da Tabela de Procedimentos, Medicamentos, OPME do </a:t>
            </a:r>
            <a:r>
              <a:rPr lang="pt-BR" sz="1200" dirty="0" smtClean="0">
                <a:solidFill>
                  <a:schemeClr val="accent1">
                    <a:lumMod val="75000"/>
                  </a:schemeClr>
                </a:solidFill>
                <a:latin typeface="+mn-lt"/>
              </a:rPr>
              <a:t>SUS. </a:t>
            </a:r>
            <a:endParaRPr lang="pt-BR" altLang="pt-BR" sz="1200" dirty="0">
              <a:solidFill>
                <a:schemeClr val="accent1">
                  <a:lumMod val="75000"/>
                </a:schemeClr>
              </a:solidFill>
              <a:latin typeface="+mn-lt"/>
            </a:endParaRPr>
          </a:p>
        </p:txBody>
      </p:sp>
      <p:sp>
        <p:nvSpPr>
          <p:cNvPr id="44" name="CaixaDeTexto 43">
            <a:extLst>
              <a:ext uri="{FF2B5EF4-FFF2-40B4-BE49-F238E27FC236}">
                <a16:creationId xmlns:a16="http://schemas.microsoft.com/office/drawing/2014/main" id="{5768316A-142E-EDF5-F1C4-A26180DDB12A}"/>
              </a:ext>
            </a:extLst>
          </p:cNvPr>
          <p:cNvSpPr txBox="1">
            <a:spLocks noChangeArrowheads="1"/>
          </p:cNvSpPr>
          <p:nvPr/>
        </p:nvSpPr>
        <p:spPr bwMode="auto">
          <a:xfrm>
            <a:off x="7606054" y="1870580"/>
            <a:ext cx="1456694" cy="14773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t-BR" sz="900" dirty="0">
                <a:solidFill>
                  <a:schemeClr val="accent1">
                    <a:lumMod val="75000"/>
                  </a:schemeClr>
                </a:solidFill>
              </a:rPr>
              <a:t>Portaria GM/MS </a:t>
            </a:r>
            <a:r>
              <a:rPr lang="pt-BR" sz="900" dirty="0" smtClean="0">
                <a:solidFill>
                  <a:schemeClr val="accent1">
                    <a:lumMod val="75000"/>
                  </a:schemeClr>
                </a:solidFill>
              </a:rPr>
              <a:t>3.712/2020 - </a:t>
            </a:r>
            <a:r>
              <a:rPr lang="pt-BR" sz="900" dirty="0" smtClean="0">
                <a:solidFill>
                  <a:schemeClr val="accent1">
                    <a:lumMod val="75000"/>
                  </a:schemeClr>
                </a:solidFill>
                <a:latin typeface="+mn-lt"/>
              </a:rPr>
              <a:t>Institui</a:t>
            </a:r>
            <a:r>
              <a:rPr lang="pt-BR" sz="900" dirty="0">
                <a:solidFill>
                  <a:schemeClr val="accent1">
                    <a:lumMod val="75000"/>
                  </a:schemeClr>
                </a:solidFill>
                <a:latin typeface="+mn-lt"/>
              </a:rPr>
              <a:t>, em caráter excepcional, incentivo financeiro federal de custeio para o fortalecimento do acesso às ações integradas para rastreamento, detecção precoce e controle do câncer no </a:t>
            </a:r>
            <a:r>
              <a:rPr lang="pt-BR" sz="900" dirty="0" smtClean="0">
                <a:solidFill>
                  <a:schemeClr val="accent1">
                    <a:lumMod val="75000"/>
                  </a:schemeClr>
                </a:solidFill>
                <a:latin typeface="+mn-lt"/>
              </a:rPr>
              <a:t>SUS.</a:t>
            </a:r>
            <a:endParaRPr lang="pt-BR" altLang="pt-BR" sz="900" dirty="0">
              <a:solidFill>
                <a:schemeClr val="accent1">
                  <a:lumMod val="75000"/>
                </a:schemeClr>
              </a:solidFill>
              <a:latin typeface="+mn-lt"/>
            </a:endParaRPr>
          </a:p>
        </p:txBody>
      </p:sp>
      <p:sp>
        <p:nvSpPr>
          <p:cNvPr id="45" name="CaixaDeTexto 44">
            <a:extLst>
              <a:ext uri="{FF2B5EF4-FFF2-40B4-BE49-F238E27FC236}">
                <a16:creationId xmlns:a16="http://schemas.microsoft.com/office/drawing/2014/main" id="{B23024CF-2CA7-34FE-497C-55F5AFEB36F8}"/>
              </a:ext>
            </a:extLst>
          </p:cNvPr>
          <p:cNvSpPr txBox="1">
            <a:spLocks noChangeArrowheads="1"/>
          </p:cNvSpPr>
          <p:nvPr/>
        </p:nvSpPr>
        <p:spPr bwMode="auto">
          <a:xfrm>
            <a:off x="8370029" y="3330668"/>
            <a:ext cx="9013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Dez /2020</a:t>
            </a:r>
          </a:p>
        </p:txBody>
      </p:sp>
      <p:sp>
        <p:nvSpPr>
          <p:cNvPr id="46" name="CaixaDeTexto 45">
            <a:extLst>
              <a:ext uri="{FF2B5EF4-FFF2-40B4-BE49-F238E27FC236}">
                <a16:creationId xmlns:a16="http://schemas.microsoft.com/office/drawing/2014/main" id="{A39A0273-CC20-AB32-10F7-9A2CA8799C4D}"/>
              </a:ext>
            </a:extLst>
          </p:cNvPr>
          <p:cNvSpPr txBox="1">
            <a:spLocks noChangeArrowheads="1"/>
          </p:cNvSpPr>
          <p:nvPr/>
        </p:nvSpPr>
        <p:spPr bwMode="auto">
          <a:xfrm>
            <a:off x="3158821" y="4228714"/>
            <a:ext cx="2527840" cy="13849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t-BR" sz="1200" dirty="0">
                <a:solidFill>
                  <a:schemeClr val="accent1">
                    <a:lumMod val="75000"/>
                  </a:schemeClr>
                </a:solidFill>
                <a:latin typeface="+mn-lt"/>
              </a:rPr>
              <a:t>PT GM/MS N° </a:t>
            </a:r>
            <a:r>
              <a:rPr lang="pt-BR" sz="1200" dirty="0" smtClean="0">
                <a:solidFill>
                  <a:schemeClr val="accent1">
                    <a:lumMod val="75000"/>
                  </a:schemeClr>
                </a:solidFill>
                <a:latin typeface="+mn-lt"/>
              </a:rPr>
              <a:t>2.947/2012(*) -</a:t>
            </a:r>
            <a:r>
              <a:rPr lang="pt-BR" sz="1200" dirty="0">
                <a:solidFill>
                  <a:schemeClr val="accent1">
                    <a:lumMod val="75000"/>
                  </a:schemeClr>
                </a:solidFill>
                <a:latin typeface="+mn-lt"/>
              </a:rPr>
              <a:t> Atualiza, por exclusão, inclusão e alteração, procedimentos cirúrgicos oncológicos na tabela de  procedimentos, medicamentos, órteses/próteses e materiais especiais do SUS. </a:t>
            </a:r>
          </a:p>
        </p:txBody>
      </p:sp>
      <p:sp>
        <p:nvSpPr>
          <p:cNvPr id="47" name="CaixaDeTexto 46">
            <a:extLst>
              <a:ext uri="{FF2B5EF4-FFF2-40B4-BE49-F238E27FC236}">
                <a16:creationId xmlns:a16="http://schemas.microsoft.com/office/drawing/2014/main" id="{1FB5FD24-B951-62CF-6E0A-4185C727481C}"/>
              </a:ext>
            </a:extLst>
          </p:cNvPr>
          <p:cNvSpPr txBox="1">
            <a:spLocks noChangeArrowheads="1"/>
          </p:cNvSpPr>
          <p:nvPr/>
        </p:nvSpPr>
        <p:spPr bwMode="auto">
          <a:xfrm>
            <a:off x="3507289" y="3909977"/>
            <a:ext cx="874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Dez/2012</a:t>
            </a:r>
          </a:p>
        </p:txBody>
      </p:sp>
      <p:sp>
        <p:nvSpPr>
          <p:cNvPr id="48" name="CaixaDeTexto 47">
            <a:extLst>
              <a:ext uri="{FF2B5EF4-FFF2-40B4-BE49-F238E27FC236}">
                <a16:creationId xmlns:a16="http://schemas.microsoft.com/office/drawing/2014/main" id="{13D49861-5672-253C-48FD-FBAE006EFEAF}"/>
              </a:ext>
            </a:extLst>
          </p:cNvPr>
          <p:cNvSpPr txBox="1">
            <a:spLocks noChangeArrowheads="1"/>
          </p:cNvSpPr>
          <p:nvPr/>
        </p:nvSpPr>
        <p:spPr bwMode="auto">
          <a:xfrm>
            <a:off x="9105899" y="1841737"/>
            <a:ext cx="1376815" cy="14773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buNone/>
            </a:pPr>
            <a:r>
              <a:rPr lang="pt-BR" sz="900" dirty="0" smtClean="0">
                <a:solidFill>
                  <a:schemeClr val="accent1">
                    <a:lumMod val="75000"/>
                  </a:schemeClr>
                </a:solidFill>
                <a:latin typeface="+mn-lt"/>
              </a:rPr>
              <a:t>Portaria </a:t>
            </a:r>
            <a:r>
              <a:rPr lang="pt-BR" sz="900" dirty="0">
                <a:solidFill>
                  <a:schemeClr val="accent1">
                    <a:lumMod val="75000"/>
                  </a:schemeClr>
                </a:solidFill>
                <a:latin typeface="+mn-lt"/>
              </a:rPr>
              <a:t>SAES/MS Nº </a:t>
            </a:r>
            <a:r>
              <a:rPr lang="pt-BR" sz="900" dirty="0" smtClean="0">
                <a:solidFill>
                  <a:schemeClr val="accent1">
                    <a:lumMod val="75000"/>
                  </a:schemeClr>
                </a:solidFill>
                <a:latin typeface="+mn-lt"/>
              </a:rPr>
              <a:t>470/2021 </a:t>
            </a:r>
            <a:r>
              <a:rPr lang="pt-BR" sz="900" dirty="0">
                <a:solidFill>
                  <a:schemeClr val="accent1">
                    <a:lumMod val="75000"/>
                  </a:schemeClr>
                </a:solidFill>
                <a:latin typeface="+mn-lt"/>
              </a:rPr>
              <a:t>- Mantém procedimentos e atualiza normas de autorização, registro e controle de procedimentos de QT e de RT da Tabela de Procedimentos, Medicamentos, OPME do SUS.   </a:t>
            </a:r>
          </a:p>
        </p:txBody>
      </p:sp>
      <p:sp>
        <p:nvSpPr>
          <p:cNvPr id="49" name="CaixaDeTexto 48">
            <a:extLst>
              <a:ext uri="{FF2B5EF4-FFF2-40B4-BE49-F238E27FC236}">
                <a16:creationId xmlns:a16="http://schemas.microsoft.com/office/drawing/2014/main" id="{F87D07DA-0D98-DCFB-FD6A-DA8DD78B10C4}"/>
              </a:ext>
            </a:extLst>
          </p:cNvPr>
          <p:cNvSpPr txBox="1">
            <a:spLocks noChangeArrowheads="1"/>
          </p:cNvSpPr>
          <p:nvPr/>
        </p:nvSpPr>
        <p:spPr bwMode="auto">
          <a:xfrm>
            <a:off x="9337072" y="3281476"/>
            <a:ext cx="9164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err="1">
                <a:solidFill>
                  <a:srgbClr val="FFFF00"/>
                </a:solidFill>
                <a:latin typeface="+mn-lt"/>
              </a:rPr>
              <a:t>Abr</a:t>
            </a:r>
            <a:r>
              <a:rPr lang="pt-BR" altLang="pt-BR" sz="1200" b="1" dirty="0">
                <a:solidFill>
                  <a:srgbClr val="FFFF00"/>
                </a:solidFill>
                <a:latin typeface="+mn-lt"/>
              </a:rPr>
              <a:t>/2021</a:t>
            </a:r>
          </a:p>
        </p:txBody>
      </p:sp>
      <p:cxnSp>
        <p:nvCxnSpPr>
          <p:cNvPr id="52" name="Conector reto 51"/>
          <p:cNvCxnSpPr/>
          <p:nvPr/>
        </p:nvCxnSpPr>
        <p:spPr>
          <a:xfrm>
            <a:off x="2314762" y="3893331"/>
            <a:ext cx="4306" cy="37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419475" y="3171034"/>
            <a:ext cx="6350" cy="4324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a:cxnSpLocks/>
          </p:cNvCxnSpPr>
          <p:nvPr/>
        </p:nvCxnSpPr>
        <p:spPr>
          <a:xfrm>
            <a:off x="6007012" y="3895622"/>
            <a:ext cx="28903" cy="1336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a:cxnSpLocks/>
          </p:cNvCxnSpPr>
          <p:nvPr/>
        </p:nvCxnSpPr>
        <p:spPr>
          <a:xfrm>
            <a:off x="5328150" y="2482298"/>
            <a:ext cx="0" cy="1148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7012104" y="3144901"/>
            <a:ext cx="0" cy="509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a:cxnSpLocks/>
          </p:cNvCxnSpPr>
          <p:nvPr/>
        </p:nvCxnSpPr>
        <p:spPr>
          <a:xfrm>
            <a:off x="7561765" y="1821800"/>
            <a:ext cx="5168" cy="18373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4183063" y="1839913"/>
            <a:ext cx="0" cy="1790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a:cxnSpLocks/>
          </p:cNvCxnSpPr>
          <p:nvPr/>
        </p:nvCxnSpPr>
        <p:spPr>
          <a:xfrm>
            <a:off x="7558760" y="3929545"/>
            <a:ext cx="0" cy="1137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a:cxnSpLocks/>
          </p:cNvCxnSpPr>
          <p:nvPr/>
        </p:nvCxnSpPr>
        <p:spPr>
          <a:xfrm flipV="1">
            <a:off x="7531639" y="5067395"/>
            <a:ext cx="456001" cy="1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a:cxnSpLocks/>
          </p:cNvCxnSpPr>
          <p:nvPr/>
        </p:nvCxnSpPr>
        <p:spPr>
          <a:xfrm flipV="1">
            <a:off x="8096882" y="3940177"/>
            <a:ext cx="0" cy="402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a:cxnSpLocks/>
          </p:cNvCxnSpPr>
          <p:nvPr/>
        </p:nvCxnSpPr>
        <p:spPr>
          <a:xfrm>
            <a:off x="10367286" y="1756847"/>
            <a:ext cx="9573" cy="18976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11277853" y="3104526"/>
            <a:ext cx="0" cy="518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id="{46D5280E-8DAD-A4AC-F7F9-8DCCCA495B57}"/>
              </a:ext>
            </a:extLst>
          </p:cNvPr>
          <p:cNvCxnSpPr>
            <a:cxnSpLocks/>
          </p:cNvCxnSpPr>
          <p:nvPr/>
        </p:nvCxnSpPr>
        <p:spPr>
          <a:xfrm>
            <a:off x="8096882" y="4337111"/>
            <a:ext cx="33140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Conector reto 64">
            <a:extLst>
              <a:ext uri="{FF2B5EF4-FFF2-40B4-BE49-F238E27FC236}">
                <a16:creationId xmlns:a16="http://schemas.microsoft.com/office/drawing/2014/main" id="{D783C7F4-C579-A13F-39E7-7CEEC9399A50}"/>
              </a:ext>
            </a:extLst>
          </p:cNvPr>
          <p:cNvCxnSpPr>
            <a:cxnSpLocks/>
          </p:cNvCxnSpPr>
          <p:nvPr/>
        </p:nvCxnSpPr>
        <p:spPr>
          <a:xfrm flipV="1">
            <a:off x="11385803" y="4337111"/>
            <a:ext cx="0" cy="2147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id="{A80569A1-C97C-35DC-73AE-5A81886D80E9}"/>
              </a:ext>
            </a:extLst>
          </p:cNvPr>
          <p:cNvCxnSpPr>
            <a:cxnSpLocks/>
          </p:cNvCxnSpPr>
          <p:nvPr/>
        </p:nvCxnSpPr>
        <p:spPr>
          <a:xfrm>
            <a:off x="8334401" y="3347908"/>
            <a:ext cx="0" cy="2827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ector reto 66">
            <a:extLst>
              <a:ext uri="{FF2B5EF4-FFF2-40B4-BE49-F238E27FC236}">
                <a16:creationId xmlns:a16="http://schemas.microsoft.com/office/drawing/2014/main" id="{2238DA8D-B733-DA7A-F284-D6FAAB420FC2}"/>
              </a:ext>
            </a:extLst>
          </p:cNvPr>
          <p:cNvCxnSpPr>
            <a:cxnSpLocks/>
          </p:cNvCxnSpPr>
          <p:nvPr/>
        </p:nvCxnSpPr>
        <p:spPr>
          <a:xfrm flipV="1">
            <a:off x="4448807" y="3854452"/>
            <a:ext cx="0" cy="3813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ector reto 67">
            <a:extLst>
              <a:ext uri="{FF2B5EF4-FFF2-40B4-BE49-F238E27FC236}">
                <a16:creationId xmlns:a16="http://schemas.microsoft.com/office/drawing/2014/main" id="{0243752D-B4DC-A186-EBBF-E5E41683412A}"/>
              </a:ext>
            </a:extLst>
          </p:cNvPr>
          <p:cNvCxnSpPr>
            <a:cxnSpLocks/>
          </p:cNvCxnSpPr>
          <p:nvPr/>
        </p:nvCxnSpPr>
        <p:spPr>
          <a:xfrm flipV="1">
            <a:off x="9449432" y="3300414"/>
            <a:ext cx="0" cy="3227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CaixaDeTexto 68"/>
          <p:cNvSpPr txBox="1">
            <a:spLocks noChangeArrowheads="1"/>
          </p:cNvSpPr>
          <p:nvPr/>
        </p:nvSpPr>
        <p:spPr bwMode="auto">
          <a:xfrm>
            <a:off x="10359507" y="3239702"/>
            <a:ext cx="9164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Mar/2022</a:t>
            </a:r>
          </a:p>
        </p:txBody>
      </p:sp>
      <p:sp>
        <p:nvSpPr>
          <p:cNvPr id="70" name="CaixaDeTexto 69"/>
          <p:cNvSpPr txBox="1">
            <a:spLocks noChangeArrowheads="1"/>
          </p:cNvSpPr>
          <p:nvPr/>
        </p:nvSpPr>
        <p:spPr bwMode="auto">
          <a:xfrm>
            <a:off x="11298831" y="3215463"/>
            <a:ext cx="8578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200" b="1" dirty="0">
                <a:solidFill>
                  <a:srgbClr val="FFFF00"/>
                </a:solidFill>
                <a:latin typeface="+mn-lt"/>
              </a:rPr>
              <a:t>Mai/2022</a:t>
            </a:r>
          </a:p>
        </p:txBody>
      </p:sp>
    </p:spTree>
    <p:extLst>
      <p:ext uri="{BB962C8B-B14F-4D97-AF65-F5344CB8AC3E}">
        <p14:creationId xmlns:p14="http://schemas.microsoft.com/office/powerpoint/2010/main" val="3680559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189633" y="1169140"/>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5992785" y="2669739"/>
            <a:ext cx="5705474" cy="3754874"/>
          </a:xfrm>
          <a:prstGeom prst="rect">
            <a:avLst/>
          </a:prstGeom>
          <a:noFill/>
          <a:ln>
            <a:solidFill>
              <a:srgbClr val="FFC000"/>
            </a:solidFill>
          </a:ln>
        </p:spPr>
        <p:txBody>
          <a:bodyPr wrap="square" rtlCol="0">
            <a:spAutoFit/>
          </a:bodyPr>
          <a:lstStyle/>
          <a:p>
            <a:pPr algn="just"/>
            <a:r>
              <a:rPr lang="pt-BR" sz="1700" dirty="0" err="1">
                <a:solidFill>
                  <a:srgbClr val="00B0F0"/>
                </a:solidFill>
              </a:rPr>
              <a:t>Art</a:t>
            </a:r>
            <a:r>
              <a:rPr lang="pt-BR" sz="1700" dirty="0">
                <a:solidFill>
                  <a:srgbClr val="00B0F0"/>
                </a:solidFill>
              </a:rPr>
              <a:t> 7º. A partir de </a:t>
            </a:r>
            <a:r>
              <a:rPr lang="pt-BR" sz="1700" dirty="0">
                <a:solidFill>
                  <a:srgbClr val="FF0000"/>
                </a:solidFill>
              </a:rPr>
              <a:t>XX</a:t>
            </a:r>
            <a:r>
              <a:rPr lang="pt-BR" sz="1700" dirty="0">
                <a:solidFill>
                  <a:srgbClr val="00B0F0"/>
                </a:solidFill>
              </a:rPr>
              <a:t> de </a:t>
            </a:r>
            <a:r>
              <a:rPr lang="pt-BR" sz="1700" dirty="0">
                <a:solidFill>
                  <a:srgbClr val="FF0000"/>
                </a:solidFill>
              </a:rPr>
              <a:t>XXXXXX</a:t>
            </a:r>
            <a:r>
              <a:rPr lang="pt-BR" sz="1700" dirty="0">
                <a:solidFill>
                  <a:srgbClr val="00B0F0"/>
                </a:solidFill>
              </a:rPr>
              <a:t> de </a:t>
            </a:r>
            <a:r>
              <a:rPr lang="pt-BR" sz="1700" dirty="0">
                <a:solidFill>
                  <a:srgbClr val="FF0000"/>
                </a:solidFill>
              </a:rPr>
              <a:t>20XX</a:t>
            </a:r>
            <a:r>
              <a:rPr lang="pt-BR" sz="1700" dirty="0">
                <a:solidFill>
                  <a:srgbClr val="00B0F0"/>
                </a:solidFill>
              </a:rPr>
              <a:t> somente poderão registrar a produção de quimioterapia no Sistema de Informações Hospitalares do SUS - SIH-SUS e no Sistema de Informações Ambulatoriais do SUS - SIA-SUS, para crianças e adolescentes na faixa etária de 0 a 19 anos incompletos, os hospitais habilitados como </a:t>
            </a:r>
            <a:r>
              <a:rPr lang="pt-BR" sz="1700" dirty="0" err="1">
                <a:solidFill>
                  <a:srgbClr val="00B0F0"/>
                </a:solidFill>
              </a:rPr>
              <a:t>Cacon</a:t>
            </a:r>
            <a:r>
              <a:rPr lang="pt-BR" sz="1700" dirty="0">
                <a:solidFill>
                  <a:srgbClr val="00B0F0"/>
                </a:solidFill>
              </a:rPr>
              <a:t> com Serviço de Oncologia </a:t>
            </a:r>
            <a:r>
              <a:rPr lang="pt-BR" sz="1700" dirty="0" smtClean="0">
                <a:solidFill>
                  <a:srgbClr val="00B0F0"/>
                </a:solidFill>
              </a:rPr>
              <a:t>Pediátrica, </a:t>
            </a:r>
            <a:r>
              <a:rPr lang="pt-BR" sz="1700" dirty="0" err="1" smtClean="0">
                <a:solidFill>
                  <a:srgbClr val="00B0F0"/>
                </a:solidFill>
              </a:rPr>
              <a:t>Unacon</a:t>
            </a:r>
            <a:r>
              <a:rPr lang="pt-BR" sz="1700" dirty="0" smtClean="0">
                <a:solidFill>
                  <a:srgbClr val="00B0F0"/>
                </a:solidFill>
              </a:rPr>
              <a:t> </a:t>
            </a:r>
            <a:r>
              <a:rPr lang="pt-BR" sz="1700" dirty="0">
                <a:solidFill>
                  <a:srgbClr val="00B0F0"/>
                </a:solidFill>
              </a:rPr>
              <a:t>com Serviço de Oncologia Pediátrica, </a:t>
            </a:r>
            <a:r>
              <a:rPr lang="pt-BR" sz="1700" dirty="0" err="1">
                <a:solidFill>
                  <a:srgbClr val="00B0F0"/>
                </a:solidFill>
              </a:rPr>
              <a:t>Unacon</a:t>
            </a:r>
            <a:r>
              <a:rPr lang="pt-BR" sz="1700" dirty="0">
                <a:solidFill>
                  <a:srgbClr val="00B0F0"/>
                </a:solidFill>
              </a:rPr>
              <a:t> com Serviço de Hematologia, </a:t>
            </a:r>
            <a:r>
              <a:rPr lang="pt-BR" sz="1700" dirty="0" err="1">
                <a:solidFill>
                  <a:srgbClr val="00B0F0"/>
                </a:solidFill>
              </a:rPr>
              <a:t>Unacon</a:t>
            </a:r>
            <a:r>
              <a:rPr lang="pt-BR" sz="1700" dirty="0">
                <a:solidFill>
                  <a:srgbClr val="00B0F0"/>
                </a:solidFill>
              </a:rPr>
              <a:t> Exclusiva de Oncologia Pediátrica e </a:t>
            </a:r>
            <a:r>
              <a:rPr lang="pt-BR" sz="1700" dirty="0" err="1">
                <a:solidFill>
                  <a:srgbClr val="00B0F0"/>
                </a:solidFill>
              </a:rPr>
              <a:t>Unacon</a:t>
            </a:r>
            <a:r>
              <a:rPr lang="pt-BR" sz="1700" dirty="0">
                <a:solidFill>
                  <a:srgbClr val="00B0F0"/>
                </a:solidFill>
              </a:rPr>
              <a:t> Exclusiva de Hematologia, sendo que os hospitais habilitados como </a:t>
            </a:r>
            <a:r>
              <a:rPr lang="pt-BR" sz="1700" dirty="0" err="1">
                <a:solidFill>
                  <a:srgbClr val="00B0F0"/>
                </a:solidFill>
              </a:rPr>
              <a:t>Unacon</a:t>
            </a:r>
            <a:r>
              <a:rPr lang="pt-BR" sz="1700" dirty="0">
                <a:solidFill>
                  <a:srgbClr val="00B0F0"/>
                </a:solidFill>
              </a:rPr>
              <a:t> Exclusiva de Hematologia que também atenderem crianças e adolescentes deverão observar os critérios e parâmetros dos serviços de oncologia pediátrica, no que couber.</a:t>
            </a:r>
          </a:p>
        </p:txBody>
      </p:sp>
      <p:sp>
        <p:nvSpPr>
          <p:cNvPr id="7" name="CaixaDeTexto 6"/>
          <p:cNvSpPr txBox="1"/>
          <p:nvPr/>
        </p:nvSpPr>
        <p:spPr>
          <a:xfrm>
            <a:off x="5992785" y="1559083"/>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57038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06259" y="1710636"/>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endParaRPr lang="pt-BR" sz="1700" dirty="0"/>
          </a:p>
        </p:txBody>
      </p:sp>
      <p:sp>
        <p:nvSpPr>
          <p:cNvPr id="6" name="CaixaDeTexto 5"/>
          <p:cNvSpPr txBox="1"/>
          <p:nvPr/>
        </p:nvSpPr>
        <p:spPr>
          <a:xfrm>
            <a:off x="6084225" y="3057066"/>
            <a:ext cx="5705474" cy="2185214"/>
          </a:xfrm>
          <a:prstGeom prst="rect">
            <a:avLst/>
          </a:prstGeom>
          <a:noFill/>
          <a:ln>
            <a:solidFill>
              <a:srgbClr val="FFC000"/>
            </a:solidFill>
          </a:ln>
        </p:spPr>
        <p:txBody>
          <a:bodyPr wrap="square" rtlCol="0">
            <a:spAutoFit/>
          </a:bodyPr>
          <a:lstStyle/>
          <a:p>
            <a:pPr algn="just"/>
            <a:r>
              <a:rPr lang="pt-BR" sz="1700" dirty="0" err="1">
                <a:solidFill>
                  <a:srgbClr val="00B0F0"/>
                </a:solidFill>
              </a:rPr>
              <a:t>Art</a:t>
            </a:r>
            <a:r>
              <a:rPr lang="pt-BR" sz="1700" dirty="0">
                <a:solidFill>
                  <a:srgbClr val="00B0F0"/>
                </a:solidFill>
              </a:rPr>
              <a:t> 8º. A partir de </a:t>
            </a:r>
            <a:r>
              <a:rPr lang="pt-BR" sz="1700" dirty="0">
                <a:solidFill>
                  <a:srgbClr val="FF0000"/>
                </a:solidFill>
              </a:rPr>
              <a:t>XX</a:t>
            </a:r>
            <a:r>
              <a:rPr lang="pt-BR" sz="1700" dirty="0">
                <a:solidFill>
                  <a:srgbClr val="00B0F0"/>
                </a:solidFill>
              </a:rPr>
              <a:t> de </a:t>
            </a:r>
            <a:r>
              <a:rPr lang="pt-BR" sz="1700" dirty="0">
                <a:solidFill>
                  <a:srgbClr val="FF0000"/>
                </a:solidFill>
              </a:rPr>
              <a:t>XXXXXX </a:t>
            </a:r>
            <a:r>
              <a:rPr lang="pt-BR" sz="1700" dirty="0">
                <a:solidFill>
                  <a:srgbClr val="00B0F0"/>
                </a:solidFill>
              </a:rPr>
              <a:t>de </a:t>
            </a:r>
            <a:r>
              <a:rPr lang="pt-BR" sz="1700" dirty="0">
                <a:solidFill>
                  <a:srgbClr val="FF0000"/>
                </a:solidFill>
              </a:rPr>
              <a:t>20XX</a:t>
            </a:r>
            <a:r>
              <a:rPr lang="pt-BR" sz="1700" dirty="0">
                <a:solidFill>
                  <a:srgbClr val="00B0F0"/>
                </a:solidFill>
              </a:rPr>
              <a:t> somente poderão registrar a produção de quimioterapia no Sistema de Informações Hospitalares do SUS - SIH-SUS e no Sistema de Informações Ambulatoriais do SUS - SIA-SUS, para casos de adultos com </a:t>
            </a:r>
            <a:r>
              <a:rPr lang="pt-BR" sz="1700" dirty="0" err="1">
                <a:solidFill>
                  <a:srgbClr val="00B0F0"/>
                </a:solidFill>
              </a:rPr>
              <a:t>hemopatia</a:t>
            </a:r>
            <a:r>
              <a:rPr lang="pt-BR" sz="1700" dirty="0">
                <a:solidFill>
                  <a:srgbClr val="00B0F0"/>
                </a:solidFill>
              </a:rPr>
              <a:t> maligna aguda, os hospitais habilitados como </a:t>
            </a:r>
            <a:r>
              <a:rPr lang="pt-BR" sz="1700" dirty="0" err="1">
                <a:solidFill>
                  <a:srgbClr val="00B0F0"/>
                </a:solidFill>
              </a:rPr>
              <a:t>Cacon</a:t>
            </a:r>
            <a:r>
              <a:rPr lang="pt-BR" sz="1700" dirty="0">
                <a:solidFill>
                  <a:srgbClr val="00B0F0"/>
                </a:solidFill>
              </a:rPr>
              <a:t>, </a:t>
            </a:r>
            <a:r>
              <a:rPr lang="pt-BR" sz="1700" dirty="0" err="1">
                <a:solidFill>
                  <a:srgbClr val="00B0F0"/>
                </a:solidFill>
              </a:rPr>
              <a:t>Cacon</a:t>
            </a:r>
            <a:r>
              <a:rPr lang="pt-BR" sz="1700" dirty="0">
                <a:solidFill>
                  <a:srgbClr val="00B0F0"/>
                </a:solidFill>
              </a:rPr>
              <a:t> com Serviço de Oncologia Pediátrica, </a:t>
            </a:r>
            <a:r>
              <a:rPr lang="pt-BR" sz="1700" dirty="0" err="1">
                <a:solidFill>
                  <a:srgbClr val="00B0F0"/>
                </a:solidFill>
              </a:rPr>
              <a:t>Unacon</a:t>
            </a:r>
            <a:r>
              <a:rPr lang="pt-BR" sz="1700" dirty="0">
                <a:solidFill>
                  <a:srgbClr val="00B0F0"/>
                </a:solidFill>
              </a:rPr>
              <a:t> com Serviço de Hematologia e </a:t>
            </a:r>
            <a:r>
              <a:rPr lang="pt-BR" sz="1700" dirty="0" err="1">
                <a:solidFill>
                  <a:srgbClr val="00B0F0"/>
                </a:solidFill>
              </a:rPr>
              <a:t>Unacon</a:t>
            </a:r>
            <a:r>
              <a:rPr lang="pt-BR" sz="1700" dirty="0">
                <a:solidFill>
                  <a:srgbClr val="00B0F0"/>
                </a:solidFill>
              </a:rPr>
              <a:t> Exclusiva de Hematologia.</a:t>
            </a:r>
          </a:p>
        </p:txBody>
      </p:sp>
      <p:sp>
        <p:nvSpPr>
          <p:cNvPr id="7" name="CaixaDeTexto 6"/>
          <p:cNvSpPr txBox="1"/>
          <p:nvPr/>
        </p:nvSpPr>
        <p:spPr>
          <a:xfrm>
            <a:off x="6084225" y="2133830"/>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1659127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156382" y="598044"/>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034348" y="1599148"/>
            <a:ext cx="5705474" cy="5062924"/>
          </a:xfrm>
          <a:prstGeom prst="rect">
            <a:avLst/>
          </a:prstGeom>
          <a:noFill/>
          <a:ln>
            <a:solidFill>
              <a:srgbClr val="FFC000"/>
            </a:solidFill>
          </a:ln>
        </p:spPr>
        <p:txBody>
          <a:bodyPr wrap="square" rtlCol="0">
            <a:spAutoFit/>
          </a:bodyPr>
          <a:lstStyle/>
          <a:p>
            <a:pPr algn="just"/>
            <a:r>
              <a:rPr lang="pt-BR" sz="1700" dirty="0">
                <a:solidFill>
                  <a:srgbClr val="00B0F0"/>
                </a:solidFill>
              </a:rPr>
              <a:t>Art. 9º Os gestores estaduais do SUS terão o prazo até </a:t>
            </a:r>
            <a:r>
              <a:rPr lang="pt-BR" sz="1700" dirty="0">
                <a:solidFill>
                  <a:srgbClr val="FF0000"/>
                </a:solidFill>
              </a:rPr>
              <a:t>XX</a:t>
            </a:r>
            <a:r>
              <a:rPr lang="pt-BR" sz="1700" dirty="0">
                <a:solidFill>
                  <a:srgbClr val="00B0F0"/>
                </a:solidFill>
              </a:rPr>
              <a:t> de </a:t>
            </a:r>
            <a:r>
              <a:rPr lang="pt-BR" sz="1700" dirty="0">
                <a:solidFill>
                  <a:srgbClr val="FF0000"/>
                </a:solidFill>
              </a:rPr>
              <a:t>XXXXXX</a:t>
            </a:r>
            <a:r>
              <a:rPr lang="pt-BR" sz="1700" dirty="0">
                <a:solidFill>
                  <a:srgbClr val="00B0F0"/>
                </a:solidFill>
              </a:rPr>
              <a:t> de </a:t>
            </a:r>
            <a:r>
              <a:rPr lang="pt-BR" sz="1700" dirty="0">
                <a:solidFill>
                  <a:srgbClr val="FF0000"/>
                </a:solidFill>
              </a:rPr>
              <a:t>20XX</a:t>
            </a:r>
            <a:r>
              <a:rPr lang="pt-BR" sz="1700" dirty="0">
                <a:solidFill>
                  <a:srgbClr val="00B0F0"/>
                </a:solidFill>
              </a:rPr>
              <a:t> para organizarem a Rede de Atenção à Saúde e manterem no Plano de Atenção para o diagnóstico e tratamento do câncer somente os hospitais que cumprem os critérios e os parâmetros estabelecidos no art. XX desta Portaria, no tocante à produção no SIH-SUS e no SIA/SUS do ano de 2021, para crianças e adolescentes com neoplasia maligna e para </a:t>
            </a:r>
            <a:r>
              <a:rPr lang="pt-BR" sz="1700" dirty="0" smtClean="0">
                <a:solidFill>
                  <a:srgbClr val="00B0F0"/>
                </a:solidFill>
              </a:rPr>
              <a:t>adultos </a:t>
            </a:r>
            <a:r>
              <a:rPr lang="pt-BR" sz="1700" dirty="0">
                <a:solidFill>
                  <a:srgbClr val="00B0F0"/>
                </a:solidFill>
              </a:rPr>
              <a:t>com </a:t>
            </a:r>
            <a:r>
              <a:rPr lang="pt-BR" sz="1700" dirty="0" err="1">
                <a:solidFill>
                  <a:srgbClr val="00B0F0"/>
                </a:solidFill>
              </a:rPr>
              <a:t>hemopatia</a:t>
            </a:r>
            <a:r>
              <a:rPr lang="pt-BR" sz="1700" dirty="0">
                <a:solidFill>
                  <a:srgbClr val="00B0F0"/>
                </a:solidFill>
              </a:rPr>
              <a:t> maligna aguda, informando, analisando e justificando, caso o gestor o considere necessário, a permanência dos estabelecimentos de saúde, habilitados que produziram: </a:t>
            </a:r>
          </a:p>
          <a:p>
            <a:pPr algn="just"/>
            <a:r>
              <a:rPr lang="pt-BR" sz="1700" dirty="0">
                <a:solidFill>
                  <a:srgbClr val="00B0F0"/>
                </a:solidFill>
              </a:rPr>
              <a:t>I – acima dos parâmetros mínimos estabelecidos; </a:t>
            </a:r>
          </a:p>
          <a:p>
            <a:pPr algn="just"/>
            <a:r>
              <a:rPr lang="pt-BR" sz="1700" dirty="0">
                <a:solidFill>
                  <a:srgbClr val="00B0F0"/>
                </a:solidFill>
              </a:rPr>
              <a:t>II - entre 50% e 99% dos parâmetros estabelecidos; e </a:t>
            </a:r>
          </a:p>
          <a:p>
            <a:pPr algn="just"/>
            <a:r>
              <a:rPr lang="pt-BR" sz="1700" dirty="0">
                <a:solidFill>
                  <a:srgbClr val="00B0F0"/>
                </a:solidFill>
              </a:rPr>
              <a:t>III - abaixo de 50% dos parâmetros, que possuem indicação por este ministério para desabilitação do atendimento </a:t>
            </a:r>
            <a:r>
              <a:rPr lang="pt-BR" sz="1700" dirty="0" smtClean="0">
                <a:solidFill>
                  <a:srgbClr val="00B0F0"/>
                </a:solidFill>
              </a:rPr>
              <a:t>de </a:t>
            </a:r>
            <a:r>
              <a:rPr lang="pt-BR" sz="1700" dirty="0">
                <a:solidFill>
                  <a:srgbClr val="00B0F0"/>
                </a:solidFill>
              </a:rPr>
              <a:t>crianças e adolescentes com neoplasia maligna na faixa etária determinada e para </a:t>
            </a:r>
            <a:r>
              <a:rPr lang="pt-BR" sz="1700" dirty="0" smtClean="0">
                <a:solidFill>
                  <a:srgbClr val="00B0F0"/>
                </a:solidFill>
              </a:rPr>
              <a:t>adultos </a:t>
            </a:r>
            <a:r>
              <a:rPr lang="pt-BR" sz="1700" dirty="0">
                <a:solidFill>
                  <a:srgbClr val="00B0F0"/>
                </a:solidFill>
              </a:rPr>
              <a:t>com </a:t>
            </a:r>
            <a:r>
              <a:rPr lang="pt-BR" sz="1700" dirty="0" err="1">
                <a:solidFill>
                  <a:srgbClr val="00B0F0"/>
                </a:solidFill>
              </a:rPr>
              <a:t>hemopatia</a:t>
            </a:r>
            <a:r>
              <a:rPr lang="pt-BR" sz="1700" dirty="0">
                <a:solidFill>
                  <a:srgbClr val="00B0F0"/>
                </a:solidFill>
              </a:rPr>
              <a:t> maligna aguda. </a:t>
            </a:r>
          </a:p>
        </p:txBody>
      </p:sp>
      <p:sp>
        <p:nvSpPr>
          <p:cNvPr id="7" name="CaixaDeTexto 6"/>
          <p:cNvSpPr txBox="1"/>
          <p:nvPr/>
        </p:nvSpPr>
        <p:spPr>
          <a:xfrm>
            <a:off x="6034348" y="1021238"/>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584339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39510" y="926914"/>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117476" y="2316050"/>
            <a:ext cx="5705474" cy="3185487"/>
          </a:xfrm>
          <a:prstGeom prst="rect">
            <a:avLst/>
          </a:prstGeom>
          <a:noFill/>
          <a:ln>
            <a:solidFill>
              <a:srgbClr val="FFC000"/>
            </a:solidFill>
          </a:ln>
        </p:spPr>
        <p:txBody>
          <a:bodyPr wrap="square" rtlCol="0">
            <a:spAutoFit/>
          </a:bodyPr>
          <a:lstStyle/>
          <a:p>
            <a:pPr algn="just"/>
            <a:r>
              <a:rPr lang="pt-BR" sz="1400" b="1" dirty="0"/>
              <a:t>Continuação Art. 9º ...</a:t>
            </a:r>
          </a:p>
          <a:p>
            <a:pPr algn="just"/>
            <a:endParaRPr lang="pt-BR" sz="1700" dirty="0"/>
          </a:p>
          <a:p>
            <a:pPr algn="just"/>
            <a:r>
              <a:rPr lang="pt-BR" sz="1700" dirty="0">
                <a:solidFill>
                  <a:srgbClr val="00B0F0"/>
                </a:solidFill>
              </a:rPr>
              <a:t>§ 1º – Os hospitais que se incluam nos incisos II e III deste artigo, que forem justificadamente mantidos pelos seus respectivos gestores do SUS, terão o prazo de 1 (um) ano para atingirem os parâmetros mínimos estabelecidos nesta Portaria, a contar a partir de </a:t>
            </a:r>
            <a:r>
              <a:rPr lang="pt-BR" sz="1700" dirty="0">
                <a:solidFill>
                  <a:srgbClr val="FF0000"/>
                </a:solidFill>
              </a:rPr>
              <a:t>XX</a:t>
            </a:r>
            <a:r>
              <a:rPr lang="pt-BR" sz="1700" dirty="0">
                <a:solidFill>
                  <a:srgbClr val="00B0F0"/>
                </a:solidFill>
              </a:rPr>
              <a:t> de </a:t>
            </a:r>
            <a:r>
              <a:rPr lang="pt-BR" sz="1700" dirty="0">
                <a:solidFill>
                  <a:srgbClr val="FF0000"/>
                </a:solidFill>
              </a:rPr>
              <a:t>XXXXX</a:t>
            </a:r>
            <a:r>
              <a:rPr lang="pt-BR" sz="1700" dirty="0">
                <a:solidFill>
                  <a:srgbClr val="00B0F0"/>
                </a:solidFill>
              </a:rPr>
              <a:t> de </a:t>
            </a:r>
            <a:r>
              <a:rPr lang="pt-BR" sz="1700" dirty="0">
                <a:solidFill>
                  <a:srgbClr val="FF0000"/>
                </a:solidFill>
              </a:rPr>
              <a:t>20XX</a:t>
            </a:r>
            <a:r>
              <a:rPr lang="pt-BR" sz="1700" dirty="0">
                <a:solidFill>
                  <a:srgbClr val="00B0F0"/>
                </a:solidFill>
              </a:rPr>
              <a:t>; </a:t>
            </a:r>
          </a:p>
          <a:p>
            <a:pPr algn="just"/>
            <a:r>
              <a:rPr lang="pt-BR" sz="1700" dirty="0">
                <a:solidFill>
                  <a:srgbClr val="00B0F0"/>
                </a:solidFill>
              </a:rPr>
              <a:t>§ 2º - Caso o hospital justificadamente mantido pelo gestor sem alcançar os parâmetros conforme sua habilitação, no prazo de 1 ano, poderá ser desabilitado pelo Ministério da Saúde.</a:t>
            </a:r>
          </a:p>
        </p:txBody>
      </p:sp>
      <p:sp>
        <p:nvSpPr>
          <p:cNvPr id="7" name="CaixaDeTexto 6"/>
          <p:cNvSpPr txBox="1"/>
          <p:nvPr/>
        </p:nvSpPr>
        <p:spPr>
          <a:xfrm>
            <a:off x="6117476" y="1350108"/>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2990394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6125789" y="2514147"/>
            <a:ext cx="5705474" cy="3493264"/>
          </a:xfrm>
          <a:prstGeom prst="rect">
            <a:avLst/>
          </a:prstGeom>
          <a:noFill/>
          <a:ln>
            <a:solidFill>
              <a:srgbClr val="FFC000"/>
            </a:solidFill>
          </a:ln>
        </p:spPr>
        <p:txBody>
          <a:bodyPr wrap="square" rtlCol="0">
            <a:spAutoFit/>
          </a:bodyPr>
          <a:lstStyle/>
          <a:p>
            <a:pPr algn="just"/>
            <a:r>
              <a:rPr lang="pt-BR" sz="1700" dirty="0"/>
              <a:t>Art. 10. No âmbito do SUS, a oferta regional (macrorregião de saúde) para o diagnóstico e o tratamento do câncer </a:t>
            </a:r>
            <a:r>
              <a:rPr lang="pt-BR" sz="1700" dirty="0">
                <a:solidFill>
                  <a:srgbClr val="00B0F0"/>
                </a:solidFill>
              </a:rPr>
              <a:t>de adultos, crianças e adolescentes entre 0 a 19 anos incompletos </a:t>
            </a:r>
            <a:r>
              <a:rPr lang="pt-BR" sz="1700" dirty="0"/>
              <a:t>pressupõe a existência de serviços diagnósticos ambulatoriais e hospitalares e de hospitais habilitados na alta complexidade em oncologia, integrados à rede local e macrorregional de atenção à saúde</a:t>
            </a:r>
            <a:r>
              <a:rPr lang="pt-BR" sz="1700" dirty="0">
                <a:solidFill>
                  <a:srgbClr val="00B0F0"/>
                </a:solidFill>
              </a:rPr>
              <a:t>, centralizando a oferta de exames de maneira organizada com a finalidade de garantir a qualidade e economicidade dos exames a serem realizados, preferencialmente, nos estabelecimentos de saúde habilitados para a realização de transplantes, quando for o caso</a:t>
            </a:r>
            <a:r>
              <a:rPr lang="pt-BR" sz="1700" dirty="0"/>
              <a:t>.  </a:t>
            </a:r>
          </a:p>
        </p:txBody>
      </p:sp>
      <p:sp>
        <p:nvSpPr>
          <p:cNvPr id="6" name="CaixaDeTexto 5"/>
          <p:cNvSpPr txBox="1"/>
          <p:nvPr/>
        </p:nvSpPr>
        <p:spPr>
          <a:xfrm>
            <a:off x="247824" y="2514147"/>
            <a:ext cx="5569614" cy="1923604"/>
          </a:xfrm>
          <a:prstGeom prst="rect">
            <a:avLst/>
          </a:prstGeom>
          <a:noFill/>
          <a:ln>
            <a:solidFill>
              <a:srgbClr val="0070C0"/>
            </a:solidFill>
          </a:ln>
        </p:spPr>
        <p:txBody>
          <a:bodyPr wrap="square" rtlCol="0">
            <a:spAutoFit/>
          </a:bodyPr>
          <a:lstStyle/>
          <a:p>
            <a:pPr algn="just"/>
            <a:r>
              <a:rPr lang="pt-BR" sz="1700" dirty="0"/>
              <a:t>Art. 49. No âmbito do SUS, a oferta regional (macrorregião de saúde) para o diagnóstico e o tratamento do câncer pressupõe a existência de serviços diagnósticos ambulatoriais e hospitalares e de hospitais habilitados na alta complexidade em oncologia, integrados à rede local e macrorregional de atenção à saúde.</a:t>
            </a:r>
          </a:p>
        </p:txBody>
      </p:sp>
      <p:sp>
        <p:nvSpPr>
          <p:cNvPr id="7" name="CaixaDeTexto 6"/>
          <p:cNvSpPr txBox="1"/>
          <p:nvPr/>
        </p:nvSpPr>
        <p:spPr>
          <a:xfrm>
            <a:off x="247823" y="1216449"/>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8" name="CaixaDeTexto 7"/>
          <p:cNvSpPr txBox="1"/>
          <p:nvPr/>
        </p:nvSpPr>
        <p:spPr>
          <a:xfrm>
            <a:off x="6125789" y="1639643"/>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57840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6142414" y="1465138"/>
            <a:ext cx="5705474" cy="5324535"/>
          </a:xfrm>
          <a:prstGeom prst="rect">
            <a:avLst/>
          </a:prstGeom>
          <a:noFill/>
          <a:ln>
            <a:solidFill>
              <a:srgbClr val="FFC000"/>
            </a:solidFill>
          </a:ln>
        </p:spPr>
        <p:txBody>
          <a:bodyPr wrap="square" rtlCol="0">
            <a:spAutoFit/>
          </a:bodyPr>
          <a:lstStyle/>
          <a:p>
            <a:pPr algn="just"/>
            <a:r>
              <a:rPr lang="pt-BR" sz="1700" dirty="0"/>
              <a:t>Art. 11. Os hospitais habilitados na alta complexidade em oncologia há pelo menos um ano devem realizar, no mínimo, anualmente, conforme o tipo de habilitação:</a:t>
            </a:r>
          </a:p>
          <a:p>
            <a:pPr algn="just"/>
            <a:r>
              <a:rPr lang="pt-BR" sz="1700" dirty="0"/>
              <a:t>......</a:t>
            </a:r>
          </a:p>
          <a:p>
            <a:pPr algn="just"/>
            <a:r>
              <a:rPr lang="pt-BR" sz="1700" dirty="0"/>
              <a:t>§ 1º Para a cobertura assistencial e a produção em radioterapia, considerar-se-á a capacidade instalada do serviço: o número de procedimentos acima relacionado corresponde ao funcionamento de 1 (um) equipamento de radioterapia externa de </a:t>
            </a:r>
            <a:r>
              <a:rPr lang="pt-BR" sz="1700" dirty="0" err="1"/>
              <a:t>megavoltagem</a:t>
            </a:r>
            <a:r>
              <a:rPr lang="pt-BR" sz="1700" dirty="0"/>
              <a:t> (unidade de </a:t>
            </a:r>
            <a:r>
              <a:rPr lang="pt-BR" sz="1700" dirty="0" err="1"/>
              <a:t>cobaltoterapia</a:t>
            </a:r>
            <a:r>
              <a:rPr lang="pt-BR" sz="1700" dirty="0"/>
              <a:t> ou acelerador linear).</a:t>
            </a:r>
          </a:p>
          <a:p>
            <a:pPr algn="just"/>
            <a:r>
              <a:rPr lang="pt-BR" sz="1700" dirty="0"/>
              <a:t>§ 2º O atendimento em hematologia e em oncologia pediátrica deve ser realizado, obrigatoriamente, em hospital habilitado </a:t>
            </a:r>
            <a:r>
              <a:rPr lang="pt-BR" sz="1700" dirty="0" smtClean="0">
                <a:solidFill>
                  <a:srgbClr val="00B0F0"/>
                </a:solidFill>
              </a:rPr>
              <a:t>na alta complexidade em oncologia com esses serviços, de forma exclusiva ou não, </a:t>
            </a:r>
            <a:r>
              <a:rPr lang="pt-BR" sz="1700" dirty="0">
                <a:solidFill>
                  <a:srgbClr val="00B0F0"/>
                </a:solidFill>
              </a:rPr>
              <a:t>de cobertura estadual ou macrorregional e, </a:t>
            </a:r>
            <a:r>
              <a:rPr lang="pt-BR" sz="1700" dirty="0" smtClean="0">
                <a:solidFill>
                  <a:srgbClr val="00B0F0"/>
                </a:solidFill>
              </a:rPr>
              <a:t>quando o atendimento for </a:t>
            </a:r>
            <a:r>
              <a:rPr lang="pt-BR" sz="1700" dirty="0">
                <a:solidFill>
                  <a:srgbClr val="00B0F0"/>
                </a:solidFill>
              </a:rPr>
              <a:t>feito em hospital habilitado </a:t>
            </a:r>
            <a:r>
              <a:rPr lang="pt-BR" sz="1700" dirty="0" smtClean="0">
                <a:solidFill>
                  <a:srgbClr val="00B0F0"/>
                </a:solidFill>
              </a:rPr>
              <a:t>sem serviço de radioterapia, </a:t>
            </a:r>
            <a:r>
              <a:rPr lang="pt-BR" sz="1700" dirty="0">
                <a:solidFill>
                  <a:srgbClr val="00B0F0"/>
                </a:solidFill>
              </a:rPr>
              <a:t>deve-se dar o encaminhamento regulado para complementariedade do tratamento em estabelecimento habilitado em oncologia com serviço de radioterapia</a:t>
            </a:r>
            <a:r>
              <a:rPr lang="pt-BR" sz="1700" dirty="0"/>
              <a:t>.</a:t>
            </a:r>
          </a:p>
        </p:txBody>
      </p:sp>
      <p:sp>
        <p:nvSpPr>
          <p:cNvPr id="6" name="CaixaDeTexto 5"/>
          <p:cNvSpPr txBox="1"/>
          <p:nvPr/>
        </p:nvSpPr>
        <p:spPr>
          <a:xfrm>
            <a:off x="264449" y="1465138"/>
            <a:ext cx="5569614" cy="5324535"/>
          </a:xfrm>
          <a:prstGeom prst="rect">
            <a:avLst/>
          </a:prstGeom>
          <a:noFill/>
          <a:ln>
            <a:solidFill>
              <a:srgbClr val="0070C0"/>
            </a:solidFill>
          </a:ln>
        </p:spPr>
        <p:txBody>
          <a:bodyPr wrap="square" rtlCol="0">
            <a:spAutoFit/>
          </a:bodyPr>
          <a:lstStyle/>
          <a:p>
            <a:pPr algn="just"/>
            <a:r>
              <a:rPr lang="pt-BR" sz="1700" dirty="0"/>
              <a:t>Art. 50. Os hospitais habilitados na alta complexidade em oncologia há pelo menos um ano devem realizar, no mínimo, anualmente, conforme o tipo de habilitação:</a:t>
            </a:r>
          </a:p>
          <a:p>
            <a:pPr algn="just"/>
            <a:r>
              <a:rPr lang="pt-BR" sz="1700" dirty="0"/>
              <a:t>......</a:t>
            </a:r>
          </a:p>
          <a:p>
            <a:pPr algn="just"/>
            <a:r>
              <a:rPr lang="pt-BR" sz="1700" dirty="0"/>
              <a:t>§ 1º Para a cobertura assistencial e a produção em radioterapia, considerar-se-á a capacidade instalada do serviço: o número de procedimentos acima relacionado corresponde ao funcionamento de 1 (um) equipamento de radioterapia externa de </a:t>
            </a:r>
            <a:r>
              <a:rPr lang="pt-BR" sz="1700" dirty="0" err="1"/>
              <a:t>megavoltagem</a:t>
            </a:r>
            <a:r>
              <a:rPr lang="pt-BR" sz="1700" dirty="0"/>
              <a:t> (unidade de </a:t>
            </a:r>
            <a:r>
              <a:rPr lang="pt-BR" sz="1700" dirty="0" err="1"/>
              <a:t>cobaltoterapia</a:t>
            </a:r>
            <a:r>
              <a:rPr lang="pt-BR" sz="1700" dirty="0"/>
              <a:t> ou acelerador linear).</a:t>
            </a:r>
          </a:p>
          <a:p>
            <a:pPr algn="just"/>
            <a:r>
              <a:rPr lang="pt-BR" sz="1700" dirty="0"/>
              <a:t>§ 2º O atendimento em hematologia e em oncologia pediátrica deve ser feito, obrigatoriamente, em hospital habilitado na alta complexidade em oncologia de cobertura estadual ou macrorregional e, quando feito em hospital habilitado como </a:t>
            </a:r>
            <a:r>
              <a:rPr lang="pt-BR" sz="1700" dirty="0" err="1"/>
              <a:t>Unacon</a:t>
            </a:r>
            <a:r>
              <a:rPr lang="pt-BR" sz="1700" dirty="0"/>
              <a:t> exclusiva nessas especialidades e sem serviço de radioterapia, deve-se dar o encaminhamento regulado para complementariedade do tratamento em estabelecimento habilitado em oncologia com serviço de radioterapia.</a:t>
            </a:r>
          </a:p>
        </p:txBody>
      </p:sp>
      <p:sp>
        <p:nvSpPr>
          <p:cNvPr id="7" name="CaixaDeTexto 6"/>
          <p:cNvSpPr txBox="1"/>
          <p:nvPr/>
        </p:nvSpPr>
        <p:spPr>
          <a:xfrm>
            <a:off x="258432" y="218539"/>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8" name="CaixaDeTexto 7"/>
          <p:cNvSpPr txBox="1"/>
          <p:nvPr/>
        </p:nvSpPr>
        <p:spPr>
          <a:xfrm>
            <a:off x="6142414" y="983594"/>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Tree>
    <p:extLst>
      <p:ext uri="{BB962C8B-B14F-4D97-AF65-F5344CB8AC3E}">
        <p14:creationId xmlns:p14="http://schemas.microsoft.com/office/powerpoint/2010/main" val="1093317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6142414" y="1467946"/>
            <a:ext cx="5705474" cy="4939814"/>
          </a:xfrm>
          <a:prstGeom prst="rect">
            <a:avLst/>
          </a:prstGeom>
          <a:noFill/>
          <a:ln>
            <a:solidFill>
              <a:srgbClr val="FFC000"/>
            </a:solidFill>
          </a:ln>
        </p:spPr>
        <p:txBody>
          <a:bodyPr wrap="square" rtlCol="0">
            <a:spAutoFit/>
          </a:bodyPr>
          <a:lstStyle/>
          <a:p>
            <a:pPr algn="just"/>
            <a:r>
              <a:rPr lang="pt-BR" sz="1500" dirty="0" smtClean="0"/>
              <a:t>Art</a:t>
            </a:r>
            <a:r>
              <a:rPr lang="pt-BR" sz="1500" dirty="0"/>
              <a:t>. 12. A habilitação de um hospital como 17.14 Hospital Geral com Cirurgia Oncológica, formando complexo com outro hospital habilitado como </a:t>
            </a:r>
            <a:r>
              <a:rPr lang="pt-BR" sz="1500" dirty="0" err="1"/>
              <a:t>Unacon</a:t>
            </a:r>
            <a:r>
              <a:rPr lang="pt-BR" sz="1500" dirty="0"/>
              <a:t> ou </a:t>
            </a:r>
            <a:r>
              <a:rPr lang="pt-BR" sz="1500" dirty="0" err="1"/>
              <a:t>Cacon</a:t>
            </a:r>
            <a:r>
              <a:rPr lang="pt-BR" sz="1500" dirty="0"/>
              <a:t>, será admitida apenas quando houver necessidade de assistência cirúrgica especializada em região não atendida pela capacidade ofertada pelos hospitais habilitados como </a:t>
            </a:r>
            <a:r>
              <a:rPr lang="pt-BR" sz="1500" dirty="0" err="1"/>
              <a:t>Unacon</a:t>
            </a:r>
            <a:r>
              <a:rPr lang="pt-BR" sz="1500" dirty="0"/>
              <a:t> ou </a:t>
            </a:r>
            <a:r>
              <a:rPr lang="pt-BR" sz="1500" dirty="0" err="1"/>
              <a:t>Cacon</a:t>
            </a:r>
            <a:r>
              <a:rPr lang="pt-BR" sz="1500" dirty="0"/>
              <a:t>, observando-se os seguintes critérios:</a:t>
            </a:r>
          </a:p>
          <a:p>
            <a:pPr algn="just"/>
            <a:endParaRPr lang="pt-BR" sz="1500" dirty="0"/>
          </a:p>
          <a:p>
            <a:pPr algn="just"/>
            <a:endParaRPr lang="pt-BR" sz="1500" dirty="0"/>
          </a:p>
          <a:p>
            <a:pPr algn="just"/>
            <a:r>
              <a:rPr lang="pt-BR" sz="1500" dirty="0"/>
              <a:t>....</a:t>
            </a:r>
          </a:p>
          <a:p>
            <a:pPr algn="just"/>
            <a:r>
              <a:rPr lang="pt-BR" sz="1500" dirty="0"/>
              <a:t>II – Produção mínima de 80 (oitenta) procedimentos cirúrgicos de câncer principais, especificamente de procedimentos ginecológicos, </a:t>
            </a:r>
            <a:r>
              <a:rPr lang="pt-BR" sz="1500" dirty="0" err="1"/>
              <a:t>mastológicos</a:t>
            </a:r>
            <a:r>
              <a:rPr lang="pt-BR" sz="1500" dirty="0"/>
              <a:t>, urológicos e do aparelho digestivo alto </a:t>
            </a:r>
            <a:r>
              <a:rPr lang="pt-BR" sz="1500" dirty="0" smtClean="0"/>
              <a:t>e baixo</a:t>
            </a:r>
            <a:r>
              <a:rPr lang="pt-BR" sz="1500" strike="sngStrike" dirty="0" smtClean="0"/>
              <a:t>, </a:t>
            </a:r>
            <a:r>
              <a:rPr lang="pt-BR" sz="1500" strike="sngStrike" dirty="0" smtClean="0">
                <a:solidFill>
                  <a:srgbClr val="00B050"/>
                </a:solidFill>
              </a:rPr>
              <a:t>ficando vedado o atendimento cirúrgico de crianças e adolescentes</a:t>
            </a:r>
            <a:r>
              <a:rPr lang="pt-BR" sz="1500" dirty="0" smtClean="0"/>
              <a:t>. </a:t>
            </a:r>
            <a:r>
              <a:rPr lang="pt-BR" sz="1500" dirty="0"/>
              <a:t>Quando houver hospital habilitado como 17.14 Hospital Geral com Cirurgia Oncológica cuja produção for inferior à mínima parametrizada, deve ser verificado o total da produção de todos os hospitais habilitados em oncologia no estado, para que se avalie a permanência, ou não, daquele hospital, a critério do respectivo gestor e pactuada na CIB ou CIR, inclusive quanto ao remanejamento de recursos financeiros; e</a:t>
            </a:r>
          </a:p>
        </p:txBody>
      </p:sp>
      <p:sp>
        <p:nvSpPr>
          <p:cNvPr id="6" name="CaixaDeTexto 5"/>
          <p:cNvSpPr txBox="1"/>
          <p:nvPr/>
        </p:nvSpPr>
        <p:spPr>
          <a:xfrm>
            <a:off x="264449" y="1467946"/>
            <a:ext cx="5569614" cy="5170646"/>
          </a:xfrm>
          <a:prstGeom prst="rect">
            <a:avLst/>
          </a:prstGeom>
          <a:noFill/>
          <a:ln>
            <a:solidFill>
              <a:srgbClr val="0070C0"/>
            </a:solidFill>
          </a:ln>
        </p:spPr>
        <p:txBody>
          <a:bodyPr wrap="square" rtlCol="0">
            <a:spAutoFit/>
          </a:bodyPr>
          <a:lstStyle/>
          <a:p>
            <a:pPr algn="just"/>
            <a:r>
              <a:rPr lang="pt-BR" sz="1500" dirty="0"/>
              <a:t>Art. 51. A partir da publicação da Portaria MS/SAES 1399, de 17 de dezembro de 2019, a habilitação de um hospital como 17.14 Hospital Geral com Cirurgia Oncológica, </a:t>
            </a:r>
            <a:r>
              <a:rPr lang="pt-BR" sz="1500" dirty="0">
                <a:solidFill>
                  <a:srgbClr val="C00000"/>
                </a:solidFill>
              </a:rPr>
              <a:t>de forma exclusiva ou, quando em um mesmo município</a:t>
            </a:r>
            <a:r>
              <a:rPr lang="pt-BR" sz="1500" dirty="0"/>
              <a:t>, formando complexo com outro hospital habilitado como </a:t>
            </a:r>
            <a:r>
              <a:rPr lang="pt-BR" sz="1500" dirty="0" err="1"/>
              <a:t>Unacon</a:t>
            </a:r>
            <a:r>
              <a:rPr lang="pt-BR" sz="1500" dirty="0"/>
              <a:t> ou </a:t>
            </a:r>
            <a:r>
              <a:rPr lang="pt-BR" sz="1500" dirty="0" err="1"/>
              <a:t>Cacon</a:t>
            </a:r>
            <a:r>
              <a:rPr lang="pt-BR" sz="1500" dirty="0"/>
              <a:t>, será admitida apenas quando houver necessidade de assistência cirúrgica especializada em região não atendida pela capacidade ofertada pelos hospitais habilitados como </a:t>
            </a:r>
            <a:r>
              <a:rPr lang="pt-BR" sz="1500" dirty="0" err="1"/>
              <a:t>Unacon</a:t>
            </a:r>
            <a:r>
              <a:rPr lang="pt-BR" sz="1500" dirty="0"/>
              <a:t> ou </a:t>
            </a:r>
            <a:r>
              <a:rPr lang="pt-BR" sz="1500" dirty="0" err="1"/>
              <a:t>Cacon</a:t>
            </a:r>
            <a:r>
              <a:rPr lang="pt-BR" sz="1500" dirty="0"/>
              <a:t>, observando-se os seguintes critérios:</a:t>
            </a:r>
          </a:p>
          <a:p>
            <a:pPr algn="just"/>
            <a:r>
              <a:rPr lang="pt-BR" sz="1500" dirty="0"/>
              <a:t>......</a:t>
            </a:r>
          </a:p>
          <a:p>
            <a:pPr algn="just"/>
            <a:r>
              <a:rPr lang="pt-BR" sz="1500" dirty="0"/>
              <a:t>II – Produção mínima de 80 (oitenta) procedimentos cirúrgicos de câncer principais, especificamente de procedimentos ginecológicos, </a:t>
            </a:r>
            <a:r>
              <a:rPr lang="pt-BR" sz="1500" dirty="0" err="1"/>
              <a:t>mastológicos</a:t>
            </a:r>
            <a:r>
              <a:rPr lang="pt-BR" sz="1500" dirty="0"/>
              <a:t>, urológicos e do aparelho digestivo alto e baixo, </a:t>
            </a:r>
            <a:r>
              <a:rPr lang="pt-BR" sz="1500" dirty="0">
                <a:solidFill>
                  <a:srgbClr val="C00000"/>
                </a:solidFill>
              </a:rPr>
              <a:t>ficando vedado o atendimento cirúrgico das crianças e dos adolescentes</a:t>
            </a:r>
            <a:r>
              <a:rPr lang="pt-BR" sz="1500" dirty="0"/>
              <a:t>. Quando houver hospital habilitado como 17.14 Hospital Geral com Cirurgia Oncológica cuja produção for inferior à mínima parametrizada, deve ser verificado o total da produção de todos os hospitais habilitados em oncologia no estado, para que se avalie a permanência, ou não, daquele hospital, a critério do respectivo gestor e pactuada na CIB ou CIR, inclusive quanto ao remanejamento de recursos financeiros; e</a:t>
            </a:r>
          </a:p>
        </p:txBody>
      </p:sp>
      <p:sp>
        <p:nvSpPr>
          <p:cNvPr id="7" name="CaixaDeTexto 6"/>
          <p:cNvSpPr txBox="1"/>
          <p:nvPr/>
        </p:nvSpPr>
        <p:spPr>
          <a:xfrm>
            <a:off x="258432" y="134653"/>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a:t>
            </a:r>
            <a:r>
              <a:rPr lang="pt-BR" sz="1700" b="1" dirty="0" smtClean="0"/>
              <a:t>Oncologia</a:t>
            </a:r>
            <a:r>
              <a:rPr lang="pt-BR" sz="1700" dirty="0" smtClean="0"/>
              <a:t> </a:t>
            </a:r>
            <a:endParaRPr lang="pt-BR" sz="1700" dirty="0">
              <a:solidFill>
                <a:srgbClr val="C00000"/>
              </a:solidFill>
            </a:endParaRPr>
          </a:p>
        </p:txBody>
      </p:sp>
      <p:sp>
        <p:nvSpPr>
          <p:cNvPr id="8" name="CaixaDeTexto 7"/>
          <p:cNvSpPr txBox="1"/>
          <p:nvPr/>
        </p:nvSpPr>
        <p:spPr>
          <a:xfrm>
            <a:off x="6142414" y="1020458"/>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11" name="Retângulo 10"/>
          <p:cNvSpPr/>
          <p:nvPr/>
        </p:nvSpPr>
        <p:spPr>
          <a:xfrm>
            <a:off x="6041881" y="399110"/>
            <a:ext cx="3603872" cy="307777"/>
          </a:xfrm>
          <a:prstGeom prst="rect">
            <a:avLst/>
          </a:prstGeom>
        </p:spPr>
        <p:txBody>
          <a:bodyPr wrap="none">
            <a:spAutoFit/>
          </a:bodyPr>
          <a:lstStyle/>
          <a:p>
            <a:r>
              <a:rPr lang="pt-BR" sz="1400" b="1" dirty="0">
                <a:solidFill>
                  <a:srgbClr val="C00000"/>
                </a:solidFill>
              </a:rPr>
              <a:t>QUESTIONADO À REUNIÃO DO CONSINCA</a:t>
            </a:r>
            <a:endParaRPr lang="pt-BR" sz="1400" b="1" dirty="0"/>
          </a:p>
        </p:txBody>
      </p:sp>
    </p:spTree>
    <p:extLst>
      <p:ext uri="{BB962C8B-B14F-4D97-AF65-F5344CB8AC3E}">
        <p14:creationId xmlns:p14="http://schemas.microsoft.com/office/powerpoint/2010/main" val="139456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6142414" y="1567935"/>
            <a:ext cx="5705474" cy="2816156"/>
          </a:xfrm>
          <a:prstGeom prst="rect">
            <a:avLst/>
          </a:prstGeom>
          <a:noFill/>
          <a:ln>
            <a:solidFill>
              <a:srgbClr val="FFC000"/>
            </a:solidFill>
          </a:ln>
        </p:spPr>
        <p:txBody>
          <a:bodyPr wrap="square" rtlCol="0">
            <a:spAutoFit/>
          </a:bodyPr>
          <a:lstStyle/>
          <a:p>
            <a:r>
              <a:rPr lang="pt-BR" sz="1700" dirty="0"/>
              <a:t>Art. 21. O serviço de oncologia pediátrica deve observar os seguintes critérios:</a:t>
            </a:r>
          </a:p>
          <a:p>
            <a:pPr algn="just"/>
            <a:r>
              <a:rPr lang="pt-BR" sz="1700" dirty="0"/>
              <a:t>....</a:t>
            </a:r>
          </a:p>
          <a:p>
            <a:r>
              <a:rPr lang="pt-BR" dirty="0"/>
              <a:t>III - supervisionar a central de quimioterapia do hospital que atenda aos requisitos da RDC Anvisa nº 220, de 21 de setembro de 2004, ou outra que venha alterá-la ou substituí-la, </a:t>
            </a:r>
            <a:r>
              <a:rPr lang="pt-BR" dirty="0">
                <a:solidFill>
                  <a:srgbClr val="00B0F0"/>
                </a:solidFill>
              </a:rPr>
              <a:t>com salas de aplicação de quimioterapia distintas para </a:t>
            </a:r>
            <a:r>
              <a:rPr lang="pt-BR" dirty="0" smtClean="0">
                <a:solidFill>
                  <a:srgbClr val="00B0F0"/>
                </a:solidFill>
              </a:rPr>
              <a:t>crianças </a:t>
            </a:r>
            <a:r>
              <a:rPr lang="pt-BR" dirty="0">
                <a:solidFill>
                  <a:srgbClr val="00B0F0"/>
                </a:solidFill>
              </a:rPr>
              <a:t>e </a:t>
            </a:r>
            <a:r>
              <a:rPr lang="pt-BR" dirty="0" smtClean="0">
                <a:solidFill>
                  <a:srgbClr val="00B0F0"/>
                </a:solidFill>
              </a:rPr>
              <a:t>adolescentes </a:t>
            </a:r>
            <a:r>
              <a:rPr lang="pt-BR" dirty="0">
                <a:solidFill>
                  <a:srgbClr val="00B0F0"/>
                </a:solidFill>
              </a:rPr>
              <a:t>e adultos, quando o hospital atender doentes de todas as faixas etárias</a:t>
            </a:r>
            <a:r>
              <a:rPr lang="pt-BR" dirty="0"/>
              <a:t>; e</a:t>
            </a:r>
          </a:p>
        </p:txBody>
      </p:sp>
      <p:sp>
        <p:nvSpPr>
          <p:cNvPr id="6" name="CaixaDeTexto 5"/>
          <p:cNvSpPr txBox="1"/>
          <p:nvPr/>
        </p:nvSpPr>
        <p:spPr>
          <a:xfrm>
            <a:off x="270466" y="1588776"/>
            <a:ext cx="5569614" cy="2185214"/>
          </a:xfrm>
          <a:prstGeom prst="rect">
            <a:avLst/>
          </a:prstGeom>
          <a:noFill/>
          <a:ln>
            <a:solidFill>
              <a:srgbClr val="0070C0"/>
            </a:solidFill>
          </a:ln>
        </p:spPr>
        <p:txBody>
          <a:bodyPr wrap="square" rtlCol="0">
            <a:spAutoFit/>
          </a:bodyPr>
          <a:lstStyle/>
          <a:p>
            <a:pPr algn="just"/>
            <a:r>
              <a:rPr lang="pt-BR" sz="1700" dirty="0"/>
              <a:t>Art. 60. O serviço de oncologia pediátrica deve observar os seguintes critérios:</a:t>
            </a:r>
          </a:p>
          <a:p>
            <a:pPr algn="just"/>
            <a:r>
              <a:rPr lang="pt-BR" sz="1700" dirty="0"/>
              <a:t>.....</a:t>
            </a:r>
          </a:p>
          <a:p>
            <a:pPr algn="just"/>
            <a:r>
              <a:rPr lang="pt-BR" sz="1700" dirty="0"/>
              <a:t>III - supervisionar a central de quimioterapia do hospital que atenda aos requisitos da RDC Anvisa nº 220, de 21 de setembro de 2004, ou outra que venha alterá-la ou substituí-la, com salas de aplicação de quimioterapia própria para criança ou adolescente; e</a:t>
            </a:r>
          </a:p>
        </p:txBody>
      </p:sp>
      <p:sp>
        <p:nvSpPr>
          <p:cNvPr id="7" name="CaixaDeTexto 6"/>
          <p:cNvSpPr txBox="1"/>
          <p:nvPr/>
        </p:nvSpPr>
        <p:spPr>
          <a:xfrm>
            <a:off x="264449" y="242719"/>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8" name="CaixaDeTexto 7"/>
          <p:cNvSpPr txBox="1"/>
          <p:nvPr/>
        </p:nvSpPr>
        <p:spPr>
          <a:xfrm>
            <a:off x="6142414" y="1027549"/>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11" name="CaixaDeTexto 10"/>
          <p:cNvSpPr txBox="1"/>
          <p:nvPr/>
        </p:nvSpPr>
        <p:spPr>
          <a:xfrm>
            <a:off x="6142414" y="4618029"/>
            <a:ext cx="5705474" cy="1661993"/>
          </a:xfrm>
          <a:prstGeom prst="rect">
            <a:avLst/>
          </a:prstGeom>
          <a:noFill/>
          <a:ln>
            <a:solidFill>
              <a:srgbClr val="FFC000"/>
            </a:solidFill>
          </a:ln>
        </p:spPr>
        <p:txBody>
          <a:bodyPr wrap="square" rtlCol="0">
            <a:spAutoFit/>
          </a:bodyPr>
          <a:lstStyle/>
          <a:p>
            <a:pPr algn="just"/>
            <a:r>
              <a:rPr lang="pt-BR" sz="1700" dirty="0"/>
              <a:t>Art. 22. Compete ao gestor federal do SUS:</a:t>
            </a:r>
          </a:p>
          <a:p>
            <a:pPr algn="just"/>
            <a:r>
              <a:rPr lang="pt-BR" sz="1700" dirty="0"/>
              <a:t>....</a:t>
            </a:r>
          </a:p>
          <a:p>
            <a:pPr algn="just"/>
            <a:r>
              <a:rPr lang="pt-BR" sz="1700" dirty="0"/>
              <a:t>IV - fortalecer o processo de monitoramento e avaliação dos serviços oncológicos na Rede de Atenção à Saúde destacando os serviços que prestam atendimento a crianças e adolescentes</a:t>
            </a:r>
            <a:r>
              <a:rPr lang="pt-BR" sz="1500" dirty="0">
                <a:latin typeface="17"/>
              </a:rPr>
              <a:t>;</a:t>
            </a:r>
          </a:p>
        </p:txBody>
      </p:sp>
      <p:sp>
        <p:nvSpPr>
          <p:cNvPr id="12" name="CaixaDeTexto 11"/>
          <p:cNvSpPr txBox="1"/>
          <p:nvPr/>
        </p:nvSpPr>
        <p:spPr>
          <a:xfrm>
            <a:off x="258432" y="4618029"/>
            <a:ext cx="5569614" cy="1138773"/>
          </a:xfrm>
          <a:prstGeom prst="rect">
            <a:avLst/>
          </a:prstGeom>
          <a:noFill/>
          <a:ln>
            <a:solidFill>
              <a:srgbClr val="0070C0"/>
            </a:solidFill>
          </a:ln>
        </p:spPr>
        <p:txBody>
          <a:bodyPr wrap="square" rtlCol="0">
            <a:spAutoFit/>
          </a:bodyPr>
          <a:lstStyle/>
          <a:p>
            <a:pPr algn="just"/>
            <a:r>
              <a:rPr lang="pt-BR" sz="1700" dirty="0"/>
              <a:t>Art. 61. Compete ao gestor federal do SUS:</a:t>
            </a:r>
          </a:p>
          <a:p>
            <a:pPr algn="just"/>
            <a:r>
              <a:rPr lang="pt-BR" sz="1700" dirty="0"/>
              <a:t>.....</a:t>
            </a:r>
          </a:p>
          <a:p>
            <a:pPr algn="just"/>
            <a:r>
              <a:rPr lang="pt-BR" sz="1700" dirty="0"/>
              <a:t>IV - fortalecer o processo de monitoramento e avaliação dos serviços oncológicos na Rede de Atenção à Saúde; </a:t>
            </a:r>
          </a:p>
        </p:txBody>
      </p:sp>
    </p:spTree>
    <p:extLst>
      <p:ext uri="{BB962C8B-B14F-4D97-AF65-F5344CB8AC3E}">
        <p14:creationId xmlns:p14="http://schemas.microsoft.com/office/powerpoint/2010/main" val="82833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46398" y="319517"/>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142414" y="1072649"/>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258432" y="1589095"/>
            <a:ext cx="5569614" cy="4539704"/>
          </a:xfrm>
          <a:prstGeom prst="rect">
            <a:avLst/>
          </a:prstGeom>
          <a:noFill/>
          <a:ln>
            <a:solidFill>
              <a:srgbClr val="0070C0"/>
            </a:solidFill>
          </a:ln>
        </p:spPr>
        <p:txBody>
          <a:bodyPr wrap="square" rtlCol="0">
            <a:spAutoFit/>
          </a:bodyPr>
          <a:lstStyle/>
          <a:p>
            <a:pPr algn="just"/>
            <a:r>
              <a:rPr lang="pt-BR" sz="1700" dirty="0"/>
              <a:t>Art. 62. Compete aos gestores estadual e distrital do SUS:</a:t>
            </a:r>
          </a:p>
          <a:p>
            <a:pPr algn="just"/>
            <a:r>
              <a:rPr lang="pt-BR" sz="1700" dirty="0"/>
              <a:t>.....</a:t>
            </a:r>
          </a:p>
          <a:p>
            <a:pPr algn="just"/>
            <a:r>
              <a:rPr lang="pt-BR" sz="1700" dirty="0"/>
              <a:t>II - coordenar o processo do planejamento regional integrado (PRI) na macrorregião de saúde e da organização das linhas de cuidados em oncologia e garantir o acesso e cuidado mais próximo ao usuário do SUS;</a:t>
            </a:r>
          </a:p>
          <a:p>
            <a:pPr algn="just"/>
            <a:r>
              <a:rPr lang="pt-BR" sz="1700" dirty="0"/>
              <a:t>......</a:t>
            </a:r>
          </a:p>
          <a:p>
            <a:pPr algn="just"/>
            <a:endParaRPr lang="pt-BR" sz="1700" dirty="0"/>
          </a:p>
          <a:p>
            <a:pPr algn="just"/>
            <a:r>
              <a:rPr lang="pt-BR" sz="1700" dirty="0"/>
              <a:t>IV - fortalecer o processo de monitoramento e avaliação dos serviços oncológicos na Rede de Atenção à Saúde;</a:t>
            </a:r>
          </a:p>
          <a:p>
            <a:pPr algn="just"/>
            <a:r>
              <a:rPr lang="pt-BR" sz="1700" dirty="0"/>
              <a:t>......</a:t>
            </a:r>
          </a:p>
          <a:p>
            <a:pPr algn="just"/>
            <a:endParaRPr lang="pt-BR" sz="1700" dirty="0"/>
          </a:p>
          <a:p>
            <a:pPr algn="just"/>
            <a:r>
              <a:rPr lang="pt-BR" sz="1700" dirty="0"/>
              <a:t>X – regular ou apoiar os gestores municipais na regulação do acesso ao diagnóstico do câncer e à assistência de alta complexidade em oncologia;</a:t>
            </a:r>
          </a:p>
        </p:txBody>
      </p:sp>
      <p:sp>
        <p:nvSpPr>
          <p:cNvPr id="8" name="CaixaDeTexto 7"/>
          <p:cNvSpPr txBox="1"/>
          <p:nvPr/>
        </p:nvSpPr>
        <p:spPr>
          <a:xfrm>
            <a:off x="6142414" y="1572328"/>
            <a:ext cx="5705474" cy="4801314"/>
          </a:xfrm>
          <a:prstGeom prst="rect">
            <a:avLst/>
          </a:prstGeom>
          <a:noFill/>
          <a:ln>
            <a:solidFill>
              <a:srgbClr val="FFC000"/>
            </a:solidFill>
          </a:ln>
        </p:spPr>
        <p:txBody>
          <a:bodyPr wrap="square" rtlCol="0">
            <a:spAutoFit/>
          </a:bodyPr>
          <a:lstStyle/>
          <a:p>
            <a:pPr algn="just"/>
            <a:r>
              <a:rPr lang="pt-BR" sz="1700" dirty="0"/>
              <a:t>Art. 23. Compete aos gestores estadual e distrital do SUS:</a:t>
            </a:r>
          </a:p>
          <a:p>
            <a:pPr algn="just"/>
            <a:r>
              <a:rPr lang="pt-BR" sz="1700" dirty="0"/>
              <a:t>....</a:t>
            </a:r>
          </a:p>
          <a:p>
            <a:pPr algn="just"/>
            <a:r>
              <a:rPr lang="pt-BR" sz="1700" dirty="0"/>
              <a:t>II - coordenar o processo do Planejamento Regional Integrado (PRI) na macrorregião de saúde e da organização das linhas de cuidados em oncologia e garantir o acesso e cuidado mais próximo ao usuário do SUS, incluindo a linha de cuidados de crianças e adolescentes com câncer;</a:t>
            </a:r>
          </a:p>
          <a:p>
            <a:pPr algn="just"/>
            <a:r>
              <a:rPr lang="pt-BR" sz="1700" dirty="0"/>
              <a:t>......</a:t>
            </a:r>
          </a:p>
          <a:p>
            <a:pPr algn="just"/>
            <a:r>
              <a:rPr lang="pt-BR" sz="1700" dirty="0"/>
              <a:t>IV - fortalecer o processo de monitoramento e avaliação dos serviços oncológicos na Rede de Atenção à Saúde, inclusive aqueles que assistem crianças e adolescentes;</a:t>
            </a:r>
          </a:p>
          <a:p>
            <a:pPr algn="just"/>
            <a:r>
              <a:rPr lang="pt-BR" sz="1700" dirty="0"/>
              <a:t>......</a:t>
            </a:r>
          </a:p>
          <a:p>
            <a:pPr algn="just"/>
            <a:r>
              <a:rPr lang="pt-BR" sz="1700" dirty="0"/>
              <a:t>X - regular ou apoiar os gestores municipais na regulação do acesso ao diagnóstico do câncer e à assistência de alta complexidade em oncologia</a:t>
            </a:r>
            <a:r>
              <a:rPr lang="pt-BR" sz="1700" dirty="0">
                <a:solidFill>
                  <a:srgbClr val="00B0F0"/>
                </a:solidFill>
              </a:rPr>
              <a:t>, inclusive no que tange </a:t>
            </a:r>
            <a:r>
              <a:rPr lang="pt-BR" sz="1700" dirty="0" smtClean="0">
                <a:solidFill>
                  <a:srgbClr val="00B0F0"/>
                </a:solidFill>
              </a:rPr>
              <a:t>a </a:t>
            </a:r>
            <a:r>
              <a:rPr lang="pt-BR" sz="1700" dirty="0">
                <a:solidFill>
                  <a:srgbClr val="00B0F0"/>
                </a:solidFill>
              </a:rPr>
              <a:t>crianças e adolescentes</a:t>
            </a:r>
            <a:r>
              <a:rPr lang="pt-BR" sz="1700" dirty="0"/>
              <a:t>;</a:t>
            </a:r>
          </a:p>
        </p:txBody>
      </p:sp>
    </p:spTree>
    <p:extLst>
      <p:ext uri="{BB962C8B-B14F-4D97-AF65-F5344CB8AC3E}">
        <p14:creationId xmlns:p14="http://schemas.microsoft.com/office/powerpoint/2010/main" val="2817093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52415" y="177697"/>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142414" y="1021458"/>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258432" y="1524105"/>
            <a:ext cx="5569614" cy="4832092"/>
          </a:xfrm>
          <a:prstGeom prst="rect">
            <a:avLst/>
          </a:prstGeom>
          <a:noFill/>
          <a:ln>
            <a:solidFill>
              <a:srgbClr val="0070C0"/>
            </a:solidFill>
          </a:ln>
        </p:spPr>
        <p:txBody>
          <a:bodyPr wrap="square" rtlCol="0">
            <a:spAutoFit/>
          </a:bodyPr>
          <a:lstStyle/>
          <a:p>
            <a:pPr algn="just"/>
            <a:r>
              <a:rPr lang="pt-BR" sz="1400" dirty="0"/>
              <a:t>Art. 63. Compete ao gestor municipal do SUS:</a:t>
            </a:r>
          </a:p>
          <a:p>
            <a:pPr algn="just"/>
            <a:r>
              <a:rPr lang="pt-BR" sz="1400" dirty="0"/>
              <a:t>I - planejar e pactuar em CIB e CIR, junto com o respectivo gestor estadual e demais gestores municipais, a necessidade de cobertura assistencial da atenção especializada em oncologia para seu município e regiões de saúde, de acordo com os parâmetros e orientações estabelecidos nesta seção; </a:t>
            </a:r>
          </a:p>
          <a:p>
            <a:pPr algn="just"/>
            <a:r>
              <a:rPr lang="pt-BR" sz="1400" dirty="0"/>
              <a:t>......</a:t>
            </a:r>
          </a:p>
          <a:p>
            <a:pPr algn="just"/>
            <a:endParaRPr lang="pt-BR" sz="1400" dirty="0"/>
          </a:p>
          <a:p>
            <a:pPr algn="just"/>
            <a:endParaRPr lang="pt-BR" sz="1400" dirty="0"/>
          </a:p>
          <a:p>
            <a:pPr algn="just"/>
            <a:endParaRPr lang="pt-BR" sz="1400" dirty="0"/>
          </a:p>
          <a:p>
            <a:pPr algn="just"/>
            <a:r>
              <a:rPr lang="pt-BR" sz="1400" dirty="0"/>
              <a:t>III - identificar e definir, em conjunto com o gestor estadual e demais municípios, qual(ais) o(s) estabelecimento(s) de saúde nas regiões de saúde possui(em) as condições, descritas nesta seção, para prestar atendimento na alta complexidade em oncologia; </a:t>
            </a:r>
          </a:p>
          <a:p>
            <a:pPr algn="just"/>
            <a:endParaRPr lang="pt-BR" sz="1400" dirty="0"/>
          </a:p>
          <a:p>
            <a:pPr algn="just"/>
            <a:endParaRPr lang="pt-BR" sz="1400" dirty="0"/>
          </a:p>
          <a:p>
            <a:pPr algn="just"/>
            <a:r>
              <a:rPr lang="pt-BR" sz="1400" dirty="0"/>
              <a:t>......</a:t>
            </a:r>
          </a:p>
          <a:p>
            <a:pPr algn="just"/>
            <a:endParaRPr lang="pt-BR" sz="1400" dirty="0"/>
          </a:p>
          <a:p>
            <a:pPr algn="just"/>
            <a:r>
              <a:rPr lang="pt-BR" sz="1400" dirty="0"/>
              <a:t>VI - monitorar a produção de procedimentos e avaliar anualmente os indicadores de avaliação dessa produção dos estabelecimentos de saúde habilitados na alta complexidade em oncologia sob sua gestão, conforme estabelecido nesta seção;</a:t>
            </a:r>
          </a:p>
        </p:txBody>
      </p:sp>
      <p:sp>
        <p:nvSpPr>
          <p:cNvPr id="8" name="CaixaDeTexto 7"/>
          <p:cNvSpPr txBox="1"/>
          <p:nvPr/>
        </p:nvSpPr>
        <p:spPr>
          <a:xfrm>
            <a:off x="6142414" y="1469945"/>
            <a:ext cx="5705474" cy="5262979"/>
          </a:xfrm>
          <a:prstGeom prst="rect">
            <a:avLst/>
          </a:prstGeom>
          <a:noFill/>
          <a:ln>
            <a:solidFill>
              <a:srgbClr val="FFC000"/>
            </a:solidFill>
          </a:ln>
        </p:spPr>
        <p:txBody>
          <a:bodyPr wrap="square" rtlCol="0">
            <a:spAutoFit/>
          </a:bodyPr>
          <a:lstStyle/>
          <a:p>
            <a:pPr algn="just"/>
            <a:r>
              <a:rPr lang="pt-BR" sz="1400" dirty="0"/>
              <a:t>Art. 24. Compete ao gestor municipal do SUS:</a:t>
            </a:r>
          </a:p>
          <a:p>
            <a:pPr algn="just"/>
            <a:r>
              <a:rPr lang="pt-BR" sz="1400" dirty="0"/>
              <a:t>I - planejar e pactuar em CIB e CIR, junto com o respectivo gestor estadual e demais gestores municipais, a necessidade de cobertura assistencial da atenção especializada para seu município e regiões de saúde, de acordo com os parâmetros e orientações estabelecidos nesta Portaria, </a:t>
            </a:r>
            <a:r>
              <a:rPr lang="pt-BR" sz="1400" dirty="0">
                <a:solidFill>
                  <a:srgbClr val="00B0F0"/>
                </a:solidFill>
              </a:rPr>
              <a:t>com o encaminhamento ágil dos casos suspeitos de câncer de crianças de adolescentes, assim como </a:t>
            </a:r>
            <a:r>
              <a:rPr lang="pt-BR" sz="1400" dirty="0" smtClean="0">
                <a:solidFill>
                  <a:srgbClr val="00B0F0"/>
                </a:solidFill>
              </a:rPr>
              <a:t>de adultos </a:t>
            </a:r>
            <a:r>
              <a:rPr lang="pt-BR" sz="1400" dirty="0">
                <a:solidFill>
                  <a:srgbClr val="00B0F0"/>
                </a:solidFill>
              </a:rPr>
              <a:t>com suspeita de </a:t>
            </a:r>
            <a:r>
              <a:rPr lang="pt-BR" sz="1400" dirty="0" err="1">
                <a:solidFill>
                  <a:srgbClr val="00B0F0"/>
                </a:solidFill>
              </a:rPr>
              <a:t>hemopatia</a:t>
            </a:r>
            <a:r>
              <a:rPr lang="pt-BR" sz="1400" dirty="0">
                <a:solidFill>
                  <a:srgbClr val="00B0F0"/>
                </a:solidFill>
              </a:rPr>
              <a:t> maligna aguda, aos hospitais habilitados na alta complexidade em oncologia, , cabendo ao hospital a sua confirmação ou sua </a:t>
            </a:r>
            <a:r>
              <a:rPr lang="pt-BR" sz="1400" dirty="0" err="1">
                <a:solidFill>
                  <a:srgbClr val="00B0F0"/>
                </a:solidFill>
              </a:rPr>
              <a:t>contrarreferência</a:t>
            </a:r>
            <a:r>
              <a:rPr lang="pt-BR" sz="1400" dirty="0">
                <a:solidFill>
                  <a:srgbClr val="00B0F0"/>
                </a:solidFill>
              </a:rPr>
              <a:t> nos casos não confirmados</a:t>
            </a:r>
            <a:r>
              <a:rPr lang="pt-BR" sz="1400" dirty="0"/>
              <a:t>;</a:t>
            </a:r>
          </a:p>
          <a:p>
            <a:pPr algn="just"/>
            <a:r>
              <a:rPr lang="pt-BR" sz="1400" dirty="0"/>
              <a:t>......</a:t>
            </a:r>
          </a:p>
          <a:p>
            <a:pPr algn="just"/>
            <a:r>
              <a:rPr lang="pt-BR" sz="1400" dirty="0"/>
              <a:t>III - identificar e definir, em conjunto com o gestor estadual e demais municípios, qual(ais) o(s) hospital(ais) nas regiões de saúde possui(em) as condições, descritas nesta </a:t>
            </a:r>
            <a:r>
              <a:rPr lang="pt-BR" sz="1400" dirty="0" smtClean="0"/>
              <a:t>Portaria, </a:t>
            </a:r>
            <a:r>
              <a:rPr lang="pt-BR" sz="1400" dirty="0"/>
              <a:t>para prestar atendimento na alta complexidade em oncologia</a:t>
            </a:r>
            <a:r>
              <a:rPr lang="pt-BR" sz="1400" dirty="0">
                <a:solidFill>
                  <a:srgbClr val="00B0F0"/>
                </a:solidFill>
              </a:rPr>
              <a:t>, incluindo o atendimento de crianças e adolescentes com neoplasia maligna e de adultos com </a:t>
            </a:r>
            <a:r>
              <a:rPr lang="pt-BR" sz="1400" dirty="0" err="1">
                <a:solidFill>
                  <a:srgbClr val="00B0F0"/>
                </a:solidFill>
              </a:rPr>
              <a:t>hemopatia</a:t>
            </a:r>
            <a:r>
              <a:rPr lang="pt-BR" sz="1400" dirty="0">
                <a:solidFill>
                  <a:srgbClr val="00B0F0"/>
                </a:solidFill>
              </a:rPr>
              <a:t> maligna aguda</a:t>
            </a:r>
            <a:r>
              <a:rPr lang="pt-BR" sz="1400" dirty="0"/>
              <a:t>;</a:t>
            </a:r>
          </a:p>
          <a:p>
            <a:pPr algn="just"/>
            <a:r>
              <a:rPr lang="pt-BR" sz="1400" dirty="0"/>
              <a:t>......</a:t>
            </a:r>
          </a:p>
          <a:p>
            <a:pPr algn="just"/>
            <a:r>
              <a:rPr lang="pt-BR" sz="1400" dirty="0"/>
              <a:t>VI - monitorar a produção de procedimentos e avaliar anualmente os indicadores de avaliação dessa produção dos estabelecimentos de saúde habilitados na alta complexidade em oncologia sob sua gestão, conforme estabelecido nesta </a:t>
            </a:r>
            <a:r>
              <a:rPr lang="pt-BR" sz="1400" dirty="0" smtClean="0"/>
              <a:t>Portaria, </a:t>
            </a:r>
            <a:r>
              <a:rPr lang="pt-BR" sz="1400" dirty="0">
                <a:solidFill>
                  <a:srgbClr val="00B0F0"/>
                </a:solidFill>
              </a:rPr>
              <a:t>enfatizando os </a:t>
            </a:r>
            <a:r>
              <a:rPr lang="pt-BR" sz="1400" dirty="0" smtClean="0">
                <a:solidFill>
                  <a:srgbClr val="00B0F0"/>
                </a:solidFill>
              </a:rPr>
              <a:t>habilitados, </a:t>
            </a:r>
            <a:r>
              <a:rPr lang="pt-BR" sz="1400" dirty="0">
                <a:solidFill>
                  <a:srgbClr val="00B0F0"/>
                </a:solidFill>
              </a:rPr>
              <a:t>de forma exclusiva ou </a:t>
            </a:r>
            <a:r>
              <a:rPr lang="pt-BR" sz="1400" dirty="0" smtClean="0">
                <a:solidFill>
                  <a:srgbClr val="00B0F0"/>
                </a:solidFill>
              </a:rPr>
              <a:t>não, com </a:t>
            </a:r>
            <a:r>
              <a:rPr lang="pt-BR" sz="1400" dirty="0">
                <a:solidFill>
                  <a:srgbClr val="00B0F0"/>
                </a:solidFill>
              </a:rPr>
              <a:t>serviços de oncologia pediátrica ou de </a:t>
            </a:r>
            <a:r>
              <a:rPr lang="pt-BR" sz="1400" dirty="0" smtClean="0">
                <a:solidFill>
                  <a:srgbClr val="00B0F0"/>
                </a:solidFill>
              </a:rPr>
              <a:t>hematologia</a:t>
            </a:r>
            <a:r>
              <a:rPr lang="pt-BR" sz="1400" dirty="0" smtClean="0"/>
              <a:t>;</a:t>
            </a:r>
            <a:endParaRPr lang="pt-BR" sz="1400" dirty="0"/>
          </a:p>
        </p:txBody>
      </p:sp>
    </p:spTree>
    <p:extLst>
      <p:ext uri="{BB962C8B-B14F-4D97-AF65-F5344CB8AC3E}">
        <p14:creationId xmlns:p14="http://schemas.microsoft.com/office/powerpoint/2010/main" val="3082657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
          <p:cNvSpPr>
            <a:spLocks noChangeArrowheads="1"/>
          </p:cNvSpPr>
          <p:nvPr/>
        </p:nvSpPr>
        <p:spPr bwMode="auto">
          <a:xfrm>
            <a:off x="1038754" y="6055589"/>
            <a:ext cx="30626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000" dirty="0">
                <a:solidFill>
                  <a:schemeClr val="bg1"/>
                </a:solidFill>
              </a:rPr>
              <a:t>Fonte: CGAE</a:t>
            </a:r>
            <a:r>
              <a:rPr lang="en-US" altLang="pt-BR" sz="1000" dirty="0">
                <a:solidFill>
                  <a:schemeClr val="bg1"/>
                </a:solidFill>
              </a:rPr>
              <a:t>/DAET/SAES/MS </a:t>
            </a:r>
            <a:r>
              <a:rPr lang="en-US" altLang="pt-BR" sz="1000" dirty="0" smtClean="0">
                <a:solidFill>
                  <a:schemeClr val="bg1"/>
                </a:solidFill>
              </a:rPr>
              <a:t>–DEZEMBRO/2022</a:t>
            </a:r>
            <a:endParaRPr lang="en-GB" altLang="pt-BR" sz="1000" dirty="0">
              <a:solidFill>
                <a:schemeClr val="bg1"/>
              </a:solidFill>
            </a:endParaRPr>
          </a:p>
        </p:txBody>
      </p:sp>
      <p:sp>
        <p:nvSpPr>
          <p:cNvPr id="4" name="Text Box 6"/>
          <p:cNvSpPr txBox="1">
            <a:spLocks noChangeArrowheads="1"/>
          </p:cNvSpPr>
          <p:nvPr/>
        </p:nvSpPr>
        <p:spPr bwMode="auto">
          <a:xfrm>
            <a:off x="6605589" y="2317548"/>
            <a:ext cx="2252750" cy="299385"/>
          </a:xfrm>
          <a:prstGeom prst="rect">
            <a:avLst/>
          </a:prstGeom>
          <a:noFill/>
          <a:ln w="9525">
            <a:noFill/>
            <a:round/>
            <a:headEnd/>
            <a:tailEnd/>
          </a:ln>
        </p:spPr>
        <p:txBody>
          <a:bodyPr wrap="square" lIns="50625" tIns="26325" rIns="50625" bIns="26325" anchor="ctr">
            <a:spAutoFit/>
          </a:bodyPr>
          <a:lstStyle/>
          <a:p>
            <a:pPr defTabSz="252710">
              <a:buClr>
                <a:srgbClr val="000000"/>
              </a:buClr>
              <a:buSzPct val="100000"/>
              <a:tabLst>
                <a:tab pos="0" algn="l"/>
                <a:tab pos="514350" algn="l"/>
                <a:tab pos="1028700" algn="l"/>
                <a:tab pos="1543050" algn="l"/>
                <a:tab pos="2057400" algn="l"/>
                <a:tab pos="2571750" algn="l"/>
                <a:tab pos="3086100" algn="l"/>
                <a:tab pos="3600450" algn="l"/>
                <a:tab pos="4114800" algn="l"/>
                <a:tab pos="4629150" algn="l"/>
                <a:tab pos="5143500" algn="l"/>
                <a:tab pos="5657850" algn="l"/>
              </a:tabLst>
              <a:defRPr/>
            </a:pPr>
            <a:r>
              <a:rPr lang="en-GB" sz="1600" b="1" dirty="0">
                <a:solidFill>
                  <a:schemeClr val="bg1"/>
                </a:solidFill>
              </a:rPr>
              <a:t>BRASIL </a:t>
            </a:r>
            <a:r>
              <a:rPr lang="en-GB" sz="1600" b="1" dirty="0" smtClean="0">
                <a:solidFill>
                  <a:schemeClr val="bg1"/>
                </a:solidFill>
              </a:rPr>
              <a:t>- </a:t>
            </a:r>
            <a:r>
              <a:rPr lang="en-GB" sz="1600" b="1" dirty="0" err="1" smtClean="0">
                <a:solidFill>
                  <a:schemeClr val="bg1"/>
                </a:solidFill>
              </a:rPr>
              <a:t>Dezembro</a:t>
            </a:r>
            <a:r>
              <a:rPr lang="en-GB" sz="1600" b="1" dirty="0" smtClean="0">
                <a:solidFill>
                  <a:schemeClr val="bg1"/>
                </a:solidFill>
              </a:rPr>
              <a:t>/2022</a:t>
            </a:r>
            <a:endParaRPr lang="en-GB" sz="1600" b="1" dirty="0">
              <a:solidFill>
                <a:schemeClr val="bg1"/>
              </a:solidFill>
            </a:endParaRPr>
          </a:p>
        </p:txBody>
      </p:sp>
      <p:sp>
        <p:nvSpPr>
          <p:cNvPr id="4101" name="Text Box 7"/>
          <p:cNvSpPr txBox="1">
            <a:spLocks noChangeArrowheads="1"/>
          </p:cNvSpPr>
          <p:nvPr/>
        </p:nvSpPr>
        <p:spPr bwMode="auto">
          <a:xfrm>
            <a:off x="6605589" y="2901568"/>
            <a:ext cx="3029478" cy="237830"/>
          </a:xfrm>
          <a:prstGeom prst="rect">
            <a:avLst/>
          </a:prstGeom>
          <a:noFill/>
          <a:ln>
            <a:noFill/>
          </a:ln>
        </p:spPr>
        <p:txBody>
          <a:bodyPr wrap="square" lIns="50625" tIns="26325" rIns="50625" bIns="26325" anchor="ctr">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9pPr>
          </a:lstStyle>
          <a:p>
            <a:pPr eaLnBrk="1" hangingPunct="1">
              <a:buClr>
                <a:srgbClr val="000000"/>
              </a:buClr>
              <a:buFont typeface="Arial" panose="020B0604020202020204" pitchFamily="34" charset="0"/>
              <a:buNone/>
              <a:defRPr/>
            </a:pPr>
            <a:r>
              <a:rPr lang="en-GB" altLang="pt-BR" sz="1200" dirty="0">
                <a:solidFill>
                  <a:schemeClr val="bg1"/>
                </a:solidFill>
                <a:latin typeface="+mn-lt"/>
              </a:rPr>
              <a:t>SUS : &gt; 80% da cobertura populacional</a:t>
            </a:r>
          </a:p>
        </p:txBody>
      </p:sp>
      <p:sp>
        <p:nvSpPr>
          <p:cNvPr id="4102" name="CaixaDeTexto 12"/>
          <p:cNvSpPr txBox="1">
            <a:spLocks noChangeArrowheads="1"/>
          </p:cNvSpPr>
          <p:nvPr/>
        </p:nvSpPr>
        <p:spPr bwMode="auto">
          <a:xfrm>
            <a:off x="6605589" y="3952346"/>
            <a:ext cx="2609432" cy="276999"/>
          </a:xfrm>
          <a:prstGeom prst="rect">
            <a:avLst/>
          </a:prstGeom>
          <a:noFill/>
          <a:ln>
            <a:noFill/>
          </a:ln>
        </p:spPr>
        <p:txBody>
          <a:bodyPr wrap="none">
            <a:spAutoFit/>
          </a:bodyPr>
          <a:lstStyle>
            <a:lvl1pPr>
              <a:defRPr sz="900" b="1">
                <a:solidFill>
                  <a:srgbClr val="FFFF00"/>
                </a:solidFill>
                <a:latin typeface="Arial" panose="020B0604020202020204" pitchFamily="34" charset="0"/>
              </a:defRPr>
            </a:lvl1pPr>
            <a:lvl2pPr marL="742950" indent="-285750">
              <a:defRPr sz="900" b="1">
                <a:solidFill>
                  <a:srgbClr val="FFFF00"/>
                </a:solidFill>
                <a:latin typeface="Arial" panose="020B0604020202020204" pitchFamily="34" charset="0"/>
              </a:defRPr>
            </a:lvl2pPr>
            <a:lvl3pPr marL="1143000" indent="-228600">
              <a:defRPr sz="900" b="1">
                <a:solidFill>
                  <a:srgbClr val="FFFF00"/>
                </a:solidFill>
                <a:latin typeface="Arial" panose="020B0604020202020204" pitchFamily="34" charset="0"/>
              </a:defRPr>
            </a:lvl3pPr>
            <a:lvl4pPr marL="1600200" indent="-228600">
              <a:defRPr sz="900" b="1">
                <a:solidFill>
                  <a:srgbClr val="FFFF00"/>
                </a:solidFill>
                <a:latin typeface="Arial" panose="020B0604020202020204" pitchFamily="34" charset="0"/>
              </a:defRPr>
            </a:lvl4pPr>
            <a:lvl5pPr marL="2057400" indent="-228600">
              <a:defRPr sz="900" b="1">
                <a:solidFill>
                  <a:srgbClr val="FFFF00"/>
                </a:solidFill>
                <a:latin typeface="Arial" panose="020B0604020202020204" pitchFamily="34" charset="0"/>
              </a:defRPr>
            </a:lvl5pPr>
            <a:lvl6pPr marL="2514600" indent="-228600" eaLnBrk="0" fontAlgn="base" hangingPunct="0">
              <a:spcBef>
                <a:spcPct val="0"/>
              </a:spcBef>
              <a:spcAft>
                <a:spcPct val="0"/>
              </a:spcAft>
              <a:defRPr sz="900" b="1">
                <a:solidFill>
                  <a:srgbClr val="FFFF00"/>
                </a:solidFill>
                <a:latin typeface="Arial" panose="020B0604020202020204" pitchFamily="34" charset="0"/>
              </a:defRPr>
            </a:lvl6pPr>
            <a:lvl7pPr marL="2971800" indent="-228600" eaLnBrk="0" fontAlgn="base" hangingPunct="0">
              <a:spcBef>
                <a:spcPct val="0"/>
              </a:spcBef>
              <a:spcAft>
                <a:spcPct val="0"/>
              </a:spcAft>
              <a:defRPr sz="900" b="1">
                <a:solidFill>
                  <a:srgbClr val="FFFF00"/>
                </a:solidFill>
                <a:latin typeface="Arial" panose="020B0604020202020204" pitchFamily="34" charset="0"/>
              </a:defRPr>
            </a:lvl7pPr>
            <a:lvl8pPr marL="3429000" indent="-228600" eaLnBrk="0" fontAlgn="base" hangingPunct="0">
              <a:spcBef>
                <a:spcPct val="0"/>
              </a:spcBef>
              <a:spcAft>
                <a:spcPct val="0"/>
              </a:spcAft>
              <a:defRPr sz="900" b="1">
                <a:solidFill>
                  <a:srgbClr val="FFFF00"/>
                </a:solidFill>
                <a:latin typeface="Arial" panose="020B0604020202020204" pitchFamily="34" charset="0"/>
              </a:defRPr>
            </a:lvl8pPr>
            <a:lvl9pPr marL="3886200" indent="-228600" eaLnBrk="0" fontAlgn="base" hangingPunct="0">
              <a:spcBef>
                <a:spcPct val="0"/>
              </a:spcBef>
              <a:spcAft>
                <a:spcPct val="0"/>
              </a:spcAft>
              <a:defRPr sz="900" b="1">
                <a:solidFill>
                  <a:srgbClr val="FFFF00"/>
                </a:solidFill>
                <a:latin typeface="Arial" panose="020B0604020202020204" pitchFamily="34" charset="0"/>
              </a:defRPr>
            </a:lvl9pPr>
          </a:lstStyle>
          <a:p>
            <a:pPr eaLnBrk="1" hangingPunct="1">
              <a:defRPr/>
            </a:pPr>
            <a:r>
              <a:rPr lang="pt-BR" altLang="pt-BR" sz="1200" dirty="0">
                <a:solidFill>
                  <a:schemeClr val="bg1"/>
                </a:solidFill>
                <a:latin typeface="+mn-lt"/>
              </a:rPr>
              <a:t>EM TODOS OS ESTADOS FEDERATIVOS</a:t>
            </a:r>
          </a:p>
        </p:txBody>
      </p:sp>
      <p:sp>
        <p:nvSpPr>
          <p:cNvPr id="10246" name="Rectangle 9"/>
          <p:cNvSpPr>
            <a:spLocks noChangeArrowheads="1"/>
          </p:cNvSpPr>
          <p:nvPr/>
        </p:nvSpPr>
        <p:spPr bwMode="auto">
          <a:xfrm>
            <a:off x="6605589" y="3444918"/>
            <a:ext cx="3611307" cy="302642"/>
          </a:xfrm>
          <a:prstGeom prst="rect">
            <a:avLst/>
          </a:prstGeom>
          <a:noFill/>
          <a:ln w="76320">
            <a:noFill/>
            <a:miter lim="800000"/>
            <a:headEnd/>
            <a:tailEnd/>
          </a:ln>
        </p:spPr>
        <p:txBody>
          <a:bodyPr wrap="none" lIns="50625" tIns="26325" rIns="50625" bIns="26325"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endParaRPr lang="en-GB" altLang="pt-BR" sz="1200" b="1" dirty="0">
              <a:solidFill>
                <a:schemeClr val="bg1"/>
              </a:solidFill>
              <a:latin typeface="+mn-lt"/>
            </a:endParaRPr>
          </a:p>
          <a:p>
            <a:pPr eaLnBrk="1" hangingPunct="1">
              <a:spcBef>
                <a:spcPct val="0"/>
              </a:spcBef>
              <a:buClr>
                <a:srgbClr val="000000"/>
              </a:buClr>
              <a:buFont typeface="Arial" panose="020B0604020202020204" pitchFamily="34" charset="0"/>
              <a:buNone/>
            </a:pPr>
            <a:r>
              <a:rPr lang="en-GB" altLang="pt-BR" sz="1200" b="1" dirty="0" smtClean="0">
                <a:solidFill>
                  <a:schemeClr val="bg1"/>
                </a:solidFill>
                <a:latin typeface="+mn-lt"/>
              </a:rPr>
              <a:t>349 </a:t>
            </a:r>
            <a:r>
              <a:rPr lang="en-GB" altLang="pt-BR" sz="1200" b="1" dirty="0">
                <a:solidFill>
                  <a:schemeClr val="bg1"/>
                </a:solidFill>
                <a:latin typeface="+mn-lt"/>
              </a:rPr>
              <a:t>estabelecimentos /</a:t>
            </a:r>
            <a:r>
              <a:rPr lang="en-GB" altLang="pt-BR" sz="1200" b="1" dirty="0" smtClean="0">
                <a:solidFill>
                  <a:schemeClr val="bg1"/>
                </a:solidFill>
                <a:latin typeface="+mn-lt"/>
              </a:rPr>
              <a:t>314 </a:t>
            </a:r>
            <a:r>
              <a:rPr lang="en-GB" altLang="pt-BR" sz="1200" b="1" dirty="0">
                <a:solidFill>
                  <a:schemeClr val="bg1"/>
                </a:solidFill>
                <a:latin typeface="+mn-lt"/>
              </a:rPr>
              <a:t>habilitações (sem os </a:t>
            </a:r>
            <a:r>
              <a:rPr lang="en-GB" altLang="pt-BR" sz="1200" b="1" dirty="0" smtClean="0">
                <a:solidFill>
                  <a:schemeClr val="bg1"/>
                </a:solidFill>
                <a:latin typeface="+mn-lt"/>
              </a:rPr>
              <a:t>7 </a:t>
            </a:r>
            <a:r>
              <a:rPr lang="en-GB" altLang="pt-BR" sz="1200" b="1" dirty="0">
                <a:solidFill>
                  <a:schemeClr val="bg1"/>
                </a:solidFill>
                <a:latin typeface="+mn-lt"/>
              </a:rPr>
              <a:t>SI-RT)</a:t>
            </a:r>
          </a:p>
          <a:p>
            <a:pPr eaLnBrk="1" hangingPunct="1">
              <a:spcBef>
                <a:spcPct val="0"/>
              </a:spcBef>
              <a:buClr>
                <a:srgbClr val="000000"/>
              </a:buClr>
              <a:buFont typeface="Arial" panose="020B0604020202020204" pitchFamily="34" charset="0"/>
              <a:buNone/>
            </a:pPr>
            <a:endParaRPr lang="en-GB" altLang="pt-BR" sz="1200" b="1" dirty="0">
              <a:solidFill>
                <a:schemeClr val="bg1"/>
              </a:solidFill>
              <a:latin typeface="+mn-lt"/>
            </a:endParaRPr>
          </a:p>
        </p:txBody>
      </p:sp>
      <p:graphicFrame>
        <p:nvGraphicFramePr>
          <p:cNvPr id="5" name="Tabela 4"/>
          <p:cNvGraphicFramePr>
            <a:graphicFrameLocks noGrp="1"/>
          </p:cNvGraphicFramePr>
          <p:nvPr>
            <p:extLst/>
          </p:nvPr>
        </p:nvGraphicFramePr>
        <p:xfrm>
          <a:off x="1116585" y="1136889"/>
          <a:ext cx="4641120" cy="4918700"/>
        </p:xfrm>
        <a:graphic>
          <a:graphicData uri="http://schemas.openxmlformats.org/drawingml/2006/table">
            <a:tbl>
              <a:tblPr/>
              <a:tblGrid>
                <a:gridCol w="341861">
                  <a:extLst>
                    <a:ext uri="{9D8B030D-6E8A-4147-A177-3AD203B41FA5}">
                      <a16:colId xmlns:a16="http://schemas.microsoft.com/office/drawing/2014/main" val="20000"/>
                    </a:ext>
                  </a:extLst>
                </a:gridCol>
                <a:gridCol w="804550">
                  <a:extLst>
                    <a:ext uri="{9D8B030D-6E8A-4147-A177-3AD203B41FA5}">
                      <a16:colId xmlns:a16="http://schemas.microsoft.com/office/drawing/2014/main" val="20001"/>
                    </a:ext>
                  </a:extLst>
                </a:gridCol>
                <a:gridCol w="859729">
                  <a:extLst>
                    <a:ext uri="{9D8B030D-6E8A-4147-A177-3AD203B41FA5}">
                      <a16:colId xmlns:a16="http://schemas.microsoft.com/office/drawing/2014/main" val="20002"/>
                    </a:ext>
                  </a:extLst>
                </a:gridCol>
                <a:gridCol w="608956">
                  <a:extLst>
                    <a:ext uri="{9D8B030D-6E8A-4147-A177-3AD203B41FA5}">
                      <a16:colId xmlns:a16="http://schemas.microsoft.com/office/drawing/2014/main" val="20003"/>
                    </a:ext>
                  </a:extLst>
                </a:gridCol>
                <a:gridCol w="944962">
                  <a:extLst>
                    <a:ext uri="{9D8B030D-6E8A-4147-A177-3AD203B41FA5}">
                      <a16:colId xmlns:a16="http://schemas.microsoft.com/office/drawing/2014/main" val="20004"/>
                    </a:ext>
                  </a:extLst>
                </a:gridCol>
                <a:gridCol w="1081062">
                  <a:extLst>
                    <a:ext uri="{9D8B030D-6E8A-4147-A177-3AD203B41FA5}">
                      <a16:colId xmlns:a16="http://schemas.microsoft.com/office/drawing/2014/main" val="20005"/>
                    </a:ext>
                  </a:extLst>
                </a:gridCol>
              </a:tblGrid>
              <a:tr h="415526">
                <a:tc>
                  <a:txBody>
                    <a:bodyPr/>
                    <a:lstStyle/>
                    <a:p>
                      <a:pPr algn="ctr" fontAlgn="ctr"/>
                      <a:r>
                        <a:rPr lang="pt-BR" sz="1000" b="1" i="0" u="none" strike="noStrike" dirty="0">
                          <a:solidFill>
                            <a:srgbClr val="000000"/>
                          </a:solidFill>
                          <a:effectLst/>
                          <a:latin typeface="Calibri" panose="020F0502020204030204" pitchFamily="34" charset="0"/>
                        </a:rPr>
                        <a:t>UF</a:t>
                      </a:r>
                    </a:p>
                  </a:txBody>
                  <a:tcPr marL="4081" marR="4081" marT="4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pt-BR" sz="1000" b="1" i="0" u="none" strike="noStrike" dirty="0">
                          <a:solidFill>
                            <a:srgbClr val="000000"/>
                          </a:solidFill>
                          <a:effectLst/>
                          <a:latin typeface="Calibri" panose="020F0502020204030204" pitchFamily="34" charset="0"/>
                        </a:rPr>
                        <a:t>CACON</a:t>
                      </a:r>
                    </a:p>
                  </a:txBody>
                  <a:tcPr marL="4081" marR="4081" marT="4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pt-BR" sz="1000" b="1" i="0" u="none" strike="noStrike" dirty="0">
                          <a:solidFill>
                            <a:srgbClr val="000000"/>
                          </a:solidFill>
                          <a:effectLst/>
                          <a:latin typeface="Calibri" panose="020F0502020204030204" pitchFamily="34" charset="0"/>
                        </a:rPr>
                        <a:t>UNACON </a:t>
                      </a:r>
                      <a:br>
                        <a:rPr lang="pt-BR" sz="1000" b="1" i="0" u="none" strike="noStrike" dirty="0">
                          <a:solidFill>
                            <a:srgbClr val="000000"/>
                          </a:solidFill>
                          <a:effectLst/>
                          <a:latin typeface="Calibri" panose="020F0502020204030204" pitchFamily="34" charset="0"/>
                        </a:rPr>
                      </a:br>
                      <a:r>
                        <a:rPr lang="pt-BR" sz="1000" b="1" i="0" u="none" strike="noStrike" dirty="0">
                          <a:solidFill>
                            <a:srgbClr val="000000"/>
                          </a:solidFill>
                          <a:effectLst/>
                          <a:latin typeface="Calibri" panose="020F0502020204030204" pitchFamily="34" charset="0"/>
                        </a:rPr>
                        <a:t>com RT</a:t>
                      </a:r>
                    </a:p>
                  </a:txBody>
                  <a:tcPr marL="4081" marR="4081" marT="4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pt-BR" sz="1000" b="1" i="0" u="none" strike="noStrike" dirty="0">
                          <a:solidFill>
                            <a:srgbClr val="000000"/>
                          </a:solidFill>
                          <a:effectLst/>
                          <a:latin typeface="Calibri" panose="020F0502020204030204" pitchFamily="34" charset="0"/>
                        </a:rPr>
                        <a:t>UNACON </a:t>
                      </a:r>
                      <a:br>
                        <a:rPr lang="pt-BR" sz="1000" b="1" i="0" u="none" strike="noStrike" dirty="0">
                          <a:solidFill>
                            <a:srgbClr val="000000"/>
                          </a:solidFill>
                          <a:effectLst/>
                          <a:latin typeface="Calibri" panose="020F0502020204030204" pitchFamily="34" charset="0"/>
                        </a:rPr>
                      </a:br>
                      <a:r>
                        <a:rPr lang="pt-BR" sz="1000" b="1" i="0" u="none" strike="noStrike" dirty="0">
                          <a:solidFill>
                            <a:srgbClr val="000000"/>
                          </a:solidFill>
                          <a:effectLst/>
                          <a:latin typeface="Calibri" panose="020F0502020204030204" pitchFamily="34" charset="0"/>
                        </a:rPr>
                        <a:t>sem RT</a:t>
                      </a:r>
                    </a:p>
                  </a:txBody>
                  <a:tcPr marL="4081" marR="4081" marT="4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pt-BR" sz="1000" b="1" i="0" u="none" strike="noStrike" dirty="0">
                          <a:solidFill>
                            <a:srgbClr val="000000"/>
                          </a:solidFill>
                          <a:effectLst/>
                          <a:latin typeface="Calibri" panose="020F0502020204030204" pitchFamily="34" charset="0"/>
                        </a:rPr>
                        <a:t>HG com CO</a:t>
                      </a:r>
                    </a:p>
                  </a:txBody>
                  <a:tcPr marL="4081" marR="4081" marT="4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pt-BR" sz="1000" b="1" i="0" u="none" strike="noStrike" dirty="0">
                          <a:solidFill>
                            <a:srgbClr val="000000"/>
                          </a:solidFill>
                          <a:effectLst/>
                          <a:latin typeface="Calibri" panose="020F0502020204030204" pitchFamily="34" charset="0"/>
                        </a:rPr>
                        <a:t>Serviço isolado de RT</a:t>
                      </a:r>
                    </a:p>
                  </a:txBody>
                  <a:tcPr marL="4081" marR="4081" marT="4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41228">
                <a:tc>
                  <a:txBody>
                    <a:bodyPr/>
                    <a:lstStyle/>
                    <a:p>
                      <a:pPr algn="ctr" fontAlgn="b"/>
                      <a:r>
                        <a:rPr lang="pt-BR" sz="1000" b="0" i="0" u="none" strike="noStrike" dirty="0">
                          <a:solidFill>
                            <a:schemeClr val="tx1"/>
                          </a:solidFill>
                          <a:effectLst/>
                          <a:latin typeface="Calibri" panose="020F0502020204030204" pitchFamily="34" charset="0"/>
                        </a:rPr>
                        <a:t>AC</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228">
                <a:tc>
                  <a:txBody>
                    <a:bodyPr/>
                    <a:lstStyle/>
                    <a:p>
                      <a:pPr algn="ctr" fontAlgn="b"/>
                      <a:r>
                        <a:rPr lang="pt-BR" sz="1000" b="0" i="0" u="none" strike="noStrike">
                          <a:solidFill>
                            <a:schemeClr val="tx1"/>
                          </a:solidFill>
                          <a:effectLst/>
                          <a:latin typeface="Calibri" panose="020F0502020204030204" pitchFamily="34" charset="0"/>
                        </a:rPr>
                        <a:t>AL</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1228">
                <a:tc>
                  <a:txBody>
                    <a:bodyPr/>
                    <a:lstStyle/>
                    <a:p>
                      <a:pPr algn="ctr" fontAlgn="b"/>
                      <a:r>
                        <a:rPr lang="pt-BR" sz="1000" b="0" i="0" u="none" strike="noStrike">
                          <a:solidFill>
                            <a:schemeClr val="tx1"/>
                          </a:solidFill>
                          <a:effectLst/>
                          <a:latin typeface="Calibri" panose="020F0502020204030204" pitchFamily="34" charset="0"/>
                        </a:rPr>
                        <a:t>AM</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1228">
                <a:tc>
                  <a:txBody>
                    <a:bodyPr/>
                    <a:lstStyle/>
                    <a:p>
                      <a:pPr algn="ctr" fontAlgn="b"/>
                      <a:r>
                        <a:rPr lang="pt-BR" sz="1000" b="0" i="0" u="none" strike="noStrike">
                          <a:solidFill>
                            <a:schemeClr val="tx1"/>
                          </a:solidFill>
                          <a:effectLst/>
                          <a:latin typeface="Calibri" panose="020F0502020204030204" pitchFamily="34" charset="0"/>
                        </a:rPr>
                        <a:t>AP</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1228">
                <a:tc>
                  <a:txBody>
                    <a:bodyPr/>
                    <a:lstStyle/>
                    <a:p>
                      <a:pPr algn="ctr" fontAlgn="b"/>
                      <a:r>
                        <a:rPr lang="pt-BR" sz="1000" b="0" i="0" u="none" strike="noStrike">
                          <a:solidFill>
                            <a:schemeClr val="tx1"/>
                          </a:solidFill>
                          <a:effectLst/>
                          <a:latin typeface="Calibri" panose="020F0502020204030204" pitchFamily="34" charset="0"/>
                        </a:rPr>
                        <a:t>BA</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7</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8</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41228">
                <a:tc>
                  <a:txBody>
                    <a:bodyPr/>
                    <a:lstStyle/>
                    <a:p>
                      <a:pPr algn="ctr" fontAlgn="b"/>
                      <a:r>
                        <a:rPr lang="pt-BR" sz="1000" b="0" i="0" u="none" strike="noStrike">
                          <a:solidFill>
                            <a:schemeClr val="tx1"/>
                          </a:solidFill>
                          <a:effectLst/>
                          <a:latin typeface="Calibri" panose="020F0502020204030204" pitchFamily="34" charset="0"/>
                        </a:rPr>
                        <a:t>CE</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5</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41228">
                <a:tc>
                  <a:txBody>
                    <a:bodyPr/>
                    <a:lstStyle/>
                    <a:p>
                      <a:pPr algn="ctr" fontAlgn="b"/>
                      <a:r>
                        <a:rPr lang="pt-BR" sz="1000" b="0" i="0" u="none" strike="noStrike">
                          <a:solidFill>
                            <a:schemeClr val="tx1"/>
                          </a:solidFill>
                          <a:effectLst/>
                          <a:latin typeface="Calibri" panose="020F0502020204030204" pitchFamily="34" charset="0"/>
                        </a:rPr>
                        <a:t>DF</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41228">
                <a:tc>
                  <a:txBody>
                    <a:bodyPr/>
                    <a:lstStyle/>
                    <a:p>
                      <a:pPr algn="ctr" fontAlgn="b"/>
                      <a:r>
                        <a:rPr lang="pt-BR" sz="1000" b="0" i="0" u="none" strike="noStrike">
                          <a:solidFill>
                            <a:schemeClr val="tx1"/>
                          </a:solidFill>
                          <a:effectLst/>
                          <a:latin typeface="Calibri" panose="020F0502020204030204" pitchFamily="34" charset="0"/>
                        </a:rPr>
                        <a:t>ES</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6</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41228">
                <a:tc>
                  <a:txBody>
                    <a:bodyPr/>
                    <a:lstStyle/>
                    <a:p>
                      <a:pPr algn="ctr" fontAlgn="b"/>
                      <a:r>
                        <a:rPr lang="pt-BR" sz="1000" b="0" i="0" u="none" strike="noStrike">
                          <a:solidFill>
                            <a:schemeClr val="tx1"/>
                          </a:solidFill>
                          <a:effectLst/>
                          <a:latin typeface="Calibri" panose="020F0502020204030204" pitchFamily="34" charset="0"/>
                        </a:rPr>
                        <a:t>GO</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41228">
                <a:tc>
                  <a:txBody>
                    <a:bodyPr/>
                    <a:lstStyle/>
                    <a:p>
                      <a:pPr algn="ctr" fontAlgn="b"/>
                      <a:r>
                        <a:rPr lang="pt-BR" sz="1000" b="0" i="0" u="none" strike="noStrike">
                          <a:solidFill>
                            <a:schemeClr val="tx1"/>
                          </a:solidFill>
                          <a:effectLst/>
                          <a:latin typeface="Calibri" panose="020F0502020204030204" pitchFamily="34" charset="0"/>
                        </a:rPr>
                        <a:t>MA</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41228">
                <a:tc>
                  <a:txBody>
                    <a:bodyPr/>
                    <a:lstStyle/>
                    <a:p>
                      <a:pPr algn="ctr" fontAlgn="b"/>
                      <a:r>
                        <a:rPr lang="pt-BR" sz="1000" b="0" i="0" u="none" strike="noStrike">
                          <a:solidFill>
                            <a:schemeClr val="tx1"/>
                          </a:solidFill>
                          <a:effectLst/>
                          <a:latin typeface="Calibri" panose="020F0502020204030204" pitchFamily="34" charset="0"/>
                        </a:rPr>
                        <a:t>MG</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4</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21</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9</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41228">
                <a:tc>
                  <a:txBody>
                    <a:bodyPr/>
                    <a:lstStyle/>
                    <a:p>
                      <a:pPr algn="ctr" fontAlgn="b"/>
                      <a:r>
                        <a:rPr lang="pt-BR" sz="1000" b="0" i="0" u="none" strike="noStrike">
                          <a:solidFill>
                            <a:schemeClr val="tx1"/>
                          </a:solidFill>
                          <a:effectLst/>
                          <a:latin typeface="Calibri" panose="020F0502020204030204" pitchFamily="34" charset="0"/>
                        </a:rPr>
                        <a:t>MS</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4</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3</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41228">
                <a:tc>
                  <a:txBody>
                    <a:bodyPr/>
                    <a:lstStyle/>
                    <a:p>
                      <a:pPr algn="ctr" fontAlgn="b"/>
                      <a:r>
                        <a:rPr lang="pt-BR" sz="1000" b="0" i="0" u="none" strike="noStrike">
                          <a:solidFill>
                            <a:schemeClr val="tx1"/>
                          </a:solidFill>
                          <a:effectLst/>
                          <a:latin typeface="Calibri" panose="020F0502020204030204" pitchFamily="34" charset="0"/>
                        </a:rPr>
                        <a:t>MT</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3</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41228">
                <a:tc>
                  <a:txBody>
                    <a:bodyPr/>
                    <a:lstStyle/>
                    <a:p>
                      <a:pPr algn="ctr" fontAlgn="b"/>
                      <a:r>
                        <a:rPr lang="pt-BR" sz="1000" b="0" i="0" u="none" strike="noStrike">
                          <a:solidFill>
                            <a:schemeClr val="tx1"/>
                          </a:solidFill>
                          <a:effectLst/>
                          <a:latin typeface="Calibri" panose="020F0502020204030204" pitchFamily="34" charset="0"/>
                        </a:rPr>
                        <a:t>PA</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41228">
                <a:tc>
                  <a:txBody>
                    <a:bodyPr/>
                    <a:lstStyle/>
                    <a:p>
                      <a:pPr algn="ctr" fontAlgn="b"/>
                      <a:r>
                        <a:rPr lang="pt-BR" sz="1000" b="0" i="0" u="none" strike="noStrike">
                          <a:solidFill>
                            <a:schemeClr val="tx1"/>
                          </a:solidFill>
                          <a:effectLst/>
                          <a:latin typeface="Calibri" panose="020F0502020204030204" pitchFamily="34" charset="0"/>
                        </a:rPr>
                        <a:t>PB</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3</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41228">
                <a:tc>
                  <a:txBody>
                    <a:bodyPr/>
                    <a:lstStyle/>
                    <a:p>
                      <a:pPr algn="ctr" fontAlgn="b"/>
                      <a:r>
                        <a:rPr lang="pt-BR" sz="1000" b="0" i="0" u="none" strike="noStrike" dirty="0">
                          <a:solidFill>
                            <a:schemeClr val="tx1"/>
                          </a:solidFill>
                          <a:effectLst/>
                          <a:latin typeface="Calibri" panose="020F0502020204030204" pitchFamily="34" charset="0"/>
                        </a:rPr>
                        <a:t>PE</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7</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41228">
                <a:tc>
                  <a:txBody>
                    <a:bodyPr/>
                    <a:lstStyle/>
                    <a:p>
                      <a:pPr algn="ctr" fontAlgn="b"/>
                      <a:r>
                        <a:rPr lang="pt-BR" sz="1000" b="0" i="0" u="none" strike="noStrike">
                          <a:solidFill>
                            <a:schemeClr val="tx1"/>
                          </a:solidFill>
                          <a:effectLst/>
                          <a:latin typeface="Calibri" panose="020F0502020204030204" pitchFamily="34" charset="0"/>
                        </a:rPr>
                        <a:t>PI</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41228">
                <a:tc>
                  <a:txBody>
                    <a:bodyPr/>
                    <a:lstStyle/>
                    <a:p>
                      <a:pPr algn="ctr" fontAlgn="b"/>
                      <a:r>
                        <a:rPr lang="pt-BR" sz="1000" b="0" i="0" u="none" strike="noStrike">
                          <a:solidFill>
                            <a:schemeClr val="tx1"/>
                          </a:solidFill>
                          <a:effectLst/>
                          <a:latin typeface="Calibri" panose="020F0502020204030204" pitchFamily="34" charset="0"/>
                        </a:rPr>
                        <a:t>PR</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5</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7</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41228">
                <a:tc>
                  <a:txBody>
                    <a:bodyPr/>
                    <a:lstStyle/>
                    <a:p>
                      <a:pPr algn="ctr" fontAlgn="b"/>
                      <a:r>
                        <a:rPr lang="pt-BR" sz="1000" b="0" i="0" u="none" strike="noStrike">
                          <a:solidFill>
                            <a:schemeClr val="tx1"/>
                          </a:solidFill>
                          <a:effectLst/>
                          <a:latin typeface="Calibri" panose="020F0502020204030204" pitchFamily="34" charset="0"/>
                        </a:rPr>
                        <a:t>RJ</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13</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41228">
                <a:tc>
                  <a:txBody>
                    <a:bodyPr/>
                    <a:lstStyle/>
                    <a:p>
                      <a:pPr algn="ctr" fontAlgn="b"/>
                      <a:r>
                        <a:rPr lang="pt-BR" sz="1000" b="0" i="0" u="none" strike="noStrike">
                          <a:solidFill>
                            <a:schemeClr val="tx1"/>
                          </a:solidFill>
                          <a:effectLst/>
                          <a:latin typeface="Calibri" panose="020F0502020204030204" pitchFamily="34" charset="0"/>
                        </a:rPr>
                        <a:t>RN</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5</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41228">
                <a:tc>
                  <a:txBody>
                    <a:bodyPr/>
                    <a:lstStyle/>
                    <a:p>
                      <a:pPr algn="ctr" fontAlgn="b"/>
                      <a:r>
                        <a:rPr lang="pt-BR" sz="1000" b="0" i="0" u="none" strike="noStrike">
                          <a:solidFill>
                            <a:schemeClr val="tx1"/>
                          </a:solidFill>
                          <a:effectLst/>
                          <a:latin typeface="Calibri" panose="020F0502020204030204" pitchFamily="34" charset="0"/>
                        </a:rPr>
                        <a:t>RO</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41228">
                <a:tc>
                  <a:txBody>
                    <a:bodyPr/>
                    <a:lstStyle/>
                    <a:p>
                      <a:pPr algn="ctr" fontAlgn="b"/>
                      <a:r>
                        <a:rPr lang="pt-BR" sz="1000" b="0" i="0" u="none" strike="noStrike">
                          <a:solidFill>
                            <a:schemeClr val="tx1"/>
                          </a:solidFill>
                          <a:effectLst/>
                          <a:latin typeface="Calibri" panose="020F0502020204030204" pitchFamily="34" charset="0"/>
                        </a:rPr>
                        <a:t>RR</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41228">
                <a:tc>
                  <a:txBody>
                    <a:bodyPr/>
                    <a:lstStyle/>
                    <a:p>
                      <a:pPr algn="ctr" fontAlgn="b"/>
                      <a:r>
                        <a:rPr lang="pt-BR" sz="1000" b="0" i="0" u="none" strike="noStrike">
                          <a:solidFill>
                            <a:schemeClr val="tx1"/>
                          </a:solidFill>
                          <a:effectLst/>
                          <a:latin typeface="Calibri" panose="020F0502020204030204" pitchFamily="34" charset="0"/>
                        </a:rPr>
                        <a:t>RS</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3</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13</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15</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41228">
                <a:tc>
                  <a:txBody>
                    <a:bodyPr/>
                    <a:lstStyle/>
                    <a:p>
                      <a:pPr algn="ctr" fontAlgn="b"/>
                      <a:r>
                        <a:rPr lang="pt-BR" sz="1000" b="0" i="0" u="none" strike="noStrike">
                          <a:solidFill>
                            <a:schemeClr val="tx1"/>
                          </a:solidFill>
                          <a:effectLst/>
                          <a:latin typeface="Calibri" panose="020F0502020204030204" pitchFamily="34" charset="0"/>
                        </a:rPr>
                        <a:t>SC</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8</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8</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41228">
                <a:tc>
                  <a:txBody>
                    <a:bodyPr/>
                    <a:lstStyle/>
                    <a:p>
                      <a:pPr algn="ctr" fontAlgn="b"/>
                      <a:r>
                        <a:rPr lang="pt-BR" sz="1000" b="0" i="0" u="none" strike="noStrike">
                          <a:solidFill>
                            <a:schemeClr val="tx1"/>
                          </a:solidFill>
                          <a:effectLst/>
                          <a:latin typeface="Calibri" panose="020F0502020204030204" pitchFamily="34" charset="0"/>
                        </a:rPr>
                        <a:t>SE</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1</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41228">
                <a:tc>
                  <a:txBody>
                    <a:bodyPr/>
                    <a:lstStyle/>
                    <a:p>
                      <a:pPr algn="ctr" fontAlgn="b"/>
                      <a:r>
                        <a:rPr lang="pt-BR" sz="1000" b="0" i="0" u="none" strike="noStrike">
                          <a:solidFill>
                            <a:schemeClr val="tx1"/>
                          </a:solidFill>
                          <a:effectLst/>
                          <a:latin typeface="Calibri" panose="020F0502020204030204" pitchFamily="34" charset="0"/>
                        </a:rPr>
                        <a:t>SP</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15</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24</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smtClean="0">
                          <a:solidFill>
                            <a:schemeClr val="tx1"/>
                          </a:solidFill>
                          <a:effectLst/>
                          <a:latin typeface="Calibri" panose="020F0502020204030204" pitchFamily="34" charset="0"/>
                        </a:rPr>
                        <a:t>32</a:t>
                      </a:r>
                      <a:endParaRPr lang="pt-BR" sz="1000" b="0" i="0" u="none" strike="noStrike" dirty="0">
                        <a:solidFill>
                          <a:schemeClr val="tx1"/>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7</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1</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41228">
                <a:tc>
                  <a:txBody>
                    <a:bodyPr/>
                    <a:lstStyle/>
                    <a:p>
                      <a:pPr algn="ctr" fontAlgn="b"/>
                      <a:r>
                        <a:rPr lang="pt-BR" sz="1000" b="0" i="0" u="none" strike="noStrike" dirty="0">
                          <a:solidFill>
                            <a:schemeClr val="tx1"/>
                          </a:solidFill>
                          <a:effectLst/>
                          <a:latin typeface="Calibri" panose="020F0502020204030204" pitchFamily="34" charset="0"/>
                        </a:rPr>
                        <a:t>TO</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2</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000" b="0" i="0" u="none" strike="noStrike" dirty="0">
                          <a:solidFill>
                            <a:schemeClr val="tx1"/>
                          </a:solidFill>
                          <a:effectLst/>
                          <a:latin typeface="Calibri" panose="020F0502020204030204" pitchFamily="34" charset="0"/>
                        </a:rPr>
                        <a:t>0</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78241">
                <a:tc>
                  <a:txBody>
                    <a:bodyPr/>
                    <a:lstStyle/>
                    <a:p>
                      <a:pPr algn="ctr" fontAlgn="b"/>
                      <a:r>
                        <a:rPr lang="pt-BR" sz="1000" b="1" i="0" u="none" strike="noStrike" dirty="0">
                          <a:solidFill>
                            <a:srgbClr val="000000"/>
                          </a:solidFill>
                          <a:effectLst/>
                          <a:latin typeface="Calibri" panose="020F0502020204030204" pitchFamily="34" charset="0"/>
                        </a:rPr>
                        <a:t>Total</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pt-BR" sz="1000" b="1" i="0" u="none" strike="noStrike" dirty="0">
                          <a:solidFill>
                            <a:srgbClr val="000000"/>
                          </a:solidFill>
                          <a:effectLst/>
                          <a:latin typeface="Calibri" panose="020F0502020204030204" pitchFamily="34" charset="0"/>
                        </a:rPr>
                        <a:t>45</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pt-BR" sz="1000" b="1" i="0" u="none" strike="noStrike" dirty="0" smtClean="0">
                          <a:solidFill>
                            <a:srgbClr val="000000"/>
                          </a:solidFill>
                          <a:effectLst/>
                          <a:latin typeface="Calibri" panose="020F0502020204030204" pitchFamily="34" charset="0"/>
                        </a:rPr>
                        <a:t>117</a:t>
                      </a:r>
                      <a:endParaRPr lang="pt-BR" sz="1000" b="1" i="0" u="none" strike="noStrike" dirty="0">
                        <a:solidFill>
                          <a:srgbClr val="000000"/>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pt-BR" sz="1000" b="1" i="0" u="none" strike="noStrike" dirty="0" smtClean="0">
                          <a:solidFill>
                            <a:srgbClr val="000000"/>
                          </a:solidFill>
                          <a:effectLst/>
                          <a:latin typeface="Calibri" panose="020F0502020204030204" pitchFamily="34" charset="0"/>
                        </a:rPr>
                        <a:t>143</a:t>
                      </a:r>
                      <a:endParaRPr lang="pt-BR" sz="1000" b="1" i="0" u="none" strike="noStrike" dirty="0">
                        <a:solidFill>
                          <a:srgbClr val="000000"/>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pt-BR" sz="1000" b="1" i="0" u="none" strike="noStrike" dirty="0" smtClean="0">
                          <a:solidFill>
                            <a:srgbClr val="000000"/>
                          </a:solidFill>
                          <a:effectLst/>
                          <a:latin typeface="Calibri" panose="020F0502020204030204" pitchFamily="34" charset="0"/>
                        </a:rPr>
                        <a:t>9</a:t>
                      </a:r>
                      <a:endParaRPr lang="pt-BR" sz="1000" b="1" i="0" u="none" strike="noStrike" dirty="0">
                        <a:solidFill>
                          <a:srgbClr val="000000"/>
                        </a:solidFill>
                        <a:effectLst/>
                        <a:latin typeface="Calibri" panose="020F0502020204030204" pitchFamily="34" charset="0"/>
                      </a:endParaRP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pt-BR" sz="1000" b="1" i="0" u="none" strike="noStrike" dirty="0" smtClean="0">
                          <a:solidFill>
                            <a:srgbClr val="000000"/>
                          </a:solidFill>
                          <a:effectLst/>
                          <a:latin typeface="Calibri" panose="020F0502020204030204" pitchFamily="34" charset="0"/>
                        </a:rPr>
                        <a:t>7</a:t>
                      </a:r>
                    </a:p>
                  </a:txBody>
                  <a:tcPr marL="4081" marR="4081" marT="4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28"/>
                  </a:ext>
                </a:extLst>
              </a:tr>
            </a:tbl>
          </a:graphicData>
        </a:graphic>
      </p:graphicFrame>
      <p:sp>
        <p:nvSpPr>
          <p:cNvPr id="10459" name="CaixaDeTexto 2"/>
          <p:cNvSpPr txBox="1">
            <a:spLocks noChangeArrowheads="1"/>
          </p:cNvSpPr>
          <p:nvPr/>
        </p:nvSpPr>
        <p:spPr bwMode="auto">
          <a:xfrm>
            <a:off x="0" y="215410"/>
            <a:ext cx="12192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2500" b="1" dirty="0" smtClean="0">
                <a:solidFill>
                  <a:schemeClr val="bg1"/>
                </a:solidFill>
                <a:latin typeface="+mn-lt"/>
              </a:rPr>
              <a:t>A Alta Complexidade em Oncologia no SUS</a:t>
            </a:r>
            <a:endParaRPr lang="pt-BR" altLang="pt-BR" sz="2500" b="1" dirty="0">
              <a:solidFill>
                <a:schemeClr val="bg1"/>
              </a:solidFill>
              <a:latin typeface="+mn-lt"/>
            </a:endParaRPr>
          </a:p>
        </p:txBody>
      </p:sp>
      <p:sp>
        <p:nvSpPr>
          <p:cNvPr id="2" name="CaixaDeTexto 1"/>
          <p:cNvSpPr txBox="1"/>
          <p:nvPr/>
        </p:nvSpPr>
        <p:spPr>
          <a:xfrm>
            <a:off x="6495842" y="4609838"/>
            <a:ext cx="4530407" cy="1384995"/>
          </a:xfrm>
          <a:prstGeom prst="rect">
            <a:avLst/>
          </a:prstGeom>
          <a:noFill/>
        </p:spPr>
        <p:txBody>
          <a:bodyPr wrap="none" rtlCol="0">
            <a:spAutoFit/>
          </a:bodyPr>
          <a:lstStyle/>
          <a:p>
            <a:pPr algn="ctr"/>
            <a:r>
              <a:rPr lang="pt-BR" sz="1400" b="1" dirty="0" smtClean="0">
                <a:solidFill>
                  <a:schemeClr val="bg1"/>
                </a:solidFill>
              </a:rPr>
              <a:t>2023 - 2025</a:t>
            </a:r>
          </a:p>
          <a:p>
            <a:r>
              <a:rPr lang="pt-BR" sz="1400" b="1" dirty="0" smtClean="0">
                <a:solidFill>
                  <a:schemeClr val="bg1"/>
                </a:solidFill>
              </a:rPr>
              <a:t>483.590 casos novos anuais </a:t>
            </a:r>
            <a:r>
              <a:rPr lang="pt-BR" sz="1100" b="1" dirty="0" smtClean="0">
                <a:solidFill>
                  <a:schemeClr val="bg1"/>
                </a:solidFill>
              </a:rPr>
              <a:t>(sem o câncer não </a:t>
            </a:r>
            <a:r>
              <a:rPr lang="pt-BR" sz="1100" b="1" dirty="0" err="1" smtClean="0">
                <a:solidFill>
                  <a:schemeClr val="bg1"/>
                </a:solidFill>
              </a:rPr>
              <a:t>melanótico</a:t>
            </a:r>
            <a:r>
              <a:rPr lang="pt-BR" sz="1100" b="1" dirty="0" smtClean="0">
                <a:solidFill>
                  <a:schemeClr val="bg1"/>
                </a:solidFill>
              </a:rPr>
              <a:t> de pele)</a:t>
            </a:r>
            <a:endParaRPr lang="pt-BR" sz="1400" b="1" dirty="0" smtClean="0">
              <a:solidFill>
                <a:schemeClr val="bg1"/>
              </a:solidFill>
            </a:endParaRPr>
          </a:p>
          <a:p>
            <a:r>
              <a:rPr lang="pt-BR" sz="1400" b="1" dirty="0" smtClean="0">
                <a:solidFill>
                  <a:schemeClr val="bg1"/>
                </a:solidFill>
              </a:rPr>
              <a:t>704.080 casos novos anuais</a:t>
            </a:r>
          </a:p>
          <a:p>
            <a:endParaRPr lang="pt-BR" sz="1400" b="1" dirty="0">
              <a:solidFill>
                <a:schemeClr val="bg1"/>
              </a:solidFill>
            </a:endParaRPr>
          </a:p>
          <a:p>
            <a:pPr algn="ctr"/>
            <a:r>
              <a:rPr lang="pt-BR" sz="1400" b="1" dirty="0" smtClean="0">
                <a:solidFill>
                  <a:schemeClr val="bg1"/>
                </a:solidFill>
              </a:rPr>
              <a:t>2020</a:t>
            </a:r>
          </a:p>
          <a:p>
            <a:pPr algn="ctr"/>
            <a:r>
              <a:rPr lang="pt-BR" sz="1400" b="1" dirty="0" smtClean="0">
                <a:solidFill>
                  <a:schemeClr val="bg1"/>
                </a:solidFill>
              </a:rPr>
              <a:t>126.322 óbitos por câncer (8% de todos os óbitos)</a:t>
            </a:r>
          </a:p>
        </p:txBody>
      </p:sp>
    </p:spTree>
    <p:extLst>
      <p:ext uri="{BB962C8B-B14F-4D97-AF65-F5344CB8AC3E}">
        <p14:creationId xmlns:p14="http://schemas.microsoft.com/office/powerpoint/2010/main" val="2660397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00243" y="794385"/>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084225" y="1560252"/>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200243" y="2076995"/>
            <a:ext cx="5569614" cy="3231654"/>
          </a:xfrm>
          <a:prstGeom prst="rect">
            <a:avLst/>
          </a:prstGeom>
          <a:noFill/>
          <a:ln>
            <a:solidFill>
              <a:srgbClr val="0070C0"/>
            </a:solidFill>
          </a:ln>
        </p:spPr>
        <p:txBody>
          <a:bodyPr wrap="square" rtlCol="0">
            <a:spAutoFit/>
          </a:bodyPr>
          <a:lstStyle/>
          <a:p>
            <a:pPr algn="just"/>
            <a:r>
              <a:rPr lang="pt-BR" sz="1700" dirty="0"/>
              <a:t>Art. 64. Compete ao estabelecimento de saúde habilitado na alta complexidade em oncologia:</a:t>
            </a:r>
          </a:p>
          <a:p>
            <a:pPr algn="just"/>
            <a:r>
              <a:rPr lang="pt-BR" sz="1700" dirty="0"/>
              <a:t>......</a:t>
            </a:r>
          </a:p>
          <a:p>
            <a:pPr algn="just"/>
            <a:r>
              <a:rPr lang="pt-BR" sz="1700" dirty="0"/>
              <a:t>III - garantir os exames indicados para o diagnóstico diferencial e definitivo, </a:t>
            </a:r>
            <a:r>
              <a:rPr lang="pt-BR" sz="1700" dirty="0" err="1"/>
              <a:t>estadiamento</a:t>
            </a:r>
            <a:r>
              <a:rPr lang="pt-BR" sz="1700" dirty="0"/>
              <a:t> e acompanhamento dos pacientes cadastrados no estabelecimento e, além, ofertar, por demanda e sob regulação do respectivo gestor, exames e consultas especializadas; </a:t>
            </a:r>
          </a:p>
          <a:p>
            <a:pPr algn="just"/>
            <a:r>
              <a:rPr lang="pt-BR" sz="1700" dirty="0"/>
              <a:t>.......</a:t>
            </a:r>
          </a:p>
          <a:p>
            <a:pPr algn="just"/>
            <a:r>
              <a:rPr lang="pt-BR" sz="1700" dirty="0"/>
              <a:t>XI - adotar conduta mínima de cuidados paliativos, observando os seguintes critérios: </a:t>
            </a:r>
          </a:p>
        </p:txBody>
      </p:sp>
      <p:sp>
        <p:nvSpPr>
          <p:cNvPr id="8" name="CaixaDeTexto 7"/>
          <p:cNvSpPr txBox="1"/>
          <p:nvPr/>
        </p:nvSpPr>
        <p:spPr>
          <a:xfrm>
            <a:off x="6084225" y="2056807"/>
            <a:ext cx="5705474" cy="4016484"/>
          </a:xfrm>
          <a:prstGeom prst="rect">
            <a:avLst/>
          </a:prstGeom>
          <a:noFill/>
          <a:ln>
            <a:solidFill>
              <a:srgbClr val="FFC000"/>
            </a:solidFill>
          </a:ln>
        </p:spPr>
        <p:txBody>
          <a:bodyPr wrap="square" rtlCol="0">
            <a:spAutoFit/>
          </a:bodyPr>
          <a:lstStyle/>
          <a:p>
            <a:pPr algn="just"/>
            <a:r>
              <a:rPr lang="pt-BR" sz="1700" dirty="0"/>
              <a:t>Art. 25. Compete ao estabelecimento de saúde habilitado na alta complexidade em oncologia:</a:t>
            </a:r>
          </a:p>
          <a:p>
            <a:pPr algn="just"/>
            <a:r>
              <a:rPr lang="pt-BR" sz="1700" dirty="0"/>
              <a:t>......</a:t>
            </a:r>
          </a:p>
          <a:p>
            <a:pPr algn="just"/>
            <a:r>
              <a:rPr lang="pt-BR" sz="1700" dirty="0"/>
              <a:t>III - prover os exames indicados para o diagnóstico diferencial e definitivo do câncer, </a:t>
            </a:r>
            <a:r>
              <a:rPr lang="pt-BR" sz="1700" dirty="0" err="1"/>
              <a:t>estadiamento</a:t>
            </a:r>
            <a:r>
              <a:rPr lang="pt-BR" sz="1700" dirty="0"/>
              <a:t> e acompanhamento dos pacientes cadastrados no hospital e, além, ofertar, por demanda e sob regulação do respectivo gestor, exames</a:t>
            </a:r>
            <a:r>
              <a:rPr lang="pt-BR" sz="1700" dirty="0">
                <a:solidFill>
                  <a:srgbClr val="00B0F0"/>
                </a:solidFill>
              </a:rPr>
              <a:t>, inclusive os procedimentos que dependem de anestesia para todos os pacientes independentemente da faixa etária,</a:t>
            </a:r>
            <a:r>
              <a:rPr lang="pt-BR" sz="1700" dirty="0"/>
              <a:t> e consultas especializadas;</a:t>
            </a:r>
          </a:p>
          <a:p>
            <a:pPr algn="just"/>
            <a:r>
              <a:rPr lang="pt-BR" sz="1700" dirty="0"/>
              <a:t>......</a:t>
            </a:r>
          </a:p>
          <a:p>
            <a:pPr algn="just"/>
            <a:r>
              <a:rPr lang="pt-BR" sz="1700" dirty="0"/>
              <a:t>XI - adotar conduta mínima de cuidados paliativos</a:t>
            </a:r>
            <a:r>
              <a:rPr lang="pt-BR" sz="1700" dirty="0">
                <a:solidFill>
                  <a:srgbClr val="00B0F0"/>
                </a:solidFill>
              </a:rPr>
              <a:t>, inclusive de crianças e adolescentes,</a:t>
            </a:r>
            <a:r>
              <a:rPr lang="pt-BR" sz="1700" dirty="0"/>
              <a:t> observando os seguintes critérios:</a:t>
            </a:r>
          </a:p>
        </p:txBody>
      </p:sp>
    </p:spTree>
    <p:extLst>
      <p:ext uri="{BB962C8B-B14F-4D97-AF65-F5344CB8AC3E}">
        <p14:creationId xmlns:p14="http://schemas.microsoft.com/office/powerpoint/2010/main" val="1157622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33494" y="653068"/>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117476" y="1418935"/>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233494" y="1935678"/>
            <a:ext cx="5569614" cy="4278094"/>
          </a:xfrm>
          <a:prstGeom prst="rect">
            <a:avLst/>
          </a:prstGeom>
          <a:noFill/>
          <a:ln>
            <a:solidFill>
              <a:srgbClr val="0070C0"/>
            </a:solidFill>
          </a:ln>
        </p:spPr>
        <p:txBody>
          <a:bodyPr wrap="square" rtlCol="0">
            <a:spAutoFit/>
          </a:bodyPr>
          <a:lstStyle/>
          <a:p>
            <a:pPr algn="just"/>
            <a:r>
              <a:rPr lang="pt-BR" sz="1700" dirty="0"/>
              <a:t>Art. 65. A avaliação dos estabelecimentos de saúde habilitados na alta complexidade em oncologia no SUS será realizada pelo Ministério da Saúde e pelas secretarias de saúde municipais e estaduais ou distrital, guardadas as suas respectivas competências e responsabilidades, sendo orientada pelos seguintes aspectos:</a:t>
            </a:r>
          </a:p>
          <a:p>
            <a:pPr algn="just"/>
            <a:r>
              <a:rPr lang="pt-BR" sz="1700" dirty="0"/>
              <a:t>......</a:t>
            </a:r>
          </a:p>
          <a:p>
            <a:pPr algn="just"/>
            <a:r>
              <a:rPr lang="pt-BR" sz="1700" dirty="0"/>
              <a:t>§ 6º Quando para a oncologia pediátrica, utilizar os procedimentos de quimioterapia de tumores na infância e adolescência (Grupo 03, Subgrupo 04 e Forma de Organização 07)</a:t>
            </a:r>
            <a:r>
              <a:rPr lang="pt-BR" sz="1700" dirty="0">
                <a:solidFill>
                  <a:srgbClr val="FF0000"/>
                </a:solidFill>
              </a:rPr>
              <a:t>, sendo os procedimentos registrados com códigos da CID de </a:t>
            </a:r>
            <a:r>
              <a:rPr lang="pt-BR" sz="1700" dirty="0" err="1">
                <a:solidFill>
                  <a:srgbClr val="FF0000"/>
                </a:solidFill>
              </a:rPr>
              <a:t>hemopatia</a:t>
            </a:r>
            <a:r>
              <a:rPr lang="pt-BR" sz="1700" dirty="0">
                <a:solidFill>
                  <a:srgbClr val="FF0000"/>
                </a:solidFill>
              </a:rPr>
              <a:t> maligna aguda na Forma de Organização 07 os utilizados para avaliar a produção específica de quimioterapia de </a:t>
            </a:r>
            <a:r>
              <a:rPr lang="pt-BR" sz="1700" dirty="0" err="1">
                <a:solidFill>
                  <a:srgbClr val="FF0000"/>
                </a:solidFill>
              </a:rPr>
              <a:t>hemopatias</a:t>
            </a:r>
            <a:r>
              <a:rPr lang="pt-BR" sz="1700" dirty="0">
                <a:solidFill>
                  <a:srgbClr val="FF0000"/>
                </a:solidFill>
              </a:rPr>
              <a:t> malignas agudas</a:t>
            </a:r>
            <a:r>
              <a:rPr lang="pt-BR" sz="1700" dirty="0"/>
              <a:t>.</a:t>
            </a:r>
          </a:p>
        </p:txBody>
      </p:sp>
      <p:sp>
        <p:nvSpPr>
          <p:cNvPr id="8" name="CaixaDeTexto 7"/>
          <p:cNvSpPr txBox="1"/>
          <p:nvPr/>
        </p:nvSpPr>
        <p:spPr>
          <a:xfrm>
            <a:off x="6117476" y="1915490"/>
            <a:ext cx="5705474" cy="3400931"/>
          </a:xfrm>
          <a:prstGeom prst="rect">
            <a:avLst/>
          </a:prstGeom>
          <a:noFill/>
          <a:ln>
            <a:solidFill>
              <a:srgbClr val="FFC000"/>
            </a:solidFill>
          </a:ln>
        </p:spPr>
        <p:txBody>
          <a:bodyPr wrap="square" rtlCol="0">
            <a:spAutoFit/>
          </a:bodyPr>
          <a:lstStyle/>
          <a:p>
            <a:r>
              <a:rPr lang="pt-BR" dirty="0"/>
              <a:t>Art. 26. A avaliação dos estabelecimentos de saúde habilitados na alta complexidade em oncologia no SUS será realizada pelo Ministério da Saúde e pelas secretarias de saúde municipais e estaduais ou distrital, guardadas as suas respectivas competências e responsabilidades, sendo orientada pelos seguintes aspectos:</a:t>
            </a:r>
          </a:p>
          <a:p>
            <a:pPr algn="just"/>
            <a:r>
              <a:rPr lang="pt-BR" sz="1700" dirty="0"/>
              <a:t>......</a:t>
            </a:r>
          </a:p>
          <a:p>
            <a:r>
              <a:rPr lang="pt-BR" dirty="0"/>
              <a:t>§ 6º Quando para a oncologia pediátrica, utilizar os procedimentos de quimioterapia de tumores na infância e adolescência (Grupo 03, Subgrupo 04 e Forma de Organização 07).</a:t>
            </a:r>
          </a:p>
        </p:txBody>
      </p:sp>
    </p:spTree>
    <p:extLst>
      <p:ext uri="{BB962C8B-B14F-4D97-AF65-F5344CB8AC3E}">
        <p14:creationId xmlns:p14="http://schemas.microsoft.com/office/powerpoint/2010/main" val="4073168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CaixaDeTexto 4"/>
          <p:cNvSpPr txBox="1"/>
          <p:nvPr/>
        </p:nvSpPr>
        <p:spPr>
          <a:xfrm>
            <a:off x="291683" y="772692"/>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6" name="CaixaDeTexto 5"/>
          <p:cNvSpPr txBox="1"/>
          <p:nvPr/>
        </p:nvSpPr>
        <p:spPr>
          <a:xfrm>
            <a:off x="6175665" y="1414910"/>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7" name="CaixaDeTexto 6"/>
          <p:cNvSpPr txBox="1"/>
          <p:nvPr/>
        </p:nvSpPr>
        <p:spPr>
          <a:xfrm>
            <a:off x="291683" y="2173075"/>
            <a:ext cx="5569614" cy="3754874"/>
          </a:xfrm>
          <a:prstGeom prst="rect">
            <a:avLst/>
          </a:prstGeom>
          <a:noFill/>
          <a:ln>
            <a:solidFill>
              <a:srgbClr val="0070C0"/>
            </a:solidFill>
          </a:ln>
        </p:spPr>
        <p:txBody>
          <a:bodyPr wrap="square" rtlCol="0">
            <a:spAutoFit/>
          </a:bodyPr>
          <a:lstStyle/>
          <a:p>
            <a:pPr algn="just"/>
            <a:r>
              <a:rPr lang="pt-BR" sz="1700" dirty="0"/>
              <a:t>Art. 67. Os Anexos "Estabelecimentos de Saúde Habilitados como </a:t>
            </a:r>
            <a:r>
              <a:rPr lang="pt-BR" sz="1700" dirty="0" err="1"/>
              <a:t>Cacon</a:t>
            </a:r>
            <a:r>
              <a:rPr lang="pt-BR" sz="1700" dirty="0"/>
              <a:t> ou </a:t>
            </a:r>
            <a:r>
              <a:rPr lang="pt-BR" sz="1700" dirty="0" err="1"/>
              <a:t>Unacon</a:t>
            </a:r>
            <a:r>
              <a:rPr lang="pt-BR" sz="1700" dirty="0"/>
              <a:t> ou Autorizados como Serviço Isolado de Radioterapia", "Plano de Atenção para o Diagnóstico e o Tratamento do Câncer", "Serviços Próprios ou Terceirizados para a Habilitação na Alta Complexidade em Oncologia Conforme o Tipo de Habilitação", "Classificação e Formulário de Verificação dos Critérios Mínimos para Habilitação na Alta Complexidade em Oncologia no SUS" e "Passo-a-passo e Fluxo para a Solicitação de Habilitação, Alteração de Habilitação ou Desabilitação na Alta Complexidade em Oncologia" estão disponíveis no sítio: </a:t>
            </a:r>
            <a:r>
              <a:rPr lang="pt-BR" sz="1700" u="sng" dirty="0">
                <a:solidFill>
                  <a:srgbClr val="FF0000"/>
                </a:solidFill>
                <a:hlinkClick r:id="rId4"/>
              </a:rPr>
              <a:t> https://www.saude.gov.br/atencao-especializada-e-hospitalar/especialidades/oncologia</a:t>
            </a:r>
            <a:endParaRPr lang="pt-BR" sz="1700" dirty="0">
              <a:solidFill>
                <a:srgbClr val="FF0000"/>
              </a:solidFill>
            </a:endParaRPr>
          </a:p>
        </p:txBody>
      </p:sp>
      <p:sp>
        <p:nvSpPr>
          <p:cNvPr id="8" name="CaixaDeTexto 7"/>
          <p:cNvSpPr txBox="1"/>
          <p:nvPr/>
        </p:nvSpPr>
        <p:spPr>
          <a:xfrm>
            <a:off x="6175665" y="2173075"/>
            <a:ext cx="5705474" cy="4278094"/>
          </a:xfrm>
          <a:prstGeom prst="rect">
            <a:avLst/>
          </a:prstGeom>
          <a:noFill/>
          <a:ln>
            <a:solidFill>
              <a:srgbClr val="FFC000"/>
            </a:solidFill>
          </a:ln>
        </p:spPr>
        <p:txBody>
          <a:bodyPr wrap="square" rtlCol="0">
            <a:spAutoFit/>
          </a:bodyPr>
          <a:lstStyle/>
          <a:p>
            <a:pPr algn="just"/>
            <a:r>
              <a:rPr lang="pt-BR" sz="1700" dirty="0"/>
              <a:t>Art. 28. Os Anexos "Estabelecimentos de Saúde Habilitados como </a:t>
            </a:r>
            <a:r>
              <a:rPr lang="pt-BR" sz="1700" dirty="0" err="1"/>
              <a:t>Cacon</a:t>
            </a:r>
            <a:r>
              <a:rPr lang="pt-BR" sz="1700" dirty="0"/>
              <a:t> ou </a:t>
            </a:r>
            <a:r>
              <a:rPr lang="pt-BR" sz="1700" dirty="0" err="1"/>
              <a:t>Unacon</a:t>
            </a:r>
            <a:r>
              <a:rPr lang="pt-BR" sz="1700" dirty="0"/>
              <a:t> ou Autorizados como Serviço Isolado de Radioterapia", "Plano de Atenção para o Diagnóstico e o Tratamento do Câncer", "Serviços Próprios ou Terceirizados para a Habilitação na Alta Complexidade em Oncologia Conforme o Tipo de Habilitação", "Classificação e Formulário de Verificação dos Critérios Mínimos para Habilitação na Alta Complexidade em Oncologia no SUS" e "Passo-a-passo e Fluxo para a Solicitação de Habilitação, Alteração de Habilitação ou Desabilitação na Alta Complexidade em Oncologia" "Avaliação dos hospitais habilitados ou não com produção em hematologia e oncologia pediátrica" estão disponíveis no sítio: </a:t>
            </a:r>
            <a:r>
              <a:rPr lang="pt-BR" sz="1700" b="1" u="sng" dirty="0">
                <a:solidFill>
                  <a:srgbClr val="FF0000"/>
                </a:solidFill>
                <a:hlinkClick r:id="rId4"/>
              </a:rPr>
              <a:t>https://www.saude.gov.br/atencao-especializada-e-hospitalar/especialidades/oncologia</a:t>
            </a:r>
            <a:r>
              <a:rPr lang="pt-BR" sz="1700" dirty="0"/>
              <a:t>.</a:t>
            </a:r>
          </a:p>
        </p:txBody>
      </p:sp>
    </p:spTree>
    <p:extLst>
      <p:ext uri="{BB962C8B-B14F-4D97-AF65-F5344CB8AC3E}">
        <p14:creationId xmlns:p14="http://schemas.microsoft.com/office/powerpoint/2010/main" val="105172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2CAD3949-D325-4C02-B6F3-CA7E3C2E1BD9}" type="slidenum">
              <a:rPr lang="pt-BR" smtClean="0"/>
              <a:t>33</a:t>
            </a:fld>
            <a:endParaRPr lang="pt-BR" dirty="0"/>
          </a:p>
        </p:txBody>
      </p:sp>
      <p:sp>
        <p:nvSpPr>
          <p:cNvPr id="6" name="CaixaDeTexto 5"/>
          <p:cNvSpPr txBox="1"/>
          <p:nvPr/>
        </p:nvSpPr>
        <p:spPr>
          <a:xfrm>
            <a:off x="283766" y="1591364"/>
            <a:ext cx="5581648" cy="1138773"/>
          </a:xfrm>
          <a:prstGeom prst="rect">
            <a:avLst/>
          </a:prstGeom>
          <a:noFill/>
          <a:ln>
            <a:solidFill>
              <a:srgbClr val="0070C0"/>
            </a:solidFill>
          </a:ln>
        </p:spPr>
        <p:txBody>
          <a:bodyPr wrap="square" rtlCol="0">
            <a:spAutoFit/>
          </a:bodyPr>
          <a:lstStyle/>
          <a:p>
            <a:pPr algn="just"/>
            <a:r>
              <a:rPr lang="pt-BR" sz="1700" b="1" dirty="0"/>
              <a:t>Portaria de Consolidação Nº 1, SAES/MS, de 22 de fevereiro de 2022 - Seção III - Da Habilitação de Estabelecimentos de Saúde na Alta Complexidade em Oncologia</a:t>
            </a:r>
            <a:r>
              <a:rPr lang="pt-BR" sz="1700" dirty="0"/>
              <a:t> </a:t>
            </a:r>
          </a:p>
        </p:txBody>
      </p:sp>
      <p:sp>
        <p:nvSpPr>
          <p:cNvPr id="7" name="CaixaDeTexto 6"/>
          <p:cNvSpPr txBox="1"/>
          <p:nvPr/>
        </p:nvSpPr>
        <p:spPr>
          <a:xfrm>
            <a:off x="6159040" y="2009139"/>
            <a:ext cx="5705474" cy="353943"/>
          </a:xfrm>
          <a:prstGeom prst="rect">
            <a:avLst/>
          </a:prstGeom>
          <a:noFill/>
          <a:ln>
            <a:solidFill>
              <a:srgbClr val="FFC000"/>
            </a:solidFill>
          </a:ln>
        </p:spPr>
        <p:txBody>
          <a:bodyPr wrap="square" rtlCol="0">
            <a:spAutoFit/>
          </a:bodyPr>
          <a:lstStyle/>
          <a:p>
            <a:pPr algn="ctr"/>
            <a:r>
              <a:rPr lang="pt-BR" sz="1700" b="1" dirty="0"/>
              <a:t>Minuta de Portaria</a:t>
            </a:r>
            <a:endParaRPr lang="pt-BR" sz="1700" dirty="0"/>
          </a:p>
        </p:txBody>
      </p:sp>
      <p:sp>
        <p:nvSpPr>
          <p:cNvPr id="8" name="CaixaDeTexto 7"/>
          <p:cNvSpPr txBox="1"/>
          <p:nvPr/>
        </p:nvSpPr>
        <p:spPr>
          <a:xfrm>
            <a:off x="6159040" y="3000103"/>
            <a:ext cx="5705474" cy="1138773"/>
          </a:xfrm>
          <a:prstGeom prst="rect">
            <a:avLst/>
          </a:prstGeom>
          <a:noFill/>
          <a:ln>
            <a:solidFill>
              <a:srgbClr val="FFC000"/>
            </a:solidFill>
          </a:ln>
        </p:spPr>
        <p:txBody>
          <a:bodyPr wrap="square" rtlCol="0">
            <a:spAutoFit/>
          </a:bodyPr>
          <a:lstStyle/>
          <a:p>
            <a:pPr algn="just"/>
            <a:r>
              <a:rPr lang="pt-BR" sz="1700" dirty="0">
                <a:solidFill>
                  <a:srgbClr val="00B0F0"/>
                </a:solidFill>
              </a:rPr>
              <a:t>Art. 29. Ficam revogados os artigos 52 a 67, Seção III, da Portaria de Consolidação SAES nº 1, de 22 de fevereiro de 2022, publicada no Diário Oficial da União (DOU) nº 62, de 31 de março de 2022, seção 1, páginas 206.</a:t>
            </a:r>
          </a:p>
        </p:txBody>
      </p:sp>
    </p:spTree>
    <p:extLst>
      <p:ext uri="{BB962C8B-B14F-4D97-AF65-F5344CB8AC3E}">
        <p14:creationId xmlns:p14="http://schemas.microsoft.com/office/powerpoint/2010/main" val="1565791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656D2739-A815-8FF3-7C4B-C6E1CEBC2A8E}"/>
              </a:ext>
            </a:extLst>
          </p:cNvPr>
          <p:cNvSpPr txBox="1"/>
          <p:nvPr/>
        </p:nvSpPr>
        <p:spPr>
          <a:xfrm>
            <a:off x="2063774" y="6259371"/>
            <a:ext cx="2127225" cy="246221"/>
          </a:xfrm>
          <a:prstGeom prst="rect">
            <a:avLst/>
          </a:prstGeom>
          <a:noFill/>
        </p:spPr>
        <p:txBody>
          <a:bodyPr wrap="square" rtlCol="0">
            <a:spAutoFit/>
          </a:bodyPr>
          <a:lstStyle/>
          <a:p>
            <a:r>
              <a:rPr lang="pt-BR" sz="1000" dirty="0">
                <a:solidFill>
                  <a:schemeClr val="bg1"/>
                </a:solidFill>
              </a:rPr>
              <a:t>Fonte: </a:t>
            </a:r>
            <a:r>
              <a:rPr lang="pt-BR" sz="1000" dirty="0" smtClean="0">
                <a:solidFill>
                  <a:schemeClr val="bg1"/>
                </a:solidFill>
              </a:rPr>
              <a:t>SCNES/DATASUS </a:t>
            </a:r>
            <a:r>
              <a:rPr lang="pt-BR" sz="1000" dirty="0">
                <a:solidFill>
                  <a:schemeClr val="bg1"/>
                </a:solidFill>
              </a:rPr>
              <a:t>2020 </a:t>
            </a:r>
            <a:r>
              <a:rPr lang="pt-BR" sz="1000" dirty="0" smtClean="0">
                <a:solidFill>
                  <a:schemeClr val="bg1"/>
                </a:solidFill>
              </a:rPr>
              <a:t>– 2021.</a:t>
            </a:r>
            <a:endParaRPr lang="pt-BR" sz="1000" dirty="0">
              <a:solidFill>
                <a:schemeClr val="bg1"/>
              </a:solidFill>
            </a:endParaRPr>
          </a:p>
        </p:txBody>
      </p:sp>
      <p:sp>
        <p:nvSpPr>
          <p:cNvPr id="4" name="CaixaDeTexto 2"/>
          <p:cNvSpPr txBox="1">
            <a:spLocks noChangeArrowheads="1"/>
          </p:cNvSpPr>
          <p:nvPr/>
        </p:nvSpPr>
        <p:spPr bwMode="auto">
          <a:xfrm>
            <a:off x="0" y="195315"/>
            <a:ext cx="12192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2500" b="1" dirty="0" smtClean="0">
                <a:solidFill>
                  <a:schemeClr val="bg1"/>
                </a:solidFill>
                <a:latin typeface="+mn-lt"/>
              </a:rPr>
              <a:t>Localização dos hospitais habilitados em Oncologia no SUS</a:t>
            </a:r>
            <a:endParaRPr lang="pt-BR" altLang="pt-BR" sz="2500" b="1" dirty="0">
              <a:solidFill>
                <a:schemeClr val="bg1"/>
              </a:solidFill>
              <a:latin typeface="+mn-lt"/>
            </a:endParaRPr>
          </a:p>
        </p:txBody>
      </p:sp>
      <p:pic>
        <p:nvPicPr>
          <p:cNvPr id="3" name="Imagem 2"/>
          <p:cNvPicPr>
            <a:picLocks noChangeAspect="1"/>
          </p:cNvPicPr>
          <p:nvPr/>
        </p:nvPicPr>
        <p:blipFill>
          <a:blip r:embed="rId2"/>
          <a:stretch>
            <a:fillRect/>
          </a:stretch>
        </p:blipFill>
        <p:spPr>
          <a:xfrm>
            <a:off x="2063774" y="949371"/>
            <a:ext cx="8027324" cy="5310000"/>
          </a:xfrm>
          <a:prstGeom prst="rect">
            <a:avLst/>
          </a:prstGeom>
        </p:spPr>
      </p:pic>
    </p:spTree>
    <p:extLst>
      <p:ext uri="{BB962C8B-B14F-4D97-AF65-F5344CB8AC3E}">
        <p14:creationId xmlns:p14="http://schemas.microsoft.com/office/powerpoint/2010/main" val="1743154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1561" y="2402378"/>
            <a:ext cx="12108873" cy="2142699"/>
          </a:xfrm>
        </p:spPr>
        <p:txBody>
          <a:bodyPr>
            <a:noAutofit/>
          </a:bodyPr>
          <a:lstStyle/>
          <a:p>
            <a:r>
              <a:rPr lang="pt-BR" sz="4000"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A Oncologia Pediátrica no SUS</a:t>
            </a:r>
            <a:endParaRPr lang="pt-BR" sz="40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 name="Espaço Reservado para Número de Slide 3"/>
          <p:cNvSpPr>
            <a:spLocks noGrp="1"/>
          </p:cNvSpPr>
          <p:nvPr>
            <p:ph type="sldNum" sz="quarter" idx="12"/>
          </p:nvPr>
        </p:nvSpPr>
        <p:spPr/>
        <p:txBody>
          <a:bodyPr/>
          <a:lstStyle/>
          <a:p>
            <a:fld id="{2CAD3949-D325-4C02-B6F3-CA7E3C2E1BD9}" type="slidenum">
              <a:rPr lang="pt-BR" smtClean="0">
                <a:solidFill>
                  <a:srgbClr val="0070C0"/>
                </a:solidFill>
              </a:rPr>
              <a:t>5</a:t>
            </a:fld>
            <a:endParaRPr lang="pt-BR" dirty="0">
              <a:solidFill>
                <a:srgbClr val="0070C0"/>
              </a:solidFill>
            </a:endParaRPr>
          </a:p>
        </p:txBody>
      </p:sp>
      <p:cxnSp>
        <p:nvCxnSpPr>
          <p:cNvPr id="5" name="Conector reto 4"/>
          <p:cNvCxnSpPr/>
          <p:nvPr/>
        </p:nvCxnSpPr>
        <p:spPr>
          <a:xfrm>
            <a:off x="2452255" y="2168331"/>
            <a:ext cx="7257010" cy="0"/>
          </a:xfrm>
          <a:prstGeom prst="line">
            <a:avLst/>
          </a:prstGeom>
          <a:ln w="38100" cap="rnd">
            <a:solidFill>
              <a:srgbClr val="FDC918"/>
            </a:solidFill>
          </a:ln>
        </p:spPr>
        <p:style>
          <a:lnRef idx="3">
            <a:schemeClr val="dk1"/>
          </a:lnRef>
          <a:fillRef idx="0">
            <a:schemeClr val="dk1"/>
          </a:fillRef>
          <a:effectRef idx="2">
            <a:schemeClr val="dk1"/>
          </a:effectRef>
          <a:fontRef idx="minor">
            <a:schemeClr val="tx1"/>
          </a:fontRef>
        </p:style>
      </p:cxnSp>
      <p:cxnSp>
        <p:nvCxnSpPr>
          <p:cNvPr id="6" name="Conector reto 5"/>
          <p:cNvCxnSpPr/>
          <p:nvPr/>
        </p:nvCxnSpPr>
        <p:spPr>
          <a:xfrm>
            <a:off x="2452255" y="4689668"/>
            <a:ext cx="7148945" cy="4157"/>
          </a:xfrm>
          <a:prstGeom prst="line">
            <a:avLst/>
          </a:prstGeom>
          <a:ln w="38100" cap="rnd">
            <a:solidFill>
              <a:srgbClr val="FDC918"/>
            </a:solidFill>
          </a:ln>
        </p:spPr>
        <p:style>
          <a:lnRef idx="3">
            <a:schemeClr val="dk1"/>
          </a:lnRef>
          <a:fillRef idx="0">
            <a:schemeClr val="dk1"/>
          </a:fillRef>
          <a:effectRef idx="2">
            <a:schemeClr val="dk1"/>
          </a:effectRef>
          <a:fontRef idx="minor">
            <a:schemeClr val="tx1"/>
          </a:fontRef>
        </p:style>
      </p:cxnSp>
      <p:cxnSp>
        <p:nvCxnSpPr>
          <p:cNvPr id="9" name="Conector reto 8"/>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1664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2CAD3949-D325-4C02-B6F3-CA7E3C2E1BD9}" type="slidenum">
              <a:rPr lang="pt-BR" smtClean="0">
                <a:solidFill>
                  <a:srgbClr val="0070C0"/>
                </a:solidFill>
              </a:rPr>
              <a:t>6</a:t>
            </a:fld>
            <a:endParaRPr lang="pt-BR" dirty="0">
              <a:solidFill>
                <a:srgbClr val="0070C0"/>
              </a:solidFill>
            </a:endParaRPr>
          </a:p>
        </p:txBody>
      </p:sp>
      <p:cxnSp>
        <p:nvCxnSpPr>
          <p:cNvPr id="9" name="Conector reto 8"/>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
        <p:nvSpPr>
          <p:cNvPr id="8" name="Rectangle 103"/>
          <p:cNvSpPr>
            <a:spLocks noChangeArrowheads="1"/>
          </p:cNvSpPr>
          <p:nvPr/>
        </p:nvSpPr>
        <p:spPr bwMode="auto">
          <a:xfrm>
            <a:off x="5628028" y="6240514"/>
            <a:ext cx="30626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100" dirty="0">
                <a:solidFill>
                  <a:schemeClr val="bg1"/>
                </a:solidFill>
                <a:latin typeface="+mn-lt"/>
              </a:rPr>
              <a:t>Fonte: CGAE</a:t>
            </a:r>
            <a:r>
              <a:rPr lang="en-US" altLang="pt-BR" sz="1100" dirty="0">
                <a:solidFill>
                  <a:schemeClr val="bg1"/>
                </a:solidFill>
                <a:latin typeface="+mn-lt"/>
              </a:rPr>
              <a:t>/DAET/SAES/MS –DEZEMBRO/2022.</a:t>
            </a:r>
            <a:endParaRPr lang="en-GB" altLang="pt-BR" sz="1100" dirty="0">
              <a:solidFill>
                <a:schemeClr val="bg1"/>
              </a:solidFill>
              <a:latin typeface="+mn-lt"/>
            </a:endParaRPr>
          </a:p>
        </p:txBody>
      </p:sp>
      <p:sp>
        <p:nvSpPr>
          <p:cNvPr id="10" name="Text Box 6"/>
          <p:cNvSpPr txBox="1">
            <a:spLocks noChangeArrowheads="1"/>
          </p:cNvSpPr>
          <p:nvPr/>
        </p:nvSpPr>
        <p:spPr bwMode="auto">
          <a:xfrm>
            <a:off x="6115622" y="1078253"/>
            <a:ext cx="4713318" cy="422496"/>
          </a:xfrm>
          <a:prstGeom prst="rect">
            <a:avLst/>
          </a:prstGeom>
          <a:solidFill>
            <a:srgbClr val="B2B2B2">
              <a:alpha val="50195"/>
            </a:srgbClr>
          </a:solidFill>
          <a:ln w="9525">
            <a:noFill/>
            <a:round/>
            <a:headEnd/>
            <a:tailEnd/>
          </a:ln>
        </p:spPr>
        <p:txBody>
          <a:bodyPr wrap="square" lIns="50625" tIns="26325" rIns="50625" bIns="26325" anchor="ctr">
            <a:spAutoFit/>
          </a:bodyPr>
          <a:lstStyle/>
          <a:p>
            <a:pPr algn="ctr" defTabSz="252710">
              <a:buClr>
                <a:srgbClr val="000000"/>
              </a:buClr>
              <a:buSzPct val="100000"/>
              <a:tabLst>
                <a:tab pos="0" algn="l"/>
                <a:tab pos="514350" algn="l"/>
                <a:tab pos="1028700" algn="l"/>
                <a:tab pos="1543050" algn="l"/>
                <a:tab pos="2057400" algn="l"/>
                <a:tab pos="2571750" algn="l"/>
                <a:tab pos="3086100" algn="l"/>
                <a:tab pos="3600450" algn="l"/>
                <a:tab pos="4114800" algn="l"/>
                <a:tab pos="4629150" algn="l"/>
                <a:tab pos="5143500" algn="l"/>
                <a:tab pos="5657850" algn="l"/>
              </a:tabLst>
              <a:defRPr/>
            </a:pPr>
            <a:r>
              <a:rPr lang="en-GB" sz="2400" b="1" dirty="0">
                <a:solidFill>
                  <a:schemeClr val="bg1"/>
                </a:solidFill>
                <a:effectLst>
                  <a:outerShdw blurRad="38100" dist="38100" dir="2700000" algn="tl">
                    <a:srgbClr val="FFFFFF"/>
                  </a:outerShdw>
                </a:effectLst>
              </a:rPr>
              <a:t>BRASIL </a:t>
            </a:r>
            <a:r>
              <a:rPr lang="en-GB" sz="2400" b="1" dirty="0" err="1">
                <a:solidFill>
                  <a:schemeClr val="bg1"/>
                </a:solidFill>
                <a:effectLst>
                  <a:outerShdw blurRad="38100" dist="38100" dir="2700000" algn="tl">
                    <a:srgbClr val="FFFFFF"/>
                  </a:outerShdw>
                </a:effectLst>
              </a:rPr>
              <a:t>Dezembro</a:t>
            </a:r>
            <a:r>
              <a:rPr lang="en-GB" sz="2400" b="1" dirty="0">
                <a:solidFill>
                  <a:schemeClr val="bg1"/>
                </a:solidFill>
                <a:effectLst>
                  <a:outerShdw blurRad="38100" dist="38100" dir="2700000" algn="tl">
                    <a:srgbClr val="FFFFFF"/>
                  </a:outerShdw>
                </a:effectLst>
              </a:rPr>
              <a:t>/2022</a:t>
            </a:r>
          </a:p>
        </p:txBody>
      </p:sp>
      <p:sp>
        <p:nvSpPr>
          <p:cNvPr id="11" name="Text Box 7"/>
          <p:cNvSpPr txBox="1">
            <a:spLocks noChangeArrowheads="1"/>
          </p:cNvSpPr>
          <p:nvPr/>
        </p:nvSpPr>
        <p:spPr bwMode="auto">
          <a:xfrm>
            <a:off x="5831565" y="2004799"/>
            <a:ext cx="5584874" cy="422496"/>
          </a:xfrm>
          <a:prstGeom prst="rect">
            <a:avLst/>
          </a:prstGeom>
          <a:solidFill>
            <a:srgbClr val="B2B2B2">
              <a:alpha val="50195"/>
            </a:srgbClr>
          </a:solidFill>
          <a:ln>
            <a:noFill/>
          </a:ln>
        </p:spPr>
        <p:txBody>
          <a:bodyPr wrap="square" lIns="50625" tIns="26325" rIns="50625" bIns="26325" anchor="ctr">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FFFF00"/>
                </a:solidFill>
                <a:latin typeface="Arial" panose="020B0604020202020204" pitchFamily="34" charset="0"/>
              </a:defRPr>
            </a:lvl9pPr>
          </a:lstStyle>
          <a:p>
            <a:pPr algn="ctr" eaLnBrk="1" hangingPunct="1">
              <a:buClr>
                <a:srgbClr val="000000"/>
              </a:buClr>
              <a:buFont typeface="Arial" panose="020B0604020202020204" pitchFamily="34" charset="0"/>
              <a:buNone/>
              <a:defRPr/>
            </a:pPr>
            <a:r>
              <a:rPr lang="en-GB" altLang="pt-BR" sz="2400" dirty="0">
                <a:solidFill>
                  <a:schemeClr val="bg1"/>
                </a:solidFill>
                <a:latin typeface="+mn-lt"/>
              </a:rPr>
              <a:t>SUS : &gt; 80% da </a:t>
            </a:r>
            <a:r>
              <a:rPr lang="en-GB" altLang="pt-BR" sz="2400" dirty="0" err="1">
                <a:solidFill>
                  <a:schemeClr val="bg1"/>
                </a:solidFill>
                <a:latin typeface="+mn-lt"/>
              </a:rPr>
              <a:t>cobertura</a:t>
            </a:r>
            <a:r>
              <a:rPr lang="en-GB" altLang="pt-BR" sz="2400" dirty="0">
                <a:solidFill>
                  <a:schemeClr val="bg1"/>
                </a:solidFill>
                <a:latin typeface="+mn-lt"/>
              </a:rPr>
              <a:t> </a:t>
            </a:r>
            <a:r>
              <a:rPr lang="en-GB" altLang="pt-BR" sz="2400" dirty="0" err="1">
                <a:solidFill>
                  <a:schemeClr val="bg1"/>
                </a:solidFill>
                <a:latin typeface="+mn-lt"/>
              </a:rPr>
              <a:t>populacional</a:t>
            </a:r>
            <a:endParaRPr lang="en-GB" altLang="pt-BR" sz="2400" dirty="0">
              <a:solidFill>
                <a:schemeClr val="bg1"/>
              </a:solidFill>
              <a:latin typeface="+mn-lt"/>
            </a:endParaRPr>
          </a:p>
        </p:txBody>
      </p:sp>
      <p:sp>
        <p:nvSpPr>
          <p:cNvPr id="12" name="CaixaDeTexto 12"/>
          <p:cNvSpPr txBox="1">
            <a:spLocks noChangeArrowheads="1"/>
          </p:cNvSpPr>
          <p:nvPr/>
        </p:nvSpPr>
        <p:spPr bwMode="auto">
          <a:xfrm>
            <a:off x="6343909" y="3691236"/>
            <a:ext cx="4256743" cy="523220"/>
          </a:xfrm>
          <a:prstGeom prst="rect">
            <a:avLst/>
          </a:prstGeom>
          <a:noFill/>
          <a:ln>
            <a:noFill/>
          </a:ln>
        </p:spPr>
        <p:txBody>
          <a:bodyPr wrap="none">
            <a:spAutoFit/>
          </a:bodyPr>
          <a:lstStyle>
            <a:lvl1pPr>
              <a:defRPr sz="900" b="1">
                <a:solidFill>
                  <a:srgbClr val="FFFF00"/>
                </a:solidFill>
                <a:latin typeface="Arial" panose="020B0604020202020204" pitchFamily="34" charset="0"/>
              </a:defRPr>
            </a:lvl1pPr>
            <a:lvl2pPr marL="742950" indent="-285750">
              <a:defRPr sz="900" b="1">
                <a:solidFill>
                  <a:srgbClr val="FFFF00"/>
                </a:solidFill>
                <a:latin typeface="Arial" panose="020B0604020202020204" pitchFamily="34" charset="0"/>
              </a:defRPr>
            </a:lvl2pPr>
            <a:lvl3pPr marL="1143000" indent="-228600">
              <a:defRPr sz="900" b="1">
                <a:solidFill>
                  <a:srgbClr val="FFFF00"/>
                </a:solidFill>
                <a:latin typeface="Arial" panose="020B0604020202020204" pitchFamily="34" charset="0"/>
              </a:defRPr>
            </a:lvl3pPr>
            <a:lvl4pPr marL="1600200" indent="-228600">
              <a:defRPr sz="900" b="1">
                <a:solidFill>
                  <a:srgbClr val="FFFF00"/>
                </a:solidFill>
                <a:latin typeface="Arial" panose="020B0604020202020204" pitchFamily="34" charset="0"/>
              </a:defRPr>
            </a:lvl4pPr>
            <a:lvl5pPr marL="2057400" indent="-228600">
              <a:defRPr sz="900" b="1">
                <a:solidFill>
                  <a:srgbClr val="FFFF00"/>
                </a:solidFill>
                <a:latin typeface="Arial" panose="020B0604020202020204" pitchFamily="34" charset="0"/>
              </a:defRPr>
            </a:lvl5pPr>
            <a:lvl6pPr marL="2514600" indent="-228600" eaLnBrk="0" fontAlgn="base" hangingPunct="0">
              <a:spcBef>
                <a:spcPct val="0"/>
              </a:spcBef>
              <a:spcAft>
                <a:spcPct val="0"/>
              </a:spcAft>
              <a:defRPr sz="900" b="1">
                <a:solidFill>
                  <a:srgbClr val="FFFF00"/>
                </a:solidFill>
                <a:latin typeface="Arial" panose="020B0604020202020204" pitchFamily="34" charset="0"/>
              </a:defRPr>
            </a:lvl6pPr>
            <a:lvl7pPr marL="2971800" indent="-228600" eaLnBrk="0" fontAlgn="base" hangingPunct="0">
              <a:spcBef>
                <a:spcPct val="0"/>
              </a:spcBef>
              <a:spcAft>
                <a:spcPct val="0"/>
              </a:spcAft>
              <a:defRPr sz="900" b="1">
                <a:solidFill>
                  <a:srgbClr val="FFFF00"/>
                </a:solidFill>
                <a:latin typeface="Arial" panose="020B0604020202020204" pitchFamily="34" charset="0"/>
              </a:defRPr>
            </a:lvl7pPr>
            <a:lvl8pPr marL="3429000" indent="-228600" eaLnBrk="0" fontAlgn="base" hangingPunct="0">
              <a:spcBef>
                <a:spcPct val="0"/>
              </a:spcBef>
              <a:spcAft>
                <a:spcPct val="0"/>
              </a:spcAft>
              <a:defRPr sz="900" b="1">
                <a:solidFill>
                  <a:srgbClr val="FFFF00"/>
                </a:solidFill>
                <a:latin typeface="Arial" panose="020B0604020202020204" pitchFamily="34" charset="0"/>
              </a:defRPr>
            </a:lvl8pPr>
            <a:lvl9pPr marL="3886200" indent="-228600" eaLnBrk="0" fontAlgn="base" hangingPunct="0">
              <a:spcBef>
                <a:spcPct val="0"/>
              </a:spcBef>
              <a:spcAft>
                <a:spcPct val="0"/>
              </a:spcAft>
              <a:defRPr sz="900" b="1">
                <a:solidFill>
                  <a:srgbClr val="FFFF00"/>
                </a:solidFill>
                <a:latin typeface="Arial" panose="020B0604020202020204" pitchFamily="34" charset="0"/>
              </a:defRPr>
            </a:lvl9pPr>
          </a:lstStyle>
          <a:p>
            <a:pPr algn="ctr" eaLnBrk="1" hangingPunct="1">
              <a:defRPr/>
            </a:pPr>
            <a:r>
              <a:rPr lang="pt-BR" altLang="pt-BR" sz="1400" dirty="0" smtClean="0">
                <a:solidFill>
                  <a:schemeClr val="bg1"/>
                </a:solidFill>
                <a:latin typeface="+mn-lt"/>
              </a:rPr>
              <a:t>04 ESTADOS SEM SERVIÇO DE HEMATOLOGIA</a:t>
            </a:r>
          </a:p>
          <a:p>
            <a:pPr algn="ctr" eaLnBrk="1" hangingPunct="1">
              <a:defRPr/>
            </a:pPr>
            <a:r>
              <a:rPr lang="pt-BR" altLang="pt-BR" sz="1400" dirty="0" smtClean="0">
                <a:solidFill>
                  <a:schemeClr val="bg1"/>
                </a:solidFill>
                <a:latin typeface="+mn-lt"/>
              </a:rPr>
              <a:t>06 ESTADOS SEM SERVIÇO DE ONCOLOGIA PEDIÁTRICA</a:t>
            </a:r>
            <a:endParaRPr lang="pt-BR" altLang="pt-BR" sz="1400" dirty="0">
              <a:solidFill>
                <a:schemeClr val="bg1"/>
              </a:solidFill>
              <a:latin typeface="+mn-lt"/>
            </a:endParaRPr>
          </a:p>
        </p:txBody>
      </p:sp>
      <p:sp>
        <p:nvSpPr>
          <p:cNvPr id="13" name="Rectangle 9"/>
          <p:cNvSpPr>
            <a:spLocks noChangeArrowheads="1"/>
          </p:cNvSpPr>
          <p:nvPr/>
        </p:nvSpPr>
        <p:spPr bwMode="auto">
          <a:xfrm>
            <a:off x="5514537" y="2818235"/>
            <a:ext cx="6352316" cy="555276"/>
          </a:xfrm>
          <a:prstGeom prst="rect">
            <a:avLst/>
          </a:prstGeom>
          <a:solidFill>
            <a:schemeClr val="accent1"/>
          </a:solidFill>
          <a:ln w="76320">
            <a:solidFill>
              <a:srgbClr val="FFFFFF"/>
            </a:solidFill>
            <a:miter lim="800000"/>
            <a:headEnd/>
            <a:tailEnd/>
          </a:ln>
        </p:spPr>
        <p:txBody>
          <a:bodyPr wrap="none" lIns="50625" tIns="26325" rIns="50625" bIns="26325"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Arial" panose="020B0604020202020204" pitchFamily="34" charset="0"/>
              <a:buNone/>
            </a:pPr>
            <a:endParaRPr lang="en-GB" altLang="pt-BR" sz="2000" b="1" dirty="0">
              <a:latin typeface="+mn-lt"/>
            </a:endParaRPr>
          </a:p>
          <a:p>
            <a:pPr algn="ctr" eaLnBrk="1" hangingPunct="1">
              <a:spcBef>
                <a:spcPct val="0"/>
              </a:spcBef>
              <a:buClr>
                <a:srgbClr val="000000"/>
              </a:buClr>
              <a:buFont typeface="Arial" panose="020B0604020202020204" pitchFamily="34" charset="0"/>
              <a:buNone/>
            </a:pPr>
            <a:r>
              <a:rPr lang="en-GB" altLang="pt-BR" sz="2000" b="1" dirty="0">
                <a:solidFill>
                  <a:schemeClr val="bg1"/>
                </a:solidFill>
                <a:latin typeface="+mn-lt"/>
              </a:rPr>
              <a:t>349 </a:t>
            </a:r>
            <a:r>
              <a:rPr lang="en-GB" altLang="pt-BR" sz="2000" b="1" dirty="0" err="1" smtClean="0">
                <a:solidFill>
                  <a:schemeClr val="bg1"/>
                </a:solidFill>
                <a:latin typeface="+mn-lt"/>
              </a:rPr>
              <a:t>estabelecimentos</a:t>
            </a:r>
            <a:r>
              <a:rPr lang="en-GB" altLang="pt-BR" sz="2000" b="1" dirty="0" smtClean="0">
                <a:solidFill>
                  <a:schemeClr val="bg1"/>
                </a:solidFill>
                <a:latin typeface="+mn-lt"/>
              </a:rPr>
              <a:t>/314 </a:t>
            </a:r>
            <a:r>
              <a:rPr lang="en-GB" altLang="pt-BR" sz="2000" b="1" dirty="0" err="1">
                <a:solidFill>
                  <a:schemeClr val="bg1"/>
                </a:solidFill>
                <a:latin typeface="+mn-lt"/>
              </a:rPr>
              <a:t>habilitações</a:t>
            </a:r>
            <a:r>
              <a:rPr lang="en-GB" altLang="pt-BR" sz="2000" b="1" dirty="0">
                <a:solidFill>
                  <a:schemeClr val="bg1"/>
                </a:solidFill>
                <a:latin typeface="+mn-lt"/>
              </a:rPr>
              <a:t> (</a:t>
            </a:r>
            <a:r>
              <a:rPr lang="en-GB" altLang="pt-BR" sz="2000" b="1" dirty="0" err="1">
                <a:solidFill>
                  <a:schemeClr val="bg1"/>
                </a:solidFill>
                <a:latin typeface="+mn-lt"/>
              </a:rPr>
              <a:t>sem</a:t>
            </a:r>
            <a:r>
              <a:rPr lang="en-GB" altLang="pt-BR" sz="2000" b="1" dirty="0">
                <a:solidFill>
                  <a:schemeClr val="bg1"/>
                </a:solidFill>
                <a:latin typeface="+mn-lt"/>
              </a:rPr>
              <a:t> </a:t>
            </a:r>
            <a:r>
              <a:rPr lang="en-GB" altLang="pt-BR" sz="2000" b="1" dirty="0" err="1">
                <a:solidFill>
                  <a:schemeClr val="bg1"/>
                </a:solidFill>
                <a:latin typeface="+mn-lt"/>
              </a:rPr>
              <a:t>os</a:t>
            </a:r>
            <a:r>
              <a:rPr lang="en-GB" altLang="pt-BR" sz="2000" b="1" dirty="0">
                <a:solidFill>
                  <a:schemeClr val="bg1"/>
                </a:solidFill>
                <a:latin typeface="+mn-lt"/>
              </a:rPr>
              <a:t> </a:t>
            </a:r>
            <a:r>
              <a:rPr lang="en-GB" altLang="pt-BR" sz="2000" b="1" dirty="0" smtClean="0">
                <a:solidFill>
                  <a:schemeClr val="bg1"/>
                </a:solidFill>
                <a:latin typeface="+mn-lt"/>
              </a:rPr>
              <a:t>7 </a:t>
            </a:r>
            <a:r>
              <a:rPr lang="en-GB" altLang="pt-BR" sz="2000" b="1" dirty="0">
                <a:solidFill>
                  <a:schemeClr val="bg1"/>
                </a:solidFill>
                <a:latin typeface="+mn-lt"/>
              </a:rPr>
              <a:t>SI-RT)</a:t>
            </a:r>
          </a:p>
          <a:p>
            <a:pPr algn="ctr" eaLnBrk="1" hangingPunct="1">
              <a:spcBef>
                <a:spcPct val="0"/>
              </a:spcBef>
              <a:buClr>
                <a:srgbClr val="000000"/>
              </a:buClr>
              <a:buFont typeface="Arial" panose="020B0604020202020204" pitchFamily="34" charset="0"/>
              <a:buNone/>
            </a:pPr>
            <a:endParaRPr lang="en-GB" altLang="pt-BR" sz="2000" b="1" dirty="0">
              <a:latin typeface="+mn-lt"/>
            </a:endParaRPr>
          </a:p>
        </p:txBody>
      </p:sp>
      <p:sp>
        <p:nvSpPr>
          <p:cNvPr id="14" name="CaixaDeTexto 2"/>
          <p:cNvSpPr txBox="1">
            <a:spLocks noChangeArrowheads="1"/>
          </p:cNvSpPr>
          <p:nvPr/>
        </p:nvSpPr>
        <p:spPr bwMode="auto">
          <a:xfrm>
            <a:off x="2016206" y="10770"/>
            <a:ext cx="8812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800" b="1" dirty="0">
                <a:solidFill>
                  <a:schemeClr val="bg1"/>
                </a:solidFill>
                <a:latin typeface="Arial" panose="020B0604020202020204" pitchFamily="34" charset="0"/>
              </a:rPr>
              <a:t>A ALTA COMPLEXIDADE EM ONCOLOGIA NO SUS</a:t>
            </a:r>
          </a:p>
        </p:txBody>
      </p:sp>
      <p:graphicFrame>
        <p:nvGraphicFramePr>
          <p:cNvPr id="15" name="Objeto 14">
            <a:extLst>
              <a:ext uri="{FF2B5EF4-FFF2-40B4-BE49-F238E27FC236}">
                <a16:creationId xmlns:a16="http://schemas.microsoft.com/office/drawing/2014/main" id="{EC4A31BC-D70F-BF04-2538-72B049CC5BBF}"/>
              </a:ext>
            </a:extLst>
          </p:cNvPr>
          <p:cNvGraphicFramePr>
            <a:graphicFrameLocks noChangeAspect="1"/>
          </p:cNvGraphicFramePr>
          <p:nvPr>
            <p:extLst/>
          </p:nvPr>
        </p:nvGraphicFramePr>
        <p:xfrm>
          <a:off x="325147" y="638983"/>
          <a:ext cx="4817206" cy="6056449"/>
        </p:xfrm>
        <a:graphic>
          <a:graphicData uri="http://schemas.openxmlformats.org/presentationml/2006/ole">
            <mc:AlternateContent xmlns:mc="http://schemas.openxmlformats.org/markup-compatibility/2006">
              <mc:Choice xmlns:v="urn:schemas-microsoft-com:vml" Requires="v">
                <p:oleObj spid="_x0000_s3092" name="Worksheet" r:id="rId3" imgW="4924447" imgH="6191281" progId="Excel.Sheet.12">
                  <p:embed/>
                </p:oleObj>
              </mc:Choice>
              <mc:Fallback>
                <p:oleObj name="Worksheet" r:id="rId3" imgW="4924447" imgH="6191281" progId="Excel.Sheet.12">
                  <p:embed/>
                  <p:pic>
                    <p:nvPicPr>
                      <p:cNvPr id="14" name="Objeto 13">
                        <a:extLst>
                          <a:ext uri="{FF2B5EF4-FFF2-40B4-BE49-F238E27FC236}">
                            <a16:creationId xmlns:a16="http://schemas.microsoft.com/office/drawing/2014/main" id="{EC4A31BC-D70F-BF04-2538-72B049CC5BBF}"/>
                          </a:ext>
                        </a:extLst>
                      </p:cNvPr>
                      <p:cNvPicPr/>
                      <p:nvPr/>
                    </p:nvPicPr>
                    <p:blipFill>
                      <a:blip r:embed="rId4"/>
                      <a:stretch>
                        <a:fillRect/>
                      </a:stretch>
                    </p:blipFill>
                    <p:spPr>
                      <a:xfrm>
                        <a:off x="325147" y="638983"/>
                        <a:ext cx="4817206" cy="6056449"/>
                      </a:xfrm>
                      <a:prstGeom prst="rect">
                        <a:avLst/>
                      </a:prstGeom>
                    </p:spPr>
                  </p:pic>
                </p:oleObj>
              </mc:Fallback>
            </mc:AlternateContent>
          </a:graphicData>
        </a:graphic>
      </p:graphicFrame>
      <p:sp>
        <p:nvSpPr>
          <p:cNvPr id="16" name="CaixaDeTexto 15"/>
          <p:cNvSpPr txBox="1"/>
          <p:nvPr/>
        </p:nvSpPr>
        <p:spPr>
          <a:xfrm>
            <a:off x="6103018" y="4453353"/>
            <a:ext cx="4738541" cy="1384995"/>
          </a:xfrm>
          <a:prstGeom prst="rect">
            <a:avLst/>
          </a:prstGeom>
          <a:noFill/>
        </p:spPr>
        <p:txBody>
          <a:bodyPr wrap="none" rtlCol="0">
            <a:spAutoFit/>
          </a:bodyPr>
          <a:lstStyle/>
          <a:p>
            <a:pPr algn="ctr"/>
            <a:r>
              <a:rPr lang="pt-BR" sz="1400" b="1" dirty="0" smtClean="0">
                <a:solidFill>
                  <a:schemeClr val="bg1"/>
                </a:solidFill>
              </a:rPr>
              <a:t>2023 - 2025</a:t>
            </a:r>
          </a:p>
          <a:p>
            <a:pPr algn="ctr"/>
            <a:r>
              <a:rPr lang="pt-BR" sz="1400" b="1" dirty="0" smtClean="0">
                <a:solidFill>
                  <a:schemeClr val="bg1"/>
                </a:solidFill>
              </a:rPr>
              <a:t>8.460 casos novos anuais</a:t>
            </a:r>
          </a:p>
          <a:p>
            <a:pPr algn="ctr"/>
            <a:endParaRPr lang="pt-BR" sz="1400" b="1" dirty="0" smtClean="0">
              <a:solidFill>
                <a:schemeClr val="bg1"/>
              </a:solidFill>
            </a:endParaRPr>
          </a:p>
          <a:p>
            <a:pPr algn="ctr"/>
            <a:r>
              <a:rPr lang="pt-BR" sz="1400" b="1" dirty="0" smtClean="0">
                <a:solidFill>
                  <a:schemeClr val="bg1"/>
                </a:solidFill>
              </a:rPr>
              <a:t>2021</a:t>
            </a:r>
          </a:p>
          <a:p>
            <a:pPr algn="ctr"/>
            <a:r>
              <a:rPr lang="pt-BR" sz="1400" b="1" dirty="0" smtClean="0">
                <a:solidFill>
                  <a:schemeClr val="bg1"/>
                </a:solidFill>
              </a:rPr>
              <a:t>2.936 ÓBITOS POR CÂNCER NA FAIXA ETÁRIA DE 0 A 19 ANOS</a:t>
            </a:r>
          </a:p>
          <a:p>
            <a:pPr algn="ctr"/>
            <a:endParaRPr lang="pt-BR" sz="1400" b="1" dirty="0" smtClean="0">
              <a:solidFill>
                <a:schemeClr val="bg1"/>
              </a:solidFill>
            </a:endParaRPr>
          </a:p>
        </p:txBody>
      </p:sp>
    </p:spTree>
    <p:extLst>
      <p:ext uri="{BB962C8B-B14F-4D97-AF65-F5344CB8AC3E}">
        <p14:creationId xmlns:p14="http://schemas.microsoft.com/office/powerpoint/2010/main" val="4158814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6" name="Subtítulo 2"/>
          <p:cNvSpPr txBox="1">
            <a:spLocks/>
          </p:cNvSpPr>
          <p:nvPr/>
        </p:nvSpPr>
        <p:spPr>
          <a:xfrm>
            <a:off x="1242611" y="545914"/>
            <a:ext cx="9144000" cy="7620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dirty="0" smtClean="0"/>
              <a:t>Localização dos </a:t>
            </a:r>
            <a:r>
              <a:rPr lang="pt-BR" sz="2000" b="1" dirty="0" smtClean="0"/>
              <a:t>175 hospitais </a:t>
            </a:r>
            <a:r>
              <a:rPr lang="pt-BR" sz="2000" dirty="0" smtClean="0"/>
              <a:t>que registraram procedimentos quimioterápicos pediátricos em 106 municípios de 25 estados em 2021</a:t>
            </a:r>
            <a:endParaRPr lang="pt-BR" sz="2000" dirty="0"/>
          </a:p>
        </p:txBody>
      </p:sp>
      <p:pic>
        <p:nvPicPr>
          <p:cNvPr id="7" name="Imagem 6"/>
          <p:cNvPicPr>
            <a:picLocks noChangeAspect="1"/>
          </p:cNvPicPr>
          <p:nvPr/>
        </p:nvPicPr>
        <p:blipFill rotWithShape="1">
          <a:blip r:embed="rId4"/>
          <a:srcRect t="4856"/>
          <a:stretch/>
        </p:blipFill>
        <p:spPr>
          <a:xfrm>
            <a:off x="2394611" y="1497405"/>
            <a:ext cx="6840000" cy="5020076"/>
          </a:xfrm>
          <a:prstGeom prst="rect">
            <a:avLst/>
          </a:prstGeom>
        </p:spPr>
      </p:pic>
    </p:spTree>
    <p:extLst>
      <p:ext uri="{BB962C8B-B14F-4D97-AF65-F5344CB8AC3E}">
        <p14:creationId xmlns:p14="http://schemas.microsoft.com/office/powerpoint/2010/main" val="148125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8" name="Subtítulo 2"/>
          <p:cNvSpPr txBox="1">
            <a:spLocks/>
          </p:cNvSpPr>
          <p:nvPr/>
        </p:nvSpPr>
        <p:spPr>
          <a:xfrm>
            <a:off x="1524000" y="280092"/>
            <a:ext cx="8503920" cy="7620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dirty="0" smtClean="0"/>
              <a:t>Localização dos </a:t>
            </a:r>
            <a:r>
              <a:rPr lang="pt-BR" sz="2000" dirty="0" smtClean="0">
                <a:solidFill>
                  <a:srgbClr val="FF0000"/>
                </a:solidFill>
              </a:rPr>
              <a:t>109</a:t>
            </a:r>
            <a:r>
              <a:rPr lang="pt-BR" sz="2000" dirty="0" smtClean="0"/>
              <a:t> hospitais que registraram </a:t>
            </a:r>
            <a:r>
              <a:rPr lang="pt-BR" sz="2000" dirty="0" smtClean="0">
                <a:solidFill>
                  <a:srgbClr val="FF0000"/>
                </a:solidFill>
              </a:rPr>
              <a:t>menos de</a:t>
            </a:r>
            <a:r>
              <a:rPr lang="pt-BR" sz="2000" dirty="0" smtClean="0"/>
              <a:t> </a:t>
            </a:r>
            <a:r>
              <a:rPr lang="pt-BR" sz="2000" dirty="0" smtClean="0">
                <a:solidFill>
                  <a:srgbClr val="FF0000"/>
                </a:solidFill>
              </a:rPr>
              <a:t>30</a:t>
            </a:r>
            <a:r>
              <a:rPr lang="pt-BR" sz="2000" dirty="0" smtClean="0"/>
              <a:t> casos* oncológicos pediátricos em 84 municípios de 23 estados em 2021</a:t>
            </a:r>
            <a:endParaRPr lang="pt-BR" sz="2000" dirty="0"/>
          </a:p>
        </p:txBody>
      </p:sp>
      <p:sp>
        <p:nvSpPr>
          <p:cNvPr id="11" name="Subtítulo 2"/>
          <p:cNvSpPr txBox="1">
            <a:spLocks/>
          </p:cNvSpPr>
          <p:nvPr/>
        </p:nvSpPr>
        <p:spPr>
          <a:xfrm>
            <a:off x="1524000" y="6146799"/>
            <a:ext cx="5220759" cy="3640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pt-BR" sz="900" dirty="0"/>
              <a:t>Fonte: SIASUS, em 06 de dezembro de 2022.</a:t>
            </a:r>
          </a:p>
          <a:p>
            <a:pPr algn="l">
              <a:lnSpc>
                <a:spcPct val="100000"/>
              </a:lnSpc>
              <a:spcBef>
                <a:spcPts val="0"/>
              </a:spcBef>
            </a:pPr>
            <a:r>
              <a:rPr lang="pt-BR" sz="900" dirty="0" smtClean="0"/>
              <a:t>* Parâmetro mínimo definido em portaria (30 casos).</a:t>
            </a:r>
            <a:endParaRPr lang="pt-BR" sz="900" dirty="0"/>
          </a:p>
        </p:txBody>
      </p:sp>
      <p:pic>
        <p:nvPicPr>
          <p:cNvPr id="12" name="Imagem 11"/>
          <p:cNvPicPr>
            <a:picLocks noChangeAspect="1"/>
          </p:cNvPicPr>
          <p:nvPr/>
        </p:nvPicPr>
        <p:blipFill>
          <a:blip r:embed="rId4"/>
          <a:stretch>
            <a:fillRect/>
          </a:stretch>
        </p:blipFill>
        <p:spPr>
          <a:xfrm>
            <a:off x="1083425" y="1108074"/>
            <a:ext cx="5324475" cy="5038725"/>
          </a:xfrm>
          <a:prstGeom prst="rect">
            <a:avLst/>
          </a:prstGeom>
        </p:spPr>
      </p:pic>
      <p:pic>
        <p:nvPicPr>
          <p:cNvPr id="13" name="Imagem 12"/>
          <p:cNvPicPr>
            <a:picLocks noChangeAspect="1"/>
          </p:cNvPicPr>
          <p:nvPr/>
        </p:nvPicPr>
        <p:blipFill>
          <a:blip r:embed="rId5"/>
          <a:stretch>
            <a:fillRect/>
          </a:stretch>
        </p:blipFill>
        <p:spPr>
          <a:xfrm>
            <a:off x="7475872" y="1108074"/>
            <a:ext cx="3133725" cy="5257800"/>
          </a:xfrm>
          <a:prstGeom prst="rect">
            <a:avLst/>
          </a:prstGeom>
        </p:spPr>
      </p:pic>
    </p:spTree>
    <p:extLst>
      <p:ext uri="{BB962C8B-B14F-4D97-AF65-F5344CB8AC3E}">
        <p14:creationId xmlns:p14="http://schemas.microsoft.com/office/powerpoint/2010/main" val="284505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lumMod val="75000"/>
                  </a:srgbClr>
                </a:solidFill>
                <a:effectLst/>
                <a:uLnTx/>
                <a:uFillTx/>
                <a:latin typeface="Montserrat" panose="000005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800" b="1" i="0" u="none" strike="noStrike" kern="1200" cap="none" spc="0" normalizeH="0" baseline="0" noProof="0" dirty="0">
              <a:ln>
                <a:noFill/>
              </a:ln>
              <a:solidFill>
                <a:srgbClr val="E7E6E6">
                  <a:lumMod val="75000"/>
                </a:srgbClr>
              </a:solidFill>
              <a:effectLst/>
              <a:uLnTx/>
              <a:uFillTx/>
              <a:latin typeface="Montserrat" panose="00000500000000000000" pitchFamily="2" charset="0"/>
              <a:ea typeface="Roboto" panose="02000000000000000000" pitchFamily="2" charset="0"/>
              <a:cs typeface="+mn-cs"/>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
        <p:nvSpPr>
          <p:cNvPr id="5" name="Subtítulo 2"/>
          <p:cNvSpPr txBox="1">
            <a:spLocks/>
          </p:cNvSpPr>
          <p:nvPr/>
        </p:nvSpPr>
        <p:spPr>
          <a:xfrm>
            <a:off x="1118129" y="357981"/>
            <a:ext cx="9144000" cy="7620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dirty="0" smtClean="0"/>
              <a:t>Localização dos </a:t>
            </a:r>
            <a:r>
              <a:rPr lang="pt-BR" sz="2000" dirty="0" smtClean="0">
                <a:solidFill>
                  <a:srgbClr val="FF0000"/>
                </a:solidFill>
              </a:rPr>
              <a:t>50</a:t>
            </a:r>
            <a:r>
              <a:rPr lang="pt-BR" sz="2000" dirty="0" smtClean="0"/>
              <a:t> hospitais que registraram no mínimo </a:t>
            </a:r>
            <a:r>
              <a:rPr lang="pt-BR" sz="2000" dirty="0" smtClean="0">
                <a:solidFill>
                  <a:srgbClr val="FF0000"/>
                </a:solidFill>
              </a:rPr>
              <a:t>50 </a:t>
            </a:r>
            <a:r>
              <a:rPr lang="pt-BR" sz="2000" dirty="0" smtClean="0"/>
              <a:t>casos</a:t>
            </a:r>
            <a:r>
              <a:rPr lang="pt-BR" sz="2000" dirty="0" smtClean="0">
                <a:solidFill>
                  <a:srgbClr val="FFC000"/>
                </a:solidFill>
              </a:rPr>
              <a:t> </a:t>
            </a:r>
            <a:r>
              <a:rPr lang="pt-BR" sz="2000" dirty="0" smtClean="0"/>
              <a:t>oncológicos pediátricos em 36 municípios de 22 estados em 2021</a:t>
            </a:r>
            <a:endParaRPr lang="pt-BR" sz="2000" dirty="0"/>
          </a:p>
        </p:txBody>
      </p:sp>
      <p:pic>
        <p:nvPicPr>
          <p:cNvPr id="6" name="Imagem 5"/>
          <p:cNvPicPr>
            <a:picLocks noChangeAspect="1"/>
          </p:cNvPicPr>
          <p:nvPr/>
        </p:nvPicPr>
        <p:blipFill>
          <a:blip r:embed="rId4"/>
          <a:stretch>
            <a:fillRect/>
          </a:stretch>
        </p:blipFill>
        <p:spPr>
          <a:xfrm>
            <a:off x="1034518" y="1112837"/>
            <a:ext cx="5334000" cy="5019675"/>
          </a:xfrm>
          <a:prstGeom prst="rect">
            <a:avLst/>
          </a:prstGeom>
        </p:spPr>
      </p:pic>
      <p:sp>
        <p:nvSpPr>
          <p:cNvPr id="7" name="Subtítulo 2"/>
          <p:cNvSpPr txBox="1">
            <a:spLocks/>
          </p:cNvSpPr>
          <p:nvPr/>
        </p:nvSpPr>
        <p:spPr>
          <a:xfrm>
            <a:off x="1236133" y="6137274"/>
            <a:ext cx="5220759" cy="3640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pt-BR" sz="900" dirty="0"/>
              <a:t>Fonte: SIASUS, em 06 de dezembro de 2022</a:t>
            </a:r>
            <a:r>
              <a:rPr lang="pt-BR" sz="900" dirty="0" smtClean="0"/>
              <a:t>.</a:t>
            </a:r>
            <a:endParaRPr lang="pt-BR" sz="900" dirty="0"/>
          </a:p>
        </p:txBody>
      </p:sp>
      <p:sp>
        <p:nvSpPr>
          <p:cNvPr id="8" name="Subtítulo 2"/>
          <p:cNvSpPr txBox="1">
            <a:spLocks/>
          </p:cNvSpPr>
          <p:nvPr/>
        </p:nvSpPr>
        <p:spPr>
          <a:xfrm>
            <a:off x="7099829" y="6146799"/>
            <a:ext cx="3133725" cy="279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pt-BR" sz="900" dirty="0"/>
              <a:t>Fonte: SIASUS, em 06 de dezembro de 2022</a:t>
            </a:r>
            <a:r>
              <a:rPr lang="pt-BR" sz="900" dirty="0" smtClean="0"/>
              <a:t>.</a:t>
            </a:r>
            <a:endParaRPr lang="pt-BR" sz="900" dirty="0"/>
          </a:p>
        </p:txBody>
      </p:sp>
      <p:pic>
        <p:nvPicPr>
          <p:cNvPr id="11" name="Imagem 10"/>
          <p:cNvPicPr>
            <a:picLocks noChangeAspect="1"/>
          </p:cNvPicPr>
          <p:nvPr/>
        </p:nvPicPr>
        <p:blipFill>
          <a:blip r:embed="rId5"/>
          <a:stretch>
            <a:fillRect/>
          </a:stretch>
        </p:blipFill>
        <p:spPr>
          <a:xfrm>
            <a:off x="7301444" y="1111647"/>
            <a:ext cx="3162300" cy="5029200"/>
          </a:xfrm>
          <a:prstGeom prst="rect">
            <a:avLst/>
          </a:prstGeom>
        </p:spPr>
      </p:pic>
    </p:spTree>
    <p:extLst>
      <p:ext uri="{BB962C8B-B14F-4D97-AF65-F5344CB8AC3E}">
        <p14:creationId xmlns:p14="http://schemas.microsoft.com/office/powerpoint/2010/main" val="238355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Lâmina de Aber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âmina de Abertura e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e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âminas com backgrounds ESCUR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e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âmina de Abertura e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e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Lâmina de Aber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4445</Words>
  <Application>Microsoft Office PowerPoint</Application>
  <PresentationFormat>Widescreen</PresentationFormat>
  <Paragraphs>558</Paragraphs>
  <Slides>34</Slides>
  <Notes>25</Notes>
  <HiddenSlides>0</HiddenSlides>
  <MMClips>0</MMClips>
  <ScaleCrop>false</ScaleCrop>
  <HeadingPairs>
    <vt:vector size="8" baseType="variant">
      <vt:variant>
        <vt:lpstr>Fontes usadas</vt:lpstr>
      </vt:variant>
      <vt:variant>
        <vt:i4>10</vt:i4>
      </vt:variant>
      <vt:variant>
        <vt:lpstr>Tema</vt:lpstr>
      </vt:variant>
      <vt:variant>
        <vt:i4>5</vt:i4>
      </vt:variant>
      <vt:variant>
        <vt:lpstr>Servidores OLE inseridos</vt:lpstr>
      </vt:variant>
      <vt:variant>
        <vt:i4>1</vt:i4>
      </vt:variant>
      <vt:variant>
        <vt:lpstr>Títulos de slides</vt:lpstr>
      </vt:variant>
      <vt:variant>
        <vt:i4>34</vt:i4>
      </vt:variant>
    </vt:vector>
  </HeadingPairs>
  <TitlesOfParts>
    <vt:vector size="50" baseType="lpstr">
      <vt:lpstr>Segoe UI Black</vt:lpstr>
      <vt:lpstr>Montserrat</vt:lpstr>
      <vt:lpstr>Arial</vt:lpstr>
      <vt:lpstr>Roboto</vt:lpstr>
      <vt:lpstr>Calibri Light</vt:lpstr>
      <vt:lpstr>Calibri</vt:lpstr>
      <vt:lpstr>Wingdings</vt:lpstr>
      <vt:lpstr>17</vt:lpstr>
      <vt:lpstr>Montserrat ExtraBold</vt:lpstr>
      <vt:lpstr>Segoe UI</vt:lpstr>
      <vt:lpstr>Lâmina de Abertura</vt:lpstr>
      <vt:lpstr>Lâmina de Abertura e final</vt:lpstr>
      <vt:lpstr>Lâminas com backgrounds ESCUROS</vt:lpstr>
      <vt:lpstr>1_Lâmina de Abertura e final</vt:lpstr>
      <vt:lpstr>2_Lâmina de Abertura</vt:lpstr>
      <vt:lpstr>Worksheet</vt:lpstr>
      <vt:lpstr>A Oncologia no SUS</vt:lpstr>
      <vt:lpstr>Apresentação do PowerPoint</vt:lpstr>
      <vt:lpstr>Apresentação do PowerPoint</vt:lpstr>
      <vt:lpstr>Apresentação do PowerPoint</vt:lpstr>
      <vt:lpstr>A Oncologia Pediátrica no SUS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Comparativo entre a Portaria de Consolidação SAES nº 1, de 22 de fevereiro de 2022, e a minuta de nova portaria.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Josué Custódio Fernandes</dc:creator>
  <cp:lastModifiedBy>maria</cp:lastModifiedBy>
  <cp:revision>167</cp:revision>
  <cp:lastPrinted>2022-12-08T10:29:31Z</cp:lastPrinted>
  <dcterms:created xsi:type="dcterms:W3CDTF">2021-05-25T14:48:35Z</dcterms:created>
  <dcterms:modified xsi:type="dcterms:W3CDTF">2022-12-15T10:27:07Z</dcterms:modified>
</cp:coreProperties>
</file>