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legreya Bold" panose="020B0604020202020204" charset="0"/>
      <p:regular r:id="rId17"/>
    </p:embeddedFont>
    <p:embeddedFont>
      <p:font typeface="Alegreya SC Bold" panose="020B0604020202020204" charset="0"/>
      <p:regular r:id="rId18"/>
    </p:embeddedFont>
    <p:embeddedFont>
      <p:font typeface="Barlow Condensed Bold" panose="020B0604020202020204" charset="0"/>
      <p:regular r:id="rId19"/>
    </p:embeddedFont>
    <p:embeddedFont>
      <p:font typeface="Droid Serif Bold" panose="020B0604020202020204" charset="0"/>
      <p:regular r:id="rId20"/>
    </p:embeddedFont>
    <p:embeddedFont>
      <p:font typeface="Genty Sans" panose="020B0604020202020204" charset="0"/>
      <p:regular r:id="rId21"/>
    </p:embeddedFont>
    <p:embeddedFont>
      <p:font typeface="Inter" panose="020B0604020202020204" charset="0"/>
      <p:regular r:id="rId22"/>
    </p:embeddedFont>
    <p:embeddedFont>
      <p:font typeface="Inter Bold" panose="020B0604020202020204" charset="0"/>
      <p:regular r:id="rId23"/>
    </p:embeddedFont>
    <p:embeddedFont>
      <p:font typeface="Lato Bold" panose="020B0604020202020204" charset="0"/>
      <p:regular r:id="rId24"/>
    </p:embeddedFont>
    <p:embeddedFont>
      <p:font typeface="Montserrat Classic" panose="020B0604020202020204" charset="0"/>
      <p:regular r:id="rId25"/>
    </p:embeddedFont>
    <p:embeddedFont>
      <p:font typeface="Montserrat Extra-Bold" panose="020B0604020202020204" charset="0"/>
      <p:regular r:id="rId26"/>
    </p:embeddedFont>
    <p:embeddedFont>
      <p:font typeface="Open Sans" panose="020B0606030504020204" pitchFamily="34" charset="0"/>
      <p:regular r:id="rId27"/>
    </p:embeddedFont>
    <p:embeddedFont>
      <p:font typeface="Open Sans Bold" panose="020B0806030504020204" charset="0"/>
      <p:regular r:id="rId28"/>
    </p:embeddedFont>
    <p:embeddedFont>
      <p:font typeface="Poppins" panose="00000500000000000000" pitchFamily="2" charset="0"/>
      <p:regular r:id="rId29"/>
    </p:embeddedFont>
    <p:embeddedFont>
      <p:font typeface="Poppins Bold" panose="00000800000000000000" charset="0"/>
      <p:regular r:id="rId30"/>
    </p:embeddedFont>
    <p:embeddedFont>
      <p:font typeface="Roboto" panose="02000000000000000000" pitchFamily="2" charset="0"/>
      <p:regular r:id="rId31"/>
    </p:embeddedFont>
    <p:embeddedFont>
      <p:font typeface="Roboto Bold" panose="02000000000000000000" charset="0"/>
      <p:regular r:id="rId32"/>
    </p:embeddedFont>
    <p:embeddedFont>
      <p:font typeface="Roboto Condensed" panose="02000000000000000000" pitchFamily="2" charset="0"/>
      <p:regular r:id="rId33"/>
    </p:embeddedFont>
    <p:embeddedFont>
      <p:font typeface="Roboto Condensed Bold" panose="020000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6/11/relationships/changesInfo" Target="changesInfos/changesInfo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Giovanni Carro" userId="7c246736-14b9-4de3-8280-a665eb025488" providerId="ADAL" clId="{882BE09A-02CD-40B4-A479-1B8E8461CEDD}"/>
    <pc:docChg chg="undo custSel addSld delSld modSld sldOrd">
      <pc:chgData name="Paulo Giovanni Carro" userId="7c246736-14b9-4de3-8280-a665eb025488" providerId="ADAL" clId="{882BE09A-02CD-40B4-A479-1B8E8461CEDD}" dt="2026-06-25T19:18:51.887" v="495" actId="20577"/>
      <pc:docMkLst>
        <pc:docMk/>
      </pc:docMkLst>
      <pc:sldChg chg="addSp delSp modSp mod">
        <pc:chgData name="Paulo Giovanni Carro" userId="7c246736-14b9-4de3-8280-a665eb025488" providerId="ADAL" clId="{882BE09A-02CD-40B4-A479-1B8E8461CEDD}" dt="2026-06-12T15:37:08.118" v="20" actId="478"/>
        <pc:sldMkLst>
          <pc:docMk/>
          <pc:sldMk cId="0" sldId="256"/>
        </pc:sldMkLst>
        <pc:spChg chg="mod">
          <ac:chgData name="Paulo Giovanni Carro" userId="7c246736-14b9-4de3-8280-a665eb025488" providerId="ADAL" clId="{882BE09A-02CD-40B4-A479-1B8E8461CEDD}" dt="2026-06-12T15:36:37.856" v="14" actId="1076"/>
          <ac:spMkLst>
            <pc:docMk/>
            <pc:sldMk cId="0" sldId="256"/>
            <ac:spMk id="9" creationId="{00000000-0000-0000-0000-000000000000}"/>
          </ac:spMkLst>
        </pc:spChg>
      </pc:sldChg>
      <pc:sldChg chg="ord">
        <pc:chgData name="Paulo Giovanni Carro" userId="7c246736-14b9-4de3-8280-a665eb025488" providerId="ADAL" clId="{882BE09A-02CD-40B4-A479-1B8E8461CEDD}" dt="2026-06-12T15:41:12.965" v="22"/>
        <pc:sldMkLst>
          <pc:docMk/>
          <pc:sldMk cId="0" sldId="262"/>
        </pc:sldMkLst>
      </pc:sldChg>
      <pc:sldChg chg="addSp modSp mod">
        <pc:chgData name="Paulo Giovanni Carro" userId="7c246736-14b9-4de3-8280-a665eb025488" providerId="ADAL" clId="{882BE09A-02CD-40B4-A479-1B8E8461CEDD}" dt="2026-06-12T16:19:44.469" v="482" actId="20577"/>
        <pc:sldMkLst>
          <pc:docMk/>
          <pc:sldMk cId="0" sldId="264"/>
        </pc:sldMkLst>
        <pc:spChg chg="mod">
          <ac:chgData name="Paulo Giovanni Carro" userId="7c246736-14b9-4de3-8280-a665eb025488" providerId="ADAL" clId="{882BE09A-02CD-40B4-A479-1B8E8461CEDD}" dt="2026-06-12T16:19:44.469" v="482" actId="20577"/>
          <ac:spMkLst>
            <pc:docMk/>
            <pc:sldMk cId="0" sldId="264"/>
            <ac:spMk id="25" creationId="{00000000-0000-0000-0000-000000000000}"/>
          </ac:spMkLst>
        </pc:spChg>
      </pc:sldChg>
      <pc:sldChg chg="delSp modSp mod">
        <pc:chgData name="Paulo Giovanni Carro" userId="7c246736-14b9-4de3-8280-a665eb025488" providerId="ADAL" clId="{882BE09A-02CD-40B4-A479-1B8E8461CEDD}" dt="2026-06-12T15:54:14.376" v="428" actId="1038"/>
        <pc:sldMkLst>
          <pc:docMk/>
          <pc:sldMk cId="0" sldId="266"/>
        </pc:sldMkLst>
        <pc:spChg chg="mod">
          <ac:chgData name="Paulo Giovanni Carro" userId="7c246736-14b9-4de3-8280-a665eb025488" providerId="ADAL" clId="{882BE09A-02CD-40B4-A479-1B8E8461CEDD}" dt="2026-06-12T15:53:40.800" v="363" actId="1076"/>
          <ac:spMkLst>
            <pc:docMk/>
            <pc:sldMk cId="0" sldId="266"/>
            <ac:spMk id="2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2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3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4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5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6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17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18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19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0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1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2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3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4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3:56.777" v="409" actId="1038"/>
          <ac:spMkLst>
            <pc:docMk/>
            <pc:sldMk cId="0" sldId="266"/>
            <ac:spMk id="25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37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38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39" creationId="{00000000-0000-0000-0000-000000000000}"/>
          </ac:spMkLst>
        </pc:spChg>
        <pc:spChg chg="mod">
          <ac:chgData name="Paulo Giovanni Carro" userId="7c246736-14b9-4de3-8280-a665eb025488" providerId="ADAL" clId="{882BE09A-02CD-40B4-A479-1B8E8461CEDD}" dt="2026-06-12T15:54:14.376" v="428" actId="1038"/>
          <ac:spMkLst>
            <pc:docMk/>
            <pc:sldMk cId="0" sldId="266"/>
            <ac:spMk id="40" creationId="{00000000-0000-0000-0000-000000000000}"/>
          </ac:spMkLst>
        </pc:spChg>
      </pc:sldChg>
      <pc:sldChg chg="addSp delSp modSp add mod">
        <pc:chgData name="Paulo Giovanni Carro" userId="7c246736-14b9-4de3-8280-a665eb025488" providerId="ADAL" clId="{882BE09A-02CD-40B4-A479-1B8E8461CEDD}" dt="2026-06-25T19:18:51.887" v="495" actId="20577"/>
        <pc:sldMkLst>
          <pc:docMk/>
          <pc:sldMk cId="3646268393" sldId="270"/>
        </pc:sldMkLst>
        <pc:spChg chg="mod">
          <ac:chgData name="Paulo Giovanni Carro" userId="7c246736-14b9-4de3-8280-a665eb025488" providerId="ADAL" clId="{882BE09A-02CD-40B4-A479-1B8E8461CEDD}" dt="2026-06-12T16:03:07.859" v="438" actId="1037"/>
          <ac:spMkLst>
            <pc:docMk/>
            <pc:sldMk cId="3646268393" sldId="270"/>
            <ac:spMk id="18" creationId="{189CE816-41AA-7ADB-EBEC-0A8028E0007F}"/>
          </ac:spMkLst>
        </pc:spChg>
        <pc:spChg chg="mod">
          <ac:chgData name="Paulo Giovanni Carro" userId="7c246736-14b9-4de3-8280-a665eb025488" providerId="ADAL" clId="{882BE09A-02CD-40B4-A479-1B8E8461CEDD}" dt="2026-06-12T16:03:07.859" v="438" actId="1037"/>
          <ac:spMkLst>
            <pc:docMk/>
            <pc:sldMk cId="3646268393" sldId="270"/>
            <ac:spMk id="19" creationId="{7AC169D0-C5AF-E50F-8B89-E7C04C241B61}"/>
          </ac:spMkLst>
        </pc:spChg>
        <pc:spChg chg="mod">
          <ac:chgData name="Paulo Giovanni Carro" userId="7c246736-14b9-4de3-8280-a665eb025488" providerId="ADAL" clId="{882BE09A-02CD-40B4-A479-1B8E8461CEDD}" dt="2026-06-12T16:03:07.859" v="438" actId="1037"/>
          <ac:spMkLst>
            <pc:docMk/>
            <pc:sldMk cId="3646268393" sldId="270"/>
            <ac:spMk id="20" creationId="{2C2A3502-CC79-1317-B137-17E0337524CC}"/>
          </ac:spMkLst>
        </pc:spChg>
        <pc:spChg chg="mod">
          <ac:chgData name="Paulo Giovanni Carro" userId="7c246736-14b9-4de3-8280-a665eb025488" providerId="ADAL" clId="{882BE09A-02CD-40B4-A479-1B8E8461CEDD}" dt="2026-06-12T16:03:07.859" v="438" actId="1037"/>
          <ac:spMkLst>
            <pc:docMk/>
            <pc:sldMk cId="3646268393" sldId="270"/>
            <ac:spMk id="21" creationId="{64A40633-A861-E11C-4773-2DF05B308430}"/>
          </ac:spMkLst>
        </pc:spChg>
        <pc:spChg chg="mod">
          <ac:chgData name="Paulo Giovanni Carro" userId="7c246736-14b9-4de3-8280-a665eb025488" providerId="ADAL" clId="{882BE09A-02CD-40B4-A479-1B8E8461CEDD}" dt="2026-06-12T15:51:15.837" v="180" actId="20577"/>
          <ac:spMkLst>
            <pc:docMk/>
            <pc:sldMk cId="3646268393" sldId="270"/>
            <ac:spMk id="23" creationId="{1FF648C5-3F43-1C0A-BF26-909A1A36DD21}"/>
          </ac:spMkLst>
        </pc:spChg>
        <pc:spChg chg="mod">
          <ac:chgData name="Paulo Giovanni Carro" userId="7c246736-14b9-4de3-8280-a665eb025488" providerId="ADAL" clId="{882BE09A-02CD-40B4-A479-1B8E8461CEDD}" dt="2026-06-12T15:48:57.266" v="44" actId="1076"/>
          <ac:spMkLst>
            <pc:docMk/>
            <pc:sldMk cId="3646268393" sldId="270"/>
            <ac:spMk id="24" creationId="{837FB342-E0FB-19C8-4958-2396749E32DA}"/>
          </ac:spMkLst>
        </pc:spChg>
        <pc:spChg chg="mod">
          <ac:chgData name="Paulo Giovanni Carro" userId="7c246736-14b9-4de3-8280-a665eb025488" providerId="ADAL" clId="{882BE09A-02CD-40B4-A479-1B8E8461CEDD}" dt="2026-06-12T15:53:12.586" v="352" actId="1037"/>
          <ac:spMkLst>
            <pc:docMk/>
            <pc:sldMk cId="3646268393" sldId="270"/>
            <ac:spMk id="25" creationId="{C915E4D6-0F71-E5A2-AFC8-594788FD2FBF}"/>
          </ac:spMkLst>
        </pc:spChg>
        <pc:spChg chg="mod">
          <ac:chgData name="Paulo Giovanni Carro" userId="7c246736-14b9-4de3-8280-a665eb025488" providerId="ADAL" clId="{882BE09A-02CD-40B4-A479-1B8E8461CEDD}" dt="2026-06-12T16:03:26.108" v="441" actId="1038"/>
          <ac:spMkLst>
            <pc:docMk/>
            <pc:sldMk cId="3646268393" sldId="270"/>
            <ac:spMk id="26" creationId="{8558D5A6-FD99-3370-5EE7-1CD2D8A8FE55}"/>
          </ac:spMkLst>
        </pc:spChg>
        <pc:spChg chg="mod">
          <ac:chgData name="Paulo Giovanni Carro" userId="7c246736-14b9-4de3-8280-a665eb025488" providerId="ADAL" clId="{882BE09A-02CD-40B4-A479-1B8E8461CEDD}" dt="2026-06-12T16:03:26.108" v="441" actId="1038"/>
          <ac:spMkLst>
            <pc:docMk/>
            <pc:sldMk cId="3646268393" sldId="270"/>
            <ac:spMk id="27" creationId="{F81884EC-40C5-5A24-A2AD-71189EF4028E}"/>
          </ac:spMkLst>
        </pc:spChg>
        <pc:spChg chg="mod">
          <ac:chgData name="Paulo Giovanni Carro" userId="7c246736-14b9-4de3-8280-a665eb025488" providerId="ADAL" clId="{882BE09A-02CD-40B4-A479-1B8E8461CEDD}" dt="2026-06-12T16:03:26.108" v="441" actId="1038"/>
          <ac:spMkLst>
            <pc:docMk/>
            <pc:sldMk cId="3646268393" sldId="270"/>
            <ac:spMk id="28" creationId="{CC80FD12-7A24-7770-1D6D-6F0BB7433C7B}"/>
          </ac:spMkLst>
        </pc:spChg>
        <pc:spChg chg="mod">
          <ac:chgData name="Paulo Giovanni Carro" userId="7c246736-14b9-4de3-8280-a665eb025488" providerId="ADAL" clId="{882BE09A-02CD-40B4-A479-1B8E8461CEDD}" dt="2026-06-12T16:03:26.108" v="441" actId="1038"/>
          <ac:spMkLst>
            <pc:docMk/>
            <pc:sldMk cId="3646268393" sldId="270"/>
            <ac:spMk id="29" creationId="{F70668E7-2948-C6B8-88A9-83B3DE3EE6BD}"/>
          </ac:spMkLst>
        </pc:spChg>
        <pc:spChg chg="mod">
          <ac:chgData name="Paulo Giovanni Carro" userId="7c246736-14b9-4de3-8280-a665eb025488" providerId="ADAL" clId="{882BE09A-02CD-40B4-A479-1B8E8461CEDD}" dt="2026-06-12T15:49:25.783" v="51" actId="1076"/>
          <ac:spMkLst>
            <pc:docMk/>
            <pc:sldMk cId="3646268393" sldId="270"/>
            <ac:spMk id="30" creationId="{4DCB41B7-16AB-FCC7-6917-ED22BEE5452B}"/>
          </ac:spMkLst>
        </pc:spChg>
        <pc:spChg chg="mod">
          <ac:chgData name="Paulo Giovanni Carro" userId="7c246736-14b9-4de3-8280-a665eb025488" providerId="ADAL" clId="{882BE09A-02CD-40B4-A479-1B8E8461CEDD}" dt="2026-06-12T15:49:29.745" v="52" actId="1076"/>
          <ac:spMkLst>
            <pc:docMk/>
            <pc:sldMk cId="3646268393" sldId="270"/>
            <ac:spMk id="31" creationId="{51B71EFF-E96E-0370-463B-8423402A33E4}"/>
          </ac:spMkLst>
        </pc:spChg>
        <pc:spChg chg="mod">
          <ac:chgData name="Paulo Giovanni Carro" userId="7c246736-14b9-4de3-8280-a665eb025488" providerId="ADAL" clId="{882BE09A-02CD-40B4-A479-1B8E8461CEDD}" dt="2026-06-12T15:49:32.904" v="53" actId="1076"/>
          <ac:spMkLst>
            <pc:docMk/>
            <pc:sldMk cId="3646268393" sldId="270"/>
            <ac:spMk id="32" creationId="{CA7D2107-43DB-BC25-D24E-6D5F0F6AD63E}"/>
          </ac:spMkLst>
        </pc:spChg>
        <pc:spChg chg="mod">
          <ac:chgData name="Paulo Giovanni Carro" userId="7c246736-14b9-4de3-8280-a665eb025488" providerId="ADAL" clId="{882BE09A-02CD-40B4-A479-1B8E8461CEDD}" dt="2026-06-25T19:18:51.887" v="495" actId="20577"/>
          <ac:spMkLst>
            <pc:docMk/>
            <pc:sldMk cId="3646268393" sldId="270"/>
            <ac:spMk id="33" creationId="{EAE93D0F-A9E9-B9DE-3126-050C434F3AE8}"/>
          </ac:spMkLst>
        </pc:spChg>
        <pc:spChg chg="add mod">
          <ac:chgData name="Paulo Giovanni Carro" userId="7c246736-14b9-4de3-8280-a665eb025488" providerId="ADAL" clId="{882BE09A-02CD-40B4-A479-1B8E8461CEDD}" dt="2026-06-12T15:49:53.653" v="57" actId="1076"/>
          <ac:spMkLst>
            <pc:docMk/>
            <pc:sldMk cId="3646268393" sldId="270"/>
            <ac:spMk id="41" creationId="{05B8A585-05C4-CDCE-C119-F4EF9363C08A}"/>
          </ac:spMkLst>
        </pc:spChg>
      </pc:sldChg>
    </pc:docChg>
  </pc:docChgLst>
  <pc:docChgLst>
    <pc:chgData name="Paulo Giovanni Carro" userId="S::paulo.carro@rfb.gov.br::7c246736-14b9-4de3-8280-a665eb025488" providerId="AD" clId="Web-{A13FE6FB-8D43-F604-FE69-E65B422A37D6}"/>
    <pc:docChg chg="modSld">
      <pc:chgData name="Paulo Giovanni Carro" userId="S::paulo.carro@rfb.gov.br::7c246736-14b9-4de3-8280-a665eb025488" providerId="AD" clId="Web-{A13FE6FB-8D43-F604-FE69-E65B422A37D6}" dt="2026-06-12T16:15:55.852" v="1"/>
      <pc:docMkLst>
        <pc:docMk/>
      </pc:docMkLst>
      <pc:sldChg chg="addSp delSp">
        <pc:chgData name="Paulo Giovanni Carro" userId="S::paulo.carro@rfb.gov.br::7c246736-14b9-4de3-8280-a665eb025488" providerId="AD" clId="Web-{A13FE6FB-8D43-F604-FE69-E65B422A37D6}" dt="2026-06-12T16:15:55.852" v="1"/>
        <pc:sldMkLst>
          <pc:docMk/>
          <pc:sldMk cId="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0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8.png"/><Relationship Id="rId17" Type="http://schemas.openxmlformats.org/officeDocument/2006/relationships/image" Target="../media/image69.png"/><Relationship Id="rId2" Type="http://schemas.openxmlformats.org/officeDocument/2006/relationships/image" Target="../media/image53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3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2793" y="-108000"/>
            <a:ext cx="18713586" cy="10503000"/>
          </a:xfrm>
          <a:custGeom>
            <a:avLst/>
            <a:gdLst/>
            <a:ahLst/>
            <a:cxnLst/>
            <a:rect l="l" t="t" r="r" b="b"/>
            <a:pathLst>
              <a:path w="18713586" h="10503000">
                <a:moveTo>
                  <a:pt x="0" y="0"/>
                </a:moveTo>
                <a:lnTo>
                  <a:pt x="18713586" y="0"/>
                </a:lnTo>
                <a:lnTo>
                  <a:pt x="18713586" y="10503000"/>
                </a:lnTo>
                <a:lnTo>
                  <a:pt x="0" y="10503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4020042" y="548437"/>
            <a:ext cx="4678396" cy="4383667"/>
          </a:xfrm>
          <a:custGeom>
            <a:avLst/>
            <a:gdLst/>
            <a:ahLst/>
            <a:cxnLst/>
            <a:rect l="l" t="t" r="r" b="b"/>
            <a:pathLst>
              <a:path w="4678396" h="4383667">
                <a:moveTo>
                  <a:pt x="0" y="0"/>
                </a:moveTo>
                <a:lnTo>
                  <a:pt x="4678396" y="0"/>
                </a:lnTo>
                <a:lnTo>
                  <a:pt x="4678396" y="4383668"/>
                </a:lnTo>
                <a:lnTo>
                  <a:pt x="0" y="438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7807315" y="548437"/>
            <a:ext cx="4010054" cy="4383667"/>
          </a:xfrm>
          <a:custGeom>
            <a:avLst/>
            <a:gdLst/>
            <a:ahLst/>
            <a:cxnLst/>
            <a:rect l="l" t="t" r="r" b="b"/>
            <a:pathLst>
              <a:path w="4010054" h="4383667">
                <a:moveTo>
                  <a:pt x="0" y="0"/>
                </a:moveTo>
                <a:lnTo>
                  <a:pt x="4010054" y="0"/>
                </a:lnTo>
                <a:lnTo>
                  <a:pt x="4010054" y="4383668"/>
                </a:lnTo>
                <a:lnTo>
                  <a:pt x="0" y="4383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926246" y="982354"/>
            <a:ext cx="4010054" cy="4161146"/>
          </a:xfrm>
          <a:custGeom>
            <a:avLst/>
            <a:gdLst/>
            <a:ahLst/>
            <a:cxnLst/>
            <a:rect l="l" t="t" r="r" b="b"/>
            <a:pathLst>
              <a:path w="4010054" h="4161146">
                <a:moveTo>
                  <a:pt x="0" y="0"/>
                </a:moveTo>
                <a:lnTo>
                  <a:pt x="4010054" y="0"/>
                </a:lnTo>
                <a:lnTo>
                  <a:pt x="4010054" y="4161146"/>
                </a:lnTo>
                <a:lnTo>
                  <a:pt x="0" y="4161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237796" y="5354895"/>
            <a:ext cx="1559465" cy="2202960"/>
          </a:xfrm>
          <a:custGeom>
            <a:avLst/>
            <a:gdLst/>
            <a:ahLst/>
            <a:cxnLst/>
            <a:rect l="l" t="t" r="r" b="b"/>
            <a:pathLst>
              <a:path w="1559465" h="2202960">
                <a:moveTo>
                  <a:pt x="0" y="0"/>
                </a:moveTo>
                <a:lnTo>
                  <a:pt x="1559465" y="0"/>
                </a:lnTo>
                <a:lnTo>
                  <a:pt x="1559465" y="2202960"/>
                </a:lnTo>
                <a:lnTo>
                  <a:pt x="0" y="22029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586065" y="4890056"/>
            <a:ext cx="12201258" cy="247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85"/>
              </a:lnSpc>
            </a:pPr>
            <a:r>
              <a:rPr lang="en-US" sz="14489" b="1" spc="-289">
                <a:solidFill>
                  <a:srgbClr val="001032"/>
                </a:solidFill>
                <a:latin typeface="Roboto Bold"/>
                <a:ea typeface="Roboto Bold"/>
                <a:cs typeface="Roboto Bold"/>
                <a:sym typeface="Roboto Bold"/>
              </a:rPr>
              <a:t>"Pago ou Não?"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96039" y="7213372"/>
            <a:ext cx="1983640" cy="828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 dirty="0" err="1">
                <a:solidFill>
                  <a:srgbClr val="4C6280"/>
                </a:solidFill>
                <a:latin typeface="Roboto Bold"/>
                <a:ea typeface="Roboto Bold"/>
                <a:cs typeface="Roboto Bold"/>
                <a:sym typeface="Roboto Bold"/>
              </a:rPr>
              <a:t>Regras</a:t>
            </a:r>
            <a:endParaRPr lang="en-US" sz="4800" b="1" dirty="0">
              <a:solidFill>
                <a:srgbClr val="4C628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96654" y="8396793"/>
            <a:ext cx="1658478" cy="1639631"/>
          </a:xfrm>
          <a:custGeom>
            <a:avLst/>
            <a:gdLst/>
            <a:ahLst/>
            <a:cxnLst/>
            <a:rect l="l" t="t" r="r" b="b"/>
            <a:pathLst>
              <a:path w="1658478" h="1639631">
                <a:moveTo>
                  <a:pt x="0" y="0"/>
                </a:moveTo>
                <a:lnTo>
                  <a:pt x="1658478" y="0"/>
                </a:lnTo>
                <a:lnTo>
                  <a:pt x="1658478" y="1639631"/>
                </a:lnTo>
                <a:lnTo>
                  <a:pt x="0" y="16396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21" b="-32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4908153" y="9216609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546227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634107" y="682884"/>
            <a:ext cx="16891664" cy="9422383"/>
            <a:chOff x="0" y="0"/>
            <a:chExt cx="24379238" cy="13599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5000"/>
              </a:blip>
              <a:stretch>
                <a:fillRect t="-29" b="-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63876" y="1078040"/>
            <a:ext cx="9560247" cy="9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4"/>
              </a:lnSpc>
            </a:pPr>
            <a:r>
              <a:rPr lang="en-US" sz="5802">
                <a:solidFill>
                  <a:srgbClr val="2E2D27">
                    <a:alpha val="94902"/>
                  </a:srgbClr>
                </a:solidFill>
                <a:latin typeface="Genty Sans"/>
                <a:ea typeface="Genty Sans"/>
                <a:cs typeface="Genty Sans"/>
                <a:sym typeface="Genty Sans"/>
              </a:rPr>
              <a:t>Consequências nas Cartas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52893" y="2865944"/>
            <a:ext cx="3282199" cy="624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</a:pPr>
            <a:r>
              <a:rPr lang="en-US" sz="3673">
                <a:solidFill>
                  <a:srgbClr val="2E2D27">
                    <a:alpha val="94902"/>
                  </a:srgbClr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Sonegadores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78950" y="2868695"/>
            <a:ext cx="2604640" cy="61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</a:pPr>
            <a:r>
              <a:rPr lang="en-US" sz="3576">
                <a:solidFill>
                  <a:srgbClr val="2E2D27">
                    <a:alpha val="94902"/>
                  </a:srgbClr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Pagadores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63681" y="6807151"/>
            <a:ext cx="4758332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319" b="1" dirty="0" err="1">
                <a:solidFill>
                  <a:srgbClr val="FF0000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Recebem</a:t>
            </a:r>
            <a:r>
              <a:rPr lang="en-US" sz="2319" b="1" dirty="0">
                <a:solidFill>
                  <a:srgbClr val="FF0000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319" b="1" dirty="0" err="1">
                <a:solidFill>
                  <a:srgbClr val="FF0000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319" b="1" dirty="0">
                <a:solidFill>
                  <a:srgbClr val="FF0000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Carta </a:t>
            </a:r>
            <a:r>
              <a:rPr lang="en-US" sz="2319" b="1" dirty="0" err="1">
                <a:solidFill>
                  <a:srgbClr val="FF0000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Vermelha</a:t>
            </a:r>
            <a:r>
              <a:rPr lang="en-US" sz="2319" dirty="0">
                <a:solidFill>
                  <a:srgbClr val="2E2D27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13069" y="7817858"/>
            <a:ext cx="6688248" cy="790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•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Mecânica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  A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consequência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boa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ou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ruim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,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descrita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na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carta </a:t>
            </a:r>
            <a:r>
              <a:rPr lang="en-US" sz="2492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acontece</a:t>
            </a:r>
            <a:r>
              <a:rPr lang="en-US" sz="2492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NA HORA.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62860" y="6807151"/>
            <a:ext cx="3905993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7"/>
              </a:lnSpc>
            </a:pPr>
            <a:r>
              <a:rPr lang="en-US" sz="2319" b="1" dirty="0" err="1">
                <a:solidFill>
                  <a:schemeClr val="accent1">
                    <a:lumMod val="50000"/>
                    <a:alpha val="94902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Recebem</a:t>
            </a:r>
            <a:r>
              <a:rPr lang="en-US" sz="2319" b="1" dirty="0">
                <a:solidFill>
                  <a:schemeClr val="accent1">
                    <a:lumMod val="50000"/>
                    <a:alpha val="94902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319" b="1" dirty="0" err="1">
                <a:solidFill>
                  <a:schemeClr val="accent1">
                    <a:lumMod val="50000"/>
                    <a:alpha val="94902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uma</a:t>
            </a:r>
            <a:r>
              <a:rPr lang="en-US" sz="2319" b="1" dirty="0">
                <a:solidFill>
                  <a:schemeClr val="accent1">
                    <a:lumMod val="50000"/>
                    <a:alpha val="94902"/>
                  </a:scheme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Carta Azul</a:t>
            </a:r>
            <a:r>
              <a:rPr lang="en-US" sz="2319" dirty="0">
                <a:solidFill>
                  <a:srgbClr val="2E2D27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73131" y="7742130"/>
            <a:ext cx="7416278" cy="169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•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Mecânica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: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recompensas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e ferramentas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táticas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que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podem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ser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guardadas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para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uso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no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momento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oportuno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 As cartas de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restituição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acrescentam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valor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 final do </a:t>
            </a:r>
            <a:r>
              <a:rPr lang="en-US" sz="2563" dirty="0" err="1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jogo</a:t>
            </a:r>
            <a:r>
              <a:rPr lang="en-US" sz="2563" dirty="0">
                <a:solidFill>
                  <a:srgbClr val="141311">
                    <a:alpha val="94902"/>
                  </a:srgbClr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.</a:t>
            </a:r>
          </a:p>
        </p:txBody>
      </p:sp>
      <p:sp>
        <p:nvSpPr>
          <p:cNvPr id="16" name="AutoShape 16"/>
          <p:cNvSpPr/>
          <p:nvPr/>
        </p:nvSpPr>
        <p:spPr>
          <a:xfrm>
            <a:off x="2096751" y="7489717"/>
            <a:ext cx="13966375" cy="0"/>
          </a:xfrm>
          <a:prstGeom prst="line">
            <a:avLst/>
          </a:prstGeom>
          <a:ln w="9525" cap="flat">
            <a:solidFill>
              <a:srgbClr val="C0C8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7" name="AutoShape 17"/>
          <p:cNvSpPr/>
          <p:nvPr/>
        </p:nvSpPr>
        <p:spPr>
          <a:xfrm>
            <a:off x="9084702" y="3211505"/>
            <a:ext cx="19050" cy="6336330"/>
          </a:xfrm>
          <a:prstGeom prst="line">
            <a:avLst/>
          </a:prstGeom>
          <a:ln w="9525" cap="flat">
            <a:solidFill>
              <a:srgbClr val="C0C8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0624" y="238599"/>
            <a:ext cx="17402621" cy="9767221"/>
          </a:xfrm>
          <a:custGeom>
            <a:avLst/>
            <a:gdLst/>
            <a:ahLst/>
            <a:cxnLst/>
            <a:rect l="l" t="t" r="r" b="b"/>
            <a:pathLst>
              <a:path w="17402621" h="9767221">
                <a:moveTo>
                  <a:pt x="0" y="0"/>
                </a:moveTo>
                <a:lnTo>
                  <a:pt x="17402621" y="0"/>
                </a:lnTo>
                <a:lnTo>
                  <a:pt x="17402621" y="9767221"/>
                </a:lnTo>
                <a:lnTo>
                  <a:pt x="0" y="9767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12793" y="6456375"/>
            <a:ext cx="2227808" cy="3938625"/>
          </a:xfrm>
          <a:custGeom>
            <a:avLst/>
            <a:gdLst/>
            <a:ahLst/>
            <a:cxnLst/>
            <a:rect l="l" t="t" r="r" b="b"/>
            <a:pathLst>
              <a:path w="2227808" h="3938625">
                <a:moveTo>
                  <a:pt x="0" y="0"/>
                </a:moveTo>
                <a:lnTo>
                  <a:pt x="2227808" y="0"/>
                </a:lnTo>
                <a:lnTo>
                  <a:pt x="2227808" y="3938625"/>
                </a:lnTo>
                <a:lnTo>
                  <a:pt x="0" y="3938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6941327" y="1416270"/>
            <a:ext cx="1559465" cy="3949751"/>
          </a:xfrm>
          <a:custGeom>
            <a:avLst/>
            <a:gdLst/>
            <a:ahLst/>
            <a:cxnLst/>
            <a:rect l="l" t="t" r="r" b="b"/>
            <a:pathLst>
              <a:path w="1559465" h="3949751">
                <a:moveTo>
                  <a:pt x="0" y="0"/>
                </a:moveTo>
                <a:lnTo>
                  <a:pt x="1559466" y="0"/>
                </a:lnTo>
                <a:lnTo>
                  <a:pt x="1559466" y="3949751"/>
                </a:lnTo>
                <a:lnTo>
                  <a:pt x="0" y="394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212793" y="3174187"/>
            <a:ext cx="891123" cy="1312875"/>
          </a:xfrm>
          <a:custGeom>
            <a:avLst/>
            <a:gdLst/>
            <a:ahLst/>
            <a:cxnLst/>
            <a:rect l="l" t="t" r="r" b="b"/>
            <a:pathLst>
              <a:path w="891123" h="1312875">
                <a:moveTo>
                  <a:pt x="0" y="0"/>
                </a:moveTo>
                <a:lnTo>
                  <a:pt x="891123" y="0"/>
                </a:lnTo>
                <a:lnTo>
                  <a:pt x="891123" y="1312875"/>
                </a:lnTo>
                <a:lnTo>
                  <a:pt x="0" y="1312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7609670" y="7112813"/>
            <a:ext cx="668342" cy="1101480"/>
          </a:xfrm>
          <a:custGeom>
            <a:avLst/>
            <a:gdLst/>
            <a:ahLst/>
            <a:cxnLst/>
            <a:rect l="l" t="t" r="r" b="b"/>
            <a:pathLst>
              <a:path w="668342" h="1101480">
                <a:moveTo>
                  <a:pt x="0" y="0"/>
                </a:moveTo>
                <a:lnTo>
                  <a:pt x="668342" y="0"/>
                </a:lnTo>
                <a:lnTo>
                  <a:pt x="668342" y="1101479"/>
                </a:lnTo>
                <a:lnTo>
                  <a:pt x="0" y="1101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7164108" y="-108000"/>
            <a:ext cx="891123" cy="445042"/>
          </a:xfrm>
          <a:custGeom>
            <a:avLst/>
            <a:gdLst/>
            <a:ahLst/>
            <a:cxnLst/>
            <a:rect l="l" t="t" r="r" b="b"/>
            <a:pathLst>
              <a:path w="891123" h="445042">
                <a:moveTo>
                  <a:pt x="0" y="0"/>
                </a:moveTo>
                <a:lnTo>
                  <a:pt x="891123" y="0"/>
                </a:lnTo>
                <a:lnTo>
                  <a:pt x="891123" y="445042"/>
                </a:lnTo>
                <a:lnTo>
                  <a:pt x="0" y="445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872595" y="520515"/>
            <a:ext cx="8121696" cy="143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5"/>
              </a:lnSpc>
            </a:pPr>
            <a:r>
              <a:rPr lang="en-US" sz="8361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CARTAS AZUIS</a:t>
            </a:r>
          </a:p>
        </p:txBody>
      </p:sp>
      <p:sp>
        <p:nvSpPr>
          <p:cNvPr id="9" name="Freeform 9"/>
          <p:cNvSpPr/>
          <p:nvPr/>
        </p:nvSpPr>
        <p:spPr>
          <a:xfrm>
            <a:off x="678330" y="1861312"/>
            <a:ext cx="8242889" cy="656438"/>
          </a:xfrm>
          <a:custGeom>
            <a:avLst/>
            <a:gdLst/>
            <a:ahLst/>
            <a:cxnLst/>
            <a:rect l="l" t="t" r="r" b="b"/>
            <a:pathLst>
              <a:path w="8242889" h="656438">
                <a:moveTo>
                  <a:pt x="0" y="0"/>
                </a:moveTo>
                <a:lnTo>
                  <a:pt x="8242889" y="0"/>
                </a:lnTo>
                <a:lnTo>
                  <a:pt x="8242889" y="656438"/>
                </a:lnTo>
                <a:lnTo>
                  <a:pt x="0" y="65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0926246" y="548437"/>
            <a:ext cx="1559465" cy="1535396"/>
          </a:xfrm>
          <a:custGeom>
            <a:avLst/>
            <a:gdLst/>
            <a:ahLst/>
            <a:cxnLst/>
            <a:rect l="l" t="t" r="r" b="b"/>
            <a:pathLst>
              <a:path w="1559465" h="1535396">
                <a:moveTo>
                  <a:pt x="0" y="0"/>
                </a:moveTo>
                <a:lnTo>
                  <a:pt x="1559466" y="0"/>
                </a:lnTo>
                <a:lnTo>
                  <a:pt x="1559466" y="1535397"/>
                </a:lnTo>
                <a:lnTo>
                  <a:pt x="0" y="1535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2755722" y="714394"/>
            <a:ext cx="4304125" cy="112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025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Cartas de ação (I):</a:t>
            </a: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 podem ser</a:t>
            </a:r>
          </a:p>
          <a:p>
            <a:pPr algn="l">
              <a:lnSpc>
                <a:spcPts val="3038"/>
              </a:lnSpc>
            </a:pP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usadas a partir da próxima rodada,</a:t>
            </a:r>
          </a:p>
          <a:p>
            <a:pPr algn="l">
              <a:lnSpc>
                <a:spcPts val="3038"/>
              </a:lnSpc>
            </a:pP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quando o jogador quiser.</a:t>
            </a:r>
          </a:p>
        </p:txBody>
      </p:sp>
      <p:sp>
        <p:nvSpPr>
          <p:cNvPr id="12" name="Freeform 12"/>
          <p:cNvSpPr/>
          <p:nvPr/>
        </p:nvSpPr>
        <p:spPr>
          <a:xfrm>
            <a:off x="3234274" y="2517750"/>
            <a:ext cx="3564493" cy="4595063"/>
          </a:xfrm>
          <a:custGeom>
            <a:avLst/>
            <a:gdLst/>
            <a:ahLst/>
            <a:cxnLst/>
            <a:rect l="l" t="t" r="r" b="b"/>
            <a:pathLst>
              <a:path w="3564493" h="4595063">
                <a:moveTo>
                  <a:pt x="0" y="0"/>
                </a:moveTo>
                <a:lnTo>
                  <a:pt x="3564493" y="0"/>
                </a:lnTo>
                <a:lnTo>
                  <a:pt x="3564493" y="4595063"/>
                </a:lnTo>
                <a:lnTo>
                  <a:pt x="0" y="459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4570959" y="2951666"/>
            <a:ext cx="891123" cy="1535396"/>
          </a:xfrm>
          <a:custGeom>
            <a:avLst/>
            <a:gdLst/>
            <a:ahLst/>
            <a:cxnLst/>
            <a:rect l="l" t="t" r="r" b="b"/>
            <a:pathLst>
              <a:path w="891123" h="1535396">
                <a:moveTo>
                  <a:pt x="0" y="0"/>
                </a:moveTo>
                <a:lnTo>
                  <a:pt x="891123" y="0"/>
                </a:lnTo>
                <a:lnTo>
                  <a:pt x="891123" y="1535396"/>
                </a:lnTo>
                <a:lnTo>
                  <a:pt x="0" y="1535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4793740" y="6890291"/>
            <a:ext cx="891123" cy="878959"/>
          </a:xfrm>
          <a:custGeom>
            <a:avLst/>
            <a:gdLst/>
            <a:ahLst/>
            <a:cxnLst/>
            <a:rect l="l" t="t" r="r" b="b"/>
            <a:pathLst>
              <a:path w="891123" h="878959">
                <a:moveTo>
                  <a:pt x="0" y="0"/>
                </a:moveTo>
                <a:lnTo>
                  <a:pt x="891123" y="0"/>
                </a:lnTo>
                <a:lnTo>
                  <a:pt x="891123" y="878959"/>
                </a:lnTo>
                <a:lnTo>
                  <a:pt x="0" y="878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4111139" y="7820284"/>
            <a:ext cx="2133349" cy="51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9"/>
              </a:lnSpc>
            </a:pPr>
            <a:r>
              <a:rPr lang="en-US" sz="2978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Restituição</a:t>
            </a:r>
          </a:p>
        </p:txBody>
      </p:sp>
      <p:sp>
        <p:nvSpPr>
          <p:cNvPr id="16" name="Freeform 16"/>
          <p:cNvSpPr/>
          <p:nvPr/>
        </p:nvSpPr>
        <p:spPr>
          <a:xfrm>
            <a:off x="3679836" y="8203166"/>
            <a:ext cx="3118931" cy="445042"/>
          </a:xfrm>
          <a:custGeom>
            <a:avLst/>
            <a:gdLst/>
            <a:ahLst/>
            <a:cxnLst/>
            <a:rect l="l" t="t" r="r" b="b"/>
            <a:pathLst>
              <a:path w="3118931" h="445042">
                <a:moveTo>
                  <a:pt x="0" y="0"/>
                </a:moveTo>
                <a:lnTo>
                  <a:pt x="3118931" y="0"/>
                </a:lnTo>
                <a:lnTo>
                  <a:pt x="3118931" y="445043"/>
                </a:lnTo>
                <a:lnTo>
                  <a:pt x="0" y="445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3231601" y="8709411"/>
            <a:ext cx="3854999" cy="102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198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Guarde até o final</a:t>
            </a:r>
          </a:p>
          <a:p>
            <a:pPr algn="ctr">
              <a:lnSpc>
                <a:spcPts val="2778"/>
              </a:lnSpc>
            </a:pPr>
            <a:r>
              <a:rPr lang="en-US" sz="198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 jogo para trocar por dinheiro</a:t>
            </a:r>
          </a:p>
          <a:p>
            <a:pPr algn="ctr">
              <a:lnSpc>
                <a:spcPts val="2778"/>
              </a:lnSpc>
            </a:pPr>
            <a:r>
              <a:rPr lang="en-US" sz="1984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(Ex: Receba $50 extras).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653718" y="2517750"/>
            <a:ext cx="3564493" cy="4595063"/>
          </a:xfrm>
          <a:custGeom>
            <a:avLst/>
            <a:gdLst/>
            <a:ahLst/>
            <a:cxnLst/>
            <a:rect l="l" t="t" r="r" b="b"/>
            <a:pathLst>
              <a:path w="3564493" h="4595063">
                <a:moveTo>
                  <a:pt x="0" y="0"/>
                </a:moveTo>
                <a:lnTo>
                  <a:pt x="3564492" y="0"/>
                </a:lnTo>
                <a:lnTo>
                  <a:pt x="3564492" y="4595063"/>
                </a:lnTo>
                <a:lnTo>
                  <a:pt x="0" y="45950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12213183" y="2951666"/>
            <a:ext cx="668342" cy="1535396"/>
          </a:xfrm>
          <a:custGeom>
            <a:avLst/>
            <a:gdLst/>
            <a:ahLst/>
            <a:cxnLst/>
            <a:rect l="l" t="t" r="r" b="b"/>
            <a:pathLst>
              <a:path w="668342" h="1535396">
                <a:moveTo>
                  <a:pt x="0" y="0"/>
                </a:moveTo>
                <a:lnTo>
                  <a:pt x="668343" y="0"/>
                </a:lnTo>
                <a:lnTo>
                  <a:pt x="668343" y="1535396"/>
                </a:lnTo>
                <a:lnTo>
                  <a:pt x="0" y="15353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1554643" y="4666189"/>
            <a:ext cx="2058494" cy="38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274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JOGADA BÔNUS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723066" y="5627826"/>
            <a:ext cx="1590655" cy="57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860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JOGUE O DADO</a:t>
            </a:r>
          </a:p>
          <a:p>
            <a:pPr algn="ctr">
              <a:lnSpc>
                <a:spcPts val="2325"/>
              </a:lnSpc>
            </a:pPr>
            <a:r>
              <a:rPr lang="en-US" sz="1860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NOVAMENTE.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1990403" y="6890291"/>
            <a:ext cx="891123" cy="878959"/>
          </a:xfrm>
          <a:custGeom>
            <a:avLst/>
            <a:gdLst/>
            <a:ahLst/>
            <a:cxnLst/>
            <a:rect l="l" t="t" r="r" b="b"/>
            <a:pathLst>
              <a:path w="891123" h="878959">
                <a:moveTo>
                  <a:pt x="0" y="0"/>
                </a:moveTo>
                <a:lnTo>
                  <a:pt x="891123" y="0"/>
                </a:lnTo>
                <a:lnTo>
                  <a:pt x="891123" y="878959"/>
                </a:lnTo>
                <a:lnTo>
                  <a:pt x="0" y="878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23"/>
          <p:cNvSpPr txBox="1"/>
          <p:nvPr/>
        </p:nvSpPr>
        <p:spPr>
          <a:xfrm>
            <a:off x="11142945" y="7820284"/>
            <a:ext cx="2657329" cy="513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9"/>
              </a:lnSpc>
            </a:pPr>
            <a:r>
              <a:rPr lang="en-US" sz="2978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Jogada Bônus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876499" y="8203166"/>
            <a:ext cx="3118931" cy="445042"/>
          </a:xfrm>
          <a:custGeom>
            <a:avLst/>
            <a:gdLst/>
            <a:ahLst/>
            <a:cxnLst/>
            <a:rect l="l" t="t" r="r" b="b"/>
            <a:pathLst>
              <a:path w="3118931" h="445042">
                <a:moveTo>
                  <a:pt x="0" y="0"/>
                </a:moveTo>
                <a:lnTo>
                  <a:pt x="3118931" y="0"/>
                </a:lnTo>
                <a:lnTo>
                  <a:pt x="3118931" y="445043"/>
                </a:lnTo>
                <a:lnTo>
                  <a:pt x="0" y="4450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/>
          <p:cNvSpPr txBox="1"/>
          <p:nvPr/>
        </p:nvSpPr>
        <p:spPr>
          <a:xfrm>
            <a:off x="10731246" y="8683723"/>
            <a:ext cx="3518154" cy="1064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 a partir da</a:t>
            </a:r>
          </a:p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rodada seguinte para jogar o</a:t>
            </a:r>
          </a:p>
          <a:p>
            <a:pPr algn="ctr">
              <a:lnSpc>
                <a:spcPts val="2836"/>
              </a:lnSpc>
            </a:pPr>
            <a:r>
              <a:rPr lang="en-US" sz="2025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dado novamente.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5092568" y="9630443"/>
            <a:ext cx="2517102" cy="750753"/>
            <a:chOff x="0" y="0"/>
            <a:chExt cx="3356136" cy="100100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68573" cy="1001005"/>
            </a:xfrm>
            <a:custGeom>
              <a:avLst/>
              <a:gdLst/>
              <a:ahLst/>
              <a:cxnLst/>
              <a:rect l="l" t="t" r="r" b="b"/>
              <a:pathLst>
                <a:path w="1268573" h="1001005">
                  <a:moveTo>
                    <a:pt x="0" y="0"/>
                  </a:moveTo>
                  <a:lnTo>
                    <a:pt x="1268573" y="0"/>
                  </a:lnTo>
                  <a:lnTo>
                    <a:pt x="1268573" y="1001005"/>
                  </a:lnTo>
                  <a:lnTo>
                    <a:pt x="0" y="1001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03622" y="288687"/>
              <a:ext cx="2152514" cy="38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3"/>
                </a:lnSpc>
              </a:pPr>
              <a:r>
                <a:rPr lang="en-US" sz="1659" b="1">
                  <a:solidFill>
                    <a:srgbClr val="00275B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Receita Federal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 rot="-237599">
            <a:off x="4294731" y="4689807"/>
            <a:ext cx="1665509" cy="3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4"/>
              </a:lnSpc>
            </a:pPr>
            <a:r>
              <a:rPr lang="en-US" sz="2067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RESTITUIÇÃO</a:t>
            </a:r>
          </a:p>
        </p:txBody>
      </p:sp>
      <p:sp>
        <p:nvSpPr>
          <p:cNvPr id="38" name="TextBox 38"/>
          <p:cNvSpPr txBox="1"/>
          <p:nvPr/>
        </p:nvSpPr>
        <p:spPr>
          <a:xfrm rot="-237599">
            <a:off x="4619339" y="5396731"/>
            <a:ext cx="1237951" cy="280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6"/>
              </a:lnSpc>
            </a:pPr>
            <a:r>
              <a:rPr lang="en-US" sz="1711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RECUPERE</a:t>
            </a:r>
          </a:p>
        </p:txBody>
      </p:sp>
      <p:sp>
        <p:nvSpPr>
          <p:cNvPr id="39" name="TextBox 39"/>
          <p:cNvSpPr txBox="1"/>
          <p:nvPr/>
        </p:nvSpPr>
        <p:spPr>
          <a:xfrm rot="-237599">
            <a:off x="4539307" y="5656175"/>
            <a:ext cx="1692349" cy="43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</a:pPr>
            <a:r>
              <a:rPr lang="en-US" sz="2564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50 REALES</a:t>
            </a:r>
          </a:p>
        </p:txBody>
      </p:sp>
      <p:sp>
        <p:nvSpPr>
          <p:cNvPr id="40" name="TextBox 40"/>
          <p:cNvSpPr txBox="1"/>
          <p:nvPr/>
        </p:nvSpPr>
        <p:spPr>
          <a:xfrm rot="-237599">
            <a:off x="4619041" y="6147714"/>
            <a:ext cx="1646796" cy="28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2"/>
              </a:lnSpc>
            </a:pPr>
            <a:r>
              <a:rPr lang="en-US" sz="1694" b="1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AO FIM DO JOGO.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E689-ED41-247B-788A-FC99BE5C4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C1A03B-8FC2-4044-B4FA-FDC980A8BB9D}"/>
              </a:ext>
            </a:extLst>
          </p:cNvPr>
          <p:cNvSpPr/>
          <p:nvPr/>
        </p:nvSpPr>
        <p:spPr>
          <a:xfrm>
            <a:off x="480624" y="238599"/>
            <a:ext cx="17402621" cy="9767221"/>
          </a:xfrm>
          <a:custGeom>
            <a:avLst/>
            <a:gdLst/>
            <a:ahLst/>
            <a:cxnLst/>
            <a:rect l="l" t="t" r="r" b="b"/>
            <a:pathLst>
              <a:path w="17402621" h="9767221">
                <a:moveTo>
                  <a:pt x="0" y="0"/>
                </a:moveTo>
                <a:lnTo>
                  <a:pt x="17402621" y="0"/>
                </a:lnTo>
                <a:lnTo>
                  <a:pt x="17402621" y="9767221"/>
                </a:lnTo>
                <a:lnTo>
                  <a:pt x="0" y="9767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60E32C0-3CD4-617B-F98D-71E0BAAF6742}"/>
              </a:ext>
            </a:extLst>
          </p:cNvPr>
          <p:cNvSpPr/>
          <p:nvPr/>
        </p:nvSpPr>
        <p:spPr>
          <a:xfrm>
            <a:off x="-212793" y="6456375"/>
            <a:ext cx="2227808" cy="3938625"/>
          </a:xfrm>
          <a:custGeom>
            <a:avLst/>
            <a:gdLst/>
            <a:ahLst/>
            <a:cxnLst/>
            <a:rect l="l" t="t" r="r" b="b"/>
            <a:pathLst>
              <a:path w="2227808" h="3938625">
                <a:moveTo>
                  <a:pt x="0" y="0"/>
                </a:moveTo>
                <a:lnTo>
                  <a:pt x="2227808" y="0"/>
                </a:lnTo>
                <a:lnTo>
                  <a:pt x="2227808" y="3938625"/>
                </a:lnTo>
                <a:lnTo>
                  <a:pt x="0" y="3938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2E15AD-E84B-D54E-B85C-88CF20808C15}"/>
              </a:ext>
            </a:extLst>
          </p:cNvPr>
          <p:cNvSpPr/>
          <p:nvPr/>
        </p:nvSpPr>
        <p:spPr>
          <a:xfrm>
            <a:off x="16941327" y="1416270"/>
            <a:ext cx="1559465" cy="3949751"/>
          </a:xfrm>
          <a:custGeom>
            <a:avLst/>
            <a:gdLst/>
            <a:ahLst/>
            <a:cxnLst/>
            <a:rect l="l" t="t" r="r" b="b"/>
            <a:pathLst>
              <a:path w="1559465" h="3949751">
                <a:moveTo>
                  <a:pt x="0" y="0"/>
                </a:moveTo>
                <a:lnTo>
                  <a:pt x="1559466" y="0"/>
                </a:lnTo>
                <a:lnTo>
                  <a:pt x="1559466" y="3949751"/>
                </a:lnTo>
                <a:lnTo>
                  <a:pt x="0" y="39497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0F54AB9-3387-D742-13B8-382959355E22}"/>
              </a:ext>
            </a:extLst>
          </p:cNvPr>
          <p:cNvSpPr/>
          <p:nvPr/>
        </p:nvSpPr>
        <p:spPr>
          <a:xfrm>
            <a:off x="-212793" y="3174187"/>
            <a:ext cx="891123" cy="1312875"/>
          </a:xfrm>
          <a:custGeom>
            <a:avLst/>
            <a:gdLst/>
            <a:ahLst/>
            <a:cxnLst/>
            <a:rect l="l" t="t" r="r" b="b"/>
            <a:pathLst>
              <a:path w="891123" h="1312875">
                <a:moveTo>
                  <a:pt x="0" y="0"/>
                </a:moveTo>
                <a:lnTo>
                  <a:pt x="891123" y="0"/>
                </a:lnTo>
                <a:lnTo>
                  <a:pt x="891123" y="1312875"/>
                </a:lnTo>
                <a:lnTo>
                  <a:pt x="0" y="1312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D7FA7A-4B0B-B25C-5F60-5E2A64DA55DF}"/>
              </a:ext>
            </a:extLst>
          </p:cNvPr>
          <p:cNvSpPr/>
          <p:nvPr/>
        </p:nvSpPr>
        <p:spPr>
          <a:xfrm>
            <a:off x="17609670" y="7112813"/>
            <a:ext cx="668342" cy="1101480"/>
          </a:xfrm>
          <a:custGeom>
            <a:avLst/>
            <a:gdLst/>
            <a:ahLst/>
            <a:cxnLst/>
            <a:rect l="l" t="t" r="r" b="b"/>
            <a:pathLst>
              <a:path w="668342" h="1101480">
                <a:moveTo>
                  <a:pt x="0" y="0"/>
                </a:moveTo>
                <a:lnTo>
                  <a:pt x="668342" y="0"/>
                </a:lnTo>
                <a:lnTo>
                  <a:pt x="668342" y="1101479"/>
                </a:lnTo>
                <a:lnTo>
                  <a:pt x="0" y="11014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4115A93-E92F-AEC0-2B04-FF6355AC7E36}"/>
              </a:ext>
            </a:extLst>
          </p:cNvPr>
          <p:cNvSpPr/>
          <p:nvPr/>
        </p:nvSpPr>
        <p:spPr>
          <a:xfrm>
            <a:off x="17164108" y="-108000"/>
            <a:ext cx="891123" cy="445042"/>
          </a:xfrm>
          <a:custGeom>
            <a:avLst/>
            <a:gdLst/>
            <a:ahLst/>
            <a:cxnLst/>
            <a:rect l="l" t="t" r="r" b="b"/>
            <a:pathLst>
              <a:path w="891123" h="445042">
                <a:moveTo>
                  <a:pt x="0" y="0"/>
                </a:moveTo>
                <a:lnTo>
                  <a:pt x="891123" y="0"/>
                </a:lnTo>
                <a:lnTo>
                  <a:pt x="891123" y="445042"/>
                </a:lnTo>
                <a:lnTo>
                  <a:pt x="0" y="445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2D0195B-A8A0-38AA-32EA-33C652EC2591}"/>
              </a:ext>
            </a:extLst>
          </p:cNvPr>
          <p:cNvSpPr txBox="1"/>
          <p:nvPr/>
        </p:nvSpPr>
        <p:spPr>
          <a:xfrm>
            <a:off x="872595" y="520515"/>
            <a:ext cx="8121696" cy="143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05"/>
              </a:lnSpc>
            </a:pPr>
            <a:r>
              <a:rPr lang="en-US" sz="8361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CARTAS AZUIS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8ED367C-0E6B-FFC3-9B78-6986B9FD54C9}"/>
              </a:ext>
            </a:extLst>
          </p:cNvPr>
          <p:cNvSpPr/>
          <p:nvPr/>
        </p:nvSpPr>
        <p:spPr>
          <a:xfrm>
            <a:off x="678330" y="1861312"/>
            <a:ext cx="8242889" cy="656438"/>
          </a:xfrm>
          <a:custGeom>
            <a:avLst/>
            <a:gdLst/>
            <a:ahLst/>
            <a:cxnLst/>
            <a:rect l="l" t="t" r="r" b="b"/>
            <a:pathLst>
              <a:path w="8242889" h="656438">
                <a:moveTo>
                  <a:pt x="0" y="0"/>
                </a:moveTo>
                <a:lnTo>
                  <a:pt x="8242889" y="0"/>
                </a:lnTo>
                <a:lnTo>
                  <a:pt x="8242889" y="656438"/>
                </a:lnTo>
                <a:lnTo>
                  <a:pt x="0" y="65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E14FBD6-703A-F297-A571-7B5742061915}"/>
              </a:ext>
            </a:extLst>
          </p:cNvPr>
          <p:cNvSpPr/>
          <p:nvPr/>
        </p:nvSpPr>
        <p:spPr>
          <a:xfrm>
            <a:off x="10926246" y="548437"/>
            <a:ext cx="1559465" cy="1535396"/>
          </a:xfrm>
          <a:custGeom>
            <a:avLst/>
            <a:gdLst/>
            <a:ahLst/>
            <a:cxnLst/>
            <a:rect l="l" t="t" r="r" b="b"/>
            <a:pathLst>
              <a:path w="1559465" h="1535396">
                <a:moveTo>
                  <a:pt x="0" y="0"/>
                </a:moveTo>
                <a:lnTo>
                  <a:pt x="1559466" y="0"/>
                </a:lnTo>
                <a:lnTo>
                  <a:pt x="1559466" y="1535397"/>
                </a:lnTo>
                <a:lnTo>
                  <a:pt x="0" y="1535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73E3310-6E44-E61B-54EA-F54FBBF5F235}"/>
              </a:ext>
            </a:extLst>
          </p:cNvPr>
          <p:cNvSpPr txBox="1"/>
          <p:nvPr/>
        </p:nvSpPr>
        <p:spPr>
          <a:xfrm>
            <a:off x="12755722" y="714394"/>
            <a:ext cx="4304125" cy="112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025" b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Cartas de ação (I):</a:t>
            </a: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 podem ser</a:t>
            </a:r>
          </a:p>
          <a:p>
            <a:pPr algn="l">
              <a:lnSpc>
                <a:spcPts val="3038"/>
              </a:lnSpc>
            </a:pP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usadas a partir da próxima rodada,</a:t>
            </a:r>
          </a:p>
          <a:p>
            <a:pPr algn="l">
              <a:lnSpc>
                <a:spcPts val="3038"/>
              </a:lnSpc>
            </a:pPr>
            <a:r>
              <a:rPr lang="en-US" sz="2025">
                <a:solidFill>
                  <a:srgbClr val="00275B"/>
                </a:solidFill>
                <a:latin typeface="Inter"/>
                <a:ea typeface="Inter"/>
                <a:cs typeface="Inter"/>
                <a:sym typeface="Inter"/>
              </a:rPr>
              <a:t>quando o jogador quiser.</a:t>
            </a: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89CE816-41AA-7ADB-EBEC-0A8028E0007F}"/>
              </a:ext>
            </a:extLst>
          </p:cNvPr>
          <p:cNvSpPr/>
          <p:nvPr/>
        </p:nvSpPr>
        <p:spPr>
          <a:xfrm>
            <a:off x="3657600" y="2457860"/>
            <a:ext cx="3564493" cy="4595063"/>
          </a:xfrm>
          <a:custGeom>
            <a:avLst/>
            <a:gdLst/>
            <a:ahLst/>
            <a:cxnLst/>
            <a:rect l="l" t="t" r="r" b="b"/>
            <a:pathLst>
              <a:path w="3564493" h="4595063">
                <a:moveTo>
                  <a:pt x="0" y="0"/>
                </a:moveTo>
                <a:lnTo>
                  <a:pt x="3564492" y="0"/>
                </a:lnTo>
                <a:lnTo>
                  <a:pt x="3564492" y="4595063"/>
                </a:lnTo>
                <a:lnTo>
                  <a:pt x="0" y="459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7AC169D0-C5AF-E50F-8B89-E7C04C241B61}"/>
              </a:ext>
            </a:extLst>
          </p:cNvPr>
          <p:cNvSpPr/>
          <p:nvPr/>
        </p:nvSpPr>
        <p:spPr>
          <a:xfrm>
            <a:off x="5237450" y="2970947"/>
            <a:ext cx="668342" cy="1535396"/>
          </a:xfrm>
          <a:custGeom>
            <a:avLst/>
            <a:gdLst/>
            <a:ahLst/>
            <a:cxnLst/>
            <a:rect l="l" t="t" r="r" b="b"/>
            <a:pathLst>
              <a:path w="668342" h="1535396">
                <a:moveTo>
                  <a:pt x="0" y="0"/>
                </a:moveTo>
                <a:lnTo>
                  <a:pt x="668343" y="0"/>
                </a:lnTo>
                <a:lnTo>
                  <a:pt x="668343" y="1535396"/>
                </a:lnTo>
                <a:lnTo>
                  <a:pt x="0" y="1535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C2A3502-CC79-1317-B137-17E0337524CC}"/>
              </a:ext>
            </a:extLst>
          </p:cNvPr>
          <p:cNvSpPr txBox="1"/>
          <p:nvPr/>
        </p:nvSpPr>
        <p:spPr>
          <a:xfrm>
            <a:off x="4647407" y="4683869"/>
            <a:ext cx="2058494" cy="3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274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NOVA CHANCE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4A40633-A861-E11C-4773-2DF05B308430}"/>
              </a:ext>
            </a:extLst>
          </p:cNvPr>
          <p:cNvSpPr txBox="1"/>
          <p:nvPr/>
        </p:nvSpPr>
        <p:spPr>
          <a:xfrm>
            <a:off x="4501352" y="5159963"/>
            <a:ext cx="2350603" cy="1159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400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EMBARALHE SUAS CARTAS AZUIS E SAQUE O MESMO NÚMERO DE CARTAS DO BARALHO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1FF648C5-3F43-1C0A-BF26-909A1A36DD21}"/>
              </a:ext>
            </a:extLst>
          </p:cNvPr>
          <p:cNvSpPr txBox="1"/>
          <p:nvPr/>
        </p:nvSpPr>
        <p:spPr>
          <a:xfrm>
            <a:off x="4126396" y="7815650"/>
            <a:ext cx="2657329" cy="49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9"/>
              </a:lnSpc>
            </a:pPr>
            <a:r>
              <a:rPr lang="en-US" sz="2978" b="1" dirty="0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Nova Chance</a:t>
            </a: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837FB342-E0FB-19C8-4958-2396749E32DA}"/>
              </a:ext>
            </a:extLst>
          </p:cNvPr>
          <p:cNvSpPr/>
          <p:nvPr/>
        </p:nvSpPr>
        <p:spPr>
          <a:xfrm>
            <a:off x="3895594" y="8187859"/>
            <a:ext cx="3118931" cy="445042"/>
          </a:xfrm>
          <a:custGeom>
            <a:avLst/>
            <a:gdLst/>
            <a:ahLst/>
            <a:cxnLst/>
            <a:rect l="l" t="t" r="r" b="b"/>
            <a:pathLst>
              <a:path w="3118931" h="445042">
                <a:moveTo>
                  <a:pt x="0" y="0"/>
                </a:moveTo>
                <a:lnTo>
                  <a:pt x="3118931" y="0"/>
                </a:lnTo>
                <a:lnTo>
                  <a:pt x="3118931" y="445043"/>
                </a:lnTo>
                <a:lnTo>
                  <a:pt x="0" y="4450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915E4D6-0F71-E5A2-AFC8-594788FD2FBF}"/>
              </a:ext>
            </a:extLst>
          </p:cNvPr>
          <p:cNvSpPr txBox="1"/>
          <p:nvPr/>
        </p:nvSpPr>
        <p:spPr>
          <a:xfrm>
            <a:off x="3581400" y="8676200"/>
            <a:ext cx="4191000" cy="104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6"/>
              </a:lnSpc>
            </a:pP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Troque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suas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outras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cartas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azuis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por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outras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baralho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com o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faciltador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mesma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025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quantidade</a:t>
            </a:r>
            <a:r>
              <a:rPr lang="en-US" sz="2025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558D5A6-FD99-3370-5EE7-1CD2D8A8FE55}"/>
              </a:ext>
            </a:extLst>
          </p:cNvPr>
          <p:cNvSpPr/>
          <p:nvPr/>
        </p:nvSpPr>
        <p:spPr>
          <a:xfrm>
            <a:off x="10913507" y="2502872"/>
            <a:ext cx="3564493" cy="4595063"/>
          </a:xfrm>
          <a:custGeom>
            <a:avLst/>
            <a:gdLst/>
            <a:ahLst/>
            <a:cxnLst/>
            <a:rect l="l" t="t" r="r" b="b"/>
            <a:pathLst>
              <a:path w="3564493" h="4595063">
                <a:moveTo>
                  <a:pt x="0" y="0"/>
                </a:moveTo>
                <a:lnTo>
                  <a:pt x="3564492" y="0"/>
                </a:lnTo>
                <a:lnTo>
                  <a:pt x="3564492" y="4595063"/>
                </a:lnTo>
                <a:lnTo>
                  <a:pt x="0" y="45950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F81884EC-40C5-5A24-A2AD-71189EF4028E}"/>
              </a:ext>
            </a:extLst>
          </p:cNvPr>
          <p:cNvSpPr/>
          <p:nvPr/>
        </p:nvSpPr>
        <p:spPr>
          <a:xfrm>
            <a:off x="12486962" y="2926766"/>
            <a:ext cx="668342" cy="1535396"/>
          </a:xfrm>
          <a:custGeom>
            <a:avLst/>
            <a:gdLst/>
            <a:ahLst/>
            <a:cxnLst/>
            <a:rect l="l" t="t" r="r" b="b"/>
            <a:pathLst>
              <a:path w="668342" h="1535396">
                <a:moveTo>
                  <a:pt x="0" y="0"/>
                </a:moveTo>
                <a:lnTo>
                  <a:pt x="668342" y="0"/>
                </a:lnTo>
                <a:lnTo>
                  <a:pt x="668342" y="1535396"/>
                </a:lnTo>
                <a:lnTo>
                  <a:pt x="0" y="15353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CC80FD12-7A24-7770-1D6D-6F0BB7433C7B}"/>
              </a:ext>
            </a:extLst>
          </p:cNvPr>
          <p:cNvSpPr txBox="1"/>
          <p:nvPr/>
        </p:nvSpPr>
        <p:spPr>
          <a:xfrm rot="237599">
            <a:off x="11557411" y="4635156"/>
            <a:ext cx="2357912" cy="380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4"/>
              </a:lnSpc>
            </a:pPr>
            <a:r>
              <a:rPr lang="en-US" sz="2274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TROCA DE CARTA!</a:t>
            </a: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70668E7-2948-C6B8-88A9-83B3DE3EE6BD}"/>
              </a:ext>
            </a:extLst>
          </p:cNvPr>
          <p:cNvSpPr txBox="1"/>
          <p:nvPr/>
        </p:nvSpPr>
        <p:spPr>
          <a:xfrm rot="237599">
            <a:off x="11762240" y="5340010"/>
            <a:ext cx="1833931" cy="79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8"/>
              </a:lnSpc>
            </a:pPr>
            <a:r>
              <a:rPr lang="en-US" sz="1694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TROQUE UMA</a:t>
            </a:r>
          </a:p>
          <a:p>
            <a:pPr algn="ctr">
              <a:lnSpc>
                <a:spcPts val="2118"/>
              </a:lnSpc>
            </a:pPr>
            <a:r>
              <a:rPr lang="en-US" sz="1694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CARTA AZUL SUA</a:t>
            </a:r>
          </a:p>
          <a:p>
            <a:pPr algn="ctr">
              <a:lnSpc>
                <a:spcPts val="2118"/>
              </a:lnSpc>
            </a:pPr>
            <a:r>
              <a:rPr lang="en-US" sz="1694" b="1" dirty="0">
                <a:solidFill>
                  <a:srgbClr val="FFFFFF"/>
                </a:solidFill>
                <a:latin typeface="Alegreya SC Bold"/>
                <a:ea typeface="Alegreya SC Bold"/>
                <a:cs typeface="Alegreya SC Bold"/>
                <a:sym typeface="Alegreya SC Bold"/>
              </a:rPr>
              <a:t>COM UM JOGADOR.</a:t>
            </a: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4DCB41B7-16AB-FCC7-6917-ED22BEE5452B}"/>
              </a:ext>
            </a:extLst>
          </p:cNvPr>
          <p:cNvSpPr/>
          <p:nvPr/>
        </p:nvSpPr>
        <p:spPr>
          <a:xfrm>
            <a:off x="12027851" y="6905169"/>
            <a:ext cx="891123" cy="878959"/>
          </a:xfrm>
          <a:custGeom>
            <a:avLst/>
            <a:gdLst/>
            <a:ahLst/>
            <a:cxnLst/>
            <a:rect l="l" t="t" r="r" b="b"/>
            <a:pathLst>
              <a:path w="891123" h="878959">
                <a:moveTo>
                  <a:pt x="0" y="0"/>
                </a:moveTo>
                <a:lnTo>
                  <a:pt x="891124" y="0"/>
                </a:lnTo>
                <a:lnTo>
                  <a:pt x="891124" y="878959"/>
                </a:lnTo>
                <a:lnTo>
                  <a:pt x="0" y="8789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51B71EFF-E96E-0370-463B-8423402A33E4}"/>
              </a:ext>
            </a:extLst>
          </p:cNvPr>
          <p:cNvSpPr txBox="1"/>
          <p:nvPr/>
        </p:nvSpPr>
        <p:spPr>
          <a:xfrm>
            <a:off x="11342846" y="7799388"/>
            <a:ext cx="2713470" cy="50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</a:pPr>
            <a:r>
              <a:rPr lang="en-US" sz="2895" b="1" dirty="0" err="1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Troca</a:t>
            </a:r>
            <a:r>
              <a:rPr lang="en-US" sz="2895" b="1" dirty="0">
                <a:solidFill>
                  <a:srgbClr val="00275B"/>
                </a:solidFill>
                <a:latin typeface="Inter Bold"/>
                <a:ea typeface="Inter Bold"/>
                <a:cs typeface="Inter Bold"/>
                <a:sym typeface="Inter Bold"/>
              </a:rPr>
              <a:t> de Carta</a:t>
            </a:r>
          </a:p>
        </p:txBody>
      </p:sp>
      <p:sp>
        <p:nvSpPr>
          <p:cNvPr id="32" name="Freeform 32">
            <a:extLst>
              <a:ext uri="{FF2B5EF4-FFF2-40B4-BE49-F238E27FC236}">
                <a16:creationId xmlns:a16="http://schemas.microsoft.com/office/drawing/2014/main" id="{CA7D2107-43DB-BC25-D24E-6D5F0F6AD63E}"/>
              </a:ext>
            </a:extLst>
          </p:cNvPr>
          <p:cNvSpPr/>
          <p:nvPr/>
        </p:nvSpPr>
        <p:spPr>
          <a:xfrm>
            <a:off x="11064101" y="8169147"/>
            <a:ext cx="3118931" cy="445042"/>
          </a:xfrm>
          <a:custGeom>
            <a:avLst/>
            <a:gdLst/>
            <a:ahLst/>
            <a:cxnLst/>
            <a:rect l="l" t="t" r="r" b="b"/>
            <a:pathLst>
              <a:path w="3118931" h="445042">
                <a:moveTo>
                  <a:pt x="0" y="0"/>
                </a:moveTo>
                <a:lnTo>
                  <a:pt x="3118930" y="0"/>
                </a:lnTo>
                <a:lnTo>
                  <a:pt x="3118930" y="445043"/>
                </a:lnTo>
                <a:lnTo>
                  <a:pt x="0" y="4450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EAE93D0F-A9E9-B9DE-3126-050C434F3AE8}"/>
              </a:ext>
            </a:extLst>
          </p:cNvPr>
          <p:cNvSpPr txBox="1"/>
          <p:nvPr/>
        </p:nvSpPr>
        <p:spPr>
          <a:xfrm>
            <a:off x="11158123" y="8644661"/>
            <a:ext cx="3237450" cy="104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</a:pP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Troque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uma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outra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carta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azul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sua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com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uma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1984" dirty="0" err="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adversário</a:t>
            </a:r>
            <a:r>
              <a:rPr lang="en-US" sz="1984" dirty="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</p:txBody>
      </p:sp>
      <p:grpSp>
        <p:nvGrpSpPr>
          <p:cNvPr id="34" name="Group 34">
            <a:extLst>
              <a:ext uri="{FF2B5EF4-FFF2-40B4-BE49-F238E27FC236}">
                <a16:creationId xmlns:a16="http://schemas.microsoft.com/office/drawing/2014/main" id="{8AC34617-70A4-D90B-7498-BD569F6FFC86}"/>
              </a:ext>
            </a:extLst>
          </p:cNvPr>
          <p:cNvGrpSpPr/>
          <p:nvPr/>
        </p:nvGrpSpPr>
        <p:grpSpPr>
          <a:xfrm>
            <a:off x="15092568" y="9630443"/>
            <a:ext cx="2517102" cy="750753"/>
            <a:chOff x="0" y="0"/>
            <a:chExt cx="3356136" cy="1001005"/>
          </a:xfrm>
        </p:grpSpPr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121AB7D-7586-1B45-3034-B9A9D9EB69F7}"/>
                </a:ext>
              </a:extLst>
            </p:cNvPr>
            <p:cNvSpPr/>
            <p:nvPr/>
          </p:nvSpPr>
          <p:spPr>
            <a:xfrm>
              <a:off x="0" y="0"/>
              <a:ext cx="1268573" cy="1001005"/>
            </a:xfrm>
            <a:custGeom>
              <a:avLst/>
              <a:gdLst/>
              <a:ahLst/>
              <a:cxnLst/>
              <a:rect l="l" t="t" r="r" b="b"/>
              <a:pathLst>
                <a:path w="1268573" h="1001005">
                  <a:moveTo>
                    <a:pt x="0" y="0"/>
                  </a:moveTo>
                  <a:lnTo>
                    <a:pt x="1268573" y="0"/>
                  </a:lnTo>
                  <a:lnTo>
                    <a:pt x="1268573" y="1001005"/>
                  </a:lnTo>
                  <a:lnTo>
                    <a:pt x="0" y="1001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FE8B7B1A-DB4C-1EA2-36B9-E70B530D0B9F}"/>
                </a:ext>
              </a:extLst>
            </p:cNvPr>
            <p:cNvSpPr txBox="1"/>
            <p:nvPr/>
          </p:nvSpPr>
          <p:spPr>
            <a:xfrm>
              <a:off x="1203622" y="288687"/>
              <a:ext cx="2152514" cy="384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23"/>
                </a:lnSpc>
              </a:pPr>
              <a:r>
                <a:rPr lang="en-US" sz="1659" b="1">
                  <a:solidFill>
                    <a:srgbClr val="00275B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Receita Federal</a:t>
              </a:r>
            </a:p>
          </p:txBody>
        </p:sp>
      </p:grpSp>
      <p:sp>
        <p:nvSpPr>
          <p:cNvPr id="41" name="Freeform 30">
            <a:extLst>
              <a:ext uri="{FF2B5EF4-FFF2-40B4-BE49-F238E27FC236}">
                <a16:creationId xmlns:a16="http://schemas.microsoft.com/office/drawing/2014/main" id="{05B8A585-05C4-CDCE-C119-F4EF9363C08A}"/>
              </a:ext>
            </a:extLst>
          </p:cNvPr>
          <p:cNvSpPr/>
          <p:nvPr/>
        </p:nvSpPr>
        <p:spPr>
          <a:xfrm>
            <a:off x="4878752" y="6905660"/>
            <a:ext cx="891123" cy="878959"/>
          </a:xfrm>
          <a:custGeom>
            <a:avLst/>
            <a:gdLst/>
            <a:ahLst/>
            <a:cxnLst/>
            <a:rect l="l" t="t" r="r" b="b"/>
            <a:pathLst>
              <a:path w="891123" h="878959">
                <a:moveTo>
                  <a:pt x="0" y="0"/>
                </a:moveTo>
                <a:lnTo>
                  <a:pt x="891124" y="0"/>
                </a:lnTo>
                <a:lnTo>
                  <a:pt x="891124" y="878959"/>
                </a:lnTo>
                <a:lnTo>
                  <a:pt x="0" y="8789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26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3" t="-1049" r="-1163" b="-104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09600" y="247650"/>
            <a:ext cx="17068800" cy="9791700"/>
            <a:chOff x="0" y="0"/>
            <a:chExt cx="22758400" cy="1305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58400" cy="13055600"/>
            </a:xfrm>
            <a:custGeom>
              <a:avLst/>
              <a:gdLst/>
              <a:ahLst/>
              <a:cxnLst/>
              <a:rect l="l" t="t" r="r" b="b"/>
              <a:pathLst>
                <a:path w="22758400" h="13055600">
                  <a:moveTo>
                    <a:pt x="0" y="0"/>
                  </a:moveTo>
                  <a:lnTo>
                    <a:pt x="22758400" y="0"/>
                  </a:lnTo>
                  <a:lnTo>
                    <a:pt x="22758400" y="13055600"/>
                  </a:lnTo>
                  <a:lnTo>
                    <a:pt x="0" y="1305560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01111" y="89602"/>
            <a:ext cx="9213173" cy="198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169"/>
              </a:lnSpc>
              <a:spcBef>
                <a:spcPct val="0"/>
              </a:spcBef>
            </a:pPr>
            <a:r>
              <a:rPr lang="en-US" sz="11550" u="none" strike="noStrike">
                <a:solidFill>
                  <a:srgbClr val="182A50"/>
                </a:solidFill>
                <a:latin typeface="Genty Sans"/>
                <a:ea typeface="Genty Sans"/>
                <a:cs typeface="Genty Sans"/>
                <a:sym typeface="Genty Sans"/>
              </a:rPr>
              <a:t>Fim de Jogo</a:t>
            </a:r>
          </a:p>
        </p:txBody>
      </p:sp>
      <p:sp>
        <p:nvSpPr>
          <p:cNvPr id="6" name="Freeform 6"/>
          <p:cNvSpPr/>
          <p:nvPr/>
        </p:nvSpPr>
        <p:spPr>
          <a:xfrm>
            <a:off x="678330" y="2072708"/>
            <a:ext cx="8688451" cy="445042"/>
          </a:xfrm>
          <a:custGeom>
            <a:avLst/>
            <a:gdLst/>
            <a:ahLst/>
            <a:cxnLst/>
            <a:rect l="l" t="t" r="r" b="b"/>
            <a:pathLst>
              <a:path w="8688451" h="445042">
                <a:moveTo>
                  <a:pt x="0" y="0"/>
                </a:moveTo>
                <a:lnTo>
                  <a:pt x="8688451" y="0"/>
                </a:lnTo>
                <a:lnTo>
                  <a:pt x="8688451" y="445042"/>
                </a:lnTo>
                <a:lnTo>
                  <a:pt x="0" y="44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678330" y="2517750"/>
            <a:ext cx="1559465" cy="1535396"/>
          </a:xfrm>
          <a:custGeom>
            <a:avLst/>
            <a:gdLst/>
            <a:ahLst/>
            <a:cxnLst/>
            <a:rect l="l" t="t" r="r" b="b"/>
            <a:pathLst>
              <a:path w="1559465" h="1535396">
                <a:moveTo>
                  <a:pt x="0" y="0"/>
                </a:moveTo>
                <a:lnTo>
                  <a:pt x="1559466" y="0"/>
                </a:lnTo>
                <a:lnTo>
                  <a:pt x="1559466" y="1535396"/>
                </a:lnTo>
                <a:lnTo>
                  <a:pt x="0" y="1535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687813" y="2780968"/>
            <a:ext cx="3211346" cy="57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90"/>
              </a:lnSpc>
              <a:spcBef>
                <a:spcPct val="0"/>
              </a:spcBef>
            </a:pPr>
            <a:r>
              <a:rPr lang="en-US" sz="3350" b="1" u="none" strike="noStrike">
                <a:solidFill>
                  <a:srgbClr val="182A50"/>
                </a:solidFill>
                <a:latin typeface="Roboto Bold"/>
                <a:ea typeface="Roboto Bold"/>
                <a:cs typeface="Roboto Bold"/>
                <a:sym typeface="Roboto Bold"/>
              </a:rPr>
              <a:t>Quando acaba?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01582" y="3546918"/>
            <a:ext cx="7351766" cy="1805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Um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competidor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cruza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linha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chegada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do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tabuleiro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O tempo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limite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da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sessão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se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esgota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L="0" lvl="0" indent="0" algn="l">
              <a:lnSpc>
                <a:spcPts val="3630"/>
              </a:lnSpc>
              <a:spcBef>
                <a:spcPct val="0"/>
              </a:spcBef>
            </a:pP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O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facilitador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decide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que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sociedade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já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aprendeu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o </a:t>
            </a:r>
            <a:r>
              <a:rPr lang="en-US" sz="2320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suficiente</a:t>
            </a:r>
            <a:r>
              <a:rPr lang="en-US" sz="2320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455549" y="5354895"/>
            <a:ext cx="1782246" cy="1757917"/>
          </a:xfrm>
          <a:custGeom>
            <a:avLst/>
            <a:gdLst/>
            <a:ahLst/>
            <a:cxnLst/>
            <a:rect l="l" t="t" r="r" b="b"/>
            <a:pathLst>
              <a:path w="1782246" h="1757917">
                <a:moveTo>
                  <a:pt x="0" y="0"/>
                </a:moveTo>
                <a:lnTo>
                  <a:pt x="1782247" y="0"/>
                </a:lnTo>
                <a:lnTo>
                  <a:pt x="1782247" y="1757918"/>
                </a:lnTo>
                <a:lnTo>
                  <a:pt x="0" y="175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2687813" y="5685788"/>
            <a:ext cx="5342920" cy="57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90"/>
              </a:lnSpc>
              <a:spcBef>
                <a:spcPct val="0"/>
              </a:spcBef>
            </a:pPr>
            <a:r>
              <a:rPr lang="en-US" sz="3350" b="1" u="none" strike="noStrike">
                <a:solidFill>
                  <a:srgbClr val="182A50"/>
                </a:solidFill>
                <a:latin typeface="Roboto Bold"/>
                <a:ea typeface="Roboto Bold"/>
                <a:cs typeface="Roboto Bold"/>
                <a:sym typeface="Roboto Bold"/>
              </a:rPr>
              <a:t>A Bonificação da Chegada: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56008" y="6375978"/>
            <a:ext cx="7701895" cy="95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Quem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chegar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ao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fim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primeiro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ou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estiver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mais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avançado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</a:p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ganha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um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bônus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de $ 1000 (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dividido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em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caso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 de </a:t>
            </a:r>
            <a:r>
              <a:rPr lang="en-US" sz="2319" u="none" strike="noStrike" dirty="0" err="1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empate</a:t>
            </a:r>
            <a:r>
              <a:rPr lang="en-US" sz="2319" u="none" strike="noStrike" dirty="0">
                <a:solidFill>
                  <a:srgbClr val="171612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257904" y="325916"/>
            <a:ext cx="7351766" cy="7443334"/>
          </a:xfrm>
          <a:custGeom>
            <a:avLst/>
            <a:gdLst/>
            <a:ahLst/>
            <a:cxnLst/>
            <a:rect l="l" t="t" r="r" b="b"/>
            <a:pathLst>
              <a:path w="7351766" h="7443334">
                <a:moveTo>
                  <a:pt x="0" y="0"/>
                </a:moveTo>
                <a:lnTo>
                  <a:pt x="7351766" y="0"/>
                </a:lnTo>
                <a:lnTo>
                  <a:pt x="7351766" y="7443334"/>
                </a:lnTo>
                <a:lnTo>
                  <a:pt x="0" y="7443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123892" y="7980645"/>
            <a:ext cx="1782246" cy="1980439"/>
          </a:xfrm>
          <a:custGeom>
            <a:avLst/>
            <a:gdLst/>
            <a:ahLst/>
            <a:cxnLst/>
            <a:rect l="l" t="t" r="r" b="b"/>
            <a:pathLst>
              <a:path w="1782246" h="1980439">
                <a:moveTo>
                  <a:pt x="0" y="0"/>
                </a:moveTo>
                <a:lnTo>
                  <a:pt x="1782246" y="0"/>
                </a:lnTo>
                <a:lnTo>
                  <a:pt x="1782246" y="1980439"/>
                </a:lnTo>
                <a:lnTo>
                  <a:pt x="0" y="19804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3548638" y="7987378"/>
            <a:ext cx="2825751" cy="49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90"/>
              </a:lnSpc>
              <a:spcBef>
                <a:spcPct val="0"/>
              </a:spcBef>
            </a:pPr>
            <a:r>
              <a:rPr lang="en-US" sz="2850" b="1" u="none" strike="noStrike">
                <a:solidFill>
                  <a:srgbClr val="182A50"/>
                </a:solidFill>
                <a:latin typeface="Roboto Bold"/>
                <a:ea typeface="Roboto Bold"/>
                <a:cs typeface="Roboto Bold"/>
                <a:sym typeface="Roboto Bold"/>
              </a:rPr>
              <a:t>A Regra de Ouro: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48638" y="8731100"/>
            <a:ext cx="11295997" cy="103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94"/>
              </a:lnSpc>
              <a:spcBef>
                <a:spcPct val="0"/>
              </a:spcBef>
            </a:pPr>
            <a:r>
              <a:rPr lang="en-US" sz="3470" b="1" u="none" strike="noStrike">
                <a:solidFill>
                  <a:srgbClr val="182A50"/>
                </a:solidFill>
                <a:latin typeface="Roboto Bold"/>
                <a:ea typeface="Roboto Bold"/>
                <a:cs typeface="Roboto Bold"/>
                <a:sym typeface="Roboto Bold"/>
              </a:rPr>
              <a:t>Vencedor:</a:t>
            </a:r>
            <a:r>
              <a:rPr lang="en-US" sz="3470" u="none" strike="noStrike">
                <a:solidFill>
                  <a:srgbClr val="182A50"/>
                </a:solidFill>
                <a:latin typeface="Roboto"/>
                <a:ea typeface="Roboto"/>
                <a:cs typeface="Roboto"/>
                <a:sym typeface="Roboto"/>
              </a:rPr>
              <a:t> Ganha quem tiver o MAIOR SALDO BANCÁRIO no momento final!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5383975" y="8156820"/>
            <a:ext cx="1482709" cy="1101480"/>
          </a:xfrm>
          <a:custGeom>
            <a:avLst/>
            <a:gdLst/>
            <a:ahLst/>
            <a:cxnLst/>
            <a:rect l="l" t="t" r="r" b="b"/>
            <a:pathLst>
              <a:path w="1482709" h="1101480">
                <a:moveTo>
                  <a:pt x="0" y="0"/>
                </a:moveTo>
                <a:lnTo>
                  <a:pt x="1482709" y="0"/>
                </a:lnTo>
                <a:lnTo>
                  <a:pt x="1482709" y="1101480"/>
                </a:lnTo>
                <a:lnTo>
                  <a:pt x="0" y="1101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>
            <a:off x="2906138" y="7980645"/>
            <a:ext cx="445562" cy="1980439"/>
          </a:xfrm>
          <a:custGeom>
            <a:avLst/>
            <a:gdLst/>
            <a:ahLst/>
            <a:cxnLst/>
            <a:rect l="l" t="t" r="r" b="b"/>
            <a:pathLst>
              <a:path w="445562" h="1980439">
                <a:moveTo>
                  <a:pt x="0" y="0"/>
                </a:moveTo>
                <a:lnTo>
                  <a:pt x="445562" y="0"/>
                </a:lnTo>
                <a:lnTo>
                  <a:pt x="445562" y="1980439"/>
                </a:lnTo>
                <a:lnTo>
                  <a:pt x="0" y="1980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3351700" y="8425688"/>
            <a:ext cx="11584601" cy="222521"/>
          </a:xfrm>
          <a:custGeom>
            <a:avLst/>
            <a:gdLst/>
            <a:ahLst/>
            <a:cxnLst/>
            <a:rect l="l" t="t" r="r" b="b"/>
            <a:pathLst>
              <a:path w="11584601" h="222521">
                <a:moveTo>
                  <a:pt x="0" y="0"/>
                </a:moveTo>
                <a:lnTo>
                  <a:pt x="11584600" y="0"/>
                </a:lnTo>
                <a:lnTo>
                  <a:pt x="11584600" y="222521"/>
                </a:lnTo>
                <a:lnTo>
                  <a:pt x="0" y="2225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2687813" y="3507851"/>
            <a:ext cx="224563" cy="1886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182A50"/>
                </a:solidFill>
                <a:latin typeface="Alegreya Bold"/>
                <a:ea typeface="Alegreya Bold"/>
                <a:cs typeface="Alegreya Bold"/>
                <a:sym typeface="Alegreya Bold"/>
              </a:rPr>
              <a:t>1.</a:t>
            </a:r>
          </a:p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182A50"/>
                </a:solidFill>
                <a:latin typeface="Alegreya Bold"/>
                <a:ea typeface="Alegreya Bold"/>
                <a:cs typeface="Alegreya Bold"/>
                <a:sym typeface="Alegreya Bold"/>
              </a:rPr>
              <a:t>2.</a:t>
            </a:r>
          </a:p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r>
              <a:rPr lang="en-US" sz="2319" b="1" u="none" strike="noStrike">
                <a:solidFill>
                  <a:srgbClr val="182A50"/>
                </a:solidFill>
                <a:latin typeface="Alegreya Bold"/>
                <a:ea typeface="Alegreya Bold"/>
                <a:cs typeface="Alegreya Bold"/>
                <a:sym typeface="Alegreya Bold"/>
              </a:rPr>
              <a:t>3.</a:t>
            </a:r>
          </a:p>
          <a:p>
            <a:pPr marL="0" lvl="0" indent="0" algn="l">
              <a:lnSpc>
                <a:spcPts val="3827"/>
              </a:lnSpc>
              <a:spcBef>
                <a:spcPct val="0"/>
              </a:spcBef>
            </a:pPr>
            <a:endParaRPr lang="en-US" sz="2319" b="1" u="none" strike="noStrike">
              <a:solidFill>
                <a:srgbClr val="182A50"/>
              </a:solidFill>
              <a:latin typeface="Alegreya Bold"/>
              <a:ea typeface="Alegreya Bold"/>
              <a:cs typeface="Alegreya Bold"/>
              <a:sym typeface="Alegreya Bold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159081" y="946025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09600" y="247650"/>
            <a:ext cx="17068800" cy="9791700"/>
            <a:chOff x="0" y="0"/>
            <a:chExt cx="22758400" cy="1305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58400" cy="13055600"/>
            </a:xfrm>
            <a:custGeom>
              <a:avLst/>
              <a:gdLst/>
              <a:ahLst/>
              <a:cxnLst/>
              <a:rect l="l" t="t" r="r" b="b"/>
              <a:pathLst>
                <a:path w="22758400" h="13055600">
                  <a:moveTo>
                    <a:pt x="0" y="0"/>
                  </a:moveTo>
                  <a:lnTo>
                    <a:pt x="22758400" y="0"/>
                  </a:lnTo>
                  <a:lnTo>
                    <a:pt x="22758400" y="13055600"/>
                  </a:lnTo>
                  <a:lnTo>
                    <a:pt x="0" y="13055600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930726" y="569975"/>
            <a:ext cx="16747674" cy="9340751"/>
          </a:xfrm>
          <a:custGeom>
            <a:avLst/>
            <a:gdLst/>
            <a:ahLst/>
            <a:cxnLst/>
            <a:rect l="l" t="t" r="r" b="b"/>
            <a:pathLst>
              <a:path w="16747674" h="9340751">
                <a:moveTo>
                  <a:pt x="0" y="0"/>
                </a:moveTo>
                <a:lnTo>
                  <a:pt x="16747674" y="0"/>
                </a:lnTo>
                <a:lnTo>
                  <a:pt x="16747674" y="9340751"/>
                </a:lnTo>
                <a:lnTo>
                  <a:pt x="0" y="93407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7" t="-1156" r="-1177" b="-11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545580" y="8584540"/>
            <a:ext cx="7037960" cy="673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2199" b="1" spc="54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6. Consequência: </a:t>
            </a:r>
            <a:r>
              <a:rPr lang="en-US" sz="2199" spc="54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Sigo as instruções da casa em que caí, de acordo com o status do Estado.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45580" y="7594290"/>
            <a:ext cx="670382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</a:pPr>
            <a:r>
              <a:rPr lang="en-US" sz="2199" b="1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5. </a:t>
            </a:r>
            <a:r>
              <a:rPr lang="en-US" sz="2199" b="1" dirty="0" err="1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Movimento</a:t>
            </a:r>
            <a:r>
              <a:rPr lang="en-US" sz="2199" b="1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: 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Jogo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dados e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ando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pelo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tabuleiro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56152" y="6372239"/>
            <a:ext cx="4559648" cy="76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11"/>
              </a:lnSpc>
            </a:pPr>
            <a:r>
              <a:rPr lang="en-US" sz="2199" b="1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4. </a:t>
            </a:r>
            <a:r>
              <a:rPr lang="en-US" sz="2199" b="1" dirty="0" err="1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Denúncia</a:t>
            </a:r>
            <a:r>
              <a:rPr lang="en-US" sz="2199" b="1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2199" b="1" dirty="0" err="1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Espontânea</a:t>
            </a:r>
            <a:r>
              <a:rPr lang="en-US" sz="2199" b="1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:</a:t>
            </a:r>
          </a:p>
          <a:p>
            <a:pPr algn="just">
              <a:lnSpc>
                <a:spcPts val="3011"/>
              </a:lnSpc>
            </a:pP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Faço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antes de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jogar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2199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dados.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45580" y="5192726"/>
            <a:ext cx="510362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11"/>
              </a:lnSpc>
            </a:pPr>
            <a:r>
              <a:rPr lang="en-US" sz="2199" b="1" spc="83" dirty="0">
                <a:solidFill>
                  <a:srgbClr val="263B67"/>
                </a:solidFill>
                <a:latin typeface="Roboto Bold"/>
                <a:ea typeface="Roboto Bold"/>
                <a:cs typeface="Roboto Bold"/>
                <a:sym typeface="Roboto Bold"/>
              </a:rPr>
              <a:t>3. Carta</a:t>
            </a:r>
            <a:r>
              <a:rPr lang="en-US" sz="2199" spc="83" dirty="0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: - </a:t>
            </a:r>
            <a:r>
              <a:rPr lang="en-US" sz="2199" b="1" spc="83" dirty="0">
                <a:solidFill>
                  <a:srgbClr val="263B67"/>
                </a:solidFill>
                <a:latin typeface="Roboto Bold"/>
                <a:ea typeface="Roboto Bold"/>
                <a:cs typeface="Roboto Bold"/>
                <a:sym typeface="Roboto Bold"/>
              </a:rPr>
              <a:t>Azul</a:t>
            </a:r>
            <a:r>
              <a:rPr lang="en-US" sz="2199" spc="83" dirty="0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 se </a:t>
            </a:r>
            <a:r>
              <a:rPr lang="en-US" sz="2199" spc="83" dirty="0" err="1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paguei</a:t>
            </a:r>
            <a:r>
              <a:rPr lang="en-US" sz="2199" spc="83" dirty="0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spc="83" dirty="0" err="1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impostos</a:t>
            </a:r>
            <a:r>
              <a:rPr lang="en-US" sz="2199" spc="83" dirty="0">
                <a:solidFill>
                  <a:srgbClr val="263B67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3011"/>
              </a:lnSpc>
            </a:pPr>
            <a:r>
              <a:rPr lang="en-US" sz="2199" spc="65" dirty="0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               - </a:t>
            </a:r>
            <a:r>
              <a:rPr lang="en-US" sz="2199" b="1" spc="65" dirty="0" err="1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Vermelha</a:t>
            </a:r>
            <a:r>
              <a:rPr lang="en-US" sz="2199" spc="65" dirty="0">
                <a:solidFill>
                  <a:srgbClr val="88323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spc="65" dirty="0">
                <a:solidFill>
                  <a:srgbClr val="1A3B56"/>
                </a:solidFill>
                <a:latin typeface="Roboto"/>
                <a:ea typeface="Roboto"/>
                <a:cs typeface="Roboto"/>
                <a:sym typeface="Roboto"/>
              </a:rPr>
              <a:t>se </a:t>
            </a:r>
            <a:r>
              <a:rPr lang="en-US" sz="2199" spc="65" dirty="0" err="1">
                <a:solidFill>
                  <a:srgbClr val="1A3B56"/>
                </a:solidFill>
                <a:latin typeface="Roboto"/>
                <a:ea typeface="Roboto"/>
                <a:cs typeface="Roboto"/>
                <a:sym typeface="Roboto"/>
              </a:rPr>
              <a:t>não</a:t>
            </a:r>
            <a:r>
              <a:rPr lang="en-US" sz="2199" spc="65" dirty="0">
                <a:solidFill>
                  <a:srgbClr val="1A3B5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199" spc="65" dirty="0" err="1">
                <a:solidFill>
                  <a:srgbClr val="1A3B56"/>
                </a:solidFill>
                <a:latin typeface="Roboto"/>
                <a:ea typeface="Roboto"/>
                <a:cs typeface="Roboto"/>
                <a:sym typeface="Roboto"/>
              </a:rPr>
              <a:t>paguei</a:t>
            </a:r>
            <a:r>
              <a:rPr lang="en-US" sz="2199" spc="65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45580" y="3488837"/>
            <a:ext cx="7422475" cy="144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5"/>
              </a:lnSpc>
            </a:pPr>
            <a:r>
              <a:rPr lang="en-US" sz="2092" b="1" spc="102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2.</a:t>
            </a:r>
            <a:r>
              <a:rPr lang="en-US" sz="2092" spc="102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92" b="1" spc="102" dirty="0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Destino do Estado</a:t>
            </a:r>
            <a:r>
              <a:rPr lang="en-US" sz="2092" spc="102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: A mesa </a:t>
            </a:r>
            <a:r>
              <a:rPr lang="en-US" sz="2092" spc="102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revela</a:t>
            </a:r>
            <a:r>
              <a:rPr lang="en-US" sz="2092" spc="102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as </a:t>
            </a:r>
            <a:r>
              <a:rPr lang="en-US" sz="2092" spc="102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escolhas</a:t>
            </a:r>
            <a:endParaRPr lang="en-US" sz="2092" spc="102" dirty="0">
              <a:solidFill>
                <a:srgbClr val="1E2E4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2865"/>
              </a:lnSpc>
            </a:pPr>
            <a:r>
              <a:rPr lang="en-US" sz="2092" spc="98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• A </a:t>
            </a:r>
            <a:r>
              <a:rPr lang="en-US" sz="2092" spc="98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maioria</a:t>
            </a:r>
            <a:r>
              <a:rPr lang="en-US" sz="2092" spc="98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PAGOU? O Estado </a:t>
            </a:r>
            <a:r>
              <a:rPr lang="en-US" sz="2092" spc="98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tem</a:t>
            </a:r>
            <a:r>
              <a:rPr lang="en-US" sz="2092" spc="98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92" spc="98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recursos</a:t>
            </a:r>
            <a:r>
              <a:rPr lang="en-US" sz="2092" spc="98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algn="l">
              <a:lnSpc>
                <a:spcPts val="2865"/>
              </a:lnSpc>
            </a:pPr>
            <a:r>
              <a:rPr lang="en-US" sz="2092" spc="46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• Maioria NÃO PAGOU/</a:t>
            </a:r>
            <a:r>
              <a:rPr lang="en-US" sz="2092" spc="46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empatou</a:t>
            </a:r>
            <a:r>
              <a:rPr lang="en-US" sz="2092" spc="46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? O Estado </a:t>
            </a:r>
            <a:r>
              <a:rPr lang="en-US" sz="2092" spc="46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não</a:t>
            </a:r>
            <a:r>
              <a:rPr lang="en-US" sz="2092" spc="46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92" spc="46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tem</a:t>
            </a:r>
            <a:r>
              <a:rPr lang="en-US" sz="2092" spc="46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92" spc="46" dirty="0" err="1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recursos</a:t>
            </a:r>
            <a:r>
              <a:rPr lang="en-US" sz="2092" spc="46" dirty="0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6152" y="2379105"/>
            <a:ext cx="4909675" cy="76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11"/>
              </a:lnSpc>
            </a:pPr>
            <a:r>
              <a:rPr lang="en-US" sz="2199" b="1" spc="118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1. A escolha</a:t>
            </a:r>
            <a:r>
              <a:rPr lang="en-US" sz="2199" spc="118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: Decido secretamente:</a:t>
            </a:r>
          </a:p>
          <a:p>
            <a:pPr algn="just">
              <a:lnSpc>
                <a:spcPts val="3011"/>
              </a:lnSpc>
            </a:pPr>
            <a:r>
              <a:rPr lang="en-US" sz="2199" b="1" spc="59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PAGO</a:t>
            </a:r>
            <a:r>
              <a:rPr lang="en-US" sz="2199" spc="59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($700) ou </a:t>
            </a:r>
            <a:r>
              <a:rPr lang="en-US" sz="2199" b="1" spc="59">
                <a:solidFill>
                  <a:srgbClr val="1E2E4D"/>
                </a:solidFill>
                <a:latin typeface="Roboto Bold"/>
                <a:ea typeface="Roboto Bold"/>
                <a:cs typeface="Roboto Bold"/>
                <a:sym typeface="Roboto Bold"/>
              </a:rPr>
              <a:t>NÃO PAGO</a:t>
            </a:r>
            <a:r>
              <a:rPr lang="en-US" sz="2199" spc="59">
                <a:solidFill>
                  <a:srgbClr val="1E2E4D"/>
                </a:solidFill>
                <a:latin typeface="Roboto"/>
                <a:ea typeface="Roboto"/>
                <a:cs typeface="Roboto"/>
                <a:sym typeface="Roboto"/>
              </a:rPr>
              <a:t> ($1000)?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77700" y="152111"/>
            <a:ext cx="6253725" cy="1535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15"/>
              </a:lnSpc>
            </a:pPr>
            <a:r>
              <a:rPr lang="en-US" sz="8939" spc="321" dirty="0">
                <a:solidFill>
                  <a:srgbClr val="1E2E4D"/>
                </a:solidFill>
                <a:latin typeface="Genty Sans"/>
                <a:ea typeface="Genty Sans"/>
                <a:cs typeface="Genty Sans"/>
                <a:sym typeface="Genty Sans"/>
              </a:rPr>
              <a:t>Checklist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192795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521979" y="304391"/>
            <a:ext cx="17244042" cy="9678219"/>
            <a:chOff x="0" y="0"/>
            <a:chExt cx="22992056" cy="129042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92056" cy="12904292"/>
            </a:xfrm>
            <a:custGeom>
              <a:avLst/>
              <a:gdLst/>
              <a:ahLst/>
              <a:cxnLst/>
              <a:rect l="l" t="t" r="r" b="b"/>
              <a:pathLst>
                <a:path w="22992056" h="12904292">
                  <a:moveTo>
                    <a:pt x="0" y="0"/>
                  </a:moveTo>
                  <a:lnTo>
                    <a:pt x="22992056" y="0"/>
                  </a:lnTo>
                  <a:lnTo>
                    <a:pt x="22992056" y="12904292"/>
                  </a:lnTo>
                  <a:lnTo>
                    <a:pt x="0" y="12904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640409"/>
              <a:ext cx="1037246" cy="1282097"/>
            </a:xfrm>
            <a:custGeom>
              <a:avLst/>
              <a:gdLst/>
              <a:ahLst/>
              <a:cxnLst/>
              <a:rect l="l" t="t" r="r" b="b"/>
              <a:pathLst>
                <a:path w="1037246" h="1282097">
                  <a:moveTo>
                    <a:pt x="0" y="0"/>
                  </a:moveTo>
                  <a:lnTo>
                    <a:pt x="1037246" y="0"/>
                  </a:lnTo>
                  <a:lnTo>
                    <a:pt x="1037246" y="1282097"/>
                  </a:lnTo>
                  <a:lnTo>
                    <a:pt x="0" y="1282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744928" y="640409"/>
              <a:ext cx="1037246" cy="1787165"/>
            </a:xfrm>
            <a:custGeom>
              <a:avLst/>
              <a:gdLst/>
              <a:ahLst/>
              <a:cxnLst/>
              <a:rect l="l" t="t" r="r" b="b"/>
              <a:pathLst>
                <a:path w="1037246" h="1787165">
                  <a:moveTo>
                    <a:pt x="0" y="0"/>
                  </a:moveTo>
                  <a:lnTo>
                    <a:pt x="1037247" y="0"/>
                  </a:lnTo>
                  <a:lnTo>
                    <a:pt x="1037247" y="1787165"/>
                  </a:lnTo>
                  <a:lnTo>
                    <a:pt x="0" y="1787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54361" y="2489489"/>
              <a:ext cx="4892691" cy="817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8"/>
                </a:lnSpc>
              </a:pPr>
              <a:r>
                <a:rPr lang="en-US" sz="3713" b="1" spc="-111">
                  <a:solidFill>
                    <a:srgbClr val="102C57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VOCÊ NA VIDA REAL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749280" y="2491284"/>
              <a:ext cx="5064376" cy="816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94"/>
                </a:lnSpc>
              </a:pPr>
              <a:r>
                <a:rPr lang="en-US" sz="3710" b="1" spc="-111">
                  <a:solidFill>
                    <a:srgbClr val="D8A85C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SEU PAPEL NO JOGO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388967" y="3178702"/>
              <a:ext cx="6612446" cy="518019"/>
            </a:xfrm>
            <a:custGeom>
              <a:avLst/>
              <a:gdLst/>
              <a:ahLst/>
              <a:cxnLst/>
              <a:rect l="l" t="t" r="r" b="b"/>
              <a:pathLst>
                <a:path w="6612446" h="518019">
                  <a:moveTo>
                    <a:pt x="0" y="0"/>
                  </a:moveTo>
                  <a:lnTo>
                    <a:pt x="6612446" y="0"/>
                  </a:lnTo>
                  <a:lnTo>
                    <a:pt x="6612446" y="518018"/>
                  </a:lnTo>
                  <a:lnTo>
                    <a:pt x="0" y="518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5294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24673" y="3307067"/>
              <a:ext cx="6426394" cy="518019"/>
            </a:xfrm>
            <a:custGeom>
              <a:avLst/>
              <a:gdLst/>
              <a:ahLst/>
              <a:cxnLst/>
              <a:rect l="l" t="t" r="r" b="b"/>
              <a:pathLst>
                <a:path w="6426394" h="518019">
                  <a:moveTo>
                    <a:pt x="0" y="0"/>
                  </a:moveTo>
                  <a:lnTo>
                    <a:pt x="6426394" y="0"/>
                  </a:lnTo>
                  <a:lnTo>
                    <a:pt x="6426394" y="518019"/>
                  </a:lnTo>
                  <a:lnTo>
                    <a:pt x="0" y="518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736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77935" y="4460798"/>
              <a:ext cx="4667609" cy="6630642"/>
            </a:xfrm>
            <a:custGeom>
              <a:avLst/>
              <a:gdLst/>
              <a:ahLst/>
              <a:cxnLst/>
              <a:rect l="l" t="t" r="r" b="b"/>
              <a:pathLst>
                <a:path w="4667609" h="6630642">
                  <a:moveTo>
                    <a:pt x="0" y="0"/>
                  </a:moveTo>
                  <a:lnTo>
                    <a:pt x="4667609" y="0"/>
                  </a:lnTo>
                  <a:lnTo>
                    <a:pt x="4667609" y="6630642"/>
                  </a:lnTo>
                  <a:lnTo>
                    <a:pt x="0" y="663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18623" y="10819480"/>
              <a:ext cx="5964167" cy="1800116"/>
            </a:xfrm>
            <a:custGeom>
              <a:avLst/>
              <a:gdLst/>
              <a:ahLst/>
              <a:cxnLst/>
              <a:rect l="l" t="t" r="r" b="b"/>
              <a:pathLst>
                <a:path w="5964167" h="1800116">
                  <a:moveTo>
                    <a:pt x="0" y="0"/>
                  </a:moveTo>
                  <a:lnTo>
                    <a:pt x="5964167" y="0"/>
                  </a:lnTo>
                  <a:lnTo>
                    <a:pt x="5964167" y="1800116"/>
                  </a:lnTo>
                  <a:lnTo>
                    <a:pt x="0" y="1800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96558" y="11078490"/>
              <a:ext cx="1296558" cy="1282097"/>
            </a:xfrm>
            <a:custGeom>
              <a:avLst/>
              <a:gdLst/>
              <a:ahLst/>
              <a:cxnLst/>
              <a:rect l="l" t="t" r="r" b="b"/>
              <a:pathLst>
                <a:path w="1296558" h="1282097">
                  <a:moveTo>
                    <a:pt x="0" y="0"/>
                  </a:moveTo>
                  <a:lnTo>
                    <a:pt x="1296558" y="0"/>
                  </a:lnTo>
                  <a:lnTo>
                    <a:pt x="1296558" y="1282096"/>
                  </a:lnTo>
                  <a:lnTo>
                    <a:pt x="0" y="1282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853465" y="11270974"/>
              <a:ext cx="2526732" cy="939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17"/>
                </a:lnSpc>
              </a:pPr>
              <a:r>
                <a:rPr lang="en-US" sz="4226" b="1" spc="-126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Vida Real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7001413" y="2932643"/>
              <a:ext cx="7779348" cy="2551243"/>
            </a:xfrm>
            <a:custGeom>
              <a:avLst/>
              <a:gdLst/>
              <a:ahLst/>
              <a:cxnLst/>
              <a:rect l="l" t="t" r="r" b="b"/>
              <a:pathLst>
                <a:path w="7779348" h="2551243">
                  <a:moveTo>
                    <a:pt x="0" y="0"/>
                  </a:moveTo>
                  <a:lnTo>
                    <a:pt x="7779348" y="0"/>
                  </a:lnTo>
                  <a:lnTo>
                    <a:pt x="7779348" y="2551243"/>
                  </a:lnTo>
                  <a:lnTo>
                    <a:pt x="0" y="2551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260725" y="3437711"/>
              <a:ext cx="1815181" cy="1787165"/>
            </a:xfrm>
            <a:custGeom>
              <a:avLst/>
              <a:gdLst/>
              <a:ahLst/>
              <a:cxnLst/>
              <a:rect l="l" t="t" r="r" b="b"/>
              <a:pathLst>
                <a:path w="1815181" h="1787165">
                  <a:moveTo>
                    <a:pt x="0" y="0"/>
                  </a:moveTo>
                  <a:lnTo>
                    <a:pt x="1815181" y="0"/>
                  </a:lnTo>
                  <a:lnTo>
                    <a:pt x="1815181" y="1787165"/>
                  </a:lnTo>
                  <a:lnTo>
                    <a:pt x="0" y="1787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322771" y="3512877"/>
              <a:ext cx="4138613" cy="567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38"/>
                </a:lnSpc>
              </a:pPr>
              <a:r>
                <a:rPr lang="en-US" sz="2527" b="1" spc="-75">
                  <a:solidFill>
                    <a:srgbClr val="102C57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Mergulhe no Personagem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99094" y="4170164"/>
              <a:ext cx="4128668" cy="798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É uma simulação</a:t>
              </a:r>
            </a:p>
            <a:p>
              <a:pPr algn="l">
                <a:lnSpc>
                  <a:spcPts val="2476"/>
                </a:lnSpc>
              </a:pPr>
              <a:r>
                <a:rPr lang="en-US" sz="1768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 jogo espelha a realidade.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7001413" y="5470935"/>
              <a:ext cx="7779348" cy="2564193"/>
            </a:xfrm>
            <a:custGeom>
              <a:avLst/>
              <a:gdLst/>
              <a:ahLst/>
              <a:cxnLst/>
              <a:rect l="l" t="t" r="r" b="b"/>
              <a:pathLst>
                <a:path w="7779348" h="2564193">
                  <a:moveTo>
                    <a:pt x="0" y="0"/>
                  </a:moveTo>
                  <a:lnTo>
                    <a:pt x="7779348" y="0"/>
                  </a:lnTo>
                  <a:lnTo>
                    <a:pt x="7779348" y="2564194"/>
                  </a:lnTo>
                  <a:lnTo>
                    <a:pt x="0" y="25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60725" y="5988954"/>
              <a:ext cx="1815181" cy="1787165"/>
            </a:xfrm>
            <a:custGeom>
              <a:avLst/>
              <a:gdLst/>
              <a:ahLst/>
              <a:cxnLst/>
              <a:rect l="l" t="t" r="r" b="b"/>
              <a:pathLst>
                <a:path w="1815181" h="1787165">
                  <a:moveTo>
                    <a:pt x="0" y="0"/>
                  </a:moveTo>
                  <a:lnTo>
                    <a:pt x="1815181" y="0"/>
                  </a:lnTo>
                  <a:lnTo>
                    <a:pt x="1815181" y="1787165"/>
                  </a:lnTo>
                  <a:lnTo>
                    <a:pt x="0" y="1787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9322771" y="6083341"/>
              <a:ext cx="3114851" cy="54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8"/>
                </a:lnSpc>
              </a:pPr>
              <a:r>
                <a:rPr lang="en-US" sz="2491" b="1" spc="-74">
                  <a:solidFill>
                    <a:srgbClr val="D8A85C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Assumam um papel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9322771" y="6826086"/>
              <a:ext cx="4443564" cy="830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77"/>
                </a:lnSpc>
              </a:pPr>
              <a:r>
                <a:rPr lang="en-US" sz="184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Assuma o papel de um cidadão implacável ou cidadão modelo.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7001413" y="8022178"/>
              <a:ext cx="7779348" cy="4338408"/>
            </a:xfrm>
            <a:custGeom>
              <a:avLst/>
              <a:gdLst/>
              <a:ahLst/>
              <a:cxnLst/>
              <a:rect l="l" t="t" r="r" b="b"/>
              <a:pathLst>
                <a:path w="7779348" h="4338408">
                  <a:moveTo>
                    <a:pt x="0" y="0"/>
                  </a:moveTo>
                  <a:lnTo>
                    <a:pt x="7779348" y="0"/>
                  </a:lnTo>
                  <a:lnTo>
                    <a:pt x="7779348" y="4338408"/>
                  </a:lnTo>
                  <a:lnTo>
                    <a:pt x="0" y="4338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7260725" y="8527247"/>
              <a:ext cx="1815181" cy="1800116"/>
            </a:xfrm>
            <a:custGeom>
              <a:avLst/>
              <a:gdLst/>
              <a:ahLst/>
              <a:cxnLst/>
              <a:rect l="l" t="t" r="r" b="b"/>
              <a:pathLst>
                <a:path w="1815181" h="1800116">
                  <a:moveTo>
                    <a:pt x="0" y="0"/>
                  </a:moveTo>
                  <a:lnTo>
                    <a:pt x="1815181" y="0"/>
                  </a:lnTo>
                  <a:lnTo>
                    <a:pt x="1815181" y="1800115"/>
                  </a:lnTo>
                  <a:lnTo>
                    <a:pt x="0" y="1800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9322771" y="8513615"/>
              <a:ext cx="3615841" cy="566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89"/>
                </a:lnSpc>
              </a:pPr>
              <a:r>
                <a:rPr lang="en-US" sz="2563" b="1" spc="-76">
                  <a:solidFill>
                    <a:srgbClr val="102C57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Sem Constrangimento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322771" y="9267195"/>
              <a:ext cx="4857425" cy="2625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7"/>
                </a:lnSpc>
              </a:pPr>
              <a:r>
                <a:rPr lang="en-US" sz="1877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Não tenha medo de tomar decisões que você não tomaria na vida real (como sonegar). O objetivo é justamente explorar as consequências e analisar os resultados depois!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5040073" y="3437711"/>
              <a:ext cx="6482790" cy="3069262"/>
            </a:xfrm>
            <a:custGeom>
              <a:avLst/>
              <a:gdLst/>
              <a:ahLst/>
              <a:cxnLst/>
              <a:rect l="l" t="t" r="r" b="b"/>
              <a:pathLst>
                <a:path w="6482790" h="3069262">
                  <a:moveTo>
                    <a:pt x="0" y="0"/>
                  </a:moveTo>
                  <a:lnTo>
                    <a:pt x="6482790" y="0"/>
                  </a:lnTo>
                  <a:lnTo>
                    <a:pt x="6482790" y="3069262"/>
                  </a:lnTo>
                  <a:lnTo>
                    <a:pt x="0" y="3069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077319" y="4460798"/>
              <a:ext cx="4667609" cy="6630642"/>
            </a:xfrm>
            <a:custGeom>
              <a:avLst/>
              <a:gdLst/>
              <a:ahLst/>
              <a:cxnLst/>
              <a:rect l="l" t="t" r="r" b="b"/>
              <a:pathLst>
                <a:path w="4667609" h="6630642">
                  <a:moveTo>
                    <a:pt x="0" y="0"/>
                  </a:moveTo>
                  <a:lnTo>
                    <a:pt x="4667609" y="0"/>
                  </a:lnTo>
                  <a:lnTo>
                    <a:pt x="4667609" y="6630642"/>
                  </a:lnTo>
                  <a:lnTo>
                    <a:pt x="0" y="6630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5301845" y="10819480"/>
              <a:ext cx="6223479" cy="1800116"/>
            </a:xfrm>
            <a:custGeom>
              <a:avLst/>
              <a:gdLst/>
              <a:ahLst/>
              <a:cxnLst/>
              <a:rect l="l" t="t" r="r" b="b"/>
              <a:pathLst>
                <a:path w="6223479" h="1800116">
                  <a:moveTo>
                    <a:pt x="0" y="0"/>
                  </a:moveTo>
                  <a:lnTo>
                    <a:pt x="6223478" y="0"/>
                  </a:lnTo>
                  <a:lnTo>
                    <a:pt x="6223478" y="1800116"/>
                  </a:lnTo>
                  <a:lnTo>
                    <a:pt x="0" y="1800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5818008" y="11078490"/>
              <a:ext cx="1296558" cy="1282097"/>
            </a:xfrm>
            <a:custGeom>
              <a:avLst/>
              <a:gdLst/>
              <a:ahLst/>
              <a:cxnLst/>
              <a:rect l="l" t="t" r="r" b="b"/>
              <a:pathLst>
                <a:path w="1296558" h="1282097">
                  <a:moveTo>
                    <a:pt x="0" y="0"/>
                  </a:moveTo>
                  <a:lnTo>
                    <a:pt x="1296558" y="0"/>
                  </a:lnTo>
                  <a:lnTo>
                    <a:pt x="1296558" y="1282096"/>
                  </a:lnTo>
                  <a:lnTo>
                    <a:pt x="0" y="1282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369564" y="11138757"/>
              <a:ext cx="2831683" cy="9514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67"/>
                </a:lnSpc>
              </a:pPr>
              <a:r>
                <a:rPr lang="en-US" sz="4262" b="1" spc="-127">
                  <a:solidFill>
                    <a:srgbClr val="FFFFFF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Simulação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440546" y="1186207"/>
              <a:ext cx="10208012" cy="1026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20"/>
                </a:lnSpc>
              </a:pPr>
              <a:r>
                <a:rPr lang="en-US" sz="4586" spc="-137">
                  <a:solidFill>
                    <a:srgbClr val="141311"/>
                  </a:solidFill>
                  <a:latin typeface="Genty Sans"/>
                  <a:ea typeface="Genty Sans"/>
                  <a:cs typeface="Genty Sans"/>
                  <a:sym typeface="Genty Sans"/>
                </a:rPr>
                <a:t>MERGULHE NO PERSONAGEM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15321290" y="9403509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83915" y="9382125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3569990" y="1103601"/>
            <a:ext cx="3363752" cy="3717831"/>
            <a:chOff x="0" y="0"/>
            <a:chExt cx="4826000" cy="5334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26000" cy="5334000"/>
            </a:xfrm>
            <a:custGeom>
              <a:avLst/>
              <a:gdLst/>
              <a:ahLst/>
              <a:cxnLst/>
              <a:rect l="l" t="t" r="r" b="b"/>
              <a:pathLst>
                <a:path w="4826000" h="5334000">
                  <a:moveTo>
                    <a:pt x="482600" y="0"/>
                  </a:moveTo>
                  <a:lnTo>
                    <a:pt x="4343400" y="0"/>
                  </a:lnTo>
                  <a:cubicBezTo>
                    <a:pt x="4609933" y="0"/>
                    <a:pt x="4826000" y="216067"/>
                    <a:pt x="4826000" y="482600"/>
                  </a:cubicBezTo>
                  <a:lnTo>
                    <a:pt x="4826000" y="4851400"/>
                  </a:lnTo>
                  <a:cubicBezTo>
                    <a:pt x="4826000" y="5117933"/>
                    <a:pt x="4609933" y="5334000"/>
                    <a:pt x="4343400" y="5334000"/>
                  </a:cubicBezTo>
                  <a:lnTo>
                    <a:pt x="482600" y="5334000"/>
                  </a:lnTo>
                  <a:cubicBezTo>
                    <a:pt x="216067" y="5334000"/>
                    <a:pt x="0" y="5117933"/>
                    <a:pt x="0" y="4851400"/>
                  </a:cubicBezTo>
                  <a:lnTo>
                    <a:pt x="0" y="482600"/>
                  </a:lnTo>
                  <a:cubicBezTo>
                    <a:pt x="0" y="216067"/>
                    <a:pt x="216067" y="0"/>
                    <a:pt x="482600" y="0"/>
                  </a:cubicBezTo>
                  <a:close/>
                </a:path>
              </a:pathLst>
            </a:custGeom>
            <a:solidFill>
              <a:srgbClr val="F7F9FC"/>
            </a:solidFill>
            <a:ln w="19050" cap="sq">
              <a:solidFill>
                <a:srgbClr val="D0D8E0"/>
              </a:solidFill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14242803" y="1747024"/>
            <a:ext cx="2124475" cy="1726136"/>
          </a:xfrm>
          <a:custGeom>
            <a:avLst/>
            <a:gdLst/>
            <a:ahLst/>
            <a:cxnLst/>
            <a:rect l="l" t="t" r="r" b="b"/>
            <a:pathLst>
              <a:path w="2124475" h="1726136">
                <a:moveTo>
                  <a:pt x="0" y="0"/>
                </a:moveTo>
                <a:lnTo>
                  <a:pt x="2124475" y="0"/>
                </a:lnTo>
                <a:lnTo>
                  <a:pt x="2124475" y="1726136"/>
                </a:lnTo>
                <a:lnTo>
                  <a:pt x="0" y="1726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44" t="-11856" r="-12844" b="-416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3569990" y="5330421"/>
            <a:ext cx="3363752" cy="0"/>
          </a:xfrm>
          <a:prstGeom prst="line">
            <a:avLst/>
          </a:prstGeom>
          <a:ln w="9525" cap="rnd">
            <a:solidFill>
              <a:srgbClr val="C0C8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>
            <a:off x="1354258" y="5330421"/>
            <a:ext cx="3363752" cy="0"/>
          </a:xfrm>
          <a:prstGeom prst="line">
            <a:avLst/>
          </a:prstGeom>
          <a:ln w="9525" cap="rnd">
            <a:solidFill>
              <a:srgbClr val="C0C8D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5245297" y="2085929"/>
            <a:ext cx="7797407" cy="6488984"/>
          </a:xfrm>
          <a:custGeom>
            <a:avLst/>
            <a:gdLst/>
            <a:ahLst/>
            <a:cxnLst/>
            <a:rect l="l" t="t" r="r" b="b"/>
            <a:pathLst>
              <a:path w="7797407" h="6488984">
                <a:moveTo>
                  <a:pt x="0" y="0"/>
                </a:moveTo>
                <a:lnTo>
                  <a:pt x="7797406" y="0"/>
                </a:lnTo>
                <a:lnTo>
                  <a:pt x="7797406" y="6488985"/>
                </a:lnTo>
                <a:lnTo>
                  <a:pt x="0" y="6488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96" t="-524" r="-1296" b="-5496"/>
            </a:stretch>
          </a:blipFill>
          <a:ln w="9525" cap="sq">
            <a:solidFill>
              <a:srgbClr val="C0C8D0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5859793" y="1039292"/>
            <a:ext cx="6568413" cy="601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84"/>
              </a:lnSpc>
              <a:spcBef>
                <a:spcPct val="0"/>
              </a:spcBef>
            </a:pPr>
            <a:r>
              <a:rPr lang="en-US" sz="3516" u="none" strike="noStrike" spc="119">
                <a:solidFill>
                  <a:srgbClr val="182A50"/>
                </a:solidFill>
                <a:latin typeface="Genty Sans"/>
                <a:ea typeface="Genty Sans"/>
                <a:cs typeface="Genty Sans"/>
                <a:sym typeface="Genty Sans"/>
              </a:rPr>
              <a:t>O Tabuleiro e a Sociedade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31298" y="1103601"/>
            <a:ext cx="3363752" cy="3717831"/>
            <a:chOff x="0" y="0"/>
            <a:chExt cx="4485003" cy="495710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485003" cy="4957109"/>
              <a:chOff x="0" y="0"/>
              <a:chExt cx="4826000" cy="5334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826000" cy="5334000"/>
              </a:xfrm>
              <a:custGeom>
                <a:avLst/>
                <a:gdLst/>
                <a:ahLst/>
                <a:cxnLst/>
                <a:rect l="l" t="t" r="r" b="b"/>
                <a:pathLst>
                  <a:path w="4826000" h="5334000">
                    <a:moveTo>
                      <a:pt x="482600" y="0"/>
                    </a:moveTo>
                    <a:lnTo>
                      <a:pt x="4343400" y="0"/>
                    </a:lnTo>
                    <a:cubicBezTo>
                      <a:pt x="4609933" y="0"/>
                      <a:pt x="4826000" y="216067"/>
                      <a:pt x="4826000" y="482600"/>
                    </a:cubicBezTo>
                    <a:lnTo>
                      <a:pt x="4826000" y="4851400"/>
                    </a:lnTo>
                    <a:cubicBezTo>
                      <a:pt x="4826000" y="5117933"/>
                      <a:pt x="4609933" y="5334000"/>
                      <a:pt x="4343400" y="5334000"/>
                    </a:cubicBezTo>
                    <a:lnTo>
                      <a:pt x="482600" y="5334000"/>
                    </a:lnTo>
                    <a:cubicBezTo>
                      <a:pt x="216067" y="5334000"/>
                      <a:pt x="0" y="5117933"/>
                      <a:pt x="0" y="4851400"/>
                    </a:cubicBezTo>
                    <a:lnTo>
                      <a:pt x="0" y="482600"/>
                    </a:lnTo>
                    <a:cubicBezTo>
                      <a:pt x="0" y="216067"/>
                      <a:pt x="216067" y="0"/>
                      <a:pt x="482600" y="0"/>
                    </a:cubicBezTo>
                    <a:close/>
                  </a:path>
                </a:pathLst>
              </a:custGeom>
              <a:solidFill>
                <a:srgbClr val="F7F9FC"/>
              </a:solidFill>
              <a:ln w="19050" cap="sq">
                <a:solidFill>
                  <a:srgbClr val="D0D8E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826185" y="1200552"/>
              <a:ext cx="2832633" cy="2124475"/>
            </a:xfrm>
            <a:custGeom>
              <a:avLst/>
              <a:gdLst/>
              <a:ahLst/>
              <a:cxnLst/>
              <a:rect l="l" t="t" r="r" b="b"/>
              <a:pathLst>
                <a:path w="2832633" h="2124475">
                  <a:moveTo>
                    <a:pt x="0" y="0"/>
                  </a:moveTo>
                  <a:lnTo>
                    <a:pt x="2832633" y="0"/>
                  </a:lnTo>
                  <a:lnTo>
                    <a:pt x="2832633" y="2124476"/>
                  </a:lnTo>
                  <a:lnTo>
                    <a:pt x="0" y="2124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285" r="-628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19048"/>
              <a:ext cx="4485003" cy="473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4"/>
                </a:lnSpc>
                <a:spcBef>
                  <a:spcPct val="0"/>
                </a:spcBef>
              </a:pPr>
              <a:r>
                <a:rPr lang="en-US" sz="2105" b="1" u="none" strike="noStrike" spc="7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Mesa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6053" y="3718525"/>
              <a:ext cx="4012897" cy="376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12"/>
                </a:lnSpc>
                <a:spcBef>
                  <a:spcPct val="0"/>
                </a:spcBef>
              </a:pPr>
              <a:r>
                <a:rPr lang="en-US" sz="1723" u="none" strike="noStrike">
                  <a:solidFill>
                    <a:srgbClr val="171612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Representa uma Sociedade.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31298" y="5540469"/>
            <a:ext cx="3363752" cy="3717831"/>
            <a:chOff x="0" y="0"/>
            <a:chExt cx="4485003" cy="4957109"/>
          </a:xfrm>
        </p:grpSpPr>
        <p:sp>
          <p:nvSpPr>
            <p:cNvPr id="21" name="Freeform 21"/>
            <p:cNvSpPr/>
            <p:nvPr/>
          </p:nvSpPr>
          <p:spPr>
            <a:xfrm>
              <a:off x="590132" y="708158"/>
              <a:ext cx="2832633" cy="2124475"/>
            </a:xfrm>
            <a:custGeom>
              <a:avLst/>
              <a:gdLst/>
              <a:ahLst/>
              <a:cxnLst/>
              <a:rect l="l" t="t" r="r" b="b"/>
              <a:pathLst>
                <a:path w="2832633" h="2124475">
                  <a:moveTo>
                    <a:pt x="0" y="0"/>
                  </a:moveTo>
                  <a:lnTo>
                    <a:pt x="2832633" y="0"/>
                  </a:lnTo>
                  <a:lnTo>
                    <a:pt x="2832633" y="2124475"/>
                  </a:lnTo>
                  <a:lnTo>
                    <a:pt x="0" y="2124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785" t="-9327" r="-16785" b="-9327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4485003" cy="4957109"/>
              <a:chOff x="0" y="0"/>
              <a:chExt cx="4826000" cy="5334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826000" cy="5334000"/>
              </a:xfrm>
              <a:custGeom>
                <a:avLst/>
                <a:gdLst/>
                <a:ahLst/>
                <a:cxnLst/>
                <a:rect l="l" t="t" r="r" b="b"/>
                <a:pathLst>
                  <a:path w="4826000" h="5334000">
                    <a:moveTo>
                      <a:pt x="482600" y="0"/>
                    </a:moveTo>
                    <a:lnTo>
                      <a:pt x="4343400" y="0"/>
                    </a:lnTo>
                    <a:cubicBezTo>
                      <a:pt x="4609933" y="0"/>
                      <a:pt x="4826000" y="216067"/>
                      <a:pt x="4826000" y="482600"/>
                    </a:cubicBezTo>
                    <a:lnTo>
                      <a:pt x="4826000" y="4851400"/>
                    </a:lnTo>
                    <a:cubicBezTo>
                      <a:pt x="4826000" y="5117933"/>
                      <a:pt x="4609933" y="5334000"/>
                      <a:pt x="4343400" y="5334000"/>
                    </a:cubicBezTo>
                    <a:lnTo>
                      <a:pt x="482600" y="5334000"/>
                    </a:lnTo>
                    <a:cubicBezTo>
                      <a:pt x="216067" y="5334000"/>
                      <a:pt x="0" y="5117933"/>
                      <a:pt x="0" y="4851400"/>
                    </a:cubicBezTo>
                    <a:lnTo>
                      <a:pt x="0" y="482600"/>
                    </a:lnTo>
                    <a:cubicBezTo>
                      <a:pt x="0" y="216067"/>
                      <a:pt x="216067" y="0"/>
                      <a:pt x="482600" y="0"/>
                    </a:cubicBezTo>
                    <a:close/>
                  </a:path>
                </a:pathLst>
              </a:custGeom>
              <a:solidFill>
                <a:srgbClr val="F7F9FC"/>
              </a:solidFill>
              <a:ln w="19050" cap="sq">
                <a:solidFill>
                  <a:srgbClr val="D0D8E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36053" y="3675451"/>
              <a:ext cx="4012897" cy="64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924"/>
                </a:lnSpc>
                <a:spcBef>
                  <a:spcPct val="0"/>
                </a:spcBef>
              </a:pPr>
              <a:r>
                <a:rPr lang="en-US" sz="1707" u="none" strike="noStrike">
                  <a:solidFill>
                    <a:srgbClr val="171612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Representa a sua Empresa</a:t>
              </a:r>
            </a:p>
            <a:p>
              <a:pPr marL="0" lvl="0" indent="0" algn="ctr">
                <a:lnSpc>
                  <a:spcPts val="1924"/>
                </a:lnSpc>
                <a:spcBef>
                  <a:spcPct val="0"/>
                </a:spcBef>
              </a:pPr>
              <a:r>
                <a:rPr lang="en-US" sz="1707" u="none" strike="noStrike">
                  <a:solidFill>
                    <a:srgbClr val="171612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(ou sua equipe).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499433" y="1005471"/>
              <a:ext cx="3486138" cy="2322639"/>
            </a:xfrm>
            <a:custGeom>
              <a:avLst/>
              <a:gdLst/>
              <a:ahLst/>
              <a:cxnLst/>
              <a:rect l="l" t="t" r="r" b="b"/>
              <a:pathLst>
                <a:path w="3486138" h="2322639">
                  <a:moveTo>
                    <a:pt x="0" y="0"/>
                  </a:moveTo>
                  <a:lnTo>
                    <a:pt x="3486137" y="0"/>
                  </a:lnTo>
                  <a:lnTo>
                    <a:pt x="3486137" y="2322639"/>
                  </a:lnTo>
                  <a:lnTo>
                    <a:pt x="0" y="2322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93906"/>
              <a:ext cx="4485003" cy="473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4"/>
                </a:lnSpc>
                <a:spcBef>
                  <a:spcPct val="0"/>
                </a:spcBef>
              </a:pPr>
              <a:r>
                <a:rPr lang="en-US" sz="2105" b="1" u="none" strike="noStrike" spc="7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 Peão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3711685" y="3576639"/>
            <a:ext cx="3186713" cy="119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7"/>
              </a:lnSpc>
              <a:spcBef>
                <a:spcPct val="0"/>
              </a:spcBef>
            </a:pPr>
            <a:r>
              <a:rPr lang="en-US" sz="1661" u="none" strike="noStrike">
                <a:solidFill>
                  <a:srgbClr val="171612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Caso sua empresa tenha mais de um jogador, escolham um líder para dar a palavra final</a:t>
            </a:r>
          </a:p>
          <a:p>
            <a:pPr marL="0" lvl="0" indent="0" algn="ctr">
              <a:lnSpc>
                <a:spcPts val="1917"/>
              </a:lnSpc>
              <a:spcBef>
                <a:spcPct val="0"/>
              </a:spcBef>
            </a:pPr>
            <a:r>
              <a:rPr lang="en-US" sz="1661" u="none" strike="noStrike">
                <a:solidFill>
                  <a:srgbClr val="171612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(pode ser trocado durante o jogo).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3711685" y="5540469"/>
            <a:ext cx="3367164" cy="3717831"/>
            <a:chOff x="0" y="0"/>
            <a:chExt cx="4489552" cy="4957109"/>
          </a:xfrm>
        </p:grpSpPr>
        <p:grpSp>
          <p:nvGrpSpPr>
            <p:cNvPr id="29" name="Group 29"/>
            <p:cNvGrpSpPr/>
            <p:nvPr/>
          </p:nvGrpSpPr>
          <p:grpSpPr>
            <a:xfrm>
              <a:off x="4549" y="0"/>
              <a:ext cx="4485003" cy="4957109"/>
              <a:chOff x="0" y="0"/>
              <a:chExt cx="4826000" cy="5334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826000" cy="5334000"/>
              </a:xfrm>
              <a:custGeom>
                <a:avLst/>
                <a:gdLst/>
                <a:ahLst/>
                <a:cxnLst/>
                <a:rect l="l" t="t" r="r" b="b"/>
                <a:pathLst>
                  <a:path w="4826000" h="5334000">
                    <a:moveTo>
                      <a:pt x="482600" y="0"/>
                    </a:moveTo>
                    <a:lnTo>
                      <a:pt x="4343400" y="0"/>
                    </a:lnTo>
                    <a:cubicBezTo>
                      <a:pt x="4609933" y="0"/>
                      <a:pt x="4826000" y="216067"/>
                      <a:pt x="4826000" y="482600"/>
                    </a:cubicBezTo>
                    <a:lnTo>
                      <a:pt x="4826000" y="4851400"/>
                    </a:lnTo>
                    <a:cubicBezTo>
                      <a:pt x="4826000" y="5117933"/>
                      <a:pt x="4609933" y="5334000"/>
                      <a:pt x="4343400" y="5334000"/>
                    </a:cubicBezTo>
                    <a:lnTo>
                      <a:pt x="482600" y="5334000"/>
                    </a:lnTo>
                    <a:cubicBezTo>
                      <a:pt x="216067" y="5334000"/>
                      <a:pt x="0" y="5117933"/>
                      <a:pt x="0" y="4851400"/>
                    </a:cubicBezTo>
                    <a:lnTo>
                      <a:pt x="0" y="482600"/>
                    </a:lnTo>
                    <a:cubicBezTo>
                      <a:pt x="0" y="216067"/>
                      <a:pt x="216067" y="0"/>
                      <a:pt x="482600" y="0"/>
                    </a:cubicBezTo>
                    <a:close/>
                  </a:path>
                </a:pathLst>
              </a:custGeom>
              <a:solidFill>
                <a:srgbClr val="F7F9FC"/>
              </a:solidFill>
              <a:ln w="19050" cap="sq">
                <a:solidFill>
                  <a:srgbClr val="D0D8E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837265" y="1015099"/>
              <a:ext cx="2961370" cy="2416034"/>
            </a:xfrm>
            <a:custGeom>
              <a:avLst/>
              <a:gdLst/>
              <a:ahLst/>
              <a:cxnLst/>
              <a:rect l="l" t="t" r="r" b="b"/>
              <a:pathLst>
                <a:path w="2961370" h="2416034">
                  <a:moveTo>
                    <a:pt x="0" y="0"/>
                  </a:moveTo>
                  <a:lnTo>
                    <a:pt x="2961370" y="0"/>
                  </a:lnTo>
                  <a:lnTo>
                    <a:pt x="2961370" y="2416035"/>
                  </a:lnTo>
                  <a:lnTo>
                    <a:pt x="0" y="241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439" r="-590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51675" y="3686159"/>
              <a:ext cx="4390750" cy="100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56"/>
                </a:lnSpc>
                <a:spcBef>
                  <a:spcPct val="0"/>
                </a:spcBef>
              </a:pPr>
              <a:r>
                <a:rPr lang="en-US" sz="1662" u="none" strike="noStrike" spc="66">
                  <a:solidFill>
                    <a:srgbClr val="171612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O Juiz da mesa. Ele controla o banco, as cartas e resolve qualquer dúvida.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88630"/>
              <a:ext cx="4485003" cy="473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24"/>
                </a:lnSpc>
                <a:spcBef>
                  <a:spcPct val="0"/>
                </a:spcBef>
              </a:pPr>
              <a:r>
                <a:rPr lang="en-US" sz="2105" b="1" u="none" strike="noStrike" spc="7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 facilitador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3534645" y="1253599"/>
            <a:ext cx="3363752" cy="369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24"/>
              </a:lnSpc>
              <a:spcBef>
                <a:spcPct val="0"/>
              </a:spcBef>
            </a:pPr>
            <a:r>
              <a:rPr lang="en-US" sz="2105" b="1" u="none" strike="noStrike" spc="7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 Líder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5744" y="250576"/>
            <a:ext cx="15196512" cy="8782749"/>
            <a:chOff x="0" y="0"/>
            <a:chExt cx="23651596" cy="13669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651660" cy="13669311"/>
            </a:xfrm>
            <a:custGeom>
              <a:avLst/>
              <a:gdLst/>
              <a:ahLst/>
              <a:cxnLst/>
              <a:rect l="l" t="t" r="r" b="b"/>
              <a:pathLst>
                <a:path w="23651660" h="13669311">
                  <a:moveTo>
                    <a:pt x="0" y="0"/>
                  </a:moveTo>
                  <a:lnTo>
                    <a:pt x="23651660" y="0"/>
                  </a:lnTo>
                  <a:lnTo>
                    <a:pt x="23651660" y="13669311"/>
                  </a:lnTo>
                  <a:lnTo>
                    <a:pt x="0" y="13669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5000"/>
              </a:blip>
              <a:stretch>
                <a:fillRect l="-1774" r="-1773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14550" y="6870533"/>
            <a:ext cx="1226174" cy="1322021"/>
          </a:xfrm>
          <a:custGeom>
            <a:avLst/>
            <a:gdLst/>
            <a:ahLst/>
            <a:cxnLst/>
            <a:rect l="l" t="t" r="r" b="b"/>
            <a:pathLst>
              <a:path w="1226174" h="1322021">
                <a:moveTo>
                  <a:pt x="0" y="0"/>
                </a:moveTo>
                <a:lnTo>
                  <a:pt x="1226175" y="0"/>
                </a:lnTo>
                <a:lnTo>
                  <a:pt x="1226175" y="1322021"/>
                </a:lnTo>
                <a:lnTo>
                  <a:pt x="0" y="13220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9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6322681" y="635342"/>
            <a:ext cx="5668612" cy="71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4212">
                <a:solidFill>
                  <a:srgbClr val="192F56">
                    <a:alpha val="94902"/>
                  </a:srgbClr>
                </a:solidFill>
                <a:latin typeface="Genty Sans"/>
                <a:ea typeface="Genty Sans"/>
                <a:cs typeface="Genty Sans"/>
                <a:sym typeface="Genty Sans"/>
              </a:rPr>
              <a:t>Receita da Empresa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96130" y="6832433"/>
            <a:ext cx="2464157" cy="1328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7"/>
              </a:lnSpc>
            </a:pPr>
            <a:r>
              <a:rPr lang="en-US" sz="2056" b="1">
                <a:solidFill>
                  <a:srgbClr val="0F456F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Receita:</a:t>
            </a:r>
          </a:p>
          <a:p>
            <a:pPr algn="l">
              <a:lnSpc>
                <a:spcPts val="2619"/>
              </a:lnSpc>
            </a:pPr>
            <a:r>
              <a:rPr lang="en-US" sz="1884" b="1">
                <a:solidFill>
                  <a:srgbClr val="131311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Sua empresa fatura exatos $ 1000 por rodada.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52973" y="6832433"/>
            <a:ext cx="2578801" cy="131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7"/>
              </a:lnSpc>
            </a:pPr>
            <a:r>
              <a:rPr lang="en-US" sz="2056" b="1">
                <a:solidFill>
                  <a:srgbClr val="AD8732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Tempo:</a:t>
            </a:r>
          </a:p>
          <a:p>
            <a:pPr algn="l">
              <a:lnSpc>
                <a:spcPts val="2610"/>
              </a:lnSpc>
            </a:pPr>
            <a:r>
              <a:rPr lang="en-US" sz="1884" b="1">
                <a:solidFill>
                  <a:srgbClr val="131311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Cada rodada representa um</a:t>
            </a:r>
          </a:p>
          <a:p>
            <a:pPr algn="l">
              <a:lnSpc>
                <a:spcPts val="2610"/>
              </a:lnSpc>
            </a:pPr>
            <a:r>
              <a:rPr lang="en-US" sz="1884" b="1">
                <a:solidFill>
                  <a:srgbClr val="131311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período (ex: 1 mês).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97363" y="6841958"/>
            <a:ext cx="2156860" cy="96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8"/>
              </a:lnSpc>
            </a:pPr>
            <a:r>
              <a:rPr lang="en-US" sz="2056" b="1">
                <a:solidFill>
                  <a:srgbClr val="AD2626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Obrigação:</a:t>
            </a:r>
          </a:p>
          <a:p>
            <a:pPr algn="l">
              <a:lnSpc>
                <a:spcPts val="2491"/>
              </a:lnSpc>
            </a:pPr>
            <a:r>
              <a:rPr lang="en-US" sz="1884" b="1">
                <a:solidFill>
                  <a:srgbClr val="131311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imposto devido </a:t>
            </a:r>
          </a:p>
          <a:p>
            <a:pPr algn="l">
              <a:lnSpc>
                <a:spcPts val="2491"/>
              </a:lnSpc>
            </a:pPr>
            <a:r>
              <a:rPr lang="en-US" sz="1884" b="1">
                <a:solidFill>
                  <a:srgbClr val="131311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 de $ 300.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908153" y="9098627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1"/>
                </a:lnTo>
                <a:lnTo>
                  <a:pt x="0" y="579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6820760" y="6813342"/>
            <a:ext cx="1191106" cy="1349432"/>
          </a:xfrm>
          <a:custGeom>
            <a:avLst/>
            <a:gdLst/>
            <a:ahLst/>
            <a:cxnLst/>
            <a:rect l="l" t="t" r="r" b="b"/>
            <a:pathLst>
              <a:path w="1191106" h="1349432">
                <a:moveTo>
                  <a:pt x="0" y="0"/>
                </a:moveTo>
                <a:lnTo>
                  <a:pt x="1191107" y="0"/>
                </a:lnTo>
                <a:lnTo>
                  <a:pt x="1191107" y="1349431"/>
                </a:lnTo>
                <a:lnTo>
                  <a:pt x="0" y="1349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85" r="-4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2477980" y="6813342"/>
            <a:ext cx="841373" cy="1267605"/>
          </a:xfrm>
          <a:custGeom>
            <a:avLst/>
            <a:gdLst/>
            <a:ahLst/>
            <a:cxnLst/>
            <a:rect l="l" t="t" r="r" b="b"/>
            <a:pathLst>
              <a:path w="841373" h="1267605">
                <a:moveTo>
                  <a:pt x="0" y="0"/>
                </a:moveTo>
                <a:lnTo>
                  <a:pt x="841373" y="0"/>
                </a:lnTo>
                <a:lnTo>
                  <a:pt x="841373" y="1267604"/>
                </a:lnTo>
                <a:lnTo>
                  <a:pt x="0" y="12676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2059743" y="846955"/>
            <a:ext cx="14256594" cy="7748839"/>
            <a:chOff x="0" y="0"/>
            <a:chExt cx="19008792" cy="10331786"/>
          </a:xfrm>
        </p:grpSpPr>
        <p:sp>
          <p:nvSpPr>
            <p:cNvPr id="8" name="TextBox 8"/>
            <p:cNvSpPr txBox="1"/>
            <p:nvPr/>
          </p:nvSpPr>
          <p:spPr>
            <a:xfrm>
              <a:off x="2499374" y="5438090"/>
              <a:ext cx="2437070" cy="14408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04"/>
                </a:lnSpc>
              </a:pPr>
              <a:r>
                <a:rPr lang="en-US" sz="2052" b="1" spc="32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Ação:</a:t>
              </a:r>
            </a:p>
            <a:p>
              <a:pPr algn="l">
                <a:lnSpc>
                  <a:spcPts val="2108"/>
                </a:lnSpc>
              </a:pPr>
              <a:r>
                <a:rPr lang="en-US" sz="1963" spc="31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Você declara e paga e seus tributos.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99374" y="7336179"/>
              <a:ext cx="2514398" cy="1591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2"/>
                </a:lnSpc>
              </a:pPr>
              <a:r>
                <a:rPr lang="en-US" sz="2052" b="1" spc="53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Resultado Imediato:</a:t>
              </a:r>
            </a:p>
            <a:p>
              <a:pPr algn="l">
                <a:lnSpc>
                  <a:spcPts val="2326"/>
                </a:lnSpc>
              </a:pPr>
              <a:r>
                <a:rPr lang="en-US" sz="1963" spc="76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O facilitador te entrega $ 700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499374" y="9198822"/>
              <a:ext cx="3105464" cy="1084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73"/>
                </a:lnSpc>
              </a:pPr>
              <a:r>
                <a:rPr lang="en-US" sz="2052" b="1" spc="47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Status:</a:t>
              </a:r>
            </a:p>
            <a:p>
              <a:pPr algn="l">
                <a:lnSpc>
                  <a:spcPts val="2079"/>
                </a:lnSpc>
              </a:pPr>
              <a:r>
                <a:rPr lang="en-US" sz="1963" spc="45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Você ajuda a financiar o Estado.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484093" y="5526556"/>
              <a:ext cx="3416329" cy="910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3"/>
                </a:lnSpc>
              </a:pPr>
              <a:r>
                <a:rPr lang="en-US" sz="2052" b="1" spc="43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Ação:</a:t>
              </a:r>
            </a:p>
            <a:p>
              <a:pPr algn="ctr">
                <a:lnSpc>
                  <a:spcPts val="2748"/>
                </a:lnSpc>
              </a:pPr>
              <a:r>
                <a:rPr lang="en-US" sz="1963" spc="41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Você decide sonegar.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484093" y="6739401"/>
              <a:ext cx="2872562" cy="185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3"/>
                </a:lnSpc>
              </a:pPr>
              <a:r>
                <a:rPr lang="en-US" sz="2052" b="1" spc="30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Resultado Imediato:</a:t>
              </a:r>
            </a:p>
            <a:p>
              <a:pPr algn="l">
                <a:lnSpc>
                  <a:spcPts val="2748"/>
                </a:lnSpc>
              </a:pPr>
              <a:r>
                <a:rPr lang="en-US" sz="1963" spc="29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O facilitador te entrega $ 1000.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484093" y="9179772"/>
              <a:ext cx="3862202" cy="115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2"/>
                </a:lnSpc>
              </a:pPr>
              <a:r>
                <a:rPr lang="en-US" sz="2052" b="1" spc="28">
                  <a:solidFill>
                    <a:srgbClr val="1C1A15">
                      <a:alpha val="94902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Status:</a:t>
              </a:r>
            </a:p>
            <a:p>
              <a:pPr algn="l">
                <a:lnSpc>
                  <a:spcPts val="2259"/>
                </a:lnSpc>
              </a:pPr>
              <a:r>
                <a:rPr lang="en-US" sz="1963" spc="27">
                  <a:solidFill>
                    <a:srgbClr val="1C1A15">
                      <a:alpha val="94902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Ganho máximo, sem pagamento de impostos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19008792" cy="1279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25"/>
                </a:lnSpc>
              </a:pPr>
              <a:r>
                <a:rPr lang="en-US" sz="5732" spc="114">
                  <a:solidFill>
                    <a:srgbClr val="192F56">
                      <a:alpha val="94902"/>
                    </a:srgbClr>
                  </a:solidFill>
                  <a:latin typeface="Genty Sans"/>
                  <a:ea typeface="Genty Sans"/>
                  <a:cs typeface="Genty Sans"/>
                  <a:sym typeface="Genty Sans"/>
                </a:rPr>
                <a:t>O Grande Dilema: A Decisão da Rodada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445085"/>
            <a:ext cx="16318681" cy="8493797"/>
            <a:chOff x="0" y="0"/>
            <a:chExt cx="24379238" cy="126892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79301" cy="12689267"/>
            </a:xfrm>
            <a:custGeom>
              <a:avLst/>
              <a:gdLst/>
              <a:ahLst/>
              <a:cxnLst/>
              <a:rect l="l" t="t" r="r" b="b"/>
              <a:pathLst>
                <a:path w="24379301" h="12689267">
                  <a:moveTo>
                    <a:pt x="0" y="0"/>
                  </a:moveTo>
                  <a:lnTo>
                    <a:pt x="24379301" y="0"/>
                  </a:lnTo>
                  <a:lnTo>
                    <a:pt x="24379301" y="12689267"/>
                  </a:lnTo>
                  <a:lnTo>
                    <a:pt x="0" y="12689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0250"/>
              </a:blip>
              <a:stretch>
                <a:fillRect t="-3616" b="-361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365566" y="681381"/>
            <a:ext cx="15556868" cy="8496185"/>
            <a:chOff x="0" y="0"/>
            <a:chExt cx="20742491" cy="113282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42491" cy="11328247"/>
            </a:xfrm>
            <a:custGeom>
              <a:avLst/>
              <a:gdLst/>
              <a:ahLst/>
              <a:cxnLst/>
              <a:rect l="l" t="t" r="r" b="b"/>
              <a:pathLst>
                <a:path w="20742491" h="11328247">
                  <a:moveTo>
                    <a:pt x="0" y="0"/>
                  </a:moveTo>
                  <a:lnTo>
                    <a:pt x="20742491" y="0"/>
                  </a:lnTo>
                  <a:lnTo>
                    <a:pt x="20742491" y="11328247"/>
                  </a:lnTo>
                  <a:lnTo>
                    <a:pt x="0" y="1132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5000"/>
              </a:blip>
              <a:stretch>
                <a:fillRect t="-208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734003" y="8298771"/>
              <a:ext cx="1726311" cy="2967096"/>
            </a:xfrm>
            <a:custGeom>
              <a:avLst/>
              <a:gdLst/>
              <a:ahLst/>
              <a:cxnLst/>
              <a:rect l="l" t="t" r="r" b="b"/>
              <a:pathLst>
                <a:path w="1726311" h="2967096">
                  <a:moveTo>
                    <a:pt x="0" y="0"/>
                  </a:moveTo>
                  <a:lnTo>
                    <a:pt x="1726311" y="0"/>
                  </a:lnTo>
                  <a:lnTo>
                    <a:pt x="1726311" y="2967097"/>
                  </a:lnTo>
                  <a:lnTo>
                    <a:pt x="0" y="2967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9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3610327" y="401098"/>
              <a:ext cx="1849987" cy="3010334"/>
            </a:xfrm>
            <a:custGeom>
              <a:avLst/>
              <a:gdLst/>
              <a:ahLst/>
              <a:cxnLst/>
              <a:rect l="l" t="t" r="r" b="b"/>
              <a:pathLst>
                <a:path w="1849987" h="3010334">
                  <a:moveTo>
                    <a:pt x="0" y="0"/>
                  </a:moveTo>
                  <a:lnTo>
                    <a:pt x="1849987" y="0"/>
                  </a:lnTo>
                  <a:lnTo>
                    <a:pt x="1849987" y="3010334"/>
                  </a:lnTo>
                  <a:lnTo>
                    <a:pt x="0" y="3010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95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36661" y="8179242"/>
              <a:ext cx="4899758" cy="20152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4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Decida se irá pagar os tributos devidos ou sonegar. Não revele sua escolha para a mesa!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91542" y="7072156"/>
              <a:ext cx="2848573" cy="59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2691">
                  <a:solidFill>
                    <a:srgbClr val="1B304F">
                      <a:alpha val="94902"/>
                    </a:srgbClr>
                  </a:solidFill>
                  <a:latin typeface="Montserrat Extra-Bold"/>
                  <a:ea typeface="Montserrat Extra-Bold"/>
                  <a:cs typeface="Montserrat Extra-Bold"/>
                  <a:sym typeface="Montserrat Extra-Bold"/>
                </a:rPr>
                <a:t>1. A Escolha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59453" y="7067599"/>
              <a:ext cx="3423076" cy="590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2691">
                  <a:solidFill>
                    <a:srgbClr val="1B304F">
                      <a:alpha val="94902"/>
                    </a:srgbClr>
                  </a:solidFill>
                  <a:latin typeface="Montserrat Extra-Bold"/>
                  <a:ea typeface="Montserrat Extra-Bold"/>
                  <a:cs typeface="Montserrat Extra-Bold"/>
                  <a:sym typeface="Montserrat Extra-Bold"/>
                </a:rPr>
                <a:t>2. O Comando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895768" y="8169717"/>
              <a:ext cx="5001336" cy="3158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O facilitador dirá em voz</a:t>
              </a:r>
            </a:p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alta: Pago ou não? Todos</a:t>
              </a:r>
            </a:p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os líderes de empresa</a:t>
              </a:r>
            </a:p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levantam a mão fechada,</a:t>
              </a:r>
            </a:p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no exato ritmo do</a:t>
              </a:r>
            </a:p>
            <a:p>
              <a:pPr algn="l">
                <a:lnSpc>
                  <a:spcPts val="3112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tradicional Dois ou Um.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736994" y="556017"/>
              <a:ext cx="4885388" cy="2103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5"/>
                </a:lnSpc>
              </a:pPr>
              <a:r>
                <a:rPr lang="en-US" sz="2261" dirty="0">
                  <a:solidFill>
                    <a:srgbClr val="1B304F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61" b="1" dirty="0">
                  <a:solidFill>
                    <a:srgbClr val="1B304F">
                      <a:alpha val="94902"/>
                    </a:srgb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PAGAR</a:t>
              </a:r>
            </a:p>
            <a:p>
              <a:pPr algn="l">
                <a:lnSpc>
                  <a:spcPts val="3125"/>
                </a:lnSpc>
              </a:pP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Abaixe</a:t>
              </a: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a </a:t>
              </a: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mão</a:t>
              </a: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mostrando</a:t>
              </a:r>
              <a:endParaRPr lang="en-US" sz="2261" dirty="0">
                <a:solidFill>
                  <a:srgbClr val="1D1D1C">
                    <a:alpha val="94902"/>
                  </a:srgbClr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3125"/>
                </a:lnSpc>
              </a:pP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1 </a:t>
              </a: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dedo</a:t>
              </a: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. </a:t>
              </a: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Receba</a:t>
              </a: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$ 700 do</a:t>
              </a:r>
            </a:p>
            <a:p>
              <a:pPr algn="l">
                <a:lnSpc>
                  <a:spcPts val="3125"/>
                </a:lnSpc>
              </a:pPr>
              <a:r>
                <a:rPr lang="en-US" sz="2261" dirty="0" err="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facilitador</a:t>
              </a:r>
              <a:r>
                <a:rPr lang="en-US" sz="2261" dirty="0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736994" y="9375364"/>
              <a:ext cx="5005497" cy="157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5"/>
                </a:lnSpc>
              </a:pPr>
              <a:r>
                <a:rPr lang="en-US" sz="2261" b="1">
                  <a:solidFill>
                    <a:srgbClr val="192F56">
                      <a:alpha val="94902"/>
                    </a:srgbClr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SONEGAR</a:t>
              </a:r>
            </a:p>
            <a:p>
              <a:pPr algn="just">
                <a:lnSpc>
                  <a:spcPts val="3155"/>
                </a:lnSpc>
              </a:pPr>
              <a:r>
                <a:rPr lang="en-US" sz="2261">
                  <a:solidFill>
                    <a:srgbClr val="1D1D1C">
                      <a:alpha val="94902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Abaixe a mão mostrando 2 dedos. Fique com $1000.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373103"/>
            <a:ext cx="8115300" cy="879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6"/>
              </a:lnSpc>
              <a:spcBef>
                <a:spcPct val="0"/>
              </a:spcBef>
            </a:pPr>
            <a:r>
              <a:rPr lang="en-US" sz="5199">
                <a:solidFill>
                  <a:srgbClr val="182A50"/>
                </a:solidFill>
                <a:latin typeface="Genty Sans"/>
                <a:ea typeface="Genty Sans"/>
                <a:cs typeface="Genty Sans"/>
                <a:sym typeface="Genty Sans"/>
              </a:rPr>
              <a:t>Dinâmica do Pago ou Não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452764" y="103893"/>
            <a:ext cx="16914952" cy="9435373"/>
            <a:chOff x="0" y="0"/>
            <a:chExt cx="24379238" cy="135990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5000"/>
              </a:blip>
              <a:stretch>
                <a:fillRect t="-29" b="-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693673" y="7398912"/>
            <a:ext cx="2991811" cy="77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1"/>
              </a:lnSpc>
            </a:pPr>
            <a:r>
              <a:rPr lang="en-US" sz="2226">
                <a:solidFill>
                  <a:srgbClr val="FFFFFF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O Estado tem recursos</a:t>
            </a:r>
          </a:p>
          <a:p>
            <a:pPr algn="l">
              <a:lnSpc>
                <a:spcPts val="3338"/>
              </a:lnSpc>
            </a:pPr>
            <a:r>
              <a:rPr lang="en-US" sz="2740" b="1" spc="46">
                <a:solidFill>
                  <a:srgbClr val="FFFFFF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suficientes.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39574" y="7398912"/>
            <a:ext cx="2439098" cy="759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7"/>
              </a:lnSpc>
            </a:pPr>
            <a:r>
              <a:rPr lang="en-US" sz="2229">
                <a:solidFill>
                  <a:srgbClr val="FFFFFF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O Estado fica </a:t>
            </a:r>
          </a:p>
          <a:p>
            <a:pPr algn="just">
              <a:lnSpc>
                <a:spcPts val="3330"/>
              </a:lnSpc>
            </a:pPr>
            <a:r>
              <a:rPr lang="en-US" sz="2692" b="1">
                <a:solidFill>
                  <a:srgbClr val="FFFFFF">
                    <a:alpha val="94902"/>
                  </a:srgb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 recursos</a:t>
            </a:r>
            <a:r>
              <a:rPr lang="en-US" sz="2692">
                <a:solidFill>
                  <a:srgbClr val="FFFFFF">
                    <a:alpha val="94902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87656" y="1737055"/>
            <a:ext cx="2204972" cy="117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18"/>
              </a:lnSpc>
            </a:pPr>
            <a:r>
              <a:rPr lang="en-US" sz="3375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Maioria decide</a:t>
            </a:r>
          </a:p>
          <a:p>
            <a:pPr algn="r">
              <a:lnSpc>
                <a:spcPts val="5118"/>
              </a:lnSpc>
            </a:pPr>
            <a:r>
              <a:rPr lang="en-US" sz="4195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PAGAR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23552" y="1718005"/>
            <a:ext cx="2251031" cy="1576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777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Maioria decide</a:t>
            </a:r>
          </a:p>
          <a:p>
            <a:pPr algn="l">
              <a:lnSpc>
                <a:spcPts val="5542"/>
              </a:lnSpc>
            </a:pPr>
            <a:r>
              <a:rPr lang="en-US" sz="4221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NÃO PAGAR</a:t>
            </a:r>
          </a:p>
          <a:p>
            <a:pPr algn="l">
              <a:lnSpc>
                <a:spcPts val="3354"/>
              </a:lnSpc>
            </a:pPr>
            <a:r>
              <a:rPr lang="en-US" sz="2554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(ou ocorre EMPATE)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22858" y="4079266"/>
            <a:ext cx="1991895" cy="1443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4"/>
              </a:lnSpc>
            </a:pPr>
            <a:r>
              <a:rPr lang="en-US" sz="4744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A Maioria</a:t>
            </a:r>
          </a:p>
          <a:p>
            <a:pPr algn="ctr">
              <a:lnSpc>
                <a:spcPts val="5674"/>
              </a:lnSpc>
            </a:pPr>
            <a:r>
              <a:rPr lang="en-US" sz="4744">
                <a:solidFill>
                  <a:srgbClr val="182A50"/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rPr>
              <a:t>da Mesa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9039" y="414298"/>
            <a:ext cx="15249923" cy="109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0"/>
              </a:lnSpc>
            </a:pPr>
            <a:r>
              <a:rPr lang="en-US" sz="6371" spc="31">
                <a:solidFill>
                  <a:srgbClr val="182A50"/>
                </a:solidFill>
                <a:latin typeface="Genty Sans"/>
                <a:ea typeface="Genty Sans"/>
                <a:cs typeface="Genty Sans"/>
                <a:sym typeface="Genty Sans"/>
              </a:rPr>
              <a:t>O Efeito Coletivo: 0 Destino do Estado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818615" y="237589"/>
            <a:ext cx="16445511" cy="8963569"/>
            <a:chOff x="0" y="0"/>
            <a:chExt cx="21927349" cy="1195142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1927349" cy="11951426"/>
              <a:chOff x="0" y="0"/>
              <a:chExt cx="24379238" cy="1328781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4379301" cy="13287808"/>
              </a:xfrm>
              <a:custGeom>
                <a:avLst/>
                <a:gdLst/>
                <a:ahLst/>
                <a:cxnLst/>
                <a:rect l="l" t="t" r="r" b="b"/>
                <a:pathLst>
                  <a:path w="24379301" h="13287808">
                    <a:moveTo>
                      <a:pt x="0" y="0"/>
                    </a:moveTo>
                    <a:lnTo>
                      <a:pt x="24379301" y="0"/>
                    </a:lnTo>
                    <a:lnTo>
                      <a:pt x="24379301" y="13287808"/>
                    </a:lnTo>
                    <a:lnTo>
                      <a:pt x="0" y="132878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alphaModFix amt="90250"/>
                </a:blip>
                <a:stretch>
                  <a:fillRect t="-1201" b="-120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6426914" y="2506956"/>
              <a:ext cx="5738284" cy="2172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37"/>
                </a:lnSpc>
              </a:pPr>
              <a:r>
                <a:rPr lang="en-US" sz="2698" dirty="0">
                  <a:solidFill>
                    <a:srgbClr val="11100F">
                      <a:alpha val="94902"/>
                    </a:srgbClr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Casas </a:t>
              </a:r>
              <a:r>
                <a:rPr lang="en-US" sz="2698" dirty="0" err="1">
                  <a:solidFill>
                    <a:srgbClr val="11100F">
                      <a:alpha val="94902"/>
                    </a:srgbClr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Coloridas</a:t>
              </a:r>
              <a:r>
                <a:rPr lang="en-US" sz="2698" dirty="0">
                  <a:solidFill>
                    <a:srgbClr val="11100F">
                      <a:alpha val="94902"/>
                    </a:srgbClr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:</a:t>
              </a:r>
            </a:p>
            <a:p>
              <a:pPr algn="l">
                <a:lnSpc>
                  <a:spcPts val="3353"/>
                </a:lnSpc>
              </a:pPr>
              <a:r>
                <a:rPr lang="en-US" sz="2557" spc="71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 </a:t>
              </a:r>
              <a:r>
                <a:rPr lang="en-US" sz="2557" spc="71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que</a:t>
              </a:r>
              <a:r>
                <a:rPr lang="en-US" sz="2557" spc="71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557" spc="71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acontece</a:t>
              </a:r>
              <a:r>
                <a:rPr lang="en-US" sz="2557" spc="71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557" spc="71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aqui</a:t>
              </a:r>
              <a:r>
                <a:rPr lang="en-US" sz="2557" spc="71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DEPENDE</a:t>
              </a:r>
            </a:p>
            <a:p>
              <a:pPr algn="l">
                <a:lnSpc>
                  <a:spcPts val="3087"/>
                </a:lnSpc>
              </a:pP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do Estado (se </a:t>
              </a:r>
              <a:r>
                <a:rPr lang="en-US" sz="2355" spc="35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tem</a:t>
              </a: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5" spc="35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recursos</a:t>
              </a: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5" spc="35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suficientes</a:t>
              </a: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5" spc="35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ou</a:t>
              </a: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5" spc="35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não</a:t>
              </a:r>
              <a:r>
                <a:rPr lang="en-US" sz="2355" spc="35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).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934345" y="2394864"/>
              <a:ext cx="5554051" cy="2109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39"/>
                </a:lnSpc>
              </a:pPr>
              <a:r>
                <a:rPr lang="en-US" sz="2697">
                  <a:solidFill>
                    <a:srgbClr val="11100F">
                      <a:alpha val="94902"/>
                    </a:srgbClr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Casas Cinzas:</a:t>
              </a:r>
            </a:p>
            <a:p>
              <a:pPr algn="l">
                <a:lnSpc>
                  <a:spcPts val="3044"/>
                </a:lnSpc>
              </a:pPr>
              <a:r>
                <a:rPr lang="en-US" sz="2388" spc="162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Eventos fixos, acontecem independentemente de o Estado ter ou não recursos.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652714" y="9636568"/>
              <a:ext cx="13281893" cy="938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35"/>
                </a:lnSpc>
              </a:pP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Se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uma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consequência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mandar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você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avançar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ou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recuar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para </a:t>
              </a:r>
              <a:r>
                <a:rPr lang="en-US" sz="2356" spc="11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uma</a:t>
              </a:r>
              <a:r>
                <a:rPr lang="en-US" sz="2356" spc="11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NOVA casa,</a:t>
              </a:r>
            </a:p>
            <a:p>
              <a:pPr algn="l">
                <a:lnSpc>
                  <a:spcPts val="2735"/>
                </a:lnSpc>
              </a:pP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NÃO </a:t>
              </a:r>
              <a:r>
                <a:rPr lang="en-US" sz="2356" spc="4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deve</a:t>
              </a: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ser </a:t>
              </a:r>
              <a:r>
                <a:rPr lang="en-US" sz="2356" spc="4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cumprida</a:t>
              </a: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a </a:t>
              </a:r>
              <a:r>
                <a:rPr lang="en-US" sz="2356" spc="4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consequência</a:t>
              </a: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lang="en-US" sz="2356" spc="4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na</a:t>
              </a: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nova </a:t>
              </a:r>
              <a:r>
                <a:rPr lang="en-US" sz="2356" spc="40" dirty="0" err="1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posição</a:t>
              </a:r>
              <a:r>
                <a:rPr lang="en-US" sz="2356" spc="40" dirty="0">
                  <a:solidFill>
                    <a:srgbClr val="11100F">
                      <a:alpha val="94902"/>
                    </a:srgbClr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652713" y="8840583"/>
              <a:ext cx="2133829" cy="641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3"/>
                </a:lnSpc>
              </a:pPr>
              <a:r>
                <a:rPr lang="en-US" sz="2995" dirty="0" err="1">
                  <a:solidFill>
                    <a:srgbClr val="11100F">
                      <a:alpha val="94902"/>
                    </a:srgbClr>
                  </a:solidFill>
                  <a:latin typeface="Barlow Condensed Bold"/>
                  <a:ea typeface="Barlow Condensed Bold"/>
                  <a:cs typeface="Barlow Condensed Bold"/>
                  <a:sym typeface="Barlow Condensed Bold"/>
                </a:rPr>
                <a:t>Importante</a:t>
              </a:r>
              <a:endParaRPr lang="en-US" sz="2995" dirty="0">
                <a:solidFill>
                  <a:srgbClr val="11100F">
                    <a:alpha val="94902"/>
                  </a:srgbClr>
                </a:solidFill>
                <a:latin typeface="Barlow Condensed Bold"/>
                <a:ea typeface="Barlow Condensed Bold"/>
                <a:cs typeface="Barlow Condensed Bold"/>
                <a:sym typeface="Barlow Condensed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230321" y="593904"/>
              <a:ext cx="17466707" cy="1181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9"/>
                </a:lnSpc>
              </a:pPr>
              <a:r>
                <a:rPr lang="en-US" sz="5321" spc="138">
                  <a:solidFill>
                    <a:srgbClr val="292F5F">
                      <a:alpha val="94902"/>
                    </a:srgbClr>
                  </a:solidFill>
                  <a:latin typeface="Genty Sans"/>
                  <a:ea typeface="Genty Sans"/>
                  <a:cs typeface="Genty Sans"/>
                  <a:sym typeface="Genty Sans"/>
                </a:rPr>
                <a:t>Movimentação e Casas do Tabuleiro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6" b="-66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610288" y="250576"/>
            <a:ext cx="17067424" cy="9785848"/>
            <a:chOff x="0" y="0"/>
            <a:chExt cx="4495124" cy="25773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5124" cy="2577343"/>
            </a:xfrm>
            <a:custGeom>
              <a:avLst/>
              <a:gdLst/>
              <a:ahLst/>
              <a:cxnLst/>
              <a:rect l="l" t="t" r="r" b="b"/>
              <a:pathLst>
                <a:path w="4495124" h="2577343">
                  <a:moveTo>
                    <a:pt x="0" y="0"/>
                  </a:moveTo>
                  <a:lnTo>
                    <a:pt x="4495124" y="0"/>
                  </a:lnTo>
                  <a:lnTo>
                    <a:pt x="4495124" y="2577343"/>
                  </a:lnTo>
                  <a:lnTo>
                    <a:pt x="0" y="2577343"/>
                  </a:lnTo>
                  <a:close/>
                </a:path>
              </a:pathLst>
            </a:custGeom>
            <a:solidFill>
              <a:srgbClr val="FAF9F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4495124" cy="2672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92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068854" y="9258300"/>
            <a:ext cx="2351147" cy="579100"/>
          </a:xfrm>
          <a:custGeom>
            <a:avLst/>
            <a:gdLst/>
            <a:ahLst/>
            <a:cxnLst/>
            <a:rect l="l" t="t" r="r" b="b"/>
            <a:pathLst>
              <a:path w="2351147" h="579100">
                <a:moveTo>
                  <a:pt x="0" y="0"/>
                </a:moveTo>
                <a:lnTo>
                  <a:pt x="2351147" y="0"/>
                </a:lnTo>
                <a:lnTo>
                  <a:pt x="2351147" y="579100"/>
                </a:lnTo>
                <a:lnTo>
                  <a:pt x="0" y="579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817" t="-1384000" r="-199014" b="-52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608912" y="244724"/>
            <a:ext cx="17068800" cy="9791700"/>
            <a:chOff x="0" y="0"/>
            <a:chExt cx="22758400" cy="13055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2758400" cy="13055600"/>
              <a:chOff x="0" y="0"/>
              <a:chExt cx="22758400" cy="130556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758400" cy="13055600"/>
              </a:xfrm>
              <a:custGeom>
                <a:avLst/>
                <a:gdLst/>
                <a:ahLst/>
                <a:cxnLst/>
                <a:rect l="l" t="t" r="r" b="b"/>
                <a:pathLst>
                  <a:path w="22758400" h="13055600">
                    <a:moveTo>
                      <a:pt x="0" y="0"/>
                    </a:moveTo>
                    <a:lnTo>
                      <a:pt x="22758400" y="0"/>
                    </a:lnTo>
                    <a:lnTo>
                      <a:pt x="22758400" y="13055600"/>
                    </a:lnTo>
                    <a:lnTo>
                      <a:pt x="0" y="13055600"/>
                    </a:lnTo>
                    <a:close/>
                  </a:path>
                </a:pathLst>
              </a:custGeom>
              <a:solidFill>
                <a:srgbClr val="FAF9F7"/>
              </a:solidFill>
              <a:ln w="19050" cap="sq">
                <a:solidFill>
                  <a:srgbClr val="D4C5A9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5729088" y="2725346"/>
              <a:ext cx="11824083" cy="594939"/>
            </a:xfrm>
            <a:custGeom>
              <a:avLst/>
              <a:gdLst/>
              <a:ahLst/>
              <a:cxnLst/>
              <a:rect l="l" t="t" r="r" b="b"/>
              <a:pathLst>
                <a:path w="11824083" h="594939">
                  <a:moveTo>
                    <a:pt x="0" y="0"/>
                  </a:moveTo>
                  <a:lnTo>
                    <a:pt x="11824083" y="0"/>
                  </a:lnTo>
                  <a:lnTo>
                    <a:pt x="11824083" y="594939"/>
                  </a:lnTo>
                  <a:lnTo>
                    <a:pt x="0" y="59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6170" b="-1617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220625" y="5059160"/>
              <a:ext cx="3267451" cy="311530"/>
            </a:xfrm>
            <a:custGeom>
              <a:avLst/>
              <a:gdLst/>
              <a:ahLst/>
              <a:cxnLst/>
              <a:rect l="l" t="t" r="r" b="b"/>
              <a:pathLst>
                <a:path w="3267451" h="311530">
                  <a:moveTo>
                    <a:pt x="0" y="0"/>
                  </a:moveTo>
                  <a:lnTo>
                    <a:pt x="3267452" y="0"/>
                  </a:lnTo>
                  <a:lnTo>
                    <a:pt x="3267452" y="311530"/>
                  </a:lnTo>
                  <a:lnTo>
                    <a:pt x="0" y="3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785118" y="4480605"/>
              <a:ext cx="1188164" cy="1171945"/>
            </a:xfrm>
            <a:custGeom>
              <a:avLst/>
              <a:gdLst/>
              <a:ahLst/>
              <a:cxnLst/>
              <a:rect l="l" t="t" r="r" b="b"/>
              <a:pathLst>
                <a:path w="1188164" h="1171945">
                  <a:moveTo>
                    <a:pt x="0" y="0"/>
                  </a:moveTo>
                  <a:lnTo>
                    <a:pt x="1188164" y="0"/>
                  </a:lnTo>
                  <a:lnTo>
                    <a:pt x="1188164" y="1171945"/>
                  </a:lnTo>
                  <a:lnTo>
                    <a:pt x="0" y="1171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2270323" y="5059160"/>
              <a:ext cx="3267451" cy="311530"/>
            </a:xfrm>
            <a:custGeom>
              <a:avLst/>
              <a:gdLst/>
              <a:ahLst/>
              <a:cxnLst/>
              <a:rect l="l" t="t" r="r" b="b"/>
              <a:pathLst>
                <a:path w="3267451" h="311530">
                  <a:moveTo>
                    <a:pt x="0" y="0"/>
                  </a:moveTo>
                  <a:lnTo>
                    <a:pt x="3267452" y="0"/>
                  </a:lnTo>
                  <a:lnTo>
                    <a:pt x="3267452" y="311530"/>
                  </a:lnTo>
                  <a:lnTo>
                    <a:pt x="0" y="311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467969" y="7106355"/>
              <a:ext cx="17822463" cy="296695"/>
            </a:xfrm>
            <a:custGeom>
              <a:avLst/>
              <a:gdLst/>
              <a:ahLst/>
              <a:cxnLst/>
              <a:rect l="l" t="t" r="r" b="b"/>
              <a:pathLst>
                <a:path w="17822463" h="296695">
                  <a:moveTo>
                    <a:pt x="0" y="0"/>
                  </a:moveTo>
                  <a:lnTo>
                    <a:pt x="17822462" y="0"/>
                  </a:lnTo>
                  <a:lnTo>
                    <a:pt x="17822462" y="296695"/>
                  </a:lnTo>
                  <a:lnTo>
                    <a:pt x="0" y="29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9805" y="8856855"/>
              <a:ext cx="20198791" cy="3219140"/>
            </a:xfrm>
            <a:custGeom>
              <a:avLst/>
              <a:gdLst/>
              <a:ahLst/>
              <a:cxnLst/>
              <a:rect l="l" t="t" r="r" b="b"/>
              <a:pathLst>
                <a:path w="20198791" h="3219140">
                  <a:moveTo>
                    <a:pt x="0" y="0"/>
                  </a:moveTo>
                  <a:lnTo>
                    <a:pt x="20198790" y="0"/>
                  </a:lnTo>
                  <a:lnTo>
                    <a:pt x="20198790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873887" y="9435410"/>
              <a:ext cx="2079287" cy="2062030"/>
            </a:xfrm>
            <a:custGeom>
              <a:avLst/>
              <a:gdLst/>
              <a:ahLst/>
              <a:cxnLst/>
              <a:rect l="l" t="t" r="r" b="b"/>
              <a:pathLst>
                <a:path w="2079287" h="2062030">
                  <a:moveTo>
                    <a:pt x="0" y="0"/>
                  </a:moveTo>
                  <a:lnTo>
                    <a:pt x="2079287" y="0"/>
                  </a:lnTo>
                  <a:lnTo>
                    <a:pt x="2079287" y="2062030"/>
                  </a:lnTo>
                  <a:lnTo>
                    <a:pt x="0" y="2062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9279005" y="12014200"/>
              <a:ext cx="3134863" cy="772134"/>
            </a:xfrm>
            <a:custGeom>
              <a:avLst/>
              <a:gdLst/>
              <a:ahLst/>
              <a:cxnLst/>
              <a:rect l="l" t="t" r="r" b="b"/>
              <a:pathLst>
                <a:path w="3134863" h="772134">
                  <a:moveTo>
                    <a:pt x="0" y="0"/>
                  </a:moveTo>
                  <a:lnTo>
                    <a:pt x="3134863" y="0"/>
                  </a:lnTo>
                  <a:lnTo>
                    <a:pt x="3134863" y="772134"/>
                  </a:lnTo>
                  <a:lnTo>
                    <a:pt x="0" y="772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78817" t="-1384000" r="-199014" b="-520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729088" y="743351"/>
              <a:ext cx="1501435" cy="1501435"/>
            </a:xfrm>
            <a:custGeom>
              <a:avLst/>
              <a:gdLst/>
              <a:ahLst/>
              <a:cxnLst/>
              <a:rect l="l" t="t" r="r" b="b"/>
              <a:pathLst>
                <a:path w="1501435" h="1501435">
                  <a:moveTo>
                    <a:pt x="0" y="0"/>
                  </a:moveTo>
                  <a:lnTo>
                    <a:pt x="1501434" y="0"/>
                  </a:lnTo>
                  <a:lnTo>
                    <a:pt x="1501434" y="1501435"/>
                  </a:lnTo>
                  <a:lnTo>
                    <a:pt x="0" y="1501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348151" y="277597"/>
              <a:ext cx="9681162" cy="2232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82"/>
                </a:lnSpc>
              </a:pPr>
              <a:r>
                <a:rPr lang="en-US" sz="10059" b="1">
                  <a:solidFill>
                    <a:srgbClr val="B82B1D"/>
                  </a:solidFill>
                  <a:latin typeface="Droid Serif Bold"/>
                  <a:ea typeface="Droid Serif Bold"/>
                  <a:cs typeface="Droid Serif Bold"/>
                  <a:sym typeface="Droid Serif Bold"/>
                </a:rPr>
                <a:t>Malha Fina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962794" y="3449390"/>
              <a:ext cx="8832812" cy="98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6"/>
                </a:lnSpc>
              </a:pPr>
              <a:r>
                <a:rPr lang="en-US" sz="4468" b="1">
                  <a:solidFill>
                    <a:srgbClr val="422716"/>
                  </a:solidFill>
                  <a:latin typeface="Lato Bold"/>
                  <a:ea typeface="Lato Bold"/>
                  <a:cs typeface="Lato Bold"/>
                  <a:sym typeface="Lato Bold"/>
                </a:rPr>
                <a:t>Tributo Sonegado: $ 300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312114" y="5816066"/>
              <a:ext cx="8134172" cy="98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6"/>
                </a:lnSpc>
              </a:pPr>
              <a:r>
                <a:rPr lang="en-US" sz="4468" b="1">
                  <a:solidFill>
                    <a:srgbClr val="422716"/>
                  </a:solidFill>
                  <a:latin typeface="Lato Bold"/>
                  <a:ea typeface="Lato Bold"/>
                  <a:cs typeface="Lato Bold"/>
                  <a:sym typeface="Lato Bold"/>
                </a:rPr>
                <a:t>Multa de Ofício: $ 450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67261" y="7426526"/>
              <a:ext cx="13423879" cy="987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6"/>
                </a:lnSpc>
              </a:pPr>
              <a:r>
                <a:rPr lang="en-US" sz="4468" b="1">
                  <a:solidFill>
                    <a:srgbClr val="422716"/>
                  </a:solidFill>
                  <a:latin typeface="Lato Bold"/>
                  <a:ea typeface="Lato Bold"/>
                  <a:cs typeface="Lato Bold"/>
                  <a:sym typeface="Lato Bold"/>
                </a:rPr>
                <a:t>Total de $750 (por período sonegado)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193183" y="9442400"/>
              <a:ext cx="11178249" cy="653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9"/>
                </a:lnSpc>
              </a:pPr>
              <a:r>
                <a:rPr lang="en-US" sz="2978" b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Pagamento do tributo sonegado ocorre quando: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855220" y="3972650"/>
              <a:ext cx="1047961" cy="2147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560"/>
                </a:lnSpc>
              </a:pPr>
              <a:r>
                <a:rPr lang="en-US" sz="9686" b="1">
                  <a:solidFill>
                    <a:srgbClr val="C69364"/>
                  </a:solidFill>
                  <a:latin typeface="Lato Bold"/>
                  <a:ea typeface="Lato Bold"/>
                  <a:cs typeface="Lato Bold"/>
                  <a:sym typeface="Lato Bold"/>
                </a:rPr>
                <a:t>+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963317" y="10332109"/>
              <a:ext cx="17285413" cy="12304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846"/>
                </a:lnSpc>
              </a:pP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• Quem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cair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na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casa da DENÚNCIA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poderá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denunciar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um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concorrente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à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Receita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Federal.</a:t>
              </a:r>
            </a:p>
            <a:p>
              <a:pPr algn="l">
                <a:lnSpc>
                  <a:spcPts val="3846"/>
                </a:lnSpc>
              </a:pP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• Se o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sonegador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tirar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uma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carta de “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malha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 </a:t>
              </a:r>
              <a:r>
                <a:rPr lang="en-US" sz="2564" b="1" dirty="0" err="1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fina</a:t>
              </a:r>
              <a:r>
                <a:rPr lang="en-US" sz="2564" b="1" dirty="0">
                  <a:solidFill>
                    <a:srgbClr val="FFF9EF"/>
                  </a:solidFill>
                  <a:latin typeface="Lato Bold"/>
                  <a:ea typeface="Lato Bold"/>
                  <a:cs typeface="Lato Bold"/>
                  <a:sym typeface="Lato Bold"/>
                </a:rPr>
                <a:t>”.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f49aa43-822a-4c20-9670-db7700bf1eb0}" enabled="0" method="" siteId="{6f49aa43-822a-4c20-9670-db7700bf1e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910</Words>
  <Application>Microsoft Office PowerPoint</Application>
  <PresentationFormat>Personalizar</PresentationFormat>
  <Paragraphs>159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36" baseType="lpstr">
      <vt:lpstr>Inter</vt:lpstr>
      <vt:lpstr>Barlow Condensed Bold</vt:lpstr>
      <vt:lpstr>Calibri</vt:lpstr>
      <vt:lpstr>Inter Bold</vt:lpstr>
      <vt:lpstr>Genty Sans</vt:lpstr>
      <vt:lpstr>Roboto Bold</vt:lpstr>
      <vt:lpstr>Arial</vt:lpstr>
      <vt:lpstr>Roboto Condensed</vt:lpstr>
      <vt:lpstr>Lato Bold</vt:lpstr>
      <vt:lpstr>Poppins</vt:lpstr>
      <vt:lpstr>Montserrat Extra-Bold</vt:lpstr>
      <vt:lpstr>Montserrat Classic</vt:lpstr>
      <vt:lpstr>Roboto Condensed Bold</vt:lpstr>
      <vt:lpstr>Open Sans Bold</vt:lpstr>
      <vt:lpstr>Droid Serif Bold</vt:lpstr>
      <vt:lpstr>Open Sans</vt:lpstr>
      <vt:lpstr>Roboto</vt:lpstr>
      <vt:lpstr>Alegreya SC Bold</vt:lpstr>
      <vt:lpstr>Alegreya Bold</vt:lpstr>
      <vt:lpstr>Poppins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manual jogo "Pago ou Não"</dc:title>
  <dc:creator>Rosangela Galvao de Moraes</dc:creator>
  <cp:lastModifiedBy>Paulo Giovanni Carro</cp:lastModifiedBy>
  <cp:revision>2</cp:revision>
  <dcterms:created xsi:type="dcterms:W3CDTF">2006-08-16T00:00:00Z</dcterms:created>
  <dcterms:modified xsi:type="dcterms:W3CDTF">2026-06-25T19:19:00Z</dcterms:modified>
  <dc:identifier>DAHK3YXzATA</dc:identifier>
</cp:coreProperties>
</file>