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99" r:id="rId3"/>
    <p:sldId id="397" r:id="rId4"/>
    <p:sldId id="413" r:id="rId5"/>
    <p:sldId id="401" r:id="rId6"/>
    <p:sldId id="402" r:id="rId7"/>
    <p:sldId id="412" r:id="rId8"/>
    <p:sldId id="403" r:id="rId9"/>
    <p:sldId id="392" r:id="rId10"/>
    <p:sldId id="404" r:id="rId11"/>
    <p:sldId id="407" r:id="rId12"/>
    <p:sldId id="410" r:id="rId13"/>
    <p:sldId id="388" r:id="rId14"/>
    <p:sldId id="386" r:id="rId15"/>
    <p:sldId id="282" r:id="rId16"/>
    <p:sldId id="307" r:id="rId17"/>
    <p:sldId id="284" r:id="rId18"/>
    <p:sldId id="259" r:id="rId19"/>
    <p:sldId id="36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1FE"/>
    <a:srgbClr val="99FF82"/>
    <a:srgbClr val="B3FF80"/>
    <a:srgbClr val="E9F913"/>
    <a:srgbClr val="FAFE48"/>
    <a:srgbClr val="B2FE80"/>
    <a:srgbClr val="3F85FF"/>
    <a:srgbClr val="939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51673-C928-4314-AA42-5C52AAED28A2}" v="783" dt="2025-03-12T17:50:01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fbgov-my.sharepoint.com/personal/jose_carlos_rfb_gov_br/Documents/2024/2024Acompanhamento%20entreg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fbgov-my.sharepoint.com/personal/jose_carlos_rfb_gov_br/Documents/2024/PP%20compara&#231;&#227;o%20anu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600" b="1" dirty="0"/>
              <a:t>IRPF</a:t>
            </a:r>
            <a:r>
              <a:rPr lang="pt-BR" sz="2600" b="1" baseline="0" dirty="0"/>
              <a:t> – Evolução - recebidas no prazo</a:t>
            </a:r>
            <a:endParaRPr lang="pt-BR" sz="2600" b="1" dirty="0"/>
          </a:p>
        </c:rich>
      </c:tx>
      <c:layout>
        <c:manualLayout>
          <c:xMode val="edge"/>
          <c:yMode val="edge"/>
          <c:x val="4.031913246822084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439871202044226"/>
          <c:y val="0.13012683750408646"/>
          <c:w val="0.69118875328786955"/>
          <c:h val="0.835863333634773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pct3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  <a:prstDash val="lg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A1-467D-AC2A-271D0661D7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A1-467D-AC2A-271D0661D7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A1-467D-AC2A-271D0661D7D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A1-467D-AC2A-271D0661D7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A1-467D-AC2A-271D0661D7D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A1-467D-AC2A-271D0661D7D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A1-467D-AC2A-271D0661D7D9}"/>
              </c:ext>
            </c:extLst>
          </c:dPt>
          <c:dLbls>
            <c:dLbl>
              <c:idx val="1"/>
              <c:layout>
                <c:manualLayout>
                  <c:x val="-0.13109520634841132"/>
                  <c:y val="1.0464562726504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A1-467D-AC2A-271D0661D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Declarações!$BC$20:$BC$27</c:f>
              <c:strCache>
                <c:ptCount val="8"/>
                <c:pt idx="1">
                  <c:v> Previsão 2025 </c:v>
                </c:pt>
                <c:pt idx="2">
                  <c:v> Em 2024 </c:v>
                </c:pt>
                <c:pt idx="3">
                  <c:v> Em 2023 </c:v>
                </c:pt>
                <c:pt idx="4">
                  <c:v> Em 2022 </c:v>
                </c:pt>
                <c:pt idx="5">
                  <c:v> Em 2021 </c:v>
                </c:pt>
                <c:pt idx="6">
                  <c:v> Em 2020 </c:v>
                </c:pt>
                <c:pt idx="7">
                  <c:v> Em 2019 </c:v>
                </c:pt>
              </c:strCache>
            </c:strRef>
          </c:cat>
          <c:val>
            <c:numRef>
              <c:f>Declarações!$BD$20:$BD$27</c:f>
              <c:numCache>
                <c:formatCode>_-* #,##0_-;\-* #,##0_-;_-* "-"??_-;_-@_-</c:formatCode>
                <c:ptCount val="8"/>
                <c:pt idx="1">
                  <c:v>46200000</c:v>
                </c:pt>
                <c:pt idx="2">
                  <c:v>43212426</c:v>
                </c:pt>
                <c:pt idx="3">
                  <c:v>41151515</c:v>
                </c:pt>
                <c:pt idx="4">
                  <c:v>36322912</c:v>
                </c:pt>
                <c:pt idx="5">
                  <c:v>34168569</c:v>
                </c:pt>
                <c:pt idx="6">
                  <c:v>31980146</c:v>
                </c:pt>
                <c:pt idx="7">
                  <c:v>30677080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8A1-467D-AC2A-271D0661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447260352"/>
        <c:axId val="447259392"/>
      </c:barChart>
      <c:catAx>
        <c:axId val="44726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259392"/>
        <c:crosses val="autoZero"/>
        <c:auto val="1"/>
        <c:lblAlgn val="ctr"/>
        <c:lblOffset val="100"/>
        <c:noMultiLvlLbl val="0"/>
      </c:catAx>
      <c:valAx>
        <c:axId val="447259392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4472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1905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600" b="1" dirty="0"/>
              <a:t>Histórico da evolução da </a:t>
            </a:r>
            <a:r>
              <a:rPr lang="pt-BR" sz="2600" b="1" dirty="0" err="1"/>
              <a:t>pré</a:t>
            </a:r>
            <a:r>
              <a:rPr lang="pt-BR" sz="2600" b="1" dirty="0"/>
              <a:t>-preenchida - IRPF</a:t>
            </a:r>
          </a:p>
        </c:rich>
      </c:tx>
      <c:layout>
        <c:manualLayout>
          <c:xMode val="edge"/>
          <c:yMode val="edge"/>
          <c:x val="0"/>
          <c:y val="8.96593282780032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8754215761682308E-2"/>
          <c:y val="0.11781102936557024"/>
          <c:w val="0.8871793525988344"/>
          <c:h val="0.68284047911645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Planilha1!$C$37</c:f>
              <c:strCache>
                <c:ptCount val="1"/>
                <c:pt idx="0">
                  <c:v>Declarações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83-4590-AA30-3BC616EFE9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CE121C7-2AF1-4FFA-8E6A-C80349010768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E97E9E7E-DC40-4408-B2DF-B3A3D9397981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F83-4590-AA30-3BC616EFE92F}"/>
                </c:ext>
              </c:extLst>
            </c:dLbl>
            <c:dLbl>
              <c:idx val="1"/>
              <c:layout>
                <c:manualLayout>
                  <c:x val="0"/>
                  <c:y val="-2.6332371337856653E-2"/>
                </c:manualLayout>
              </c:layout>
              <c:tx>
                <c:rich>
                  <a:bodyPr/>
                  <a:lstStyle/>
                  <a:p>
                    <a:fld id="{7DE674F0-67A1-4E50-8EB4-60611CE8FC5F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A3669057-D55F-49A4-A838-75DD55426CFD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F83-4590-AA30-3BC616EFE92F}"/>
                </c:ext>
              </c:extLst>
            </c:dLbl>
            <c:dLbl>
              <c:idx val="2"/>
              <c:layout>
                <c:manualLayout>
                  <c:x val="2.5736601287255629E-3"/>
                  <c:y val="-2.896560847164226E-2"/>
                </c:manualLayout>
              </c:layout>
              <c:tx>
                <c:rich>
                  <a:bodyPr/>
                  <a:lstStyle/>
                  <a:p>
                    <a:fld id="{40236A0E-2DBF-4378-966C-2F6F416BA807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1519EB07-E221-4B2D-A68B-653B636A10E0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F83-4590-AA30-3BC616EFE92F}"/>
                </c:ext>
              </c:extLst>
            </c:dLbl>
            <c:dLbl>
              <c:idx val="3"/>
              <c:layout>
                <c:manualLayout>
                  <c:x val="-3.8604901930883446E-3"/>
                  <c:y val="-6.0564454077070083E-2"/>
                </c:manualLayout>
              </c:layout>
              <c:tx>
                <c:rich>
                  <a:bodyPr/>
                  <a:lstStyle/>
                  <a:p>
                    <a:fld id="{2289120F-62C4-47DB-97FD-D0C3CC1D81CC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1E61679B-8AEC-45EF-B514-CDD332C9DBC1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F83-4590-AA30-3BC616EFE92F}"/>
                </c:ext>
              </c:extLst>
            </c:dLbl>
            <c:dLbl>
              <c:idx val="4"/>
              <c:layout>
                <c:manualLayout>
                  <c:x val="-3.8604901930884387E-3"/>
                  <c:y val="-5.0031505541927458E-2"/>
                </c:manualLayout>
              </c:layout>
              <c:tx>
                <c:rich>
                  <a:bodyPr/>
                  <a:lstStyle/>
                  <a:p>
                    <a:fld id="{8BADBD03-DCEA-45ED-9CA4-89455CF2D635}" type="CELLRANGE">
                      <a:rPr lang="en-US"/>
                      <a:pPr/>
                      <a:t>[INTERVALODACÉLULA]</a:t>
                    </a:fld>
                    <a:endParaRPr lang="en-US" baseline="0"/>
                  </a:p>
                  <a:p>
                    <a:fld id="{305063DB-B33B-46B0-840E-F55ACBB46A02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F83-4590-AA30-3BC616EFE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Planilha1!$B$38:$B$42</c:f>
              <c:strCache>
                <c:ptCount val="5"/>
                <c:pt idx="0">
                  <c:v>Em 2021</c:v>
                </c:pt>
                <c:pt idx="1">
                  <c:v>Em 2022</c:v>
                </c:pt>
                <c:pt idx="2">
                  <c:v>Em 2023</c:v>
                </c:pt>
                <c:pt idx="3">
                  <c:v>Em 2024</c:v>
                </c:pt>
                <c:pt idx="4">
                  <c:v>Em 2025</c:v>
                </c:pt>
              </c:strCache>
            </c:strRef>
          </c:cat>
          <c:val>
            <c:numRef>
              <c:f>Planilha1!$C$38:$C$42</c:f>
              <c:numCache>
                <c:formatCode>#,##0</c:formatCode>
                <c:ptCount val="5"/>
                <c:pt idx="0">
                  <c:v>403526.78699999995</c:v>
                </c:pt>
                <c:pt idx="1">
                  <c:v>2678129.21</c:v>
                </c:pt>
                <c:pt idx="2">
                  <c:v>9858083.6109999996</c:v>
                </c:pt>
                <c:pt idx="3">
                  <c:v>17895475.037999999</c:v>
                </c:pt>
                <c:pt idx="4">
                  <c:v>26333999.999999996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Planilha1!$D$38:$D$42</c15:f>
                <c15:dlblRangeCache>
                  <c:ptCount val="5"/>
                  <c:pt idx="0">
                    <c:v>1,2%</c:v>
                  </c:pt>
                  <c:pt idx="1">
                    <c:v>7,4%</c:v>
                  </c:pt>
                  <c:pt idx="2">
                    <c:v>23,9%</c:v>
                  </c:pt>
                  <c:pt idx="3">
                    <c:v>41,2%</c:v>
                  </c:pt>
                  <c:pt idx="4">
                    <c:v>57,0%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F83-4590-AA30-3BC616EFE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1"/>
        <c:axId val="760167264"/>
        <c:axId val="760165824"/>
      </c:barChart>
      <c:lineChart>
        <c:grouping val="standard"/>
        <c:varyColors val="0"/>
        <c:ser>
          <c:idx val="1"/>
          <c:order val="1"/>
          <c:tx>
            <c:strRef>
              <c:f>Planilha1!$D$37</c:f>
              <c:strCache>
                <c:ptCount val="1"/>
                <c:pt idx="0">
                  <c:v>Percent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rgbClr val="FFC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Planilha1!$B$38:$B$42</c:f>
              <c:strCache>
                <c:ptCount val="5"/>
                <c:pt idx="0">
                  <c:v>Em 2021</c:v>
                </c:pt>
                <c:pt idx="1">
                  <c:v>Em 2022</c:v>
                </c:pt>
                <c:pt idx="2">
                  <c:v>Em 2023</c:v>
                </c:pt>
                <c:pt idx="3">
                  <c:v>Em 2024</c:v>
                </c:pt>
                <c:pt idx="4">
                  <c:v>Em 2025</c:v>
                </c:pt>
              </c:strCache>
            </c:strRef>
          </c:cat>
          <c:val>
            <c:numRef>
              <c:f>Planilha1!$D$38:$D$42</c:f>
              <c:numCache>
                <c:formatCode>0.0%</c:formatCode>
                <c:ptCount val="5"/>
                <c:pt idx="0">
                  <c:v>1.1788626258717488E-2</c:v>
                </c:pt>
                <c:pt idx="1">
                  <c:v>7.3565584537446979E-2</c:v>
                </c:pt>
                <c:pt idx="2">
                  <c:v>0.23907192210909797</c:v>
                </c:pt>
                <c:pt idx="3">
                  <c:v>0.41214944794052694</c:v>
                </c:pt>
                <c:pt idx="4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83-4590-AA30-3BC616EFE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042895"/>
        <c:axId val="920046735"/>
      </c:lineChart>
      <c:catAx>
        <c:axId val="7601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0165824"/>
        <c:crosses val="autoZero"/>
        <c:auto val="1"/>
        <c:lblAlgn val="ctr"/>
        <c:lblOffset val="100"/>
        <c:noMultiLvlLbl val="0"/>
      </c:catAx>
      <c:valAx>
        <c:axId val="760165824"/>
        <c:scaling>
          <c:orientation val="minMax"/>
          <c:max val="300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0167264"/>
        <c:crosses val="autoZero"/>
        <c:crossBetween val="between"/>
      </c:valAx>
      <c:valAx>
        <c:axId val="920046735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0042895"/>
        <c:crosses val="max"/>
        <c:crossBetween val="between"/>
      </c:valAx>
      <c:catAx>
        <c:axId val="9200428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0046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1905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GOV.BR dos declarantes</a:t>
            </a:r>
            <a:r>
              <a:rPr lang="pt-BR" b="1" baseline="0"/>
              <a:t> IRPF</a:t>
            </a:r>
            <a:endParaRPr lang="pt-BR" b="1"/>
          </a:p>
        </c:rich>
      </c:tx>
      <c:layout>
        <c:manualLayout>
          <c:xMode val="edge"/>
          <c:yMode val="edge"/>
          <c:x val="9.756855494456021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8980658611917743E-2"/>
          <c:w val="0.97110259683311762"/>
          <c:h val="0.911019341388082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45-412D-BD86-9224AC6F20DF}"/>
              </c:ext>
            </c:extLst>
          </c:dPt>
          <c:dPt>
            <c:idx val="1"/>
            <c:bubble3D val="0"/>
            <c:explosion val="19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45-412D-BD86-9224AC6F20DF}"/>
              </c:ext>
            </c:extLst>
          </c:dPt>
          <c:dLbls>
            <c:dLbl>
              <c:idx val="0"/>
              <c:layout>
                <c:manualLayout>
                  <c:x val="0.10788613057920601"/>
                  <c:y val="-0.244584533864158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091454917613147"/>
                      <c:h val="0.3686748872985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45-412D-BD86-9224AC6F20DF}"/>
                </c:ext>
              </c:extLst>
            </c:dLbl>
            <c:dLbl>
              <c:idx val="1"/>
              <c:layout>
                <c:manualLayout>
                  <c:x val="-1.0320501131029407E-3"/>
                  <c:y val="6.13460648508137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500699356163257"/>
                      <c:h val="0.368076389104882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45-412D-BD86-9224AC6F2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Planilha2!$O$8:$O$9</c:f>
              <c:strCache>
                <c:ptCount val="2"/>
                <c:pt idx="0">
                  <c:v>Com ouro/prata</c:v>
                </c:pt>
                <c:pt idx="1">
                  <c:v>Sem ouro/prata</c:v>
                </c:pt>
              </c:strCache>
            </c:strRef>
          </c:cat>
          <c:val>
            <c:numRef>
              <c:f>Planilha2!$P$8:$P$9</c:f>
              <c:numCache>
                <c:formatCode>0.0%</c:formatCode>
                <c:ptCount val="2"/>
                <c:pt idx="0">
                  <c:v>0.84099999999999997</c:v>
                </c:pt>
                <c:pt idx="1">
                  <c:v>0.15900000000000003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45-412D-BD86-9224AC6F2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4726-63F5-761D-F2A3-A64F1225A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577F83-D35D-75CC-ADF0-D8EE16268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0D99C7-3CEC-F9A4-418B-AA1D6F80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6483-62E0-460A-A12B-6A9D4F0B2176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DDA4DE-F87B-F866-16B7-2EB1928E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753798-B8E4-AA17-B88A-46B3243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5F3-2839-4328-9966-33C07865BF7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E10E51-ED73-B5D5-19AC-E8899B86D12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AB4FB31-B9C3-ECAA-4941-7A2D740EDF03}"/>
              </a:ext>
            </a:extLst>
          </p:cNvPr>
          <p:cNvSpPr/>
          <p:nvPr userDrawn="1"/>
        </p:nvSpPr>
        <p:spPr>
          <a:xfrm>
            <a:off x="2783840" y="1122363"/>
            <a:ext cx="6797040" cy="461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748AF-6B51-34B7-E273-C4875A46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E5FB7C-AF3D-3D3B-E748-ECC709C7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25BE6A-E1A6-5807-3DAB-D0B312B3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6483-62E0-460A-A12B-6A9D4F0B2176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DD435F-37C7-1843-C750-66511B82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4DB0A5-2E81-0A5B-F6ED-3C617AFD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5F3-2839-4328-9966-33C07865BF7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D9D055-8BAD-931D-E1CC-1FB73E36FC9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0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748AF-6B51-34B7-E273-C4875A46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E5FB7C-AF3D-3D3B-E748-ECC709C7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25BE6A-E1A6-5807-3DAB-D0B312B3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6483-62E0-460A-A12B-6A9D4F0B2176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DD435F-37C7-1843-C750-66511B82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4DB0A5-2E81-0A5B-F6ED-3C617AFD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5F3-2839-4328-9966-33C07865BF7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D9D055-8BAD-931D-E1CC-1FB73E36FC9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350AB4-ABFE-4844-1A26-4361831E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68193C-08B6-49E4-7612-02F6EBBDD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82CDA8-BC01-9101-5ED7-84E6DB720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1A6483-62E0-460A-A12B-6A9D4F0B2176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A1CABC-971F-62B3-6C9B-BCBA75076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7476EC-EBA0-BB4E-96BC-616D14E48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B45F3-2839-4328-9966-33C07865BF7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E38B097-1B3F-B562-B473-BF6708E2E6ED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FAB140E-F8C0-4BCB-22D4-A30ED8DC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80" y="1335158"/>
            <a:ext cx="6903100" cy="46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56A48F8-E057-299D-1CAB-DF13F781FF3A}"/>
              </a:ext>
            </a:extLst>
          </p:cNvPr>
          <p:cNvSpPr txBox="1"/>
          <p:nvPr/>
        </p:nvSpPr>
        <p:spPr>
          <a:xfrm>
            <a:off x="5788711" y="161627"/>
            <a:ext cx="61399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Formas de preenchimento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DF15A1-B930-07EB-A339-2C0C89D8F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320" y="1068436"/>
            <a:ext cx="5776382" cy="32492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2060"/>
            </a:solidFill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1ED05D4-53B4-3006-BD46-83CE5CB6873D}"/>
              </a:ext>
            </a:extLst>
          </p:cNvPr>
          <p:cNvSpPr/>
          <p:nvPr/>
        </p:nvSpPr>
        <p:spPr>
          <a:xfrm>
            <a:off x="6472520" y="1660886"/>
            <a:ext cx="4956909" cy="2428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500" b="1" dirty="0">
                <a:solidFill>
                  <a:srgbClr val="002060"/>
                </a:solidFill>
              </a:rPr>
              <a:t>Meu Imposto de Renda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DC5FFF5-AD10-1E9B-E268-123A730D4072}"/>
              </a:ext>
            </a:extLst>
          </p:cNvPr>
          <p:cNvGrpSpPr/>
          <p:nvPr/>
        </p:nvGrpSpPr>
        <p:grpSpPr>
          <a:xfrm>
            <a:off x="278677" y="1007047"/>
            <a:ext cx="5347030" cy="3157357"/>
            <a:chOff x="278677" y="1007047"/>
            <a:chExt cx="5347030" cy="315735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B8E44F1-A169-4C43-89BB-DCDCF094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119"/>
            <a:stretch/>
          </p:blipFill>
          <p:spPr>
            <a:xfrm>
              <a:off x="293243" y="1026544"/>
              <a:ext cx="5332464" cy="3137860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A6684D12-9D87-1B7D-0EB3-CDCD36CD0FF1}"/>
                </a:ext>
              </a:extLst>
            </p:cNvPr>
            <p:cNvGrpSpPr/>
            <p:nvPr/>
          </p:nvGrpSpPr>
          <p:grpSpPr>
            <a:xfrm>
              <a:off x="278677" y="1007047"/>
              <a:ext cx="5332463" cy="3157356"/>
              <a:chOff x="1488449" y="2036291"/>
              <a:chExt cx="2773104" cy="1784227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50DF613-0612-D5EA-0402-6E9255A54ADD}"/>
                  </a:ext>
                </a:extLst>
              </p:cNvPr>
              <p:cNvSpPr/>
              <p:nvPr/>
            </p:nvSpPr>
            <p:spPr>
              <a:xfrm>
                <a:off x="1638998" y="2800178"/>
                <a:ext cx="2539217" cy="4139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PGD IRPF 2025</a:t>
                </a:r>
                <a:r>
                  <a:rPr lang="pt-BR" sz="4000" b="1" dirty="0">
                    <a:solidFill>
                      <a:srgbClr val="B2FE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</a:t>
                </a:r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9941EB67-78AE-8A41-8F72-87697C8F0025}"/>
                  </a:ext>
                </a:extLst>
              </p:cNvPr>
              <p:cNvSpPr/>
              <p:nvPr/>
            </p:nvSpPr>
            <p:spPr>
              <a:xfrm>
                <a:off x="1488449" y="2036291"/>
                <a:ext cx="2773104" cy="178422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0F561B5-4DAA-4330-25CC-9E7B0EEAE98F}"/>
              </a:ext>
            </a:extLst>
          </p:cNvPr>
          <p:cNvGrpSpPr>
            <a:grpSpLocks noChangeAspect="1"/>
          </p:cNvGrpSpPr>
          <p:nvPr/>
        </p:nvGrpSpPr>
        <p:grpSpPr>
          <a:xfrm>
            <a:off x="11158845" y="3126437"/>
            <a:ext cx="707819" cy="468000"/>
            <a:chOff x="2236727" y="4142929"/>
            <a:chExt cx="890347" cy="581436"/>
          </a:xfrm>
        </p:grpSpPr>
        <p:grpSp>
          <p:nvGrpSpPr>
            <p:cNvPr id="18" name="Gráfico 3" descr="Medalha com preenchimento sólido">
              <a:extLst>
                <a:ext uri="{FF2B5EF4-FFF2-40B4-BE49-F238E27FC236}">
                  <a16:creationId xmlns:a16="http://schemas.microsoft.com/office/drawing/2014/main" id="{E59C1772-FDE6-2E57-5DDA-97D3713B98C3}"/>
                </a:ext>
              </a:extLst>
            </p:cNvPr>
            <p:cNvGrpSpPr/>
            <p:nvPr/>
          </p:nvGrpSpPr>
          <p:grpSpPr>
            <a:xfrm>
              <a:off x="2624608" y="4142929"/>
              <a:ext cx="502466" cy="572268"/>
              <a:chOff x="7804641" y="613694"/>
              <a:chExt cx="1070624" cy="1473750"/>
            </a:xfr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8E445E1C-7894-0FB4-287C-2D71B8C69788}"/>
                  </a:ext>
                </a:extLst>
              </p:cNvPr>
              <p:cNvSpPr/>
              <p:nvPr/>
            </p:nvSpPr>
            <p:spPr>
              <a:xfrm>
                <a:off x="8117766" y="1451821"/>
                <a:ext cx="442499" cy="444375"/>
              </a:xfrm>
              <a:custGeom>
                <a:avLst/>
                <a:gdLst>
                  <a:gd name="connsiteX0" fmla="*/ 221250 w 442499"/>
                  <a:gd name="connsiteY0" fmla="*/ 0 h 444374"/>
                  <a:gd name="connsiteX1" fmla="*/ 0 w 442499"/>
                  <a:gd name="connsiteY1" fmla="*/ 221250 h 444374"/>
                  <a:gd name="connsiteX2" fmla="*/ 221250 w 442499"/>
                  <a:gd name="connsiteY2" fmla="*/ 444375 h 444374"/>
                  <a:gd name="connsiteX3" fmla="*/ 442500 w 442499"/>
                  <a:gd name="connsiteY3" fmla="*/ 223125 h 444374"/>
                  <a:gd name="connsiteX4" fmla="*/ 221250 w 442499"/>
                  <a:gd name="connsiteY4" fmla="*/ 0 h 44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499" h="444374">
                    <a:moveTo>
                      <a:pt x="221250" y="0"/>
                    </a:moveTo>
                    <a:cubicBezTo>
                      <a:pt x="99375" y="0"/>
                      <a:pt x="0" y="99375"/>
                      <a:pt x="0" y="221250"/>
                    </a:cubicBezTo>
                    <a:cubicBezTo>
                      <a:pt x="0" y="343125"/>
                      <a:pt x="99375" y="444375"/>
                      <a:pt x="221250" y="444375"/>
                    </a:cubicBezTo>
                    <a:cubicBezTo>
                      <a:pt x="343125" y="444375"/>
                      <a:pt x="442500" y="345000"/>
                      <a:pt x="442500" y="223125"/>
                    </a:cubicBezTo>
                    <a:cubicBezTo>
                      <a:pt x="442500" y="101250"/>
                      <a:pt x="343125" y="0"/>
                      <a:pt x="221250" y="0"/>
                    </a:cubicBezTo>
                  </a:path>
                </a:pathLst>
              </a:custGeom>
              <a:grpFill/>
              <a:ln w="28575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5628BA8F-FEC2-DD0B-CE75-34B6A97BEB62}"/>
                  </a:ext>
                </a:extLst>
              </p:cNvPr>
              <p:cNvSpPr/>
              <p:nvPr/>
            </p:nvSpPr>
            <p:spPr>
              <a:xfrm>
                <a:off x="7926516" y="1262444"/>
                <a:ext cx="825000" cy="825000"/>
              </a:xfrm>
              <a:custGeom>
                <a:avLst/>
                <a:gdLst>
                  <a:gd name="connsiteX0" fmla="*/ 412500 w 825000"/>
                  <a:gd name="connsiteY0" fmla="*/ 0 h 825000"/>
                  <a:gd name="connsiteX1" fmla="*/ 0 w 825000"/>
                  <a:gd name="connsiteY1" fmla="*/ 412500 h 825000"/>
                  <a:gd name="connsiteX2" fmla="*/ 412500 w 825000"/>
                  <a:gd name="connsiteY2" fmla="*/ 825000 h 825000"/>
                  <a:gd name="connsiteX3" fmla="*/ 825000 w 825000"/>
                  <a:gd name="connsiteY3" fmla="*/ 412500 h 825000"/>
                  <a:gd name="connsiteX4" fmla="*/ 412500 w 825000"/>
                  <a:gd name="connsiteY4" fmla="*/ 0 h 825000"/>
                  <a:gd name="connsiteX5" fmla="*/ 412500 w 825000"/>
                  <a:gd name="connsiteY5" fmla="*/ 712500 h 825000"/>
                  <a:gd name="connsiteX6" fmla="*/ 112500 w 825000"/>
                  <a:gd name="connsiteY6" fmla="*/ 412500 h 825000"/>
                  <a:gd name="connsiteX7" fmla="*/ 412500 w 825000"/>
                  <a:gd name="connsiteY7" fmla="*/ 112500 h 825000"/>
                  <a:gd name="connsiteX8" fmla="*/ 712500 w 825000"/>
                  <a:gd name="connsiteY8" fmla="*/ 412500 h 825000"/>
                  <a:gd name="connsiteX9" fmla="*/ 412500 w 825000"/>
                  <a:gd name="connsiteY9" fmla="*/ 712500 h 82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5000" h="825000">
                    <a:moveTo>
                      <a:pt x="412500" y="0"/>
                    </a:moveTo>
                    <a:cubicBezTo>
                      <a:pt x="185625" y="0"/>
                      <a:pt x="0" y="185625"/>
                      <a:pt x="0" y="412500"/>
                    </a:cubicBezTo>
                    <a:cubicBezTo>
                      <a:pt x="0" y="639375"/>
                      <a:pt x="185625" y="825000"/>
                      <a:pt x="412500" y="825000"/>
                    </a:cubicBezTo>
                    <a:cubicBezTo>
                      <a:pt x="639375" y="825000"/>
                      <a:pt x="825000" y="639375"/>
                      <a:pt x="825000" y="412500"/>
                    </a:cubicBezTo>
                    <a:cubicBezTo>
                      <a:pt x="825000" y="185625"/>
                      <a:pt x="639375" y="0"/>
                      <a:pt x="412500" y="0"/>
                    </a:cubicBezTo>
                    <a:moveTo>
                      <a:pt x="412500" y="712500"/>
                    </a:moveTo>
                    <a:cubicBezTo>
                      <a:pt x="247500" y="712500"/>
                      <a:pt x="112500" y="577500"/>
                      <a:pt x="112500" y="412500"/>
                    </a:cubicBezTo>
                    <a:cubicBezTo>
                      <a:pt x="112500" y="247500"/>
                      <a:pt x="247500" y="112500"/>
                      <a:pt x="412500" y="112500"/>
                    </a:cubicBezTo>
                    <a:cubicBezTo>
                      <a:pt x="577500" y="112500"/>
                      <a:pt x="712500" y="247500"/>
                      <a:pt x="712500" y="412500"/>
                    </a:cubicBezTo>
                    <a:cubicBezTo>
                      <a:pt x="712500" y="577500"/>
                      <a:pt x="577500" y="712500"/>
                      <a:pt x="412500" y="712500"/>
                    </a:cubicBezTo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FA60F1E-B568-15B9-BBC2-A17841BE66ED}"/>
                  </a:ext>
                </a:extLst>
              </p:cNvPr>
              <p:cNvSpPr/>
              <p:nvPr/>
            </p:nvSpPr>
            <p:spPr>
              <a:xfrm>
                <a:off x="8440266" y="613694"/>
                <a:ext cx="434999" cy="678750"/>
              </a:xfrm>
              <a:custGeom>
                <a:avLst/>
                <a:gdLst>
                  <a:gd name="connsiteX0" fmla="*/ 0 w 434999"/>
                  <a:gd name="connsiteY0" fmla="*/ 583125 h 678750"/>
                  <a:gd name="connsiteX1" fmla="*/ 204375 w 434999"/>
                  <a:gd name="connsiteY1" fmla="*/ 678750 h 678750"/>
                  <a:gd name="connsiteX2" fmla="*/ 435000 w 434999"/>
                  <a:gd name="connsiteY2" fmla="*/ 157500 h 678750"/>
                  <a:gd name="connsiteX3" fmla="*/ 330000 w 434999"/>
                  <a:gd name="connsiteY3" fmla="*/ 0 h 678750"/>
                  <a:gd name="connsiteX4" fmla="*/ 262500 w 434999"/>
                  <a:gd name="connsiteY4" fmla="*/ 0 h 678750"/>
                  <a:gd name="connsiteX5" fmla="*/ 116250 w 434999"/>
                  <a:gd name="connsiteY5" fmla="*/ 320625 h 678750"/>
                  <a:gd name="connsiteX6" fmla="*/ 0 w 434999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999" h="678750">
                    <a:moveTo>
                      <a:pt x="0" y="583125"/>
                    </a:moveTo>
                    <a:cubicBezTo>
                      <a:pt x="75000" y="600000"/>
                      <a:pt x="144375" y="631875"/>
                      <a:pt x="204375" y="678750"/>
                    </a:cubicBezTo>
                    <a:lnTo>
                      <a:pt x="435000" y="157500"/>
                    </a:lnTo>
                    <a:lnTo>
                      <a:pt x="330000" y="0"/>
                    </a:lnTo>
                    <a:lnTo>
                      <a:pt x="262500" y="0"/>
                    </a:lnTo>
                    <a:lnTo>
                      <a:pt x="116250" y="320625"/>
                    </a:lnTo>
                    <a:lnTo>
                      <a:pt x="0" y="583125"/>
                    </a:ln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31655EF-EE04-5DDF-C54E-DEB9ADAE36C6}"/>
                  </a:ext>
                </a:extLst>
              </p:cNvPr>
              <p:cNvSpPr/>
              <p:nvPr/>
            </p:nvSpPr>
            <p:spPr>
              <a:xfrm>
                <a:off x="7804641" y="613694"/>
                <a:ext cx="433124" cy="678750"/>
              </a:xfrm>
              <a:custGeom>
                <a:avLst/>
                <a:gdLst>
                  <a:gd name="connsiteX0" fmla="*/ 433125 w 433124"/>
                  <a:gd name="connsiteY0" fmla="*/ 583125 h 678750"/>
                  <a:gd name="connsiteX1" fmla="*/ 316875 w 433124"/>
                  <a:gd name="connsiteY1" fmla="*/ 320625 h 678750"/>
                  <a:gd name="connsiteX2" fmla="*/ 170625 w 433124"/>
                  <a:gd name="connsiteY2" fmla="*/ 0 h 678750"/>
                  <a:gd name="connsiteX3" fmla="*/ 103125 w 433124"/>
                  <a:gd name="connsiteY3" fmla="*/ 0 h 678750"/>
                  <a:gd name="connsiteX4" fmla="*/ 0 w 433124"/>
                  <a:gd name="connsiteY4" fmla="*/ 157500 h 678750"/>
                  <a:gd name="connsiteX5" fmla="*/ 230625 w 433124"/>
                  <a:gd name="connsiteY5" fmla="*/ 678750 h 678750"/>
                  <a:gd name="connsiteX6" fmla="*/ 433125 w 433124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124" h="678750">
                    <a:moveTo>
                      <a:pt x="433125" y="583125"/>
                    </a:moveTo>
                    <a:lnTo>
                      <a:pt x="316875" y="320625"/>
                    </a:lnTo>
                    <a:lnTo>
                      <a:pt x="170625" y="0"/>
                    </a:lnTo>
                    <a:lnTo>
                      <a:pt x="103125" y="0"/>
                    </a:lnTo>
                    <a:lnTo>
                      <a:pt x="0" y="157500"/>
                    </a:lnTo>
                    <a:lnTo>
                      <a:pt x="230625" y="678750"/>
                    </a:lnTo>
                    <a:cubicBezTo>
                      <a:pt x="288750" y="633750"/>
                      <a:pt x="358125" y="600000"/>
                      <a:pt x="433125" y="583125"/>
                    </a:cubicBezTo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026778E9-02E5-7263-6236-44612B401F11}"/>
                  </a:ext>
                </a:extLst>
              </p:cNvPr>
              <p:cNvSpPr/>
              <p:nvPr/>
            </p:nvSpPr>
            <p:spPr>
              <a:xfrm>
                <a:off x="8057766" y="615570"/>
                <a:ext cx="562500" cy="224999"/>
              </a:xfrm>
              <a:custGeom>
                <a:avLst/>
                <a:gdLst>
                  <a:gd name="connsiteX0" fmla="*/ 459375 w 562500"/>
                  <a:gd name="connsiteY0" fmla="*/ 225000 h 224999"/>
                  <a:gd name="connsiteX1" fmla="*/ 562500 w 562500"/>
                  <a:gd name="connsiteY1" fmla="*/ 0 h 224999"/>
                  <a:gd name="connsiteX2" fmla="*/ 0 w 562500"/>
                  <a:gd name="connsiteY2" fmla="*/ 0 h 224999"/>
                  <a:gd name="connsiteX3" fmla="*/ 103125 w 562500"/>
                  <a:gd name="connsiteY3" fmla="*/ 225000 h 22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500" h="224999">
                    <a:moveTo>
                      <a:pt x="459375" y="225000"/>
                    </a:moveTo>
                    <a:lnTo>
                      <a:pt x="562500" y="0"/>
                    </a:lnTo>
                    <a:lnTo>
                      <a:pt x="0" y="0"/>
                    </a:lnTo>
                    <a:lnTo>
                      <a:pt x="103125" y="225000"/>
                    </a:ln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062330BE-95BA-4850-41CB-EF8BD2D98D22}"/>
                </a:ext>
              </a:extLst>
            </p:cNvPr>
            <p:cNvGrpSpPr/>
            <p:nvPr/>
          </p:nvGrpSpPr>
          <p:grpSpPr>
            <a:xfrm>
              <a:off x="2236727" y="4152097"/>
              <a:ext cx="502466" cy="572268"/>
              <a:chOff x="9640425" y="2649722"/>
              <a:chExt cx="489225" cy="576138"/>
            </a:xfrm>
          </p:grpSpPr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CFC2C8AF-1069-585C-8D85-2C42B55361AC}"/>
                  </a:ext>
                </a:extLst>
              </p:cNvPr>
              <p:cNvSpPr/>
              <p:nvPr/>
            </p:nvSpPr>
            <p:spPr>
              <a:xfrm>
                <a:off x="9783508" y="2977373"/>
                <a:ext cx="202201" cy="173721"/>
              </a:xfrm>
              <a:custGeom>
                <a:avLst/>
                <a:gdLst>
                  <a:gd name="connsiteX0" fmla="*/ 221250 w 442499"/>
                  <a:gd name="connsiteY0" fmla="*/ 0 h 444374"/>
                  <a:gd name="connsiteX1" fmla="*/ 0 w 442499"/>
                  <a:gd name="connsiteY1" fmla="*/ 221250 h 444374"/>
                  <a:gd name="connsiteX2" fmla="*/ 221250 w 442499"/>
                  <a:gd name="connsiteY2" fmla="*/ 444375 h 444374"/>
                  <a:gd name="connsiteX3" fmla="*/ 442500 w 442499"/>
                  <a:gd name="connsiteY3" fmla="*/ 223125 h 444374"/>
                  <a:gd name="connsiteX4" fmla="*/ 221250 w 442499"/>
                  <a:gd name="connsiteY4" fmla="*/ 0 h 44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499" h="444374">
                    <a:moveTo>
                      <a:pt x="221250" y="0"/>
                    </a:moveTo>
                    <a:cubicBezTo>
                      <a:pt x="99375" y="0"/>
                      <a:pt x="0" y="99375"/>
                      <a:pt x="0" y="221250"/>
                    </a:cubicBezTo>
                    <a:cubicBezTo>
                      <a:pt x="0" y="343125"/>
                      <a:pt x="99375" y="444375"/>
                      <a:pt x="221250" y="444375"/>
                    </a:cubicBezTo>
                    <a:cubicBezTo>
                      <a:pt x="343125" y="444375"/>
                      <a:pt x="442500" y="345000"/>
                      <a:pt x="442500" y="223125"/>
                    </a:cubicBezTo>
                    <a:cubicBezTo>
                      <a:pt x="442500" y="101250"/>
                      <a:pt x="343125" y="0"/>
                      <a:pt x="221250" y="0"/>
                    </a:cubicBezTo>
                  </a:path>
                </a:pathLst>
              </a:custGeom>
              <a:solidFill>
                <a:srgbClr val="FFFF00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BDBFA421-D028-E81C-479E-0F1074CB971C}"/>
                  </a:ext>
                </a:extLst>
              </p:cNvPr>
              <p:cNvSpPr/>
              <p:nvPr/>
            </p:nvSpPr>
            <p:spPr>
              <a:xfrm>
                <a:off x="9696116" y="2903340"/>
                <a:ext cx="376986" cy="322520"/>
              </a:xfrm>
              <a:custGeom>
                <a:avLst/>
                <a:gdLst>
                  <a:gd name="connsiteX0" fmla="*/ 412500 w 825000"/>
                  <a:gd name="connsiteY0" fmla="*/ 0 h 825000"/>
                  <a:gd name="connsiteX1" fmla="*/ 0 w 825000"/>
                  <a:gd name="connsiteY1" fmla="*/ 412500 h 825000"/>
                  <a:gd name="connsiteX2" fmla="*/ 412500 w 825000"/>
                  <a:gd name="connsiteY2" fmla="*/ 825000 h 825000"/>
                  <a:gd name="connsiteX3" fmla="*/ 825000 w 825000"/>
                  <a:gd name="connsiteY3" fmla="*/ 412500 h 825000"/>
                  <a:gd name="connsiteX4" fmla="*/ 412500 w 825000"/>
                  <a:gd name="connsiteY4" fmla="*/ 0 h 825000"/>
                  <a:gd name="connsiteX5" fmla="*/ 412500 w 825000"/>
                  <a:gd name="connsiteY5" fmla="*/ 712500 h 825000"/>
                  <a:gd name="connsiteX6" fmla="*/ 112500 w 825000"/>
                  <a:gd name="connsiteY6" fmla="*/ 412500 h 825000"/>
                  <a:gd name="connsiteX7" fmla="*/ 412500 w 825000"/>
                  <a:gd name="connsiteY7" fmla="*/ 112500 h 825000"/>
                  <a:gd name="connsiteX8" fmla="*/ 712500 w 825000"/>
                  <a:gd name="connsiteY8" fmla="*/ 412500 h 825000"/>
                  <a:gd name="connsiteX9" fmla="*/ 412500 w 825000"/>
                  <a:gd name="connsiteY9" fmla="*/ 712500 h 82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5000" h="825000">
                    <a:moveTo>
                      <a:pt x="412500" y="0"/>
                    </a:moveTo>
                    <a:cubicBezTo>
                      <a:pt x="185625" y="0"/>
                      <a:pt x="0" y="185625"/>
                      <a:pt x="0" y="412500"/>
                    </a:cubicBezTo>
                    <a:cubicBezTo>
                      <a:pt x="0" y="639375"/>
                      <a:pt x="185625" y="825000"/>
                      <a:pt x="412500" y="825000"/>
                    </a:cubicBezTo>
                    <a:cubicBezTo>
                      <a:pt x="639375" y="825000"/>
                      <a:pt x="825000" y="639375"/>
                      <a:pt x="825000" y="412500"/>
                    </a:cubicBezTo>
                    <a:cubicBezTo>
                      <a:pt x="825000" y="185625"/>
                      <a:pt x="639375" y="0"/>
                      <a:pt x="412500" y="0"/>
                    </a:cubicBezTo>
                    <a:moveTo>
                      <a:pt x="412500" y="712500"/>
                    </a:moveTo>
                    <a:cubicBezTo>
                      <a:pt x="247500" y="712500"/>
                      <a:pt x="112500" y="577500"/>
                      <a:pt x="112500" y="412500"/>
                    </a:cubicBezTo>
                    <a:cubicBezTo>
                      <a:pt x="112500" y="247500"/>
                      <a:pt x="247500" y="112500"/>
                      <a:pt x="412500" y="112500"/>
                    </a:cubicBezTo>
                    <a:cubicBezTo>
                      <a:pt x="577500" y="112500"/>
                      <a:pt x="712500" y="247500"/>
                      <a:pt x="712500" y="412500"/>
                    </a:cubicBezTo>
                    <a:cubicBezTo>
                      <a:pt x="712500" y="577500"/>
                      <a:pt x="577500" y="712500"/>
                      <a:pt x="412500" y="712500"/>
                    </a:cubicBezTo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39D6F14-6F94-71CB-7D74-90C11D038E15}"/>
                  </a:ext>
                </a:extLst>
              </p:cNvPr>
              <p:cNvSpPr/>
              <p:nvPr/>
            </p:nvSpPr>
            <p:spPr>
              <a:xfrm>
                <a:off x="9930876" y="2649722"/>
                <a:ext cx="198774" cy="265346"/>
              </a:xfrm>
              <a:custGeom>
                <a:avLst/>
                <a:gdLst>
                  <a:gd name="connsiteX0" fmla="*/ 0 w 434999"/>
                  <a:gd name="connsiteY0" fmla="*/ 583125 h 678750"/>
                  <a:gd name="connsiteX1" fmla="*/ 204375 w 434999"/>
                  <a:gd name="connsiteY1" fmla="*/ 678750 h 678750"/>
                  <a:gd name="connsiteX2" fmla="*/ 435000 w 434999"/>
                  <a:gd name="connsiteY2" fmla="*/ 157500 h 678750"/>
                  <a:gd name="connsiteX3" fmla="*/ 330000 w 434999"/>
                  <a:gd name="connsiteY3" fmla="*/ 0 h 678750"/>
                  <a:gd name="connsiteX4" fmla="*/ 262500 w 434999"/>
                  <a:gd name="connsiteY4" fmla="*/ 0 h 678750"/>
                  <a:gd name="connsiteX5" fmla="*/ 116250 w 434999"/>
                  <a:gd name="connsiteY5" fmla="*/ 320625 h 678750"/>
                  <a:gd name="connsiteX6" fmla="*/ 0 w 434999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999" h="678750">
                    <a:moveTo>
                      <a:pt x="0" y="583125"/>
                    </a:moveTo>
                    <a:cubicBezTo>
                      <a:pt x="75000" y="600000"/>
                      <a:pt x="144375" y="631875"/>
                      <a:pt x="204375" y="678750"/>
                    </a:cubicBezTo>
                    <a:lnTo>
                      <a:pt x="435000" y="157500"/>
                    </a:lnTo>
                    <a:lnTo>
                      <a:pt x="330000" y="0"/>
                    </a:lnTo>
                    <a:lnTo>
                      <a:pt x="262500" y="0"/>
                    </a:lnTo>
                    <a:lnTo>
                      <a:pt x="116250" y="320625"/>
                    </a:lnTo>
                    <a:lnTo>
                      <a:pt x="0" y="583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55895319-B30D-961F-A013-C449B4DBA256}"/>
                  </a:ext>
                </a:extLst>
              </p:cNvPr>
              <p:cNvSpPr/>
              <p:nvPr/>
            </p:nvSpPr>
            <p:spPr>
              <a:xfrm>
                <a:off x="9640425" y="2649722"/>
                <a:ext cx="197917" cy="265346"/>
              </a:xfrm>
              <a:custGeom>
                <a:avLst/>
                <a:gdLst>
                  <a:gd name="connsiteX0" fmla="*/ 433125 w 433124"/>
                  <a:gd name="connsiteY0" fmla="*/ 583125 h 678750"/>
                  <a:gd name="connsiteX1" fmla="*/ 316875 w 433124"/>
                  <a:gd name="connsiteY1" fmla="*/ 320625 h 678750"/>
                  <a:gd name="connsiteX2" fmla="*/ 170625 w 433124"/>
                  <a:gd name="connsiteY2" fmla="*/ 0 h 678750"/>
                  <a:gd name="connsiteX3" fmla="*/ 103125 w 433124"/>
                  <a:gd name="connsiteY3" fmla="*/ 0 h 678750"/>
                  <a:gd name="connsiteX4" fmla="*/ 0 w 433124"/>
                  <a:gd name="connsiteY4" fmla="*/ 157500 h 678750"/>
                  <a:gd name="connsiteX5" fmla="*/ 230625 w 433124"/>
                  <a:gd name="connsiteY5" fmla="*/ 678750 h 678750"/>
                  <a:gd name="connsiteX6" fmla="*/ 433125 w 433124"/>
                  <a:gd name="connsiteY6" fmla="*/ 583125 h 67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124" h="678750">
                    <a:moveTo>
                      <a:pt x="433125" y="583125"/>
                    </a:moveTo>
                    <a:lnTo>
                      <a:pt x="316875" y="320625"/>
                    </a:lnTo>
                    <a:lnTo>
                      <a:pt x="170625" y="0"/>
                    </a:lnTo>
                    <a:lnTo>
                      <a:pt x="103125" y="0"/>
                    </a:lnTo>
                    <a:lnTo>
                      <a:pt x="0" y="157500"/>
                    </a:lnTo>
                    <a:lnTo>
                      <a:pt x="230625" y="678750"/>
                    </a:lnTo>
                    <a:cubicBezTo>
                      <a:pt x="288750" y="633750"/>
                      <a:pt x="358125" y="600000"/>
                      <a:pt x="433125" y="583125"/>
                    </a:cubicBezTo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42E61408-A479-F880-986B-3ECD67A491D1}"/>
                  </a:ext>
                </a:extLst>
              </p:cNvPr>
              <p:cNvSpPr/>
              <p:nvPr/>
            </p:nvSpPr>
            <p:spPr>
              <a:xfrm>
                <a:off x="9756091" y="2650455"/>
                <a:ext cx="257036" cy="87960"/>
              </a:xfrm>
              <a:custGeom>
                <a:avLst/>
                <a:gdLst>
                  <a:gd name="connsiteX0" fmla="*/ 459375 w 562500"/>
                  <a:gd name="connsiteY0" fmla="*/ 225000 h 224999"/>
                  <a:gd name="connsiteX1" fmla="*/ 562500 w 562500"/>
                  <a:gd name="connsiteY1" fmla="*/ 0 h 224999"/>
                  <a:gd name="connsiteX2" fmla="*/ 0 w 562500"/>
                  <a:gd name="connsiteY2" fmla="*/ 0 h 224999"/>
                  <a:gd name="connsiteX3" fmla="*/ 103125 w 562500"/>
                  <a:gd name="connsiteY3" fmla="*/ 225000 h 22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500" h="224999">
                    <a:moveTo>
                      <a:pt x="459375" y="225000"/>
                    </a:moveTo>
                    <a:lnTo>
                      <a:pt x="562500" y="0"/>
                    </a:lnTo>
                    <a:lnTo>
                      <a:pt x="0" y="0"/>
                    </a:lnTo>
                    <a:lnTo>
                      <a:pt x="103125" y="22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39000">
                    <a:srgbClr val="FFFF00"/>
                  </a:gs>
                  <a:gs pos="72000">
                    <a:srgbClr val="FFC000"/>
                  </a:gs>
                </a:gsLst>
                <a:lin ang="13500000" scaled="1"/>
                <a:tileRect/>
              </a:gra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B1864E-7D00-477E-1E6E-09C9355D178E}"/>
              </a:ext>
            </a:extLst>
          </p:cNvPr>
          <p:cNvSpPr txBox="1"/>
          <p:nvPr/>
        </p:nvSpPr>
        <p:spPr>
          <a:xfrm>
            <a:off x="272786" y="4467971"/>
            <a:ext cx="5493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u="sng" dirty="0"/>
              <a:t>PGD IRPF2025</a:t>
            </a:r>
          </a:p>
          <a:p>
            <a:r>
              <a:rPr lang="pt-BR" dirty="0"/>
              <a:t>Solução cliente-servidor</a:t>
            </a:r>
          </a:p>
          <a:p>
            <a:r>
              <a:rPr lang="pt-BR" dirty="0"/>
              <a:t>Para computadores</a:t>
            </a:r>
          </a:p>
          <a:p>
            <a:r>
              <a:rPr lang="pt-BR" dirty="0"/>
              <a:t>Download a partir do dia 13/03</a:t>
            </a:r>
          </a:p>
          <a:p>
            <a:r>
              <a:rPr lang="pt-BR" dirty="0"/>
              <a:t>Transmissão a partir do dia 17/03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E2527E-568D-DDCA-EC18-92564A7BF40A}"/>
              </a:ext>
            </a:extLst>
          </p:cNvPr>
          <p:cNvSpPr txBox="1"/>
          <p:nvPr/>
        </p:nvSpPr>
        <p:spPr>
          <a:xfrm>
            <a:off x="6204331" y="4511597"/>
            <a:ext cx="5493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u="sng" dirty="0"/>
              <a:t>Meu Imposto de Renda - MIR</a:t>
            </a:r>
          </a:p>
          <a:p>
            <a:r>
              <a:rPr lang="pt-BR" dirty="0"/>
              <a:t>Nova solução online</a:t>
            </a:r>
          </a:p>
          <a:p>
            <a:r>
              <a:rPr lang="pt-BR" dirty="0"/>
              <a:t>Para computadores  e dispositivos móveis (smartphones e tabletes)</a:t>
            </a:r>
          </a:p>
          <a:p>
            <a:r>
              <a:rPr lang="pt-BR" dirty="0"/>
              <a:t>Acesso a partir do dia 01/04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A02D77-9E5A-88F2-E51F-624E4FE23B71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272620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06C0E46-6913-29E5-DEFB-06273311A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127047"/>
              </p:ext>
            </p:extLst>
          </p:nvPr>
        </p:nvGraphicFramePr>
        <p:xfrm>
          <a:off x="1311340" y="1539576"/>
          <a:ext cx="10026868" cy="515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E067F5-8806-9ADC-6DFA-57E6B0914309}"/>
              </a:ext>
            </a:extLst>
          </p:cNvPr>
          <p:cNvSpPr txBox="1"/>
          <p:nvPr/>
        </p:nvSpPr>
        <p:spPr>
          <a:xfrm>
            <a:off x="1763681" y="523913"/>
            <a:ext cx="8664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002060"/>
                </a:solidFill>
              </a:rPr>
              <a:t>Expectativa de alcançar </a:t>
            </a:r>
            <a:r>
              <a:rPr lang="pt-BR" sz="6000" b="1" dirty="0">
                <a:solidFill>
                  <a:srgbClr val="002060"/>
                </a:solidFill>
              </a:rPr>
              <a:t>57% </a:t>
            </a:r>
            <a:r>
              <a:rPr lang="pt-BR" sz="2600" b="1" dirty="0">
                <a:solidFill>
                  <a:srgbClr val="002060"/>
                </a:solidFill>
              </a:rPr>
              <a:t>das declarações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5AFE76-A718-A09E-9F81-3F20D59353E7}"/>
              </a:ext>
            </a:extLst>
          </p:cNvPr>
          <p:cNvSpPr txBox="1"/>
          <p:nvPr/>
        </p:nvSpPr>
        <p:spPr>
          <a:xfrm>
            <a:off x="7859794" y="159117"/>
            <a:ext cx="5290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err="1">
                <a:solidFill>
                  <a:srgbClr val="3F85FF"/>
                </a:solidFill>
              </a:rPr>
              <a:t>Pré</a:t>
            </a:r>
            <a:r>
              <a:rPr lang="pt-BR" sz="3400" b="1" dirty="0">
                <a:solidFill>
                  <a:srgbClr val="3F85FF"/>
                </a:solidFill>
              </a:rPr>
              <a:t>-Preenchida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E25980-38D5-AE9E-D8D2-DF5D8175DDFC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FF37BA1-2FD7-F976-4F19-CC1248168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077483"/>
              </p:ext>
            </p:extLst>
          </p:nvPr>
        </p:nvGraphicFramePr>
        <p:xfrm>
          <a:off x="2400474" y="2183323"/>
          <a:ext cx="3076401" cy="212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18A444E1-D6B3-FF85-6967-FBE8DFFFE095}"/>
              </a:ext>
            </a:extLst>
          </p:cNvPr>
          <p:cNvSpPr txBox="1"/>
          <p:nvPr/>
        </p:nvSpPr>
        <p:spPr>
          <a:xfrm>
            <a:off x="1258072" y="1572328"/>
            <a:ext cx="74242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</a:rPr>
              <a:t>Histórico da evolução da </a:t>
            </a:r>
            <a:r>
              <a:rPr lang="pt-BR" sz="2600" b="1" dirty="0" err="1">
                <a:solidFill>
                  <a:srgbClr val="002060"/>
                </a:solidFill>
              </a:rPr>
              <a:t>pré</a:t>
            </a:r>
            <a:r>
              <a:rPr lang="pt-BR" sz="2600" b="1" dirty="0">
                <a:solidFill>
                  <a:srgbClr val="002060"/>
                </a:solidFill>
              </a:rPr>
              <a:t>-preenchida - IRPF</a:t>
            </a:r>
          </a:p>
        </p:txBody>
      </p:sp>
    </p:spTree>
    <p:extLst>
      <p:ext uri="{BB962C8B-B14F-4D97-AF65-F5344CB8AC3E}">
        <p14:creationId xmlns:p14="http://schemas.microsoft.com/office/powerpoint/2010/main" val="21366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12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DAF4DA-C161-A570-071E-8572C58930EB}"/>
              </a:ext>
            </a:extLst>
          </p:cNvPr>
          <p:cNvSpPr txBox="1"/>
          <p:nvPr/>
        </p:nvSpPr>
        <p:spPr>
          <a:xfrm>
            <a:off x="969612" y="1580466"/>
            <a:ext cx="10858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fontAlgn="base"/>
            <a:r>
              <a:rPr lang="pt-BR" sz="2200" dirty="0"/>
              <a:t>Informações da declaração anterior do contribuinte: identificação, endereço...;</a:t>
            </a:r>
          </a:p>
          <a:p>
            <a:pPr fontAlgn="base"/>
            <a:r>
              <a:rPr lang="pt-BR" sz="2200" dirty="0"/>
              <a:t>Rendimentos e pagamentos da DIRF, DIMOB, DMED e Carnê-Leão Web; </a:t>
            </a:r>
          </a:p>
          <a:p>
            <a:pPr fontAlgn="base"/>
            <a:r>
              <a:rPr lang="pt-BR" sz="2200" dirty="0"/>
              <a:t>Rendimentos isentos em função de moléstia grave e códigos de juros (inclusive RRA);</a:t>
            </a:r>
          </a:p>
          <a:p>
            <a:pPr fontAlgn="base"/>
            <a:r>
              <a:rPr lang="pt-BR" sz="2200" dirty="0"/>
              <a:t>Rendimentos de restituição recebidas no ano-calendário;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167B81-C936-6033-CCAE-93F5FAF750AA}"/>
              </a:ext>
            </a:extLst>
          </p:cNvPr>
          <p:cNvSpPr txBox="1"/>
          <p:nvPr/>
        </p:nvSpPr>
        <p:spPr>
          <a:xfrm>
            <a:off x="7859794" y="159117"/>
            <a:ext cx="5290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err="1">
                <a:solidFill>
                  <a:srgbClr val="3F85FF"/>
                </a:solidFill>
              </a:rPr>
              <a:t>Pré</a:t>
            </a:r>
            <a:r>
              <a:rPr lang="pt-BR" sz="3400" b="1" dirty="0">
                <a:solidFill>
                  <a:srgbClr val="3F85FF"/>
                </a:solidFill>
              </a:rPr>
              <a:t>-Preenchida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8BF102-A8F1-A1E7-62E7-D1C4B5FEE49E}"/>
              </a:ext>
            </a:extLst>
          </p:cNvPr>
          <p:cNvSpPr txBox="1"/>
          <p:nvPr/>
        </p:nvSpPr>
        <p:spPr>
          <a:xfrm>
            <a:off x="969612" y="967341"/>
            <a:ext cx="104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b="1" dirty="0"/>
              <a:t>Liberação no dia 1º de abril com as seguintes informações: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0CC570-51AB-FD5C-09E0-3C3CA4B54C62}"/>
              </a:ext>
            </a:extLst>
          </p:cNvPr>
          <p:cNvSpPr txBox="1"/>
          <p:nvPr/>
        </p:nvSpPr>
        <p:spPr>
          <a:xfrm>
            <a:off x="969612" y="2929948"/>
            <a:ext cx="10858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r>
              <a:rPr lang="pt-BR" sz="2200" dirty="0"/>
              <a:t>Contribuições de previdência privada;</a:t>
            </a:r>
          </a:p>
          <a:p>
            <a:r>
              <a:rPr lang="pt-BR" sz="2200" dirty="0"/>
              <a:t>Atualização do saldo de conta bancária e poupança;</a:t>
            </a:r>
          </a:p>
          <a:p>
            <a:r>
              <a:rPr lang="pt-BR" sz="2200" dirty="0"/>
              <a:t>Atualização do saldo de Fundos de investimento;</a:t>
            </a:r>
          </a:p>
          <a:p>
            <a:r>
              <a:rPr lang="pt-BR" sz="2200" dirty="0"/>
              <a:t>Imóveis adquiridos no ano-calendário;</a:t>
            </a:r>
          </a:p>
          <a:p>
            <a:r>
              <a:rPr lang="pt-BR" sz="2200" dirty="0"/>
              <a:t>Doações efetuadas no ano-calendário;</a:t>
            </a:r>
          </a:p>
          <a:p>
            <a:r>
              <a:rPr lang="pt-BR" sz="2200" dirty="0"/>
              <a:t>Informação de Criptoativos;</a:t>
            </a:r>
          </a:p>
          <a:p>
            <a:r>
              <a:rPr lang="pt-BR" sz="2200" dirty="0"/>
              <a:t>Conta bancária/poupança ainda não declarada; </a:t>
            </a:r>
          </a:p>
          <a:p>
            <a:r>
              <a:rPr lang="pt-BR" sz="2200" dirty="0"/>
              <a:t>Fundo de investimento ainda não declarado;</a:t>
            </a:r>
          </a:p>
          <a:p>
            <a:r>
              <a:rPr lang="pt-BR" sz="2200" dirty="0"/>
              <a:t>Contas bancárias no exterior.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CEBA2B-F831-094D-A537-1B1AFC45EA32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pic>
        <p:nvPicPr>
          <p:cNvPr id="19" name="Gráfico 18" descr="Lâmpada e engrenagem com preenchimento sólido">
            <a:extLst>
              <a:ext uri="{FF2B5EF4-FFF2-40B4-BE49-F238E27FC236}">
                <a16:creationId xmlns:a16="http://schemas.microsoft.com/office/drawing/2014/main" id="{33C03AC4-40C8-A39C-022F-E121B250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819" y="5641419"/>
            <a:ext cx="386521" cy="3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BD1C410-60C8-94F4-EE6A-A372CEC4424C}"/>
              </a:ext>
            </a:extLst>
          </p:cNvPr>
          <p:cNvSpPr txBox="1"/>
          <p:nvPr/>
        </p:nvSpPr>
        <p:spPr>
          <a:xfrm>
            <a:off x="1078027" y="859955"/>
            <a:ext cx="105417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endParaRPr lang="pt-BR" sz="1400" dirty="0"/>
          </a:p>
          <a:p>
            <a:pPr marL="0" indent="0">
              <a:buNone/>
            </a:pPr>
            <a:r>
              <a:rPr lang="pt-BR" b="1" dirty="0"/>
              <a:t>Exclusão dos campos: </a:t>
            </a:r>
          </a:p>
          <a:p>
            <a:r>
              <a:rPr lang="pt-BR" dirty="0"/>
              <a:t>Título de eleitor;</a:t>
            </a:r>
          </a:p>
          <a:p>
            <a:r>
              <a:rPr lang="pt-BR" dirty="0"/>
              <a:t>Consulado/embaixada (quando residente no exterior); </a:t>
            </a:r>
          </a:p>
          <a:p>
            <a:r>
              <a:rPr lang="pt-BR" dirty="0"/>
              <a:t>Número do recibo da declaração anterior (quando declaração online).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7A0993-0F08-1DA0-F63E-38E0F68F6217}"/>
              </a:ext>
            </a:extLst>
          </p:cNvPr>
          <p:cNvSpPr txBox="1"/>
          <p:nvPr/>
        </p:nvSpPr>
        <p:spPr>
          <a:xfrm>
            <a:off x="4558526" y="74478"/>
            <a:ext cx="72502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Mudanças </a:t>
            </a:r>
          </a:p>
          <a:p>
            <a:pPr algn="r"/>
            <a:r>
              <a:rPr lang="pt-BR" sz="3400" b="1" dirty="0">
                <a:solidFill>
                  <a:srgbClr val="3F85FF"/>
                </a:solidFill>
              </a:rPr>
              <a:t>Para facilitar a declaração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3A211A-35B0-E1CC-9A9C-830733901860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FCEB67-5FA5-ED2E-95C2-2DEE548EB41A}"/>
              </a:ext>
            </a:extLst>
          </p:cNvPr>
          <p:cNvSpPr txBox="1"/>
          <p:nvPr/>
        </p:nvSpPr>
        <p:spPr>
          <a:xfrm>
            <a:off x="1078027" y="3162380"/>
            <a:ext cx="108005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b="1" dirty="0"/>
              <a:t>Mudanças na ficha de bens e direitos: </a:t>
            </a:r>
          </a:p>
          <a:p>
            <a:r>
              <a:rPr lang="pt-BR" dirty="0"/>
              <a:t>Bens classificados em ‘outros bens’ – reclassificar;</a:t>
            </a:r>
          </a:p>
          <a:p>
            <a:r>
              <a:rPr lang="pt-BR" dirty="0"/>
              <a:t>Foram criados 6 novos códigos para bens (holding, garagem, leasing...);</a:t>
            </a:r>
          </a:p>
          <a:p>
            <a:r>
              <a:rPr lang="pt-BR" dirty="0"/>
              <a:t>13 bens tiveram o nome ajustado para facilitar o entendimento;</a:t>
            </a:r>
          </a:p>
          <a:p>
            <a:r>
              <a:rPr lang="pt-BR" dirty="0"/>
              <a:t>Foram extintos 3 códigos de bens e direitos;</a:t>
            </a:r>
          </a:p>
          <a:p>
            <a:r>
              <a:rPr lang="pt-BR" dirty="0"/>
              <a:t>11 bens passaram a ser exclusivos no Brasil – não pode exterior.</a:t>
            </a:r>
          </a:p>
        </p:txBody>
      </p:sp>
    </p:spTree>
    <p:extLst>
      <p:ext uri="{BB962C8B-B14F-4D97-AF65-F5344CB8AC3E}">
        <p14:creationId xmlns:p14="http://schemas.microsoft.com/office/powerpoint/2010/main" val="3544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557BE2-79B6-1ED4-3F91-FB494B988557}"/>
              </a:ext>
            </a:extLst>
          </p:cNvPr>
          <p:cNvSpPr txBox="1"/>
          <p:nvPr/>
        </p:nvSpPr>
        <p:spPr>
          <a:xfrm>
            <a:off x="890056" y="1631780"/>
            <a:ext cx="1106238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r>
              <a:rPr lang="pt-BR" dirty="0"/>
              <a:t>Rendimentos no exterior passaram a ser tributados </a:t>
            </a:r>
            <a:r>
              <a:rPr lang="pt-BR"/>
              <a:t>de forma definitiva </a:t>
            </a:r>
            <a:r>
              <a:rPr lang="pt-BR" dirty="0"/>
              <a:t>na declaração de ajuste </a:t>
            </a:r>
            <a:r>
              <a:rPr lang="pt-BR"/>
              <a:t>anual (alíquota </a:t>
            </a:r>
            <a:r>
              <a:rPr lang="pt-BR" dirty="0"/>
              <a:t>de </a:t>
            </a:r>
            <a:r>
              <a:rPr lang="pt-BR"/>
              <a:t>15%);</a:t>
            </a:r>
            <a:endParaRPr lang="pt-BR" dirty="0"/>
          </a:p>
          <a:p>
            <a:endParaRPr lang="pt-BR" dirty="0"/>
          </a:p>
          <a:p>
            <a:r>
              <a:rPr lang="pt-BR" dirty="0"/>
              <a:t>Na declaração, bens que representem investimentos no exterior, passam a permitir a informação do rendimento e do imposto pago (no Brasil ou no exterior);</a:t>
            </a:r>
          </a:p>
          <a:p>
            <a:endParaRPr lang="pt-BR" dirty="0"/>
          </a:p>
          <a:p>
            <a:r>
              <a:rPr lang="pt-BR" dirty="0"/>
              <a:t>Os programas de preenchimento da declaração (PGD e MIR) fazem o cálculo e geram um demonstrativo detalhado da apuração do imposto;</a:t>
            </a:r>
          </a:p>
          <a:p>
            <a:endParaRPr lang="pt-BR" dirty="0"/>
          </a:p>
          <a:p>
            <a:r>
              <a:rPr lang="pt-BR" dirty="0"/>
              <a:t>O valor do imposto apurado reflete no resultado da declaração.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5F115B-3418-7861-1A4A-5B3CBC3A6120}"/>
              </a:ext>
            </a:extLst>
          </p:cNvPr>
          <p:cNvSpPr txBox="1"/>
          <p:nvPr/>
        </p:nvSpPr>
        <p:spPr>
          <a:xfrm>
            <a:off x="7000240" y="74478"/>
            <a:ext cx="48085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Lei 14.754/2023 </a:t>
            </a:r>
          </a:p>
          <a:p>
            <a:pPr algn="r"/>
            <a:r>
              <a:rPr lang="pt-BR" sz="3400" b="1" dirty="0">
                <a:solidFill>
                  <a:srgbClr val="3F85FF"/>
                </a:solidFill>
              </a:rPr>
              <a:t>Rendimento no Exterior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5507C1-9AF0-79DC-AF7B-ED095E511C9B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24348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65CB4D-BDE4-F55F-A6B7-993165198D2D}"/>
              </a:ext>
            </a:extLst>
          </p:cNvPr>
          <p:cNvSpPr txBox="1"/>
          <p:nvPr/>
        </p:nvSpPr>
        <p:spPr>
          <a:xfrm>
            <a:off x="7000240" y="74478"/>
            <a:ext cx="48085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Lei 14.754/2023 </a:t>
            </a:r>
          </a:p>
          <a:p>
            <a:pPr algn="r"/>
            <a:r>
              <a:rPr lang="pt-BR" sz="3400" b="1" dirty="0">
                <a:solidFill>
                  <a:srgbClr val="3F85FF"/>
                </a:solidFill>
              </a:rPr>
              <a:t>Rendimento no Exterior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BCF34A-C938-D7F4-7C2B-82C2175AE05D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8299F5-3F76-BFBE-8A0E-EBA0362DB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0" y="172492"/>
            <a:ext cx="8900160" cy="656666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C9415D-65BF-706B-618E-7AF599A0E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74094" r="10788" b="7159"/>
          <a:stretch/>
        </p:blipFill>
        <p:spPr bwMode="auto">
          <a:xfrm>
            <a:off x="1975945" y="5070315"/>
            <a:ext cx="7620000" cy="121486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783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2A2491E-779C-A8D6-260D-869C41C0173A}"/>
              </a:ext>
            </a:extLst>
          </p:cNvPr>
          <p:cNvSpPr txBox="1"/>
          <p:nvPr/>
        </p:nvSpPr>
        <p:spPr>
          <a:xfrm>
            <a:off x="7000240" y="74478"/>
            <a:ext cx="48085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Lei 14.754/2023 </a:t>
            </a:r>
          </a:p>
          <a:p>
            <a:pPr algn="r"/>
            <a:r>
              <a:rPr lang="pt-BR" sz="3400" b="1" dirty="0">
                <a:solidFill>
                  <a:srgbClr val="3F85FF"/>
                </a:solidFill>
              </a:rPr>
              <a:t>Rendimento no Exterior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AAE6BE-F47C-64BA-0BDA-2C1779609A2E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E6BE63-A186-7295-E1A0-274CA418F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0" y="172492"/>
            <a:ext cx="8900160" cy="656666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E57B025-4919-BEB4-663E-B84FA77C7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74094" r="10788" b="7159"/>
          <a:stretch/>
        </p:blipFill>
        <p:spPr bwMode="auto">
          <a:xfrm>
            <a:off x="243940" y="3682953"/>
            <a:ext cx="11443558" cy="18244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333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7900061-DD9E-F5A8-40AA-890995FC56C8}"/>
              </a:ext>
            </a:extLst>
          </p:cNvPr>
          <p:cNvSpPr txBox="1"/>
          <p:nvPr/>
        </p:nvSpPr>
        <p:spPr>
          <a:xfrm>
            <a:off x="7000240" y="74478"/>
            <a:ext cx="48085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Lei 14.754/2023 </a:t>
            </a:r>
          </a:p>
          <a:p>
            <a:pPr algn="r"/>
            <a:r>
              <a:rPr lang="pt-BR" sz="3400" b="1" dirty="0">
                <a:solidFill>
                  <a:srgbClr val="3F85FF"/>
                </a:solidFill>
              </a:rPr>
              <a:t>Rendimento no Exterior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398783-A157-B122-E761-0022B3EC9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6" y="694055"/>
            <a:ext cx="11654226" cy="59242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DE4F41-F64B-EF09-2E51-8E861924228F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333115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557BE2-79B6-1ED4-3F91-FB494B988557}"/>
              </a:ext>
            </a:extLst>
          </p:cNvPr>
          <p:cNvSpPr txBox="1"/>
          <p:nvPr/>
        </p:nvSpPr>
        <p:spPr>
          <a:xfrm>
            <a:off x="879896" y="1169181"/>
            <a:ext cx="1092889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r>
              <a:rPr lang="pt-BR" dirty="0"/>
              <a:t>Novo aplicativo: online, </a:t>
            </a:r>
            <a:r>
              <a:rPr lang="pt-BR" dirty="0" err="1"/>
              <a:t>multi-exercício</a:t>
            </a:r>
            <a:r>
              <a:rPr lang="pt-BR" dirty="0"/>
              <a:t> e parametrizado;</a:t>
            </a:r>
          </a:p>
          <a:p>
            <a:r>
              <a:rPr lang="pt-BR" dirty="0"/>
              <a:t>Acesso: página RFB, </a:t>
            </a:r>
            <a:r>
              <a:rPr lang="pt-BR" dirty="0" err="1"/>
              <a:t>eCAC</a:t>
            </a:r>
            <a:r>
              <a:rPr lang="pt-BR" dirty="0"/>
              <a:t>, qualquer navegador ou app Receita Federal;</a:t>
            </a:r>
          </a:p>
          <a:p>
            <a:r>
              <a:rPr lang="pt-BR" dirty="0"/>
              <a:t>Somente gov.br ouro/prata;</a:t>
            </a:r>
          </a:p>
          <a:p>
            <a:r>
              <a:rPr lang="pt-BR" dirty="0"/>
              <a:t>Permite informar rendimentos no exterior;</a:t>
            </a:r>
          </a:p>
          <a:p>
            <a:r>
              <a:rPr lang="pt-BR" dirty="0"/>
              <a:t>Não permite ainda Renda Variável, GCAP e Atividade Rural;</a:t>
            </a:r>
          </a:p>
          <a:p>
            <a:r>
              <a:rPr lang="pt-BR" dirty="0" err="1"/>
              <a:t>Pré</a:t>
            </a:r>
            <a:r>
              <a:rPr lang="pt-BR" dirty="0"/>
              <a:t>-preenchida automática (conceito de revisão);</a:t>
            </a:r>
          </a:p>
          <a:p>
            <a:r>
              <a:rPr lang="pt-BR" dirty="0"/>
              <a:t>Rendimentos: informação pela natureza e não pela forma de tributação;</a:t>
            </a:r>
          </a:p>
          <a:p>
            <a:r>
              <a:rPr lang="pt-BR" dirty="0"/>
              <a:t>Pessoas: relação com o contribuinte e papel na declaração;</a:t>
            </a:r>
          </a:p>
          <a:p>
            <a:r>
              <a:rPr lang="pt-BR" dirty="0"/>
              <a:t>Patrimônio: atualização de valor de bens móveis e imóveis somente informando o evento;</a:t>
            </a:r>
          </a:p>
          <a:p>
            <a:endParaRPr lang="pt-BR" dirty="0"/>
          </a:p>
          <a:p>
            <a:r>
              <a:rPr lang="pt-BR" dirty="0"/>
              <a:t>Liberação prevista para 01/04/2025.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DA8522-EA40-A9EC-F605-907E54D50AFE}"/>
              </a:ext>
            </a:extLst>
          </p:cNvPr>
          <p:cNvSpPr txBox="1"/>
          <p:nvPr/>
        </p:nvSpPr>
        <p:spPr>
          <a:xfrm>
            <a:off x="6868160" y="74478"/>
            <a:ext cx="49406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Meu Imposto de Renda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2303FC-E7D2-66D5-35C1-6EE69262AC58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37988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38C6293-583F-697F-4C6E-F328176A66E9}"/>
              </a:ext>
            </a:extLst>
          </p:cNvPr>
          <p:cNvSpPr txBox="1"/>
          <p:nvPr/>
        </p:nvSpPr>
        <p:spPr>
          <a:xfrm>
            <a:off x="3901104" y="2773674"/>
            <a:ext cx="3723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02060"/>
                </a:solidFill>
              </a:rPr>
              <a:t>Obrigado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6B368E-1459-FBFC-999F-FF2BC2492E0F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240946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56A48F8-E057-299D-1CAB-DF13F781FF3A}"/>
              </a:ext>
            </a:extLst>
          </p:cNvPr>
          <p:cNvSpPr txBox="1"/>
          <p:nvPr/>
        </p:nvSpPr>
        <p:spPr>
          <a:xfrm>
            <a:off x="4558526" y="74478"/>
            <a:ext cx="7250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Cronograma e estimativas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DD16A5-829E-92AD-A865-72D3E55141A6}"/>
              </a:ext>
            </a:extLst>
          </p:cNvPr>
          <p:cNvSpPr txBox="1"/>
          <p:nvPr/>
        </p:nvSpPr>
        <p:spPr>
          <a:xfrm>
            <a:off x="1202406" y="3190294"/>
            <a:ext cx="110529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600" dirty="0"/>
              <a:t>13/março – Publicação da Instrução Normativa IRPF</a:t>
            </a:r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600" dirty="0"/>
              <a:t>13/março - Liberação do programa (PGD IRPF) para preenchimento</a:t>
            </a:r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600" dirty="0"/>
              <a:t>17/março - Início das transmissões pelo programa (PGD IRPF) 2025</a:t>
            </a:r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600" dirty="0"/>
              <a:t>01/abril – Implantação da solução online (MIR) preenchimento e entrega</a:t>
            </a:r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600" dirty="0"/>
              <a:t>01/abril -  Liberação da declaração </a:t>
            </a:r>
            <a:r>
              <a:rPr lang="pt-BR" sz="2600" dirty="0" err="1"/>
              <a:t>Pré</a:t>
            </a:r>
            <a:r>
              <a:rPr lang="pt-BR" sz="2600" dirty="0"/>
              <a:t>-preenchida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49AB77-28DD-E44E-836A-7E6AB95AFD2D}"/>
              </a:ext>
            </a:extLst>
          </p:cNvPr>
          <p:cNvSpPr txBox="1"/>
          <p:nvPr/>
        </p:nvSpPr>
        <p:spPr>
          <a:xfrm>
            <a:off x="1255672" y="1487070"/>
            <a:ext cx="9726006" cy="1384995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0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sz="2800" b="0" u="sng" dirty="0"/>
              <a:t>Período de entrega: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0" dirty="0"/>
              <a:t>Início: Segunda-feira dia </a:t>
            </a:r>
            <a:r>
              <a:rPr lang="pt-BR" sz="2800" dirty="0"/>
              <a:t>17 de março</a:t>
            </a:r>
            <a:r>
              <a:rPr lang="pt-BR" sz="2800" b="0" dirty="0"/>
              <a:t>, a partir das 8h;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0" dirty="0"/>
              <a:t>Término: Sexta-feira dia </a:t>
            </a:r>
            <a:r>
              <a:rPr lang="pt-BR" sz="2800" dirty="0"/>
              <a:t>30 de maio</a:t>
            </a:r>
            <a:r>
              <a:rPr lang="pt-BR" sz="2800" b="0" dirty="0"/>
              <a:t>, até às 23h59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770777-9401-5121-FEBF-D4F58C21819A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25472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84FAFC2-525E-415E-B7B1-6E92292ADE3B}"/>
              </a:ext>
            </a:extLst>
          </p:cNvPr>
          <p:cNvSpPr txBox="1"/>
          <p:nvPr/>
        </p:nvSpPr>
        <p:spPr>
          <a:xfrm>
            <a:off x="944881" y="1261632"/>
            <a:ext cx="1104392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>
              <a:spcAft>
                <a:spcPts val="600"/>
              </a:spcAft>
            </a:pPr>
            <a:endParaRPr lang="pt-BR" dirty="0"/>
          </a:p>
          <a:p>
            <a:pPr>
              <a:spcAft>
                <a:spcPts val="600"/>
              </a:spcAft>
            </a:pPr>
            <a:r>
              <a:rPr lang="pt-BR" dirty="0"/>
              <a:t>Instrução Normativa                         – publicação 13/03/2025;</a:t>
            </a:r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Formas de apresentação;</a:t>
            </a:r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Vedações ao uso do Meu Imposto de Renda;</a:t>
            </a:r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Declaração </a:t>
            </a:r>
            <a:r>
              <a:rPr lang="pt-BR" dirty="0" err="1"/>
              <a:t>Pré</a:t>
            </a:r>
            <a:r>
              <a:rPr lang="pt-BR" dirty="0"/>
              <a:t>-Preenchida;</a:t>
            </a:r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Prazos de apresentação e pagamento dos tributos.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D4DCF9-7906-9069-F3B9-44077219236E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6514B6-1CDF-97C9-6600-23DA03B96ED2}"/>
              </a:ext>
            </a:extLst>
          </p:cNvPr>
          <p:cNvSpPr txBox="1"/>
          <p:nvPr/>
        </p:nvSpPr>
        <p:spPr>
          <a:xfrm>
            <a:off x="5567680" y="57191"/>
            <a:ext cx="6363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Instrução Normativa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477F93-8C1F-285A-DF46-FD6B5E2844A2}"/>
              </a:ext>
            </a:extLst>
          </p:cNvPr>
          <p:cNvSpPr txBox="1"/>
          <p:nvPr/>
        </p:nvSpPr>
        <p:spPr>
          <a:xfrm>
            <a:off x="944881" y="1042045"/>
            <a:ext cx="5282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r>
              <a:rPr lang="pt-BR" altLang="pt-BR" dirty="0"/>
              <a:t>Obrigatoriedade de entrega:</a:t>
            </a:r>
            <a:endParaRPr lang="pt-BR" sz="22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77D840-9E86-3BAE-0C48-5586055E5025}"/>
              </a:ext>
            </a:extLst>
          </p:cNvPr>
          <p:cNvSpPr txBox="1"/>
          <p:nvPr/>
        </p:nvSpPr>
        <p:spPr>
          <a:xfrm>
            <a:off x="4216894" y="1762953"/>
            <a:ext cx="1774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/>
              <a:t>2255/2025</a:t>
            </a:r>
          </a:p>
        </p:txBody>
      </p:sp>
    </p:spTree>
    <p:extLst>
      <p:ext uri="{BB962C8B-B14F-4D97-AF65-F5344CB8AC3E}">
        <p14:creationId xmlns:p14="http://schemas.microsoft.com/office/powerpoint/2010/main" val="36723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3377E60-FB52-A7AA-4690-D20F0F17A8C7}"/>
              </a:ext>
            </a:extLst>
          </p:cNvPr>
          <p:cNvSpPr txBox="1"/>
          <p:nvPr/>
        </p:nvSpPr>
        <p:spPr>
          <a:xfrm>
            <a:off x="9436962" y="672744"/>
            <a:ext cx="23680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2255/2025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4FAFC2-525E-415E-B7B1-6E92292ADE3B}"/>
              </a:ext>
            </a:extLst>
          </p:cNvPr>
          <p:cNvSpPr txBox="1"/>
          <p:nvPr/>
        </p:nvSpPr>
        <p:spPr>
          <a:xfrm>
            <a:off x="1148080" y="1436354"/>
            <a:ext cx="11043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>
              <a:spcAft>
                <a:spcPts val="600"/>
              </a:spcAft>
            </a:pPr>
            <a:r>
              <a:rPr lang="pt-BR" dirty="0"/>
              <a:t>Alterou o valor de rendimentos tributáveis anuais que obrigam a entrega da declaração de R$ 30.639,90 para </a:t>
            </a:r>
            <a:r>
              <a:rPr lang="pt-BR" u="sng" dirty="0"/>
              <a:t>R$ 33.888,00</a:t>
            </a:r>
            <a:r>
              <a:rPr lang="pt-BR" dirty="0"/>
              <a:t>;</a:t>
            </a:r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Alterou o limite da receita bruta de obrigatoriedade para atividade rural de R$ 153.999,50 para </a:t>
            </a:r>
            <a:r>
              <a:rPr lang="pt-BR" u="sng" dirty="0"/>
              <a:t>R$ 169.440,00</a:t>
            </a:r>
            <a:r>
              <a:rPr lang="pt-BR" dirty="0"/>
              <a:t>;</a:t>
            </a:r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Inclui obrigatoriedade para quem atualizou bens imóveis pagando ganho de capital diferenciado em dezembro/2024 (Lei nº 14.973/2024);</a:t>
            </a:r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Incluiu obrigatoriedade para quem auferiu rendimentos no exterior de aplicações financeiras e de lucros e dividendos (Lei nº 14.754/2023);</a:t>
            </a:r>
            <a:endParaRPr lang="pt-BR" sz="1400" dirty="0"/>
          </a:p>
          <a:p>
            <a:pPr>
              <a:spcAft>
                <a:spcPts val="600"/>
              </a:spcAft>
            </a:pPr>
            <a:endParaRPr lang="pt-BR" sz="1400" dirty="0"/>
          </a:p>
          <a:p>
            <a:pPr>
              <a:spcAft>
                <a:spcPts val="600"/>
              </a:spcAft>
            </a:pPr>
            <a:r>
              <a:rPr lang="pt-BR" dirty="0"/>
              <a:t>Manteve as demais obrigatoriedades.</a:t>
            </a:r>
            <a:endParaRPr lang="pt-BR" sz="22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D4DCF9-7906-9069-F3B9-44077219236E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9D11F1-940A-1CA1-46B8-FF9C549AB736}"/>
              </a:ext>
            </a:extLst>
          </p:cNvPr>
          <p:cNvSpPr txBox="1"/>
          <p:nvPr/>
        </p:nvSpPr>
        <p:spPr>
          <a:xfrm>
            <a:off x="967665" y="859290"/>
            <a:ext cx="4474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altLang="pt-BR" b="1" dirty="0"/>
              <a:t>Obrigatoriedade de entrega:</a:t>
            </a:r>
            <a:endParaRPr lang="pt-BR" sz="22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77AA99-A22B-CBEB-A9D0-D662F6BDB5B3}"/>
              </a:ext>
            </a:extLst>
          </p:cNvPr>
          <p:cNvSpPr txBox="1"/>
          <p:nvPr/>
        </p:nvSpPr>
        <p:spPr>
          <a:xfrm>
            <a:off x="5567680" y="57191"/>
            <a:ext cx="6363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Instrução Normativa</a:t>
            </a:r>
          </a:p>
        </p:txBody>
      </p:sp>
    </p:spTree>
    <p:extLst>
      <p:ext uri="{BB962C8B-B14F-4D97-AF65-F5344CB8AC3E}">
        <p14:creationId xmlns:p14="http://schemas.microsoft.com/office/powerpoint/2010/main" val="423780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557BE2-79B6-1ED4-3F91-FB494B988557}"/>
              </a:ext>
            </a:extLst>
          </p:cNvPr>
          <p:cNvSpPr txBox="1"/>
          <p:nvPr/>
        </p:nvSpPr>
        <p:spPr>
          <a:xfrm>
            <a:off x="1056640" y="1169181"/>
            <a:ext cx="108818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r>
              <a:rPr lang="pt-BR" dirty="0"/>
              <a:t>Vencimento da 1ª quota ou quota única: </a:t>
            </a:r>
            <a:r>
              <a:rPr lang="pt-BR" u="sng" dirty="0"/>
              <a:t>30/maio</a:t>
            </a:r>
          </a:p>
          <a:p>
            <a:endParaRPr lang="pt-BR" dirty="0"/>
          </a:p>
          <a:p>
            <a:r>
              <a:rPr lang="pt-BR" dirty="0"/>
              <a:t>Vencimentos das demais quotas:  </a:t>
            </a:r>
          </a:p>
          <a:p>
            <a:pPr marL="0" indent="0">
              <a:buNone/>
            </a:pPr>
            <a:r>
              <a:rPr lang="pt-BR" dirty="0"/>
              <a:t>     Último dia útil de cada mês, até a 8ª quota em </a:t>
            </a:r>
            <a:r>
              <a:rPr lang="pt-BR" u="sng" dirty="0"/>
              <a:t>30 de dezembro</a:t>
            </a:r>
          </a:p>
          <a:p>
            <a:endParaRPr lang="pt-BR" dirty="0"/>
          </a:p>
          <a:p>
            <a:r>
              <a:rPr lang="pt-BR" dirty="0"/>
              <a:t>Opção pelo débito automático da 1ª quota ou quota única:  </a:t>
            </a:r>
            <a:r>
              <a:rPr lang="pt-BR" u="sng" dirty="0"/>
              <a:t>Até 9/maio</a:t>
            </a:r>
          </a:p>
          <a:p>
            <a:endParaRPr lang="pt-BR" dirty="0"/>
          </a:p>
          <a:p>
            <a:r>
              <a:rPr lang="pt-BR" dirty="0"/>
              <a:t>Vencimento do DARF da destinação: </a:t>
            </a:r>
            <a:r>
              <a:rPr lang="pt-BR" u="sng" dirty="0"/>
              <a:t>30/maio</a:t>
            </a:r>
          </a:p>
          <a:p>
            <a:pPr marL="0" indent="0">
              <a:buNone/>
            </a:pPr>
            <a:r>
              <a:rPr lang="pt-BR" sz="1200" dirty="0"/>
              <a:t>           </a:t>
            </a:r>
            <a:r>
              <a:rPr lang="pt-BR" sz="2200" dirty="0"/>
              <a:t>(aos fundos tutelares da criança, dos adolescentes e da pessoa idosa)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5F115B-3418-7861-1A4A-5B3CBC3A6120}"/>
              </a:ext>
            </a:extLst>
          </p:cNvPr>
          <p:cNvSpPr txBox="1"/>
          <p:nvPr/>
        </p:nvSpPr>
        <p:spPr>
          <a:xfrm>
            <a:off x="4558526" y="74478"/>
            <a:ext cx="7250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Cronograma e estimativas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AB1197-6315-C790-7C96-2B6063F25728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419329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6837787-79E9-AC8D-87D3-1C6B961CD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20626"/>
              </p:ext>
            </p:extLst>
          </p:nvPr>
        </p:nvGraphicFramePr>
        <p:xfrm>
          <a:off x="1580322" y="2006354"/>
          <a:ext cx="9400206" cy="47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7A72B68-4315-DC5D-3C6D-D22486501422}"/>
              </a:ext>
            </a:extLst>
          </p:cNvPr>
          <p:cNvSpPr txBox="1"/>
          <p:nvPr/>
        </p:nvSpPr>
        <p:spPr>
          <a:xfrm>
            <a:off x="4558526" y="74478"/>
            <a:ext cx="7250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Cronograma e estimativas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A0CA2B-FBBC-0DE1-A07D-933D81784595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9C8007-4CC9-615E-A297-0F3AC372383A}"/>
              </a:ext>
            </a:extLst>
          </p:cNvPr>
          <p:cNvSpPr txBox="1"/>
          <p:nvPr/>
        </p:nvSpPr>
        <p:spPr>
          <a:xfrm>
            <a:off x="1580322" y="759321"/>
            <a:ext cx="9400206" cy="1015663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02060"/>
                </a:solidFill>
              </a:rPr>
              <a:t>46.200.000</a:t>
            </a:r>
            <a:r>
              <a:rPr lang="pt-BR" sz="3400" b="1" dirty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de declarações</a:t>
            </a:r>
          </a:p>
        </p:txBody>
      </p:sp>
    </p:spTree>
    <p:extLst>
      <p:ext uri="{BB962C8B-B14F-4D97-AF65-F5344CB8AC3E}">
        <p14:creationId xmlns:p14="http://schemas.microsoft.com/office/powerpoint/2010/main" val="392541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A72B68-4315-DC5D-3C6D-D22486501422}"/>
              </a:ext>
            </a:extLst>
          </p:cNvPr>
          <p:cNvSpPr txBox="1"/>
          <p:nvPr/>
        </p:nvSpPr>
        <p:spPr>
          <a:xfrm>
            <a:off x="4558526" y="74478"/>
            <a:ext cx="7250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Cronograma e estimativas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16A2C6-ABC6-7236-5DE2-173EB7FBC3F6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D9C3F2F-B4C5-7487-E130-863244D0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05" y="1937510"/>
            <a:ext cx="9543432" cy="4526415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EB6FC2-5D46-67BF-B144-28B177A72BA2}"/>
              </a:ext>
            </a:extLst>
          </p:cNvPr>
          <p:cNvSpPr txBox="1"/>
          <p:nvPr/>
        </p:nvSpPr>
        <p:spPr>
          <a:xfrm>
            <a:off x="1580322" y="759321"/>
            <a:ext cx="9400206" cy="1015663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02060"/>
                </a:solidFill>
              </a:rPr>
              <a:t>46.200.000</a:t>
            </a:r>
            <a:r>
              <a:rPr lang="pt-BR" sz="3400" b="1" dirty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de declarações</a:t>
            </a:r>
          </a:p>
        </p:txBody>
      </p:sp>
    </p:spTree>
    <p:extLst>
      <p:ext uri="{BB962C8B-B14F-4D97-AF65-F5344CB8AC3E}">
        <p14:creationId xmlns:p14="http://schemas.microsoft.com/office/powerpoint/2010/main" val="266758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379A9E-99F5-DCEB-73BA-D118D3B9BE90}"/>
              </a:ext>
            </a:extLst>
          </p:cNvPr>
          <p:cNvSpPr txBox="1"/>
          <p:nvPr/>
        </p:nvSpPr>
        <p:spPr>
          <a:xfrm>
            <a:off x="1169408" y="1180309"/>
            <a:ext cx="65866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altLang="pt-BR" b="1" dirty="0"/>
              <a:t>Cronograma de lotes de restituição:</a:t>
            </a:r>
          </a:p>
          <a:p>
            <a:r>
              <a:rPr lang="pt-BR" altLang="pt-BR" dirty="0"/>
              <a:t>Primeiro lote: 30 de maio;</a:t>
            </a:r>
          </a:p>
          <a:p>
            <a:r>
              <a:rPr lang="pt-BR" altLang="pt-BR" dirty="0"/>
              <a:t>Segundo lote: 30 de junho;</a:t>
            </a:r>
          </a:p>
          <a:p>
            <a:r>
              <a:rPr lang="pt-BR" altLang="pt-BR" dirty="0"/>
              <a:t>Terceiro lote: 31 de julho;</a:t>
            </a:r>
          </a:p>
          <a:p>
            <a:r>
              <a:rPr lang="pt-BR" altLang="pt-BR" dirty="0"/>
              <a:t>Quarto lote: 29 de agosto; e</a:t>
            </a:r>
          </a:p>
          <a:p>
            <a:r>
              <a:rPr lang="pt-BR" altLang="pt-BR" dirty="0"/>
              <a:t>Quinto e último lote: 30 de setembro.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348457-D8E3-CD60-97BB-BE3016EAC8FA}"/>
              </a:ext>
            </a:extLst>
          </p:cNvPr>
          <p:cNvSpPr txBox="1"/>
          <p:nvPr/>
        </p:nvSpPr>
        <p:spPr>
          <a:xfrm>
            <a:off x="1169408" y="4311036"/>
            <a:ext cx="54932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u="sng" dirty="0"/>
              <a:t>Consulta:</a:t>
            </a:r>
          </a:p>
          <a:p>
            <a:r>
              <a:rPr lang="pt-BR" dirty="0"/>
              <a:t>Na página da Receita Federal</a:t>
            </a:r>
          </a:p>
          <a:p>
            <a:r>
              <a:rPr lang="pt-BR" dirty="0"/>
              <a:t>No aplicativo da Receita Federal</a:t>
            </a: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85074BC3-EA0B-0AC0-F5FC-6295AAF9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58" y="4564755"/>
            <a:ext cx="1038943" cy="10389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B98F76C-58B5-174D-6492-3E1DDEA61A12}"/>
              </a:ext>
            </a:extLst>
          </p:cNvPr>
          <p:cNvSpPr txBox="1"/>
          <p:nvPr/>
        </p:nvSpPr>
        <p:spPr>
          <a:xfrm>
            <a:off x="4558526" y="74478"/>
            <a:ext cx="7250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Restituição IRPF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B43C40A-B2F1-8B31-5903-9F1866C2C318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</p:spTree>
    <p:extLst>
      <p:ext uri="{BB962C8B-B14F-4D97-AF65-F5344CB8AC3E}">
        <p14:creationId xmlns:p14="http://schemas.microsoft.com/office/powerpoint/2010/main" val="131694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F914E5-6F93-7B85-F487-13C111903F1C}"/>
              </a:ext>
            </a:extLst>
          </p:cNvPr>
          <p:cNvSpPr txBox="1"/>
          <p:nvPr/>
        </p:nvSpPr>
        <p:spPr>
          <a:xfrm>
            <a:off x="932578" y="1005222"/>
            <a:ext cx="11167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b="1" dirty="0"/>
              <a:t>Prioridades nos lotes de restituição:</a:t>
            </a:r>
          </a:p>
          <a:p>
            <a:r>
              <a:rPr lang="pt-BR" dirty="0"/>
              <a:t>Maior prioridade para quem </a:t>
            </a:r>
            <a:r>
              <a:rPr lang="pt-BR" b="1" dirty="0"/>
              <a:t>simultaneamente</a:t>
            </a:r>
            <a:r>
              <a:rPr lang="pt-BR" dirty="0"/>
              <a:t> utilizou a </a:t>
            </a:r>
            <a:r>
              <a:rPr lang="pt-BR" dirty="0" err="1"/>
              <a:t>pré</a:t>
            </a:r>
            <a:r>
              <a:rPr lang="pt-BR" dirty="0"/>
              <a:t>-preenchida </a:t>
            </a:r>
            <a:r>
              <a:rPr lang="pt-BR" b="1" dirty="0"/>
              <a:t>e</a:t>
            </a:r>
            <a:r>
              <a:rPr lang="pt-BR" dirty="0"/>
              <a:t> optou pelo recebimento da restituição via PIX;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6B316D-787F-E669-4CE9-AEE1C7A11386}"/>
              </a:ext>
            </a:extLst>
          </p:cNvPr>
          <p:cNvSpPr txBox="1"/>
          <p:nvPr/>
        </p:nvSpPr>
        <p:spPr>
          <a:xfrm>
            <a:off x="4558526" y="74478"/>
            <a:ext cx="7250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400" b="1" dirty="0">
                <a:solidFill>
                  <a:srgbClr val="3F85FF"/>
                </a:solidFill>
              </a:rPr>
              <a:t>Restituição IRPF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D3E0BE-8FC8-FEDC-BDD2-177CDE3EBA05}"/>
              </a:ext>
            </a:extLst>
          </p:cNvPr>
          <p:cNvSpPr txBox="1"/>
          <p:nvPr/>
        </p:nvSpPr>
        <p:spPr>
          <a:xfrm>
            <a:off x="42041" y="-10160"/>
            <a:ext cx="3046216" cy="78483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F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IRPF 2025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C6EC9A-D726-8F0D-54E6-EB1F856F8E80}"/>
              </a:ext>
            </a:extLst>
          </p:cNvPr>
          <p:cNvSpPr txBox="1"/>
          <p:nvPr/>
        </p:nvSpPr>
        <p:spPr>
          <a:xfrm>
            <a:off x="932578" y="2613075"/>
            <a:ext cx="111676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Clr>
                <a:srgbClr val="B3FF80"/>
              </a:buClr>
              <a:buSzPct val="150000"/>
              <a:buFont typeface="Arial" panose="020B0604020202020204" pitchFamily="34" charset="0"/>
              <a:buChar char="•"/>
              <a:defRPr sz="2600"/>
            </a:lvl1pPr>
          </a:lstStyle>
          <a:p>
            <a:pPr marL="0" indent="0">
              <a:buNone/>
            </a:pPr>
            <a:r>
              <a:rPr lang="pt-BR" b="1" dirty="0"/>
              <a:t>Como ficou a priorização das restituições do IRPF2025:</a:t>
            </a:r>
          </a:p>
          <a:p>
            <a:r>
              <a:rPr lang="pt-BR" dirty="0"/>
              <a:t>idade igual ou superior a 80 anos;</a:t>
            </a:r>
          </a:p>
          <a:p>
            <a:r>
              <a:rPr lang="pt-BR" dirty="0"/>
              <a:t>idade igual/superior a 60 anos, Deficientes e Portadores de Moléstia Grave;</a:t>
            </a:r>
          </a:p>
          <a:p>
            <a:r>
              <a:rPr lang="pt-BR" dirty="0"/>
              <a:t>cuja maior fonte de renda seja o magistério;</a:t>
            </a:r>
          </a:p>
          <a:p>
            <a:r>
              <a:rPr lang="pt-BR" dirty="0">
                <a:solidFill>
                  <a:srgbClr val="0070C0"/>
                </a:solidFill>
              </a:rPr>
              <a:t>utilizaram a </a:t>
            </a:r>
            <a:r>
              <a:rPr lang="pt-BR" dirty="0" err="1">
                <a:solidFill>
                  <a:srgbClr val="0070C0"/>
                </a:solidFill>
              </a:rPr>
              <a:t>pré</a:t>
            </a:r>
            <a:r>
              <a:rPr lang="pt-BR" dirty="0">
                <a:solidFill>
                  <a:srgbClr val="0070C0"/>
                </a:solidFill>
              </a:rPr>
              <a:t>-preenchida </a:t>
            </a:r>
            <a:r>
              <a:rPr lang="pt-BR" b="1" dirty="0">
                <a:solidFill>
                  <a:srgbClr val="0070C0"/>
                </a:solidFill>
              </a:rPr>
              <a:t>e</a:t>
            </a:r>
            <a:r>
              <a:rPr lang="pt-BR" dirty="0">
                <a:solidFill>
                  <a:srgbClr val="0070C0"/>
                </a:solidFill>
              </a:rPr>
              <a:t> optaram por receber a restituição por PIX;</a:t>
            </a:r>
          </a:p>
          <a:p>
            <a:r>
              <a:rPr lang="pt-BR" dirty="0"/>
              <a:t>utilizaram a </a:t>
            </a:r>
            <a:r>
              <a:rPr lang="pt-BR" dirty="0" err="1"/>
              <a:t>pré</a:t>
            </a:r>
            <a:r>
              <a:rPr lang="pt-BR" dirty="0"/>
              <a:t>-preenchida </a:t>
            </a:r>
            <a:r>
              <a:rPr lang="pt-BR" b="1" dirty="0"/>
              <a:t>ou</a:t>
            </a:r>
            <a:r>
              <a:rPr lang="pt-BR" dirty="0"/>
              <a:t> optaram por receber a restituição por PIX;</a:t>
            </a:r>
          </a:p>
          <a:p>
            <a:r>
              <a:rPr lang="pt-BR" dirty="0"/>
              <a:t>Demais Contribuintes.</a:t>
            </a:r>
          </a:p>
        </p:txBody>
      </p:sp>
    </p:spTree>
    <p:extLst>
      <p:ext uri="{BB962C8B-B14F-4D97-AF65-F5344CB8AC3E}">
        <p14:creationId xmlns:p14="http://schemas.microsoft.com/office/powerpoint/2010/main" val="12348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18806</TotalTime>
  <Words>1018</Words>
  <Application>Microsoft Office PowerPoint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Carlos Fernandes da Fonseca</dc:creator>
  <cp:lastModifiedBy>Jose Carlos Fernandes da Fonseca</cp:lastModifiedBy>
  <cp:revision>8</cp:revision>
  <dcterms:created xsi:type="dcterms:W3CDTF">2025-02-20T14:17:55Z</dcterms:created>
  <dcterms:modified xsi:type="dcterms:W3CDTF">2025-03-12T17:50:34Z</dcterms:modified>
</cp:coreProperties>
</file>