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6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7880"/>
            <a:ext cx="1051524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5840" y="409788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788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13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58114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788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5840" y="409788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5840" y="1825560"/>
            <a:ext cx="51310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7880"/>
            <a:ext cx="10514880" cy="20750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t-BR" sz="4400">
                <a:solidFill>
                  <a:srgbClr val="000000"/>
                </a:solidFill>
                <a:latin typeface="Calibri Light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1">
              <a:buFont typeface="Arial"/>
              <a:buChar char="•"/>
            </a:pPr>
            <a:r>
              <a:rPr lang="pt-BR" sz="2000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2"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3"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Calibri"/>
              </a:rPr>
              <a:t>19/06/20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510071A1-11B1-4111-B1F1-B1E1C1C131F1}" type="slidenum">
              <a:rPr lang="pt-BR">
                <a:solidFill>
                  <a:srgbClr val="000000"/>
                </a:solidFill>
                <a:latin typeface="Calibri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BFBFBF"/>
          </a:solidFill>
        </p:spPr>
      </p:sp>
      <p:sp>
        <p:nvSpPr>
          <p:cNvPr id="38" name="CustomShape 2"/>
          <p:cNvSpPr/>
          <p:nvPr/>
        </p:nvSpPr>
        <p:spPr>
          <a:xfrm>
            <a:off x="190440" y="134640"/>
            <a:ext cx="5532480" cy="6642360"/>
          </a:xfrm>
          <a:prstGeom prst="rect">
            <a:avLst/>
          </a:prstGeom>
          <a:solidFill>
            <a:srgbClr val="DEEBF7"/>
          </a:solidFill>
          <a:ln w="12600">
            <a:solidFill>
              <a:srgbClr val="43729D"/>
            </a:solidFill>
            <a:miter/>
          </a:ln>
        </p:spPr>
      </p:sp>
      <p:sp>
        <p:nvSpPr>
          <p:cNvPr id="39" name="CustomShape 3"/>
          <p:cNvSpPr/>
          <p:nvPr/>
        </p:nvSpPr>
        <p:spPr>
          <a:xfrm>
            <a:off x="380160" y="2894400"/>
            <a:ext cx="5211000" cy="117288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sz="2000" b="1" dirty="0" smtClean="0">
                <a:solidFill>
                  <a:srgbClr val="E7E6E6"/>
                </a:solidFill>
                <a:latin typeface="Arial Unicode MS"/>
              </a:rPr>
              <a:t>1</a:t>
            </a:r>
            <a:r>
              <a:rPr lang="pt-BR" sz="2000" b="1" strike="sngStrike" dirty="0" smtClean="0">
                <a:solidFill>
                  <a:srgbClr val="E7E6E6"/>
                </a:solidFill>
                <a:latin typeface="Arial Unicode MS"/>
              </a:rPr>
              <a:t>º</a:t>
            </a:r>
            <a:r>
              <a:rPr lang="pt-BR" sz="2000" b="1" dirty="0" smtClean="0">
                <a:solidFill>
                  <a:srgbClr val="E7E6E6"/>
                </a:solidFill>
                <a:latin typeface="Arial Unicode MS"/>
              </a:rPr>
              <a:t> PASSO: </a:t>
            </a:r>
            <a:r>
              <a:rPr lang="pt-BR" sz="2000" b="1" dirty="0">
                <a:solidFill>
                  <a:srgbClr val="E7E6E6"/>
                </a:solidFill>
                <a:latin typeface="Arial Unicode MS"/>
              </a:rPr>
              <a:t>Preencher o requerimento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E7E6E6"/>
                </a:solidFill>
                <a:latin typeface="Arial Unicode MS"/>
              </a:rPr>
              <a:t>Em rfb.gov.br, acessar o e-Defesa para preenchimento e impressão do </a:t>
            </a:r>
            <a:r>
              <a:rPr lang="pt-BR" u="sng" dirty="0">
                <a:solidFill>
                  <a:srgbClr val="E7E6E6"/>
                </a:solidFill>
                <a:latin typeface="Arial Unicode MS"/>
              </a:rPr>
              <a:t>Termo de Atendimento da Intimação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.</a:t>
            </a:r>
            <a:endParaRPr dirty="0"/>
          </a:p>
        </p:txBody>
      </p:sp>
      <p:sp>
        <p:nvSpPr>
          <p:cNvPr id="40" name="CustomShape 4"/>
          <p:cNvSpPr/>
          <p:nvPr/>
        </p:nvSpPr>
        <p:spPr>
          <a:xfrm>
            <a:off x="4354560" y="4585680"/>
            <a:ext cx="1160280" cy="534600"/>
          </a:xfrm>
          <a:prstGeom prst="rect">
            <a:avLst/>
          </a:prstGeom>
          <a:solidFill>
            <a:srgbClr val="1F4E79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1400">
                <a:solidFill>
                  <a:srgbClr val="E7E6E6"/>
                </a:solidFill>
                <a:latin typeface="Calibri"/>
              </a:rPr>
              <a:t>Termo de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1400">
                <a:solidFill>
                  <a:srgbClr val="E7E6E6"/>
                </a:solidFill>
                <a:latin typeface="Calibri"/>
              </a:rPr>
              <a:t>Atendimento</a:t>
            </a:r>
            <a:endParaRPr/>
          </a:p>
        </p:txBody>
      </p:sp>
      <p:pic>
        <p:nvPicPr>
          <p:cNvPr id="41" name="Imagem 66"/>
          <p:cNvPicPr/>
          <p:nvPr/>
        </p:nvPicPr>
        <p:blipFill>
          <a:blip r:embed="rId2"/>
          <a:stretch>
            <a:fillRect/>
          </a:stretch>
        </p:blipFill>
        <p:spPr>
          <a:xfrm>
            <a:off x="2378880" y="4374000"/>
            <a:ext cx="1130040" cy="1058040"/>
          </a:xfrm>
          <a:prstGeom prst="rect">
            <a:avLst/>
          </a:prstGeom>
        </p:spPr>
      </p:pic>
      <p:sp>
        <p:nvSpPr>
          <p:cNvPr id="42" name="CustomShape 5"/>
          <p:cNvSpPr/>
          <p:nvPr/>
        </p:nvSpPr>
        <p:spPr>
          <a:xfrm>
            <a:off x="4134960" y="4842720"/>
            <a:ext cx="219240" cy="10440"/>
          </a:xfrm>
          <a:prstGeom prst="rect">
            <a:avLst/>
          </a:prstGeom>
          <a:ln w="6480">
            <a:solidFill>
              <a:srgbClr val="5B9BD5"/>
            </a:solidFill>
            <a:miter/>
            <a:tailEnd type="triangle" w="med" len="med"/>
          </a:ln>
        </p:spPr>
      </p:sp>
      <p:pic>
        <p:nvPicPr>
          <p:cNvPr id="43" name="Imagem 52"/>
          <p:cNvPicPr/>
          <p:nvPr/>
        </p:nvPicPr>
        <p:blipFill>
          <a:blip r:embed="rId3"/>
          <a:stretch>
            <a:fillRect/>
          </a:stretch>
        </p:blipFill>
        <p:spPr>
          <a:xfrm>
            <a:off x="746280" y="4084560"/>
            <a:ext cx="1838160" cy="1378080"/>
          </a:xfrm>
          <a:prstGeom prst="rect">
            <a:avLst/>
          </a:prstGeom>
        </p:spPr>
      </p:pic>
      <p:pic>
        <p:nvPicPr>
          <p:cNvPr id="44" name="Imagem 55"/>
          <p:cNvPicPr/>
          <p:nvPr/>
        </p:nvPicPr>
        <p:blipFill>
          <a:blip r:embed="rId4"/>
          <a:stretch>
            <a:fillRect/>
          </a:stretch>
        </p:blipFill>
        <p:spPr>
          <a:xfrm>
            <a:off x="3432600" y="4491360"/>
            <a:ext cx="702000" cy="702000"/>
          </a:xfrm>
          <a:prstGeom prst="rect">
            <a:avLst/>
          </a:prstGeom>
        </p:spPr>
      </p:pic>
      <p:sp>
        <p:nvSpPr>
          <p:cNvPr id="45" name="CustomShape 6"/>
          <p:cNvSpPr/>
          <p:nvPr/>
        </p:nvSpPr>
        <p:spPr>
          <a:xfrm>
            <a:off x="310320" y="208800"/>
            <a:ext cx="2936880" cy="1238400"/>
          </a:xfrm>
          <a:prstGeom prst="rect">
            <a:avLst/>
          </a:prstGeom>
          <a:solidFill>
            <a:srgbClr val="FFFF00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sz="2200" b="1">
                <a:solidFill>
                  <a:srgbClr val="000000"/>
                </a:solidFill>
                <a:latin typeface="Arial Unicode MS"/>
              </a:rPr>
              <a:t>
Contribuinte recebeu intimação da malha fiscal do IRPF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46" name="Imagem 60"/>
          <p:cNvPicPr/>
          <p:nvPr/>
        </p:nvPicPr>
        <p:blipFill>
          <a:blip r:embed="rId5"/>
          <a:stretch>
            <a:fillRect/>
          </a:stretch>
        </p:blipFill>
        <p:spPr>
          <a:xfrm>
            <a:off x="4236840" y="808200"/>
            <a:ext cx="860040" cy="645120"/>
          </a:xfrm>
          <a:prstGeom prst="rect">
            <a:avLst/>
          </a:prstGeom>
        </p:spPr>
      </p:pic>
      <p:pic>
        <p:nvPicPr>
          <p:cNvPr id="47" name="Imagem 58"/>
          <p:cNvPicPr/>
          <p:nvPr/>
        </p:nvPicPr>
        <p:blipFill>
          <a:blip r:embed="rId6"/>
          <a:stretch>
            <a:fillRect/>
          </a:stretch>
        </p:blipFill>
        <p:spPr>
          <a:xfrm>
            <a:off x="4069440" y="64800"/>
            <a:ext cx="1654200" cy="1654560"/>
          </a:xfrm>
          <a:prstGeom prst="rect">
            <a:avLst/>
          </a:prstGeom>
        </p:spPr>
      </p:pic>
      <p:sp>
        <p:nvSpPr>
          <p:cNvPr id="48" name="CustomShape 7"/>
          <p:cNvSpPr/>
          <p:nvPr/>
        </p:nvSpPr>
        <p:spPr>
          <a:xfrm>
            <a:off x="806400" y="1608120"/>
            <a:ext cx="4463640" cy="907200"/>
          </a:xfrm>
          <a:prstGeom prst="rect">
            <a:avLst/>
          </a:prstGeom>
          <a:solidFill>
            <a:srgbClr val="A9D18E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Arial Unicode MS"/>
              </a:rPr>
              <a:t>Deve apresentar os documentos solicitados na intimação. </a:t>
            </a:r>
            <a:endParaRPr/>
          </a:p>
        </p:txBody>
      </p:sp>
      <p:sp>
        <p:nvSpPr>
          <p:cNvPr id="49" name="CustomShape 8"/>
          <p:cNvSpPr/>
          <p:nvPr/>
        </p:nvSpPr>
        <p:spPr>
          <a:xfrm>
            <a:off x="3499920" y="596160"/>
            <a:ext cx="510840" cy="794880"/>
          </a:xfrm>
          <a:prstGeom prst="rect">
            <a:avLst/>
          </a:prstGeom>
          <a:solidFill>
            <a:srgbClr val="5B9BD5"/>
          </a:solidFill>
          <a:ln w="12600">
            <a:solidFill>
              <a:srgbClr val="2E75B6"/>
            </a:solidFill>
            <a:miter/>
          </a:ln>
        </p:spPr>
      </p:sp>
      <p:sp>
        <p:nvSpPr>
          <p:cNvPr id="50" name="CustomShape 9"/>
          <p:cNvSpPr/>
          <p:nvPr/>
        </p:nvSpPr>
        <p:spPr>
          <a:xfrm>
            <a:off x="422280" y="5663880"/>
            <a:ext cx="5192640" cy="1033920"/>
          </a:xfrm>
          <a:prstGeom prst="rect">
            <a:avLst/>
          </a:prstGeom>
          <a:solidFill>
            <a:srgbClr val="C55A11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 dirty="0">
                <a:solidFill>
                  <a:srgbClr val="FFFFFF"/>
                </a:solidFill>
                <a:latin typeface="Arial Unicode MS"/>
              </a:rPr>
              <a:t>2) </a:t>
            </a:r>
            <a:r>
              <a:rPr lang="pt-BR" b="1" dirty="0" smtClean="0">
                <a:solidFill>
                  <a:srgbClr val="FFFFFF"/>
                </a:solidFill>
                <a:latin typeface="Arial Unicode MS"/>
              </a:rPr>
              <a:t>Entregar os documentos</a:t>
            </a:r>
          </a:p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rgbClr val="FFFF00"/>
                </a:solidFill>
                <a:latin typeface="Arial Unicode MS"/>
              </a:rPr>
              <a:t>NOVIDADE! 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Entrega Digital de </a:t>
            </a:r>
            <a:r>
              <a:rPr lang="pt-BR" sz="2000" b="1" dirty="0">
                <a:solidFill>
                  <a:srgbClr val="FFFF00"/>
                </a:solidFill>
                <a:latin typeface="Arial Unicode MS"/>
              </a:rPr>
              <a:t>D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ocumentos</a:t>
            </a:r>
            <a:endParaRPr sz="2000" b="1" dirty="0">
              <a:solidFill>
                <a:srgbClr val="FFFF00"/>
              </a:solidFill>
            </a:endParaRPr>
          </a:p>
        </p:txBody>
      </p:sp>
      <p:sp>
        <p:nvSpPr>
          <p:cNvPr id="51" name="CustomShape 10"/>
          <p:cNvSpPr/>
          <p:nvPr/>
        </p:nvSpPr>
        <p:spPr>
          <a:xfrm>
            <a:off x="6327000" y="152280"/>
            <a:ext cx="5532480" cy="6642360"/>
          </a:xfrm>
          <a:prstGeom prst="rect">
            <a:avLst/>
          </a:prstGeom>
          <a:solidFill>
            <a:srgbClr val="DEEBF7"/>
          </a:solidFill>
          <a:ln w="12600">
            <a:solidFill>
              <a:srgbClr val="43729D"/>
            </a:solidFill>
            <a:miter/>
          </a:ln>
        </p:spPr>
      </p:sp>
      <p:sp>
        <p:nvSpPr>
          <p:cNvPr id="52" name="CustomShape 11"/>
          <p:cNvSpPr/>
          <p:nvPr/>
        </p:nvSpPr>
        <p:spPr>
          <a:xfrm>
            <a:off x="6516720" y="2912400"/>
            <a:ext cx="5211000" cy="117288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sz="2000" b="1" dirty="0" smtClean="0">
                <a:solidFill>
                  <a:srgbClr val="E7E6E6"/>
                </a:solidFill>
                <a:latin typeface="Arial Unicode MS"/>
              </a:rPr>
              <a:t>1</a:t>
            </a:r>
            <a:r>
              <a:rPr lang="pt-BR" sz="2000" b="1" strike="sngStrike" dirty="0" smtClean="0">
                <a:solidFill>
                  <a:srgbClr val="E7E6E6"/>
                </a:solidFill>
                <a:latin typeface="Arial Unicode MS"/>
              </a:rPr>
              <a:t>º</a:t>
            </a:r>
            <a:r>
              <a:rPr lang="pt-BR" sz="2000" b="1" dirty="0" smtClean="0">
                <a:solidFill>
                  <a:srgbClr val="E7E6E6"/>
                </a:solidFill>
                <a:latin typeface="Arial Unicode MS"/>
              </a:rPr>
              <a:t> PASSO: </a:t>
            </a:r>
            <a:r>
              <a:rPr lang="pt-BR" sz="2000" b="1" dirty="0">
                <a:solidFill>
                  <a:srgbClr val="E7E6E6"/>
                </a:solidFill>
                <a:latin typeface="Arial Unicode MS"/>
              </a:rPr>
              <a:t>Preencher o requerimento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E7E6E6"/>
                </a:solidFill>
                <a:latin typeface="Arial Unicode MS"/>
              </a:rPr>
              <a:t>Em rfb.gov.br, acessar o e-Defesa para preenchimento e impressão da </a:t>
            </a:r>
            <a:r>
              <a:rPr lang="pt-BR" u="sng" dirty="0">
                <a:solidFill>
                  <a:srgbClr val="E7E6E6"/>
                </a:solidFill>
                <a:latin typeface="Arial Unicode MS"/>
              </a:rPr>
              <a:t>Solicitação de Retificação de Lançamento (SRL).</a:t>
            </a:r>
            <a:endParaRPr dirty="0"/>
          </a:p>
        </p:txBody>
      </p:sp>
      <p:sp>
        <p:nvSpPr>
          <p:cNvPr id="53" name="CustomShape 12"/>
          <p:cNvSpPr/>
          <p:nvPr/>
        </p:nvSpPr>
        <p:spPr>
          <a:xfrm>
            <a:off x="10490760" y="4603680"/>
            <a:ext cx="1160280" cy="534600"/>
          </a:xfrm>
          <a:prstGeom prst="rect">
            <a:avLst/>
          </a:prstGeom>
          <a:solidFill>
            <a:srgbClr val="1F4E79"/>
          </a:solidFill>
          <a:ln w="9360">
            <a:solidFill>
              <a:srgbClr val="000000"/>
            </a:solidFill>
            <a:miter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>
                <a:solidFill>
                  <a:srgbClr val="E7E6E6"/>
                </a:solidFill>
                <a:latin typeface="Calibri"/>
              </a:rPr>
              <a:t>SRL</a:t>
            </a:r>
            <a:endParaRPr/>
          </a:p>
        </p:txBody>
      </p:sp>
      <p:pic>
        <p:nvPicPr>
          <p:cNvPr id="54" name="Imagem 66"/>
          <p:cNvPicPr/>
          <p:nvPr/>
        </p:nvPicPr>
        <p:blipFill>
          <a:blip r:embed="rId2"/>
          <a:stretch>
            <a:fillRect/>
          </a:stretch>
        </p:blipFill>
        <p:spPr>
          <a:xfrm>
            <a:off x="8515440" y="4392000"/>
            <a:ext cx="1130040" cy="1058040"/>
          </a:xfrm>
          <a:prstGeom prst="rect">
            <a:avLst/>
          </a:prstGeom>
        </p:spPr>
      </p:pic>
      <p:sp>
        <p:nvSpPr>
          <p:cNvPr id="55" name="CustomShape 13"/>
          <p:cNvSpPr/>
          <p:nvPr/>
        </p:nvSpPr>
        <p:spPr>
          <a:xfrm>
            <a:off x="10271520" y="4860360"/>
            <a:ext cx="219240" cy="10440"/>
          </a:xfrm>
          <a:prstGeom prst="rect">
            <a:avLst/>
          </a:prstGeom>
          <a:ln w="6480">
            <a:solidFill>
              <a:srgbClr val="5B9BD5"/>
            </a:solidFill>
            <a:miter/>
            <a:tailEnd type="triangle" w="med" len="med"/>
          </a:ln>
        </p:spPr>
      </p:sp>
      <p:pic>
        <p:nvPicPr>
          <p:cNvPr id="56" name="Imagem 52"/>
          <p:cNvPicPr/>
          <p:nvPr/>
        </p:nvPicPr>
        <p:blipFill>
          <a:blip r:embed="rId3"/>
          <a:stretch>
            <a:fillRect/>
          </a:stretch>
        </p:blipFill>
        <p:spPr>
          <a:xfrm>
            <a:off x="6882480" y="4102560"/>
            <a:ext cx="1838160" cy="1378080"/>
          </a:xfrm>
          <a:prstGeom prst="rect">
            <a:avLst/>
          </a:prstGeom>
        </p:spPr>
      </p:pic>
      <p:pic>
        <p:nvPicPr>
          <p:cNvPr id="57" name="Imagem 55"/>
          <p:cNvPicPr/>
          <p:nvPr/>
        </p:nvPicPr>
        <p:blipFill>
          <a:blip r:embed="rId4"/>
          <a:stretch>
            <a:fillRect/>
          </a:stretch>
        </p:blipFill>
        <p:spPr>
          <a:xfrm>
            <a:off x="9568800" y="4509360"/>
            <a:ext cx="702000" cy="702000"/>
          </a:xfrm>
          <a:prstGeom prst="rect">
            <a:avLst/>
          </a:prstGeom>
        </p:spPr>
      </p:pic>
      <p:sp>
        <p:nvSpPr>
          <p:cNvPr id="58" name="CustomShape 14"/>
          <p:cNvSpPr/>
          <p:nvPr/>
        </p:nvSpPr>
        <p:spPr>
          <a:xfrm>
            <a:off x="6446520" y="226800"/>
            <a:ext cx="2936880" cy="1238400"/>
          </a:xfrm>
          <a:prstGeom prst="rect">
            <a:avLst/>
          </a:prstGeom>
          <a:solidFill>
            <a:srgbClr val="FF0000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sz="2200" b="1">
                <a:solidFill>
                  <a:srgbClr val="000000"/>
                </a:solidFill>
                <a:latin typeface="Arial Unicode MS"/>
              </a:rPr>
              <a:t>
Contribuinte recebeu notificação da malha fiscal do IRPF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59" name="Imagem 60"/>
          <p:cNvPicPr/>
          <p:nvPr/>
        </p:nvPicPr>
        <p:blipFill>
          <a:blip r:embed="rId5"/>
          <a:stretch>
            <a:fillRect/>
          </a:stretch>
        </p:blipFill>
        <p:spPr>
          <a:xfrm>
            <a:off x="10373040" y="825840"/>
            <a:ext cx="860040" cy="645120"/>
          </a:xfrm>
          <a:prstGeom prst="rect">
            <a:avLst/>
          </a:prstGeom>
        </p:spPr>
      </p:pic>
      <p:pic>
        <p:nvPicPr>
          <p:cNvPr id="60" name="Imagem 58"/>
          <p:cNvPicPr/>
          <p:nvPr/>
        </p:nvPicPr>
        <p:blipFill>
          <a:blip r:embed="rId6"/>
          <a:stretch>
            <a:fillRect/>
          </a:stretch>
        </p:blipFill>
        <p:spPr>
          <a:xfrm>
            <a:off x="10205640" y="82800"/>
            <a:ext cx="1654200" cy="1654560"/>
          </a:xfrm>
          <a:prstGeom prst="rect">
            <a:avLst/>
          </a:prstGeom>
        </p:spPr>
      </p:pic>
      <p:sp>
        <p:nvSpPr>
          <p:cNvPr id="61" name="CustomShape 15"/>
          <p:cNvSpPr/>
          <p:nvPr/>
        </p:nvSpPr>
        <p:spPr>
          <a:xfrm>
            <a:off x="6942600" y="1626120"/>
            <a:ext cx="4463640" cy="907200"/>
          </a:xfrm>
          <a:prstGeom prst="rect">
            <a:avLst/>
          </a:prstGeom>
          <a:solidFill>
            <a:srgbClr val="A9D18E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Arial Unicode MS"/>
              </a:rPr>
              <a:t>Pode solicitar retificação do lançamento (SRL) apresentando suas justificativas. </a:t>
            </a:r>
            <a:endParaRPr/>
          </a:p>
        </p:txBody>
      </p:sp>
      <p:sp>
        <p:nvSpPr>
          <p:cNvPr id="62" name="CustomShape 16"/>
          <p:cNvSpPr/>
          <p:nvPr/>
        </p:nvSpPr>
        <p:spPr>
          <a:xfrm>
            <a:off x="9636120" y="614160"/>
            <a:ext cx="510840" cy="794880"/>
          </a:xfrm>
          <a:prstGeom prst="rect">
            <a:avLst/>
          </a:prstGeom>
          <a:solidFill>
            <a:srgbClr val="5B9BD5"/>
          </a:solidFill>
          <a:ln w="12600">
            <a:solidFill>
              <a:srgbClr val="2E75B6"/>
            </a:solidFill>
            <a:miter/>
          </a:ln>
        </p:spPr>
      </p:sp>
      <p:sp>
        <p:nvSpPr>
          <p:cNvPr id="30" name="CustomShape 9"/>
          <p:cNvSpPr/>
          <p:nvPr/>
        </p:nvSpPr>
        <p:spPr>
          <a:xfrm>
            <a:off x="6516720" y="5639482"/>
            <a:ext cx="5192640" cy="1033920"/>
          </a:xfrm>
          <a:prstGeom prst="rect">
            <a:avLst/>
          </a:prstGeom>
          <a:solidFill>
            <a:srgbClr val="C55A11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 dirty="0">
                <a:solidFill>
                  <a:srgbClr val="FFFFFF"/>
                </a:solidFill>
                <a:latin typeface="Arial Unicode MS"/>
              </a:rPr>
              <a:t>2) </a:t>
            </a:r>
            <a:r>
              <a:rPr lang="pt-BR" b="1" dirty="0" smtClean="0">
                <a:solidFill>
                  <a:srgbClr val="FFFFFF"/>
                </a:solidFill>
                <a:latin typeface="Arial Unicode MS"/>
              </a:rPr>
              <a:t>Entregar os documentos</a:t>
            </a:r>
          </a:p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rgbClr val="FFFF00"/>
                </a:solidFill>
                <a:latin typeface="Arial Unicode MS"/>
              </a:rPr>
              <a:t>NOVIDADE! 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Entrega Digital de </a:t>
            </a:r>
            <a:r>
              <a:rPr lang="pt-BR" sz="2000" b="1" dirty="0">
                <a:solidFill>
                  <a:srgbClr val="FFFF00"/>
                </a:solidFill>
                <a:latin typeface="Arial Unicode MS"/>
              </a:rPr>
              <a:t>D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ocumentos</a:t>
            </a:r>
            <a:endParaRPr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BFBFBF"/>
          </a:solidFill>
        </p:spPr>
      </p:sp>
      <p:sp>
        <p:nvSpPr>
          <p:cNvPr id="65" name="CustomShape 2"/>
          <p:cNvSpPr/>
          <p:nvPr/>
        </p:nvSpPr>
        <p:spPr>
          <a:xfrm>
            <a:off x="190440" y="215280"/>
            <a:ext cx="5532480" cy="6481080"/>
          </a:xfrm>
          <a:prstGeom prst="rect">
            <a:avLst/>
          </a:prstGeom>
          <a:solidFill>
            <a:srgbClr val="DEEBF7"/>
          </a:solidFill>
          <a:ln w="12600">
            <a:solidFill>
              <a:srgbClr val="43729D"/>
            </a:solidFill>
            <a:miter/>
          </a:ln>
        </p:spPr>
      </p:sp>
      <p:sp>
        <p:nvSpPr>
          <p:cNvPr id="66" name="CustomShape 3"/>
          <p:cNvSpPr/>
          <p:nvPr/>
        </p:nvSpPr>
        <p:spPr>
          <a:xfrm>
            <a:off x="380160" y="2975040"/>
            <a:ext cx="5211000" cy="117288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r>
              <a:rPr lang="pt-BR" sz="2400" b="1" dirty="0" smtClean="0">
                <a:solidFill>
                  <a:srgbClr val="E7E6E6"/>
                </a:solidFill>
                <a:latin typeface="Arial Unicode MS"/>
              </a:rPr>
              <a:t>1º PASSO: 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Em rfb.gov.br, ir no </a:t>
            </a:r>
            <a:r>
              <a:rPr lang="pt-BR" dirty="0" err="1">
                <a:solidFill>
                  <a:srgbClr val="E7E6E6"/>
                </a:solidFill>
                <a:latin typeface="Arial Unicode MS"/>
              </a:rPr>
              <a:t>e-CAC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 e acessar </a:t>
            </a:r>
            <a:r>
              <a:rPr lang="pt-BR" b="1" dirty="0">
                <a:solidFill>
                  <a:srgbClr val="E7E6E6"/>
                </a:solidFill>
                <a:latin typeface="Arial Unicode MS"/>
              </a:rPr>
              <a:t>Meu Imposto de Renda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. </a:t>
            </a:r>
            <a:endParaRPr lang="pt-BR" dirty="0"/>
          </a:p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rgbClr val="E7E6E6"/>
                </a:solidFill>
                <a:latin typeface="Arial Unicode MS"/>
              </a:rPr>
              <a:t>Verificar </a:t>
            </a:r>
            <a:r>
              <a:rPr lang="pt-BR" b="1" dirty="0">
                <a:solidFill>
                  <a:srgbClr val="E7E6E6"/>
                </a:solidFill>
                <a:latin typeface="Arial Unicode MS"/>
              </a:rPr>
              <a:t>pendências da </a:t>
            </a:r>
            <a:r>
              <a:rPr lang="pt-BR" b="1" dirty="0" smtClean="0">
                <a:solidFill>
                  <a:srgbClr val="E7E6E6"/>
                </a:solidFill>
                <a:latin typeface="Arial Unicode MS"/>
              </a:rPr>
              <a:t>declaração</a:t>
            </a:r>
            <a:endParaRPr dirty="0"/>
          </a:p>
        </p:txBody>
      </p:sp>
      <p:pic>
        <p:nvPicPr>
          <p:cNvPr id="67" name="Imagem 52"/>
          <p:cNvPicPr/>
          <p:nvPr/>
        </p:nvPicPr>
        <p:blipFill>
          <a:blip r:embed="rId2"/>
          <a:stretch>
            <a:fillRect/>
          </a:stretch>
        </p:blipFill>
        <p:spPr>
          <a:xfrm>
            <a:off x="302400" y="4165200"/>
            <a:ext cx="1838160" cy="1378080"/>
          </a:xfrm>
          <a:prstGeom prst="rect">
            <a:avLst/>
          </a:prstGeom>
        </p:spPr>
      </p:pic>
      <p:sp>
        <p:nvSpPr>
          <p:cNvPr id="68" name="CustomShape 4"/>
          <p:cNvSpPr/>
          <p:nvPr/>
        </p:nvSpPr>
        <p:spPr>
          <a:xfrm>
            <a:off x="310320" y="289440"/>
            <a:ext cx="2936880" cy="1238400"/>
          </a:xfrm>
          <a:prstGeom prst="rect">
            <a:avLst/>
          </a:prstGeom>
          <a:solidFill>
            <a:srgbClr val="A9D18E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sz="2200" b="1">
                <a:solidFill>
                  <a:srgbClr val="000000"/>
                </a:solidFill>
                <a:latin typeface="Arial Unicode MS"/>
              </a:rPr>
              <a:t>
Contribuinte não recebeu nenhum documento da malha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69" name="Imagem 60"/>
          <p:cNvPicPr/>
          <p:nvPr/>
        </p:nvPicPr>
        <p:blipFill>
          <a:blip r:embed="rId3"/>
          <a:stretch>
            <a:fillRect/>
          </a:stretch>
        </p:blipFill>
        <p:spPr>
          <a:xfrm>
            <a:off x="4236840" y="888840"/>
            <a:ext cx="860040" cy="645120"/>
          </a:xfrm>
          <a:prstGeom prst="rect">
            <a:avLst/>
          </a:prstGeom>
        </p:spPr>
      </p:pic>
      <p:pic>
        <p:nvPicPr>
          <p:cNvPr id="70" name="Imagem 58"/>
          <p:cNvPicPr/>
          <p:nvPr/>
        </p:nvPicPr>
        <p:blipFill>
          <a:blip r:embed="rId4"/>
          <a:stretch>
            <a:fillRect/>
          </a:stretch>
        </p:blipFill>
        <p:spPr>
          <a:xfrm>
            <a:off x="4069440" y="145440"/>
            <a:ext cx="1654200" cy="1654560"/>
          </a:xfrm>
          <a:prstGeom prst="rect">
            <a:avLst/>
          </a:prstGeom>
        </p:spPr>
      </p:pic>
      <p:sp>
        <p:nvSpPr>
          <p:cNvPr id="71" name="CustomShape 5"/>
          <p:cNvSpPr/>
          <p:nvPr/>
        </p:nvSpPr>
        <p:spPr>
          <a:xfrm>
            <a:off x="380160" y="1726920"/>
            <a:ext cx="5154480" cy="1086840"/>
          </a:xfrm>
          <a:prstGeom prst="rect">
            <a:avLst/>
          </a:prstGeom>
          <a:solidFill>
            <a:srgbClr val="A9D18E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dirty="0">
                <a:solidFill>
                  <a:srgbClr val="000000"/>
                </a:solidFill>
                <a:latin typeface="Arial Unicode MS"/>
              </a:rPr>
              <a:t>Deve primeiro verificar se a declaração possui alguma </a:t>
            </a:r>
            <a:r>
              <a:rPr lang="pt-BR" dirty="0" smtClean="0">
                <a:solidFill>
                  <a:srgbClr val="000000"/>
                </a:solidFill>
                <a:latin typeface="Arial Unicode MS"/>
              </a:rPr>
              <a:t>pendência. Se houver pendência, corrigir a DIRPF </a:t>
            </a:r>
            <a:r>
              <a:rPr lang="pt-BR" dirty="0">
                <a:solidFill>
                  <a:srgbClr val="000000"/>
                </a:solidFill>
                <a:latin typeface="Arial Unicode MS"/>
              </a:rPr>
              <a:t>ou apresentar os documentos.</a:t>
            </a:r>
            <a:endParaRPr dirty="0"/>
          </a:p>
        </p:txBody>
      </p:sp>
      <p:sp>
        <p:nvSpPr>
          <p:cNvPr id="72" name="CustomShape 6"/>
          <p:cNvSpPr/>
          <p:nvPr/>
        </p:nvSpPr>
        <p:spPr>
          <a:xfrm>
            <a:off x="3499920" y="677160"/>
            <a:ext cx="510840" cy="794880"/>
          </a:xfrm>
          <a:prstGeom prst="rect">
            <a:avLst/>
          </a:prstGeom>
          <a:solidFill>
            <a:srgbClr val="5B9BD5"/>
          </a:solidFill>
          <a:ln w="12600">
            <a:solidFill>
              <a:srgbClr val="2E75B6"/>
            </a:solidFill>
            <a:miter/>
          </a:ln>
        </p:spPr>
      </p:sp>
      <p:pic>
        <p:nvPicPr>
          <p:cNvPr id="73" name="Imagem 36"/>
          <p:cNvPicPr/>
          <p:nvPr/>
        </p:nvPicPr>
        <p:blipFill>
          <a:blip r:embed="rId5"/>
          <a:stretch>
            <a:fillRect/>
          </a:stretch>
        </p:blipFill>
        <p:spPr>
          <a:xfrm>
            <a:off x="1798920" y="4356000"/>
            <a:ext cx="1428480" cy="894960"/>
          </a:xfrm>
          <a:prstGeom prst="rect">
            <a:avLst/>
          </a:prstGeom>
        </p:spPr>
      </p:pic>
      <p:sp>
        <p:nvSpPr>
          <p:cNvPr id="74" name="CustomShape 7"/>
          <p:cNvSpPr/>
          <p:nvPr/>
        </p:nvSpPr>
        <p:spPr>
          <a:xfrm>
            <a:off x="6247440" y="215280"/>
            <a:ext cx="5532480" cy="6481080"/>
          </a:xfrm>
          <a:prstGeom prst="rect">
            <a:avLst/>
          </a:prstGeom>
          <a:solidFill>
            <a:srgbClr val="DEEBF7"/>
          </a:solidFill>
          <a:ln w="12600">
            <a:solidFill>
              <a:srgbClr val="43729D"/>
            </a:solidFill>
            <a:miter/>
          </a:ln>
        </p:spPr>
      </p:sp>
      <p:sp>
        <p:nvSpPr>
          <p:cNvPr id="75" name="CustomShape 8"/>
          <p:cNvSpPr/>
          <p:nvPr/>
        </p:nvSpPr>
        <p:spPr>
          <a:xfrm>
            <a:off x="6474960" y="1206720"/>
            <a:ext cx="5211000" cy="233784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a) Se </a:t>
            </a:r>
            <a:r>
              <a:rPr lang="pt-BR" b="1" u="sng">
                <a:solidFill>
                  <a:srgbClr val="E7E6E6"/>
                </a:solidFill>
                <a:latin typeface="Arial Unicode MS"/>
              </a:rPr>
              <a:t>houver</a:t>
            </a:r>
            <a:r>
              <a:rPr lang="pt-BR" b="1">
                <a:solidFill>
                  <a:srgbClr val="E7E6E6"/>
                </a:solidFill>
                <a:latin typeface="Arial Unicode MS"/>
              </a:rPr>
              <a:t> erro na declaração: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Retificar a declaração, usando: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- Funcionalidade online do próprio Meu Imposto de Renda;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- PGD do IRPF, em computadores;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- app Meu Imposto de Renda, em dispositivos móveis (celulares e tabletes).</a:t>
            </a:r>
            <a:endParaRPr/>
          </a:p>
        </p:txBody>
      </p:sp>
      <p:sp>
        <p:nvSpPr>
          <p:cNvPr id="76" name="CustomShape 9"/>
          <p:cNvSpPr/>
          <p:nvPr/>
        </p:nvSpPr>
        <p:spPr>
          <a:xfrm>
            <a:off x="6367320" y="545040"/>
            <a:ext cx="5224320" cy="599040"/>
          </a:xfrm>
          <a:prstGeom prst="rect">
            <a:avLst/>
          </a:prstGeom>
          <a:solidFill>
            <a:srgbClr val="A9D18E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sz="2000" b="1">
                <a:solidFill>
                  <a:srgbClr val="000000"/>
                </a:solidFill>
                <a:latin typeface="Arial Unicode MS"/>
              </a:rPr>
              <a:t>
Havendo pendências na declaração IRPF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77" name="CustomShape 10"/>
          <p:cNvSpPr/>
          <p:nvPr/>
        </p:nvSpPr>
        <p:spPr>
          <a:xfrm>
            <a:off x="6480360" y="3751200"/>
            <a:ext cx="5211000" cy="233784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b) Se </a:t>
            </a:r>
            <a:r>
              <a:rPr lang="pt-BR" b="1" u="sng">
                <a:solidFill>
                  <a:srgbClr val="E7E6E6"/>
                </a:solidFill>
                <a:latin typeface="Arial Unicode MS"/>
              </a:rPr>
              <a:t>não houver</a:t>
            </a:r>
            <a:r>
              <a:rPr lang="pt-BR" b="1">
                <a:solidFill>
                  <a:srgbClr val="E7E6E6"/>
                </a:solidFill>
                <a:latin typeface="Arial Unicode MS"/>
              </a:rPr>
              <a:t> erro na declaração: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- Verificar, logo abaixo da pendência, se há possibilidade de entregar os documentos; 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- Verificar se possui todos os documentos necessários.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79" name="Imagem 2"/>
          <p:cNvPicPr/>
          <p:nvPr/>
        </p:nvPicPr>
        <p:blipFill>
          <a:blip r:embed="rId6"/>
          <a:stretch>
            <a:fillRect/>
          </a:stretch>
        </p:blipFill>
        <p:spPr>
          <a:xfrm>
            <a:off x="10892160" y="3556440"/>
            <a:ext cx="1031760" cy="806040"/>
          </a:xfrm>
          <a:prstGeom prst="rect">
            <a:avLst/>
          </a:prstGeom>
        </p:spPr>
      </p:pic>
      <p:pic>
        <p:nvPicPr>
          <p:cNvPr id="80" name="Imagem 54"/>
          <p:cNvPicPr/>
          <p:nvPr/>
        </p:nvPicPr>
        <p:blipFill>
          <a:blip r:embed="rId7"/>
          <a:stretch>
            <a:fillRect/>
          </a:stretch>
        </p:blipFill>
        <p:spPr>
          <a:xfrm>
            <a:off x="10842480" y="1081440"/>
            <a:ext cx="1031760" cy="734400"/>
          </a:xfrm>
          <a:prstGeom prst="rect">
            <a:avLst/>
          </a:prstGeom>
        </p:spPr>
      </p:pic>
      <p:sp>
        <p:nvSpPr>
          <p:cNvPr id="81" name="CustomShape 12"/>
          <p:cNvSpPr/>
          <p:nvPr/>
        </p:nvSpPr>
        <p:spPr>
          <a:xfrm>
            <a:off x="2972160" y="5061960"/>
            <a:ext cx="2665800" cy="1324080"/>
          </a:xfrm>
          <a:prstGeom prst="rect">
            <a:avLst/>
          </a:prstGeom>
          <a:solidFill>
            <a:srgbClr val="385623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 dirty="0">
                <a:solidFill>
                  <a:srgbClr val="E7E6E6"/>
                </a:solidFill>
                <a:latin typeface="Arial Unicode MS"/>
              </a:rPr>
              <a:t>Meu Imposto de Renda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 </a:t>
            </a:r>
            <a:endParaRPr dirty="0"/>
          </a:p>
          <a:p>
            <a:pPr>
              <a:lnSpc>
                <a:spcPct val="100000"/>
              </a:lnSpc>
            </a:pPr>
            <a:r>
              <a:rPr lang="pt-BR" sz="1400" dirty="0">
                <a:solidFill>
                  <a:srgbClr val="E7E6E6"/>
                </a:solidFill>
                <a:latin typeface="Arial Unicode MS"/>
              </a:rPr>
              <a:t>    Ver pendências</a:t>
            </a:r>
            <a:endParaRPr dirty="0"/>
          </a:p>
          <a:p>
            <a:pPr>
              <a:lnSpc>
                <a:spcPct val="100000"/>
              </a:lnSpc>
            </a:pPr>
            <a:r>
              <a:rPr lang="pt-BR" sz="1400" dirty="0">
                <a:solidFill>
                  <a:srgbClr val="E7E6E6"/>
                </a:solidFill>
                <a:latin typeface="Arial Unicode MS"/>
              </a:rPr>
              <a:t>    Retificar declaração</a:t>
            </a:r>
            <a:endParaRPr dirty="0"/>
          </a:p>
          <a:p>
            <a:pPr>
              <a:lnSpc>
                <a:spcPct val="100000"/>
              </a:lnSpc>
            </a:pPr>
            <a:r>
              <a:rPr lang="pt-BR" sz="1400" dirty="0">
                <a:solidFill>
                  <a:srgbClr val="E7E6E6"/>
                </a:solidFill>
                <a:latin typeface="Arial Unicode MS"/>
              </a:rPr>
              <a:t>    Extrato do processamento</a:t>
            </a:r>
            <a:endParaRPr dirty="0"/>
          </a:p>
          <a:p>
            <a:pPr>
              <a:lnSpc>
                <a:spcPct val="100000"/>
              </a:lnSpc>
            </a:pPr>
            <a:r>
              <a:rPr lang="pt-BR" sz="1400" dirty="0">
                <a:solidFill>
                  <a:srgbClr val="E7E6E6"/>
                </a:solidFill>
                <a:latin typeface="Arial Unicode MS"/>
              </a:rPr>
              <a:t>    Geração de </a:t>
            </a:r>
            <a:r>
              <a:rPr lang="pt-BR" sz="1400" dirty="0" smtClean="0">
                <a:solidFill>
                  <a:srgbClr val="E7E6E6"/>
                </a:solidFill>
                <a:latin typeface="Arial Unicode MS"/>
              </a:rPr>
              <a:t>DARF</a:t>
            </a:r>
            <a:endParaRPr dirty="0"/>
          </a:p>
        </p:txBody>
      </p:sp>
      <p:pic>
        <p:nvPicPr>
          <p:cNvPr id="82" name="Imagem 4"/>
          <p:cNvPicPr/>
          <p:nvPr/>
        </p:nvPicPr>
        <p:blipFill>
          <a:blip r:embed="rId8"/>
          <a:stretch>
            <a:fillRect/>
          </a:stretch>
        </p:blipFill>
        <p:spPr>
          <a:xfrm>
            <a:off x="4572360" y="5453640"/>
            <a:ext cx="188640" cy="179640"/>
          </a:xfrm>
          <a:prstGeom prst="rect">
            <a:avLst/>
          </a:prstGeom>
        </p:spPr>
      </p:pic>
      <p:pic>
        <p:nvPicPr>
          <p:cNvPr id="83" name="Imagem 58"/>
          <p:cNvPicPr/>
          <p:nvPr/>
        </p:nvPicPr>
        <p:blipFill>
          <a:blip r:embed="rId8"/>
          <a:stretch>
            <a:fillRect/>
          </a:stretch>
        </p:blipFill>
        <p:spPr>
          <a:xfrm>
            <a:off x="4849560" y="5646240"/>
            <a:ext cx="188640" cy="179640"/>
          </a:xfrm>
          <a:prstGeom prst="rect">
            <a:avLst/>
          </a:prstGeom>
        </p:spPr>
      </p:pic>
      <p:pic>
        <p:nvPicPr>
          <p:cNvPr id="84" name="Imagem 61"/>
          <p:cNvPicPr/>
          <p:nvPr/>
        </p:nvPicPr>
        <p:blipFill>
          <a:blip r:embed="rId8"/>
          <a:stretch>
            <a:fillRect/>
          </a:stretch>
        </p:blipFill>
        <p:spPr>
          <a:xfrm>
            <a:off x="5346000" y="5878080"/>
            <a:ext cx="188640" cy="179640"/>
          </a:xfrm>
          <a:prstGeom prst="rect">
            <a:avLst/>
          </a:prstGeom>
        </p:spPr>
      </p:pic>
      <p:pic>
        <p:nvPicPr>
          <p:cNvPr id="85" name="Imagem 68"/>
          <p:cNvPicPr/>
          <p:nvPr/>
        </p:nvPicPr>
        <p:blipFill>
          <a:blip r:embed="rId8"/>
          <a:stretch>
            <a:fillRect/>
          </a:stretch>
        </p:blipFill>
        <p:spPr>
          <a:xfrm>
            <a:off x="5002560" y="6089400"/>
            <a:ext cx="188640" cy="179640"/>
          </a:xfrm>
          <a:prstGeom prst="rect">
            <a:avLst/>
          </a:prstGeom>
        </p:spPr>
      </p:pic>
      <p:sp>
        <p:nvSpPr>
          <p:cNvPr id="86" name="CustomShape 13"/>
          <p:cNvSpPr/>
          <p:nvPr/>
        </p:nvSpPr>
        <p:spPr>
          <a:xfrm>
            <a:off x="2705400" y="201240"/>
            <a:ext cx="2936880" cy="1238400"/>
          </a:xfrm>
          <a:prstGeom prst="rect">
            <a:avLst/>
          </a:prstGeom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sz="2200" b="1">
                <a:solidFill>
                  <a:srgbClr val="000000"/>
                </a:solidFill>
                <a:latin typeface="Arial Unicode MS"/>
              </a:rPr>
              <a:t>
</a:t>
            </a:r>
            <a:r>
              <a:rPr lang="pt-BR" sz="12000" b="1">
                <a:solidFill>
                  <a:srgbClr val="FF0000"/>
                </a:solidFill>
                <a:latin typeface="Arial Unicode MS"/>
              </a:rPr>
              <a:t>X</a:t>
            </a:r>
            <a:endParaRPr/>
          </a:p>
        </p:txBody>
      </p:sp>
      <p:sp>
        <p:nvSpPr>
          <p:cNvPr id="25" name="CustomShape 9"/>
          <p:cNvSpPr/>
          <p:nvPr/>
        </p:nvSpPr>
        <p:spPr>
          <a:xfrm>
            <a:off x="6484140" y="5540760"/>
            <a:ext cx="5192640" cy="1033920"/>
          </a:xfrm>
          <a:prstGeom prst="rect">
            <a:avLst/>
          </a:prstGeom>
          <a:solidFill>
            <a:srgbClr val="C55A11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rgbClr val="FFFFFF"/>
                </a:solidFill>
                <a:latin typeface="Arial Unicode MS"/>
              </a:rPr>
              <a:t>Entregar os documentos</a:t>
            </a:r>
          </a:p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rgbClr val="FFFF00"/>
                </a:solidFill>
                <a:latin typeface="Arial Unicode MS"/>
              </a:rPr>
              <a:t>NOVIDADE! 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Entrega Digital de </a:t>
            </a:r>
            <a:r>
              <a:rPr lang="pt-BR" sz="2000" b="1" dirty="0">
                <a:solidFill>
                  <a:srgbClr val="FFFF00"/>
                </a:solidFill>
                <a:latin typeface="Arial Unicode MS"/>
              </a:rPr>
              <a:t>D</a:t>
            </a:r>
            <a:r>
              <a:rPr lang="pt-BR" sz="2000" b="1" dirty="0" smtClean="0">
                <a:solidFill>
                  <a:srgbClr val="FFFF00"/>
                </a:solidFill>
                <a:latin typeface="Arial Unicode MS"/>
              </a:rPr>
              <a:t>ocumentos</a:t>
            </a:r>
            <a:endParaRPr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30240" y="0"/>
            <a:ext cx="12191760" cy="6857640"/>
          </a:xfrm>
          <a:prstGeom prst="rect">
            <a:avLst/>
          </a:prstGeom>
          <a:solidFill>
            <a:srgbClr val="BFBFBF"/>
          </a:solidFill>
        </p:spPr>
      </p:sp>
      <p:sp>
        <p:nvSpPr>
          <p:cNvPr id="88" name="CustomShape 2"/>
          <p:cNvSpPr/>
          <p:nvPr/>
        </p:nvSpPr>
        <p:spPr>
          <a:xfrm>
            <a:off x="6289920" y="228600"/>
            <a:ext cx="5532480" cy="6023880"/>
          </a:xfrm>
          <a:prstGeom prst="rect">
            <a:avLst/>
          </a:prstGeom>
          <a:solidFill>
            <a:srgbClr val="DEEBF7"/>
          </a:solidFill>
          <a:ln w="12600">
            <a:solidFill>
              <a:srgbClr val="43729D"/>
            </a:solidFill>
            <a:miter/>
          </a:ln>
        </p:spPr>
      </p:sp>
      <p:sp>
        <p:nvSpPr>
          <p:cNvPr id="89" name="CustomShape 3"/>
          <p:cNvSpPr/>
          <p:nvPr/>
        </p:nvSpPr>
        <p:spPr>
          <a:xfrm>
            <a:off x="6487560" y="2035440"/>
            <a:ext cx="5214240" cy="2660040"/>
          </a:xfrm>
          <a:prstGeom prst="rect">
            <a:avLst/>
          </a:prstGeom>
          <a:solidFill>
            <a:srgbClr val="548235"/>
          </a:solidFill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Arial Unicode MS"/>
              </a:rPr>
              <a:t>Em rfb.gov.br: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Arial Unicode MS"/>
              </a:rPr>
              <a:t>a) Entrar no e-CAC (usando código de acesso ou certificado digital);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Arial Unicode MS"/>
              </a:rPr>
              <a:t>b) Acessar Processos Digitais (e-Processo);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Arial Unicode MS"/>
              </a:rPr>
              <a:t>c) Abrir um Dossiê de Atendimento - DDA (selecionando área de concentração = MALHA FISCAL IRPF);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FFFFFF"/>
                </a:solidFill>
                <a:latin typeface="Arial Unicode MS"/>
              </a:rPr>
              <a:t>d) Juntar (upload) todos os documentos comprobatórios – SJD.</a:t>
            </a:r>
            <a:endParaRPr/>
          </a:p>
        </p:txBody>
      </p:sp>
      <p:pic>
        <p:nvPicPr>
          <p:cNvPr id="90" name="Imagem 52"/>
          <p:cNvPicPr/>
          <p:nvPr/>
        </p:nvPicPr>
        <p:blipFill>
          <a:blip r:embed="rId2"/>
          <a:stretch>
            <a:fillRect/>
          </a:stretch>
        </p:blipFill>
        <p:spPr>
          <a:xfrm>
            <a:off x="6435000" y="4819320"/>
            <a:ext cx="1838160" cy="1203480"/>
          </a:xfrm>
          <a:prstGeom prst="rect">
            <a:avLst/>
          </a:prstGeom>
        </p:spPr>
      </p:pic>
      <p:pic>
        <p:nvPicPr>
          <p:cNvPr id="91" name="Imagem 47"/>
          <p:cNvPicPr/>
          <p:nvPr/>
        </p:nvPicPr>
        <p:blipFill>
          <a:blip r:embed="rId3"/>
          <a:stretch>
            <a:fillRect/>
          </a:stretch>
        </p:blipFill>
        <p:spPr>
          <a:xfrm>
            <a:off x="10918080" y="4899960"/>
            <a:ext cx="783720" cy="671760"/>
          </a:xfrm>
          <a:prstGeom prst="rect">
            <a:avLst/>
          </a:prstGeom>
        </p:spPr>
      </p:pic>
      <p:sp>
        <p:nvSpPr>
          <p:cNvPr id="92" name="CustomShape 4"/>
          <p:cNvSpPr/>
          <p:nvPr/>
        </p:nvSpPr>
        <p:spPr>
          <a:xfrm>
            <a:off x="295920" y="113040"/>
            <a:ext cx="5192640" cy="1033920"/>
          </a:xfrm>
          <a:prstGeom prst="rect">
            <a:avLst/>
          </a:prstGeom>
          <a:solidFill>
            <a:srgbClr val="C55A11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b="1" dirty="0">
                <a:solidFill>
                  <a:srgbClr val="FFFF00"/>
                </a:solidFill>
                <a:latin typeface="Arial Unicode MS"/>
              </a:rPr>
              <a:t>Entregar os documentos</a:t>
            </a:r>
            <a:endParaRPr dirty="0">
              <a:solidFill>
                <a:srgbClr val="FFFF00"/>
              </a:solidFill>
            </a:endParaRPr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FFFF00"/>
                </a:solidFill>
                <a:latin typeface="Arial Unicode MS"/>
              </a:rPr>
              <a:t>Novidade: entrega digital de documentos</a:t>
            </a:r>
            <a:endParaRPr dirty="0">
              <a:solidFill>
                <a:srgbClr val="FFFF00"/>
              </a:solidFill>
            </a:endParaRPr>
          </a:p>
        </p:txBody>
      </p:sp>
      <p:pic>
        <p:nvPicPr>
          <p:cNvPr id="93" name="Imagem 55"/>
          <p:cNvPicPr/>
          <p:nvPr/>
        </p:nvPicPr>
        <p:blipFill>
          <a:blip r:embed="rId4"/>
          <a:stretch>
            <a:fillRect/>
          </a:stretch>
        </p:blipFill>
        <p:spPr>
          <a:xfrm>
            <a:off x="7884360" y="5512320"/>
            <a:ext cx="939960" cy="686160"/>
          </a:xfrm>
          <a:prstGeom prst="rect">
            <a:avLst/>
          </a:prstGeom>
        </p:spPr>
      </p:pic>
      <p:pic>
        <p:nvPicPr>
          <p:cNvPr id="94" name="Imagem 40"/>
          <p:cNvPicPr/>
          <p:nvPr/>
        </p:nvPicPr>
        <p:blipFill>
          <a:blip r:embed="rId5"/>
          <a:stretch>
            <a:fillRect/>
          </a:stretch>
        </p:blipFill>
        <p:spPr>
          <a:xfrm>
            <a:off x="8737200" y="5033520"/>
            <a:ext cx="1428480" cy="894960"/>
          </a:xfrm>
          <a:prstGeom prst="rect">
            <a:avLst/>
          </a:prstGeom>
        </p:spPr>
      </p:pic>
      <p:pic>
        <p:nvPicPr>
          <p:cNvPr id="95" name="Imagem 41"/>
          <p:cNvPicPr/>
          <p:nvPr/>
        </p:nvPicPr>
        <p:blipFill>
          <a:blip r:embed="rId6"/>
          <a:stretch>
            <a:fillRect/>
          </a:stretch>
        </p:blipFill>
        <p:spPr>
          <a:xfrm>
            <a:off x="10088280" y="5172120"/>
            <a:ext cx="1074600" cy="716400"/>
          </a:xfrm>
          <a:prstGeom prst="rect">
            <a:avLst/>
          </a:prstGeom>
        </p:spPr>
      </p:pic>
      <p:sp>
        <p:nvSpPr>
          <p:cNvPr id="96" name="CustomShape 5"/>
          <p:cNvSpPr/>
          <p:nvPr/>
        </p:nvSpPr>
        <p:spPr>
          <a:xfrm>
            <a:off x="295920" y="1271160"/>
            <a:ext cx="5211000" cy="254988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dirty="0">
                <a:solidFill>
                  <a:srgbClr val="E7E6E6"/>
                </a:solidFill>
                <a:latin typeface="Arial Unicode MS"/>
              </a:rPr>
              <a:t>A Receita Federal disponibiliza serviço de entrega digital de documentos para contribuintes com declaração do Imposto de Renda retida em malha – Malha IRPF.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t-BR" dirty="0">
                <a:solidFill>
                  <a:srgbClr val="E7E6E6"/>
                </a:solidFill>
                <a:latin typeface="Arial Unicode MS"/>
              </a:rPr>
              <a:t>O serviço ainda </a:t>
            </a:r>
            <a:r>
              <a:rPr lang="pt-BR" u="sng" dirty="0">
                <a:solidFill>
                  <a:srgbClr val="E7E6E6"/>
                </a:solidFill>
                <a:latin typeface="Arial Unicode MS"/>
              </a:rPr>
              <a:t>não</a:t>
            </a:r>
            <a:r>
              <a:rPr lang="pt-BR" dirty="0">
                <a:solidFill>
                  <a:srgbClr val="E7E6E6"/>
                </a:solidFill>
                <a:latin typeface="Arial Unicode MS"/>
              </a:rPr>
              <a:t> está disponível para declarações do exercício 2020.</a:t>
            </a:r>
            <a:endParaRPr dirty="0"/>
          </a:p>
        </p:txBody>
      </p:sp>
      <p:sp>
        <p:nvSpPr>
          <p:cNvPr id="97" name="CustomShape 6"/>
          <p:cNvSpPr/>
          <p:nvPr/>
        </p:nvSpPr>
        <p:spPr>
          <a:xfrm>
            <a:off x="278640" y="3934800"/>
            <a:ext cx="2594160" cy="114084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           Sem filas</a:t>
            </a:r>
            <a:endParaRPr/>
          </a:p>
        </p:txBody>
      </p:sp>
      <p:sp>
        <p:nvSpPr>
          <p:cNvPr id="98" name="CustomShape 7"/>
          <p:cNvSpPr/>
          <p:nvPr/>
        </p:nvSpPr>
        <p:spPr>
          <a:xfrm>
            <a:off x="2943360" y="3956400"/>
            <a:ext cx="2578680" cy="111492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            </a:t>
            </a:r>
            <a:r>
              <a:rPr lang="pt-BR" b="1">
                <a:solidFill>
                  <a:srgbClr val="E7E6E6"/>
                </a:solidFill>
                <a:latin typeface="Arial Unicode MS"/>
              </a:rPr>
              <a:t>Sem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                  agendamento</a:t>
            </a:r>
            <a:endParaRPr/>
          </a:p>
        </p:txBody>
      </p:sp>
      <p:sp>
        <p:nvSpPr>
          <p:cNvPr id="99" name="CustomShape 8"/>
          <p:cNvSpPr/>
          <p:nvPr/>
        </p:nvSpPr>
        <p:spPr>
          <a:xfrm>
            <a:off x="2928240" y="5175360"/>
            <a:ext cx="2594160" cy="113544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             </a:t>
            </a:r>
            <a:r>
              <a:rPr lang="pt-BR" b="1">
                <a:solidFill>
                  <a:srgbClr val="E7E6E6"/>
                </a:solidFill>
                <a:latin typeface="Arial Unicode MS"/>
              </a:rPr>
              <a:t>Pela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                internet</a:t>
            </a:r>
            <a:endParaRPr/>
          </a:p>
        </p:txBody>
      </p:sp>
      <p:pic>
        <p:nvPicPr>
          <p:cNvPr id="100" name="Imagem 1"/>
          <p:cNvPicPr/>
          <p:nvPr/>
        </p:nvPicPr>
        <p:blipFill>
          <a:blip r:embed="rId7"/>
          <a:stretch>
            <a:fillRect/>
          </a:stretch>
        </p:blipFill>
        <p:spPr>
          <a:xfrm>
            <a:off x="376560" y="4047480"/>
            <a:ext cx="993240" cy="916920"/>
          </a:xfrm>
          <a:prstGeom prst="rect">
            <a:avLst/>
          </a:prstGeom>
        </p:spPr>
      </p:pic>
      <p:pic>
        <p:nvPicPr>
          <p:cNvPr id="101" name="Imagem 2"/>
          <p:cNvPicPr/>
          <p:nvPr/>
        </p:nvPicPr>
        <p:blipFill>
          <a:blip r:embed="rId8"/>
          <a:stretch>
            <a:fillRect/>
          </a:stretch>
        </p:blipFill>
        <p:spPr>
          <a:xfrm>
            <a:off x="2943360" y="3956400"/>
            <a:ext cx="944640" cy="723600"/>
          </a:xfrm>
          <a:prstGeom prst="rect">
            <a:avLst/>
          </a:prstGeom>
        </p:spPr>
      </p:pic>
      <p:pic>
        <p:nvPicPr>
          <p:cNvPr id="102" name="Imagem 71"/>
          <p:cNvPicPr/>
          <p:nvPr/>
        </p:nvPicPr>
        <p:blipFill>
          <a:blip r:embed="rId4"/>
          <a:stretch>
            <a:fillRect/>
          </a:stretch>
        </p:blipFill>
        <p:spPr>
          <a:xfrm>
            <a:off x="3085200" y="5268600"/>
            <a:ext cx="1171800" cy="855000"/>
          </a:xfrm>
          <a:prstGeom prst="rect">
            <a:avLst/>
          </a:prstGeom>
        </p:spPr>
      </p:pic>
      <p:sp>
        <p:nvSpPr>
          <p:cNvPr id="103" name="CustomShape 9"/>
          <p:cNvSpPr/>
          <p:nvPr/>
        </p:nvSpPr>
        <p:spPr>
          <a:xfrm>
            <a:off x="6435000" y="395280"/>
            <a:ext cx="5214240" cy="1396440"/>
          </a:xfrm>
          <a:prstGeom prst="rect">
            <a:avLst/>
          </a:prstGeom>
          <a:solidFill>
            <a:srgbClr val="548235"/>
          </a:solidFill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 u="sng">
                <a:solidFill>
                  <a:srgbClr val="FFFFFF"/>
                </a:solidFill>
                <a:latin typeface="Arial Unicode MS"/>
              </a:rPr>
              <a:t>Antes: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>
                <a:solidFill>
                  <a:srgbClr val="FFFFFF"/>
                </a:solidFill>
                <a:latin typeface="Arial Unicode MS"/>
              </a:rPr>
              <a:t>Verifique se possui todos os documentos necessários;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>
                <a:solidFill>
                  <a:srgbClr val="FFFFFF"/>
                </a:solidFill>
                <a:latin typeface="Arial Unicode MS"/>
              </a:rPr>
              <a:t>Verifique se os documentos digitais estão em formato pdf.</a:t>
            </a:r>
            <a:endParaRPr/>
          </a:p>
        </p:txBody>
      </p:sp>
      <p:sp>
        <p:nvSpPr>
          <p:cNvPr id="104" name="CustomShape 10"/>
          <p:cNvSpPr/>
          <p:nvPr/>
        </p:nvSpPr>
        <p:spPr>
          <a:xfrm>
            <a:off x="293760" y="5189040"/>
            <a:ext cx="2594160" cy="1135440"/>
          </a:xfrm>
          <a:prstGeom prst="rect">
            <a:avLst/>
          </a:prstGeom>
          <a:solidFill>
            <a:srgbClr val="1F4E79"/>
          </a:solidFill>
          <a:ln w="25560">
            <a:solidFill>
              <a:srgbClr val="99CCFF"/>
            </a:solidFill>
            <a:miter/>
          </a:ln>
        </p:spPr>
        <p:txBody>
          <a:bodyPr lIns="92160" tIns="46080" rIns="92160" bIns="46080" anchor="ctr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E7E6E6"/>
                </a:solidFill>
                <a:latin typeface="Arial Unicode MS"/>
              </a:rPr>
              <a:t>                    </a:t>
            </a:r>
            <a:r>
              <a:rPr lang="pt-BR" b="1">
                <a:solidFill>
                  <a:srgbClr val="E7E6E6"/>
                </a:solidFill>
                <a:latin typeface="Arial Unicode MS"/>
              </a:rPr>
              <a:t>Sem </a:t>
            </a:r>
            <a:endParaRPr/>
          </a:p>
          <a:p>
            <a:pPr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                    sair de</a:t>
            </a:r>
            <a:endParaRPr/>
          </a:p>
          <a:p>
            <a:pPr>
              <a:lnSpc>
                <a:spcPct val="100000"/>
              </a:lnSpc>
            </a:pPr>
            <a:r>
              <a:rPr lang="pt-BR" b="1">
                <a:solidFill>
                  <a:srgbClr val="E7E6E6"/>
                </a:solidFill>
                <a:latin typeface="Arial Unicode MS"/>
              </a:rPr>
              <a:t>                    casa</a:t>
            </a:r>
            <a:endParaRPr/>
          </a:p>
        </p:txBody>
      </p:sp>
      <p:pic>
        <p:nvPicPr>
          <p:cNvPr id="105" name="Imagem 3"/>
          <p:cNvPicPr/>
          <p:nvPr/>
        </p:nvPicPr>
        <p:blipFill>
          <a:blip r:embed="rId9"/>
          <a:stretch>
            <a:fillRect/>
          </a:stretch>
        </p:blipFill>
        <p:spPr>
          <a:xfrm>
            <a:off x="320760" y="5268600"/>
            <a:ext cx="1200600" cy="943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385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DejaVu Sans</vt:lpstr>
      <vt:lpstr>StarSymbol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Elaine Pereira de Souza</dc:creator>
  <cp:lastModifiedBy>Elaine Pereira de Souza</cp:lastModifiedBy>
  <cp:revision>15</cp:revision>
  <dcterms:modified xsi:type="dcterms:W3CDTF">2020-06-24T16:31:00Z</dcterms:modified>
</cp:coreProperties>
</file>