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1"/>
  </p:notesMasterIdLst>
  <p:handoutMasterIdLst>
    <p:handoutMasterId r:id="rId12"/>
  </p:handoutMasterIdLst>
  <p:sldIdLst>
    <p:sldId id="626" r:id="rId2"/>
    <p:sldId id="10535" r:id="rId3"/>
    <p:sldId id="10452" r:id="rId4"/>
    <p:sldId id="10541" r:id="rId5"/>
    <p:sldId id="10546" r:id="rId6"/>
    <p:sldId id="10536" r:id="rId7"/>
    <p:sldId id="10542" r:id="rId8"/>
    <p:sldId id="10544" r:id="rId9"/>
    <p:sldId id="627" r:id="rId10"/>
  </p:sldIdLst>
  <p:sldSz cx="13439775" cy="7559675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324" userDrawn="1">
          <p15:clr>
            <a:srgbClr val="A4A3A4"/>
          </p15:clr>
        </p15:guide>
        <p15:guide id="3" orient="horz" pos="1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729E28-7EA2-0610-502A-D1F308C41F63}" name="Elaine Cristina da Costa" initials="ECdC" userId="S::elaine.c.costa@rfb.gov.br::a62c9674-089b-4cca-bd22-442dc3c2cd97" providerId="AD"/>
  <p188:author id="{D556E8F7-8650-2AAA-76C5-E8F9B366C778}" name="Fabiano Queiroz Diniz" initials="FQD" userId="S::Fabiano.Diniz@rfb.gov.br::b7a9781c-cac3-4d64-8943-5da8c7871fa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79B7"/>
    <a:srgbClr val="2E75B6"/>
    <a:srgbClr val="A7CCDF"/>
    <a:srgbClr val="6BC2ED"/>
    <a:srgbClr val="019ADD"/>
    <a:srgbClr val="5B9BD5"/>
    <a:srgbClr val="03C700"/>
    <a:srgbClr val="FEFEFE"/>
    <a:srgbClr val="595959"/>
    <a:srgbClr val="D9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58" autoAdjust="0"/>
    <p:restoredTop sz="88235" autoAdjust="0"/>
  </p:normalViewPr>
  <p:slideViewPr>
    <p:cSldViewPr snapToGrid="0">
      <p:cViewPr varScale="1">
        <p:scale>
          <a:sx n="57" d="100"/>
          <a:sy n="57" d="100"/>
        </p:scale>
        <p:origin x="924" y="84"/>
      </p:cViewPr>
      <p:guideLst>
        <p:guide pos="4324"/>
        <p:guide orient="horz" pos="136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-1436"/>
    </p:cViewPr>
  </p:sorterViewPr>
  <p:notesViewPr>
    <p:cSldViewPr snapToGrid="0">
      <p:cViewPr varScale="1">
        <p:scale>
          <a:sx n="58" d="100"/>
          <a:sy n="58" d="100"/>
        </p:scale>
        <p:origin x="282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 txBox="1">
            <a:spLocks noGrp="1"/>
          </p:cNvSpPr>
          <p:nvPr>
            <p:ph type="hdr" sz="quarter"/>
          </p:nvPr>
        </p:nvSpPr>
        <p:spPr>
          <a:xfrm>
            <a:off x="1" y="1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vert="horz" wrap="none" lIns="80406" tIns="40203" rIns="80406" bIns="40203" anchorCtr="0" compatLnSpc="0">
            <a:noAutofit/>
          </a:bodyPr>
          <a:lstStyle/>
          <a:p>
            <a:pPr hangingPunct="0">
              <a:defRPr sz="1400"/>
            </a:pPr>
            <a:endParaRPr lang="pt-BR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ço Reservado para Data 2"/>
          <p:cNvSpPr txBox="1">
            <a:spLocks noGrp="1"/>
          </p:cNvSpPr>
          <p:nvPr>
            <p:ph type="dt" sz="quarter" idx="1"/>
          </p:nvPr>
        </p:nvSpPr>
        <p:spPr>
          <a:xfrm>
            <a:off x="3847650" y="1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vert="horz" wrap="none" lIns="80406" tIns="40203" rIns="80406" bIns="40203" anchorCtr="0" compatLnSpc="0">
            <a:noAutofit/>
          </a:bodyPr>
          <a:lstStyle/>
          <a:p>
            <a:pPr algn="r" hangingPunct="0">
              <a:defRPr sz="1400"/>
            </a:pPr>
            <a:endParaRPr lang="pt-BR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ço Reservado para Rodapé 3"/>
          <p:cNvSpPr txBox="1">
            <a:spLocks noGrp="1"/>
          </p:cNvSpPr>
          <p:nvPr>
            <p:ph type="ftr" sz="quarter" idx="2"/>
          </p:nvPr>
        </p:nvSpPr>
        <p:spPr>
          <a:xfrm>
            <a:off x="1" y="9430472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vert="horz" wrap="none" lIns="80406" tIns="40203" rIns="80406" bIns="40203" anchor="b" anchorCtr="0" compatLnSpc="0">
            <a:noAutofit/>
          </a:bodyPr>
          <a:lstStyle/>
          <a:p>
            <a:pPr hangingPunct="0">
              <a:defRPr sz="1400"/>
            </a:pPr>
            <a:endParaRPr lang="pt-BR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ço Reservado para Número de Slide 4"/>
          <p:cNvSpPr txBox="1">
            <a:spLocks noGrp="1"/>
          </p:cNvSpPr>
          <p:nvPr>
            <p:ph type="sldNum" sz="quarter" idx="3"/>
          </p:nvPr>
        </p:nvSpPr>
        <p:spPr>
          <a:xfrm>
            <a:off x="3847650" y="9430472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vert="horz" wrap="none" lIns="80406" tIns="40203" rIns="80406" bIns="40203" anchor="b" anchorCtr="0" compatLnSpc="0">
            <a:noAutofit/>
          </a:bodyPr>
          <a:lstStyle/>
          <a:p>
            <a:pPr algn="r" hangingPunct="0">
              <a:defRPr sz="1400"/>
            </a:pPr>
            <a:fld id="{E1B234E4-539C-4A8C-A466-845E793ED0A8}" type="slidenum">
              <a:pPr algn="r" hangingPunct="0">
                <a:defRPr sz="1400"/>
              </a:pPr>
              <a:t>‹nº›</a:t>
            </a:fld>
            <a:endParaRPr lang="pt-BR" sz="13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8510690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54063"/>
            <a:ext cx="6616700" cy="3722687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ço Reservado para Anotações 2"/>
          <p:cNvSpPr txBox="1">
            <a:spLocks noGrp="1"/>
          </p:cNvSpPr>
          <p:nvPr>
            <p:ph type="body" sz="quarter" idx="3"/>
          </p:nvPr>
        </p:nvSpPr>
        <p:spPr>
          <a:xfrm>
            <a:off x="679797" y="4715069"/>
            <a:ext cx="5438050" cy="4466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t-BR"/>
          </a:p>
        </p:txBody>
      </p:sp>
      <p:sp>
        <p:nvSpPr>
          <p:cNvPr id="4" name="Espaço Reservado para Cabeçalho 3"/>
          <p:cNvSpPr txBox="1">
            <a:spLocks noGrp="1"/>
          </p:cNvSpPr>
          <p:nvPr>
            <p:ph type="hdr" sz="quarter"/>
          </p:nvPr>
        </p:nvSpPr>
        <p:spPr>
          <a:xfrm>
            <a:off x="1" y="1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pt-BR" sz="13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Data 4"/>
          <p:cNvSpPr txBox="1">
            <a:spLocks noGrp="1"/>
          </p:cNvSpPr>
          <p:nvPr>
            <p:ph type="dt" idx="1"/>
          </p:nvPr>
        </p:nvSpPr>
        <p:spPr>
          <a:xfrm>
            <a:off x="3847650" y="1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pt-BR" sz="13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/>
          <p:cNvSpPr txBox="1">
            <a:spLocks noGrp="1"/>
          </p:cNvSpPr>
          <p:nvPr>
            <p:ph type="ftr" sz="quarter" idx="4"/>
          </p:nvPr>
        </p:nvSpPr>
        <p:spPr>
          <a:xfrm>
            <a:off x="1" y="9430472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pt-BR" sz="13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/>
          <p:cNvSpPr txBox="1">
            <a:spLocks noGrp="1"/>
          </p:cNvSpPr>
          <p:nvPr>
            <p:ph type="sldNum" sz="quarter" idx="5"/>
          </p:nvPr>
        </p:nvSpPr>
        <p:spPr>
          <a:xfrm>
            <a:off x="3847650" y="9430472"/>
            <a:ext cx="2949994" cy="496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pt-BR" sz="1300" kern="1200"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F5ED780E-CBE7-487E-9B50-80F62D8C60B3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02725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216000" marR="0" indent="0" rtl="0" hangingPunct="0">
      <a:tabLst/>
      <a:defRPr lang="pt-BR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Apresentar os benefícios do Programa OEA para a Receita Federal e para os operadores do comércio exterior.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F4D671-333F-411D-AE6A-17A798CF8BAE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8872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D780E-CBE7-487E-9B50-80F62D8C60B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67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Enfatizar o papel crucial do PL 15/2024 no fortalecimento do Programa OEA.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F4D671-333F-411D-AE6A-17A798CF8BAE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140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Enfatizar o papel crucial do PL 15/2024 no fortalecimento do Programa OEA.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F4D671-333F-411D-AE6A-17A798CF8BAE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099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Dar exemplos concretos dos benefícios do Programa OEA para os operadores do comércio exterior.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Explicar como o PL 15/2024 amplia as medidas de facilitação do Programa OEA.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F4D671-333F-411D-AE6A-17A798CF8BAE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387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Dê exemplos concretos dos benefícios do Programa OEA para os operadores do comércio exterior.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Explique como o PL 15/2024 amplia as medidas de facilitação do Programa OEA.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F4D671-333F-411D-AE6A-17A798CF8BAE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4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F4D671-333F-411D-AE6A-17A798CF8BAE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163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  <a:prstGeom prst="rect">
            <a:avLst/>
          </a:prstGeom>
        </p:spPr>
        <p:txBody>
          <a:bodyPr anchor="b"/>
          <a:lstStyle>
            <a:lvl1pPr algn="ctr">
              <a:defRPr sz="661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84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78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  <a:prstGeom prst="rect">
            <a:avLst/>
          </a:prstGeo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84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2697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55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 userDrawn="1"/>
        </p:nvSpPr>
        <p:spPr>
          <a:xfrm>
            <a:off x="0" y="718457"/>
            <a:ext cx="6498771" cy="594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D6FA056-8DCE-2AAB-DF7C-E15F9AB908ED}"/>
              </a:ext>
            </a:extLst>
          </p:cNvPr>
          <p:cNvSpPr/>
          <p:nvPr userDrawn="1"/>
        </p:nvSpPr>
        <p:spPr>
          <a:xfrm>
            <a:off x="6498771" y="6526530"/>
            <a:ext cx="6828609" cy="9486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9E8F904C-7841-0299-E4AB-D0E1A7348B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180" y="6787396"/>
            <a:ext cx="1430674" cy="68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715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  <a:prstGeom prst="rect">
            <a:avLst/>
          </a:prstGeo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  <a:prstGeom prst="rect">
            <a:avLst/>
          </a:prstGeo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392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  <a:prstGeom prst="rect">
            <a:avLst/>
          </a:prstGeo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52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721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75F180BE-133F-4760-8B80-EFE9EA215119}" type="datetimeFigureOut">
              <a:rPr lang="pt-BR" smtClean="0"/>
              <a:t>11/03/2024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/>
          <a:p>
            <a:fld id="{00970D54-7380-4044-9DBD-60C41ACAE5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159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188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 userDrawn="1"/>
        </p:nvCxnSpPr>
        <p:spPr>
          <a:xfrm>
            <a:off x="3" y="796088"/>
            <a:ext cx="13439775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3285" y="1072614"/>
            <a:ext cx="11591806" cy="47965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BD894-F61F-4554-8964-347E895A6CC0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667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165" y="0"/>
            <a:ext cx="13440940" cy="7560330"/>
          </a:xfrm>
          <a:prstGeom prst="rect">
            <a:avLst/>
          </a:prstGeom>
        </p:spPr>
      </p:pic>
      <p:sp>
        <p:nvSpPr>
          <p:cNvPr id="3" name="CaixaDeTexto 2"/>
          <p:cNvSpPr txBox="1"/>
          <p:nvPr userDrawn="1"/>
        </p:nvSpPr>
        <p:spPr>
          <a:xfrm>
            <a:off x="7048499" y="6686550"/>
            <a:ext cx="6391275" cy="873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6738F64-1432-4FBC-A75F-E5315950C7C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726" y="7068850"/>
            <a:ext cx="1464555" cy="338331"/>
          </a:xfrm>
          <a:prstGeom prst="rect">
            <a:avLst/>
          </a:prstGeom>
        </p:spPr>
      </p:pic>
      <p:pic>
        <p:nvPicPr>
          <p:cNvPr id="6" name="Picture 4" descr="MobilizaBrasil">
            <a:extLst>
              <a:ext uri="{FF2B5EF4-FFF2-40B4-BE49-F238E27FC236}">
                <a16:creationId xmlns:a16="http://schemas.microsoft.com/office/drawing/2014/main" id="{B0B7138E-170E-4EA3-B750-63876DCAF75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0" t="35654" r="7207" b="33248"/>
          <a:stretch/>
        </p:blipFill>
        <p:spPr bwMode="auto">
          <a:xfrm>
            <a:off x="9922860" y="6868311"/>
            <a:ext cx="3194538" cy="60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7073B9A6-77F2-4E64-AF47-F442DDFBEF79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076" y="6945568"/>
            <a:ext cx="1220851" cy="58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4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CC0D593-9C83-C10E-B971-D702C63F00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"/>
          <a:stretch/>
        </p:blipFill>
        <p:spPr>
          <a:xfrm>
            <a:off x="0" y="1"/>
            <a:ext cx="13439775" cy="75893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79" y="0"/>
            <a:ext cx="13436416" cy="7559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A66876-3DAE-CA12-3698-2D5C1698A745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0487" y="359671"/>
            <a:ext cx="12718800" cy="6861600"/>
          </a:xfrm>
          <a:prstGeom prst="rect">
            <a:avLst/>
          </a:prstGeom>
        </p:spPr>
      </p:pic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CEBDAC17-424E-B889-C1ED-9D7B426857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666" y="6859916"/>
            <a:ext cx="2336564" cy="541190"/>
          </a:xfrm>
          <a:prstGeom prst="rect">
            <a:avLst/>
          </a:prstGeom>
        </p:spPr>
      </p:pic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C5421F68-4BC6-ECBC-B5E9-516AD7707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834" y="1141009"/>
            <a:ext cx="3284024" cy="157885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C633DE5-6B30-90F2-0465-3620F741BF2A}"/>
              </a:ext>
            </a:extLst>
          </p:cNvPr>
          <p:cNvSpPr txBox="1"/>
          <p:nvPr/>
        </p:nvSpPr>
        <p:spPr>
          <a:xfrm>
            <a:off x="7469133" y="4709734"/>
            <a:ext cx="7991341" cy="131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968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Análise do </a:t>
            </a:r>
          </a:p>
          <a:p>
            <a:r>
              <a:rPr lang="pt-BR" sz="3968" dirty="0">
                <a:solidFill>
                  <a:schemeClr val="bg1"/>
                </a:solidFill>
                <a:latin typeface="Trade Gothic Next Heavy" panose="020B0903040303020004" pitchFamily="34" charset="0"/>
              </a:rPr>
              <a:t>Projeto de Lei 15/2024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76E9A3E-30D7-B025-8689-D5F594382731}"/>
              </a:ext>
            </a:extLst>
          </p:cNvPr>
          <p:cNvSpPr txBox="1"/>
          <p:nvPr/>
        </p:nvSpPr>
        <p:spPr>
          <a:xfrm>
            <a:off x="7466187" y="2864844"/>
            <a:ext cx="8291805" cy="1458947"/>
          </a:xfrm>
          <a:prstGeom prst="rect">
            <a:avLst/>
          </a:prstGeom>
          <a:noFill/>
        </p:spPr>
        <p:txBody>
          <a:bodyPr wrap="square" lIns="100796" tIns="50398" rIns="100796" bIns="50398" anchor="t">
            <a:spAutoFit/>
          </a:bodyPr>
          <a:lstStyle/>
          <a:p>
            <a:r>
              <a:rPr lang="pt-BR" altLang="pt-BR" sz="220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FORTALECIMENTO DO </a:t>
            </a:r>
          </a:p>
          <a:p>
            <a:r>
              <a:rPr lang="pt-BR" altLang="pt-BR" sz="4409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PROGRAMA OEA</a:t>
            </a:r>
            <a:r>
              <a:rPr lang="pt-BR" altLang="pt-BR" sz="2205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 </a:t>
            </a:r>
          </a:p>
          <a:p>
            <a:r>
              <a:rPr lang="pt-BR" altLang="pt-BR" sz="220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E DA CONFORMIDADE ADUANEIRA</a:t>
            </a:r>
          </a:p>
        </p:txBody>
      </p:sp>
    </p:spTree>
    <p:extLst>
      <p:ext uri="{BB962C8B-B14F-4D97-AF65-F5344CB8AC3E}">
        <p14:creationId xmlns:p14="http://schemas.microsoft.com/office/powerpoint/2010/main" val="352684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1A3D2B58-DC78-D95B-42EC-CA8513F6B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78" y="1302616"/>
            <a:ext cx="6988497" cy="335985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8299D9E-F2DA-E2A0-3817-27BD108F2EB3}"/>
              </a:ext>
            </a:extLst>
          </p:cNvPr>
          <p:cNvSpPr txBox="1"/>
          <p:nvPr/>
        </p:nvSpPr>
        <p:spPr>
          <a:xfrm>
            <a:off x="494585" y="4838389"/>
            <a:ext cx="9842507" cy="1856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086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O PROGRAMA OEA</a:t>
            </a:r>
            <a:r>
              <a:rPr lang="pt-BR" sz="3086" dirty="0">
                <a:solidFill>
                  <a:srgbClr val="1F1F1F"/>
                </a:solidFill>
                <a:latin typeface="Google Sans"/>
              </a:rPr>
              <a:t> </a:t>
            </a:r>
          </a:p>
          <a:p>
            <a:pPr algn="l"/>
            <a:endParaRPr lang="pt-BR" sz="1984" dirty="0">
              <a:solidFill>
                <a:srgbClr val="1F1F1F"/>
              </a:solidFill>
              <a:latin typeface="Trade Gothic Next" panose="020B0503040303020004" pitchFamily="34" charset="0"/>
            </a:endParaRPr>
          </a:p>
          <a:p>
            <a:r>
              <a:rPr lang="pt-BR" sz="2205" dirty="0">
                <a:latin typeface="Trade Gothic Next Heavy" panose="020B0903040303020004" pitchFamily="34" charset="0"/>
              </a:rPr>
              <a:t>Implementado no Brasil em 2015.</a:t>
            </a:r>
          </a:p>
          <a:p>
            <a:r>
              <a:rPr lang="pt-BR" sz="2205" dirty="0">
                <a:latin typeface="Trade Gothic Next Heavy" panose="020B0903040303020004" pitchFamily="34" charset="0"/>
              </a:rPr>
              <a:t>Disciplinado pela Instrução Normativa RFB nº 2.154, de 26 de julho de 2023.</a:t>
            </a:r>
          </a:p>
          <a:p>
            <a:endParaRPr lang="pt-BR" sz="1984" dirty="0">
              <a:solidFill>
                <a:srgbClr val="1F1F1F"/>
              </a:solidFill>
              <a:latin typeface="Trade Gothic Next" panose="020B0503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923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aixaDeTexto 51">
            <a:extLst>
              <a:ext uri="{FF2B5EF4-FFF2-40B4-BE49-F238E27FC236}">
                <a16:creationId xmlns:a16="http://schemas.microsoft.com/office/drawing/2014/main" id="{E8BB89D9-658F-4091-96EE-B1F0827BD357}"/>
              </a:ext>
            </a:extLst>
          </p:cNvPr>
          <p:cNvSpPr txBox="1"/>
          <p:nvPr/>
        </p:nvSpPr>
        <p:spPr>
          <a:xfrm>
            <a:off x="11691564" y="2301946"/>
            <a:ext cx="11079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320</a:t>
            </a:r>
          </a:p>
          <a:p>
            <a:pPr algn="ctr"/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Importadores</a:t>
            </a:r>
            <a:b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</a:br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Exportadores</a:t>
            </a:r>
          </a:p>
        </p:txBody>
      </p:sp>
      <p:sp>
        <p:nvSpPr>
          <p:cNvPr id="89" name="Subtítulo 2">
            <a:extLst>
              <a:ext uri="{FF2B5EF4-FFF2-40B4-BE49-F238E27FC236}">
                <a16:creationId xmlns:a16="http://schemas.microsoft.com/office/drawing/2014/main" id="{512CBED9-8589-4623-9C54-23B7352EA824}"/>
              </a:ext>
            </a:extLst>
          </p:cNvPr>
          <p:cNvSpPr txBox="1">
            <a:spLocks/>
          </p:cNvSpPr>
          <p:nvPr/>
        </p:nvSpPr>
        <p:spPr>
          <a:xfrm>
            <a:off x="281676" y="338334"/>
            <a:ext cx="8401663" cy="538334"/>
          </a:xfrm>
          <a:prstGeom prst="rect">
            <a:avLst/>
          </a:prstGeom>
        </p:spPr>
        <p:txBody>
          <a:bodyPr vert="horz" lIns="100793" tIns="50397" rIns="100793" bIns="50397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425" dirty="0">
                <a:solidFill>
                  <a:schemeClr val="tx1"/>
                </a:solidFill>
                <a:latin typeface="Trade Gothic Next Heavy" panose="020B0903040303020004" pitchFamily="34" charset="0"/>
              </a:rPr>
              <a:t>EVOLUÇÃO DO PROGRAMA OEA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B0BDD800-1847-43A3-BCF3-27FD8AE7A893}"/>
              </a:ext>
            </a:extLst>
          </p:cNvPr>
          <p:cNvSpPr txBox="1"/>
          <p:nvPr/>
        </p:nvSpPr>
        <p:spPr>
          <a:xfrm>
            <a:off x="261014" y="1910795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00B0F0"/>
                </a:solidFill>
                <a:latin typeface="Trade Gothic Next Heavy" panose="020B0903040303020004" pitchFamily="34" charset="0"/>
              </a:rPr>
              <a:t>576</a:t>
            </a:r>
            <a:endParaRPr lang="pt-BR" sz="1984" dirty="0">
              <a:solidFill>
                <a:srgbClr val="00B0F0"/>
              </a:solidFill>
              <a:latin typeface="Trade Gothic Next Heavy" panose="020B0903040303020004" pitchFamily="34" charset="0"/>
            </a:endParaRPr>
          </a:p>
        </p:txBody>
      </p:sp>
      <p:sp>
        <p:nvSpPr>
          <p:cNvPr id="92" name="Retângulo 91">
            <a:extLst>
              <a:ext uri="{FF2B5EF4-FFF2-40B4-BE49-F238E27FC236}">
                <a16:creationId xmlns:a16="http://schemas.microsoft.com/office/drawing/2014/main" id="{C6D1C436-15F2-4315-9B51-FF5A4D8E1B68}"/>
              </a:ext>
            </a:extLst>
          </p:cNvPr>
          <p:cNvSpPr/>
          <p:nvPr/>
        </p:nvSpPr>
        <p:spPr>
          <a:xfrm>
            <a:off x="1370464" y="2010642"/>
            <a:ext cx="2575408" cy="40678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764" dirty="0">
                <a:latin typeface="Trade Gothic Next Heavy" panose="020B0903040303020004" pitchFamily="34" charset="0"/>
              </a:rPr>
              <a:t>Empresas Diferentes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623C5057-1319-4256-A8F2-E63BB9B9AA46}"/>
              </a:ext>
            </a:extLst>
          </p:cNvPr>
          <p:cNvSpPr txBox="1"/>
          <p:nvPr/>
        </p:nvSpPr>
        <p:spPr>
          <a:xfrm>
            <a:off x="5389786" y="2289837"/>
            <a:ext cx="76151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105</a:t>
            </a:r>
          </a:p>
          <a:p>
            <a:pPr algn="ctr"/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Agentes </a:t>
            </a:r>
            <a:b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</a:br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de Carga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2C552016-029E-4E4B-A074-75B011FF454C}"/>
              </a:ext>
            </a:extLst>
          </p:cNvPr>
          <p:cNvSpPr txBox="1"/>
          <p:nvPr/>
        </p:nvSpPr>
        <p:spPr>
          <a:xfrm>
            <a:off x="6047372" y="2288049"/>
            <a:ext cx="120554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92</a:t>
            </a:r>
            <a:endParaRPr lang="pt-BR" sz="1200" spc="-55" dirty="0">
              <a:solidFill>
                <a:schemeClr val="tx1">
                  <a:lumMod val="65000"/>
                  <a:lumOff val="35000"/>
                </a:schemeClr>
              </a:solidFill>
              <a:latin typeface="Trade Gothic Next Heavy" panose="020B0903040303020004" pitchFamily="34" charset="0"/>
            </a:endParaRPr>
          </a:p>
          <a:p>
            <a:pPr algn="ctr"/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Transportadores</a:t>
            </a: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id="{45265052-C09C-48BF-A478-000E15097880}"/>
              </a:ext>
            </a:extLst>
          </p:cNvPr>
          <p:cNvSpPr txBox="1"/>
          <p:nvPr/>
        </p:nvSpPr>
        <p:spPr>
          <a:xfrm>
            <a:off x="7175907" y="2289837"/>
            <a:ext cx="102098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66</a:t>
            </a:r>
          </a:p>
          <a:p>
            <a:pPr algn="ctr"/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Depositários </a:t>
            </a:r>
            <a:b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</a:br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Alfandegados</a:t>
            </a: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0C049B3F-9CDE-4278-B82E-8BA823DC5409}"/>
              </a:ext>
            </a:extLst>
          </p:cNvPr>
          <p:cNvSpPr txBox="1"/>
          <p:nvPr/>
        </p:nvSpPr>
        <p:spPr>
          <a:xfrm>
            <a:off x="8298726" y="2289837"/>
            <a:ext cx="91839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24</a:t>
            </a:r>
          </a:p>
          <a:p>
            <a:pPr algn="ctr"/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Operadores</a:t>
            </a:r>
            <a:b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</a:br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Portuários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E530AFD1-C2FC-4742-8498-638A93C18600}"/>
              </a:ext>
            </a:extLst>
          </p:cNvPr>
          <p:cNvSpPr txBox="1"/>
          <p:nvPr/>
        </p:nvSpPr>
        <p:spPr>
          <a:xfrm>
            <a:off x="9202163" y="2289837"/>
            <a:ext cx="11079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3</a:t>
            </a:r>
            <a:endParaRPr lang="pt-BR" sz="1200" spc="-55" dirty="0">
              <a:solidFill>
                <a:schemeClr val="tx1">
                  <a:lumMod val="65000"/>
                  <a:lumOff val="35000"/>
                </a:schemeClr>
              </a:solidFill>
              <a:latin typeface="Trade Gothic Next Heavy" panose="020B0903040303020004" pitchFamily="34" charset="0"/>
            </a:endParaRPr>
          </a:p>
          <a:p>
            <a:pPr algn="ctr"/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Operadores</a:t>
            </a:r>
            <a:b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</a:br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Aeroportuários</a:t>
            </a: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902E4957-308F-4E9A-A649-75A0BF6750E4}"/>
              </a:ext>
            </a:extLst>
          </p:cNvPr>
          <p:cNvSpPr/>
          <p:nvPr/>
        </p:nvSpPr>
        <p:spPr>
          <a:xfrm>
            <a:off x="1332771" y="1179948"/>
            <a:ext cx="2404570" cy="4049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764" dirty="0">
                <a:latin typeface="Trade Gothic Next Heavy" panose="020B0903040303020004" pitchFamily="34" charset="0"/>
              </a:rPr>
              <a:t>Certificados emitidos</a:t>
            </a:r>
            <a:endParaRPr lang="pt-BR" sz="1323" dirty="0">
              <a:latin typeface="Trade Gothic Next Heavy" panose="020B0903040303020004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F7B917AF-0E4B-4DBA-B45E-F8430C0BE193}"/>
              </a:ext>
            </a:extLst>
          </p:cNvPr>
          <p:cNvSpPr txBox="1"/>
          <p:nvPr/>
        </p:nvSpPr>
        <p:spPr>
          <a:xfrm>
            <a:off x="4364394" y="2288050"/>
            <a:ext cx="110849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144</a:t>
            </a:r>
          </a:p>
          <a:p>
            <a:pPr algn="ctr"/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Importadores</a:t>
            </a:r>
            <a:b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</a:br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Exportadores</a:t>
            </a: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3A969CD1-B7E3-49B9-B62D-571B9727D54B}"/>
              </a:ext>
            </a:extLst>
          </p:cNvPr>
          <p:cNvSpPr txBox="1"/>
          <p:nvPr/>
        </p:nvSpPr>
        <p:spPr>
          <a:xfrm>
            <a:off x="229805" y="1056732"/>
            <a:ext cx="1103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00B0F0"/>
                </a:solidFill>
                <a:latin typeface="Trade Gothic Next Heavy" panose="020B0903040303020004" pitchFamily="34" charset="0"/>
              </a:rPr>
              <a:t>755</a:t>
            </a:r>
            <a:endParaRPr lang="pt-BR" sz="1984" dirty="0">
              <a:solidFill>
                <a:srgbClr val="00B0F0"/>
              </a:solidFill>
              <a:latin typeface="Trade Gothic Next Heavy" panose="020B0903040303020004" pitchFamily="34" charset="0"/>
            </a:endParaRPr>
          </a:p>
        </p:txBody>
      </p:sp>
      <p:sp>
        <p:nvSpPr>
          <p:cNvPr id="109" name="Rectangle 100">
            <a:extLst>
              <a:ext uri="{FF2B5EF4-FFF2-40B4-BE49-F238E27FC236}">
                <a16:creationId xmlns:a16="http://schemas.microsoft.com/office/drawing/2014/main" id="{6575EFAA-03C5-4304-B86D-47DE06EC5BA1}"/>
              </a:ext>
            </a:extLst>
          </p:cNvPr>
          <p:cNvSpPr/>
          <p:nvPr/>
        </p:nvSpPr>
        <p:spPr>
          <a:xfrm>
            <a:off x="1294903" y="2503029"/>
            <a:ext cx="2904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-55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Impo</a:t>
            </a:r>
            <a:r>
              <a:rPr lang="en-US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/</a:t>
            </a:r>
            <a:r>
              <a:rPr lang="en-US" sz="1400" spc="-55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Exportadores</a:t>
            </a:r>
            <a:r>
              <a:rPr lang="en-US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 (334)</a:t>
            </a:r>
          </a:p>
        </p:txBody>
      </p:sp>
      <p:grpSp>
        <p:nvGrpSpPr>
          <p:cNvPr id="110" name="Agrupar 109">
            <a:extLst>
              <a:ext uri="{FF2B5EF4-FFF2-40B4-BE49-F238E27FC236}">
                <a16:creationId xmlns:a16="http://schemas.microsoft.com/office/drawing/2014/main" id="{B3CCBB3C-D048-4282-901D-15E7EC230CCF}"/>
              </a:ext>
            </a:extLst>
          </p:cNvPr>
          <p:cNvGrpSpPr/>
          <p:nvPr/>
        </p:nvGrpSpPr>
        <p:grpSpPr>
          <a:xfrm>
            <a:off x="1854555" y="2802231"/>
            <a:ext cx="1608420" cy="176042"/>
            <a:chOff x="4333255" y="2512931"/>
            <a:chExt cx="2064810" cy="231974"/>
          </a:xfrm>
        </p:grpSpPr>
        <p:sp>
          <p:nvSpPr>
            <p:cNvPr id="111" name="Rounded Rectangle 11">
              <a:extLst>
                <a:ext uri="{FF2B5EF4-FFF2-40B4-BE49-F238E27FC236}">
                  <a16:creationId xmlns:a16="http://schemas.microsoft.com/office/drawing/2014/main" id="{EA2AAD96-527C-409C-A2A1-2A22516EC8D9}"/>
                </a:ext>
              </a:extLst>
            </p:cNvPr>
            <p:cNvSpPr/>
            <p:nvPr/>
          </p:nvSpPr>
          <p:spPr>
            <a:xfrm>
              <a:off x="4333255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2" name="Rounded Rectangle 12">
              <a:extLst>
                <a:ext uri="{FF2B5EF4-FFF2-40B4-BE49-F238E27FC236}">
                  <a16:creationId xmlns:a16="http://schemas.microsoft.com/office/drawing/2014/main" id="{6D1E56BB-38D8-46CD-8440-4320733866DA}"/>
                </a:ext>
              </a:extLst>
            </p:cNvPr>
            <p:cNvSpPr/>
            <p:nvPr/>
          </p:nvSpPr>
          <p:spPr>
            <a:xfrm>
              <a:off x="4439150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3" name="Rounded Rectangle 13">
              <a:extLst>
                <a:ext uri="{FF2B5EF4-FFF2-40B4-BE49-F238E27FC236}">
                  <a16:creationId xmlns:a16="http://schemas.microsoft.com/office/drawing/2014/main" id="{CC4862B2-0115-4089-8DB5-E0E9AB451C68}"/>
                </a:ext>
              </a:extLst>
            </p:cNvPr>
            <p:cNvSpPr/>
            <p:nvPr/>
          </p:nvSpPr>
          <p:spPr>
            <a:xfrm>
              <a:off x="4545045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4" name="Rounded Rectangle 14">
              <a:extLst>
                <a:ext uri="{FF2B5EF4-FFF2-40B4-BE49-F238E27FC236}">
                  <a16:creationId xmlns:a16="http://schemas.microsoft.com/office/drawing/2014/main" id="{B809AAAF-BFE5-4000-8296-631623CF99A6}"/>
                </a:ext>
              </a:extLst>
            </p:cNvPr>
            <p:cNvSpPr/>
            <p:nvPr/>
          </p:nvSpPr>
          <p:spPr>
            <a:xfrm>
              <a:off x="4650939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5" name="Rounded Rectangle 15">
              <a:extLst>
                <a:ext uri="{FF2B5EF4-FFF2-40B4-BE49-F238E27FC236}">
                  <a16:creationId xmlns:a16="http://schemas.microsoft.com/office/drawing/2014/main" id="{AA0F7B94-E6B3-4554-9622-C450A856BD68}"/>
                </a:ext>
              </a:extLst>
            </p:cNvPr>
            <p:cNvSpPr/>
            <p:nvPr/>
          </p:nvSpPr>
          <p:spPr>
            <a:xfrm>
              <a:off x="4756835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6" name="Rounded Rectangle 16">
              <a:extLst>
                <a:ext uri="{FF2B5EF4-FFF2-40B4-BE49-F238E27FC236}">
                  <a16:creationId xmlns:a16="http://schemas.microsoft.com/office/drawing/2014/main" id="{687C8049-1B0C-4692-96F4-CC24F09540B9}"/>
                </a:ext>
              </a:extLst>
            </p:cNvPr>
            <p:cNvSpPr/>
            <p:nvPr/>
          </p:nvSpPr>
          <p:spPr>
            <a:xfrm>
              <a:off x="4862729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7" name="Rounded Rectangle 17">
              <a:extLst>
                <a:ext uri="{FF2B5EF4-FFF2-40B4-BE49-F238E27FC236}">
                  <a16:creationId xmlns:a16="http://schemas.microsoft.com/office/drawing/2014/main" id="{8C7C0894-FB1F-40CC-BFDB-E7C0F734BBDF}"/>
                </a:ext>
              </a:extLst>
            </p:cNvPr>
            <p:cNvSpPr/>
            <p:nvPr/>
          </p:nvSpPr>
          <p:spPr>
            <a:xfrm>
              <a:off x="4968624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8" name="Rounded Rectangle 18">
              <a:extLst>
                <a:ext uri="{FF2B5EF4-FFF2-40B4-BE49-F238E27FC236}">
                  <a16:creationId xmlns:a16="http://schemas.microsoft.com/office/drawing/2014/main" id="{30C27839-D81D-490A-9945-1D26D3EF5D3D}"/>
                </a:ext>
              </a:extLst>
            </p:cNvPr>
            <p:cNvSpPr/>
            <p:nvPr/>
          </p:nvSpPr>
          <p:spPr>
            <a:xfrm>
              <a:off x="5074519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19" name="Rounded Rectangle 19">
              <a:extLst>
                <a:ext uri="{FF2B5EF4-FFF2-40B4-BE49-F238E27FC236}">
                  <a16:creationId xmlns:a16="http://schemas.microsoft.com/office/drawing/2014/main" id="{95A173C4-3BE2-4828-8A68-B4AF84967277}"/>
                </a:ext>
              </a:extLst>
            </p:cNvPr>
            <p:cNvSpPr/>
            <p:nvPr/>
          </p:nvSpPr>
          <p:spPr>
            <a:xfrm>
              <a:off x="5180414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0" name="Rounded Rectangle 20">
              <a:extLst>
                <a:ext uri="{FF2B5EF4-FFF2-40B4-BE49-F238E27FC236}">
                  <a16:creationId xmlns:a16="http://schemas.microsoft.com/office/drawing/2014/main" id="{9C719CAA-858E-4AF7-AF19-F0C958746A82}"/>
                </a:ext>
              </a:extLst>
            </p:cNvPr>
            <p:cNvSpPr/>
            <p:nvPr/>
          </p:nvSpPr>
          <p:spPr>
            <a:xfrm>
              <a:off x="5286309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1" name="Rounded Rectangle 21">
              <a:extLst>
                <a:ext uri="{FF2B5EF4-FFF2-40B4-BE49-F238E27FC236}">
                  <a16:creationId xmlns:a16="http://schemas.microsoft.com/office/drawing/2014/main" id="{29367450-1550-4C6F-9E86-98E0D300A1E2}"/>
                </a:ext>
              </a:extLst>
            </p:cNvPr>
            <p:cNvSpPr/>
            <p:nvPr/>
          </p:nvSpPr>
          <p:spPr>
            <a:xfrm>
              <a:off x="5392204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2" name="Rounded Rectangle 22">
              <a:extLst>
                <a:ext uri="{FF2B5EF4-FFF2-40B4-BE49-F238E27FC236}">
                  <a16:creationId xmlns:a16="http://schemas.microsoft.com/office/drawing/2014/main" id="{7B101C28-9226-43AC-9627-4BC98C4048D4}"/>
                </a:ext>
              </a:extLst>
            </p:cNvPr>
            <p:cNvSpPr/>
            <p:nvPr/>
          </p:nvSpPr>
          <p:spPr>
            <a:xfrm>
              <a:off x="5498099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3" name="Rounded Rectangle 23">
              <a:extLst>
                <a:ext uri="{FF2B5EF4-FFF2-40B4-BE49-F238E27FC236}">
                  <a16:creationId xmlns:a16="http://schemas.microsoft.com/office/drawing/2014/main" id="{57DDA44C-3613-45C3-B012-70E3F1E9B4AB}"/>
                </a:ext>
              </a:extLst>
            </p:cNvPr>
            <p:cNvSpPr/>
            <p:nvPr/>
          </p:nvSpPr>
          <p:spPr>
            <a:xfrm>
              <a:off x="5603994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4" name="Rounded Rectangle 24">
              <a:extLst>
                <a:ext uri="{FF2B5EF4-FFF2-40B4-BE49-F238E27FC236}">
                  <a16:creationId xmlns:a16="http://schemas.microsoft.com/office/drawing/2014/main" id="{A28640D4-4EF1-4554-A9D7-B0938617BB48}"/>
                </a:ext>
              </a:extLst>
            </p:cNvPr>
            <p:cNvSpPr/>
            <p:nvPr/>
          </p:nvSpPr>
          <p:spPr>
            <a:xfrm>
              <a:off x="5709888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5" name="Rounded Rectangle 25">
              <a:extLst>
                <a:ext uri="{FF2B5EF4-FFF2-40B4-BE49-F238E27FC236}">
                  <a16:creationId xmlns:a16="http://schemas.microsoft.com/office/drawing/2014/main" id="{7544A9AC-CE2A-46BC-BECE-D5A2ED47B754}"/>
                </a:ext>
              </a:extLst>
            </p:cNvPr>
            <p:cNvSpPr/>
            <p:nvPr/>
          </p:nvSpPr>
          <p:spPr>
            <a:xfrm>
              <a:off x="5815783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6" name="Rounded Rectangle 26">
              <a:extLst>
                <a:ext uri="{FF2B5EF4-FFF2-40B4-BE49-F238E27FC236}">
                  <a16:creationId xmlns:a16="http://schemas.microsoft.com/office/drawing/2014/main" id="{C12681C9-632C-4BF3-83DB-08191DCB6930}"/>
                </a:ext>
              </a:extLst>
            </p:cNvPr>
            <p:cNvSpPr/>
            <p:nvPr/>
          </p:nvSpPr>
          <p:spPr>
            <a:xfrm>
              <a:off x="5921678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7" name="Rounded Rectangle 27">
              <a:extLst>
                <a:ext uri="{FF2B5EF4-FFF2-40B4-BE49-F238E27FC236}">
                  <a16:creationId xmlns:a16="http://schemas.microsoft.com/office/drawing/2014/main" id="{80FECCCE-9193-4B29-A9D7-29C8EB1FE1F9}"/>
                </a:ext>
              </a:extLst>
            </p:cNvPr>
            <p:cNvSpPr/>
            <p:nvPr/>
          </p:nvSpPr>
          <p:spPr>
            <a:xfrm>
              <a:off x="6027569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8" name="Rounded Rectangle 26">
              <a:extLst>
                <a:ext uri="{FF2B5EF4-FFF2-40B4-BE49-F238E27FC236}">
                  <a16:creationId xmlns:a16="http://schemas.microsoft.com/office/drawing/2014/main" id="{EC3BD657-1D54-4D34-A65D-ED9EA251BBBD}"/>
                </a:ext>
              </a:extLst>
            </p:cNvPr>
            <p:cNvSpPr/>
            <p:nvPr/>
          </p:nvSpPr>
          <p:spPr>
            <a:xfrm>
              <a:off x="6133427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29" name="Rounded Rectangle 27">
              <a:extLst>
                <a:ext uri="{FF2B5EF4-FFF2-40B4-BE49-F238E27FC236}">
                  <a16:creationId xmlns:a16="http://schemas.microsoft.com/office/drawing/2014/main" id="{1CD88876-0983-4B5D-B8D8-7AA8EA4CCD87}"/>
                </a:ext>
              </a:extLst>
            </p:cNvPr>
            <p:cNvSpPr/>
            <p:nvPr/>
          </p:nvSpPr>
          <p:spPr>
            <a:xfrm>
              <a:off x="6239318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  <p:sp>
          <p:nvSpPr>
            <p:cNvPr id="130" name="Rounded Rectangle 27">
              <a:extLst>
                <a:ext uri="{FF2B5EF4-FFF2-40B4-BE49-F238E27FC236}">
                  <a16:creationId xmlns:a16="http://schemas.microsoft.com/office/drawing/2014/main" id="{E0E8A19D-1798-4904-BF3E-10C8B972C2A3}"/>
                </a:ext>
              </a:extLst>
            </p:cNvPr>
            <p:cNvSpPr/>
            <p:nvPr/>
          </p:nvSpPr>
          <p:spPr>
            <a:xfrm>
              <a:off x="6341588" y="2512931"/>
              <a:ext cx="56477" cy="23197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sp>
        <p:nvSpPr>
          <p:cNvPr id="131" name="CaixaDeTexto 130">
            <a:extLst>
              <a:ext uri="{FF2B5EF4-FFF2-40B4-BE49-F238E27FC236}">
                <a16:creationId xmlns:a16="http://schemas.microsoft.com/office/drawing/2014/main" id="{AF742BF2-6CDD-4879-AA10-E438C89EED03}"/>
              </a:ext>
            </a:extLst>
          </p:cNvPr>
          <p:cNvSpPr txBox="1"/>
          <p:nvPr/>
        </p:nvSpPr>
        <p:spPr>
          <a:xfrm>
            <a:off x="1292041" y="2720980"/>
            <a:ext cx="596638" cy="338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1" dirty="0">
                <a:solidFill>
                  <a:srgbClr val="00B0F0"/>
                </a:solidFill>
                <a:latin typeface="Trade Gothic Next Heavy" panose="020B0903040303020004" pitchFamily="34" charset="0"/>
              </a:rPr>
              <a:t>58%</a:t>
            </a: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id="{B7270197-704E-4C45-AE65-610D680C9F9C}"/>
              </a:ext>
            </a:extLst>
          </p:cNvPr>
          <p:cNvSpPr/>
          <p:nvPr/>
        </p:nvSpPr>
        <p:spPr>
          <a:xfrm>
            <a:off x="4503613" y="1295491"/>
            <a:ext cx="6587433" cy="400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1" dirty="0">
                <a:latin typeface="Trade Gothic Next Heavy" panose="020B0903040303020004" pitchFamily="34" charset="0"/>
              </a:rPr>
              <a:t>OEA-Segurança</a:t>
            </a:r>
          </a:p>
        </p:txBody>
      </p:sp>
      <p:sp>
        <p:nvSpPr>
          <p:cNvPr id="133" name="Retângulo 132">
            <a:extLst>
              <a:ext uri="{FF2B5EF4-FFF2-40B4-BE49-F238E27FC236}">
                <a16:creationId xmlns:a16="http://schemas.microsoft.com/office/drawing/2014/main" id="{B1B4ADF1-22C2-4D54-9F91-E8C327BEE4DC}"/>
              </a:ext>
            </a:extLst>
          </p:cNvPr>
          <p:cNvSpPr/>
          <p:nvPr/>
        </p:nvSpPr>
        <p:spPr>
          <a:xfrm>
            <a:off x="11280698" y="1293716"/>
            <a:ext cx="1984167" cy="4008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1" dirty="0">
                <a:latin typeface="Trade Gothic Next Heavy" panose="020B0903040303020004" pitchFamily="34" charset="0"/>
              </a:rPr>
              <a:t>OEA-Conformidade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EFF508B-C1AF-78C1-A1A9-999498B10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19889" y="3671444"/>
            <a:ext cx="6544975" cy="2561077"/>
          </a:xfrm>
          <a:prstGeom prst="rect">
            <a:avLst/>
          </a:prstGeom>
        </p:spPr>
      </p:pic>
      <p:pic>
        <p:nvPicPr>
          <p:cNvPr id="4" name="Gráfico 3" descr="Armazém com preenchimento sólido">
            <a:extLst>
              <a:ext uri="{FF2B5EF4-FFF2-40B4-BE49-F238E27FC236}">
                <a16:creationId xmlns:a16="http://schemas.microsoft.com/office/drawing/2014/main" id="{ED3C695C-6B42-14CA-9F40-78C75892CF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3616" y="1762639"/>
            <a:ext cx="565565" cy="565565"/>
          </a:xfrm>
          <a:prstGeom prst="rect">
            <a:avLst/>
          </a:prstGeom>
        </p:spPr>
      </p:pic>
      <p:pic>
        <p:nvPicPr>
          <p:cNvPr id="5" name="Gráfico 4" descr="Pesquisar inventário com preenchimento sólido">
            <a:extLst>
              <a:ext uri="{FF2B5EF4-FFF2-40B4-BE49-F238E27FC236}">
                <a16:creationId xmlns:a16="http://schemas.microsoft.com/office/drawing/2014/main" id="{92CF1616-983B-70AD-D1FC-67B0873182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1541" y="1760256"/>
            <a:ext cx="565565" cy="565565"/>
          </a:xfrm>
          <a:prstGeom prst="rect">
            <a:avLst/>
          </a:prstGeom>
        </p:spPr>
      </p:pic>
      <p:pic>
        <p:nvPicPr>
          <p:cNvPr id="6" name="Imagem 5" descr="Forma&#10;&#10;Descrição gerada automaticamente com confiança baixa">
            <a:extLst>
              <a:ext uri="{FF2B5EF4-FFF2-40B4-BE49-F238E27FC236}">
                <a16:creationId xmlns:a16="http://schemas.microsoft.com/office/drawing/2014/main" id="{5D580FC7-879B-485D-0263-E510261053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012" y="1740965"/>
            <a:ext cx="585337" cy="585337"/>
          </a:xfrm>
          <a:prstGeom prst="rect">
            <a:avLst/>
          </a:prstGeom>
        </p:spPr>
      </p:pic>
      <p:pic>
        <p:nvPicPr>
          <p:cNvPr id="8" name="Imagem 7" descr="Forma&#10;&#10;Descrição gerada automaticamente com confiança baixa">
            <a:extLst>
              <a:ext uri="{FF2B5EF4-FFF2-40B4-BE49-F238E27FC236}">
                <a16:creationId xmlns:a16="http://schemas.microsoft.com/office/drawing/2014/main" id="{2858FC16-B985-4D5E-D41C-154E7273CF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669" y="1638586"/>
            <a:ext cx="696911" cy="696911"/>
          </a:xfrm>
          <a:prstGeom prst="rect">
            <a:avLst/>
          </a:prstGeom>
        </p:spPr>
      </p:pic>
      <p:pic>
        <p:nvPicPr>
          <p:cNvPr id="9" name="Imagem 8" descr="Forma&#10;&#10;Descrição gerada automaticamente com confiança baixa">
            <a:extLst>
              <a:ext uri="{FF2B5EF4-FFF2-40B4-BE49-F238E27FC236}">
                <a16:creationId xmlns:a16="http://schemas.microsoft.com/office/drawing/2014/main" id="{AEDC1DC6-5BF2-4EE4-E56F-371642C6CD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832" y="1738639"/>
            <a:ext cx="565565" cy="565565"/>
          </a:xfrm>
          <a:prstGeom prst="rect">
            <a:avLst/>
          </a:prstGeom>
        </p:spPr>
      </p:pic>
      <p:pic>
        <p:nvPicPr>
          <p:cNvPr id="12" name="Imagem 11" descr="Forma&#10;&#10;Descrição gerada automaticamente com confiança baixa">
            <a:extLst>
              <a:ext uri="{FF2B5EF4-FFF2-40B4-BE49-F238E27FC236}">
                <a16:creationId xmlns:a16="http://schemas.microsoft.com/office/drawing/2014/main" id="{5A793865-6F58-031E-DA55-A2F40F1AE5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110" y="1749641"/>
            <a:ext cx="614481" cy="614481"/>
          </a:xfrm>
          <a:prstGeom prst="rect">
            <a:avLst/>
          </a:prstGeom>
        </p:spPr>
      </p:pic>
      <p:pic>
        <p:nvPicPr>
          <p:cNvPr id="21" name="Imagem 20" descr="Forma&#10;&#10;Descrição gerada automaticamente com confiança baixa">
            <a:extLst>
              <a:ext uri="{FF2B5EF4-FFF2-40B4-BE49-F238E27FC236}">
                <a16:creationId xmlns:a16="http://schemas.microsoft.com/office/drawing/2014/main" id="{71F221C3-84E5-1021-8514-B32ED6BE88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9873" y="1755932"/>
            <a:ext cx="565565" cy="56556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40399CC-93E9-5B85-25CC-2D9AF35180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83738" y="3662207"/>
            <a:ext cx="6377556" cy="2559575"/>
          </a:xfrm>
          <a:prstGeom prst="rect">
            <a:avLst/>
          </a:prstGeom>
        </p:spPr>
      </p:pic>
      <p:pic>
        <p:nvPicPr>
          <p:cNvPr id="15" name="Imagem 14" descr="Forma&#10;&#10;Descrição gerada automaticamente com confiança baixa">
            <a:extLst>
              <a:ext uri="{FF2B5EF4-FFF2-40B4-BE49-F238E27FC236}">
                <a16:creationId xmlns:a16="http://schemas.microsoft.com/office/drawing/2014/main" id="{A94C329D-21C7-C5F7-4E6D-6BFB198E76D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622" y="1817710"/>
            <a:ext cx="483583" cy="48358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6C263754-2DC2-3F0D-2C02-1419600713B2}"/>
              </a:ext>
            </a:extLst>
          </p:cNvPr>
          <p:cNvSpPr txBox="1"/>
          <p:nvPr/>
        </p:nvSpPr>
        <p:spPr>
          <a:xfrm>
            <a:off x="10147749" y="2293261"/>
            <a:ext cx="11079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 Heavy" panose="020B0903040303020004" pitchFamily="34" charset="0"/>
              </a:rPr>
              <a:t>1</a:t>
            </a:r>
            <a:endParaRPr lang="pt-BR" sz="1200" spc="-55" dirty="0">
              <a:solidFill>
                <a:schemeClr val="tx1">
                  <a:lumMod val="65000"/>
                  <a:lumOff val="35000"/>
                </a:schemeClr>
              </a:solidFill>
              <a:latin typeface="Trade Gothic Next Heavy" panose="020B0903040303020004" pitchFamily="34" charset="0"/>
            </a:endParaRPr>
          </a:p>
          <a:p>
            <a:pPr algn="ctr"/>
            <a:r>
              <a:rPr lang="pt-BR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Trade Gothic Next" panose="020B0503040303020004" pitchFamily="34" charset="0"/>
              </a:rPr>
              <a:t>Redex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6EFBDAB-CA3B-B596-762A-AC7289AB29C5}"/>
              </a:ext>
            </a:extLst>
          </p:cNvPr>
          <p:cNvSpPr txBox="1"/>
          <p:nvPr/>
        </p:nvSpPr>
        <p:spPr>
          <a:xfrm>
            <a:off x="563888" y="6913345"/>
            <a:ext cx="4039888" cy="270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57" dirty="0">
                <a:latin typeface="Trade Gothic Next" panose="020B0503040303020004" pitchFamily="34" charset="0"/>
              </a:rPr>
              <a:t>Fontes: </a:t>
            </a:r>
            <a:r>
              <a:rPr lang="pt-BR" sz="1157" dirty="0" err="1">
                <a:latin typeface="Trade Gothic Next" panose="020B0503040303020004" pitchFamily="34" charset="0"/>
              </a:rPr>
              <a:t>ReceitaData</a:t>
            </a:r>
            <a:r>
              <a:rPr lang="pt-BR" sz="1157" dirty="0">
                <a:latin typeface="Trade Gothic Next" panose="020B0503040303020004" pitchFamily="34" charset="0"/>
              </a:rPr>
              <a:t> e Sistema OEA – dados até 31/12/2023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BE143D7-81EF-D336-1654-77A6C0E90C37}"/>
              </a:ext>
            </a:extLst>
          </p:cNvPr>
          <p:cNvSpPr txBox="1"/>
          <p:nvPr/>
        </p:nvSpPr>
        <p:spPr>
          <a:xfrm>
            <a:off x="11559342" y="6221783"/>
            <a:ext cx="1683474" cy="270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57" dirty="0">
                <a:latin typeface="Trade Gothic Next" panose="020B0503040303020004" pitchFamily="34" charset="0"/>
              </a:rPr>
              <a:t>*Dados até 30/11/2023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D18885A-632D-FF85-F27A-0D16FF345200}"/>
              </a:ext>
            </a:extLst>
          </p:cNvPr>
          <p:cNvSpPr txBox="1"/>
          <p:nvPr/>
        </p:nvSpPr>
        <p:spPr>
          <a:xfrm>
            <a:off x="11866094" y="3720700"/>
            <a:ext cx="258404" cy="270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57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4669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B78A25F-841E-BFFA-71CF-C6EA342C9DF7}"/>
              </a:ext>
            </a:extLst>
          </p:cNvPr>
          <p:cNvSpPr txBox="1"/>
          <p:nvPr/>
        </p:nvSpPr>
        <p:spPr>
          <a:xfrm>
            <a:off x="516032" y="592104"/>
            <a:ext cx="9842507" cy="906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86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PAPEL CRUCIAL DO PL 15/2024:</a:t>
            </a:r>
          </a:p>
          <a:p>
            <a:endParaRPr lang="pt-BR" sz="2205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52CB681-F387-D273-B50E-A67CA0920ED4}"/>
              </a:ext>
            </a:extLst>
          </p:cNvPr>
          <p:cNvSpPr/>
          <p:nvPr/>
        </p:nvSpPr>
        <p:spPr>
          <a:xfrm>
            <a:off x="798696" y="2252924"/>
            <a:ext cx="855074" cy="855074"/>
          </a:xfrm>
          <a:prstGeom prst="rect">
            <a:avLst/>
          </a:prstGeom>
          <a:solidFill>
            <a:srgbClr val="1D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tx1"/>
                </a:solidFill>
                <a:latin typeface="Trade Gothic Next Heavy" panose="020B09030403030200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B9B2EF42-EC10-D505-FC1B-8376C117D4F6}"/>
              </a:ext>
            </a:extLst>
          </p:cNvPr>
          <p:cNvSpPr/>
          <p:nvPr/>
        </p:nvSpPr>
        <p:spPr>
          <a:xfrm>
            <a:off x="798696" y="3850774"/>
            <a:ext cx="855074" cy="855074"/>
          </a:xfrm>
          <a:prstGeom prst="rect">
            <a:avLst/>
          </a:prstGeom>
          <a:solidFill>
            <a:srgbClr val="1D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tx1"/>
                </a:solidFill>
                <a:latin typeface="Trade Gothic Next Heavy" panose="020B09030403030200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8BF9AC2-D0F6-DE27-15AE-C022CEA7757F}"/>
              </a:ext>
            </a:extLst>
          </p:cNvPr>
          <p:cNvSpPr txBox="1"/>
          <p:nvPr/>
        </p:nvSpPr>
        <p:spPr>
          <a:xfrm>
            <a:off x="1864836" y="2426010"/>
            <a:ext cx="8688002" cy="49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646" dirty="0">
                <a:latin typeface="Trade Gothic Next Heavy" panose="020B0903040303020004" pitchFamily="34" charset="0"/>
              </a:rPr>
              <a:t>Elevar o Programa OEA ao nível de lei.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D4DFC3-3ABB-A2C0-FC71-E71B7DB2C5F4}"/>
              </a:ext>
            </a:extLst>
          </p:cNvPr>
          <p:cNvSpPr txBox="1"/>
          <p:nvPr/>
        </p:nvSpPr>
        <p:spPr>
          <a:xfrm>
            <a:off x="1864836" y="3779837"/>
            <a:ext cx="8688002" cy="2535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646" dirty="0">
                <a:latin typeface="Trade Gothic Next Heavy" panose="020B0903040303020004" pitchFamily="34" charset="0"/>
              </a:rPr>
              <a:t>Conferir à Receita Federal maior segurança jurídica na regulamentação do Programa OEA.</a:t>
            </a:r>
          </a:p>
          <a:p>
            <a:endParaRPr lang="pt-BR" sz="2646" dirty="0">
              <a:latin typeface="Trade Gothic Next Heavy" panose="020B0903040303020004" pitchFamily="34" charset="0"/>
            </a:endParaRPr>
          </a:p>
          <a:p>
            <a:r>
              <a:rPr lang="pt-BR" sz="2646" dirty="0">
                <a:latin typeface="Trade Gothic Next Heavy" panose="020B0903040303020004" pitchFamily="34" charset="0"/>
              </a:rPr>
              <a:t>	- mais benefícios</a:t>
            </a:r>
          </a:p>
          <a:p>
            <a:endParaRPr lang="pt-BR" sz="2646" dirty="0">
              <a:latin typeface="Trade Gothic Next Heavy" panose="020B0903040303020004" pitchFamily="34" charset="0"/>
            </a:endParaRPr>
          </a:p>
          <a:p>
            <a:r>
              <a:rPr lang="pt-BR" sz="2646" dirty="0">
                <a:latin typeface="Trade Gothic Next Heavy" panose="020B0903040303020004" pitchFamily="34" charset="0"/>
              </a:rPr>
              <a:t>	- ampliar o rol de intervenientes (mais inclusivo)</a:t>
            </a: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0EE987B6-5789-5F83-C00E-EFBA44764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460" y="282629"/>
            <a:ext cx="3552638" cy="1707999"/>
          </a:xfrm>
          <a:prstGeom prst="rect">
            <a:avLst/>
          </a:prstGeom>
          <a:solidFill>
            <a:srgbClr val="8DFFFD"/>
          </a:solidFill>
        </p:spPr>
      </p:pic>
    </p:spTree>
    <p:extLst>
      <p:ext uri="{BB962C8B-B14F-4D97-AF65-F5344CB8AC3E}">
        <p14:creationId xmlns:p14="http://schemas.microsoft.com/office/powerpoint/2010/main" val="111059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B78A25F-841E-BFFA-71CF-C6EA342C9DF7}"/>
              </a:ext>
            </a:extLst>
          </p:cNvPr>
          <p:cNvSpPr txBox="1"/>
          <p:nvPr/>
        </p:nvSpPr>
        <p:spPr>
          <a:xfrm>
            <a:off x="516032" y="524370"/>
            <a:ext cx="9842507" cy="906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86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PAPEL CRUCIAL DO PL 15/2024:</a:t>
            </a:r>
          </a:p>
          <a:p>
            <a:endParaRPr lang="pt-BR" sz="2205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1DC618EA-6C9C-2F08-3048-ACB2BEC2735A}"/>
              </a:ext>
            </a:extLst>
          </p:cNvPr>
          <p:cNvSpPr/>
          <p:nvPr/>
        </p:nvSpPr>
        <p:spPr>
          <a:xfrm>
            <a:off x="839015" y="2333057"/>
            <a:ext cx="855074" cy="855074"/>
          </a:xfrm>
          <a:prstGeom prst="rect">
            <a:avLst/>
          </a:prstGeom>
          <a:solidFill>
            <a:srgbClr val="1D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tx1"/>
                </a:solidFill>
                <a:latin typeface="Trade Gothic Next Heavy" panose="020B09030403030200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8FAA510-210E-E12C-B2D2-0C1924208707}"/>
              </a:ext>
            </a:extLst>
          </p:cNvPr>
          <p:cNvSpPr txBox="1"/>
          <p:nvPr/>
        </p:nvSpPr>
        <p:spPr>
          <a:xfrm>
            <a:off x="2057185" y="3202127"/>
            <a:ext cx="9842507" cy="1110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latin typeface="Trade Gothic Next Heavy" panose="020B0903040303020004" pitchFamily="34" charset="0"/>
              </a:rPr>
              <a:t>Estimular a conformidade aduaneira</a:t>
            </a: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latin typeface="Trade Gothic Next Heavy" panose="020B0903040303020004" pitchFamily="34" charset="0"/>
              </a:rPr>
              <a:t>Fomentar a segurança da cadeia de suprimentos internacional</a:t>
            </a: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latin typeface="Trade Gothic Next Heavy" panose="020B0903040303020004" pitchFamily="34" charset="0"/>
              </a:rPr>
              <a:t>Aperfeiçoar a capacidade de gestão de riscos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9784711-9C3F-886D-3F21-4F45BC1D3ABD}"/>
              </a:ext>
            </a:extLst>
          </p:cNvPr>
          <p:cNvSpPr txBox="1"/>
          <p:nvPr/>
        </p:nvSpPr>
        <p:spPr>
          <a:xfrm>
            <a:off x="1905154" y="2286107"/>
            <a:ext cx="10458860" cy="906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646" dirty="0">
                <a:latin typeface="Trade Gothic Next Heavy" panose="020B0903040303020004" pitchFamily="34" charset="0"/>
              </a:rPr>
              <a:t>Tornar o Programa OEA um instrumento cada vez mais eficiente para:</a:t>
            </a:r>
            <a:endParaRPr lang="pt-BR" sz="2646" dirty="0"/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0EE987B6-5789-5F83-C00E-EFBA44764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460" y="282629"/>
            <a:ext cx="3552638" cy="1707999"/>
          </a:xfrm>
          <a:prstGeom prst="rect">
            <a:avLst/>
          </a:prstGeom>
          <a:solidFill>
            <a:srgbClr val="8DFFFD"/>
          </a:solidFill>
        </p:spPr>
      </p:pic>
      <p:sp>
        <p:nvSpPr>
          <p:cNvPr id="2" name="Rectangle 25">
            <a:extLst>
              <a:ext uri="{FF2B5EF4-FFF2-40B4-BE49-F238E27FC236}">
                <a16:creationId xmlns:a16="http://schemas.microsoft.com/office/drawing/2014/main" id="{261EF169-2832-C84F-78EB-858B9EDE1B03}"/>
              </a:ext>
            </a:extLst>
          </p:cNvPr>
          <p:cNvSpPr/>
          <p:nvPr/>
        </p:nvSpPr>
        <p:spPr>
          <a:xfrm>
            <a:off x="840571" y="4980761"/>
            <a:ext cx="855074" cy="855074"/>
          </a:xfrm>
          <a:prstGeom prst="rect">
            <a:avLst/>
          </a:prstGeom>
          <a:solidFill>
            <a:srgbClr val="1D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tx1"/>
                </a:solidFill>
                <a:latin typeface="Trade Gothic Next Heavy" panose="020B09030403030200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D3EA34-5F08-8071-84CC-DD605A6FD6B0}"/>
              </a:ext>
            </a:extLst>
          </p:cNvPr>
          <p:cNvSpPr txBox="1"/>
          <p:nvPr/>
        </p:nvSpPr>
        <p:spPr>
          <a:xfrm>
            <a:off x="2057185" y="5686995"/>
            <a:ext cx="9842507" cy="1110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latin typeface="Trade Gothic Next Heavy" panose="020B0903040303020004" pitchFamily="34" charset="0"/>
              </a:rPr>
              <a:t>Solicitação de esclarecimentos</a:t>
            </a: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latin typeface="Trade Gothic Next Heavy" panose="020B0903040303020004" pitchFamily="34" charset="0"/>
              </a:rPr>
              <a:t>Comunicação de indícios de irregularidades</a:t>
            </a: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latin typeface="Trade Gothic Next Heavy" panose="020B0903040303020004" pitchFamily="34" charset="0"/>
              </a:rPr>
              <a:t>Redução da litigiosidade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14F8685-1800-7579-9AC0-5B1D581DDE40}"/>
              </a:ext>
            </a:extLst>
          </p:cNvPr>
          <p:cNvSpPr txBox="1"/>
          <p:nvPr/>
        </p:nvSpPr>
        <p:spPr>
          <a:xfrm>
            <a:off x="1905154" y="4770974"/>
            <a:ext cx="10458860" cy="906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646" dirty="0">
                <a:latin typeface="Trade Gothic Next Heavy" panose="020B0903040303020004" pitchFamily="34" charset="0"/>
              </a:rPr>
              <a:t>Incentivar a autorregularização dos intervenientes de comércio exterior:</a:t>
            </a:r>
          </a:p>
        </p:txBody>
      </p:sp>
    </p:spTree>
    <p:extLst>
      <p:ext uri="{BB962C8B-B14F-4D97-AF65-F5344CB8AC3E}">
        <p14:creationId xmlns:p14="http://schemas.microsoft.com/office/powerpoint/2010/main" val="2706244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/>
      <p:bldP spid="2" grpId="0" animBg="1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F8EABA3-9DE3-A521-46FC-5BA019D88969}"/>
              </a:ext>
            </a:extLst>
          </p:cNvPr>
          <p:cNvSpPr/>
          <p:nvPr/>
        </p:nvSpPr>
        <p:spPr>
          <a:xfrm>
            <a:off x="407878" y="620215"/>
            <a:ext cx="1458321" cy="300242"/>
          </a:xfrm>
          <a:prstGeom prst="roundRect">
            <a:avLst/>
          </a:prstGeom>
          <a:solidFill>
            <a:srgbClr val="1D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4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0858A22-4A18-2497-6FF1-4AB21460F244}"/>
              </a:ext>
            </a:extLst>
          </p:cNvPr>
          <p:cNvSpPr txBox="1"/>
          <p:nvPr/>
        </p:nvSpPr>
        <p:spPr>
          <a:xfrm>
            <a:off x="407878" y="1198641"/>
            <a:ext cx="9842507" cy="1381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86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BENEFÍCIOS DO</a:t>
            </a:r>
          </a:p>
          <a:p>
            <a:r>
              <a:rPr lang="pt-BR" sz="3086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PROGRAMA OEA</a:t>
            </a:r>
          </a:p>
          <a:p>
            <a:endParaRPr lang="pt-BR" sz="2205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0A8E57-EA50-CE0B-2518-51D1416F5AE1}"/>
              </a:ext>
            </a:extLst>
          </p:cNvPr>
          <p:cNvSpPr txBox="1"/>
          <p:nvPr/>
        </p:nvSpPr>
        <p:spPr>
          <a:xfrm>
            <a:off x="675152" y="3779837"/>
            <a:ext cx="6480292" cy="144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latin typeface="Trade Gothic Next Heavy" panose="020B0903040303020004" pitchFamily="34" charset="0"/>
              </a:rPr>
              <a:t>Otimização da alocação de recursos</a:t>
            </a:r>
          </a:p>
          <a:p>
            <a:endParaRPr lang="pt-BR" sz="2205" dirty="0">
              <a:latin typeface="Trade Gothic Next Heavy" panose="020B0903040303020004" pitchFamily="34" charset="0"/>
            </a:endParaRP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latin typeface="Trade Gothic Next Heavy" panose="020B0903040303020004" pitchFamily="34" charset="0"/>
              </a:rPr>
              <a:t>Concentração dos esforços na identificação e punição de condutas fraudulentas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78A7C49-8854-0D25-9575-D24C500CF923}"/>
              </a:ext>
            </a:extLst>
          </p:cNvPr>
          <p:cNvSpPr txBox="1"/>
          <p:nvPr/>
        </p:nvSpPr>
        <p:spPr>
          <a:xfrm>
            <a:off x="530421" y="3088508"/>
            <a:ext cx="10458860" cy="49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646" dirty="0">
                <a:solidFill>
                  <a:schemeClr val="accent5">
                    <a:lumMod val="50000"/>
                  </a:schemeClr>
                </a:solidFill>
                <a:latin typeface="Trade Gothic Next Heavy" panose="020B0903040303020004" pitchFamily="34" charset="0"/>
              </a:rPr>
              <a:t>PARA A RECEITA FEDERAL:</a:t>
            </a:r>
            <a:endParaRPr lang="pt-BR" sz="2646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839EE1FC-198C-B8B6-674C-6B703C3F5E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254" y="6694226"/>
            <a:ext cx="2224201" cy="51516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60DAD51-0459-8952-6A25-5D3BD96AD9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r="7908"/>
          <a:stretch/>
        </p:blipFill>
        <p:spPr>
          <a:xfrm>
            <a:off x="7661867" y="316418"/>
            <a:ext cx="5777908" cy="457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6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51523C0-6E75-9F25-C681-4A27742588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206" t="20441" r="39380"/>
          <a:stretch/>
        </p:blipFill>
        <p:spPr>
          <a:xfrm>
            <a:off x="5668837" y="315642"/>
            <a:ext cx="7770938" cy="4891198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F8EABA3-9DE3-A521-46FC-5BA019D88969}"/>
              </a:ext>
            </a:extLst>
          </p:cNvPr>
          <p:cNvSpPr/>
          <p:nvPr/>
        </p:nvSpPr>
        <p:spPr>
          <a:xfrm>
            <a:off x="407878" y="586349"/>
            <a:ext cx="1458321" cy="300242"/>
          </a:xfrm>
          <a:prstGeom prst="roundRect">
            <a:avLst/>
          </a:prstGeom>
          <a:solidFill>
            <a:srgbClr val="1D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4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0858A22-4A18-2497-6FF1-4AB21460F244}"/>
              </a:ext>
            </a:extLst>
          </p:cNvPr>
          <p:cNvSpPr txBox="1"/>
          <p:nvPr/>
        </p:nvSpPr>
        <p:spPr>
          <a:xfrm>
            <a:off x="407878" y="1287073"/>
            <a:ext cx="9842507" cy="1381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86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BENEFÍCIOS DO</a:t>
            </a:r>
          </a:p>
          <a:p>
            <a:r>
              <a:rPr lang="pt-BR" sz="3086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PROGRAMA OEA</a:t>
            </a:r>
          </a:p>
          <a:p>
            <a:endParaRPr lang="pt-BR" sz="2205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0A8E57-EA50-CE0B-2518-51D1416F5AE1}"/>
              </a:ext>
            </a:extLst>
          </p:cNvPr>
          <p:cNvSpPr txBox="1"/>
          <p:nvPr/>
        </p:nvSpPr>
        <p:spPr>
          <a:xfrm>
            <a:off x="602719" y="3497065"/>
            <a:ext cx="7509695" cy="3146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solidFill>
                  <a:schemeClr val="accent5">
                    <a:lumMod val="50000"/>
                  </a:schemeClr>
                </a:solidFill>
                <a:latin typeface="Trade Gothic Next Heavy" panose="020B0903040303020004" pitchFamily="34" charset="0"/>
              </a:rPr>
              <a:t>Ampliação das medidas de facilitação</a:t>
            </a:r>
          </a:p>
          <a:p>
            <a:pPr marL="377979" indent="-377979">
              <a:buFont typeface="Wingdings" panose="05000000000000000000" pitchFamily="2" charset="2"/>
              <a:buChar char="§"/>
            </a:pPr>
            <a:endParaRPr lang="pt-BR" sz="2205" dirty="0">
              <a:solidFill>
                <a:schemeClr val="accent5">
                  <a:lumMod val="50000"/>
                </a:schemeClr>
              </a:solidFill>
              <a:latin typeface="Trade Gothic Next Heavy" panose="020B0903040303020004" pitchFamily="34" charset="0"/>
            </a:endParaRP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solidFill>
                  <a:schemeClr val="accent5">
                    <a:lumMod val="50000"/>
                  </a:schemeClr>
                </a:solidFill>
                <a:latin typeface="Trade Gothic Next Heavy" panose="020B0903040303020004" pitchFamily="34" charset="0"/>
              </a:rPr>
              <a:t>Maior inserção do Brasil nas cadeias globais de valor</a:t>
            </a:r>
          </a:p>
          <a:p>
            <a:pPr marL="377979" indent="-377979">
              <a:buFont typeface="Wingdings" panose="05000000000000000000" pitchFamily="2" charset="2"/>
              <a:buChar char="§"/>
            </a:pPr>
            <a:endParaRPr lang="pt-BR" sz="2205" dirty="0">
              <a:solidFill>
                <a:schemeClr val="accent5">
                  <a:lumMod val="50000"/>
                </a:schemeClr>
              </a:solidFill>
              <a:latin typeface="Trade Gothic Next Heavy" panose="020B0903040303020004" pitchFamily="34" charset="0"/>
            </a:endParaRP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205" dirty="0">
                <a:solidFill>
                  <a:schemeClr val="accent5">
                    <a:lumMod val="50000"/>
                  </a:schemeClr>
                </a:solidFill>
                <a:latin typeface="Trade Gothic Next Heavy" panose="020B0903040303020004" pitchFamily="34" charset="0"/>
              </a:rPr>
              <a:t>Exemplos de benefícios:</a:t>
            </a:r>
          </a:p>
          <a:p>
            <a:pPr marL="881950" lvl="1" indent="-377979">
              <a:buFont typeface="Wingdings" panose="05000000000000000000" pitchFamily="2" charset="2"/>
              <a:buChar char="§"/>
            </a:pPr>
            <a:r>
              <a:rPr lang="pt-BR" sz="2205" dirty="0">
                <a:solidFill>
                  <a:schemeClr val="accent5">
                    <a:lumMod val="50000"/>
                  </a:schemeClr>
                </a:solidFill>
                <a:latin typeface="Trade Gothic Next Heavy" panose="020B0903040303020004" pitchFamily="34" charset="0"/>
              </a:rPr>
              <a:t>Diferimento dos tributos ou encargos aduaneiros nas operações de importação</a:t>
            </a:r>
          </a:p>
          <a:p>
            <a:pPr marL="881950" lvl="1" indent="-377979">
              <a:buFont typeface="Wingdings" panose="05000000000000000000" pitchFamily="2" charset="2"/>
              <a:buChar char="§"/>
            </a:pPr>
            <a:r>
              <a:rPr lang="pt-BR" sz="2205" dirty="0">
                <a:solidFill>
                  <a:schemeClr val="accent5">
                    <a:lumMod val="50000"/>
                  </a:schemeClr>
                </a:solidFill>
                <a:latin typeface="Trade Gothic Next Heavy" panose="020B0903040303020004" pitchFamily="34" charset="0"/>
              </a:rPr>
              <a:t>Desembaraço aduaneiro prioritário</a:t>
            </a:r>
          </a:p>
          <a:p>
            <a:pPr marL="881950" lvl="1" indent="-377979">
              <a:buFont typeface="Wingdings" panose="05000000000000000000" pitchFamily="2" charset="2"/>
              <a:buChar char="§"/>
            </a:pPr>
            <a:r>
              <a:rPr lang="pt-BR" sz="2205" dirty="0">
                <a:solidFill>
                  <a:schemeClr val="accent5">
                    <a:lumMod val="50000"/>
                  </a:schemeClr>
                </a:solidFill>
                <a:latin typeface="Trade Gothic Next Heavy" panose="020B0903040303020004" pitchFamily="34" charset="0"/>
              </a:rPr>
              <a:t>Redução de inspeções físicas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78A7C49-8854-0D25-9575-D24C500CF923}"/>
              </a:ext>
            </a:extLst>
          </p:cNvPr>
          <p:cNvSpPr txBox="1"/>
          <p:nvPr/>
        </p:nvSpPr>
        <p:spPr>
          <a:xfrm>
            <a:off x="530421" y="2778174"/>
            <a:ext cx="10458860" cy="49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646" dirty="0">
                <a:solidFill>
                  <a:srgbClr val="002060"/>
                </a:solidFill>
                <a:latin typeface="Trade Gothic Next Heavy" panose="020B0903040303020004" pitchFamily="34" charset="0"/>
              </a:rPr>
              <a:t>PARA OS OPERADORES:</a:t>
            </a:r>
            <a:endParaRPr lang="pt-BR" sz="2646" dirty="0">
              <a:solidFill>
                <a:srgbClr val="002060"/>
              </a:solidFill>
            </a:endParaRP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839EE1FC-198C-B8B6-674C-6B703C3F5E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254" y="6694226"/>
            <a:ext cx="2224201" cy="515165"/>
          </a:xfrm>
          <a:prstGeom prst="rect">
            <a:avLst/>
          </a:prstGeom>
        </p:spPr>
      </p:pic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id="{BB129817-DB60-C0A5-AA7B-37A599786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468" y="350283"/>
            <a:ext cx="2893269" cy="139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0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51523C0-6E75-9F25-C681-4A27742588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r="7908"/>
          <a:stretch/>
        </p:blipFill>
        <p:spPr>
          <a:xfrm>
            <a:off x="7661690" y="-118522"/>
            <a:ext cx="5777908" cy="4571123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F8EABA3-9DE3-A521-46FC-5BA019D88969}"/>
              </a:ext>
            </a:extLst>
          </p:cNvPr>
          <p:cNvSpPr/>
          <p:nvPr/>
        </p:nvSpPr>
        <p:spPr>
          <a:xfrm>
            <a:off x="407878" y="620215"/>
            <a:ext cx="1458321" cy="300242"/>
          </a:xfrm>
          <a:prstGeom prst="roundRect">
            <a:avLst/>
          </a:prstGeom>
          <a:solidFill>
            <a:srgbClr val="1D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984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0858A22-4A18-2497-6FF1-4AB21460F244}"/>
              </a:ext>
            </a:extLst>
          </p:cNvPr>
          <p:cNvSpPr txBox="1"/>
          <p:nvPr/>
        </p:nvSpPr>
        <p:spPr>
          <a:xfrm>
            <a:off x="407878" y="1198641"/>
            <a:ext cx="9842507" cy="906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86" dirty="0">
                <a:solidFill>
                  <a:srgbClr val="1D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eavy"/>
                <a:ea typeface="Segoe UI Black"/>
                <a:cs typeface="Arial"/>
              </a:rPr>
              <a:t>CONCLUSÕES</a:t>
            </a:r>
          </a:p>
          <a:p>
            <a:endParaRPr lang="pt-BR" sz="2205" dirty="0">
              <a:solidFill>
                <a:schemeClr val="bg1"/>
              </a:solidFill>
              <a:latin typeface="Trade Gothic Next Heavy" panose="020B09030403030200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0A8E57-EA50-CE0B-2518-51D1416F5AE1}"/>
              </a:ext>
            </a:extLst>
          </p:cNvPr>
          <p:cNvSpPr txBox="1"/>
          <p:nvPr/>
        </p:nvSpPr>
        <p:spPr>
          <a:xfrm>
            <a:off x="781501" y="2045082"/>
            <a:ext cx="6766515" cy="4571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646" dirty="0">
                <a:latin typeface="Trade Gothic Next Heavy" panose="020B0903040303020004" pitchFamily="34" charset="0"/>
              </a:rPr>
              <a:t>O PL 15/2024 representa avanço significativo para o Programa OEA</a:t>
            </a:r>
          </a:p>
          <a:p>
            <a:pPr marL="377979" indent="-377979">
              <a:buFont typeface="Wingdings" panose="05000000000000000000" pitchFamily="2" charset="2"/>
              <a:buChar char="§"/>
            </a:pPr>
            <a:endParaRPr lang="pt-BR" sz="2646" dirty="0">
              <a:latin typeface="Trade Gothic Next Heavy" panose="020B0903040303020004" pitchFamily="34" charset="0"/>
            </a:endParaRP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646" dirty="0">
                <a:latin typeface="Trade Gothic Next Heavy" panose="020B0903040303020004" pitchFamily="34" charset="0"/>
              </a:rPr>
              <a:t>O projeto de lei promove a congruência entre controle aduaneiro e facilitação do comércio</a:t>
            </a:r>
          </a:p>
          <a:p>
            <a:pPr marL="377979" indent="-377979">
              <a:buFont typeface="Wingdings" panose="05000000000000000000" pitchFamily="2" charset="2"/>
              <a:buChar char="§"/>
            </a:pPr>
            <a:endParaRPr lang="pt-BR" sz="2646" dirty="0">
              <a:latin typeface="Trade Gothic Next Heavy" panose="020B0903040303020004" pitchFamily="34" charset="0"/>
            </a:endParaRPr>
          </a:p>
          <a:p>
            <a:pPr marL="377979" indent="-377979">
              <a:buFont typeface="Wingdings" panose="05000000000000000000" pitchFamily="2" charset="2"/>
              <a:buChar char="§"/>
            </a:pPr>
            <a:r>
              <a:rPr lang="pt-BR" sz="2646" dirty="0">
                <a:latin typeface="Trade Gothic Next Heavy" panose="020B0903040303020004" pitchFamily="34" charset="0"/>
              </a:rPr>
              <a:t>A iniciativa contribui para uma atuação aduaneira mais eficiente e para o fomento do comércio internacional legítimo</a:t>
            </a: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839EE1FC-198C-B8B6-674C-6B703C3F5E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254" y="6694226"/>
            <a:ext cx="2224201" cy="51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9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CC0D593-9C83-C10E-B971-D702C63F00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"/>
          <a:stretch/>
        </p:blipFill>
        <p:spPr>
          <a:xfrm>
            <a:off x="0" y="1"/>
            <a:ext cx="13439775" cy="75893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79" y="0"/>
            <a:ext cx="13436416" cy="7559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A66876-3DAE-CA12-3698-2D5C1698A745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0487" y="359671"/>
            <a:ext cx="12718800" cy="6861600"/>
          </a:xfrm>
          <a:prstGeom prst="rect">
            <a:avLst/>
          </a:prstGeom>
        </p:spPr>
      </p:pic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CEBDAC17-424E-B889-C1ED-9D7B426857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666" y="6859916"/>
            <a:ext cx="2336564" cy="541190"/>
          </a:xfrm>
          <a:prstGeom prst="rect">
            <a:avLst/>
          </a:prstGeom>
        </p:spPr>
      </p:pic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C5421F68-4BC6-ECBC-B5E9-516AD7707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834" y="1141009"/>
            <a:ext cx="3284024" cy="157885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1402521-5767-2DD1-0E91-5E922E0587E1}"/>
              </a:ext>
            </a:extLst>
          </p:cNvPr>
          <p:cNvSpPr txBox="1"/>
          <p:nvPr/>
        </p:nvSpPr>
        <p:spPr>
          <a:xfrm>
            <a:off x="7103503" y="2234094"/>
            <a:ext cx="57587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800" b="1" dirty="0">
                <a:solidFill>
                  <a:schemeClr val="bg1"/>
                </a:solidFill>
                <a:latin typeface="Rastanty Cortez" panose="02000506000000020003" pitchFamily="2" charset="0"/>
              </a:rPr>
              <a:t>Obrigado!</a:t>
            </a:r>
            <a:endParaRPr lang="pt-BR" sz="8800" b="1" dirty="0">
              <a:solidFill>
                <a:schemeClr val="bg1"/>
              </a:solidFill>
              <a:latin typeface="Rastanty Cortez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0509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72270</TotalTime>
  <Words>426</Words>
  <Application>Microsoft Office PowerPoint</Application>
  <PresentationFormat>Personalizar</PresentationFormat>
  <Paragraphs>95</Paragraphs>
  <Slides>9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Google Sans</vt:lpstr>
      <vt:lpstr>Rastanty Cortez</vt:lpstr>
      <vt:lpstr>Times New Roman</vt:lpstr>
      <vt:lpstr>Trade Gothic Next</vt:lpstr>
      <vt:lpstr>Trade Gothic Next Heavy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Elaine Cristina da Costa</dc:creator>
  <cp:lastModifiedBy>Jose Carlos de Araujo</cp:lastModifiedBy>
  <cp:revision>476</cp:revision>
  <dcterms:created xsi:type="dcterms:W3CDTF">2021-02-01T12:48:04Z</dcterms:created>
  <dcterms:modified xsi:type="dcterms:W3CDTF">2024-03-11T17:56:58Z</dcterms:modified>
</cp:coreProperties>
</file>