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23"/>
  </p:notesMasterIdLst>
  <p:sldIdLst>
    <p:sldId id="317" r:id="rId7"/>
    <p:sldId id="2749" r:id="rId8"/>
    <p:sldId id="10491" r:id="rId9"/>
    <p:sldId id="2795" r:id="rId10"/>
    <p:sldId id="10488" r:id="rId11"/>
    <p:sldId id="10490" r:id="rId12"/>
    <p:sldId id="2766" r:id="rId13"/>
    <p:sldId id="2762" r:id="rId14"/>
    <p:sldId id="2763" r:id="rId15"/>
    <p:sldId id="2764" r:id="rId16"/>
    <p:sldId id="2768" r:id="rId17"/>
    <p:sldId id="2804" r:id="rId18"/>
    <p:sldId id="2805" r:id="rId19"/>
    <p:sldId id="2806" r:id="rId20"/>
    <p:sldId id="280" r:id="rId21"/>
    <p:sldId id="26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4A20E6-38E5-B14B-0E0D-386543264227}" name="Marcio Henrique Sales Parada" initials="MHSP" userId="S::Marcio.Parada@rfb.gov.br::0ae873dc-b58e-4d16-933e-95b10f56200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0000"/>
    <a:srgbClr val="FF1111"/>
    <a:srgbClr val="1101E3"/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06B706-D130-4699-A651-7499AA9621DF}" v="1" dt="2024-03-07T14:06:16.0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34" autoAdjust="0"/>
  </p:normalViewPr>
  <p:slideViewPr>
    <p:cSldViewPr snapToGrid="0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3F6E1-4CA7-4672-9BC6-DFE8E36D3C01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A83CE-F05D-4FAB-A524-327BFF57AD3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131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A83CE-F05D-4FAB-A524-327BFF57AD3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979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825"/>
              </a:spcAft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1313E-9B15-480A-8637-3D3CD54D6EE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560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0EDD-ED96-466F-ABC0-94EBAE23D3C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996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1313E-9B15-480A-8637-3D3CD54D6EED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234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A83CE-F05D-4FAB-A524-327BFF57AD3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90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A83CE-F05D-4FAB-A524-327BFF57AD3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978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0EDD-ED96-466F-ABC0-94EBAE23D3CB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772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6E553-1514-480A-876F-CA5AB87461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790B85-CEFB-4640-AEF1-F3887C9B3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GB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1339B9-3959-4436-84A8-BDCC7228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7A9D-4417-49A5-B1E8-30E3C1E7DA86}" type="datetime1">
              <a:rPr lang="en-GB" smtClean="0"/>
              <a:t>11/03/2024</a:t>
            </a:fld>
            <a:endParaRPr lang="en-GB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E5D43D-4C18-4C9A-AEAD-681B628AE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DB7621-8D0E-4CDD-95FE-3A3B848C4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233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8E5739-536A-4F96-AD78-9DD94E189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26C602-BBD7-4FBE-8187-77A7D9F07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9EA768-147E-4842-97FD-93502D71E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B047A-BB5B-4182-A727-E56C63CB01E3}" type="datetime1">
              <a:rPr lang="en-GB" smtClean="0"/>
              <a:t>11/03/2024</a:t>
            </a:fld>
            <a:endParaRPr lang="en-GB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93EDA0-E006-41E8-A4D9-AA21D935F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D6DDCB-DE7A-4F92-B84E-73972461D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989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1F6871-AD6E-4C23-B3DF-D5D29ACDD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BE51E5-C897-4E87-9AE8-9C8AAB8FD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78B35F-F884-4D6E-94BF-C859ACAE9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EE36-38F6-4C69-A3B0-B7293EAF9E9C}" type="datetime1">
              <a:rPr lang="en-GB" smtClean="0"/>
              <a:t>11/03/2024</a:t>
            </a:fld>
            <a:endParaRPr lang="en-GB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2E539F-478E-448C-ACAA-5F56BA43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CE9A98-9866-4F02-AB1B-0C7E7C139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37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80285-91B1-44E2-86EC-C95053C36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BB8509-0C68-4D14-9E2D-FDDBF463E9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B42FD55-7B78-474D-A233-6724EBD43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4AA136-53E5-42F1-9D4B-4CF624F2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0ECA-663D-4B15-B9E8-98409EB95D99}" type="datetime1">
              <a:rPr lang="en-GB" smtClean="0"/>
              <a:t>11/03/2024</a:t>
            </a:fld>
            <a:endParaRPr lang="en-GB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9CBFBE9-8C73-4271-B060-C90ED9110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35D61B-E3DA-4A4A-A09B-260C2FD4B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82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0BE492-589B-4D37-A9D5-E536D7262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2C7E72E-52A2-46EF-9903-168CDE0BE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FA712B-C5F0-4A24-8248-9247E4956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0FB8BF-364D-4730-AFD2-6121D3178D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8CAC24C-82A4-42E4-B579-CA73FD67E8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DB22F43-A1EE-4956-9ED3-963C658FD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86A8-6E54-476B-BFFC-4669AA811CF0}" type="datetime1">
              <a:rPr lang="en-GB" smtClean="0"/>
              <a:t>11/03/2024</a:t>
            </a:fld>
            <a:endParaRPr lang="en-GB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28BE1B0-27C8-4ADC-8AA8-D2F91ED96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78C8830-5185-44F7-892C-27E515CB7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141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51527-1F1D-47B7-B4CA-D7432B65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1476DD-FF0A-4223-9BC5-4537CCB8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ADD8D-ABAD-45C7-8457-8F2A532B6928}" type="datetime1">
              <a:rPr lang="en-GB" smtClean="0"/>
              <a:t>11/03/2024</a:t>
            </a:fld>
            <a:endParaRPr lang="en-GB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AEB888-F0D4-4A96-817E-3A26EEE7A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9A85891-B13E-4CB6-9D16-481C115E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061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547AF7F-9044-46BF-8ABF-152764A30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E91C-05AD-463B-A867-E9163D277C67}" type="datetime1">
              <a:rPr lang="en-GB" smtClean="0"/>
              <a:t>11/03/2024</a:t>
            </a:fld>
            <a:endParaRPr lang="en-GB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7D46140-D849-4B2E-9314-BA65A248C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7CD8214-621C-44BA-8AD2-B2A1C78E0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257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4F067B-E343-4827-A50C-355B99634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C6FAFE-7D5D-48E3-9635-8D96F3E46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F2CD92-9D11-4EDF-8983-3AED549F8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81D9ED-91F3-4F48-9542-6A35B20DC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67E3-8C54-4B93-AD43-D98BE543F035}" type="datetime1">
              <a:rPr lang="en-GB" smtClean="0"/>
              <a:t>11/03/2024</a:t>
            </a:fld>
            <a:endParaRPr lang="en-GB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486F492-C272-4FBF-B6E1-84505E064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EB01C-29D1-4F18-BC56-EAC98CC7B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022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40B414-A9F8-4984-91EB-E7391189E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3BE2BF3-A5B5-420F-8413-A470A065D3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B23FDA-57C2-4758-9A70-67E9BFD80D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89D408C-D80A-4DA1-8571-E58B1FD05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538A-29F2-4AA1-97DA-FD8DB8431BD4}" type="datetime1">
              <a:rPr lang="en-GB" smtClean="0"/>
              <a:t>11/03/2024</a:t>
            </a:fld>
            <a:endParaRPr lang="en-GB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E6EEE7-AAD1-4266-8CCD-839587254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439338D-5D6F-4096-AAB1-97E67F91D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274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D1D761-7B3E-4C8B-85AE-EA4A7822B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DFF1EC-D617-4280-8BF9-3D2B8DFAF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6C83EA-3C3C-44C5-A67E-A868172C4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0B164-6C58-4293-AF4F-7F66AF56F37F}" type="datetime1">
              <a:rPr lang="en-GB" smtClean="0"/>
              <a:t>11/03/2024</a:t>
            </a:fld>
            <a:endParaRPr lang="en-GB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4CE155-4E88-497B-9ACA-E868D04FA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A64DEF-98D5-4E19-BB11-BFD58BD60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683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C83AD88-F5F6-4E67-83FD-C15B542383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13BDFCB-1CC4-4C6E-9DC4-1417A2DD37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C45805-84CA-4D9B-8050-C190CA7E2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BCAA-49FC-45FE-B2AA-EB34236D048F}" type="datetime1">
              <a:rPr lang="en-GB" smtClean="0"/>
              <a:t>11/03/2024</a:t>
            </a:fld>
            <a:endParaRPr lang="en-GB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A24E00-0A71-4F6F-BE03-949369552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5E8C71-0CAF-4EDF-A4C3-20F28DF23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57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626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50"/>
            </a:lvl1pPr>
            <a:lvl2pPr marL="428671" indent="0" algn="ctr">
              <a:buNone/>
              <a:defRPr sz="1875"/>
            </a:lvl2pPr>
            <a:lvl3pPr marL="857341" indent="0" algn="ctr">
              <a:buNone/>
              <a:defRPr sz="1688"/>
            </a:lvl3pPr>
            <a:lvl4pPr marL="1286012" indent="0" algn="ctr">
              <a:buNone/>
              <a:defRPr sz="1500"/>
            </a:lvl4pPr>
            <a:lvl5pPr marL="1714683" indent="0" algn="ctr">
              <a:buNone/>
              <a:defRPr sz="1500"/>
            </a:lvl5pPr>
            <a:lvl6pPr marL="2143354" indent="0" algn="ctr">
              <a:buNone/>
              <a:defRPr sz="1500"/>
            </a:lvl6pPr>
            <a:lvl7pPr marL="2572024" indent="0" algn="ctr">
              <a:buNone/>
              <a:defRPr sz="1500"/>
            </a:lvl7pPr>
            <a:lvl8pPr marL="3000695" indent="0" algn="ctr">
              <a:buNone/>
              <a:defRPr sz="1500"/>
            </a:lvl8pPr>
            <a:lvl9pPr marL="3429366" indent="0" algn="ctr">
              <a:buNone/>
              <a:defRPr sz="15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71A5-39C0-4C18-8350-5DAA2BCEA4E6}" type="datetime1">
              <a:rPr lang="en-GB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5212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21F5-83E6-48E1-963B-07E6B17BC2FC}" type="datetime1">
              <a:rPr lang="en-GB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3403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6"/>
          </a:xfrm>
        </p:spPr>
        <p:txBody>
          <a:bodyPr anchor="b"/>
          <a:lstStyle>
            <a:lvl1pPr>
              <a:defRPr sz="5626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71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341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60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6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3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20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6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3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C5672-2D56-4538-8423-FA9470FD8503}" type="datetime1">
              <a:rPr lang="en-GB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085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40849-254E-4A1C-A3A8-A79986FA7084}" type="datetime1">
              <a:rPr lang="en-GB" smtClean="0"/>
              <a:t>11/03/2024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3671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8" cy="82391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71" indent="0">
              <a:buNone/>
              <a:defRPr sz="1875" b="1"/>
            </a:lvl2pPr>
            <a:lvl3pPr marL="857341" indent="0">
              <a:buNone/>
              <a:defRPr sz="1688" b="1"/>
            </a:lvl3pPr>
            <a:lvl4pPr marL="1286012" indent="0">
              <a:buNone/>
              <a:defRPr sz="1500" b="1"/>
            </a:lvl4pPr>
            <a:lvl5pPr marL="1714683" indent="0">
              <a:buNone/>
              <a:defRPr sz="1500" b="1"/>
            </a:lvl5pPr>
            <a:lvl6pPr marL="2143354" indent="0">
              <a:buNone/>
              <a:defRPr sz="1500" b="1"/>
            </a:lvl6pPr>
            <a:lvl7pPr marL="2572024" indent="0">
              <a:buNone/>
              <a:defRPr sz="1500" b="1"/>
            </a:lvl7pPr>
            <a:lvl8pPr marL="3000695" indent="0">
              <a:buNone/>
              <a:defRPr sz="1500" b="1"/>
            </a:lvl8pPr>
            <a:lvl9pPr marL="3429366" indent="0">
              <a:buNone/>
              <a:defRPr sz="15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71" indent="0">
              <a:buNone/>
              <a:defRPr sz="1875" b="1"/>
            </a:lvl2pPr>
            <a:lvl3pPr marL="857341" indent="0">
              <a:buNone/>
              <a:defRPr sz="1688" b="1"/>
            </a:lvl3pPr>
            <a:lvl4pPr marL="1286012" indent="0">
              <a:buNone/>
              <a:defRPr sz="1500" b="1"/>
            </a:lvl4pPr>
            <a:lvl5pPr marL="1714683" indent="0">
              <a:buNone/>
              <a:defRPr sz="1500" b="1"/>
            </a:lvl5pPr>
            <a:lvl6pPr marL="2143354" indent="0">
              <a:buNone/>
              <a:defRPr sz="1500" b="1"/>
            </a:lvl6pPr>
            <a:lvl7pPr marL="2572024" indent="0">
              <a:buNone/>
              <a:defRPr sz="1500" b="1"/>
            </a:lvl7pPr>
            <a:lvl8pPr marL="3000695" indent="0">
              <a:buNone/>
              <a:defRPr sz="1500" b="1"/>
            </a:lvl8pPr>
            <a:lvl9pPr marL="3429366" indent="0">
              <a:buNone/>
              <a:defRPr sz="15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54A-025C-4B53-B9FE-016800DC5458}" type="datetime1">
              <a:rPr lang="en-GB" smtClean="0"/>
              <a:t>11/03/2024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5634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1FDB-7F94-43CB-B21C-4CAA4CEF9665}" type="datetime1">
              <a:rPr lang="en-GB" smtClean="0"/>
              <a:t>11/03/2024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00492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F4E1B-3CDC-4204-B045-AA6987EE0024}" type="datetime1">
              <a:rPr lang="en-GB" smtClean="0"/>
              <a:t>11/03/2024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1751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8671" indent="0">
              <a:buNone/>
              <a:defRPr sz="1313"/>
            </a:lvl2pPr>
            <a:lvl3pPr marL="857341" indent="0">
              <a:buNone/>
              <a:defRPr sz="1125"/>
            </a:lvl3pPr>
            <a:lvl4pPr marL="1286012" indent="0">
              <a:buNone/>
              <a:defRPr sz="938"/>
            </a:lvl4pPr>
            <a:lvl5pPr marL="1714683" indent="0">
              <a:buNone/>
              <a:defRPr sz="938"/>
            </a:lvl5pPr>
            <a:lvl6pPr marL="2143354" indent="0">
              <a:buNone/>
              <a:defRPr sz="938"/>
            </a:lvl6pPr>
            <a:lvl7pPr marL="2572024" indent="0">
              <a:buNone/>
              <a:defRPr sz="938"/>
            </a:lvl7pPr>
            <a:lvl8pPr marL="3000695" indent="0">
              <a:buNone/>
              <a:defRPr sz="938"/>
            </a:lvl8pPr>
            <a:lvl9pPr marL="3429366" indent="0">
              <a:buNone/>
              <a:defRPr sz="93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232D3-469D-42E8-BCF2-E075405D49DE}" type="datetime1">
              <a:rPr lang="en-GB" smtClean="0"/>
              <a:t>11/03/2024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7686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000"/>
            </a:lvl1pPr>
            <a:lvl2pPr marL="428671" indent="0">
              <a:buNone/>
              <a:defRPr sz="2625"/>
            </a:lvl2pPr>
            <a:lvl3pPr marL="857341" indent="0">
              <a:buNone/>
              <a:defRPr sz="2250"/>
            </a:lvl3pPr>
            <a:lvl4pPr marL="1286012" indent="0">
              <a:buNone/>
              <a:defRPr sz="1875"/>
            </a:lvl4pPr>
            <a:lvl5pPr marL="1714683" indent="0">
              <a:buNone/>
              <a:defRPr sz="1875"/>
            </a:lvl5pPr>
            <a:lvl6pPr marL="2143354" indent="0">
              <a:buNone/>
              <a:defRPr sz="1875"/>
            </a:lvl6pPr>
            <a:lvl7pPr marL="2572024" indent="0">
              <a:buNone/>
              <a:defRPr sz="1875"/>
            </a:lvl7pPr>
            <a:lvl8pPr marL="3000695" indent="0">
              <a:buNone/>
              <a:defRPr sz="1875"/>
            </a:lvl8pPr>
            <a:lvl9pPr marL="3429366" indent="0">
              <a:buNone/>
              <a:defRPr sz="1875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8671" indent="0">
              <a:buNone/>
              <a:defRPr sz="1313"/>
            </a:lvl2pPr>
            <a:lvl3pPr marL="857341" indent="0">
              <a:buNone/>
              <a:defRPr sz="1125"/>
            </a:lvl3pPr>
            <a:lvl4pPr marL="1286012" indent="0">
              <a:buNone/>
              <a:defRPr sz="938"/>
            </a:lvl4pPr>
            <a:lvl5pPr marL="1714683" indent="0">
              <a:buNone/>
              <a:defRPr sz="938"/>
            </a:lvl5pPr>
            <a:lvl6pPr marL="2143354" indent="0">
              <a:buNone/>
              <a:defRPr sz="938"/>
            </a:lvl6pPr>
            <a:lvl7pPr marL="2572024" indent="0">
              <a:buNone/>
              <a:defRPr sz="938"/>
            </a:lvl7pPr>
            <a:lvl8pPr marL="3000695" indent="0">
              <a:buNone/>
              <a:defRPr sz="938"/>
            </a:lvl8pPr>
            <a:lvl9pPr marL="3429366" indent="0">
              <a:buNone/>
              <a:defRPr sz="93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8CC8-4521-427C-A28F-A4AB69610A7A}" type="datetime1">
              <a:rPr lang="en-GB" smtClean="0"/>
              <a:t>11/03/2024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41978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07C9-F555-4A1B-B100-4DD664174FB5}" type="datetime1">
              <a:rPr lang="en-GB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2236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F1C2A-E6B1-443E-AFE5-2CDD74EECABC}" type="datetime1">
              <a:rPr lang="en-GB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9644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626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50"/>
            </a:lvl1pPr>
            <a:lvl2pPr marL="428671" indent="0" algn="ctr">
              <a:buNone/>
              <a:defRPr sz="1875"/>
            </a:lvl2pPr>
            <a:lvl3pPr marL="857341" indent="0" algn="ctr">
              <a:buNone/>
              <a:defRPr sz="1688"/>
            </a:lvl3pPr>
            <a:lvl4pPr marL="1286012" indent="0" algn="ctr">
              <a:buNone/>
              <a:defRPr sz="1500"/>
            </a:lvl4pPr>
            <a:lvl5pPr marL="1714683" indent="0" algn="ctr">
              <a:buNone/>
              <a:defRPr sz="1500"/>
            </a:lvl5pPr>
            <a:lvl6pPr marL="2143354" indent="0" algn="ctr">
              <a:buNone/>
              <a:defRPr sz="1500"/>
            </a:lvl6pPr>
            <a:lvl7pPr marL="2572024" indent="0" algn="ctr">
              <a:buNone/>
              <a:defRPr sz="1500"/>
            </a:lvl7pPr>
            <a:lvl8pPr marL="3000695" indent="0" algn="ctr">
              <a:buNone/>
              <a:defRPr sz="1500"/>
            </a:lvl8pPr>
            <a:lvl9pPr marL="3429366" indent="0" algn="ctr">
              <a:buNone/>
              <a:defRPr sz="15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75155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5028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6"/>
          </a:xfrm>
        </p:spPr>
        <p:txBody>
          <a:bodyPr anchor="b"/>
          <a:lstStyle>
            <a:lvl1pPr>
              <a:defRPr sz="5626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71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341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60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6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3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20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6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3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5818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68127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8" cy="82391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71" indent="0">
              <a:buNone/>
              <a:defRPr sz="1875" b="1"/>
            </a:lvl2pPr>
            <a:lvl3pPr marL="857341" indent="0">
              <a:buNone/>
              <a:defRPr sz="1688" b="1"/>
            </a:lvl3pPr>
            <a:lvl4pPr marL="1286012" indent="0">
              <a:buNone/>
              <a:defRPr sz="1500" b="1"/>
            </a:lvl4pPr>
            <a:lvl5pPr marL="1714683" indent="0">
              <a:buNone/>
              <a:defRPr sz="1500" b="1"/>
            </a:lvl5pPr>
            <a:lvl6pPr marL="2143354" indent="0">
              <a:buNone/>
              <a:defRPr sz="1500" b="1"/>
            </a:lvl6pPr>
            <a:lvl7pPr marL="2572024" indent="0">
              <a:buNone/>
              <a:defRPr sz="1500" b="1"/>
            </a:lvl7pPr>
            <a:lvl8pPr marL="3000695" indent="0">
              <a:buNone/>
              <a:defRPr sz="1500" b="1"/>
            </a:lvl8pPr>
            <a:lvl9pPr marL="3429366" indent="0">
              <a:buNone/>
              <a:defRPr sz="15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71" indent="0">
              <a:buNone/>
              <a:defRPr sz="1875" b="1"/>
            </a:lvl2pPr>
            <a:lvl3pPr marL="857341" indent="0">
              <a:buNone/>
              <a:defRPr sz="1688" b="1"/>
            </a:lvl3pPr>
            <a:lvl4pPr marL="1286012" indent="0">
              <a:buNone/>
              <a:defRPr sz="1500" b="1"/>
            </a:lvl4pPr>
            <a:lvl5pPr marL="1714683" indent="0">
              <a:buNone/>
              <a:defRPr sz="1500" b="1"/>
            </a:lvl5pPr>
            <a:lvl6pPr marL="2143354" indent="0">
              <a:buNone/>
              <a:defRPr sz="1500" b="1"/>
            </a:lvl6pPr>
            <a:lvl7pPr marL="2572024" indent="0">
              <a:buNone/>
              <a:defRPr sz="1500" b="1"/>
            </a:lvl7pPr>
            <a:lvl8pPr marL="3000695" indent="0">
              <a:buNone/>
              <a:defRPr sz="1500" b="1"/>
            </a:lvl8pPr>
            <a:lvl9pPr marL="3429366" indent="0">
              <a:buNone/>
              <a:defRPr sz="15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337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407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2155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8671" indent="0">
              <a:buNone/>
              <a:defRPr sz="1313"/>
            </a:lvl2pPr>
            <a:lvl3pPr marL="857341" indent="0">
              <a:buNone/>
              <a:defRPr sz="1125"/>
            </a:lvl3pPr>
            <a:lvl4pPr marL="1286012" indent="0">
              <a:buNone/>
              <a:defRPr sz="938"/>
            </a:lvl4pPr>
            <a:lvl5pPr marL="1714683" indent="0">
              <a:buNone/>
              <a:defRPr sz="938"/>
            </a:lvl5pPr>
            <a:lvl6pPr marL="2143354" indent="0">
              <a:buNone/>
              <a:defRPr sz="938"/>
            </a:lvl6pPr>
            <a:lvl7pPr marL="2572024" indent="0">
              <a:buNone/>
              <a:defRPr sz="938"/>
            </a:lvl7pPr>
            <a:lvl8pPr marL="3000695" indent="0">
              <a:buNone/>
              <a:defRPr sz="938"/>
            </a:lvl8pPr>
            <a:lvl9pPr marL="3429366" indent="0">
              <a:buNone/>
              <a:defRPr sz="93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65484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000"/>
            </a:lvl1pPr>
            <a:lvl2pPr marL="428671" indent="0">
              <a:buNone/>
              <a:defRPr sz="2625"/>
            </a:lvl2pPr>
            <a:lvl3pPr marL="857341" indent="0">
              <a:buNone/>
              <a:defRPr sz="2250"/>
            </a:lvl3pPr>
            <a:lvl4pPr marL="1286012" indent="0">
              <a:buNone/>
              <a:defRPr sz="1875"/>
            </a:lvl4pPr>
            <a:lvl5pPr marL="1714683" indent="0">
              <a:buNone/>
              <a:defRPr sz="1875"/>
            </a:lvl5pPr>
            <a:lvl6pPr marL="2143354" indent="0">
              <a:buNone/>
              <a:defRPr sz="1875"/>
            </a:lvl6pPr>
            <a:lvl7pPr marL="2572024" indent="0">
              <a:buNone/>
              <a:defRPr sz="1875"/>
            </a:lvl7pPr>
            <a:lvl8pPr marL="3000695" indent="0">
              <a:buNone/>
              <a:defRPr sz="1875"/>
            </a:lvl8pPr>
            <a:lvl9pPr marL="3429366" indent="0">
              <a:buNone/>
              <a:defRPr sz="1875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8671" indent="0">
              <a:buNone/>
              <a:defRPr sz="1313"/>
            </a:lvl2pPr>
            <a:lvl3pPr marL="857341" indent="0">
              <a:buNone/>
              <a:defRPr sz="1125"/>
            </a:lvl3pPr>
            <a:lvl4pPr marL="1286012" indent="0">
              <a:buNone/>
              <a:defRPr sz="938"/>
            </a:lvl4pPr>
            <a:lvl5pPr marL="1714683" indent="0">
              <a:buNone/>
              <a:defRPr sz="938"/>
            </a:lvl5pPr>
            <a:lvl6pPr marL="2143354" indent="0">
              <a:buNone/>
              <a:defRPr sz="938"/>
            </a:lvl6pPr>
            <a:lvl7pPr marL="2572024" indent="0">
              <a:buNone/>
              <a:defRPr sz="938"/>
            </a:lvl7pPr>
            <a:lvl8pPr marL="3000695" indent="0">
              <a:buNone/>
              <a:defRPr sz="938"/>
            </a:lvl8pPr>
            <a:lvl9pPr marL="3429366" indent="0">
              <a:buNone/>
              <a:defRPr sz="938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62866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0083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0248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42FA64F-AC19-4DA8-8AF1-AF40911C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GB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396EF6C-51C8-423D-81F2-CD211AF0F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GB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A99A49-4348-4D94-A9A2-8D72831B23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C0F1A-CABB-443E-BF98-B9696BB38A8A}" type="datetime1">
              <a:rPr lang="en-GB" smtClean="0"/>
              <a:t>11/03/2024</a:t>
            </a:fld>
            <a:endParaRPr lang="en-GB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1EAB02-3789-418F-B35D-2EC94EC1F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731961-7CCF-4709-ABF5-892906CB36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95714-B366-45FD-9CA7-9252769FD36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526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73C94-505F-4532-A836-C56EDC02B43A}" type="datetime1">
              <a:rPr lang="en-GB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470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857341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35" indent="-214335" algn="l" defTabSz="857341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3006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677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348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9018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689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360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5030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701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71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341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6012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683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354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2024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695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366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26867-FD9D-47EA-93E2-48DF948016A4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3BEA2-E21D-472C-A1E0-4A6C49FAD8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05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57341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35" indent="-214335" algn="l" defTabSz="857341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3006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677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348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9018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689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360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5030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701" indent="-214335" algn="l" defTabSz="857341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71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341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6012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683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354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2024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695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366" algn="l" defTabSz="857341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magem">
            <a:extLst>
              <a:ext uri="{FF2B5EF4-FFF2-40B4-BE49-F238E27FC236}">
                <a16:creationId xmlns:a16="http://schemas.microsoft.com/office/drawing/2014/main" id="{94B95450-C6EF-50E1-CE0E-AB8A726CAC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E8016BB-03B0-DAEA-2836-FD361051A754}"/>
              </a:ext>
            </a:extLst>
          </p:cNvPr>
          <p:cNvSpPr txBox="1"/>
          <p:nvPr/>
        </p:nvSpPr>
        <p:spPr>
          <a:xfrm>
            <a:off x="380380" y="5279583"/>
            <a:ext cx="6001759" cy="1246988"/>
          </a:xfrm>
          <a:prstGeom prst="rect">
            <a:avLst/>
          </a:prstGeom>
          <a:noFill/>
        </p:spPr>
        <p:txBody>
          <a:bodyPr wrap="square" lIns="107168" tIns="53584" rIns="107168" bIns="53584" rtlCol="0" anchor="t">
            <a:spAutoFit/>
          </a:bodyPr>
          <a:lstStyle>
            <a:defPPr>
              <a:defRPr lang="en-US"/>
            </a:defPPr>
            <a:lvl1pPr marL="0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8104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16208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4312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32416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90520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8624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6728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64832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50" b="1" dirty="0">
                <a:solidFill>
                  <a:srgbClr val="002060"/>
                </a:solidFill>
              </a:rPr>
              <a:t>Flávio Vilela Campos </a:t>
            </a:r>
            <a:endParaRPr lang="pt-BR" sz="1850" b="1" dirty="0">
              <a:solidFill>
                <a:srgbClr val="002060"/>
              </a:solidFill>
              <a:cs typeface="Calibri"/>
            </a:endParaRPr>
          </a:p>
          <a:p>
            <a:r>
              <a:rPr lang="pt-BR" sz="1850" dirty="0">
                <a:solidFill>
                  <a:srgbClr val="002060"/>
                </a:solidFill>
                <a:cs typeface="Calibri"/>
              </a:rPr>
              <a:t>Coordenador Especial de Maiores Contribuintes, Substituto</a:t>
            </a:r>
          </a:p>
          <a:p>
            <a:r>
              <a:rPr lang="pt-BR" sz="1850" dirty="0">
                <a:solidFill>
                  <a:srgbClr val="002060"/>
                </a:solidFill>
              </a:rPr>
              <a:t>Coordenador do Centro Confia</a:t>
            </a:r>
            <a:endParaRPr lang="pt-BR" dirty="0"/>
          </a:p>
          <a:p>
            <a:r>
              <a:rPr lang="pt-BR" sz="1850" dirty="0">
                <a:solidFill>
                  <a:srgbClr val="002060"/>
                </a:solidFill>
              </a:rPr>
              <a:t>março/2024</a:t>
            </a:r>
            <a:endParaRPr lang="pt-BR" sz="185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B1FFB03-A5C0-5FF1-8237-5BF9149C0AF4}"/>
              </a:ext>
            </a:extLst>
          </p:cNvPr>
          <p:cNvSpPr txBox="1"/>
          <p:nvPr/>
        </p:nvSpPr>
        <p:spPr>
          <a:xfrm>
            <a:off x="615820" y="2602050"/>
            <a:ext cx="3909528" cy="1585542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>
            <a:defPPr>
              <a:defRPr lang="en-US"/>
            </a:defPPr>
            <a:lvl1pPr marL="0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8104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16208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4312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32416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90520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8624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6728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64832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solidFill>
                  <a:srgbClr val="002060"/>
                </a:solidFill>
              </a:rPr>
              <a:t>Projeto de Lei</a:t>
            </a:r>
            <a:endParaRPr lang="pt-BR" sz="4800" b="1" dirty="0">
              <a:solidFill>
                <a:srgbClr val="000000"/>
              </a:solidFill>
            </a:endParaRPr>
          </a:p>
          <a:p>
            <a:pPr algn="ctr"/>
            <a:r>
              <a:rPr lang="pt-BR" sz="4800" b="1" dirty="0">
                <a:solidFill>
                  <a:srgbClr val="002060"/>
                </a:solidFill>
              </a:rPr>
              <a:t>15/2024</a:t>
            </a:r>
            <a:endParaRPr lang="pt-BR" sz="4800" b="1" dirty="0">
              <a:solidFill>
                <a:srgbClr val="002060"/>
              </a:solidFill>
              <a:cs typeface="Calibri"/>
            </a:endParaRPr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90E26B0E-70F6-98C9-67BB-E0B569ADFC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348" y="-59715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66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ítulo 1">
            <a:extLst>
              <a:ext uri="{FF2B5EF4-FFF2-40B4-BE49-F238E27FC236}">
                <a16:creationId xmlns:a16="http://schemas.microsoft.com/office/drawing/2014/main" id="{3C23ABE8-54D5-4B7B-ADD5-7EAE1C596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797" y="415452"/>
            <a:ext cx="9176777" cy="1075898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1406550">
              <a:spcAft>
                <a:spcPct val="35000"/>
              </a:spcAft>
            </a:pPr>
            <a:r>
              <a:rPr lang="pt-BR" sz="2813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CONFORMIDADE É O OBJETIVO DA RECEITA FEDERAL ENGLOBA DIFERENTES TIPOS DE ESTRATÉGIAS</a:t>
            </a:r>
            <a:endParaRPr lang="pt-BR" sz="2813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39640751-1BB7-40BA-2AED-ADED2D476E1A}"/>
              </a:ext>
            </a:extLst>
          </p:cNvPr>
          <p:cNvGrpSpPr/>
          <p:nvPr/>
        </p:nvGrpSpPr>
        <p:grpSpPr>
          <a:xfrm>
            <a:off x="449082" y="1679150"/>
            <a:ext cx="11293837" cy="4094146"/>
            <a:chOff x="465378" y="1562696"/>
            <a:chExt cx="11313583" cy="4366615"/>
          </a:xfrm>
        </p:grpSpPr>
        <p:sp>
          <p:nvSpPr>
            <p:cNvPr id="2" name="Triângulo isósceles 1">
              <a:extLst>
                <a:ext uri="{FF2B5EF4-FFF2-40B4-BE49-F238E27FC236}">
                  <a16:creationId xmlns:a16="http://schemas.microsoft.com/office/drawing/2014/main" id="{66E920B3-FF07-4060-9BF9-6E49721EBFF5}"/>
                </a:ext>
              </a:extLst>
            </p:cNvPr>
            <p:cNvSpPr/>
            <p:nvPr/>
          </p:nvSpPr>
          <p:spPr>
            <a:xfrm>
              <a:off x="1957089" y="1562696"/>
              <a:ext cx="8220490" cy="830461"/>
            </a:xfrm>
            <a:prstGeom prst="triangl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82" dirty="0"/>
                <a:t>CONFORMIDADE</a:t>
              </a:r>
            </a:p>
          </p:txBody>
        </p: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19C0523C-2BFD-4BE7-8E95-DC4419CA2D79}"/>
                </a:ext>
              </a:extLst>
            </p:cNvPr>
            <p:cNvSpPr/>
            <p:nvPr/>
          </p:nvSpPr>
          <p:spPr>
            <a:xfrm>
              <a:off x="1688579" y="5036343"/>
              <a:ext cx="8867180" cy="892968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82" dirty="0"/>
                <a:t>GERENCIAMENTO DE RISCO</a:t>
              </a:r>
            </a:p>
            <a:p>
              <a:pPr algn="ctr"/>
              <a:r>
                <a:rPr lang="pt-BR" sz="1582" dirty="0"/>
                <a:t>&amp;</a:t>
              </a:r>
            </a:p>
            <a:p>
              <a:pPr algn="ctr"/>
              <a:r>
                <a:rPr lang="pt-BR" sz="1582" dirty="0"/>
                <a:t>CAPACIDADE OPERACIONAL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3CC08934-856E-4DA5-A809-22C8D5115245}"/>
                </a:ext>
              </a:extLst>
            </p:cNvPr>
            <p:cNvSpPr/>
            <p:nvPr/>
          </p:nvSpPr>
          <p:spPr>
            <a:xfrm>
              <a:off x="2336602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Orientação</a:t>
              </a: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D5F0F5CA-042D-415D-ACCE-E5284B79485F}"/>
                </a:ext>
              </a:extLst>
            </p:cNvPr>
            <p:cNvSpPr/>
            <p:nvPr/>
          </p:nvSpPr>
          <p:spPr>
            <a:xfrm>
              <a:off x="4002814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Simplificação</a:t>
              </a:r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728EBB33-1510-4AB7-BD76-4B479B557506}"/>
                </a:ext>
              </a:extLst>
            </p:cNvPr>
            <p:cNvSpPr/>
            <p:nvPr/>
          </p:nvSpPr>
          <p:spPr>
            <a:xfrm>
              <a:off x="4888404" y="2384225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Facilitação</a:t>
              </a: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E19043B9-80DE-487E-98BA-F068DD0D82D2}"/>
                </a:ext>
              </a:extLst>
            </p:cNvPr>
            <p:cNvSpPr/>
            <p:nvPr/>
          </p:nvSpPr>
          <p:spPr>
            <a:xfrm>
              <a:off x="5767730" y="2384225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Controle Extensivo </a:t>
              </a:r>
            </a:p>
            <a:p>
              <a:pPr algn="ctr"/>
              <a:r>
                <a:rPr lang="pt-BR" sz="1582" dirty="0"/>
                <a:t>Malhas</a:t>
              </a:r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D09FCFDF-480D-43F7-AF0B-FC9AADEA1B90}"/>
                </a:ext>
              </a:extLst>
            </p:cNvPr>
            <p:cNvSpPr/>
            <p:nvPr/>
          </p:nvSpPr>
          <p:spPr>
            <a:xfrm>
              <a:off x="7487245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Cobrança </a:t>
              </a:r>
            </a:p>
          </p:txBody>
        </p:sp>
        <p:sp>
          <p:nvSpPr>
            <p:cNvPr id="35" name="Retângulo 34">
              <a:hlinkClick r:id="" action="ppaction://noaction"/>
              <a:extLst>
                <a:ext uri="{FF2B5EF4-FFF2-40B4-BE49-F238E27FC236}">
                  <a16:creationId xmlns:a16="http://schemas.microsoft.com/office/drawing/2014/main" id="{498CBC20-11E5-4C71-B8EA-7BAFFC389BCF}"/>
                </a:ext>
              </a:extLst>
            </p:cNvPr>
            <p:cNvSpPr/>
            <p:nvPr/>
          </p:nvSpPr>
          <p:spPr>
            <a:xfrm>
              <a:off x="9224832" y="2393157"/>
              <a:ext cx="598290" cy="2643187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Conformidade Cooperativa (Programa CONFIA)</a:t>
              </a:r>
            </a:p>
          </p:txBody>
        </p:sp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F2F5A904-52BA-43E6-80E3-4E5D8C88BC40}"/>
                </a:ext>
              </a:extLst>
            </p:cNvPr>
            <p:cNvSpPr/>
            <p:nvPr/>
          </p:nvSpPr>
          <p:spPr>
            <a:xfrm>
              <a:off x="2208446" y="2473524"/>
              <a:ext cx="6012819" cy="2482453"/>
            </a:xfrm>
            <a:prstGeom prst="roundRect">
              <a:avLst/>
            </a:prstGeom>
            <a:noFill/>
            <a:ln w="2540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82" dirty="0"/>
            </a:p>
          </p:txBody>
        </p:sp>
        <p:sp>
          <p:nvSpPr>
            <p:cNvPr id="8" name="Triângulo isósceles 7">
              <a:extLst>
                <a:ext uri="{FF2B5EF4-FFF2-40B4-BE49-F238E27FC236}">
                  <a16:creationId xmlns:a16="http://schemas.microsoft.com/office/drawing/2014/main" id="{A9EDE9B8-64B1-4EDA-8892-F49E1053CFD7}"/>
                </a:ext>
              </a:extLst>
            </p:cNvPr>
            <p:cNvSpPr/>
            <p:nvPr/>
          </p:nvSpPr>
          <p:spPr>
            <a:xfrm rot="16200000">
              <a:off x="1124920" y="3612059"/>
              <a:ext cx="1821656" cy="20538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82"/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3BB48F01-7D83-4599-A334-30984E508E2B}"/>
                </a:ext>
              </a:extLst>
            </p:cNvPr>
            <p:cNvSpPr/>
            <p:nvPr/>
          </p:nvSpPr>
          <p:spPr>
            <a:xfrm>
              <a:off x="465378" y="3158620"/>
              <a:ext cx="1407293" cy="11474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82" dirty="0"/>
                <a:t>Medidas gerais</a:t>
              </a:r>
            </a:p>
            <a:p>
              <a:pPr algn="ctr"/>
              <a:r>
                <a:rPr lang="pt-BR" sz="1582" dirty="0"/>
                <a:t>(Programa SINTONIA)</a:t>
              </a:r>
            </a:p>
          </p:txBody>
        </p:sp>
        <p:sp>
          <p:nvSpPr>
            <p:cNvPr id="36" name="Retângulo: Cantos Arredondados 35">
              <a:extLst>
                <a:ext uri="{FF2B5EF4-FFF2-40B4-BE49-F238E27FC236}">
                  <a16:creationId xmlns:a16="http://schemas.microsoft.com/office/drawing/2014/main" id="{8E5120A0-102E-42CE-8C07-9266D50D220A}"/>
                </a:ext>
              </a:extLst>
            </p:cNvPr>
            <p:cNvSpPr/>
            <p:nvPr/>
          </p:nvSpPr>
          <p:spPr>
            <a:xfrm>
              <a:off x="8323440" y="2473524"/>
              <a:ext cx="1584298" cy="2482453"/>
            </a:xfrm>
            <a:prstGeom prst="roundRect">
              <a:avLst/>
            </a:prstGeom>
            <a:noFill/>
            <a:ln w="25400"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82"/>
            </a:p>
          </p:txBody>
        </p:sp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70BFD38C-7050-485F-AE3C-171AAC6E03A9}"/>
                </a:ext>
              </a:extLst>
            </p:cNvPr>
            <p:cNvSpPr/>
            <p:nvPr/>
          </p:nvSpPr>
          <p:spPr>
            <a:xfrm rot="5400000" flipH="1">
              <a:off x="9165066" y="3603126"/>
              <a:ext cx="1821656" cy="205383"/>
            </a:xfrm>
            <a:prstGeom prst="triangl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82"/>
            </a:p>
          </p:txBody>
        </p:sp>
        <p:sp>
          <p:nvSpPr>
            <p:cNvPr id="38" name="Retângulo: Cantos Arredondados 37">
              <a:extLst>
                <a:ext uri="{FF2B5EF4-FFF2-40B4-BE49-F238E27FC236}">
                  <a16:creationId xmlns:a16="http://schemas.microsoft.com/office/drawing/2014/main" id="{4EF6F5E5-54B5-4935-92C2-FC4AE74829CE}"/>
                </a:ext>
              </a:extLst>
            </p:cNvPr>
            <p:cNvSpPr/>
            <p:nvPr/>
          </p:nvSpPr>
          <p:spPr>
            <a:xfrm>
              <a:off x="10241158" y="3366488"/>
              <a:ext cx="1537803" cy="678656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582" dirty="0"/>
                <a:t>Medidas personalizadas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2A74CC27-9BDC-7E80-20D4-D84DEE7B800E}"/>
                </a:ext>
              </a:extLst>
            </p:cNvPr>
            <p:cNvSpPr/>
            <p:nvPr/>
          </p:nvSpPr>
          <p:spPr>
            <a:xfrm>
              <a:off x="3170875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Assistência</a:t>
              </a: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5A42BFD6-E36A-E248-A856-4A3B32FAF805}"/>
                </a:ext>
              </a:extLst>
            </p:cNvPr>
            <p:cNvSpPr/>
            <p:nvPr/>
          </p:nvSpPr>
          <p:spPr>
            <a:xfrm>
              <a:off x="6644831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Controle Intensivo </a:t>
              </a:r>
            </a:p>
            <a:p>
              <a:pPr algn="ctr"/>
              <a:r>
                <a:rPr lang="pt-BR" sz="1582" dirty="0"/>
                <a:t>Fiscalização</a:t>
              </a: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E5D2CD6C-A3C3-0DB7-8CA1-F2FEC20C9D56}"/>
                </a:ext>
              </a:extLst>
            </p:cNvPr>
            <p:cNvSpPr/>
            <p:nvPr/>
          </p:nvSpPr>
          <p:spPr>
            <a:xfrm>
              <a:off x="2343154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Orientação</a:t>
              </a: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0CBED0DB-27C7-56C0-70EC-23072767FB8A}"/>
                </a:ext>
              </a:extLst>
            </p:cNvPr>
            <p:cNvSpPr/>
            <p:nvPr/>
          </p:nvSpPr>
          <p:spPr>
            <a:xfrm>
              <a:off x="4009366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Simplificação</a:t>
              </a: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9E997AB4-1239-9579-E5B2-AAB18FB52B7C}"/>
                </a:ext>
              </a:extLst>
            </p:cNvPr>
            <p:cNvSpPr/>
            <p:nvPr/>
          </p:nvSpPr>
          <p:spPr>
            <a:xfrm>
              <a:off x="4894956" y="2384225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Facilitação</a:t>
              </a: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BB9331D0-15E4-0604-B291-1BF09110BA42}"/>
                </a:ext>
              </a:extLst>
            </p:cNvPr>
            <p:cNvSpPr/>
            <p:nvPr/>
          </p:nvSpPr>
          <p:spPr>
            <a:xfrm>
              <a:off x="3177427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Assistência</a:t>
              </a: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ADB9593D-E313-6801-FB69-1C3EDE88F9FD}"/>
                </a:ext>
              </a:extLst>
            </p:cNvPr>
            <p:cNvSpPr/>
            <p:nvPr/>
          </p:nvSpPr>
          <p:spPr>
            <a:xfrm>
              <a:off x="5765717" y="2384225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Controle Extensivo </a:t>
              </a:r>
            </a:p>
            <a:p>
              <a:pPr algn="ctr"/>
              <a:r>
                <a:rPr lang="pt-BR" sz="1582" dirty="0"/>
                <a:t>Malhas</a:t>
              </a: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267F45F1-D063-350B-109B-6FCB9E77E765}"/>
                </a:ext>
              </a:extLst>
            </p:cNvPr>
            <p:cNvSpPr/>
            <p:nvPr/>
          </p:nvSpPr>
          <p:spPr>
            <a:xfrm>
              <a:off x="6642818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Controle Intensivo </a:t>
              </a:r>
            </a:p>
            <a:p>
              <a:pPr algn="ctr"/>
              <a:r>
                <a:rPr lang="pt-BR" sz="1582" dirty="0"/>
                <a:t>Fiscalização</a:t>
              </a: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5A973D7-E482-A94C-A975-96D21827F2E0}"/>
                </a:ext>
              </a:extLst>
            </p:cNvPr>
            <p:cNvSpPr/>
            <p:nvPr/>
          </p:nvSpPr>
          <p:spPr>
            <a:xfrm>
              <a:off x="2341141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Orientação</a:t>
              </a: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6A820A69-9473-8BCD-E17E-68BF6F0745EE}"/>
                </a:ext>
              </a:extLst>
            </p:cNvPr>
            <p:cNvSpPr/>
            <p:nvPr/>
          </p:nvSpPr>
          <p:spPr>
            <a:xfrm>
              <a:off x="4007353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Simplificação</a:t>
              </a: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A7030F2D-CB69-5BF3-F788-37F4DD2DBDD0}"/>
                </a:ext>
              </a:extLst>
            </p:cNvPr>
            <p:cNvSpPr/>
            <p:nvPr/>
          </p:nvSpPr>
          <p:spPr>
            <a:xfrm>
              <a:off x="4892943" y="2384225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Facilitação</a:t>
              </a: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9F8C5D99-68A7-766D-2C52-1BEDF50F83DA}"/>
                </a:ext>
              </a:extLst>
            </p:cNvPr>
            <p:cNvSpPr/>
            <p:nvPr/>
          </p:nvSpPr>
          <p:spPr>
            <a:xfrm>
              <a:off x="3175414" y="2393157"/>
              <a:ext cx="598290" cy="26431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pt-BR" sz="1582" dirty="0"/>
                <a:t>Assistência</a:t>
              </a:r>
            </a:p>
          </p:txBody>
        </p:sp>
      </p:grpSp>
      <p:sp>
        <p:nvSpPr>
          <p:cNvPr id="16" name="Retângulo 15">
            <a:hlinkClick r:id="" action="ppaction://noaction"/>
            <a:extLst>
              <a:ext uri="{FF2B5EF4-FFF2-40B4-BE49-F238E27FC236}">
                <a16:creationId xmlns:a16="http://schemas.microsoft.com/office/drawing/2014/main" id="{498CBC20-11E5-4C71-B8EA-7BAFFC389BCF}"/>
              </a:ext>
            </a:extLst>
          </p:cNvPr>
          <p:cNvSpPr/>
          <p:nvPr/>
        </p:nvSpPr>
        <p:spPr>
          <a:xfrm>
            <a:off x="8391128" y="2457791"/>
            <a:ext cx="575063" cy="247825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6" dirty="0"/>
              <a:t>Operador Econômico Autorizado</a:t>
            </a:r>
          </a:p>
          <a:p>
            <a:pPr algn="ctr"/>
            <a:r>
              <a:rPr lang="pt-BR" sz="1582" dirty="0"/>
              <a:t>(Programa OEA)</a:t>
            </a:r>
          </a:p>
        </p:txBody>
      </p:sp>
    </p:spTree>
    <p:extLst>
      <p:ext uri="{BB962C8B-B14F-4D97-AF65-F5344CB8AC3E}">
        <p14:creationId xmlns:p14="http://schemas.microsoft.com/office/powerpoint/2010/main" val="3081478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Logotipo&#10;&#10;Descrição gerada automaticamente">
            <a:extLst>
              <a:ext uri="{FF2B5EF4-FFF2-40B4-BE49-F238E27FC236}">
                <a16:creationId xmlns:a16="http://schemas.microsoft.com/office/drawing/2014/main" id="{26E2F64E-5E51-BE2C-ECE8-8BFC8C3A37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59" y="1"/>
            <a:ext cx="11430000" cy="6858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0493DF1-1A66-AAD3-50FC-11ECD1069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726"/>
            <a:ext cx="12192000" cy="688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0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m">
            <a:extLst>
              <a:ext uri="{FF2B5EF4-FFF2-40B4-BE49-F238E27FC236}">
                <a16:creationId xmlns:a16="http://schemas.microsoft.com/office/drawing/2014/main" id="{1AEF8314-DBF2-B29A-B3FD-C7F035A33D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0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 descr="Uma imagem contendo pessoa, homem, mulher, segurando&#10;&#10;Descrição gerada automaticamente">
            <a:extLst>
              <a:ext uri="{FF2B5EF4-FFF2-40B4-BE49-F238E27FC236}">
                <a16:creationId xmlns:a16="http://schemas.microsoft.com/office/drawing/2014/main" id="{5737BD5E-A5D0-80D2-5426-7EB804A550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3" b="21759"/>
          <a:stretch/>
        </p:blipFill>
        <p:spPr>
          <a:xfrm>
            <a:off x="980473" y="1423063"/>
            <a:ext cx="9305758" cy="450318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D9A1752-8EB0-23C8-0D11-7E18BB6DE467}"/>
              </a:ext>
            </a:extLst>
          </p:cNvPr>
          <p:cNvSpPr txBox="1"/>
          <p:nvPr/>
        </p:nvSpPr>
        <p:spPr>
          <a:xfrm>
            <a:off x="930758" y="102108"/>
            <a:ext cx="9225274" cy="813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688" b="1" dirty="0">
                <a:solidFill>
                  <a:schemeClr val="accent5">
                    <a:lumMod val="50000"/>
                  </a:schemeClr>
                </a:solidFill>
              </a:rPr>
              <a:t>O que é Conformidade Cooperativa?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B810FF2-73CF-A496-A7C0-63EB562204F4}"/>
              </a:ext>
            </a:extLst>
          </p:cNvPr>
          <p:cNvSpPr txBox="1"/>
          <p:nvPr/>
        </p:nvSpPr>
        <p:spPr>
          <a:xfrm>
            <a:off x="930758" y="905118"/>
            <a:ext cx="9554881" cy="541090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r>
              <a:rPr lang="pt-BR" sz="2813" dirty="0">
                <a:solidFill>
                  <a:schemeClr val="accent5">
                    <a:lumMod val="50000"/>
                  </a:schemeClr>
                </a:solidFill>
              </a:rPr>
              <a:t>É o relacionamento entre empresas e administração tributária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3B2AE4B-A0A4-4C0A-86A6-5196CBBDED0D}"/>
              </a:ext>
            </a:extLst>
          </p:cNvPr>
          <p:cNvSpPr txBox="1"/>
          <p:nvPr/>
        </p:nvSpPr>
        <p:spPr>
          <a:xfrm>
            <a:off x="855911" y="2157157"/>
            <a:ext cx="9554881" cy="3138339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marL="401879" indent="-401879">
              <a:buFont typeface="Arial" panose="020B0604020202020204" pitchFamily="34" charset="0"/>
              <a:buChar char="•"/>
            </a:pPr>
            <a:r>
              <a:rPr lang="pt-BR" sz="2813" b="1" dirty="0">
                <a:solidFill>
                  <a:schemeClr val="bg1"/>
                </a:solidFill>
              </a:rPr>
              <a:t>Com diálogo e ganhos mútuos</a:t>
            </a:r>
          </a:p>
          <a:p>
            <a:pPr marL="401879" indent="-401879">
              <a:buFont typeface="Arial" panose="020B0604020202020204" pitchFamily="34" charset="0"/>
              <a:buChar char="•"/>
            </a:pPr>
            <a:r>
              <a:rPr lang="pt-BR" sz="2813" b="1" dirty="0">
                <a:solidFill>
                  <a:schemeClr val="bg1"/>
                </a:solidFill>
              </a:rPr>
              <a:t>Baseado:</a:t>
            </a:r>
          </a:p>
          <a:p>
            <a:pPr marL="937717" lvl="1" indent="-401879">
              <a:buFont typeface="Wingdings" panose="05000000000000000000" pitchFamily="2" charset="2"/>
              <a:buChar char="ü"/>
            </a:pPr>
            <a:r>
              <a:rPr lang="pt-BR" sz="2813" b="1" dirty="0">
                <a:solidFill>
                  <a:schemeClr val="bg1"/>
                </a:solidFill>
              </a:rPr>
              <a:t>No princípio da boa-fé</a:t>
            </a:r>
            <a:endParaRPr lang="pt-BR" sz="2813" b="1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937717" lvl="1" indent="-401879">
              <a:buFont typeface="Wingdings" panose="05000000000000000000" pitchFamily="2" charset="2"/>
              <a:buChar char="ü"/>
            </a:pPr>
            <a:r>
              <a:rPr lang="pt-BR" sz="2813" b="1" dirty="0">
                <a:solidFill>
                  <a:schemeClr val="bg1"/>
                </a:solidFill>
              </a:rPr>
              <a:t>No espírito de colaboração</a:t>
            </a:r>
            <a:endParaRPr lang="pt-BR" sz="2813" b="1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937717" lvl="1" indent="-401879">
              <a:buFont typeface="Wingdings" panose="05000000000000000000" pitchFamily="2" charset="2"/>
              <a:buChar char="ü"/>
            </a:pPr>
            <a:r>
              <a:rPr lang="pt-BR" sz="2813" b="1" dirty="0">
                <a:solidFill>
                  <a:srgbClr val="002060"/>
                </a:solidFill>
              </a:rPr>
              <a:t>Na transparência</a:t>
            </a:r>
            <a:endParaRPr lang="pt-BR" sz="2813" b="1" dirty="0">
              <a:solidFill>
                <a:srgbClr val="002060"/>
              </a:solidFill>
              <a:ea typeface="Calibri" panose="020F0502020204030204"/>
              <a:cs typeface="Calibri" panose="020F0502020204030204"/>
            </a:endParaRPr>
          </a:p>
          <a:p>
            <a:pPr marL="937717" lvl="1" indent="-401879">
              <a:buFont typeface="Wingdings" panose="05000000000000000000" pitchFamily="2" charset="2"/>
              <a:buChar char="ü"/>
            </a:pPr>
            <a:r>
              <a:rPr lang="pt-BR" sz="2813" b="1" dirty="0">
                <a:solidFill>
                  <a:srgbClr val="002060"/>
                </a:solidFill>
              </a:rPr>
              <a:t>Na confiança justificada</a:t>
            </a:r>
            <a:endParaRPr lang="pt-BR" sz="2813" b="1" dirty="0">
              <a:solidFill>
                <a:srgbClr val="002060"/>
              </a:solidFill>
              <a:ea typeface="Calibri" panose="020F0502020204030204"/>
              <a:cs typeface="Calibri" panose="020F0502020204030204"/>
            </a:endParaRPr>
          </a:p>
          <a:p>
            <a:pPr marL="937717" lvl="1" indent="-401879">
              <a:buFont typeface="Wingdings" panose="05000000000000000000" pitchFamily="2" charset="2"/>
              <a:buChar char="ü"/>
            </a:pPr>
            <a:r>
              <a:rPr lang="pt-BR" sz="2813" b="1" dirty="0">
                <a:solidFill>
                  <a:srgbClr val="002060"/>
                </a:solidFill>
              </a:rPr>
              <a:t>Na segurança jurídica</a:t>
            </a:r>
            <a:endParaRPr lang="pt-BR" sz="2813" b="1" dirty="0">
              <a:solidFill>
                <a:srgbClr val="002060"/>
              </a:solidFill>
              <a:ea typeface="Calibri" panose="020F0502020204030204"/>
              <a:cs typeface="Calibri" panose="020F0502020204030204"/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F8106C2F-830B-9DBF-AF2B-6691DD77D649}"/>
              </a:ext>
            </a:extLst>
          </p:cNvPr>
          <p:cNvCxnSpPr>
            <a:cxnSpLocks/>
          </p:cNvCxnSpPr>
          <p:nvPr/>
        </p:nvCxnSpPr>
        <p:spPr>
          <a:xfrm>
            <a:off x="817235" y="874337"/>
            <a:ext cx="9225836" cy="0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523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Logotipo&#10;&#10;Descrição gerada automaticamente">
            <a:extLst>
              <a:ext uri="{FF2B5EF4-FFF2-40B4-BE49-F238E27FC236}">
                <a16:creationId xmlns:a16="http://schemas.microsoft.com/office/drawing/2014/main" id="{26E2F64E-5E51-BE2C-ECE8-8BFC8C3A37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59" y="1"/>
            <a:ext cx="11430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6D09D54-484C-316C-8CBA-8B2415DE1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928" y="20093"/>
            <a:ext cx="12227928" cy="683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19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m">
            <a:extLst>
              <a:ext uri="{FF2B5EF4-FFF2-40B4-BE49-F238E27FC236}">
                <a16:creationId xmlns:a16="http://schemas.microsoft.com/office/drawing/2014/main" id="{347AC8E8-4529-DC1D-6441-2359849F82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0" y="21555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CF08684B-3E80-CAB9-FC2F-3E1092DEA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63" y="283981"/>
            <a:ext cx="8147530" cy="73325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Calibri"/>
                <a:ea typeface="Gadugi" panose="020B0502040204020203" pitchFamily="34" charset="0"/>
                <a:cs typeface="Calibri"/>
              </a:rPr>
              <a:t>  </a:t>
            </a:r>
            <a:r>
              <a:rPr lang="en-GB" b="1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Gadugi" panose="020B0502040204020203" pitchFamily="34" charset="0"/>
                <a:cs typeface="Calibri"/>
              </a:rPr>
              <a:t>Evolução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  <a:latin typeface="Calibri"/>
                <a:ea typeface="Gadugi" panose="020B0502040204020203" pitchFamily="34" charset="0"/>
                <a:cs typeface="Calibri"/>
              </a:rPr>
              <a:t> do CONFIA - </a:t>
            </a:r>
            <a:r>
              <a:rPr lang="en-GB" b="1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Gadugi" panose="020B0502040204020203" pitchFamily="34" charset="0"/>
                <a:cs typeface="Calibri"/>
              </a:rPr>
              <a:t>Diferenças</a:t>
            </a:r>
            <a:endParaRPr lang="en-GB" b="1" dirty="0">
              <a:solidFill>
                <a:schemeClr val="accent5">
                  <a:lumMod val="50000"/>
                </a:schemeClr>
              </a:solidFill>
              <a:latin typeface="Calibri"/>
              <a:ea typeface="Gadugi" panose="020B0502040204020203" pitchFamily="34" charset="0"/>
              <a:cs typeface="Calibri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D71DACE-893B-9CFE-A1A3-A718384B5FDC}"/>
              </a:ext>
            </a:extLst>
          </p:cNvPr>
          <p:cNvSpPr txBox="1"/>
          <p:nvPr/>
        </p:nvSpPr>
        <p:spPr>
          <a:xfrm>
            <a:off x="257453" y="1171145"/>
            <a:ext cx="10786550" cy="51161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107440" lvl="1" indent="-571500" defTabSz="535838" fontAlgn="auto">
              <a:lnSpc>
                <a:spcPct val="107000"/>
              </a:lnSpc>
              <a:spcAft>
                <a:spcPts val="800"/>
              </a:spcAft>
              <a:buSzPct val="70000"/>
              <a:buFont typeface="Arial" panose="020B0604020202020204" pitchFamily="34" charset="0"/>
              <a:buChar char="•"/>
            </a:pPr>
            <a:r>
              <a:rPr lang="pt-BR" sz="3600" b="1" dirty="0">
                <a:solidFill>
                  <a:srgbClr val="002060"/>
                </a:solidFill>
                <a:latin typeface="Calibri" panose="020F0502020204030204"/>
              </a:rPr>
              <a:t>Fórum de Diálogo – </a:t>
            </a:r>
            <a:r>
              <a:rPr lang="pt-BR" sz="3600" dirty="0">
                <a:solidFill>
                  <a:srgbClr val="002060"/>
                </a:solidFill>
                <a:latin typeface="Calibri" panose="020F0502020204030204"/>
              </a:rPr>
              <a:t>construção, evolução...</a:t>
            </a:r>
            <a:endParaRPr lang="pt-BR" dirty="0"/>
          </a:p>
          <a:p>
            <a:pPr marL="1107440" lvl="1" indent="-571500" defTabSz="535838" fontAlgn="auto">
              <a:lnSpc>
                <a:spcPct val="107000"/>
              </a:lnSpc>
              <a:spcAft>
                <a:spcPts val="800"/>
              </a:spcAft>
              <a:buSzPct val="70000"/>
              <a:buFont typeface="Arial" panose="020B0604020202020204" pitchFamily="34" charset="0"/>
              <a:buChar char="•"/>
            </a:pPr>
            <a:r>
              <a:rPr lang="pt-BR" sz="3600" b="1" dirty="0">
                <a:solidFill>
                  <a:srgbClr val="002060"/>
                </a:solidFill>
                <a:latin typeface="Calibri" panose="020F0502020204030204"/>
              </a:rPr>
              <a:t>Teste de Procedimentos – </a:t>
            </a:r>
            <a:r>
              <a:rPr lang="pt-BR" sz="3600" dirty="0">
                <a:solidFill>
                  <a:srgbClr val="002060"/>
                </a:solidFill>
                <a:latin typeface="Calibri" panose="020F0502020204030204"/>
              </a:rPr>
              <a:t>aprender com poucos procedimentos</a:t>
            </a:r>
            <a:endParaRPr lang="pt-BR" sz="3600" dirty="0">
              <a:solidFill>
                <a:srgbClr val="002060"/>
              </a:solidFill>
              <a:latin typeface="Calibri" panose="020F0502020204030204"/>
              <a:cs typeface="Calibri" panose="020F0502020204030204"/>
            </a:endParaRPr>
          </a:p>
          <a:p>
            <a:pPr marL="1107440" lvl="1" indent="-571500" defTabSz="535838" fontAlgn="auto">
              <a:lnSpc>
                <a:spcPct val="107000"/>
              </a:lnSpc>
              <a:spcAft>
                <a:spcPts val="800"/>
              </a:spcAft>
              <a:buSzPct val="70000"/>
              <a:buFont typeface="Arial" panose="020B0604020202020204" pitchFamily="34" charset="0"/>
              <a:buChar char="•"/>
            </a:pPr>
            <a:r>
              <a:rPr lang="pt-BR" sz="3600" b="1" dirty="0">
                <a:solidFill>
                  <a:srgbClr val="002060"/>
                </a:solidFill>
                <a:latin typeface="Calibri" panose="020F0502020204030204"/>
              </a:rPr>
              <a:t>Piloto do Programa – </a:t>
            </a:r>
            <a:r>
              <a:rPr lang="pt-BR" sz="3600" dirty="0">
                <a:solidFill>
                  <a:srgbClr val="002060"/>
                </a:solidFill>
                <a:latin typeface="Calibri" panose="020F0502020204030204"/>
              </a:rPr>
              <a:t>construir plano de trabalho e processo de certificação</a:t>
            </a:r>
            <a:endParaRPr lang="pt-BR" sz="3600" dirty="0">
              <a:solidFill>
                <a:srgbClr val="002060"/>
              </a:solidFill>
              <a:latin typeface="Calibri" panose="020F0502020204030204"/>
              <a:cs typeface="Calibri" panose="020F0502020204030204"/>
            </a:endParaRPr>
          </a:p>
          <a:p>
            <a:pPr marL="1107440" lvl="1" indent="-571500" defTabSz="535838">
              <a:lnSpc>
                <a:spcPct val="107000"/>
              </a:lnSpc>
              <a:spcAft>
                <a:spcPts val="800"/>
              </a:spcAft>
              <a:buSzPct val="70000"/>
              <a:buFont typeface="Arial" panose="020B0604020202020204" pitchFamily="34" charset="0"/>
              <a:buChar char="•"/>
            </a:pPr>
            <a:r>
              <a:rPr lang="pt-BR" sz="3600" b="1" dirty="0">
                <a:solidFill>
                  <a:srgbClr val="002060"/>
                </a:solidFill>
                <a:latin typeface="Calibri" panose="020F0502020204030204"/>
              </a:rPr>
              <a:t>Programa Definitivo – </a:t>
            </a:r>
            <a:r>
              <a:rPr lang="pt-BR" sz="3600" dirty="0">
                <a:solidFill>
                  <a:srgbClr val="002060"/>
                </a:solidFill>
                <a:latin typeface="Calibri" panose="020F0502020204030204"/>
              </a:rPr>
              <a:t>definir modelo completo, com requisitos e benefícios previstos em lei. Ex. modelo de sanções próprio </a:t>
            </a:r>
            <a:endParaRPr lang="pt-BR" sz="3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F981338C-7315-29EC-08F2-C3EC1CFD5E5D}"/>
              </a:ext>
            </a:extLst>
          </p:cNvPr>
          <p:cNvCxnSpPr>
            <a:cxnSpLocks/>
          </p:cNvCxnSpPr>
          <p:nvPr/>
        </p:nvCxnSpPr>
        <p:spPr>
          <a:xfrm>
            <a:off x="666309" y="927605"/>
            <a:ext cx="9225836" cy="0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53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m">
            <a:extLst>
              <a:ext uri="{FF2B5EF4-FFF2-40B4-BE49-F238E27FC236}">
                <a16:creationId xmlns:a16="http://schemas.microsoft.com/office/drawing/2014/main" id="{8EFD2B22-5FF5-4B58-A384-358D017A32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-127382" y="0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3B2AE4B-A0A4-4C0A-86A6-5196CBBDED0D}"/>
              </a:ext>
            </a:extLst>
          </p:cNvPr>
          <p:cNvSpPr txBox="1"/>
          <p:nvPr/>
        </p:nvSpPr>
        <p:spPr>
          <a:xfrm>
            <a:off x="666309" y="1035057"/>
            <a:ext cx="9554881" cy="5014301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CAPÍTULO II – Do Confia</a:t>
            </a:r>
          </a:p>
          <a:p>
            <a:pPr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Seção I – Do Programa</a:t>
            </a:r>
          </a:p>
          <a:p>
            <a:pPr marL="133960" lvl="1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2º Definição e público-alvo</a:t>
            </a:r>
          </a:p>
          <a:p>
            <a:pPr defTabSz="535838">
              <a:defRPr/>
            </a:pPr>
            <a:r>
              <a:rPr lang="pt-BR" sz="2110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Capítulo II – Dos Princípios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3º Princípios</a:t>
            </a:r>
          </a:p>
          <a:p>
            <a:pPr defTabSz="535838">
              <a:defRPr/>
            </a:pPr>
            <a:r>
              <a:rPr lang="pt-BR" sz="2110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Capítulo III – Dos Deveres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4º Deveres comuns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5º Deveres da RFB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6º Deveres dos contribuintes</a:t>
            </a:r>
          </a:p>
          <a:p>
            <a:pPr defTabSz="535838">
              <a:defRPr/>
            </a:pPr>
            <a:r>
              <a:rPr lang="pt-BR" sz="2110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Capítulo IV – Dos Processos Próprios de Trabalho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7º Revelação e monitoramento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8º Concordância: </a:t>
            </a:r>
            <a:r>
              <a:rPr lang="pt-BR" sz="1641" dirty="0" err="1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Autorregularização</a:t>
            </a:r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 sem multa de mora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9º Discordância: Lançamento de ofício –altera o atual modelo de sanções tributárias para Confia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10 Incentivo a encerrar o litígio no âmbito administrativo</a:t>
            </a:r>
          </a:p>
          <a:p>
            <a:pPr defTabSz="535838">
              <a:defRPr/>
            </a:pPr>
            <a:r>
              <a:rPr lang="pt-BR" sz="2110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Capítulo V – Dos critérios de adesão e exclusão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11 Regras para adesão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12 Regras para exclusão</a:t>
            </a:r>
          </a:p>
        </p:txBody>
      </p:sp>
      <p:sp>
        <p:nvSpPr>
          <p:cNvPr id="8" name="Texto Explicativo: Linha 7">
            <a:extLst>
              <a:ext uri="{FF2B5EF4-FFF2-40B4-BE49-F238E27FC236}">
                <a16:creationId xmlns:a16="http://schemas.microsoft.com/office/drawing/2014/main" id="{4CA12247-0F35-D004-8AB9-04390EFB3388}"/>
              </a:ext>
            </a:extLst>
          </p:cNvPr>
          <p:cNvSpPr/>
          <p:nvPr/>
        </p:nvSpPr>
        <p:spPr>
          <a:xfrm>
            <a:off x="5674340" y="1235113"/>
            <a:ext cx="4552345" cy="2080680"/>
          </a:xfrm>
          <a:prstGeom prst="borderCallout1">
            <a:avLst>
              <a:gd name="adj1" fmla="val 49697"/>
              <a:gd name="adj2" fmla="val -271"/>
              <a:gd name="adj3" fmla="val 42901"/>
              <a:gd name="adj4" fmla="val -28132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5838"/>
            <a:r>
              <a:rPr lang="en-GB" sz="2344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Confia</a:t>
            </a:r>
            <a:r>
              <a:rPr lang="en-GB" sz="2344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é um </a:t>
            </a:r>
            <a:r>
              <a:rPr lang="en-GB" sz="2344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programa</a:t>
            </a:r>
            <a:r>
              <a:rPr lang="en-GB" sz="2344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de </a:t>
            </a:r>
            <a:r>
              <a:rPr lang="en-GB" sz="2344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conformidade</a:t>
            </a:r>
            <a:r>
              <a:rPr lang="en-GB" sz="2344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de </a:t>
            </a:r>
            <a:r>
              <a:rPr lang="en-GB" sz="2344" b="1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adesão</a:t>
            </a:r>
            <a:r>
              <a:rPr lang="en-GB" sz="2344" b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GB" sz="2344" b="1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voluntária</a:t>
            </a:r>
            <a:r>
              <a:rPr lang="en-GB" sz="2344" b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GB" sz="2344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para </a:t>
            </a:r>
            <a:r>
              <a:rPr lang="en-GB" sz="2344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fomentar</a:t>
            </a:r>
            <a:r>
              <a:rPr lang="en-GB" sz="2344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GB" sz="2344" i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compliance</a:t>
            </a:r>
            <a:r>
              <a:rPr lang="en-GB" sz="2344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GB" sz="2344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por</a:t>
            </a:r>
            <a:r>
              <a:rPr lang="en-GB" sz="2344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GB" sz="2344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meio</a:t>
            </a:r>
            <a:r>
              <a:rPr lang="en-GB" sz="2344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da </a:t>
            </a:r>
            <a:r>
              <a:rPr lang="en-GB" sz="2344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construção</a:t>
            </a:r>
            <a:r>
              <a:rPr lang="en-GB" sz="2344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de </a:t>
            </a:r>
            <a:r>
              <a:rPr lang="en-GB" sz="2344" b="1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relacionamento</a:t>
            </a:r>
            <a:r>
              <a:rPr lang="en-GB" sz="2344" b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GB" sz="2344" b="1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cooperativo</a:t>
            </a:r>
            <a:r>
              <a:rPr lang="en-GB" sz="2344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2" name="Texto Explicativo: Linha 1">
            <a:extLst>
              <a:ext uri="{FF2B5EF4-FFF2-40B4-BE49-F238E27FC236}">
                <a16:creationId xmlns:a16="http://schemas.microsoft.com/office/drawing/2014/main" id="{B356AB6D-1B20-D7D2-B1D9-6F1A8CC4DA39}"/>
              </a:ext>
            </a:extLst>
          </p:cNvPr>
          <p:cNvSpPr/>
          <p:nvPr/>
        </p:nvSpPr>
        <p:spPr>
          <a:xfrm>
            <a:off x="5674340" y="3617960"/>
            <a:ext cx="4552345" cy="2080680"/>
          </a:xfrm>
          <a:prstGeom prst="borderCallout1">
            <a:avLst>
              <a:gd name="adj1" fmla="val 49526"/>
              <a:gd name="adj2" fmla="val -27"/>
              <a:gd name="adj3" fmla="val -71693"/>
              <a:gd name="adj4" fmla="val -28999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535838"/>
            <a:r>
              <a:rPr lang="pt-BR" sz="2300">
                <a:solidFill>
                  <a:srgbClr val="5B9BD5"/>
                </a:solidFill>
                <a:latin typeface="Calibri" panose="020F0502020204030204"/>
                <a:cs typeface="Calibri"/>
              </a:rPr>
              <a:t>Empresas que possuam estrutura consolidada de </a:t>
            </a:r>
            <a:r>
              <a:rPr lang="pt-BR" sz="2300" b="1">
                <a:solidFill>
                  <a:srgbClr val="5B9BD5"/>
                </a:solidFill>
                <a:latin typeface="Calibri" panose="020F0502020204030204"/>
                <a:cs typeface="Calibri"/>
              </a:rPr>
              <a:t>governança corporativa e sistema de gestão de conformidade tributárias.</a:t>
            </a:r>
            <a:endParaRPr lang="en-GB" sz="2344" b="1">
              <a:solidFill>
                <a:srgbClr val="5B9BD5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F9B3AAF-FF70-06AF-0E88-F4FD4D452BE7}"/>
              </a:ext>
            </a:extLst>
          </p:cNvPr>
          <p:cNvSpPr txBox="1"/>
          <p:nvPr/>
        </p:nvSpPr>
        <p:spPr>
          <a:xfrm>
            <a:off x="542197" y="154471"/>
            <a:ext cx="10425827" cy="785323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defTabSz="535838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cs typeface="Calibri"/>
              </a:rPr>
              <a:t>Estrutura da Minuta do PL (parte CONFIA)</a:t>
            </a:r>
            <a:endParaRPr lang="pt-BR" sz="44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EEC333D-30DD-E1C7-FA55-7CFA18ED8147}"/>
              </a:ext>
            </a:extLst>
          </p:cNvPr>
          <p:cNvCxnSpPr>
            <a:cxnSpLocks/>
          </p:cNvCxnSpPr>
          <p:nvPr/>
        </p:nvCxnSpPr>
        <p:spPr>
          <a:xfrm>
            <a:off x="666309" y="927605"/>
            <a:ext cx="9720565" cy="12189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59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m">
            <a:extLst>
              <a:ext uri="{FF2B5EF4-FFF2-40B4-BE49-F238E27FC236}">
                <a16:creationId xmlns:a16="http://schemas.microsoft.com/office/drawing/2014/main" id="{C2F7368A-82F6-EAA7-12AB-63D3DBF5E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-3095" y="13717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3B2AE4B-A0A4-4C0A-86A6-5196CBBDED0D}"/>
              </a:ext>
            </a:extLst>
          </p:cNvPr>
          <p:cNvSpPr txBox="1"/>
          <p:nvPr/>
        </p:nvSpPr>
        <p:spPr>
          <a:xfrm>
            <a:off x="542197" y="1081495"/>
            <a:ext cx="9554881" cy="4978266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defTabSz="535838"/>
            <a:r>
              <a:rPr lang="pt-BR" sz="2110" dirty="0">
                <a:solidFill>
                  <a:srgbClr val="5B9BD5">
                    <a:lumMod val="60000"/>
                    <a:lumOff val="40000"/>
                  </a:srgbClr>
                </a:solidFill>
                <a:latin typeface="Calibri" panose="020F0502020204030204"/>
                <a:cs typeface="Calibri"/>
              </a:rPr>
              <a:t>Título I – Do Confia</a:t>
            </a:r>
          </a:p>
          <a:p>
            <a:pPr defTabSz="535838"/>
            <a:r>
              <a:rPr lang="pt-BR" sz="2110" dirty="0">
                <a:solidFill>
                  <a:srgbClr val="5B9BD5">
                    <a:lumMod val="60000"/>
                    <a:lumOff val="40000"/>
                  </a:srgbClr>
                </a:solidFill>
                <a:latin typeface="Calibri" panose="020F0502020204030204"/>
                <a:cs typeface="Calibri"/>
              </a:rPr>
              <a:t>Capítulo I – Do Programa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60000"/>
                    <a:lumOff val="40000"/>
                  </a:srgbClr>
                </a:solidFill>
                <a:latin typeface="Calibri" panose="020F0502020204030204"/>
                <a:cs typeface="Calibri"/>
              </a:rPr>
              <a:t>Art. 2º Definição e público-alvo</a:t>
            </a:r>
          </a:p>
          <a:p>
            <a:pPr defTabSz="535838">
              <a:defRPr/>
            </a:pPr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Seção II – Dos Princípios</a:t>
            </a:r>
          </a:p>
          <a:p>
            <a:pPr marL="133960" lvl="1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3º Princípios</a:t>
            </a:r>
          </a:p>
          <a:p>
            <a:pPr defTabSz="535838">
              <a:defRPr/>
            </a:pPr>
            <a:r>
              <a:rPr lang="pt-BR" sz="2110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Capítulo III – Dos Deveres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4º Deveres comuns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5º Deveres da RFB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6º Deveres dos contribuintes</a:t>
            </a:r>
          </a:p>
          <a:p>
            <a:pPr defTabSz="535838">
              <a:defRPr/>
            </a:pPr>
            <a:r>
              <a:rPr lang="pt-BR" sz="2110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Capítulo IV – Dos Processos Próprios de Trabalho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7º Revelação e monitoramento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8º Concordância: </a:t>
            </a:r>
            <a:r>
              <a:rPr lang="pt-BR" sz="1641" dirty="0" err="1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Autorregularização</a:t>
            </a:r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 sem multa de mora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9º Discordância: Lançamento de ofício –altera o atual modelo de sanções tributárias para Confia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10 Incentivo a encerrar o litígio no âmbito administrativo</a:t>
            </a:r>
          </a:p>
          <a:p>
            <a:pPr defTabSz="535838">
              <a:defRPr/>
            </a:pPr>
            <a:r>
              <a:rPr lang="pt-BR" sz="2110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Capítulo V – Dos critérios de adesão e exclusão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11 Regras para adesão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12 Regras para exclusão</a:t>
            </a:r>
          </a:p>
        </p:txBody>
      </p:sp>
      <p:sp>
        <p:nvSpPr>
          <p:cNvPr id="8" name="Texto Explicativo: Linha 7">
            <a:extLst>
              <a:ext uri="{FF2B5EF4-FFF2-40B4-BE49-F238E27FC236}">
                <a16:creationId xmlns:a16="http://schemas.microsoft.com/office/drawing/2014/main" id="{4CA12247-0F35-D004-8AB9-04390EFB3388}"/>
              </a:ext>
            </a:extLst>
          </p:cNvPr>
          <p:cNvSpPr/>
          <p:nvPr/>
        </p:nvSpPr>
        <p:spPr>
          <a:xfrm>
            <a:off x="6251504" y="1198604"/>
            <a:ext cx="3366971" cy="4744049"/>
          </a:xfrm>
          <a:prstGeom prst="borderCallout1">
            <a:avLst>
              <a:gd name="adj1" fmla="val 50405"/>
              <a:gd name="adj2" fmla="val 447"/>
              <a:gd name="adj3" fmla="val 22170"/>
              <a:gd name="adj4" fmla="val -96073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535838"/>
            <a:r>
              <a:rPr lang="pt-BR" sz="23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1.voluntariedade </a:t>
            </a:r>
            <a:endParaRPr lang="pt-BR" sz="2344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Calibri"/>
            </a:endParaRPr>
          </a:p>
          <a:p>
            <a:pPr algn="ctr" defTabSz="535838"/>
            <a:r>
              <a:rPr lang="pt-BR" sz="23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2.boa-fé</a:t>
            </a:r>
          </a:p>
          <a:p>
            <a:pPr algn="ctr" defTabSz="535838"/>
            <a:r>
              <a:rPr lang="pt-BR" sz="23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3.confiança mútua</a:t>
            </a:r>
          </a:p>
          <a:p>
            <a:pPr algn="ctr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4. diálogo e </a:t>
            </a:r>
          </a:p>
          <a:p>
            <a:pPr algn="ctr" defTabSz="535838"/>
            <a:r>
              <a:rPr lang="pt-BR" sz="23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cooperação </a:t>
            </a:r>
          </a:p>
          <a:p>
            <a:pPr algn="ctr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5. transparência, </a:t>
            </a:r>
          </a:p>
          <a:p>
            <a:pPr algn="ctr" defTabSz="535838"/>
            <a:r>
              <a:rPr lang="pt-BR" sz="23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previsibilidade e segurança jurídica </a:t>
            </a:r>
          </a:p>
          <a:p>
            <a:pPr algn="ctr" defTabSz="535838"/>
            <a:r>
              <a:rPr lang="pt-BR" sz="23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6.conformidade tributária </a:t>
            </a:r>
            <a:endParaRPr lang="pt-BR" dirty="0">
              <a:solidFill>
                <a:srgbClr val="FFFFFF"/>
              </a:solidFill>
              <a:latin typeface="Calibri" panose="020F0502020204030204"/>
              <a:cs typeface="Calibri"/>
            </a:endParaRPr>
          </a:p>
          <a:p>
            <a:pPr algn="ctr" defTabSz="535838"/>
            <a:r>
              <a:rPr lang="pt-BR" sz="23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7. prevenir litígios </a:t>
            </a:r>
            <a:endParaRPr lang="pt-BR" dirty="0">
              <a:cs typeface="Calibri"/>
            </a:endParaRPr>
          </a:p>
          <a:p>
            <a:pPr algn="ctr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8. proporcionalidade e imparcialidade</a:t>
            </a:r>
            <a:endParaRPr lang="en-GB" sz="2344" dirty="0">
              <a:solidFill>
                <a:srgbClr val="5B9BD5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8CA4D9-B192-6475-FF49-5EFBF46E442E}"/>
              </a:ext>
            </a:extLst>
          </p:cNvPr>
          <p:cNvSpPr txBox="1"/>
          <p:nvPr/>
        </p:nvSpPr>
        <p:spPr>
          <a:xfrm>
            <a:off x="542197" y="154471"/>
            <a:ext cx="10425827" cy="785323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defTabSz="535838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cs typeface="Calibri"/>
              </a:rPr>
              <a:t>Estrutura da Minuta do PL (parte CONFIA)</a:t>
            </a:r>
            <a:endParaRPr lang="pt-BR" sz="44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6EAC01C2-B6BF-5DDC-68C7-53F53E4FBECA}"/>
              </a:ext>
            </a:extLst>
          </p:cNvPr>
          <p:cNvCxnSpPr>
            <a:cxnSpLocks/>
          </p:cNvCxnSpPr>
          <p:nvPr/>
        </p:nvCxnSpPr>
        <p:spPr>
          <a:xfrm>
            <a:off x="666309" y="927605"/>
            <a:ext cx="9720565" cy="12189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246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m">
            <a:extLst>
              <a:ext uri="{FF2B5EF4-FFF2-40B4-BE49-F238E27FC236}">
                <a16:creationId xmlns:a16="http://schemas.microsoft.com/office/drawing/2014/main" id="{53B6DA47-EF9E-6732-D3FE-6AB0632262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-3095" y="13717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3B2AE4B-A0A4-4C0A-86A6-5196CBBDED0D}"/>
              </a:ext>
            </a:extLst>
          </p:cNvPr>
          <p:cNvSpPr txBox="1"/>
          <p:nvPr/>
        </p:nvSpPr>
        <p:spPr>
          <a:xfrm>
            <a:off x="666309" y="1080548"/>
            <a:ext cx="9554881" cy="5194735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defTabSz="535838"/>
            <a:r>
              <a:rPr lang="pt-BR" sz="2110" dirty="0">
                <a:solidFill>
                  <a:srgbClr val="5B9BD5">
                    <a:lumMod val="60000"/>
                    <a:lumOff val="40000"/>
                  </a:srgbClr>
                </a:solidFill>
                <a:latin typeface="Calibri" panose="020F0502020204030204"/>
                <a:cs typeface="Calibri"/>
              </a:rPr>
              <a:t>Título I – Do Confia</a:t>
            </a:r>
          </a:p>
          <a:p>
            <a:pPr defTabSz="535838"/>
            <a:r>
              <a:rPr lang="pt-BR" sz="2110" dirty="0">
                <a:solidFill>
                  <a:srgbClr val="5B9BD5">
                    <a:lumMod val="60000"/>
                    <a:lumOff val="40000"/>
                  </a:srgbClr>
                </a:solidFill>
                <a:latin typeface="Calibri" panose="020F0502020204030204"/>
                <a:cs typeface="Calibri"/>
              </a:rPr>
              <a:t>Capítulo I – Do Programa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60000"/>
                    <a:lumOff val="40000"/>
                  </a:srgbClr>
                </a:solidFill>
                <a:latin typeface="Calibri" panose="020F0502020204030204"/>
                <a:cs typeface="Calibri"/>
              </a:rPr>
              <a:t>Art. 2º Definição e público-alvo</a:t>
            </a:r>
          </a:p>
          <a:p>
            <a:pPr defTabSz="535838">
              <a:defRPr/>
            </a:pPr>
            <a:r>
              <a:rPr lang="pt-BR" sz="2110" dirty="0">
                <a:solidFill>
                  <a:srgbClr val="5B9BD5">
                    <a:lumMod val="60000"/>
                    <a:lumOff val="40000"/>
                  </a:srgbClr>
                </a:solidFill>
                <a:latin typeface="Calibri" panose="020F0502020204030204"/>
                <a:cs typeface="Calibri"/>
              </a:rPr>
              <a:t>Capítulo II – Dos Princípios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60000"/>
                    <a:lumOff val="40000"/>
                  </a:srgbClr>
                </a:solidFill>
                <a:latin typeface="Calibri" panose="020F0502020204030204"/>
                <a:cs typeface="Calibri"/>
              </a:rPr>
              <a:t>Art. 3º Princípios</a:t>
            </a:r>
          </a:p>
          <a:p>
            <a:pPr defTabSz="535838">
              <a:defRPr/>
            </a:pPr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Seção III – Dos Deveres</a:t>
            </a:r>
          </a:p>
          <a:p>
            <a:pPr marL="133960" lvl="1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4º Deveres comuns</a:t>
            </a:r>
          </a:p>
          <a:p>
            <a:pPr marL="133960" lvl="1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5º Deveres da RFB</a:t>
            </a:r>
          </a:p>
          <a:p>
            <a:pPr marL="133960" lvl="1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6º Deveres dos contribuintes</a:t>
            </a:r>
          </a:p>
          <a:p>
            <a:pPr defTabSz="535838">
              <a:defRPr/>
            </a:pPr>
            <a:r>
              <a:rPr lang="pt-BR" sz="2110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Capítulo IV – Dos Processos Próprios de Trabalho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7º Revelação e monitoramento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8º Concordância: </a:t>
            </a:r>
            <a:r>
              <a:rPr lang="pt-BR" sz="1641" dirty="0" err="1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Autorregularização</a:t>
            </a:r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 sem multa de mora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9º Discordância: Lançamento de ofício –altera o atual modelo de sanções tributárias para Confia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10 Incentivo a encerrar o litígio no âmbito administrativo</a:t>
            </a:r>
          </a:p>
          <a:p>
            <a:pPr defTabSz="535838">
              <a:defRPr/>
            </a:pPr>
            <a:r>
              <a:rPr lang="pt-BR" sz="2110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Capítulo V – Dos critérios de adesão e exclusão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11 Regras para adesão</a:t>
            </a:r>
          </a:p>
          <a:p>
            <a:pPr marL="133960" lvl="1" defTabSz="535838"/>
            <a:r>
              <a:rPr lang="pt-BR" sz="1641" dirty="0">
                <a:solidFill>
                  <a:srgbClr val="5B9BD5">
                    <a:lumMod val="40000"/>
                    <a:lumOff val="60000"/>
                  </a:srgbClr>
                </a:solidFill>
                <a:latin typeface="Calibri" panose="020F0502020204030204"/>
                <a:cs typeface="Calibri"/>
              </a:rPr>
              <a:t>Art. 12 Regras para exclusão</a:t>
            </a:r>
          </a:p>
        </p:txBody>
      </p:sp>
      <p:sp>
        <p:nvSpPr>
          <p:cNvPr id="8" name="Texto Explicativo: Linha 7">
            <a:extLst>
              <a:ext uri="{FF2B5EF4-FFF2-40B4-BE49-F238E27FC236}">
                <a16:creationId xmlns:a16="http://schemas.microsoft.com/office/drawing/2014/main" id="{4CA12247-0F35-D004-8AB9-04390EFB3388}"/>
              </a:ext>
            </a:extLst>
          </p:cNvPr>
          <p:cNvSpPr/>
          <p:nvPr/>
        </p:nvSpPr>
        <p:spPr>
          <a:xfrm>
            <a:off x="4726049" y="1034604"/>
            <a:ext cx="5806363" cy="1154116"/>
          </a:xfrm>
          <a:prstGeom prst="borderCallout1">
            <a:avLst>
              <a:gd name="adj1" fmla="val 51471"/>
              <a:gd name="adj2" fmla="val -99"/>
              <a:gd name="adj3" fmla="val 178523"/>
              <a:gd name="adj4" fmla="val -26404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 defTabSz="535838"/>
            <a:r>
              <a:rPr lang="pt-BR" sz="21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1. Disseminar </a:t>
            </a:r>
            <a:r>
              <a:rPr lang="pt-BR" sz="2100" b="1" dirty="0">
                <a:solidFill>
                  <a:srgbClr val="5B9BD5"/>
                </a:solidFill>
                <a:latin typeface="Calibri" panose="020F0502020204030204"/>
                <a:cs typeface="Calibri"/>
              </a:rPr>
              <a:t>cultura</a:t>
            </a:r>
            <a:r>
              <a:rPr lang="pt-BR" sz="21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 de conformidade tributária</a:t>
            </a:r>
          </a:p>
          <a:p>
            <a:pPr algn="just" defTabSz="535838"/>
            <a:r>
              <a:rPr lang="pt-BR" sz="21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2. Acordar e cumprir </a:t>
            </a:r>
            <a:r>
              <a:rPr lang="pt-BR" sz="2100" b="1" dirty="0">
                <a:solidFill>
                  <a:srgbClr val="5B9BD5"/>
                </a:solidFill>
                <a:latin typeface="Calibri" panose="020F0502020204030204"/>
                <a:cs typeface="Calibri"/>
              </a:rPr>
              <a:t>Plano de Trabalho </a:t>
            </a:r>
            <a:r>
              <a:rPr lang="pt-BR" sz="2100" dirty="0">
                <a:solidFill>
                  <a:srgbClr val="5B9BD5"/>
                </a:solidFill>
                <a:latin typeface="Calibri" panose="020F0502020204030204"/>
                <a:cs typeface="Calibri"/>
              </a:rPr>
              <a:t>conjunto</a:t>
            </a:r>
            <a:endParaRPr lang="en-GB" sz="2100" dirty="0">
              <a:solidFill>
                <a:srgbClr val="5B9BD5"/>
              </a:solidFill>
              <a:latin typeface="Calibri" panose="020F0502020204030204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400EE62-E53D-793F-A770-218DE39EB99B}"/>
              </a:ext>
            </a:extLst>
          </p:cNvPr>
          <p:cNvSpPr/>
          <p:nvPr/>
        </p:nvSpPr>
        <p:spPr>
          <a:xfrm>
            <a:off x="4756144" y="2587607"/>
            <a:ext cx="5806365" cy="9634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535838"/>
            <a:r>
              <a:rPr lang="pt-BR" sz="211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1 – Disponibilizar Ponto Focal</a:t>
            </a:r>
          </a:p>
          <a:p>
            <a:pPr algn="just" defTabSz="535838"/>
            <a:r>
              <a:rPr lang="pt-BR" sz="211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2 – Serviço diferenciado para renovação CND 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EDCB293-8E95-C7B7-4424-69F2F3C45B8E}"/>
              </a:ext>
            </a:extLst>
          </p:cNvPr>
          <p:cNvCxnSpPr>
            <a:cxnSpLocks/>
          </p:cNvCxnSpPr>
          <p:nvPr/>
        </p:nvCxnSpPr>
        <p:spPr>
          <a:xfrm flipV="1">
            <a:off x="3200514" y="3053918"/>
            <a:ext cx="1525535" cy="41975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03387B99-2D5B-B6D4-B483-416480535A93}"/>
              </a:ext>
            </a:extLst>
          </p:cNvPr>
          <p:cNvSpPr/>
          <p:nvPr/>
        </p:nvSpPr>
        <p:spPr>
          <a:xfrm>
            <a:off x="4726050" y="3949970"/>
            <a:ext cx="5806365" cy="17095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535838"/>
            <a:r>
              <a:rPr lang="pt-BR" sz="211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1 – Disponibilizar e corrigir modelo de Governança Tributária</a:t>
            </a:r>
          </a:p>
          <a:p>
            <a:pPr algn="just" defTabSz="535838"/>
            <a:r>
              <a:rPr lang="pt-BR" sz="211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2 – Administradores com autonomia para garantir a conformidade tributária e corpo técnico capacitado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2849785-1914-130A-60AD-818398867BC7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3391270" y="3949970"/>
            <a:ext cx="1334780" cy="85479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96113F5-B6CE-1A2E-B95D-9C8621FA94AC}"/>
              </a:ext>
            </a:extLst>
          </p:cNvPr>
          <p:cNvSpPr txBox="1"/>
          <p:nvPr/>
        </p:nvSpPr>
        <p:spPr>
          <a:xfrm>
            <a:off x="542197" y="154471"/>
            <a:ext cx="10425827" cy="785323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defTabSz="535838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cs typeface="Calibri"/>
              </a:rPr>
              <a:t>Estrutura da Minuta do PL (parte CONFIA)</a:t>
            </a:r>
            <a:endParaRPr lang="pt-BR" sz="44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95C7D421-AC9C-9652-AE35-75B27629F9E9}"/>
              </a:ext>
            </a:extLst>
          </p:cNvPr>
          <p:cNvCxnSpPr>
            <a:cxnSpLocks/>
          </p:cNvCxnSpPr>
          <p:nvPr/>
        </p:nvCxnSpPr>
        <p:spPr>
          <a:xfrm>
            <a:off x="666309" y="927605"/>
            <a:ext cx="9720565" cy="12189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19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m">
            <a:extLst>
              <a:ext uri="{FF2B5EF4-FFF2-40B4-BE49-F238E27FC236}">
                <a16:creationId xmlns:a16="http://schemas.microsoft.com/office/drawing/2014/main" id="{85254735-1828-A6FB-A250-92C92F14E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-3095" y="13717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3B2AE4B-A0A4-4C0A-86A6-5196CBBDED0D}"/>
              </a:ext>
            </a:extLst>
          </p:cNvPr>
          <p:cNvSpPr txBox="1"/>
          <p:nvPr/>
        </p:nvSpPr>
        <p:spPr>
          <a:xfrm>
            <a:off x="542197" y="975611"/>
            <a:ext cx="5864569" cy="5049311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defTabSz="535838"/>
            <a:endParaRPr lang="pt-BR" sz="1641" dirty="0">
              <a:solidFill>
                <a:srgbClr val="5B9BD5">
                  <a:lumMod val="60000"/>
                  <a:lumOff val="40000"/>
                </a:srgbClr>
              </a:solidFill>
              <a:latin typeface="Calibri" panose="020F0502020204030204"/>
              <a:cs typeface="Calibri"/>
            </a:endParaRPr>
          </a:p>
          <a:p>
            <a:pPr defTabSz="535838">
              <a:defRPr/>
            </a:pPr>
            <a:r>
              <a:rPr lang="pt-BR" sz="2578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Seção – Dos Processos</a:t>
            </a:r>
          </a:p>
          <a:p>
            <a:pPr defTabSz="535838">
              <a:defRPr/>
            </a:pPr>
            <a:r>
              <a:rPr lang="pt-BR" sz="2578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Próprios de Trabalho</a:t>
            </a:r>
          </a:p>
          <a:p>
            <a:pPr defTabSz="535838">
              <a:defRPr/>
            </a:pPr>
            <a:endParaRPr lang="pt-BR" sz="2578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Calibri"/>
            </a:endParaRPr>
          </a:p>
          <a:p>
            <a:pPr marL="133960" lvl="1" defTabSz="535838"/>
            <a:r>
              <a:rPr lang="pt-BR" sz="2578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7º Revelação e monitoramento</a:t>
            </a:r>
          </a:p>
          <a:p>
            <a:pPr marL="133960" lvl="1" defTabSz="535838"/>
            <a:endParaRPr lang="pt-BR" sz="2578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Calibri"/>
            </a:endParaRPr>
          </a:p>
          <a:p>
            <a:pPr marL="133960" lvl="1" defTabSz="535838"/>
            <a:r>
              <a:rPr lang="pt-BR" sz="2578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8º </a:t>
            </a:r>
            <a:r>
              <a:rPr lang="pt-BR" sz="2578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Autorregularização</a:t>
            </a:r>
            <a:endParaRPr lang="pt-BR" sz="2578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Calibri"/>
            </a:endParaRPr>
          </a:p>
          <a:p>
            <a:pPr marL="133960" lvl="1" defTabSz="535838"/>
            <a:endParaRPr lang="pt-BR" sz="2578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Calibri"/>
            </a:endParaRPr>
          </a:p>
          <a:p>
            <a:pPr marL="133960" lvl="1" defTabSz="535838"/>
            <a:r>
              <a:rPr lang="pt-BR" sz="2578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9º Discordância – Lançamento de Ofício</a:t>
            </a:r>
          </a:p>
          <a:p>
            <a:pPr marL="133960" lvl="1" defTabSz="535838"/>
            <a:r>
              <a:rPr lang="pt-BR" sz="2578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(...)</a:t>
            </a:r>
          </a:p>
          <a:p>
            <a:pPr marL="133960" lvl="1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		§ 3º Incentivo a encerrar o litígio no âmbito administrativo</a:t>
            </a:r>
          </a:p>
        </p:txBody>
      </p:sp>
      <p:sp>
        <p:nvSpPr>
          <p:cNvPr id="8" name="Texto Explicativo: Linha 7">
            <a:extLst>
              <a:ext uri="{FF2B5EF4-FFF2-40B4-BE49-F238E27FC236}">
                <a16:creationId xmlns:a16="http://schemas.microsoft.com/office/drawing/2014/main" id="{4CA12247-0F35-D004-8AB9-04390EFB3388}"/>
              </a:ext>
            </a:extLst>
          </p:cNvPr>
          <p:cNvSpPr/>
          <p:nvPr/>
        </p:nvSpPr>
        <p:spPr>
          <a:xfrm>
            <a:off x="5525177" y="990653"/>
            <a:ext cx="5001166" cy="2333121"/>
          </a:xfrm>
          <a:prstGeom prst="borderCallout1">
            <a:avLst>
              <a:gd name="adj1" fmla="val 78824"/>
              <a:gd name="adj2" fmla="val 95"/>
              <a:gd name="adj3" fmla="val 72158"/>
              <a:gd name="adj4" fmla="val -11599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5838"/>
            <a:r>
              <a:rPr lang="pt-BR" sz="211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de atos, negócios ou operações com relevância fiscal, planejadas ou implementadas pelo contribuinte, para as quais ainda não haja uma manifestação expressa da RFB, antes do início de procedimento fiscal</a:t>
            </a:r>
            <a:endParaRPr lang="en-GB" sz="2110" dirty="0">
              <a:solidFill>
                <a:srgbClr val="5B9BD5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Texto Explicativo: Linha 1">
            <a:extLst>
              <a:ext uri="{FF2B5EF4-FFF2-40B4-BE49-F238E27FC236}">
                <a16:creationId xmlns:a16="http://schemas.microsoft.com/office/drawing/2014/main" id="{1D8EE3DE-B328-56D0-3CDA-2DE2D9F9E648}"/>
              </a:ext>
            </a:extLst>
          </p:cNvPr>
          <p:cNvSpPr/>
          <p:nvPr/>
        </p:nvSpPr>
        <p:spPr>
          <a:xfrm>
            <a:off x="5525177" y="3423616"/>
            <a:ext cx="5001166" cy="946842"/>
          </a:xfrm>
          <a:prstGeom prst="borderCallout1">
            <a:avLst>
              <a:gd name="adj1" fmla="val 38855"/>
              <a:gd name="adj2" fmla="val 173"/>
              <a:gd name="adj3" fmla="val 1355"/>
              <a:gd name="adj4" fmla="val -36097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5838"/>
            <a:r>
              <a:rPr lang="pt-BR" sz="211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Autorregularização sem multa de mora</a:t>
            </a:r>
            <a:endParaRPr lang="en-GB" sz="2110">
              <a:solidFill>
                <a:srgbClr val="5B9BD5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9" name="Texto Explicativo: Linha 8">
            <a:extLst>
              <a:ext uri="{FF2B5EF4-FFF2-40B4-BE49-F238E27FC236}">
                <a16:creationId xmlns:a16="http://schemas.microsoft.com/office/drawing/2014/main" id="{42461BE8-885C-67E9-6C27-938F3E6BFFE5}"/>
              </a:ext>
            </a:extLst>
          </p:cNvPr>
          <p:cNvSpPr/>
          <p:nvPr/>
        </p:nvSpPr>
        <p:spPr>
          <a:xfrm>
            <a:off x="5525177" y="4470300"/>
            <a:ext cx="5001165" cy="1412089"/>
          </a:xfrm>
          <a:prstGeom prst="borderCallout1">
            <a:avLst>
              <a:gd name="adj1" fmla="val 47885"/>
              <a:gd name="adj2" fmla="val -347"/>
              <a:gd name="adj3" fmla="val 10600"/>
              <a:gd name="adj4" fmla="val -89566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535838"/>
            <a:r>
              <a:rPr lang="pt-BR" sz="2100">
                <a:solidFill>
                  <a:srgbClr val="5B9BD5"/>
                </a:solidFill>
                <a:latin typeface="Calibri" panose="020F0502020204030204"/>
                <a:cs typeface="Calibri"/>
              </a:rPr>
              <a:t>Lançamento de Ofício – altera o atual modelo de sanções tributárias para o modelo do Programa Confia</a:t>
            </a:r>
            <a:endParaRPr lang="en-GB" sz="2100">
              <a:solidFill>
                <a:srgbClr val="5B9BD5"/>
              </a:solidFill>
              <a:latin typeface="Calibri" panose="020F0502020204030204"/>
            </a:endParaRPr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7813CBC5-7785-B17F-08E7-7A8D941C5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82812" y="6356350"/>
            <a:ext cx="2743200" cy="365126"/>
          </a:xfrm>
        </p:spPr>
        <p:txBody>
          <a:bodyPr/>
          <a:lstStyle/>
          <a:p>
            <a:fld id="{D4B3BEA2-E21D-472C-A1E0-4A6C49FAD814}" type="slidenum">
              <a:rPr lang="pt-BR" smtClean="0"/>
              <a:t>10</a:t>
            </a:fld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71D2820-A76E-360B-422F-FB9B7A311E89}"/>
              </a:ext>
            </a:extLst>
          </p:cNvPr>
          <p:cNvSpPr txBox="1"/>
          <p:nvPr/>
        </p:nvSpPr>
        <p:spPr>
          <a:xfrm>
            <a:off x="542197" y="154471"/>
            <a:ext cx="10425827" cy="785323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defTabSz="535838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cs typeface="Calibri"/>
              </a:rPr>
              <a:t>Estrutura da Minuta do PL (parte CONFIA)</a:t>
            </a:r>
            <a:endParaRPr lang="pt-BR" sz="44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B573430-D941-2589-E89E-015E2D0712AE}"/>
              </a:ext>
            </a:extLst>
          </p:cNvPr>
          <p:cNvCxnSpPr>
            <a:cxnSpLocks/>
          </p:cNvCxnSpPr>
          <p:nvPr/>
        </p:nvCxnSpPr>
        <p:spPr>
          <a:xfrm>
            <a:off x="666309" y="927605"/>
            <a:ext cx="9720565" cy="12189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0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m">
            <a:extLst>
              <a:ext uri="{FF2B5EF4-FFF2-40B4-BE49-F238E27FC236}">
                <a16:creationId xmlns:a16="http://schemas.microsoft.com/office/drawing/2014/main" id="{B0682A17-7606-60EC-10FB-A59CFC2314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-3095" y="13717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3B2AE4B-A0A4-4C0A-86A6-5196CBBDED0D}"/>
              </a:ext>
            </a:extLst>
          </p:cNvPr>
          <p:cNvSpPr txBox="1"/>
          <p:nvPr/>
        </p:nvSpPr>
        <p:spPr>
          <a:xfrm>
            <a:off x="666309" y="1102737"/>
            <a:ext cx="5655968" cy="4004089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defTabSz="535838">
              <a:defRPr/>
            </a:pPr>
            <a:r>
              <a:rPr lang="pt-BR" sz="2813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Seção V – Da adesão e exclusão</a:t>
            </a:r>
          </a:p>
          <a:p>
            <a:pPr marL="133960" lvl="1" defTabSz="535838"/>
            <a:r>
              <a:rPr lang="pt-BR" sz="2813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10 Regras para adesão</a:t>
            </a:r>
          </a:p>
          <a:p>
            <a:pPr marL="133960" lvl="1" defTabSz="535838"/>
            <a:endParaRPr lang="pt-BR" sz="2813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Calibri"/>
            </a:endParaRPr>
          </a:p>
          <a:p>
            <a:pPr marL="133960" lvl="1" defTabSz="535838"/>
            <a:r>
              <a:rPr lang="pt-BR" sz="2813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11 Regras para exclusão</a:t>
            </a:r>
          </a:p>
          <a:p>
            <a:pPr marL="133960" lvl="1" defTabSz="535838"/>
            <a:endParaRPr lang="pt-BR" sz="2813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Calibri"/>
            </a:endParaRPr>
          </a:p>
          <a:p>
            <a:pPr marL="133960" lvl="1" defTabSz="535838"/>
            <a:r>
              <a:rPr lang="pt-BR" sz="2813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Art. 12 A RFB estabelece:</a:t>
            </a:r>
          </a:p>
          <a:p>
            <a:pPr marL="133960" lvl="1" defTabSz="535838"/>
            <a:r>
              <a:rPr lang="pt-BR" sz="2813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I - Formas de adesão;</a:t>
            </a:r>
          </a:p>
          <a:p>
            <a:pPr marL="133960" lvl="1" defTabSz="535838"/>
            <a:r>
              <a:rPr lang="pt-BR" sz="2813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II - Hipóteses  de exclusão e</a:t>
            </a:r>
          </a:p>
          <a:p>
            <a:pPr marL="133960" lvl="1" defTabSz="535838"/>
            <a:r>
              <a:rPr lang="pt-BR" sz="2813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III - Procedimentos para exclusão.</a:t>
            </a:r>
          </a:p>
        </p:txBody>
      </p:sp>
      <p:sp>
        <p:nvSpPr>
          <p:cNvPr id="9" name="Texto Explicativo: Linha 8">
            <a:extLst>
              <a:ext uri="{FF2B5EF4-FFF2-40B4-BE49-F238E27FC236}">
                <a16:creationId xmlns:a16="http://schemas.microsoft.com/office/drawing/2014/main" id="{42461BE8-885C-67E9-6C27-938F3E6BFFE5}"/>
              </a:ext>
            </a:extLst>
          </p:cNvPr>
          <p:cNvSpPr/>
          <p:nvPr/>
        </p:nvSpPr>
        <p:spPr>
          <a:xfrm>
            <a:off x="5900375" y="1139549"/>
            <a:ext cx="4235372" cy="2343328"/>
          </a:xfrm>
          <a:prstGeom prst="borderCallout1">
            <a:avLst>
              <a:gd name="adj1" fmla="val 74566"/>
              <a:gd name="adj2" fmla="val -566"/>
              <a:gd name="adj3" fmla="val 32226"/>
              <a:gd name="adj4" fmla="val -46772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Voluntária</a:t>
            </a:r>
          </a:p>
          <a:p>
            <a:pPr algn="ctr" defTabSz="535838"/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Critérios quantitativos e qualitativos, que </a:t>
            </a:r>
            <a:r>
              <a:rPr lang="pt-BR" sz="2344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serão definidos em função da capacidade operacional da RFB</a:t>
            </a:r>
            <a:endParaRPr lang="en-GB" sz="2344" dirty="0">
              <a:solidFill>
                <a:srgbClr val="5B9BD5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Texto Explicativo: Linha 9">
            <a:extLst>
              <a:ext uri="{FF2B5EF4-FFF2-40B4-BE49-F238E27FC236}">
                <a16:creationId xmlns:a16="http://schemas.microsoft.com/office/drawing/2014/main" id="{C76A411F-E069-D44D-FBB6-3A7050166D33}"/>
              </a:ext>
            </a:extLst>
          </p:cNvPr>
          <p:cNvSpPr/>
          <p:nvPr/>
        </p:nvSpPr>
        <p:spPr>
          <a:xfrm>
            <a:off x="5900375" y="3667063"/>
            <a:ext cx="4235372" cy="1708262"/>
          </a:xfrm>
          <a:prstGeom prst="borderCallout1">
            <a:avLst>
              <a:gd name="adj1" fmla="val 21158"/>
              <a:gd name="adj2" fmla="val -807"/>
              <a:gd name="adj3" fmla="val -52360"/>
              <a:gd name="adj4" fmla="val -41632"/>
            </a:avLst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5838"/>
            <a:r>
              <a:rPr lang="pt-BR" sz="211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Calibri"/>
              </a:rPr>
              <a:t>Deixar de atender aos critérios de adesão; não observar os princípios; agir com má-fé ou mediante fraude ou simulação (crimes contra a ordem tributária)</a:t>
            </a:r>
            <a:endParaRPr lang="en-GB" sz="2110" dirty="0">
              <a:solidFill>
                <a:srgbClr val="5B9BD5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9492DD17-FA04-5B80-0EC7-7BABCCDF4F85}"/>
              </a:ext>
            </a:extLst>
          </p:cNvPr>
          <p:cNvSpPr/>
          <p:nvPr/>
        </p:nvSpPr>
        <p:spPr>
          <a:xfrm>
            <a:off x="414522" y="5269770"/>
            <a:ext cx="6440280" cy="12099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5838"/>
            <a:r>
              <a:rPr lang="pt-BR" sz="2110" dirty="0">
                <a:solidFill>
                  <a:prstClr val="white"/>
                </a:solidFill>
                <a:latin typeface="Calibri" panose="020F0502020204030204"/>
              </a:rPr>
              <a:t>Exclusão formalizada mediante a edição de ato declaratório executivo, recurso nos termos da Lei nº 9.784/99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9040D9A-E200-FBA0-3636-B9386E46FA54}"/>
              </a:ext>
            </a:extLst>
          </p:cNvPr>
          <p:cNvSpPr txBox="1"/>
          <p:nvPr/>
        </p:nvSpPr>
        <p:spPr>
          <a:xfrm>
            <a:off x="542197" y="154471"/>
            <a:ext cx="10425827" cy="785323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defTabSz="535838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cs typeface="Calibri"/>
              </a:rPr>
              <a:t>Estrutura da Minuta do PL (parte CONFIA)</a:t>
            </a:r>
            <a:endParaRPr lang="pt-BR" sz="44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EF979987-CF7A-D864-D6AE-7EA2E6204711}"/>
              </a:ext>
            </a:extLst>
          </p:cNvPr>
          <p:cNvCxnSpPr>
            <a:cxnSpLocks/>
          </p:cNvCxnSpPr>
          <p:nvPr/>
        </p:nvCxnSpPr>
        <p:spPr>
          <a:xfrm>
            <a:off x="666309" y="927605"/>
            <a:ext cx="9720565" cy="12189"/>
          </a:xfrm>
          <a:prstGeom prst="line">
            <a:avLst/>
          </a:prstGeom>
          <a:ln w="28575">
            <a:solidFill>
              <a:srgbClr val="F2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724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m">
            <a:extLst>
              <a:ext uri="{FF2B5EF4-FFF2-40B4-BE49-F238E27FC236}">
                <a16:creationId xmlns:a16="http://schemas.microsoft.com/office/drawing/2014/main" id="{76F53734-D6A2-29D5-7D65-7C080AFE6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-3095" y="13717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D9A1752-8EB0-23C8-0D11-7E18BB6DE467}"/>
              </a:ext>
            </a:extLst>
          </p:cNvPr>
          <p:cNvSpPr txBox="1"/>
          <p:nvPr/>
        </p:nvSpPr>
        <p:spPr>
          <a:xfrm>
            <a:off x="953043" y="1884007"/>
            <a:ext cx="4520239" cy="2139540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algn="ctr"/>
            <a:r>
              <a:rPr lang="pt-BR" sz="4400" b="1" dirty="0">
                <a:solidFill>
                  <a:schemeClr val="accent5">
                    <a:lumMod val="50000"/>
                  </a:schemeClr>
                </a:solidFill>
              </a:rPr>
              <a:t>Quer saber das últimas novidades do Confia?</a:t>
            </a:r>
            <a:endParaRPr lang="pt-BR" sz="4400" b="1" dirty="0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pic>
        <p:nvPicPr>
          <p:cNvPr id="9" name="Imagem 13" descr="Código QR&#10;&#10;Descrição gerada automaticamente">
            <a:extLst>
              <a:ext uri="{FF2B5EF4-FFF2-40B4-BE49-F238E27FC236}">
                <a16:creationId xmlns:a16="http://schemas.microsoft.com/office/drawing/2014/main" id="{B8797BC6-1649-76E8-FC00-71C2F00C8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305" y="953896"/>
            <a:ext cx="4685994" cy="448231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218182D-A64A-3BD3-6F28-AAC0962EBADB}"/>
              </a:ext>
            </a:extLst>
          </p:cNvPr>
          <p:cNvSpPr txBox="1"/>
          <p:nvPr/>
        </p:nvSpPr>
        <p:spPr>
          <a:xfrm>
            <a:off x="5805305" y="5436212"/>
            <a:ext cx="4685994" cy="249856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938"/>
              </a:spcAft>
            </a:pPr>
            <a:r>
              <a:rPr lang="pt-BR" sz="9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https://www.gov.br/receitafederal/pt-br/acesso-a-informacao/acoes-e-programas/confia</a:t>
            </a:r>
          </a:p>
        </p:txBody>
      </p:sp>
    </p:spTree>
    <p:extLst>
      <p:ext uri="{BB962C8B-B14F-4D97-AF65-F5344CB8AC3E}">
        <p14:creationId xmlns:p14="http://schemas.microsoft.com/office/powerpoint/2010/main" val="2373986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m">
            <a:extLst>
              <a:ext uri="{FF2B5EF4-FFF2-40B4-BE49-F238E27FC236}">
                <a16:creationId xmlns:a16="http://schemas.microsoft.com/office/drawing/2014/main" id="{E1BDBD50-3B8F-A50F-22D2-B77BF99618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9354" y="-26161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D9A1752-8EB0-23C8-0D11-7E18BB6DE467}"/>
              </a:ext>
            </a:extLst>
          </p:cNvPr>
          <p:cNvSpPr txBox="1"/>
          <p:nvPr/>
        </p:nvSpPr>
        <p:spPr>
          <a:xfrm>
            <a:off x="757233" y="1197920"/>
            <a:ext cx="2572464" cy="829631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5">
                    <a:lumMod val="50000"/>
                  </a:schemeClr>
                </a:solidFill>
              </a:rPr>
              <a:t>Dúvidas</a:t>
            </a:r>
            <a:r>
              <a:rPr lang="en-US" sz="4650" b="1" dirty="0">
                <a:solidFill>
                  <a:schemeClr val="accent5">
                    <a:lumMod val="50000"/>
                  </a:schemeClr>
                </a:solidFill>
              </a:rPr>
              <a:t>?</a:t>
            </a:r>
            <a:endParaRPr lang="en-US" sz="4650" b="1" dirty="0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pic>
        <p:nvPicPr>
          <p:cNvPr id="9" name="Imagem 9" descr="Ícone&#10;&#10;Descrição gerada automaticamente">
            <a:extLst>
              <a:ext uri="{FF2B5EF4-FFF2-40B4-BE49-F238E27FC236}">
                <a16:creationId xmlns:a16="http://schemas.microsoft.com/office/drawing/2014/main" id="{5EB5FF44-99E7-6CC1-7030-EE7EA36E6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663" y="912470"/>
            <a:ext cx="5516012" cy="413722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C1B717C-EF45-0CFE-7DEB-2488251AA079}"/>
              </a:ext>
            </a:extLst>
          </p:cNvPr>
          <p:cNvSpPr txBox="1"/>
          <p:nvPr/>
        </p:nvSpPr>
        <p:spPr>
          <a:xfrm>
            <a:off x="3196364" y="4849895"/>
            <a:ext cx="6228812" cy="8296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rot="0" spcFirstLastPara="0" vertOverflow="overflow" horzOverflow="overflow" vert="horz" wrap="square" lIns="107168" tIns="53584" rIns="107168" bIns="53584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4688" b="1">
                <a:solidFill>
                  <a:schemeClr val="bg1"/>
                </a:solidFill>
                <a:latin typeface="Segoe UI Historic"/>
                <a:ea typeface="Segoe UI Historic"/>
                <a:cs typeface="Calibri"/>
              </a:rPr>
              <a:t>confia@rfb.gov.br</a:t>
            </a:r>
            <a:endParaRPr lang="pt-BR" sz="2110" b="1">
              <a:solidFill>
                <a:schemeClr val="bg1"/>
              </a:solidFill>
              <a:latin typeface="Segoe UI Historic"/>
              <a:ea typeface="Segoe UI Historic"/>
              <a:cs typeface="Segoe UI Historic"/>
            </a:endParaRPr>
          </a:p>
        </p:txBody>
      </p:sp>
    </p:spTree>
    <p:extLst>
      <p:ext uri="{BB962C8B-B14F-4D97-AF65-F5344CB8AC3E}">
        <p14:creationId xmlns:p14="http://schemas.microsoft.com/office/powerpoint/2010/main" val="3333879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m">
            <a:extLst>
              <a:ext uri="{FF2B5EF4-FFF2-40B4-BE49-F238E27FC236}">
                <a16:creationId xmlns:a16="http://schemas.microsoft.com/office/drawing/2014/main" id="{EAE046B0-69B6-E61A-668C-F8715CFD3B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-3095" y="13717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D9A1752-8EB0-23C8-0D11-7E18BB6DE467}"/>
              </a:ext>
            </a:extLst>
          </p:cNvPr>
          <p:cNvSpPr txBox="1"/>
          <p:nvPr/>
        </p:nvSpPr>
        <p:spPr>
          <a:xfrm>
            <a:off x="-9143" y="1382389"/>
            <a:ext cx="4232995" cy="3555312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/>
          <a:p>
            <a:pPr algn="ctr"/>
            <a:r>
              <a:rPr lang="pt-BR" sz="3200" b="1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Receita, Empresas e Sociedade:</a:t>
            </a:r>
            <a:endParaRPr lang="pt-BR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sz="3200" b="1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Juntos somos fundamentais para construir de forma conjunta e cooperativa o CONFIA</a:t>
            </a:r>
            <a:endParaRPr lang="pt-BR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Imagem 6" descr="Uma imagem contendo edifício, pessoa, ao ar livre, homem&#10;&#10;Descrição gerada automaticamente">
            <a:extLst>
              <a:ext uri="{FF2B5EF4-FFF2-40B4-BE49-F238E27FC236}">
                <a16:creationId xmlns:a16="http://schemas.microsoft.com/office/drawing/2014/main" id="{48948A05-71CC-1B82-006E-AC553F9AE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972" y="1034359"/>
            <a:ext cx="6182301" cy="411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491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m">
            <a:extLst>
              <a:ext uri="{FF2B5EF4-FFF2-40B4-BE49-F238E27FC236}">
                <a16:creationId xmlns:a16="http://schemas.microsoft.com/office/drawing/2014/main" id="{D8F9BFCB-F6F3-3703-5172-DB24297946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-3095" y="13717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1EDABF6-65CF-8829-C9C0-0F5D882E5DB9}"/>
              </a:ext>
            </a:extLst>
          </p:cNvPr>
          <p:cNvSpPr txBox="1"/>
          <p:nvPr/>
        </p:nvSpPr>
        <p:spPr>
          <a:xfrm>
            <a:off x="-399425" y="1306201"/>
            <a:ext cx="11870814" cy="1406788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>
            <a:defPPr>
              <a:defRPr lang="en-US"/>
            </a:defPPr>
            <a:lvl1pPr marL="0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8104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16208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4312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32416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90520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8624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6728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64832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8400" b="1" dirty="0">
                <a:solidFill>
                  <a:srgbClr val="002060"/>
                </a:solidFill>
                <a:latin typeface="Calibri"/>
                <a:cs typeface="Arabic Typesetting"/>
              </a:rPr>
              <a:t>Obrigado pela Atenção!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2841AEC-26C6-BA53-736C-AE2B4E0CD016}"/>
              </a:ext>
            </a:extLst>
          </p:cNvPr>
          <p:cNvSpPr txBox="1"/>
          <p:nvPr/>
        </p:nvSpPr>
        <p:spPr>
          <a:xfrm>
            <a:off x="2525987" y="3421183"/>
            <a:ext cx="6203513" cy="1185433"/>
          </a:xfrm>
          <a:prstGeom prst="rect">
            <a:avLst/>
          </a:prstGeom>
          <a:noFill/>
        </p:spPr>
        <p:txBody>
          <a:bodyPr wrap="square" lIns="107168" tIns="53584" rIns="107168" bIns="53584" anchor="t">
            <a:spAutoFit/>
          </a:bodyPr>
          <a:lstStyle>
            <a:defPPr>
              <a:defRPr lang="en-US"/>
            </a:defPPr>
            <a:lvl1pPr marL="0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8104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16208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4312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32416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90520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8624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6728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64832" algn="l" defTabSz="558104" rtl="0" eaLnBrk="1" latinLnBrk="0" hangingPunct="1">
              <a:defRPr sz="2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750" b="1" dirty="0">
                <a:solidFill>
                  <a:srgbClr val="002060"/>
                </a:solidFill>
              </a:rPr>
              <a:t>FLÁVIO VILELA CAMPOS</a:t>
            </a:r>
            <a:endParaRPr lang="pt-BR" sz="375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algn="ctr"/>
            <a:r>
              <a:rPr lang="pt-BR" sz="3250" dirty="0">
                <a:solidFill>
                  <a:srgbClr val="002060"/>
                </a:solidFill>
                <a:ea typeface="Calibri"/>
                <a:cs typeface="Calibri"/>
              </a:rPr>
              <a:t>flavio.campos@rfb.gov.br</a:t>
            </a:r>
          </a:p>
        </p:txBody>
      </p:sp>
    </p:spTree>
    <p:extLst>
      <p:ext uri="{BB962C8B-B14F-4D97-AF65-F5344CB8AC3E}">
        <p14:creationId xmlns:p14="http://schemas.microsoft.com/office/powerpoint/2010/main" val="1409792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m">
            <a:extLst>
              <a:ext uri="{FF2B5EF4-FFF2-40B4-BE49-F238E27FC236}">
                <a16:creationId xmlns:a16="http://schemas.microsoft.com/office/drawing/2014/main" id="{0CA47073-4CD1-48A1-6E2C-8227EEDDCC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-3095" y="13717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EC9D6EF6-B12B-1853-A305-2792EC038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76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277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be60910-ad3f-4f0c-8df7-4fccd397b81c" xsi:nil="true"/>
    <Data xmlns="d937ac56-705c-4625-ab61-edc1520eb985" xsi:nil="true"/>
    <lcf76f155ced4ddcb4097134ff3c332f xmlns="d937ac56-705c-4625-ab61-edc1520eb985">
      <Terms xmlns="http://schemas.microsoft.com/office/infopath/2007/PartnerControls"/>
    </lcf76f155ced4ddcb4097134ff3c332f>
    <Subpasta xmlns="d937ac56-705c-4625-ab61-edc1520eb985" xsi:nil="true"/>
    <Assunto xmlns="d937ac56-705c-4625-ab61-edc1520eb985" xsi:nil="true"/>
    <Autor xmlns="d937ac56-705c-4625-ab61-edc1520eb985" xsi:nil="true"/>
    <Equipe xmlns="d937ac56-705c-4625-ab61-edc1520eb98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0C3FEC7656B2B4FB53BF1E1BF7614E3" ma:contentTypeVersion="25" ma:contentTypeDescription="Crie um novo documento." ma:contentTypeScope="" ma:versionID="2ad785597d26e66521cf212df6987ce9">
  <xsd:schema xmlns:xsd="http://www.w3.org/2001/XMLSchema" xmlns:xs="http://www.w3.org/2001/XMLSchema" xmlns:p="http://schemas.microsoft.com/office/2006/metadata/properties" xmlns:ns2="d937ac56-705c-4625-ab61-edc1520eb985" xmlns:ns3="0be60910-ad3f-4f0c-8df7-4fccd397b81c" targetNamespace="http://schemas.microsoft.com/office/2006/metadata/properties" ma:root="true" ma:fieldsID="14aacf58e4afbcc37170327e1b0b730c" ns2:_="" ns3:_="">
    <xsd:import namespace="d937ac56-705c-4625-ab61-edc1520eb985"/>
    <xsd:import namespace="0be60910-ad3f-4f0c-8df7-4fccd397b8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quipe" minOccurs="0"/>
                <xsd:element ref="ns2:Assunto" minOccurs="0"/>
                <xsd:element ref="ns2:Subpasta" minOccurs="0"/>
                <xsd:element ref="ns2:Autor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Data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37ac56-705c-4625-ab61-edc1520eb9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quipe" ma:index="18" nillable="true" ma:displayName="Pasta" ma:description="Nome da pasta da Biblioteca Confia" ma:format="Dropdown" ma:internalName="Equipe">
      <xsd:simpleType>
        <xsd:restriction base="dms:Choice">
          <xsd:enumeration value="00. Geral"/>
          <xsd:enumeration value="01. Processo de Trabalho Confia"/>
          <xsd:enumeration value="02. Código de Boas Práticas - CBPT"/>
          <xsd:enumeration value="03. Referencial de Governança Tributária"/>
          <xsd:enumeration value="04. Gerenciamento de Riscos de Conformidade"/>
          <xsd:enumeration value="05. Fórum de Diálogo"/>
          <xsd:enumeration value="06. Estrutura Interna - Centro Confia"/>
          <xsd:enumeration value="07. Capacitação"/>
          <xsd:enumeration value="08. Comunicação"/>
          <xsd:enumeration value="09. Coordenação Administrativa"/>
          <xsd:enumeration value="10. Manual Confia"/>
          <xsd:enumeration value="11. Secretaria Executiva"/>
          <xsd:enumeration value="7. Coordenação Administrativa"/>
          <xsd:enumeration value="8. Manual Confia"/>
          <xsd:enumeration value="0. Geral"/>
        </xsd:restriction>
      </xsd:simpleType>
    </xsd:element>
    <xsd:element name="Assunto" ma:index="19" nillable="true" ma:displayName="Assunto" ma:description="Informar o assunto a que se refere o documento." ma:internalName="Assunto">
      <xsd:simpleType>
        <xsd:restriction base="dms:Text">
          <xsd:maxLength value="255"/>
        </xsd:restriction>
      </xsd:simpleType>
    </xsd:element>
    <xsd:element name="Subpasta" ma:index="20" nillable="true" ma:displayName="Subpasta" ma:description="Nome da subpasta da Biblioteca Confia" ma:format="Dropdown" ma:internalName="Subpasta">
      <xsd:simpleType>
        <xsd:restriction base="dms:Choice">
          <xsd:enumeration value="Digite a Opção 1"/>
          <xsd:enumeration value="Digite a Opção 2"/>
          <xsd:enumeration value="Digite a Opção 3"/>
        </xsd:restriction>
      </xsd:simpleType>
    </xsd:element>
    <xsd:element name="Autor" ma:index="21" nillable="true" ma:displayName="Autor" ma:description="Informe o nome do Autor do documento" ma:internalName="Autor">
      <xsd:simpleType>
        <xsd:restriction base="dms:Text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Marcações de imagem" ma:readOnly="false" ma:fieldId="{5cf76f15-5ced-4ddc-b409-7134ff3c332f}" ma:taxonomyMulti="true" ma:sspId="bbb0a7e8-13cc-4f9e-86a5-04ec5dc485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a" ma:index="27" nillable="true" ma:displayName="Data" ma:format="DateOnly" ma:internalName="Data">
      <xsd:simpleType>
        <xsd:restriction base="dms:DateTime"/>
      </xsd:simpleType>
    </xsd:element>
    <xsd:element name="MediaServiceLocation" ma:index="2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e60910-ad3f-4f0c-8df7-4fccd397b81c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c4f232-6e07-4b2c-9ae6-ec7e9a353b55}" ma:internalName="TaxCatchAll" ma:showField="CatchAllData" ma:web="0be60910-ad3f-4f0c-8df7-4fccd397b8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D37168-756F-41BC-BD90-721DE8C3E264}">
  <ds:schemaRefs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0be60910-ad3f-4f0c-8df7-4fccd397b81c"/>
    <ds:schemaRef ds:uri="http://purl.org/dc/terms/"/>
    <ds:schemaRef ds:uri="http://schemas.openxmlformats.org/package/2006/metadata/core-properties"/>
    <ds:schemaRef ds:uri="d937ac56-705c-4625-ab61-edc1520eb985"/>
  </ds:schemaRefs>
</ds:datastoreItem>
</file>

<file path=customXml/itemProps2.xml><?xml version="1.0" encoding="utf-8"?>
<ds:datastoreItem xmlns:ds="http://schemas.openxmlformats.org/officeDocument/2006/customXml" ds:itemID="{4E9EE638-6ADE-4DDF-ADD2-03AC24F683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37ac56-705c-4625-ab61-edc1520eb985"/>
    <ds:schemaRef ds:uri="0be60910-ad3f-4f0c-8df7-4fccd397b8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B95F9BD-AAB7-4EE8-A85E-786B608CDA3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f49aa43-822a-4c20-9670-db7700bf1eb0}" enabled="0" method="" siteId="{6f49aa43-822a-4c20-9670-db7700bf1eb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984</Words>
  <Application>Microsoft Office PowerPoint</Application>
  <PresentationFormat>Widescreen</PresentationFormat>
  <Paragraphs>170</Paragraphs>
  <Slides>16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Segoe UI Historic</vt:lpstr>
      <vt:lpstr>Wingdings</vt:lpstr>
      <vt:lpstr>Tema do Office</vt:lpstr>
      <vt:lpstr>1_Tema do Office</vt:lpstr>
      <vt:lpstr>2_Tema do Office</vt:lpstr>
      <vt:lpstr>Apresentação do PowerPoint</vt:lpstr>
      <vt:lpstr>CONFORMIDADE É O OBJETIVO DA RECEITA FEDERAL ENGLOBA DIFERENTES TIPOS DE ESTRATÉGIAS</vt:lpstr>
      <vt:lpstr>Apresentação do PowerPoint</vt:lpstr>
      <vt:lpstr>Apresentação do PowerPoint</vt:lpstr>
      <vt:lpstr>Apresentação do PowerPoint</vt:lpstr>
      <vt:lpstr>  Evolução do CONFIA - Diferenças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Receita Federal do Brasil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Patricia Bacheschi Gomez de Lamadrid</dc:creator>
  <cp:lastModifiedBy>Flavio Vilela Campos</cp:lastModifiedBy>
  <cp:revision>11</cp:revision>
  <dcterms:created xsi:type="dcterms:W3CDTF">2022-06-07T12:05:25Z</dcterms:created>
  <dcterms:modified xsi:type="dcterms:W3CDTF">2024-03-11T12:02:37Z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0x01010000C3FEC7656B2B4FB53BF1E1BF7614E3</vt:lpwstr>
  </property>
</Properties>
</file>