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320" r:id="rId4"/>
    <p:sldId id="258" r:id="rId5"/>
    <p:sldId id="332" r:id="rId6"/>
    <p:sldId id="333" r:id="rId7"/>
    <p:sldId id="334" r:id="rId8"/>
    <p:sldId id="335" r:id="rId9"/>
    <p:sldId id="336" r:id="rId10"/>
    <p:sldId id="337" r:id="rId11"/>
    <p:sldId id="339" r:id="rId12"/>
    <p:sldId id="338" r:id="rId13"/>
    <p:sldId id="341" r:id="rId14"/>
    <p:sldId id="340" r:id="rId15"/>
    <p:sldId id="342" r:id="rId16"/>
    <p:sldId id="343" r:id="rId17"/>
    <p:sldId id="344" r:id="rId18"/>
    <p:sldId id="345" r:id="rId19"/>
    <p:sldId id="346" r:id="rId20"/>
    <p:sldId id="260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8A9"/>
    <a:srgbClr val="202B52"/>
    <a:srgbClr val="0A7834"/>
    <a:srgbClr val="104072"/>
    <a:srgbClr val="36B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7304E-3740-41E8-B7E0-84E7E9FF3E9B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D3024-A971-4E33-89F6-E8E82F76AA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76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42C041-004A-FAF9-035F-AE738E6F0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9" y="3172"/>
            <a:ext cx="12180720" cy="685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3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BCCC19B-7207-A84F-7782-BBED1E5E3F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8" y="1388"/>
            <a:ext cx="12187063" cy="685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561051-AA19-699C-43B6-EB73B1738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ço Reservado para Número de Slide 2">
            <a:extLst>
              <a:ext uri="{FF2B5EF4-FFF2-40B4-BE49-F238E27FC236}">
                <a16:creationId xmlns:a16="http://schemas.microsoft.com/office/drawing/2014/main" id="{20523BA1-4397-D18D-7AB2-BF045D507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4054" y="6400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0147371-B25F-4BA5-AF43-B8D35C5D182A}" type="slidenum">
              <a:rPr lang="pt-BR" smtClean="0"/>
              <a:pPr/>
              <a:t>‹nº›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1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9C21AC-FAB4-B767-8CD8-6187B6DEC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9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9C21AC-FAB4-B767-8CD8-6187B6DEC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9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62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nfse/pt-br/biblioteca/documentacao-tecnica/rtc" TargetMode="External"/><Relationship Id="rId2" Type="http://schemas.openxmlformats.org/officeDocument/2006/relationships/hyperlink" Target="https://dfe-portal.svrs.rs.gov.br/Nfabi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ov.br/nfse/pt-br/biblioteca/documentacao-tecnica/rtc/nt-009-se-cgnfse-v1-0-1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81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A433965-3D40-1C10-17AC-DC5E24D570C5}"/>
              </a:ext>
            </a:extLst>
          </p:cNvPr>
          <p:cNvSpPr/>
          <p:nvPr/>
        </p:nvSpPr>
        <p:spPr>
          <a:xfrm>
            <a:off x="4227472" y="1084521"/>
            <a:ext cx="6242408" cy="42603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pt-BR" sz="2400" b="1" noProof="0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Bens Imóveis n</a:t>
            </a:r>
            <a:r>
              <a:rPr lang="pt-BR" sz="2400" b="1" noProof="0" dirty="0">
                <a:solidFill>
                  <a:srgbClr val="002060"/>
                </a:solidFill>
              </a:rPr>
              <a:t>a</a:t>
            </a:r>
            <a:r>
              <a:rPr lang="pt-BR" sz="2400" noProof="0" dirty="0">
                <a:solidFill>
                  <a:srgbClr val="002060"/>
                </a:solidFill>
              </a:rPr>
              <a:t> </a:t>
            </a:r>
            <a:r>
              <a:rPr lang="pt-BR" sz="2400" b="1" noProof="0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 Tributária do Consumo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pt-BR" sz="2400" b="1" noProof="0" dirty="0">
                <a:solidFill>
                  <a:srgbClr val="002060"/>
                </a:solidFill>
                <a:latin typeface="Georgia" pitchFamily="34" charset="0"/>
              </a:rPr>
              <a:t>Obrigações Assessórias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pt-BR" sz="2800" noProof="0" dirty="0">
                <a:solidFill>
                  <a:srgbClr val="002060"/>
                </a:solidFill>
              </a:rPr>
              <a:t>	</a:t>
            </a:r>
            <a:r>
              <a:rPr lang="pt-BR" sz="2400" noProof="0" dirty="0">
                <a:solidFill>
                  <a:srgbClr val="002060"/>
                </a:solidFill>
              </a:rPr>
              <a:t>Alienação de Bens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pt-BR" sz="2400" noProof="0" dirty="0">
                <a:solidFill>
                  <a:srgbClr val="002060"/>
                </a:solidFill>
              </a:rPr>
              <a:t>	Locação de Imóveis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pt-BR" sz="2400" b="1" noProof="0" dirty="0">
                <a:solidFill>
                  <a:srgbClr val="002060"/>
                </a:solidFill>
              </a:rPr>
              <a:t>Marco Duran – RFB/COFIS</a:t>
            </a:r>
          </a:p>
        </p:txBody>
      </p:sp>
    </p:spTree>
    <p:extLst>
      <p:ext uri="{BB962C8B-B14F-4D97-AF65-F5344CB8AC3E}">
        <p14:creationId xmlns:p14="http://schemas.microsoft.com/office/powerpoint/2010/main" val="228105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4A51AB9-F9F1-AACB-52C2-02BE942DB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noProof="0" smtClean="0"/>
              <a:pPr/>
              <a:t>3</a:t>
            </a:fld>
            <a:endParaRPr lang="pt-BR" noProof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01CA4487-664D-3A54-40DD-46F9D230A42C}"/>
              </a:ext>
            </a:extLst>
          </p:cNvPr>
          <p:cNvSpPr/>
          <p:nvPr/>
        </p:nvSpPr>
        <p:spPr>
          <a:xfrm>
            <a:off x="256032" y="289138"/>
            <a:ext cx="9018022" cy="641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800" b="1" noProof="0" dirty="0">
                <a:solidFill>
                  <a:srgbClr val="1E2761"/>
                </a:solidFill>
                <a:latin typeface="Georgia" panose="02040502050405020303" pitchFamily="18" charset="0"/>
                <a:ea typeface="Cambria" pitchFamily="34" charset="-122"/>
                <a:cs typeface="Cambria" pitchFamily="34" charset="-120"/>
              </a:rPr>
              <a:t>Documentos Fiscais – Operações com imóveis</a:t>
            </a:r>
          </a:p>
          <a:p>
            <a:pPr marL="0" indent="0">
              <a:buNone/>
            </a:pPr>
            <a:endParaRPr lang="pt-BR" sz="2800" noProof="0" dirty="0">
              <a:latin typeface="Georgia" panose="02040502050405020303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FC5A337-DAB5-3E22-D2EF-1D4F6A609DD5}"/>
              </a:ext>
            </a:extLst>
          </p:cNvPr>
          <p:cNvSpPr txBox="1"/>
          <p:nvPr/>
        </p:nvSpPr>
        <p:spPr>
          <a:xfrm>
            <a:off x="402772" y="1132115"/>
            <a:ext cx="102761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400" dirty="0"/>
              <a:t>Alienação de Bens Imóveis – NF-e ABI</a:t>
            </a:r>
          </a:p>
          <a:p>
            <a:pPr lvl="1"/>
            <a:r>
              <a:rPr lang="pt-BR" sz="2400" dirty="0">
                <a:hlinkClick r:id="rId2"/>
              </a:rPr>
              <a:t>Portal da Nota Fiscal Eletrônica de Alienação de Bens Imóveis</a:t>
            </a:r>
            <a:r>
              <a:rPr lang="pt-BR" sz="2400" dirty="0"/>
              <a:t> (</a:t>
            </a:r>
            <a:r>
              <a:rPr lang="pt-BR" sz="2400" dirty="0">
                <a:hlinkClick r:id="rId2"/>
              </a:rPr>
              <a:t>https://dfe-portal.svrs.rs.gov.br/</a:t>
            </a:r>
            <a:r>
              <a:rPr lang="pt-BR" sz="2400" dirty="0" err="1">
                <a:hlinkClick r:id="rId2"/>
              </a:rPr>
              <a:t>Nfabi</a:t>
            </a:r>
            <a:r>
              <a:rPr lang="pt-BR" sz="2400" dirty="0"/>
              <a:t>)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pt-BR" sz="2400" dirty="0"/>
              <a:t>Emissão é autorizada em ambiente centralizada na SEFAZ-PR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pt-BR" sz="2400" dirty="0"/>
              <a:t>Teremos a criação de aplicativo App/Móvel para emissão facilitada</a:t>
            </a:r>
          </a:p>
          <a:p>
            <a:pPr marL="971550" lvl="1" indent="-514350">
              <a:buFont typeface="Wingdings" panose="05000000000000000000" pitchFamily="2" charset="2"/>
              <a:buChar char="Ø"/>
            </a:pPr>
            <a:r>
              <a:rPr lang="pt-BR" sz="2400" dirty="0"/>
              <a:t>Manual encontra-se publicado </a:t>
            </a:r>
            <a:r>
              <a:rPr lang="pt-BR" sz="2400" b="1" i="1" dirty="0"/>
              <a:t>(nova versão em breve)</a:t>
            </a:r>
          </a:p>
          <a:p>
            <a:endParaRPr lang="pt-BR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t-BR" sz="2400" dirty="0"/>
              <a:t>Locação de Bens Imóveis – NFS-e</a:t>
            </a:r>
          </a:p>
          <a:p>
            <a:pPr lvl="1"/>
            <a:r>
              <a:rPr lang="pt-BR" sz="2400" dirty="0">
                <a:hlinkClick r:id="rId3"/>
              </a:rPr>
              <a:t>RTC — Portal da Nota Fiscal de Serviço eletrônica</a:t>
            </a:r>
            <a:r>
              <a:rPr lang="pt-BR" sz="2400" dirty="0"/>
              <a:t> (</a:t>
            </a:r>
            <a:r>
              <a:rPr lang="pt-BR" sz="2400" dirty="0">
                <a:hlinkClick r:id="rId3"/>
              </a:rPr>
              <a:t>https://www.gov.br/</a:t>
            </a:r>
            <a:r>
              <a:rPr lang="pt-BR" sz="2400" dirty="0" err="1">
                <a:hlinkClick r:id="rId3"/>
              </a:rPr>
              <a:t>nfse</a:t>
            </a:r>
            <a:r>
              <a:rPr lang="pt-BR" sz="2400" dirty="0">
                <a:hlinkClick r:id="rId3"/>
              </a:rPr>
              <a:t>/</a:t>
            </a:r>
            <a:r>
              <a:rPr lang="pt-BR" sz="2400" dirty="0" err="1">
                <a:hlinkClick r:id="rId3"/>
              </a:rPr>
              <a:t>pt-br</a:t>
            </a:r>
            <a:r>
              <a:rPr lang="pt-BR" sz="2400" dirty="0">
                <a:hlinkClick r:id="rId3"/>
              </a:rPr>
              <a:t>/biblioteca/</a:t>
            </a:r>
            <a:r>
              <a:rPr lang="pt-BR" sz="2400" dirty="0" err="1">
                <a:hlinkClick r:id="rId3"/>
              </a:rPr>
              <a:t>documentacao-tecnica</a:t>
            </a:r>
            <a:r>
              <a:rPr lang="pt-BR" sz="2400" dirty="0">
                <a:hlinkClick r:id="rId3"/>
              </a:rPr>
              <a:t>/</a:t>
            </a:r>
            <a:r>
              <a:rPr lang="pt-BR" sz="2400" dirty="0" err="1">
                <a:hlinkClick r:id="rId3"/>
              </a:rPr>
              <a:t>rtc</a:t>
            </a:r>
            <a:r>
              <a:rPr lang="pt-BR" sz="2400" dirty="0"/>
              <a:t>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t-BR" sz="2400" dirty="0"/>
              <a:t>Emissão é autorizada em ambiente centralizada no Ambiente Nacional da NFS-e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t-BR" sz="2400" dirty="0"/>
              <a:t>Teremos a criação de aplicativo App/Móvel para emissão facilitada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pt-BR" sz="2400" dirty="0"/>
              <a:t>Nota Técnica publicada - </a:t>
            </a:r>
            <a:r>
              <a:rPr lang="pt-BR" sz="2400" u="sng" dirty="0">
                <a:hlinkClick r:id="rId4"/>
              </a:rPr>
              <a:t>Nota Técnica SE/CGNFS-e nº 009</a:t>
            </a:r>
            <a:r>
              <a:rPr lang="pt-BR" sz="2400" u="sng" dirty="0"/>
              <a:t>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6610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B90B3E2-80E4-D13A-0EDF-5BB671CBC1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1"/>
          <a:stretch>
            <a:fillRect/>
          </a:stretch>
        </p:blipFill>
        <p:spPr>
          <a:xfrm>
            <a:off x="15" y="1282"/>
            <a:ext cx="12191985" cy="68567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A553886-6100-D662-1563-F7E1B75FA9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"/>
          <a:stretch>
            <a:fillRect/>
          </a:stretch>
        </p:blipFill>
        <p:spPr>
          <a:xfrm>
            <a:off x="15" y="1282"/>
            <a:ext cx="12191985" cy="68567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67A0AC-7EAC-ECDF-2F13-4F23D74FD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" r="614"/>
          <a:stretch>
            <a:fillRect/>
          </a:stretch>
        </p:blipFill>
        <p:spPr>
          <a:xfrm>
            <a:off x="15" y="1282"/>
            <a:ext cx="12191985" cy="68567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A0CDC31-5ED9-D207-39E7-E625CC396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7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BADE0F3-68B2-9942-936D-EEA6310B387D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890534-5FFD-26B1-F85F-F67D44CB072D}"/>
              </a:ext>
            </a:extLst>
          </p:cNvPr>
          <p:cNvSpPr txBox="1"/>
          <p:nvPr/>
        </p:nvSpPr>
        <p:spPr>
          <a:xfrm>
            <a:off x="696686" y="1687286"/>
            <a:ext cx="106571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buFont typeface="Wingdings" panose="05000000000000000000" pitchFamily="2" charset="2"/>
              <a:buChar char="Ø"/>
            </a:pPr>
            <a:r>
              <a:rPr lang="pt-BR" sz="3200" dirty="0"/>
              <a:t>Grupo A – Dados da Nota Fiscal</a:t>
            </a:r>
          </a:p>
          <a:p>
            <a:pPr marL="108000" indent="-285750">
              <a:buFont typeface="Wingdings" panose="05000000000000000000" pitchFamily="2" charset="2"/>
              <a:buChar char="Ø"/>
            </a:pPr>
            <a:r>
              <a:rPr lang="pt-BR" sz="3200" dirty="0"/>
              <a:t>Grupo B – Identificação da NF-e</a:t>
            </a:r>
          </a:p>
          <a:p>
            <a:pPr marL="1022400" lvl="3" indent="-285750">
              <a:buFont typeface="Wingdings" panose="05000000000000000000" pitchFamily="2" charset="2"/>
              <a:buChar char="v"/>
            </a:pPr>
            <a:r>
              <a:rPr lang="pt-BR" sz="3200" dirty="0"/>
              <a:t>Tipo de Documento Fiscal</a:t>
            </a:r>
          </a:p>
          <a:p>
            <a:pPr marL="1479600" lvl="4" indent="-285750">
              <a:buFont typeface="Wingdings" panose="05000000000000000000" pitchFamily="2" charset="2"/>
              <a:buChar char="v"/>
            </a:pPr>
            <a:r>
              <a:rPr lang="pt-BR" sz="3200" dirty="0"/>
              <a:t>Simplificado</a:t>
            </a:r>
          </a:p>
          <a:p>
            <a:pPr marL="1479600" lvl="4" indent="-285750">
              <a:buFont typeface="Wingdings" panose="05000000000000000000" pitchFamily="2" charset="2"/>
              <a:buChar char="v"/>
            </a:pPr>
            <a:r>
              <a:rPr lang="pt-BR" sz="3200" dirty="0"/>
              <a:t>Completo</a:t>
            </a:r>
          </a:p>
          <a:p>
            <a:pPr marL="1022400" lvl="3" indent="-285750">
              <a:buFont typeface="Wingdings" panose="05000000000000000000" pitchFamily="2" charset="2"/>
              <a:buChar char="v"/>
            </a:pPr>
            <a:r>
              <a:rPr lang="pt-BR" sz="3200" dirty="0"/>
              <a:t>Modalidade da Operação – Tabela</a:t>
            </a:r>
          </a:p>
          <a:p>
            <a:pPr marL="1022400" lvl="3" indent="-285750">
              <a:buFont typeface="Wingdings" panose="05000000000000000000" pitchFamily="2" charset="2"/>
              <a:buChar char="v"/>
            </a:pPr>
            <a:r>
              <a:rPr lang="pt-BR" sz="3200" dirty="0"/>
              <a:t>Natureza da Operação – Tabela</a:t>
            </a:r>
          </a:p>
          <a:p>
            <a:pPr marL="1022400" lvl="3" indent="-285750">
              <a:buFont typeface="Wingdings" panose="05000000000000000000" pitchFamily="2" charset="2"/>
              <a:buChar char="v"/>
            </a:pPr>
            <a:r>
              <a:rPr lang="pt-BR" sz="3200" dirty="0"/>
              <a:t>Finalidade – Normal e Substituição</a:t>
            </a:r>
          </a:p>
          <a:p>
            <a:pPr marL="108000" indent="-285750">
              <a:buFont typeface="Wingdings" panose="05000000000000000000" pitchFamily="2" charset="2"/>
              <a:buChar char="Ø"/>
            </a:pPr>
            <a:r>
              <a:rPr lang="pt-BR" sz="3200" dirty="0"/>
              <a:t>Grupo C – Identificação do Emitente</a:t>
            </a:r>
          </a:p>
        </p:txBody>
      </p:sp>
    </p:spTree>
    <p:extLst>
      <p:ext uri="{BB962C8B-B14F-4D97-AF65-F5344CB8AC3E}">
        <p14:creationId xmlns:p14="http://schemas.microsoft.com/office/powerpoint/2010/main" val="288337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8A9F2-2824-AAE6-A812-4DC05531A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E8B0487-4C55-F5F3-0657-83875F82C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8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B94992C-FA89-3BE1-94B5-49A6B2B8CF75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EF97375-FBF8-48E8-3CD8-31487178603A}"/>
              </a:ext>
            </a:extLst>
          </p:cNvPr>
          <p:cNvSpPr txBox="1"/>
          <p:nvPr/>
        </p:nvSpPr>
        <p:spPr>
          <a:xfrm>
            <a:off x="696686" y="1687286"/>
            <a:ext cx="106571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E – Identificação de Transmitentes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O transmitente é o declarante da nota?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CPF/CNPJ?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Dados cadastrais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É contribuinte (0 – Não 1 – Sim 2 – Optante pelo Simples Nacional)</a:t>
            </a:r>
          </a:p>
          <a:p>
            <a:pPr marL="108000" indent="-285750">
              <a:buFont typeface="Wingdings" panose="05000000000000000000" pitchFamily="2" charset="2"/>
              <a:buChar char="Ø"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098632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99D52-C5F3-9A2B-C221-54D873E1D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929B7A8-0CE7-5D7B-E83C-568EC416E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9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60C933-2C19-B03A-E8F9-DCC283A32C47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EBBD43-93E7-A748-C0E1-9BB62BDCB572}"/>
              </a:ext>
            </a:extLst>
          </p:cNvPr>
          <p:cNvSpPr txBox="1"/>
          <p:nvPr/>
        </p:nvSpPr>
        <p:spPr>
          <a:xfrm>
            <a:off x="696686" y="1687286"/>
            <a:ext cx="106571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F – Identificação dos Adquirentes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O Adquirente é o declarante da nota?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CPF/CNPJ?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Dados cadastrais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É contribuinte (0 – Não 1 – Sim 2 – Optante pelo Simples Nacional)</a:t>
            </a:r>
          </a:p>
          <a:p>
            <a:pPr marL="108000" indent="-285750">
              <a:buFont typeface="Wingdings" panose="05000000000000000000" pitchFamily="2" charset="2"/>
              <a:buChar char="Ø"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30948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8C9DF-0065-AD8D-9D8C-47752C4E8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AD2AC54-A13C-F530-15E4-8FDB77E92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10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F3480F-1A0F-D3FF-469D-E60EBE3F083F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B9A74D-A8C4-39CB-E06E-C708D83BFD16}"/>
              </a:ext>
            </a:extLst>
          </p:cNvPr>
          <p:cNvSpPr txBox="1"/>
          <p:nvPr/>
        </p:nvSpPr>
        <p:spPr>
          <a:xfrm>
            <a:off x="696686" y="1687286"/>
            <a:ext cx="1065711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G – Identificação do Imóvel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Tipo do Imóvel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 err="1"/>
              <a:t>cCIB</a:t>
            </a:r>
            <a:r>
              <a:rPr lang="pt-BR" sz="3200" dirty="0"/>
              <a:t>, </a:t>
            </a:r>
            <a:r>
              <a:rPr lang="pt-BR" sz="3200" dirty="0" err="1"/>
              <a:t>nIPTU</a:t>
            </a:r>
            <a:r>
              <a:rPr lang="pt-BR" sz="3200" dirty="0"/>
              <a:t>, </a:t>
            </a:r>
            <a:r>
              <a:rPr lang="pt-BR" sz="3200" dirty="0" err="1"/>
              <a:t>nIncra</a:t>
            </a:r>
            <a:endParaRPr lang="pt-BR" sz="3200" dirty="0"/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 err="1"/>
              <a:t>espImovel</a:t>
            </a:r>
            <a:endParaRPr lang="pt-BR" sz="3200" dirty="0"/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enquadramento</a:t>
            </a:r>
          </a:p>
          <a:p>
            <a:pPr marL="108000" indent="-285750">
              <a:buFont typeface="Wingdings" panose="05000000000000000000" pitchFamily="2" charset="2"/>
              <a:buChar char="Ø"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522086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D7835-9B40-9E99-3C83-67B890873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39D84D8-2556-DAD8-A160-232841398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11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EA7681-B992-EFE7-7E7C-8F2C27939938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22F6639-CBA1-7C30-B065-1495B01BE79B}"/>
              </a:ext>
            </a:extLst>
          </p:cNvPr>
          <p:cNvSpPr txBox="1"/>
          <p:nvPr/>
        </p:nvSpPr>
        <p:spPr>
          <a:xfrm>
            <a:off x="696686" y="1687286"/>
            <a:ext cx="1065711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H – Informações da Operação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Proporção da transmissão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Valor da operação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Informações da torna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Informações do </a:t>
            </a:r>
            <a:r>
              <a:rPr lang="pt-BR" sz="3200"/>
              <a:t>Empreendimento Imobiliário</a:t>
            </a:r>
            <a:endParaRPr lang="pt-BR" sz="3200" dirty="0"/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Informações do Redutor de Ajuste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Redutor Social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Tipo de Instrumento</a:t>
            </a:r>
          </a:p>
        </p:txBody>
      </p:sp>
    </p:spTree>
    <p:extLst>
      <p:ext uri="{BB962C8B-B14F-4D97-AF65-F5344CB8AC3E}">
        <p14:creationId xmlns:p14="http://schemas.microsoft.com/office/powerpoint/2010/main" val="147951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4DD1B-83FC-1600-759E-B1A78037B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419268C-59FB-A4C3-AE2F-3B1C4E731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12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64B7F2-1B6F-D6C2-7CCA-4A221BF35582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97496F1-A439-7315-91C3-CAFC97FDC26A}"/>
              </a:ext>
            </a:extLst>
          </p:cNvPr>
          <p:cNvSpPr txBox="1"/>
          <p:nvPr/>
        </p:nvSpPr>
        <p:spPr>
          <a:xfrm>
            <a:off x="696686" y="1687286"/>
            <a:ext cx="1065711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U – Informações de Tributação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CST e </a:t>
            </a:r>
            <a:r>
              <a:rPr lang="pt-BR" sz="3200" dirty="0" err="1"/>
              <a:t>CClassTrib</a:t>
            </a:r>
            <a:endParaRPr lang="pt-BR" sz="3200" dirty="0"/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Valores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 err="1"/>
              <a:t>gRed</a:t>
            </a:r>
            <a:r>
              <a:rPr lang="pt-BR" sz="3200" dirty="0"/>
              <a:t>: Grupo de informações da redução de alíquota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 err="1"/>
              <a:t>gTribCompraGov</a:t>
            </a:r>
            <a:r>
              <a:rPr lang="pt-BR" sz="3200" dirty="0"/>
              <a:t>: Compras Governamentais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 err="1"/>
              <a:t>gEstornoCred</a:t>
            </a:r>
            <a:r>
              <a:rPr lang="pt-BR" sz="3200" dirty="0"/>
              <a:t> (</a:t>
            </a:r>
            <a:r>
              <a:rPr lang="pt-BR" sz="3200" dirty="0" err="1"/>
              <a:t>CClassTrib</a:t>
            </a:r>
            <a:r>
              <a:rPr lang="pt-BR" sz="3200" dirty="0"/>
              <a:t>: 410026)</a:t>
            </a:r>
          </a:p>
        </p:txBody>
      </p:sp>
    </p:spTree>
    <p:extLst>
      <p:ext uri="{BB962C8B-B14F-4D97-AF65-F5344CB8AC3E}">
        <p14:creationId xmlns:p14="http://schemas.microsoft.com/office/powerpoint/2010/main" val="754695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263EA-C650-7BA6-69C5-C6D4E9DA8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E2244D1-FB4C-D111-495E-C3513BED2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13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58CE9FF-E638-9BC3-7767-A3C57B7CA483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Dica de aprendizado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A2045D2-5528-8ABE-4422-D907ABC985AE}"/>
              </a:ext>
            </a:extLst>
          </p:cNvPr>
          <p:cNvSpPr txBox="1"/>
          <p:nvPr/>
        </p:nvSpPr>
        <p:spPr>
          <a:xfrm>
            <a:off x="696686" y="1687286"/>
            <a:ext cx="106571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Ver a Tabela de CST e </a:t>
            </a:r>
            <a:r>
              <a:rPr lang="pt-BR" sz="3200" dirty="0" err="1"/>
              <a:t>CClassTrib</a:t>
            </a:r>
            <a:r>
              <a:rPr lang="pt-BR" sz="3200" dirty="0"/>
              <a:t> publicada</a:t>
            </a:r>
          </a:p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Filtra pelo </a:t>
            </a:r>
            <a:r>
              <a:rPr lang="pt-BR" sz="3200" dirty="0" err="1"/>
              <a:t>indNFeABI</a:t>
            </a:r>
            <a:r>
              <a:rPr lang="pt-BR" sz="3200" dirty="0"/>
              <a:t> = 1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(200045, 221002, 221003, 221004, 410003, 41018, 410022, 410023, 410024, 410025, 410026, 410028, 410033, 820005)</a:t>
            </a:r>
          </a:p>
        </p:txBody>
      </p:sp>
    </p:spTree>
    <p:extLst>
      <p:ext uri="{BB962C8B-B14F-4D97-AF65-F5344CB8AC3E}">
        <p14:creationId xmlns:p14="http://schemas.microsoft.com/office/powerpoint/2010/main" val="1228032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354E-998C-177A-FE87-AB61A057D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A620088-8BEE-FC2E-BAC5-4E7B34DF8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14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8EB2FE-9DC2-0450-9CC7-7FAD10B44C89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Leiaute da NF-e ABI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BE9395-6457-C5EF-36A8-EB01623E7FAC}"/>
              </a:ext>
            </a:extLst>
          </p:cNvPr>
          <p:cNvSpPr txBox="1"/>
          <p:nvPr/>
        </p:nvSpPr>
        <p:spPr>
          <a:xfrm>
            <a:off x="696686" y="1687286"/>
            <a:ext cx="1065711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Grupo Y – Detalhes do Pagamento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Informações de previsão de pagamento de parcelas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dirty="0"/>
              <a:t>Grupo W – Total da NF ABI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pt-BR" sz="3200" dirty="0"/>
              <a:t>Totalização dos campos de valores preenchidos nos grupos anteriores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3200" dirty="0"/>
              <a:t>Informações Adicionais</a:t>
            </a:r>
          </a:p>
        </p:txBody>
      </p:sp>
    </p:spTree>
    <p:extLst>
      <p:ext uri="{BB962C8B-B14F-4D97-AF65-F5344CB8AC3E}">
        <p14:creationId xmlns:p14="http://schemas.microsoft.com/office/powerpoint/2010/main" val="2475612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DFFAE-0E93-3901-DF1C-C8AFF03E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C1A73DE-B4B2-340C-5C18-2E8C3B21C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15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EADC93B-2500-C6DE-98E8-76C90DCB7A8E}"/>
              </a:ext>
            </a:extLst>
          </p:cNvPr>
          <p:cNvSpPr txBox="1"/>
          <p:nvPr/>
        </p:nvSpPr>
        <p:spPr>
          <a:xfrm>
            <a:off x="696686" y="533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Dica de aprendizado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4597CA9-52C8-DEB9-B5D7-D53C1DFD8AEB}"/>
              </a:ext>
            </a:extLst>
          </p:cNvPr>
          <p:cNvSpPr txBox="1"/>
          <p:nvPr/>
        </p:nvSpPr>
        <p:spPr>
          <a:xfrm>
            <a:off x="696686" y="1687286"/>
            <a:ext cx="1065711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Estudar a Tabela de Códigos da NF-e ABI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t-BR" sz="2800" dirty="0" err="1"/>
              <a:t>ModNat</a:t>
            </a:r>
            <a:r>
              <a:rPr lang="pt-BR" sz="2800" dirty="0"/>
              <a:t>:</a:t>
            </a:r>
          </a:p>
          <a:p>
            <a:pPr marL="1651050" lvl="3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Modalidade de operação: </a:t>
            </a:r>
            <a:r>
              <a:rPr lang="pt-BR" sz="2800" dirty="0" err="1"/>
              <a:t>modOper</a:t>
            </a:r>
            <a:endParaRPr lang="pt-BR" sz="2800" dirty="0"/>
          </a:p>
          <a:p>
            <a:pPr marL="1651050" lvl="3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Natureza de operação: </a:t>
            </a:r>
            <a:r>
              <a:rPr lang="pt-BR" sz="2800" dirty="0" err="1"/>
              <a:t>natOper</a:t>
            </a:r>
            <a:endParaRPr lang="pt-BR" sz="2800" dirty="0"/>
          </a:p>
          <a:p>
            <a:pPr marL="1651050" lvl="3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Detalhamento da Operação: </a:t>
            </a:r>
            <a:r>
              <a:rPr lang="pt-BR" sz="2800" dirty="0" err="1"/>
              <a:t>detOper</a:t>
            </a:r>
            <a:endParaRPr lang="pt-BR" sz="2800" dirty="0"/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Espécie do Imóvel: </a:t>
            </a:r>
            <a:r>
              <a:rPr lang="pt-BR" sz="2800" dirty="0" err="1"/>
              <a:t>espImovel</a:t>
            </a:r>
            <a:endParaRPr lang="pt-BR" sz="2800" dirty="0"/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Enquadramento</a:t>
            </a:r>
          </a:p>
        </p:txBody>
      </p:sp>
    </p:spTree>
    <p:extLst>
      <p:ext uri="{BB962C8B-B14F-4D97-AF65-F5344CB8AC3E}">
        <p14:creationId xmlns:p14="http://schemas.microsoft.com/office/powerpoint/2010/main" val="1498871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193B08F-FDBF-F284-06B5-86F42EF36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39"/>
            <a:ext cx="12192000" cy="679952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94586A8-3314-FAB6-91F2-8AD7711A6C6D}"/>
              </a:ext>
            </a:extLst>
          </p:cNvPr>
          <p:cNvSpPr txBox="1"/>
          <p:nvPr/>
        </p:nvSpPr>
        <p:spPr>
          <a:xfrm>
            <a:off x="424544" y="576943"/>
            <a:ext cx="6338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NFS-e Locação – Fluxo de Autorização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1E56-227C-0746-8CF5-5740D7229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67D8971-8687-115C-3976-5C0D86159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17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C0F0638-CA73-0BC8-D955-4D7D9EE7D4A7}"/>
              </a:ext>
            </a:extLst>
          </p:cNvPr>
          <p:cNvSpPr txBox="1"/>
          <p:nvPr/>
        </p:nvSpPr>
        <p:spPr>
          <a:xfrm>
            <a:off x="696685" y="533400"/>
            <a:ext cx="7870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Locação de Imóveis – NFS-e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0404ED-635F-B4DF-C1CC-8DC8ABC09957}"/>
              </a:ext>
            </a:extLst>
          </p:cNvPr>
          <p:cNvSpPr txBox="1"/>
          <p:nvPr/>
        </p:nvSpPr>
        <p:spPr>
          <a:xfrm>
            <a:off x="696686" y="1687286"/>
            <a:ext cx="106571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NBS:  Tipificação do Serviço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3200" dirty="0"/>
              <a:t>1.1002.10.00 – Locação de imóveis residenciais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3200" dirty="0"/>
              <a:t>1.1002.20.00 – Locação de imóveis não residenciais</a:t>
            </a:r>
          </a:p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3200" dirty="0"/>
              <a:t>Nota Técnica SE/CGNFS-e nº 009</a:t>
            </a:r>
          </a:p>
        </p:txBody>
      </p:sp>
    </p:spTree>
    <p:extLst>
      <p:ext uri="{BB962C8B-B14F-4D97-AF65-F5344CB8AC3E}">
        <p14:creationId xmlns:p14="http://schemas.microsoft.com/office/powerpoint/2010/main" val="3489469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987A-4DEB-7602-415D-3B9B9468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C3C1410-5057-8B6D-383D-55B7ACAE26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18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D2326-E8A8-07BF-E9C5-299378EFDAC0}"/>
              </a:ext>
            </a:extLst>
          </p:cNvPr>
          <p:cNvSpPr txBox="1"/>
          <p:nvPr/>
        </p:nvSpPr>
        <p:spPr>
          <a:xfrm>
            <a:off x="696685" y="533400"/>
            <a:ext cx="7870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Locação de Imóveis – NFS-e (DPS)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5F8E89-6049-52BE-D7E3-A3A13387530A}"/>
              </a:ext>
            </a:extLst>
          </p:cNvPr>
          <p:cNvSpPr txBox="1"/>
          <p:nvPr/>
        </p:nvSpPr>
        <p:spPr>
          <a:xfrm>
            <a:off x="696685" y="1251857"/>
            <a:ext cx="1065711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/>
              <a:t>Código de </a:t>
            </a:r>
            <a:r>
              <a:rPr lang="pt-BR" sz="2800" dirty="0" err="1"/>
              <a:t>Municipio</a:t>
            </a:r>
            <a:endParaRPr lang="pt-BR" sz="2800" dirty="0"/>
          </a:p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u="sng" dirty="0" err="1"/>
              <a:t>gLocação</a:t>
            </a:r>
            <a:r>
              <a:rPr lang="pt-BR" sz="2800" dirty="0"/>
              <a:t>: 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800" u="sng" dirty="0" err="1"/>
              <a:t>pCopriedade</a:t>
            </a:r>
            <a:r>
              <a:rPr lang="pt-BR" sz="2800" dirty="0"/>
              <a:t>: percentual de copropriedade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800" u="sng" dirty="0" err="1"/>
              <a:t>vTotOper</a:t>
            </a:r>
            <a:r>
              <a:rPr lang="pt-BR" sz="2800" dirty="0"/>
              <a:t>: valor da operação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err="1"/>
              <a:t>gUnidImob</a:t>
            </a:r>
            <a:r>
              <a:rPr lang="pt-BR" sz="2800" dirty="0"/>
              <a:t>: Dados relativos a unidade imobiliária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/>
              <a:t>Suporta até 99 imóveis com mesmo proprietário e mesmos atores, mesmo município e percentual de propriedade.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err="1"/>
              <a:t>cCIB</a:t>
            </a:r>
            <a:r>
              <a:rPr lang="pt-BR" sz="2800" dirty="0"/>
              <a:t>: Código do Cadastro Imobiliário Brasileiro – CIB</a:t>
            </a:r>
          </a:p>
          <a:p>
            <a:pPr marL="7366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 err="1"/>
              <a:t>inscImobFisc</a:t>
            </a:r>
            <a:r>
              <a:rPr lang="pt-BR" sz="2800" dirty="0"/>
              <a:t>: código fornecido pela prefeitura para a identificação da obra ou para fins de recolhimento do IPTU</a:t>
            </a:r>
          </a:p>
        </p:txBody>
      </p:sp>
    </p:spTree>
    <p:extLst>
      <p:ext uri="{BB962C8B-B14F-4D97-AF65-F5344CB8AC3E}">
        <p14:creationId xmlns:p14="http://schemas.microsoft.com/office/powerpoint/2010/main" val="141043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133DF-3C07-A594-33A3-A31B6FA34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330F013-910D-CA0A-4510-278F9A037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147371-B25F-4BA5-AF43-B8D35C5D182A}" type="slidenum">
              <a:rPr lang="pt-BR" smtClean="0"/>
              <a:pPr/>
              <a:t>19</a:t>
            </a:fld>
            <a:endParaRPr lang="pt-BR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BA41C4-01FF-540D-CEFA-2B94ACD369A6}"/>
              </a:ext>
            </a:extLst>
          </p:cNvPr>
          <p:cNvSpPr txBox="1"/>
          <p:nvPr/>
        </p:nvSpPr>
        <p:spPr>
          <a:xfrm>
            <a:off x="696685" y="533400"/>
            <a:ext cx="7870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Locação de Imóveis – NFS-e (DPS)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E45827-1C06-C455-6A10-B33D70D6F961}"/>
              </a:ext>
            </a:extLst>
          </p:cNvPr>
          <p:cNvSpPr txBox="1"/>
          <p:nvPr/>
        </p:nvSpPr>
        <p:spPr>
          <a:xfrm>
            <a:off x="696685" y="1251857"/>
            <a:ext cx="106571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600" dirty="0" err="1"/>
              <a:t>tpAjusteBCLocImoveis</a:t>
            </a:r>
            <a:r>
              <a:rPr lang="pt-BR" sz="2600" dirty="0"/>
              <a:t>: Ajustes o valor da base de cálculo da CBS e do IBS.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600" dirty="0"/>
              <a:t>01 - Tributos inclusos no aluguel ou equivalente (Ex.: IPTU, Contribuição de melhoria) - apenas para NBS 1.1002.10.00 ou 1.1002.20.00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600" dirty="0"/>
              <a:t>02 - Emolumento incluso no aluguel ou equivalente - apenas para NBS 1.1002.10.00 ou 1.1002.20.00 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600" dirty="0"/>
              <a:t>03 - Condomínio incluso no aluguel ou equivalente - apenas para  NBS 1.1002.10.00 ou 1.1002.20.00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600" dirty="0"/>
              <a:t>04 - Redutor Social - apenas para a NBS 1.1002.10.00</a:t>
            </a:r>
          </a:p>
          <a:p>
            <a:pPr marL="1193850" lvl="2" indent="-4572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pt-BR" sz="2600" dirty="0"/>
              <a:t>99 - Outras parcelas inclusas no aluguel ou equivalente</a:t>
            </a:r>
          </a:p>
        </p:txBody>
      </p:sp>
    </p:spTree>
    <p:extLst>
      <p:ext uri="{BB962C8B-B14F-4D97-AF65-F5344CB8AC3E}">
        <p14:creationId xmlns:p14="http://schemas.microsoft.com/office/powerpoint/2010/main" val="28123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B767E198-98A2-4163-23FA-360981A9FD5A}"/>
              </a:ext>
            </a:extLst>
          </p:cNvPr>
          <p:cNvSpPr txBox="1"/>
          <p:nvPr/>
        </p:nvSpPr>
        <p:spPr>
          <a:xfrm>
            <a:off x="3603470" y="1178903"/>
            <a:ext cx="45461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500" b="1" noProof="0" dirty="0">
                <a:solidFill>
                  <a:srgbClr val="202B52"/>
                </a:solidFill>
              </a:rPr>
              <a:t>OBRIGADO!</a:t>
            </a:r>
            <a:endParaRPr lang="pt-BR" sz="5500" noProof="0" dirty="0">
              <a:solidFill>
                <a:srgbClr val="202B52"/>
              </a:solidFill>
            </a:endParaRP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17415C07-AEE5-1D2F-1D87-8ABCD0FD28AC}"/>
              </a:ext>
            </a:extLst>
          </p:cNvPr>
          <p:cNvSpPr txBox="1"/>
          <p:nvPr/>
        </p:nvSpPr>
        <p:spPr>
          <a:xfrm>
            <a:off x="2937088" y="2460644"/>
            <a:ext cx="56582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noProof="0" dirty="0">
                <a:solidFill>
                  <a:srgbClr val="0A7834"/>
                </a:solidFill>
                <a:latin typeface="+mj-lt"/>
              </a:rPr>
              <a:t>Marco Duran</a:t>
            </a:r>
          </a:p>
          <a:p>
            <a:pPr algn="ctr"/>
            <a:r>
              <a:rPr lang="pt-BR" sz="2800" b="1" noProof="0" dirty="0" err="1">
                <a:solidFill>
                  <a:srgbClr val="0A7834"/>
                </a:solidFill>
                <a:latin typeface="+mj-lt"/>
              </a:rPr>
              <a:t>Cofis</a:t>
            </a:r>
            <a:endParaRPr lang="pt-BR" sz="2800" b="1" noProof="0" dirty="0">
              <a:solidFill>
                <a:srgbClr val="0A7834"/>
              </a:solidFill>
              <a:latin typeface="+mj-lt"/>
            </a:endParaRPr>
          </a:p>
          <a:p>
            <a:pPr algn="ctr"/>
            <a:r>
              <a:rPr lang="pt-BR" sz="2200" b="1" noProof="0" dirty="0">
                <a:solidFill>
                  <a:srgbClr val="0A7834"/>
                </a:solidFill>
                <a:latin typeface="+mj-lt"/>
              </a:rPr>
              <a:t>18 de agosto de 2026</a:t>
            </a:r>
            <a:endParaRPr lang="pt-BR" sz="2200" noProof="0" dirty="0">
              <a:solidFill>
                <a:srgbClr val="0A783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6864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f49aa43-822a-4c20-9670-db7700bf1eb0}" enabled="0" method="" siteId="{6f49aa43-822a-4c20-9670-db7700bf1eb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13524</TotalTime>
  <Words>710</Words>
  <Application>Microsoft Office PowerPoint</Application>
  <PresentationFormat>Widescreen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Georgia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Martins Ribeiro</dc:creator>
  <cp:lastModifiedBy>Alcino dos Santos Meireles</cp:lastModifiedBy>
  <cp:revision>44</cp:revision>
  <dcterms:created xsi:type="dcterms:W3CDTF">2024-05-16T12:55:40Z</dcterms:created>
  <dcterms:modified xsi:type="dcterms:W3CDTF">2026-08-18T10:56:25Z</dcterms:modified>
</cp:coreProperties>
</file>