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4" r:id="rId2"/>
  </p:sldMasterIdLst>
  <p:notesMasterIdLst>
    <p:notesMasterId r:id="rId110"/>
  </p:notesMasterIdLst>
  <p:sldIdLst>
    <p:sldId id="256" r:id="rId3"/>
    <p:sldId id="364" r:id="rId4"/>
    <p:sldId id="3074" r:id="rId5"/>
    <p:sldId id="3078" r:id="rId6"/>
    <p:sldId id="3076" r:id="rId7"/>
    <p:sldId id="3077" r:id="rId8"/>
    <p:sldId id="3079" r:id="rId9"/>
    <p:sldId id="257" r:id="rId10"/>
    <p:sldId id="319" r:id="rId11"/>
    <p:sldId id="320" r:id="rId12"/>
    <p:sldId id="347" r:id="rId13"/>
    <p:sldId id="348" r:id="rId14"/>
    <p:sldId id="349" r:id="rId15"/>
    <p:sldId id="350" r:id="rId16"/>
    <p:sldId id="351" r:id="rId17"/>
    <p:sldId id="352" r:id="rId18"/>
    <p:sldId id="362" r:id="rId19"/>
    <p:sldId id="261" r:id="rId20"/>
    <p:sldId id="312" r:id="rId21"/>
    <p:sldId id="275" r:id="rId22"/>
    <p:sldId id="276" r:id="rId23"/>
    <p:sldId id="330" r:id="rId24"/>
    <p:sldId id="322" r:id="rId25"/>
    <p:sldId id="323" r:id="rId26"/>
    <p:sldId id="321" r:id="rId27"/>
    <p:sldId id="361" r:id="rId28"/>
    <p:sldId id="331" r:id="rId29"/>
    <p:sldId id="325" r:id="rId30"/>
    <p:sldId id="326" r:id="rId31"/>
    <p:sldId id="265" r:id="rId32"/>
    <p:sldId id="297" r:id="rId33"/>
    <p:sldId id="359" r:id="rId34"/>
    <p:sldId id="360" r:id="rId35"/>
    <p:sldId id="355" r:id="rId36"/>
    <p:sldId id="356" r:id="rId37"/>
    <p:sldId id="327" r:id="rId38"/>
    <p:sldId id="329" r:id="rId39"/>
    <p:sldId id="328" r:id="rId40"/>
    <p:sldId id="259" r:id="rId41"/>
    <p:sldId id="363" r:id="rId42"/>
    <p:sldId id="313" r:id="rId43"/>
    <p:sldId id="316" r:id="rId44"/>
    <p:sldId id="314" r:id="rId45"/>
    <p:sldId id="315" r:id="rId46"/>
    <p:sldId id="334" r:id="rId47"/>
    <p:sldId id="317" r:id="rId48"/>
    <p:sldId id="333" r:id="rId49"/>
    <p:sldId id="353" r:id="rId50"/>
    <p:sldId id="354" r:id="rId51"/>
    <p:sldId id="260" r:id="rId52"/>
    <p:sldId id="3080" r:id="rId53"/>
    <p:sldId id="3805" r:id="rId54"/>
    <p:sldId id="3808" r:id="rId55"/>
    <p:sldId id="3821" r:id="rId56"/>
    <p:sldId id="3809" r:id="rId57"/>
    <p:sldId id="262" r:id="rId58"/>
    <p:sldId id="3835" r:id="rId59"/>
    <p:sldId id="3837" r:id="rId60"/>
    <p:sldId id="3822" r:id="rId61"/>
    <p:sldId id="3810" r:id="rId62"/>
    <p:sldId id="264" r:id="rId63"/>
    <p:sldId id="3838" r:id="rId64"/>
    <p:sldId id="266" r:id="rId65"/>
    <p:sldId id="268" r:id="rId66"/>
    <p:sldId id="3824" r:id="rId67"/>
    <p:sldId id="270" r:id="rId68"/>
    <p:sldId id="271" r:id="rId69"/>
    <p:sldId id="3812" r:id="rId70"/>
    <p:sldId id="272" r:id="rId71"/>
    <p:sldId id="3852" r:id="rId72"/>
    <p:sldId id="3853" r:id="rId73"/>
    <p:sldId id="3826" r:id="rId74"/>
    <p:sldId id="3827" r:id="rId75"/>
    <p:sldId id="274" r:id="rId76"/>
    <p:sldId id="3839" r:id="rId77"/>
    <p:sldId id="3828" r:id="rId78"/>
    <p:sldId id="282" r:id="rId79"/>
    <p:sldId id="3829" r:id="rId80"/>
    <p:sldId id="3840" r:id="rId81"/>
    <p:sldId id="277" r:id="rId82"/>
    <p:sldId id="279" r:id="rId83"/>
    <p:sldId id="280" r:id="rId84"/>
    <p:sldId id="3831" r:id="rId85"/>
    <p:sldId id="290" r:id="rId86"/>
    <p:sldId id="3832" r:id="rId87"/>
    <p:sldId id="291" r:id="rId88"/>
    <p:sldId id="3819" r:id="rId89"/>
    <p:sldId id="294" r:id="rId90"/>
    <p:sldId id="3834" r:id="rId91"/>
    <p:sldId id="3820" r:id="rId92"/>
    <p:sldId id="3841" r:id="rId93"/>
    <p:sldId id="3842" r:id="rId94"/>
    <p:sldId id="3851" r:id="rId95"/>
    <p:sldId id="284" r:id="rId96"/>
    <p:sldId id="3843" r:id="rId97"/>
    <p:sldId id="285" r:id="rId98"/>
    <p:sldId id="3844" r:id="rId99"/>
    <p:sldId id="3845" r:id="rId100"/>
    <p:sldId id="292" r:id="rId101"/>
    <p:sldId id="3846" r:id="rId102"/>
    <p:sldId id="288" r:id="rId103"/>
    <p:sldId id="3847" r:id="rId104"/>
    <p:sldId id="289" r:id="rId105"/>
    <p:sldId id="3848" r:id="rId106"/>
    <p:sldId id="293" r:id="rId107"/>
    <p:sldId id="3849" r:id="rId108"/>
    <p:sldId id="3850" r:id="rId10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98A9"/>
    <a:srgbClr val="202B52"/>
    <a:srgbClr val="0A7834"/>
    <a:srgbClr val="104072"/>
    <a:srgbClr val="36B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3369A2-9025-4D3E-8686-E00079C53504}" v="47" dt="2026-08-18T10:23:11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viewProps" Target="viewProp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notesMaster" Target="notesMasters/notesMaster1.xml"/><Relationship Id="rId115" Type="http://schemas.microsoft.com/office/2015/10/relationships/revisionInfo" Target="revisionInfo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7304E-3740-41E8-B7E0-84E7E9FF3E9B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D3024-A971-4E33-89F6-E8E82F76AA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1767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Do Regulamento Decreto 12955/2026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5D3024-A971-4E33-89F6-E8E82F76AA95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9232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5D3024-A971-4E33-89F6-E8E82F76AA95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4504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5D3024-A971-4E33-89F6-E8E82F76AA95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5968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5D3024-A971-4E33-89F6-E8E82F76AA95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0168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5D3024-A971-4E33-89F6-E8E82F76AA95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1726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203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211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FE2BA-D162-EE81-FE39-07CC5D1E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98A444-DE44-842D-0732-6413628B68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BDB6EA-9A71-164E-991C-015AEF0965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7ACB4-82EA-6566-FFD8-A3AB45400B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176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EBACA-83CB-1149-F4C5-BB8F4479C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0AA3EF-C235-F570-07FF-2AD511FCFE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DA4888-7F55-89C7-67AD-8DF0AB78F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1F786-78A3-EA28-B411-A0B66F9ACF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124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93F3-9852-D6C3-179F-8E2E29117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AB3CA3-5FFE-D3F9-CFDE-6D73D8237A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56047D-4A15-BA33-DEF2-2A598E432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0CEC9-0696-508D-48B5-125A1B538B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941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4774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0277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4925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1763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479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441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3127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3A6FF-DFD1-BC0A-0AB6-C7BE1FFD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3D3C2A-EBF6-352A-A169-1D73096700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BD7960-D834-8C18-B78A-5CFD918A67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58755-25C2-A58D-1155-D5C3C30D77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3884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F4B17-F16E-39DE-D254-BABA4B158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150E50-0A13-27B6-A011-70263FFBD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B780B1-7EEB-F79E-4EA4-405AA4EC71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3D522-2EC8-B577-C9C8-8BA10211D4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39423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21210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9148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9895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2440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6260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8640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4304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6842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EEC95-C07A-32F7-AF43-01BCEECF8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8F2F69-F9D1-6A92-E4FB-06D201C4D6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AB5A3B-4FC9-F32A-1436-A765ACC69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5625B-CF31-E519-ACEF-8771AF9E6F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1387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4844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5537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0596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A058D-4B26-A3C2-45F9-75130383F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64DED9-5D3A-2973-8330-A57BB95326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2E218E-F9DC-E548-73C1-C0E2D15751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89CB4-7DD4-2D2C-7AF5-DE94ED7D4C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97093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54151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70559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632F-7B4F-C559-6DAB-D8A07D400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E8F67A-7016-F6F1-5915-2C822F8AF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2D9F04-9F9C-E306-FE93-783EF2ED35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F09A5-37CE-A980-D97B-39D5C2D0F3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4783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85376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4537A-714F-5EB8-29F8-BBA21EEE2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4D6938-C508-7E19-FEB5-E84BBF08AF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BFA604-F91D-D78B-2A59-34CD1F8883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36BAC-2386-219B-DE65-10252A3E39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5825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1863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B177B-2E85-6102-6E98-954821442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D06311-443F-E654-E2C2-4150ECB8B9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525429-B59A-98D3-24EA-D86DB6C9C4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1C1A8-42A0-F23C-E3D6-11EB7A8C1E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9320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508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97D06-B282-739E-227D-0BF3EEC4D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0B8BC7-49E8-4439-BDBA-09A8BA361E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54AE12-FA35-67AA-7FF6-BBAA3301C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761C35-2275-32EA-0698-90A090816C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303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4456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8660B-8034-2632-5FDF-8ED4DF6BD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88B44E-F7A7-6412-0AC8-08C645CDC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3C1944-2AF4-EC22-A56F-B32D90FE28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78182-9465-C289-7658-2FE6FDFF9F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091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A42C041-004A-FAF9-035F-AE738E6F03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9" y="3172"/>
            <a:ext cx="12180720" cy="685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39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BCCC19B-7207-A84F-7782-BBED1E5E3F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54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561051-AA19-699C-43B6-EB73B17388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spaço Reservado para Número de Slide 2">
            <a:extLst>
              <a:ext uri="{FF2B5EF4-FFF2-40B4-BE49-F238E27FC236}">
                <a16:creationId xmlns:a16="http://schemas.microsoft.com/office/drawing/2014/main" id="{20523BA1-4397-D18D-7AB2-BF045D5078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0147371-B25F-4BA5-AF43-B8D35C5D182A}" type="slidenum">
              <a:rPr lang="pt-BR" smtClean="0"/>
              <a:pPr/>
              <a:t>‹nº›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317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49C21AC-FAB4-B767-8CD8-6187B6DEC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91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49C21AC-FAB4-B767-8CD8-6187B6DEC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90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A42C041-004A-FAF9-035F-AE738E6F03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9" y="3174"/>
            <a:ext cx="12180720" cy="685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478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56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49C21AC-FAB4-B767-8CD8-6187B6DEC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16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62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94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</p:sldLayoutIdLst>
  <p:hf sldNum="0" hdr="0" ft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alto.gov.br/ccivil_03/leis/lcp/lcp214.htm#art270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svg"/><Relationship Id="rId4" Type="http://schemas.openxmlformats.org/officeDocument/2006/relationships/image" Target="../media/image38.sv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sv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sv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svg"/><Relationship Id="rId5" Type="http://schemas.openxmlformats.org/officeDocument/2006/relationships/image" Target="../media/image69.svg"/><Relationship Id="rId4" Type="http://schemas.openxmlformats.org/officeDocument/2006/relationships/image" Target="../media/image68.sv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svg"/><Relationship Id="rId5" Type="http://schemas.openxmlformats.org/officeDocument/2006/relationships/image" Target="../media/image75.svg"/><Relationship Id="rId4" Type="http://schemas.openxmlformats.org/officeDocument/2006/relationships/image" Target="../media/image74.sv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svg"/><Relationship Id="rId4" Type="http://schemas.openxmlformats.org/officeDocument/2006/relationships/image" Target="../media/image76.sv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6815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4">
            <a:extLst>
              <a:ext uri="{FF2B5EF4-FFF2-40B4-BE49-F238E27FC236}">
                <a16:creationId xmlns:a16="http://schemas.microsoft.com/office/drawing/2014/main" id="{628BC5DD-DF68-7DEB-0D28-430FCDF4BC6C}"/>
              </a:ext>
            </a:extLst>
          </p:cNvPr>
          <p:cNvSpPr txBox="1"/>
          <p:nvPr/>
        </p:nvSpPr>
        <p:spPr>
          <a:xfrm>
            <a:off x="4474360" y="2586195"/>
            <a:ext cx="593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BENS IMÓVEIS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3" name="CaixaDeTexto 5">
            <a:extLst>
              <a:ext uri="{FF2B5EF4-FFF2-40B4-BE49-F238E27FC236}">
                <a16:creationId xmlns:a16="http://schemas.microsoft.com/office/drawing/2014/main" id="{1A761D53-43CC-1AFA-8962-FDF1D3A2CC34}"/>
              </a:ext>
            </a:extLst>
          </p:cNvPr>
          <p:cNvSpPr txBox="1"/>
          <p:nvPr/>
        </p:nvSpPr>
        <p:spPr>
          <a:xfrm>
            <a:off x="4509856" y="3320180"/>
            <a:ext cx="56582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Fernando </a:t>
            </a:r>
            <a:r>
              <a:rPr kumimoji="0" lang="pt-BR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Mombelli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srgbClr val="0A7834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281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6BF16-6B3B-2172-D123-11F9AAE2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61FD363-2B53-8B96-780F-A9D2E9814306}"/>
              </a:ext>
            </a:extLst>
          </p:cNvPr>
          <p:cNvSpPr txBox="1"/>
          <p:nvPr/>
        </p:nvSpPr>
        <p:spPr>
          <a:xfrm>
            <a:off x="0" y="51000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ALIENAÇÃO DE IMÓVEIS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061F4B-DA7F-DD57-A7F3-86B589809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47371-B25F-4BA5-AF43-B8D35C5D182A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1" i="0" u="none" strike="noStrike" kern="1200" cap="none" spc="0" normalizeH="0" baseline="0" noProof="0">
              <a:ln>
                <a:noFill/>
              </a:ln>
              <a:solidFill>
                <a:srgbClr val="156082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3285C00-74ED-8A5E-C516-109B24B82D8A}"/>
              </a:ext>
            </a:extLst>
          </p:cNvPr>
          <p:cNvSpPr txBox="1"/>
          <p:nvPr/>
        </p:nvSpPr>
        <p:spPr>
          <a:xfrm>
            <a:off x="138248" y="1621914"/>
            <a:ext cx="36513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IVA EUROPEU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(17% a 27 %)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A7834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79CB8B4-1E7C-B335-DE0D-4CB120776FB6}"/>
              </a:ext>
            </a:extLst>
          </p:cNvPr>
          <p:cNvSpPr txBox="1"/>
          <p:nvPr/>
        </p:nvSpPr>
        <p:spPr>
          <a:xfrm>
            <a:off x="4926711" y="1621914"/>
            <a:ext cx="23385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IVA AUSTRÁLIA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(10%)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1178836-1ED0-9BBB-C37B-AFF44FE3E489}"/>
              </a:ext>
            </a:extLst>
          </p:cNvPr>
          <p:cNvCxnSpPr>
            <a:cxnSpLocks/>
          </p:cNvCxnSpPr>
          <p:nvPr/>
        </p:nvCxnSpPr>
        <p:spPr>
          <a:xfrm>
            <a:off x="4133088" y="1621914"/>
            <a:ext cx="0" cy="523608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60711D4E-CE15-BC81-4632-D346B947FF92}"/>
              </a:ext>
            </a:extLst>
          </p:cNvPr>
          <p:cNvCxnSpPr>
            <a:cxnSpLocks/>
          </p:cNvCxnSpPr>
          <p:nvPr/>
        </p:nvCxnSpPr>
        <p:spPr>
          <a:xfrm>
            <a:off x="8061960" y="1481328"/>
            <a:ext cx="0" cy="5376672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5A23189-6955-F827-DC35-7B65F1B2BED8}"/>
              </a:ext>
            </a:extLst>
          </p:cNvPr>
          <p:cNvSpPr txBox="1"/>
          <p:nvPr/>
        </p:nvSpPr>
        <p:spPr>
          <a:xfrm>
            <a:off x="8648318" y="1621914"/>
            <a:ext cx="31541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IVA NOVA ZELÂNDIA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(15%)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2EFA52C-B81A-22D0-8A4D-273076A6D0F8}"/>
              </a:ext>
            </a:extLst>
          </p:cNvPr>
          <p:cNvSpPr txBox="1"/>
          <p:nvPr/>
        </p:nvSpPr>
        <p:spPr>
          <a:xfrm>
            <a:off x="0" y="2703016"/>
            <a:ext cx="409422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Imóveis novos ou reformados  são tributáveis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Imóveis usados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(5 anos) são isentos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221F53F-503E-5A52-E444-483704820A62}"/>
              </a:ext>
            </a:extLst>
          </p:cNvPr>
          <p:cNvSpPr txBox="1"/>
          <p:nvPr/>
        </p:nvSpPr>
        <p:spPr>
          <a:xfrm>
            <a:off x="4243670" y="2703016"/>
            <a:ext cx="362996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Imóveis novos ou reformados  são tributáveis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Imóveis usados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(5 anos) são isentos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Imóvel comercial tem deduções específicas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Venda de imóvel comercial já locado – isenção com direito a crédito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E8950F8-8D46-0233-B510-810B253FBAB3}"/>
              </a:ext>
            </a:extLst>
          </p:cNvPr>
          <p:cNvSpPr txBox="1"/>
          <p:nvPr/>
        </p:nvSpPr>
        <p:spPr>
          <a:xfrm>
            <a:off x="8202171" y="2701772"/>
            <a:ext cx="387908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Imóveis novos ou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loteamentos são tributáveis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Imóveis usados são isentos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D1F51C7B-5609-3571-CCF9-D24BF8A811BB}"/>
              </a:ext>
            </a:extLst>
          </p:cNvPr>
          <p:cNvSpPr/>
          <p:nvPr/>
        </p:nvSpPr>
        <p:spPr>
          <a:xfrm>
            <a:off x="4359066" y="4690872"/>
            <a:ext cx="3473866" cy="2074981"/>
          </a:xfrm>
          <a:prstGeom prst="rect">
            <a:avLst/>
          </a:prstGeom>
          <a:noFill/>
          <a:ln>
            <a:solidFill>
              <a:srgbClr val="85DB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8010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462C-0BF9-9F86-5166-A4B1DD30A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D54960D-7387-3EC9-8E2A-AA02DEB9DADC}"/>
              </a:ext>
            </a:extLst>
          </p:cNvPr>
          <p:cNvSpPr txBox="1"/>
          <p:nvPr/>
        </p:nvSpPr>
        <p:spPr>
          <a:xfrm>
            <a:off x="0" y="51000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ALIENAÇÃO DE IMÓVEIS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9E3A09-F3CC-3D9E-602F-BD1A83AD78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47371-B25F-4BA5-AF43-B8D35C5D182A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1" i="0" u="none" strike="noStrike" kern="1200" cap="none" spc="0" normalizeH="0" baseline="0" noProof="0">
              <a:ln>
                <a:noFill/>
              </a:ln>
              <a:solidFill>
                <a:srgbClr val="156082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C999914-9877-B36B-8D74-983AC1D94082}"/>
              </a:ext>
            </a:extLst>
          </p:cNvPr>
          <p:cNvSpPr txBox="1"/>
          <p:nvPr/>
        </p:nvSpPr>
        <p:spPr>
          <a:xfrm>
            <a:off x="0" y="1850550"/>
            <a:ext cx="121919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BRASIL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(ALÍQUOTA PADRÃO REDUZIDA EM 50%)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6122A2D-4E47-8811-93AB-9C33D2A0743E}"/>
              </a:ext>
            </a:extLst>
          </p:cNvPr>
          <p:cNvSpPr txBox="1"/>
          <p:nvPr/>
        </p:nvSpPr>
        <p:spPr>
          <a:xfrm>
            <a:off x="156496" y="3836551"/>
            <a:ext cx="510130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Imóveis novos ou reformados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Imóveis usados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E6947264-570F-6C0D-661B-B87073CD0F64}"/>
              </a:ext>
            </a:extLst>
          </p:cNvPr>
          <p:cNvCxnSpPr>
            <a:cxnSpLocks/>
          </p:cNvCxnSpPr>
          <p:nvPr/>
        </p:nvCxnSpPr>
        <p:spPr>
          <a:xfrm flipH="1">
            <a:off x="156497" y="3643769"/>
            <a:ext cx="5101303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571B975-EF3F-E60B-9516-680016B6C781}"/>
              </a:ext>
            </a:extLst>
          </p:cNvPr>
          <p:cNvSpPr txBox="1"/>
          <p:nvPr/>
        </p:nvSpPr>
        <p:spPr>
          <a:xfrm>
            <a:off x="156496" y="3181682"/>
            <a:ext cx="510130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TRIBUTÁVEIS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88679C6-9EB5-B5B3-7B1B-1B21ADE834D9}"/>
              </a:ext>
            </a:extLst>
          </p:cNvPr>
          <p:cNvSpPr txBox="1"/>
          <p:nvPr/>
        </p:nvSpPr>
        <p:spPr>
          <a:xfrm>
            <a:off x="6630959" y="3287978"/>
            <a:ext cx="510130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Tributação da margem adicionada pela utilização do fator de ajuste</a:t>
            </a:r>
          </a:p>
          <a:p>
            <a:pPr marL="0" marR="0" lvl="2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2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Utilização do fator social para imóveis novos (na primeira ocupação)</a:t>
            </a:r>
          </a:p>
          <a:p>
            <a:pPr marL="0" marR="0" lvl="2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2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Alienação de imóveis por pessoa física é não tributável até determinados limites</a:t>
            </a:r>
          </a:p>
          <a:p>
            <a:pPr marL="0" marR="0" lvl="2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549474A-594C-91FA-CB39-01F22EECECC2}"/>
              </a:ext>
            </a:extLst>
          </p:cNvPr>
          <p:cNvSpPr/>
          <p:nvPr/>
        </p:nvSpPr>
        <p:spPr>
          <a:xfrm>
            <a:off x="6630961" y="3259378"/>
            <a:ext cx="5101303" cy="3141347"/>
          </a:xfrm>
          <a:prstGeom prst="rect">
            <a:avLst/>
          </a:prstGeom>
          <a:noFill/>
          <a:ln>
            <a:solidFill>
              <a:srgbClr val="1A98A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774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991E1-B3F4-2B4E-4220-AA014B350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tângulo 45">
            <a:extLst>
              <a:ext uri="{FF2B5EF4-FFF2-40B4-BE49-F238E27FC236}">
                <a16:creationId xmlns:a16="http://schemas.microsoft.com/office/drawing/2014/main" id="{33D0ED44-778B-5F4D-4DBB-5A199CE42DE9}"/>
              </a:ext>
            </a:extLst>
          </p:cNvPr>
          <p:cNvSpPr/>
          <p:nvPr/>
        </p:nvSpPr>
        <p:spPr>
          <a:xfrm>
            <a:off x="8067254" y="1609343"/>
            <a:ext cx="4124745" cy="5248655"/>
          </a:xfrm>
          <a:prstGeom prst="rect">
            <a:avLst/>
          </a:prstGeom>
          <a:solidFill>
            <a:srgbClr val="85DBC7"/>
          </a:solidFill>
          <a:ln>
            <a:solidFill>
              <a:srgbClr val="85DB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38AEBD77-8170-74F8-D354-628566423EF4}"/>
              </a:ext>
            </a:extLst>
          </p:cNvPr>
          <p:cNvSpPr/>
          <p:nvPr/>
        </p:nvSpPr>
        <p:spPr>
          <a:xfrm>
            <a:off x="3691263" y="1609344"/>
            <a:ext cx="4375991" cy="5248655"/>
          </a:xfrm>
          <a:prstGeom prst="rect">
            <a:avLst/>
          </a:prstGeom>
          <a:solidFill>
            <a:srgbClr val="C8EEE5"/>
          </a:solidFill>
          <a:ln>
            <a:solidFill>
              <a:srgbClr val="C8EE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836CF3E-A8B2-32F9-054D-7AD2EBA524CE}"/>
              </a:ext>
            </a:extLst>
          </p:cNvPr>
          <p:cNvSpPr txBox="1"/>
          <p:nvPr/>
        </p:nvSpPr>
        <p:spPr>
          <a:xfrm>
            <a:off x="0" y="51000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ALUGUEL DE IMÓVEIS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622EF5-A1E8-6EEB-C1C6-309ECF66F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47371-B25F-4BA5-AF43-B8D35C5D182A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C3F70FD-345F-10DB-3305-9E58B4D3B97E}"/>
              </a:ext>
            </a:extLst>
          </p:cNvPr>
          <p:cNvSpPr txBox="1"/>
          <p:nvPr/>
        </p:nvSpPr>
        <p:spPr>
          <a:xfrm>
            <a:off x="-26098" y="2393388"/>
            <a:ext cx="36513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IVA EUROPEU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(17% a 27 %)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AF6D473A-C8D3-C538-96C0-526F81570F6B}"/>
              </a:ext>
            </a:extLst>
          </p:cNvPr>
          <p:cNvCxnSpPr>
            <a:cxnSpLocks/>
          </p:cNvCxnSpPr>
          <p:nvPr/>
        </p:nvCxnSpPr>
        <p:spPr>
          <a:xfrm flipH="1">
            <a:off x="0" y="3814711"/>
            <a:ext cx="12192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0F2160C-C164-DCEF-FA92-4E88B056646F}"/>
              </a:ext>
            </a:extLst>
          </p:cNvPr>
          <p:cNvSpPr txBox="1"/>
          <p:nvPr/>
        </p:nvSpPr>
        <p:spPr>
          <a:xfrm>
            <a:off x="8690457" y="2755979"/>
            <a:ext cx="30243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Locação residencial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9BAE759-95A0-4A94-C4C3-7181F713C29C}"/>
              </a:ext>
            </a:extLst>
          </p:cNvPr>
          <p:cNvSpPr txBox="1"/>
          <p:nvPr/>
        </p:nvSpPr>
        <p:spPr>
          <a:xfrm>
            <a:off x="3509000" y="2235212"/>
            <a:ext cx="468237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Locação comercial 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Locação por temporada é tributável como serviço de hotelaria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44A8DA4-1979-E8D3-3EFD-3DE5D4081D2F}"/>
              </a:ext>
            </a:extLst>
          </p:cNvPr>
          <p:cNvSpPr txBox="1"/>
          <p:nvPr/>
        </p:nvSpPr>
        <p:spPr>
          <a:xfrm>
            <a:off x="5062959" y="1741531"/>
            <a:ext cx="173507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TRIBUTÁVEL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22D0133-C3B1-59C8-2BAD-4C6EC40ECA04}"/>
              </a:ext>
            </a:extLst>
          </p:cNvPr>
          <p:cNvSpPr txBox="1"/>
          <p:nvPr/>
        </p:nvSpPr>
        <p:spPr>
          <a:xfrm>
            <a:off x="8030757" y="1697247"/>
            <a:ext cx="41429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ISENTA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01BFEEB8-DC64-2655-2066-FDF41DCBA77C}"/>
              </a:ext>
            </a:extLst>
          </p:cNvPr>
          <p:cNvCxnSpPr>
            <a:cxnSpLocks/>
          </p:cNvCxnSpPr>
          <p:nvPr/>
        </p:nvCxnSpPr>
        <p:spPr>
          <a:xfrm flipH="1">
            <a:off x="18250" y="5360803"/>
            <a:ext cx="121555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82917858-17B3-0402-3D7E-74BED67FFDC5}"/>
              </a:ext>
            </a:extLst>
          </p:cNvPr>
          <p:cNvSpPr txBox="1"/>
          <p:nvPr/>
        </p:nvSpPr>
        <p:spPr>
          <a:xfrm>
            <a:off x="4725123" y="3940301"/>
            <a:ext cx="173507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TRIBUTÁVEL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20A5CD4-E568-2BFC-2567-8376685F45B3}"/>
              </a:ext>
            </a:extLst>
          </p:cNvPr>
          <p:cNvSpPr txBox="1"/>
          <p:nvPr/>
        </p:nvSpPr>
        <p:spPr>
          <a:xfrm>
            <a:off x="8067255" y="3877506"/>
            <a:ext cx="41429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ISENTA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C4F31276-E748-8110-A414-6CE65C335A69}"/>
              </a:ext>
            </a:extLst>
          </p:cNvPr>
          <p:cNvSpPr txBox="1"/>
          <p:nvPr/>
        </p:nvSpPr>
        <p:spPr>
          <a:xfrm>
            <a:off x="4725123" y="5423598"/>
            <a:ext cx="173507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TRIBUTÁVEL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A0F1DEB-07AA-80DC-25C6-193A029F713E}"/>
              </a:ext>
            </a:extLst>
          </p:cNvPr>
          <p:cNvSpPr txBox="1"/>
          <p:nvPr/>
        </p:nvSpPr>
        <p:spPr>
          <a:xfrm>
            <a:off x="8067255" y="5360803"/>
            <a:ext cx="41429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ISENTA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1E76005-626F-F1D6-602A-58FF65A49A73}"/>
              </a:ext>
            </a:extLst>
          </p:cNvPr>
          <p:cNvSpPr txBox="1"/>
          <p:nvPr/>
        </p:nvSpPr>
        <p:spPr>
          <a:xfrm>
            <a:off x="18250" y="4091711"/>
            <a:ext cx="36070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IVA AUSTRÁLIA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(10%)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97E94803-9564-6EAD-F8C3-D1977AA23E14}"/>
              </a:ext>
            </a:extLst>
          </p:cNvPr>
          <p:cNvSpPr txBox="1"/>
          <p:nvPr/>
        </p:nvSpPr>
        <p:spPr>
          <a:xfrm>
            <a:off x="4309071" y="4493284"/>
            <a:ext cx="28232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Locação comercial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907603D-9E03-C115-82C1-026B6F28B80F}"/>
              </a:ext>
            </a:extLst>
          </p:cNvPr>
          <p:cNvSpPr txBox="1"/>
          <p:nvPr/>
        </p:nvSpPr>
        <p:spPr>
          <a:xfrm>
            <a:off x="8748522" y="4458403"/>
            <a:ext cx="3044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Locação residencial 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0839732F-2C3C-75FB-3E47-8895DBABDD15}"/>
              </a:ext>
            </a:extLst>
          </p:cNvPr>
          <p:cNvSpPr txBox="1"/>
          <p:nvPr/>
        </p:nvSpPr>
        <p:spPr>
          <a:xfrm>
            <a:off x="18250" y="5752293"/>
            <a:ext cx="36547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IVA NOVA ZELÂNDIA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(15%)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85DF613B-A3F4-77C9-47E9-52F1D7309C0B}"/>
              </a:ext>
            </a:extLst>
          </p:cNvPr>
          <p:cNvSpPr txBox="1"/>
          <p:nvPr/>
        </p:nvSpPr>
        <p:spPr>
          <a:xfrm>
            <a:off x="4309071" y="6049644"/>
            <a:ext cx="29191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Locação comercial 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887599B0-FCB1-DC45-B5C7-5AB6C7F72FA1}"/>
              </a:ext>
            </a:extLst>
          </p:cNvPr>
          <p:cNvSpPr txBox="1"/>
          <p:nvPr/>
        </p:nvSpPr>
        <p:spPr>
          <a:xfrm>
            <a:off x="8759704" y="6023477"/>
            <a:ext cx="32575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Locação residencial 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52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71862-3758-7649-C433-3189A66BE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6C210C3-7656-DAA8-762E-192E552E1186}"/>
              </a:ext>
            </a:extLst>
          </p:cNvPr>
          <p:cNvSpPr txBox="1"/>
          <p:nvPr/>
        </p:nvSpPr>
        <p:spPr>
          <a:xfrm>
            <a:off x="0" y="51000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ALUGUEL DE IMÓVEIS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A726AD2-8EA6-BA57-633B-BD9EBAD58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47371-B25F-4BA5-AF43-B8D35C5D182A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1" i="0" u="none" strike="noStrike" kern="1200" cap="none" spc="0" normalizeH="0" baseline="0" noProof="0">
              <a:ln>
                <a:noFill/>
              </a:ln>
              <a:solidFill>
                <a:srgbClr val="156082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3AE0EB99-01D0-E8EE-6B08-2381C64FE4CF}"/>
              </a:ext>
            </a:extLst>
          </p:cNvPr>
          <p:cNvCxnSpPr>
            <a:cxnSpLocks/>
          </p:cNvCxnSpPr>
          <p:nvPr/>
        </p:nvCxnSpPr>
        <p:spPr>
          <a:xfrm flipH="1">
            <a:off x="156497" y="3643769"/>
            <a:ext cx="5101303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CEA246D7-4550-8501-0156-01E5B7433AC2}"/>
              </a:ext>
            </a:extLst>
          </p:cNvPr>
          <p:cNvSpPr txBox="1"/>
          <p:nvPr/>
        </p:nvSpPr>
        <p:spPr>
          <a:xfrm>
            <a:off x="156496" y="3181682"/>
            <a:ext cx="510130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TRIBUTÁVEIS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007387F-B275-E897-3C26-B6B105589629}"/>
              </a:ext>
            </a:extLst>
          </p:cNvPr>
          <p:cNvSpPr txBox="1"/>
          <p:nvPr/>
        </p:nvSpPr>
        <p:spPr>
          <a:xfrm>
            <a:off x="0" y="1850550"/>
            <a:ext cx="121919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BRASIL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(ALÍQUOTA PADRÃO REDUZIDA EM 70%)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DA431EC-74F6-0FC7-C8C3-A84468E01AAB}"/>
              </a:ext>
            </a:extLst>
          </p:cNvPr>
          <p:cNvSpPr txBox="1"/>
          <p:nvPr/>
        </p:nvSpPr>
        <p:spPr>
          <a:xfrm>
            <a:off x="156497" y="3880563"/>
            <a:ext cx="510130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Locação comercial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Locação residencial</a:t>
            </a: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Locação por temporada é tributável como serviço de hotelaria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731BC22-105D-4122-AB57-02723C293ABB}"/>
              </a:ext>
            </a:extLst>
          </p:cNvPr>
          <p:cNvSpPr txBox="1"/>
          <p:nvPr/>
        </p:nvSpPr>
        <p:spPr>
          <a:xfrm>
            <a:off x="6630884" y="3789841"/>
            <a:ext cx="48874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2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Locação de pessoas físicas é não tributável até determinados limites</a:t>
            </a:r>
          </a:p>
          <a:p>
            <a:pPr marL="0" marR="0" lvl="2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2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Fator social para redução do valor</a:t>
            </a:r>
          </a:p>
          <a:p>
            <a:pPr marL="914400" marR="0" lvl="2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321BD295-E689-2AD3-E842-FF0032E4D13F}"/>
              </a:ext>
            </a:extLst>
          </p:cNvPr>
          <p:cNvSpPr/>
          <p:nvPr/>
        </p:nvSpPr>
        <p:spPr>
          <a:xfrm>
            <a:off x="6548360" y="3643769"/>
            <a:ext cx="4970012" cy="2085064"/>
          </a:xfrm>
          <a:prstGeom prst="rect">
            <a:avLst/>
          </a:prstGeom>
          <a:noFill/>
          <a:ln w="28575">
            <a:solidFill>
              <a:srgbClr val="36B4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908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4">
            <a:extLst>
              <a:ext uri="{FF2B5EF4-FFF2-40B4-BE49-F238E27FC236}">
                <a16:creationId xmlns:a16="http://schemas.microsoft.com/office/drawing/2014/main" id="{B767E198-98A2-4163-23FA-360981A9FD5A}"/>
              </a:ext>
            </a:extLst>
          </p:cNvPr>
          <p:cNvSpPr txBox="1"/>
          <p:nvPr/>
        </p:nvSpPr>
        <p:spPr>
          <a:xfrm>
            <a:off x="2469614" y="1151471"/>
            <a:ext cx="454614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OBRIGADO!</a:t>
            </a:r>
            <a:endParaRPr kumimoji="0" lang="pt-BR" sz="55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aixaDeTexto 5">
            <a:extLst>
              <a:ext uri="{FF2B5EF4-FFF2-40B4-BE49-F238E27FC236}">
                <a16:creationId xmlns:a16="http://schemas.microsoft.com/office/drawing/2014/main" id="{17415C07-AEE5-1D2F-1D87-8ABCD0FD28AC}"/>
              </a:ext>
            </a:extLst>
          </p:cNvPr>
          <p:cNvSpPr txBox="1"/>
          <p:nvPr/>
        </p:nvSpPr>
        <p:spPr>
          <a:xfrm>
            <a:off x="2004400" y="2378348"/>
            <a:ext cx="565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Fernando Mombelli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A7834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18/08/2026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0A7834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077F3DB-0CEB-6501-0393-99A24BEDA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454" y="1151471"/>
            <a:ext cx="2610874" cy="2862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39701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DA433965-3D40-1C10-17AC-DC5E24D570C5}"/>
              </a:ext>
            </a:extLst>
          </p:cNvPr>
          <p:cNvSpPr/>
          <p:nvPr/>
        </p:nvSpPr>
        <p:spPr>
          <a:xfrm>
            <a:off x="4227472" y="2157984"/>
            <a:ext cx="6242408" cy="1271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Bens Imóveis n</a:t>
            </a:r>
            <a:r>
              <a:rPr lang="en-US" sz="2800" b="1" dirty="0">
                <a:solidFill>
                  <a:srgbClr val="002060"/>
                </a:solidFill>
              </a:rPr>
              <a:t>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Reforma Tributária do Consumo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" name="CaixaDeTexto 5">
            <a:extLst>
              <a:ext uri="{FF2B5EF4-FFF2-40B4-BE49-F238E27FC236}">
                <a16:creationId xmlns:a16="http://schemas.microsoft.com/office/drawing/2014/main" id="{2F33331B-C259-F371-5F24-203685839A3B}"/>
              </a:ext>
            </a:extLst>
          </p:cNvPr>
          <p:cNvSpPr txBox="1"/>
          <p:nvPr/>
        </p:nvSpPr>
        <p:spPr>
          <a:xfrm>
            <a:off x="3954358" y="3429000"/>
            <a:ext cx="565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rgbClr val="0A7834"/>
                </a:solidFill>
                <a:latin typeface="+mj-lt"/>
              </a:rPr>
              <a:t>Sergio </a:t>
            </a:r>
            <a:r>
              <a:rPr lang="pt-BR" sz="2800" b="1" dirty="0" err="1">
                <a:solidFill>
                  <a:srgbClr val="0A7834"/>
                </a:solidFill>
                <a:latin typeface="+mj-lt"/>
              </a:rPr>
              <a:t>Savaris</a:t>
            </a:r>
            <a:endParaRPr lang="pt-BR" sz="2800" b="1" dirty="0">
              <a:solidFill>
                <a:srgbClr val="0A783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1056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0FD7A02-17EE-75B7-E831-5AF32DD2B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9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4ABCC773-1D63-FCA3-953A-47283E2F7FD8}"/>
              </a:ext>
            </a:extLst>
          </p:cNvPr>
          <p:cNvSpPr/>
          <p:nvPr/>
        </p:nvSpPr>
        <p:spPr>
          <a:xfrm>
            <a:off x="256032" y="217999"/>
            <a:ext cx="9144000" cy="8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Bens Imóveis – </a:t>
            </a:r>
            <a:r>
              <a:rPr lang="en-US" sz="2800" b="1" dirty="0">
                <a:solidFill>
                  <a:srgbClr val="1E2761"/>
                </a:solidFill>
                <a:latin typeface="Georgia" panose="02040502050405020303" pitchFamily="18" charset="0"/>
                <a:ea typeface="Cambria" pitchFamily="34" charset="-122"/>
                <a:cs typeface="Cambria" pitchFamily="34" charset="-120"/>
              </a:rPr>
              <a:t>Tratamento</a:t>
            </a: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Tributário</a:t>
            </a:r>
            <a:endParaRPr lang="en-US" sz="28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0F1603C0-AA94-0E09-0A4D-00CF6C7EC958}"/>
              </a:ext>
            </a:extLst>
          </p:cNvPr>
          <p:cNvSpPr/>
          <p:nvPr/>
        </p:nvSpPr>
        <p:spPr>
          <a:xfrm>
            <a:off x="256032" y="1047183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Como a base de incidência sobre o consumo mudou</a:t>
            </a:r>
            <a:endParaRPr lang="en-US" sz="1600" dirty="0">
              <a:latin typeface="Georgia" panose="02040502050405020303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8382EA2-CD69-F985-5AA1-844615C95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9812"/>
            <a:ext cx="6049219" cy="539190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1273979-B873-4937-FF36-62D2E9A63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220" y="1591056"/>
            <a:ext cx="5878346" cy="532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65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4A51AB9-F9F1-AACB-52C2-02BE942DB9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10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9B355FC-4111-DA3D-7FAA-BFF68F2CE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34" y="861880"/>
            <a:ext cx="6179306" cy="222764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F86B96F-F648-D7D2-3565-FE0822DD3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34" y="3134616"/>
            <a:ext cx="6114204" cy="221474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8E118F1-AA84-AA7B-80D2-3DA865507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079" y="1456241"/>
            <a:ext cx="5991921" cy="3400293"/>
          </a:xfrm>
          <a:prstGeom prst="rect">
            <a:avLst/>
          </a:prstGeom>
        </p:spPr>
      </p:pic>
      <p:sp>
        <p:nvSpPr>
          <p:cNvPr id="12" name="Text 20">
            <a:extLst>
              <a:ext uri="{FF2B5EF4-FFF2-40B4-BE49-F238E27FC236}">
                <a16:creationId xmlns:a16="http://schemas.microsoft.com/office/drawing/2014/main" id="{A5F844AD-E894-BD2A-CB5E-D4F32F774CAB}"/>
              </a:ext>
            </a:extLst>
          </p:cNvPr>
          <p:cNvSpPr/>
          <p:nvPr/>
        </p:nvSpPr>
        <p:spPr>
          <a:xfrm>
            <a:off x="125852" y="5626123"/>
            <a:ext cx="12066148" cy="1139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imóvel continua sendo um bem imóvel para o Direito Civil. Quando é objeto de uma operação econômica onerosa, ele passa a integrar a base do IVA (CBS e IBS), observado o regime específico da Constituição e da LC 214.</a:t>
            </a:r>
            <a:endParaRPr lang="en-US" sz="2200" dirty="0"/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01CA4487-664D-3A54-40DD-46F9D230A42C}"/>
              </a:ext>
            </a:extLst>
          </p:cNvPr>
          <p:cNvSpPr/>
          <p:nvPr/>
        </p:nvSpPr>
        <p:spPr>
          <a:xfrm>
            <a:off x="256032" y="220343"/>
            <a:ext cx="9018022" cy="6415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anose="02040502050405020303" pitchFamily="18" charset="0"/>
                <a:ea typeface="Cambria" pitchFamily="34" charset="-122"/>
                <a:cs typeface="Cambria" pitchFamily="34" charset="-120"/>
              </a:rPr>
              <a:t>Bens  Imóveis – Tratamento Tributário </a:t>
            </a:r>
          </a:p>
          <a:p>
            <a:pPr marL="0" indent="0">
              <a:buNone/>
            </a:pPr>
            <a:endParaRPr lang="en-US" sz="2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04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F6A7C6B-0981-996F-FFEF-CDC1DFE2BE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11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D7DD004B-9E40-C1FC-EC81-897EF17B5ED8}"/>
              </a:ext>
            </a:extLst>
          </p:cNvPr>
          <p:cNvSpPr/>
          <p:nvPr/>
        </p:nvSpPr>
        <p:spPr>
          <a:xfrm>
            <a:off x="422007" y="92147"/>
            <a:ext cx="9614621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Incorporação Imobiliária - Premissas do Exemplo 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058C3D0-CA56-CF9D-3566-84E1C4A70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07" y="838726"/>
            <a:ext cx="6716770" cy="3412119"/>
          </a:xfrm>
          <a:prstGeom prst="rect">
            <a:avLst/>
          </a:prstGeom>
        </p:spPr>
      </p:pic>
      <p:sp>
        <p:nvSpPr>
          <p:cNvPr id="8" name="Text 4">
            <a:extLst>
              <a:ext uri="{FF2B5EF4-FFF2-40B4-BE49-F238E27FC236}">
                <a16:creationId xmlns:a16="http://schemas.microsoft.com/office/drawing/2014/main" id="{FCD778E0-08DA-9A35-D708-50A7A4BF28B6}"/>
              </a:ext>
            </a:extLst>
          </p:cNvPr>
          <p:cNvSpPr/>
          <p:nvPr/>
        </p:nvSpPr>
        <p:spPr>
          <a:xfrm>
            <a:off x="377348" y="5257801"/>
            <a:ext cx="2948891" cy="1006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133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Alíquotas Aplicáveis </a:t>
            </a:r>
          </a:p>
          <a:p>
            <a:pPr>
              <a:lnSpc>
                <a:spcPct val="104000"/>
              </a:lnSpc>
            </a:pPr>
            <a:r>
              <a:rPr lang="en-US" sz="2133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(a</a:t>
            </a:r>
            <a:r>
              <a:rPr lang="en-US" sz="2133" b="1" dirty="0"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penas para fins </a:t>
            </a:r>
          </a:p>
          <a:p>
            <a:pPr>
              <a:lnSpc>
                <a:spcPct val="104000"/>
              </a:lnSpc>
            </a:pPr>
            <a:r>
              <a:rPr lang="en-US" sz="2133" b="1" dirty="0"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exemplificativos)</a:t>
            </a:r>
            <a:endParaRPr lang="en-US" sz="2133" b="1" dirty="0">
              <a:latin typeface="Georgia" panose="02040502050405020303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419960C-E8BF-7058-67FC-08962AE91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239" y="4215637"/>
            <a:ext cx="3937638" cy="255021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D3073D88-504F-BAB8-0DDC-FD0DF4152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6823" y="4215637"/>
            <a:ext cx="3937638" cy="283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746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B22BA0D-6740-BFD1-F982-841B499BB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12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78EED5D5-8018-4D48-213F-79DF3456916A}"/>
              </a:ext>
            </a:extLst>
          </p:cNvPr>
          <p:cNvSpPr/>
          <p:nvPr/>
        </p:nvSpPr>
        <p:spPr>
          <a:xfrm>
            <a:off x="285028" y="239569"/>
            <a:ext cx="814051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Composição de Custos e Tratamento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C29CB56-570B-1CF6-3A3E-BB5B074FD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28" y="1055329"/>
            <a:ext cx="10257797" cy="4807916"/>
          </a:xfrm>
          <a:prstGeom prst="rect">
            <a:avLst/>
          </a:prstGeom>
        </p:spPr>
      </p:pic>
      <p:sp>
        <p:nvSpPr>
          <p:cNvPr id="8" name="Text 47">
            <a:extLst>
              <a:ext uri="{FF2B5EF4-FFF2-40B4-BE49-F238E27FC236}">
                <a16:creationId xmlns:a16="http://schemas.microsoft.com/office/drawing/2014/main" id="{CB1E84B0-CBD5-698A-81A4-CA8031838A79}"/>
              </a:ext>
            </a:extLst>
          </p:cNvPr>
          <p:cNvSpPr/>
          <p:nvPr/>
        </p:nvSpPr>
        <p:spPr>
          <a:xfrm>
            <a:off x="285028" y="6101699"/>
            <a:ext cx="11332029" cy="516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2133" dirty="0">
                <a:solidFill>
                  <a:srgbClr val="00000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Base legal: LC 214/2025, arts. 257–262;  Decreto 12.955/2026, arts. 375–380</a:t>
            </a:r>
            <a:endParaRPr lang="en-US" sz="2133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029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0ABBD5A-07B4-CD24-EF34-ED3EC912F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13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2C9DEC86-78CF-88EA-6922-79E0FF075FD1}"/>
              </a:ext>
            </a:extLst>
          </p:cNvPr>
          <p:cNvSpPr/>
          <p:nvPr/>
        </p:nvSpPr>
        <p:spPr>
          <a:xfrm>
            <a:off x="562840" y="118935"/>
            <a:ext cx="10869017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Redutor de Ajuste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8B2784C5-B59D-841A-F69E-48AC4CE0FA96}"/>
              </a:ext>
            </a:extLst>
          </p:cNvPr>
          <p:cNvSpPr/>
          <p:nvPr/>
        </p:nvSpPr>
        <p:spPr>
          <a:xfrm>
            <a:off x="432211" y="736367"/>
            <a:ext cx="7427274" cy="547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17000"/>
              </a:lnSpc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O redutor reduz diretamente a base de cálculo da alienação.</a:t>
            </a:r>
            <a:endParaRPr lang="en-US" sz="2200" dirty="0">
              <a:latin typeface="Georgia" panose="02040502050405020303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2A0B54F-93BE-916A-1E52-5E4DA87DF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40" y="1284054"/>
            <a:ext cx="6221425" cy="494225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A753177-F24C-70E0-CE5B-D713BBACB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349" y="1806248"/>
            <a:ext cx="5270981" cy="442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11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4723422-78B6-D946-AE06-3D25A3EA7A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14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FF87F1E7-9E48-A167-67AD-A061A5F1E009}"/>
              </a:ext>
            </a:extLst>
          </p:cNvPr>
          <p:cNvSpPr/>
          <p:nvPr/>
        </p:nvSpPr>
        <p:spPr>
          <a:xfrm>
            <a:off x="661491" y="216376"/>
            <a:ext cx="10869017" cy="5076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Redutor Social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42BC5187-6074-9867-3CAF-427F17E4EE12}"/>
              </a:ext>
            </a:extLst>
          </p:cNvPr>
          <p:cNvSpPr/>
          <p:nvPr/>
        </p:nvSpPr>
        <p:spPr>
          <a:xfrm>
            <a:off x="530865" y="781829"/>
            <a:ext cx="7626677" cy="426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4000"/>
              </a:lnSpc>
            </a:pP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Aplicação uma única vez por unidade residencial nova.</a:t>
            </a:r>
            <a:endParaRPr lang="en-US" sz="2400" dirty="0">
              <a:latin typeface="Georgia" panose="02040502050405020303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8F3F4E7-5AAC-1C1D-E21A-65211AA69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65" y="1391072"/>
            <a:ext cx="6825558" cy="5374781"/>
          </a:xfrm>
          <a:prstGeom prst="rect">
            <a:avLst/>
          </a:prstGeom>
        </p:spPr>
      </p:pic>
      <p:sp>
        <p:nvSpPr>
          <p:cNvPr id="10" name="Text 13">
            <a:extLst>
              <a:ext uri="{FF2B5EF4-FFF2-40B4-BE49-F238E27FC236}">
                <a16:creationId xmlns:a16="http://schemas.microsoft.com/office/drawing/2014/main" id="{126333E5-FC0B-C678-ACAC-FE3F8E7B4C88}"/>
              </a:ext>
            </a:extLst>
          </p:cNvPr>
          <p:cNvSpPr/>
          <p:nvPr/>
        </p:nvSpPr>
        <p:spPr>
          <a:xfrm>
            <a:off x="7542073" y="4558939"/>
            <a:ext cx="4323356" cy="20243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4000"/>
              </a:lnSpc>
            </a:pPr>
            <a:r>
              <a:rPr lang="en-US" sz="2133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Decreto 12.955/2026, art. 376: R$ 100 mil por imóvel residencial novo, atualizado pelo IPCA; </a:t>
            </a:r>
            <a:r>
              <a:rPr lang="en-US" sz="2133" i="1" dirty="0" err="1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aplicação</a:t>
            </a:r>
            <a:r>
              <a:rPr lang="en-US" sz="2133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até o limite da base após o redutor de ajuste.</a:t>
            </a:r>
            <a:endParaRPr lang="en-US" sz="2133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856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C89BE5B-C01B-1348-CA18-B45833669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15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3947CFC-6831-3185-4EFF-9F5980FB07BC}"/>
              </a:ext>
            </a:extLst>
          </p:cNvPr>
          <p:cNvSpPr/>
          <p:nvPr/>
        </p:nvSpPr>
        <p:spPr>
          <a:xfrm>
            <a:off x="661492" y="281670"/>
            <a:ext cx="8612562" cy="535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Débito e Créditos de CBS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039BC9A5-827F-93F0-65C4-46D03677A9AA}"/>
              </a:ext>
            </a:extLst>
          </p:cNvPr>
          <p:cNvSpPr/>
          <p:nvPr/>
        </p:nvSpPr>
        <p:spPr>
          <a:xfrm>
            <a:off x="661493" y="1241681"/>
            <a:ext cx="4096841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2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Detalhamento dos Créditos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6CF9C78A-6733-DD22-9018-9FDAFCAF2236}"/>
              </a:ext>
            </a:extLst>
          </p:cNvPr>
          <p:cNvSpPr/>
          <p:nvPr/>
        </p:nvSpPr>
        <p:spPr>
          <a:xfrm>
            <a:off x="661492" y="2018997"/>
            <a:ext cx="4448989" cy="4564293"/>
          </a:xfrm>
          <a:prstGeom prst="rect">
            <a:avLst/>
          </a:prstGeom>
          <a:noFill/>
          <a:ln/>
        </p:spPr>
        <p:txBody>
          <a:bodyPr wrap="square" lIns="0" tIns="68521" rIns="0" bIns="0" rtlCol="0" anchor="t">
            <a:noAutofit/>
          </a:bodyPr>
          <a:lstStyle/>
          <a:p>
            <a:pPr marL="270927" indent="-270927">
              <a:lnSpc>
                <a:spcPct val="127000"/>
              </a:lnSpc>
              <a:buSzPct val="100000"/>
              <a:buChar char="•"/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Materiais com CIB: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R$ 4.500.000 × 8,8% = R$ 396.000</a:t>
            </a:r>
            <a:endParaRPr lang="en-US" sz="2200" dirty="0">
              <a:latin typeface="Georgia" panose="02040502050405020303" pitchFamily="18" charset="0"/>
            </a:endParaRPr>
          </a:p>
          <a:p>
            <a:pPr marL="270927" indent="-270927">
              <a:lnSpc>
                <a:spcPct val="127000"/>
              </a:lnSpc>
              <a:buSzPct val="100000"/>
              <a:buChar char="•"/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Materiais sem CIB: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R$ 500.000 — Sem crédito</a:t>
            </a:r>
            <a:endParaRPr lang="en-US" sz="2200" dirty="0">
              <a:latin typeface="Georgia" panose="02040502050405020303" pitchFamily="18" charset="0"/>
            </a:endParaRPr>
          </a:p>
          <a:p>
            <a:pPr marL="270927" indent="-270927">
              <a:lnSpc>
                <a:spcPct val="127000"/>
              </a:lnSpc>
              <a:buSzPct val="100000"/>
              <a:buChar char="•"/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Serviços: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R$ 500.000 × 8,8% = R$ 44.000</a:t>
            </a:r>
            <a:endParaRPr lang="en-US" sz="2200" dirty="0">
              <a:latin typeface="Georgia" panose="02040502050405020303" pitchFamily="18" charset="0"/>
            </a:endParaRPr>
          </a:p>
          <a:p>
            <a:pPr marL="270927" indent="-270927">
              <a:lnSpc>
                <a:spcPct val="127000"/>
              </a:lnSpc>
              <a:buSzPct val="100000"/>
              <a:buChar char="•"/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Empreiteira: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R$ 3.000.000 × 4,4% = R$ 132.000</a:t>
            </a:r>
            <a:endParaRPr lang="en-US" sz="2200" dirty="0">
              <a:latin typeface="Georgia" panose="02040502050405020303" pitchFamily="18" charset="0"/>
            </a:endParaRPr>
          </a:p>
          <a:p>
            <a:pPr marL="270927" indent="-270927">
              <a:lnSpc>
                <a:spcPct val="127000"/>
              </a:lnSpc>
              <a:buSzPct val="100000"/>
              <a:buChar char="•"/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Mão de obra própria: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R$ 600.000 — Sem crédito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414FD6FF-4222-79AF-E65F-9282A093A678}"/>
              </a:ext>
            </a:extLst>
          </p:cNvPr>
          <p:cNvSpPr/>
          <p:nvPr/>
        </p:nvSpPr>
        <p:spPr>
          <a:xfrm>
            <a:off x="6095999" y="1234162"/>
            <a:ext cx="4351284" cy="4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7000"/>
              </a:lnSpc>
            </a:pPr>
            <a:r>
              <a:rPr lang="en-US" sz="2200" b="1" dirty="0">
                <a:solidFill>
                  <a:srgbClr val="000000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Total de créditos: R$ 572.000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5535C022-6992-CAC2-6CAD-E0D661C1776E}"/>
              </a:ext>
            </a:extLst>
          </p:cNvPr>
          <p:cNvSpPr/>
          <p:nvPr/>
        </p:nvSpPr>
        <p:spPr>
          <a:xfrm>
            <a:off x="6095999" y="2010552"/>
            <a:ext cx="4448989" cy="2825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7000"/>
              </a:lnSpc>
            </a:pPr>
            <a:r>
              <a:rPr lang="en-US" sz="22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Ponto-chave: a empreiteira gera crédito de R$ 132 mil, correspondente à CBS efetivamente incidente na etapa anterior (3 mi × 4,4%), e não R$ 264 mil.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34EB61E4-38EB-2113-0266-272B551505B2}"/>
              </a:ext>
            </a:extLst>
          </p:cNvPr>
          <p:cNvSpPr/>
          <p:nvPr/>
        </p:nvSpPr>
        <p:spPr>
          <a:xfrm>
            <a:off x="6095999" y="5199144"/>
            <a:ext cx="5162320" cy="978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7000"/>
              </a:lnSpc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OBS: NF de R$ 500 mil sem CIB  </a:t>
            </a:r>
          </a:p>
          <a:p>
            <a:pPr>
              <a:lnSpc>
                <a:spcPct val="127000"/>
              </a:lnSpc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não gera crédito.</a:t>
            </a:r>
            <a:endParaRPr lang="en-US" sz="2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320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80DF4098-FE6B-F08D-1388-EB29F1EBE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16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302E5FBB-26EB-D472-348C-62B09A019795}"/>
              </a:ext>
            </a:extLst>
          </p:cNvPr>
          <p:cNvSpPr/>
          <p:nvPr/>
        </p:nvSpPr>
        <p:spPr>
          <a:xfrm>
            <a:off x="661492" y="314127"/>
            <a:ext cx="8896166" cy="563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Apuração da CBS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9E52031-7ED0-37FA-48AA-078A8007D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485" y="1204788"/>
            <a:ext cx="6208762" cy="444842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2FF32F2-1580-6576-FD89-BC501AB8B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573" y="1204787"/>
            <a:ext cx="5482681" cy="444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97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8BD32DF-FE4B-7CD9-8B47-466663D7E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17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B992F630-979A-E9C5-AD7C-29A2915D34E5}"/>
              </a:ext>
            </a:extLst>
          </p:cNvPr>
          <p:cNvSpPr/>
          <p:nvPr/>
        </p:nvSpPr>
        <p:spPr>
          <a:xfrm>
            <a:off x="566928" y="22592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anose="02040502050405020303" pitchFamily="18" charset="0"/>
                <a:ea typeface="Cambria" pitchFamily="34" charset="-122"/>
                <a:cs typeface="Cambria" pitchFamily="34" charset="-120"/>
              </a:rPr>
              <a:t>CIB e apuração por centro de custo</a:t>
            </a:r>
            <a:endParaRPr lang="en-US" sz="2800" dirty="0">
              <a:latin typeface="Georgia" panose="02040502050405020303" pitchFamily="18" charset="0"/>
            </a:endParaRP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904063C2-696A-2C38-BA0A-FE7D87C4D3D8}"/>
              </a:ext>
            </a:extLst>
          </p:cNvPr>
          <p:cNvSpPr/>
          <p:nvPr/>
        </p:nvSpPr>
        <p:spPr>
          <a:xfrm>
            <a:off x="566928" y="1243150"/>
            <a:ext cx="3630168" cy="3326675"/>
          </a:xfrm>
          <a:prstGeom prst="roundRect">
            <a:avLst>
              <a:gd name="adj" fmla="val 3404"/>
            </a:avLst>
          </a:prstGeom>
          <a:solidFill>
            <a:srgbClr val="EDF3FF"/>
          </a:solidFill>
          <a:ln/>
        </p:spPr>
        <p:txBody>
          <a:bodyPr/>
          <a:lstStyle/>
          <a:p>
            <a:endParaRPr lang="pt-BR" sz="2200">
              <a:latin typeface="Georgia" panose="02040502050405020303" pitchFamily="18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A421349D-ED07-D77C-5DF5-13AAD3707823}"/>
              </a:ext>
            </a:extLst>
          </p:cNvPr>
          <p:cNvSpPr/>
          <p:nvPr/>
        </p:nvSpPr>
        <p:spPr>
          <a:xfrm>
            <a:off x="3611880" y="13890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0E66EF53-7FA8-8BE2-CDAB-2E6841EE7142}"/>
              </a:ext>
            </a:extLst>
          </p:cNvPr>
          <p:cNvSpPr/>
          <p:nvPr/>
        </p:nvSpPr>
        <p:spPr>
          <a:xfrm>
            <a:off x="566928" y="1320440"/>
            <a:ext cx="359359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A2E45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Cada obra é um centro de custo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E0B9FC9C-EB7D-E226-FF3C-6EBDE62BEAEE}"/>
              </a:ext>
            </a:extLst>
          </p:cNvPr>
          <p:cNvSpPr/>
          <p:nvPr/>
        </p:nvSpPr>
        <p:spPr>
          <a:xfrm>
            <a:off x="566928" y="1879962"/>
            <a:ext cx="3682419" cy="28983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dirty="0">
                <a:solidFill>
                  <a:srgbClr val="5B6178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Empreendimento, </a:t>
            </a:r>
            <a:r>
              <a:rPr lang="en-US" sz="2200" dirty="0" err="1">
                <a:solidFill>
                  <a:srgbClr val="5B6178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incorporação</a:t>
            </a:r>
            <a:r>
              <a:rPr lang="en-US" sz="2200" dirty="0">
                <a:solidFill>
                  <a:srgbClr val="5B6178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 ou parcelamento do solo vinculado a um CNPJ/CPF específico é apurado separadamente (art. 390, caput).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5E0AEE73-7DD4-6565-051D-849FD23E02E8}"/>
              </a:ext>
            </a:extLst>
          </p:cNvPr>
          <p:cNvSpPr/>
          <p:nvPr/>
        </p:nvSpPr>
        <p:spPr>
          <a:xfrm>
            <a:off x="4160520" y="198338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8A1F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24" name="Shape 9">
            <a:extLst>
              <a:ext uri="{FF2B5EF4-FFF2-40B4-BE49-F238E27FC236}">
                <a16:creationId xmlns:a16="http://schemas.microsoft.com/office/drawing/2014/main" id="{68945CDC-41D1-F5F9-DECE-7E9C37023090}"/>
              </a:ext>
            </a:extLst>
          </p:cNvPr>
          <p:cNvSpPr/>
          <p:nvPr/>
        </p:nvSpPr>
        <p:spPr>
          <a:xfrm>
            <a:off x="4453128" y="1206139"/>
            <a:ext cx="3611880" cy="3450771"/>
          </a:xfrm>
          <a:prstGeom prst="roundRect">
            <a:avLst>
              <a:gd name="adj" fmla="val 3404"/>
            </a:avLst>
          </a:prstGeom>
          <a:solidFill>
            <a:srgbClr val="EDF3FF"/>
          </a:solidFill>
          <a:ln/>
        </p:spPr>
        <p:txBody>
          <a:bodyPr/>
          <a:lstStyle/>
          <a:p>
            <a:endParaRPr lang="pt-BR" sz="2200">
              <a:latin typeface="Georgia" panose="02040502050405020303" pitchFamily="18" charset="0"/>
            </a:endParaRPr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B7FA86AB-5557-75AF-4C76-DEC68D6EE8F3}"/>
              </a:ext>
            </a:extLst>
          </p:cNvPr>
          <p:cNvSpPr/>
          <p:nvPr/>
        </p:nvSpPr>
        <p:spPr>
          <a:xfrm>
            <a:off x="7516368" y="13890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FC8BA778-C9CF-632C-7A36-C410A373B0D3}"/>
              </a:ext>
            </a:extLst>
          </p:cNvPr>
          <p:cNvSpPr/>
          <p:nvPr/>
        </p:nvSpPr>
        <p:spPr>
          <a:xfrm>
            <a:off x="4599432" y="1331326"/>
            <a:ext cx="346557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A2E45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Documento fiscal identifica a obra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0D21E97A-D54E-4795-449D-27262C646993}"/>
              </a:ext>
            </a:extLst>
          </p:cNvPr>
          <p:cNvSpPr/>
          <p:nvPr/>
        </p:nvSpPr>
        <p:spPr>
          <a:xfrm>
            <a:off x="4656909" y="1891940"/>
            <a:ext cx="3083269" cy="26408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dirty="0">
                <a:solidFill>
                  <a:srgbClr val="5B6178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Nas aquisições de bens e serviços destinados à obra, a nota deve indicar o número do cadastro no CIB (art. 390, parágrafo único).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3F420DEE-50C9-F309-72D9-C8765962B8D9}"/>
              </a:ext>
            </a:extLst>
          </p:cNvPr>
          <p:cNvSpPr/>
          <p:nvPr/>
        </p:nvSpPr>
        <p:spPr>
          <a:xfrm>
            <a:off x="8065008" y="198338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8A1F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38" name="Shape 15">
            <a:extLst>
              <a:ext uri="{FF2B5EF4-FFF2-40B4-BE49-F238E27FC236}">
                <a16:creationId xmlns:a16="http://schemas.microsoft.com/office/drawing/2014/main" id="{5ABBAF21-3E32-20AD-7C1F-3B9E9B89DE81}"/>
              </a:ext>
            </a:extLst>
          </p:cNvPr>
          <p:cNvSpPr/>
          <p:nvPr/>
        </p:nvSpPr>
        <p:spPr>
          <a:xfrm>
            <a:off x="8357616" y="1206139"/>
            <a:ext cx="3611880" cy="3326673"/>
          </a:xfrm>
          <a:prstGeom prst="roundRect">
            <a:avLst>
              <a:gd name="adj" fmla="val 3404"/>
            </a:avLst>
          </a:prstGeom>
          <a:solidFill>
            <a:srgbClr val="EDF3FF"/>
          </a:solidFill>
          <a:ln/>
        </p:spPr>
        <p:txBody>
          <a:bodyPr/>
          <a:lstStyle/>
          <a:p>
            <a:endParaRPr lang="pt-BR" sz="2200">
              <a:latin typeface="Georgia" panose="02040502050405020303" pitchFamily="18" charset="0"/>
            </a:endParaRPr>
          </a:p>
        </p:txBody>
      </p:sp>
      <p:sp>
        <p:nvSpPr>
          <p:cNvPr id="44" name="Text 17">
            <a:extLst>
              <a:ext uri="{FF2B5EF4-FFF2-40B4-BE49-F238E27FC236}">
                <a16:creationId xmlns:a16="http://schemas.microsoft.com/office/drawing/2014/main" id="{7E3A7400-5B8F-ED31-457D-ABD37DFA4E43}"/>
              </a:ext>
            </a:extLst>
          </p:cNvPr>
          <p:cNvSpPr/>
          <p:nvPr/>
        </p:nvSpPr>
        <p:spPr>
          <a:xfrm>
            <a:off x="11420856" y="13890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46" name="Text 18">
            <a:extLst>
              <a:ext uri="{FF2B5EF4-FFF2-40B4-BE49-F238E27FC236}">
                <a16:creationId xmlns:a16="http://schemas.microsoft.com/office/drawing/2014/main" id="{C9829CEC-234A-9643-913E-4936783F0817}"/>
              </a:ext>
            </a:extLst>
          </p:cNvPr>
          <p:cNvSpPr/>
          <p:nvPr/>
        </p:nvSpPr>
        <p:spPr>
          <a:xfrm>
            <a:off x="8503920" y="1369354"/>
            <a:ext cx="3099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A2E45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Rastreabilidade do crédito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48" name="Text 19">
            <a:extLst>
              <a:ext uri="{FF2B5EF4-FFF2-40B4-BE49-F238E27FC236}">
                <a16:creationId xmlns:a16="http://schemas.microsoft.com/office/drawing/2014/main" id="{4B25591D-8F38-8A1B-5155-DE57F6D25C18}"/>
              </a:ext>
            </a:extLst>
          </p:cNvPr>
          <p:cNvSpPr/>
          <p:nvPr/>
        </p:nvSpPr>
        <p:spPr>
          <a:xfrm>
            <a:off x="8503920" y="1983380"/>
            <a:ext cx="3465576" cy="2421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dirty="0">
                <a:solidFill>
                  <a:srgbClr val="5B6178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É essa vinculação documental que permite comprovar a qual centro de custo cada aquisição — e o crédito correspondente — pertence.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50" name="Shape 20">
            <a:extLst>
              <a:ext uri="{FF2B5EF4-FFF2-40B4-BE49-F238E27FC236}">
                <a16:creationId xmlns:a16="http://schemas.microsoft.com/office/drawing/2014/main" id="{46BDCD22-12C3-3484-B8C7-64A305BB1347}"/>
              </a:ext>
            </a:extLst>
          </p:cNvPr>
          <p:cNvSpPr/>
          <p:nvPr/>
        </p:nvSpPr>
        <p:spPr>
          <a:xfrm>
            <a:off x="501396" y="4760328"/>
            <a:ext cx="11189207" cy="1834245"/>
          </a:xfrm>
          <a:prstGeom prst="roundRect">
            <a:avLst>
              <a:gd name="adj" fmla="val 5161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8" name="Text 23">
            <a:extLst>
              <a:ext uri="{FF2B5EF4-FFF2-40B4-BE49-F238E27FC236}">
                <a16:creationId xmlns:a16="http://schemas.microsoft.com/office/drawing/2014/main" id="{E060C829-A2E1-7783-7120-F2E670EFB0F4}"/>
              </a:ext>
            </a:extLst>
          </p:cNvPr>
          <p:cNvSpPr/>
          <p:nvPr/>
        </p:nvSpPr>
        <p:spPr>
          <a:xfrm>
            <a:off x="566928" y="4673243"/>
            <a:ext cx="11058144" cy="213025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A indicação do CIB no documento fiscal não é apenas uma formalidade cadastral: é o elo que comprova a vinculação da aquisição a uma obra específica. Sem essa vinculação — por CIB ou por contabilidade de custo por obra —, o crédito correspondente fica sem lastro documental para ser mantido junto àquele centro de custo.</a:t>
            </a:r>
            <a:endParaRPr lang="en-US" sz="2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86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49381-A743-8FEF-98F1-138A7A567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CE444F-57AB-A756-1DF9-E9EC2803E0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t>18</a:t>
            </a:fld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B4D6C5A-E3BB-EE6C-A78B-B97608132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2167467"/>
            <a:ext cx="11007847" cy="2371875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FF8AEEE2-4B1C-0AAA-E9A8-B13BF9C8EB99}"/>
              </a:ext>
            </a:extLst>
          </p:cNvPr>
          <p:cNvSpPr/>
          <p:nvPr/>
        </p:nvSpPr>
        <p:spPr>
          <a:xfrm>
            <a:off x="548640" y="128016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anose="02040502050405020303" pitchFamily="18" charset="0"/>
                <a:ea typeface="Cambria" pitchFamily="34" charset="-122"/>
                <a:cs typeface="Cambria" pitchFamily="34" charset="-120"/>
              </a:rPr>
              <a:t>CIB e o crédito sobre materiais de construção</a:t>
            </a:r>
            <a:endParaRPr lang="en-US" sz="2800" dirty="0">
              <a:latin typeface="Georgia" panose="02040502050405020303" pitchFamily="18" charset="0"/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D6756337-86AF-1F98-BBBA-86FF6320600A}"/>
              </a:ext>
            </a:extLst>
          </p:cNvPr>
          <p:cNvSpPr/>
          <p:nvPr/>
        </p:nvSpPr>
        <p:spPr>
          <a:xfrm>
            <a:off x="548640" y="951720"/>
            <a:ext cx="9370210" cy="700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prestador de serviço de construção civil fornece materiais junto com o serviço, a lei limita e condiciona o crédito sobre esses materiais.</a:t>
            </a:r>
            <a:endParaRPr lang="en-US" sz="2000" dirty="0"/>
          </a:p>
        </p:txBody>
      </p:sp>
      <p:sp>
        <p:nvSpPr>
          <p:cNvPr id="14" name="Text 15">
            <a:extLst>
              <a:ext uri="{FF2B5EF4-FFF2-40B4-BE49-F238E27FC236}">
                <a16:creationId xmlns:a16="http://schemas.microsoft.com/office/drawing/2014/main" id="{A409C535-681E-10DD-D908-79F63DBEB92C}"/>
              </a:ext>
            </a:extLst>
          </p:cNvPr>
          <p:cNvSpPr/>
          <p:nvPr/>
        </p:nvSpPr>
        <p:spPr>
          <a:xfrm>
            <a:off x="777240" y="5212080"/>
            <a:ext cx="3888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Limite quantitativo</a:t>
            </a:r>
            <a:endParaRPr lang="en-US" sz="2800" dirty="0">
              <a:latin typeface="Georgia" panose="02040502050405020303" pitchFamily="18" charset="0"/>
            </a:endParaRPr>
          </a:p>
        </p:txBody>
      </p:sp>
      <p:sp>
        <p:nvSpPr>
          <p:cNvPr id="16" name="Text 16">
            <a:extLst>
              <a:ext uri="{FF2B5EF4-FFF2-40B4-BE49-F238E27FC236}">
                <a16:creationId xmlns:a16="http://schemas.microsoft.com/office/drawing/2014/main" id="{E2C22A62-2FFC-EAAC-8E72-2DF6A98D5ECE}"/>
              </a:ext>
            </a:extLst>
          </p:cNvPr>
          <p:cNvSpPr/>
          <p:nvPr/>
        </p:nvSpPr>
        <p:spPr>
          <a:xfrm>
            <a:off x="792480" y="5806466"/>
            <a:ext cx="10607040" cy="594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crédito sobre os materiais só pode ser apropriado até o valor do débito de CBS da própria prestação do serviço de construção civil.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32284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784DB-87B4-F6FD-6292-E950FAF14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614F20-2B9E-EC5F-1A80-0C943ED42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7597" y="6316237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t>19</a:t>
            </a:fld>
            <a:endParaRPr lang="pt-BR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1B03FFA0-7952-F386-90D8-4F867DD876A8}"/>
              </a:ext>
            </a:extLst>
          </p:cNvPr>
          <p:cNvSpPr/>
          <p:nvPr/>
        </p:nvSpPr>
        <p:spPr>
          <a:xfrm>
            <a:off x="502920" y="187452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12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Valor de Referência do Imóvel</a:t>
            </a: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6D5AF80-D1F9-D2A3-15F6-E18F0A3036F7}"/>
              </a:ext>
            </a:extLst>
          </p:cNvPr>
          <p:cNvSpPr/>
          <p:nvPr/>
        </p:nvSpPr>
        <p:spPr>
          <a:xfrm>
            <a:off x="502920" y="873252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200" i="1" dirty="0">
                <a:solidFill>
                  <a:srgbClr val="6B72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Sinter/CIB — art. 256 da LC 214/2025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1603CF52-1F3C-6E67-DCD7-29CC350D39E7}"/>
              </a:ext>
            </a:extLst>
          </p:cNvPr>
          <p:cNvSpPr/>
          <p:nvPr/>
        </p:nvSpPr>
        <p:spPr>
          <a:xfrm>
            <a:off x="502920" y="1709928"/>
            <a:ext cx="5486400" cy="4142232"/>
          </a:xfrm>
          <a:prstGeom prst="roundRect">
            <a:avLst>
              <a:gd name="adj" fmla="val 1522"/>
            </a:avLst>
          </a:prstGeom>
          <a:solidFill>
            <a:srgbClr val="F7F7F5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174AE6F5-AC63-10A1-8E49-6C0EA53F665D}"/>
              </a:ext>
            </a:extLst>
          </p:cNvPr>
          <p:cNvSpPr/>
          <p:nvPr/>
        </p:nvSpPr>
        <p:spPr>
          <a:xfrm>
            <a:off x="502920" y="2130362"/>
            <a:ext cx="5059680" cy="1579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/>
            <a:r>
              <a:rPr lang="en-US" sz="2400" dirty="0">
                <a:solidFill>
                  <a:srgbClr val="1F29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Valor de mercado estimado pela Administração Tributária para cada imóvel inscrito no CIB, divulgado no Sinter. É único para IBS e CBS.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7486D021-0E90-BC48-1DE5-6C77DA04DC09}"/>
              </a:ext>
            </a:extLst>
          </p:cNvPr>
          <p:cNvSpPr/>
          <p:nvPr/>
        </p:nvSpPr>
        <p:spPr>
          <a:xfrm>
            <a:off x="502920" y="1499426"/>
            <a:ext cx="4663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200" b="1" dirty="0">
                <a:solidFill>
                  <a:srgbClr val="12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é e como se calcula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7A4A258-2525-F5D0-B705-B33C7F4AF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30" y="4007894"/>
            <a:ext cx="6690906" cy="277390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019B788-3F2A-70FB-C751-18609D025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39" y="1720318"/>
            <a:ext cx="5884817" cy="242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959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1EAE4-9F38-92C1-AB9A-FD6A13C5D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C981066F-8FCE-104A-FF10-39F879D6F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799" y="1178723"/>
            <a:ext cx="6925201" cy="5330244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AC1D15-D8A3-C5BC-F307-8840791055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t>20</a:t>
            </a:fld>
            <a:endParaRPr lang="pt-BR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D5A6AF17-0052-6CB0-42B4-54EC495661C4}"/>
              </a:ext>
            </a:extLst>
          </p:cNvPr>
          <p:cNvSpPr/>
          <p:nvPr/>
        </p:nvSpPr>
        <p:spPr>
          <a:xfrm>
            <a:off x="146360" y="148719"/>
            <a:ext cx="97475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12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Redutor de Ajuste</a:t>
            </a: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1318B75D-FA7D-342B-2782-51A092AFB6B7}"/>
              </a:ext>
            </a:extLst>
          </p:cNvPr>
          <p:cNvSpPr/>
          <p:nvPr/>
        </p:nvSpPr>
        <p:spPr>
          <a:xfrm>
            <a:off x="146360" y="605919"/>
            <a:ext cx="10064440" cy="2798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6B72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atributo econômico </a:t>
            </a:r>
            <a:r>
              <a:rPr lang="en-US" sz="2000" b="1" dirty="0">
                <a:solidFill>
                  <a:srgbClr val="6B72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vinculado</a:t>
            </a:r>
            <a:r>
              <a:rPr lang="en-US" b="1" dirty="0">
                <a:solidFill>
                  <a:srgbClr val="6B72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ao imóvel — não um crédito tributário clássico</a:t>
            </a:r>
            <a:endParaRPr lang="en-US" b="1" dirty="0"/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0BBBEA00-648E-5C4C-CBD9-42F9EB1FFE36}"/>
              </a:ext>
            </a:extLst>
          </p:cNvPr>
          <p:cNvSpPr/>
          <p:nvPr/>
        </p:nvSpPr>
        <p:spPr>
          <a:xfrm>
            <a:off x="232366" y="1178723"/>
            <a:ext cx="5199603" cy="3197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Ele apenas </a:t>
            </a: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reduz a base de cálculo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da operação </a:t>
            </a:r>
            <a:r>
              <a:rPr lang="en-US" sz="2200" dirty="0" err="1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imobiliária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, preservando a neutralidade da transição entre os sistemas tributários.</a:t>
            </a:r>
            <a:endParaRPr lang="en-US" sz="2200" dirty="0">
              <a:latin typeface="Georgia" panose="02040502050405020303" pitchFamily="18" charset="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Essa distinção é o ponto de partida para uma implementação correta da CBS na atividade </a:t>
            </a:r>
            <a:r>
              <a:rPr lang="en-US" sz="2200" dirty="0" err="1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imobiliária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.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1D26DE7E-AD3A-41AF-0089-37B52945DEB0}"/>
              </a:ext>
            </a:extLst>
          </p:cNvPr>
          <p:cNvSpPr/>
          <p:nvPr/>
        </p:nvSpPr>
        <p:spPr>
          <a:xfrm>
            <a:off x="124814" y="4480444"/>
            <a:ext cx="5199603" cy="2377556"/>
          </a:xfrm>
          <a:prstGeom prst="roundRect">
            <a:avLst>
              <a:gd name="adj" fmla="val 2728"/>
            </a:avLst>
          </a:prstGeom>
          <a:solidFill>
            <a:srgbClr val="CCD7FF"/>
          </a:solidFill>
          <a:ln/>
        </p:spPr>
        <p:txBody>
          <a:bodyPr/>
          <a:lstStyle/>
          <a:p>
            <a:r>
              <a:rPr lang="pt-BR" sz="2200" dirty="0">
                <a:latin typeface="Georgia" panose="02040502050405020303" pitchFamily="18" charset="0"/>
              </a:rPr>
              <a:t>O Redutor de Ajuste preserva a história tributária do imóvel e permite que ele atravesse a transição entre sistemas, inclusive pelas mãos de não contribuintes, retornando ao fluxo tributário quando novamente adquirido por um contribuinte.</a:t>
            </a: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8090182C-3E7D-177E-8D40-F68833DB5A79}"/>
              </a:ext>
            </a:extLst>
          </p:cNvPr>
          <p:cNvSpPr/>
          <p:nvPr/>
        </p:nvSpPr>
        <p:spPr>
          <a:xfrm>
            <a:off x="146360" y="4898131"/>
            <a:ext cx="4837867" cy="1243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305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FD761-1800-DBA0-6DF6-65CC63278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442528-F95F-8E63-609D-549B93634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t>21</a:t>
            </a:fld>
            <a:endParaRPr lang="pt-BR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72705F70-2EA0-A975-1C06-F7CEA6CCF765}"/>
              </a:ext>
            </a:extLst>
          </p:cNvPr>
          <p:cNvSpPr/>
          <p:nvPr/>
        </p:nvSpPr>
        <p:spPr>
          <a:xfrm>
            <a:off x="174746" y="49799"/>
            <a:ext cx="972921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nasce o valor inicial do redutor</a:t>
            </a:r>
            <a:endParaRPr lang="en-US" sz="28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9FF57844-799A-667E-0849-57DCA99E4244}"/>
              </a:ext>
            </a:extLst>
          </p:cNvPr>
          <p:cNvSpPr/>
          <p:nvPr/>
        </p:nvSpPr>
        <p:spPr>
          <a:xfrm>
            <a:off x="174746" y="689879"/>
            <a:ext cx="972921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6B72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Três cenários, conforme a situação do imóvel em 31/12/2026</a:t>
            </a:r>
            <a:endParaRPr lang="en-US" sz="2200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EB8DA1-7A57-9C5D-4A5E-FF4ECC701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46" y="1518340"/>
            <a:ext cx="5551140" cy="397548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F950485-087B-67F4-15E8-559D89A33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045" y="1518340"/>
            <a:ext cx="5177841" cy="485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299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D242F-9A36-A315-2CA5-0FCF52E78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0CA5D3-9D81-0890-6CA6-B0C47562A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t>22</a:t>
            </a:fld>
            <a:endParaRPr lang="pt-BR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AA84888B-225E-C849-F08D-BF4C005C4AAE}"/>
              </a:ext>
            </a:extLst>
          </p:cNvPr>
          <p:cNvSpPr/>
          <p:nvPr/>
        </p:nvSpPr>
        <p:spPr>
          <a:xfrm>
            <a:off x="64008" y="210076"/>
            <a:ext cx="972921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nasce o valor inicial do redutor</a:t>
            </a:r>
            <a:endParaRPr lang="en-US" sz="28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03F26505-6328-920D-6CEE-EDAA08DA48E7}"/>
              </a:ext>
            </a:extLst>
          </p:cNvPr>
          <p:cNvSpPr/>
          <p:nvPr/>
        </p:nvSpPr>
        <p:spPr>
          <a:xfrm>
            <a:off x="64008" y="884008"/>
            <a:ext cx="972921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6B72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Três cenários, conforme a situação do imóvel em 31/12/2026</a:t>
            </a:r>
            <a:endParaRPr lang="en-US" b="1" dirty="0"/>
          </a:p>
        </p:txBody>
      </p:sp>
      <p:sp>
        <p:nvSpPr>
          <p:cNvPr id="22" name="Text 26">
            <a:extLst>
              <a:ext uri="{FF2B5EF4-FFF2-40B4-BE49-F238E27FC236}">
                <a16:creationId xmlns:a16="http://schemas.microsoft.com/office/drawing/2014/main" id="{AEDD79F4-D71D-9C3D-105F-7172D3441680}"/>
              </a:ext>
            </a:extLst>
          </p:cNvPr>
          <p:cNvSpPr/>
          <p:nvPr/>
        </p:nvSpPr>
        <p:spPr>
          <a:xfrm>
            <a:off x="6160740" y="4502339"/>
            <a:ext cx="5464629" cy="14653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6B72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Base legal: art. 257 e 258 da LC 214/2025 e art. 369 do Decreto nº 12.955/2026.</a:t>
            </a:r>
            <a:endParaRPr lang="en-US" sz="22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319BC4E-4513-1725-FAE5-E35D977F9EC5}"/>
              </a:ext>
            </a:extLst>
          </p:cNvPr>
          <p:cNvSpPr txBox="1"/>
          <p:nvPr/>
        </p:nvSpPr>
        <p:spPr>
          <a:xfrm>
            <a:off x="6096000" y="1622970"/>
            <a:ext cx="52033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Georgia" panose="02040502050405020303" pitchFamily="18" charset="0"/>
              </a:rPr>
              <a:t>OBS: Não há dupla fruição sobre a mesma parcela: o valor que compõe o Redutor de Ajuste não pode ser apropriado como gerador de crédito de CBS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68E6033-AB96-CE57-4795-695C84D36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40" y="1559287"/>
            <a:ext cx="5075032" cy="508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12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1231D7A-D931-F79E-B8AE-25680761A7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23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4AF583C2-545B-7997-BEC9-B53133BBC4CC}"/>
              </a:ext>
            </a:extLst>
          </p:cNvPr>
          <p:cNvSpPr/>
          <p:nvPr/>
        </p:nvSpPr>
        <p:spPr>
          <a:xfrm>
            <a:off x="168973" y="318068"/>
            <a:ext cx="10182035" cy="694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Rateio do </a:t>
            </a:r>
            <a:r>
              <a:rPr lang="en-US" sz="27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redutor</a:t>
            </a: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 de Ajuste entre Unidades Autônomas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26FC82C2-F969-CED4-2168-E366DF58E8C8}"/>
              </a:ext>
            </a:extLst>
          </p:cNvPr>
          <p:cNvSpPr/>
          <p:nvPr/>
        </p:nvSpPr>
        <p:spPr>
          <a:xfrm>
            <a:off x="3792479" y="1167521"/>
            <a:ext cx="7564368" cy="923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Após a </a:t>
            </a:r>
            <a:r>
              <a:rPr lang="en-US" sz="2200" dirty="0" err="1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incorporação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o redutor consolidado é distribuído entre todas as unidades autônomas.</a:t>
            </a:r>
            <a:endParaRPr lang="en-US" sz="2200" dirty="0">
              <a:latin typeface="Georgia" panose="02040502050405020303" pitchFamily="18" charset="0"/>
            </a:endParaRPr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2B5663DB-37DD-7983-3DD8-9ED2FDEF6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" y="1657484"/>
            <a:ext cx="3691756" cy="3691756"/>
          </a:xfrm>
          <a:prstGeom prst="rect">
            <a:avLst/>
          </a:prstGeom>
        </p:spPr>
      </p:pic>
      <p:sp>
        <p:nvSpPr>
          <p:cNvPr id="12" name="Shape 3">
            <a:extLst>
              <a:ext uri="{FF2B5EF4-FFF2-40B4-BE49-F238E27FC236}">
                <a16:creationId xmlns:a16="http://schemas.microsoft.com/office/drawing/2014/main" id="{ABF834D5-4D7D-2A24-599B-6B5E69C18872}"/>
              </a:ext>
            </a:extLst>
          </p:cNvPr>
          <p:cNvSpPr/>
          <p:nvPr/>
        </p:nvSpPr>
        <p:spPr>
          <a:xfrm>
            <a:off x="3792478" y="2280684"/>
            <a:ext cx="6875521" cy="1806312"/>
          </a:xfrm>
          <a:prstGeom prst="roundRect">
            <a:avLst>
              <a:gd name="adj" fmla="val 2148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pt-BR" sz="2100" dirty="0">
              <a:latin typeface="Georgia" panose="02040502050405020303" pitchFamily="18" charset="0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520339DA-6C9D-7468-0105-9A97BFDA6932}"/>
              </a:ext>
            </a:extLst>
          </p:cNvPr>
          <p:cNvSpPr/>
          <p:nvPr/>
        </p:nvSpPr>
        <p:spPr>
          <a:xfrm>
            <a:off x="4036916" y="2494853"/>
            <a:ext cx="3792587" cy="26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Critério Principal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13415AFD-1FA4-8B4D-D0DB-DF881E5C4A33}"/>
              </a:ext>
            </a:extLst>
          </p:cNvPr>
          <p:cNvSpPr/>
          <p:nvPr/>
        </p:nvSpPr>
        <p:spPr>
          <a:xfrm>
            <a:off x="3890514" y="3040576"/>
            <a:ext cx="6110472" cy="1172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Proporção do </a:t>
            </a: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valor de mercado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de cada unidade em relação ao total do empreendimento.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197D53F6-32E0-8FA0-E632-DDFAD7C1CB19}"/>
              </a:ext>
            </a:extLst>
          </p:cNvPr>
          <p:cNvSpPr/>
          <p:nvPr/>
        </p:nvSpPr>
        <p:spPr>
          <a:xfrm>
            <a:off x="3792479" y="4276849"/>
            <a:ext cx="6875519" cy="1712471"/>
          </a:xfrm>
          <a:prstGeom prst="roundRect">
            <a:avLst>
              <a:gd name="adj" fmla="val 2148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85B9AD67-440E-9547-E057-6C93528D3022}"/>
              </a:ext>
            </a:extLst>
          </p:cNvPr>
          <p:cNvSpPr/>
          <p:nvPr/>
        </p:nvSpPr>
        <p:spPr>
          <a:xfrm>
            <a:off x="3890514" y="4416850"/>
            <a:ext cx="4096890" cy="31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Critério Subsidiário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AA85153-13BD-4301-7365-75FBAC3D4701}"/>
              </a:ext>
            </a:extLst>
          </p:cNvPr>
          <p:cNvSpPr/>
          <p:nvPr/>
        </p:nvSpPr>
        <p:spPr>
          <a:xfrm>
            <a:off x="3890514" y="4876655"/>
            <a:ext cx="6049015" cy="9590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21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Área (fração ideal)</a:t>
            </a:r>
            <a:r>
              <a:rPr lang="en-US" sz="21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— aplicável apenas quando o valor de mercado não puder ser determinado.</a:t>
            </a:r>
            <a:endParaRPr lang="en-US" sz="21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390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FE5FB-67C7-1D28-0123-1234F7C04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756268D-1883-634B-B977-80DE16D3B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24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7748C314-D7C6-CB0E-9294-630746261B60}"/>
              </a:ext>
            </a:extLst>
          </p:cNvPr>
          <p:cNvSpPr/>
          <p:nvPr/>
        </p:nvSpPr>
        <p:spPr>
          <a:xfrm>
            <a:off x="194367" y="293017"/>
            <a:ext cx="8151763" cy="366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Rateio do Redutor de Ajuste entre Unidades Autônomas</a:t>
            </a:r>
            <a:endParaRPr lang="en-US" sz="2700" b="1" dirty="0">
              <a:latin typeface="Georgia" panose="02040502050405020303" pitchFamily="18" charset="0"/>
            </a:endParaRP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22711BFB-7A60-2A5B-4D69-77360AF93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59" y="2617146"/>
            <a:ext cx="3189294" cy="3189294"/>
          </a:xfrm>
          <a:prstGeom prst="rect">
            <a:avLst/>
          </a:prstGeom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A57E30B5-45B3-06F2-6A47-1C9BF4B6746F}"/>
              </a:ext>
            </a:extLst>
          </p:cNvPr>
          <p:cNvSpPr/>
          <p:nvPr/>
        </p:nvSpPr>
        <p:spPr>
          <a:xfrm>
            <a:off x="3771198" y="1187948"/>
            <a:ext cx="5177582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Aplicação do Redutor na Venda</a:t>
            </a:r>
            <a:endParaRPr lang="en-US" sz="2400" b="1" dirty="0">
              <a:latin typeface="Georgia" panose="02040502050405020303" pitchFamily="18" charset="0"/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3468EB01-95A9-EEF8-EEA4-FC1073E9D138}"/>
              </a:ext>
            </a:extLst>
          </p:cNvPr>
          <p:cNvSpPr/>
          <p:nvPr/>
        </p:nvSpPr>
        <p:spPr>
          <a:xfrm>
            <a:off x="3759005" y="1784518"/>
            <a:ext cx="7670995" cy="16444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No momento da alienação de cada unidade autônoma, somente o redutor individualmente atribuído àquela unidade poderá reduzir a base de cálculo do IBS/CBS.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AD2B6A66-D1F4-E497-A427-ACA79C8BC21A}"/>
              </a:ext>
            </a:extLst>
          </p:cNvPr>
          <p:cNvSpPr/>
          <p:nvPr/>
        </p:nvSpPr>
        <p:spPr>
          <a:xfrm>
            <a:off x="3856976" y="3825302"/>
            <a:ext cx="7573024" cy="21944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O redutor </a:t>
            </a:r>
            <a:r>
              <a:rPr lang="en-US" sz="24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não se transfere</a:t>
            </a: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entre unidades — é específico de cada uma</a:t>
            </a:r>
            <a:endParaRPr lang="en-US" sz="2400" dirty="0">
              <a:latin typeface="Georgia" panose="02040502050405020303" pitchFamily="18" charset="0"/>
            </a:endParaRPr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Cada venda utiliza exclusivamente o redutor da unidade transacionada</a:t>
            </a:r>
            <a:endParaRPr lang="en-US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414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E58C284-7C37-0926-831A-3DE0250CAA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25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10235E4C-8FCD-5EC3-EB7F-8A5F0CD435E5}"/>
              </a:ext>
            </a:extLst>
          </p:cNvPr>
          <p:cNvSpPr/>
          <p:nvPr/>
        </p:nvSpPr>
        <p:spPr>
          <a:xfrm>
            <a:off x="809229" y="59237"/>
            <a:ext cx="6930514" cy="811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1B1B27"/>
                </a:solidFill>
                <a:latin typeface="Georgia" panose="02040502050405020303" pitchFamily="18" charset="0"/>
                <a:ea typeface="Raleway" pitchFamily="34" charset="-122"/>
                <a:cs typeface="Raleway" pitchFamily="34" charset="-120"/>
              </a:rPr>
              <a:t>Redutor Social: Conceito e Objetivo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359CFC4-B7B9-1851-7A18-A57EB68F9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416" y="614688"/>
            <a:ext cx="9806205" cy="615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423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BC45DD8-8123-1C5C-CA05-C56FD109A3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26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CA4AE2BA-54C5-B0ED-B053-8085C48B6403}"/>
              </a:ext>
            </a:extLst>
          </p:cNvPr>
          <p:cNvSpPr/>
          <p:nvPr/>
        </p:nvSpPr>
        <p:spPr>
          <a:xfrm>
            <a:off x="661491" y="411949"/>
            <a:ext cx="10869017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Redutores Sociais – RESUMO</a:t>
            </a:r>
          </a:p>
          <a:p>
            <a:pPr>
              <a:lnSpc>
                <a:spcPct val="104000"/>
              </a:lnSpc>
            </a:pPr>
            <a:endParaRPr lang="en-US" sz="2800" b="1" dirty="0">
              <a:latin typeface="Georgia" panose="02040502050405020303" pitchFamily="18" charset="0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F1CBB89D-7A5E-406E-2091-D7805B5CC2F5}"/>
              </a:ext>
            </a:extLst>
          </p:cNvPr>
          <p:cNvSpPr/>
          <p:nvPr/>
        </p:nvSpPr>
        <p:spPr>
          <a:xfrm>
            <a:off x="661492" y="2309602"/>
            <a:ext cx="3465512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83000"/>
              </a:lnSpc>
            </a:pPr>
            <a:r>
              <a:rPr lang="en-US" sz="4867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R$ 100K</a:t>
            </a:r>
            <a:endParaRPr lang="en-US" sz="4867" dirty="0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08ED3E6C-0236-F7D7-84E8-8562CF8626E5}"/>
              </a:ext>
            </a:extLst>
          </p:cNvPr>
          <p:cNvSpPr/>
          <p:nvPr/>
        </p:nvSpPr>
        <p:spPr>
          <a:xfrm>
            <a:off x="661492" y="3150195"/>
            <a:ext cx="34655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20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Imóvel Residencial Novo</a:t>
            </a:r>
            <a:endParaRPr lang="en-US" sz="2000" b="1" dirty="0">
              <a:latin typeface="Georgia" panose="02040502050405020303" pitchFamily="18" charset="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E06FC72B-DF99-C11E-9E4F-BB84736B75A3}"/>
              </a:ext>
            </a:extLst>
          </p:cNvPr>
          <p:cNvSpPr/>
          <p:nvPr/>
        </p:nvSpPr>
        <p:spPr>
          <a:xfrm>
            <a:off x="661492" y="3967735"/>
            <a:ext cx="3465512" cy="21717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33000"/>
              </a:lnSpc>
              <a:spcAft>
                <a:spcPts val="867"/>
              </a:spcAft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Dedução única por imóvel, atualizada pelo IPCA.</a:t>
            </a:r>
            <a:endParaRPr lang="en-US" sz="2200" dirty="0">
              <a:latin typeface="Georgia" panose="02040502050405020303" pitchFamily="18" charset="0"/>
            </a:endParaRPr>
          </a:p>
          <a:p>
            <a:pPr algn="ctr">
              <a:lnSpc>
                <a:spcPct val="133000"/>
              </a:lnSpc>
            </a:pPr>
            <a:r>
              <a:rPr lang="en-US" sz="16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259 — LC 214/2025 | Art. 376 — Decreto 12.955/2026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CACA4536-6DF3-BB08-BC8F-5E1D22A55BE8}"/>
              </a:ext>
            </a:extLst>
          </p:cNvPr>
          <p:cNvSpPr/>
          <p:nvPr/>
        </p:nvSpPr>
        <p:spPr>
          <a:xfrm>
            <a:off x="4363244" y="2309602"/>
            <a:ext cx="3465512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83000"/>
              </a:lnSpc>
            </a:pPr>
            <a:r>
              <a:rPr lang="en-US" sz="4867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R$ 30K</a:t>
            </a:r>
            <a:endParaRPr lang="en-US" sz="4867" dirty="0"/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19AACBA4-54EC-DE66-35A1-F59D1C66857D}"/>
              </a:ext>
            </a:extLst>
          </p:cNvPr>
          <p:cNvSpPr/>
          <p:nvPr/>
        </p:nvSpPr>
        <p:spPr>
          <a:xfrm>
            <a:off x="4363244" y="3172315"/>
            <a:ext cx="34655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20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Lote Residencial</a:t>
            </a:r>
            <a:endParaRPr lang="en-US" sz="2000" b="1" dirty="0">
              <a:latin typeface="Georgia" panose="02040502050405020303" pitchFamily="18" charset="0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344C19A7-4F59-B47C-961B-AB0465B4FB6B}"/>
              </a:ext>
            </a:extLst>
          </p:cNvPr>
          <p:cNvSpPr/>
          <p:nvPr/>
        </p:nvSpPr>
        <p:spPr>
          <a:xfrm>
            <a:off x="4363244" y="3722773"/>
            <a:ext cx="3465512" cy="21717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33000"/>
              </a:lnSpc>
              <a:spcAft>
                <a:spcPts val="867"/>
              </a:spcAft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Dedução única por lote, atualizada pelo IPCA</a:t>
            </a:r>
            <a:r>
              <a:rPr lang="en-US" sz="20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.</a:t>
            </a:r>
            <a:endParaRPr lang="en-US" sz="2000" dirty="0">
              <a:latin typeface="Georgia" panose="02040502050405020303" pitchFamily="18" charset="0"/>
            </a:endParaRPr>
          </a:p>
          <a:p>
            <a:pPr algn="ctr">
              <a:lnSpc>
                <a:spcPct val="133000"/>
              </a:lnSpc>
            </a:pPr>
            <a:r>
              <a:rPr lang="en-US" sz="16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259 — LC 214/2025 | Art. 376 — Decreto 12.955/2026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731BE02F-54BC-BF4B-7035-FF2C17DA2C3F}"/>
              </a:ext>
            </a:extLst>
          </p:cNvPr>
          <p:cNvSpPr/>
          <p:nvPr/>
        </p:nvSpPr>
        <p:spPr>
          <a:xfrm>
            <a:off x="8064996" y="2397162"/>
            <a:ext cx="3465512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83000"/>
              </a:lnSpc>
            </a:pPr>
            <a:r>
              <a:rPr lang="en-US" sz="4867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R$ 600</a:t>
            </a:r>
            <a:endParaRPr lang="en-US" sz="4867" dirty="0"/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4E9BC738-EF6A-2059-1DA7-33CF4C5BBD21}"/>
              </a:ext>
            </a:extLst>
          </p:cNvPr>
          <p:cNvSpPr/>
          <p:nvPr/>
        </p:nvSpPr>
        <p:spPr>
          <a:xfrm>
            <a:off x="8064996" y="3172315"/>
            <a:ext cx="34655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20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Locação Residencial/mês</a:t>
            </a:r>
            <a:endParaRPr lang="en-US" sz="2000" b="1" dirty="0">
              <a:latin typeface="Georgia" panose="02040502050405020303" pitchFamily="18" charset="0"/>
            </a:endParaRPr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FE91B681-C1C1-469C-A0A5-0654EBC31B2C}"/>
              </a:ext>
            </a:extLst>
          </p:cNvPr>
          <p:cNvSpPr/>
          <p:nvPr/>
        </p:nvSpPr>
        <p:spPr>
          <a:xfrm>
            <a:off x="8064996" y="3706515"/>
            <a:ext cx="3465512" cy="2694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33000"/>
              </a:lnSpc>
              <a:spcAft>
                <a:spcPts val="867"/>
              </a:spcAft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Por imóvel, até o limite da base de cálculo, atualizado pelo IPCA.</a:t>
            </a:r>
            <a:endParaRPr lang="en-US" sz="2200" dirty="0">
              <a:latin typeface="Georgia" panose="02040502050405020303" pitchFamily="18" charset="0"/>
            </a:endParaRPr>
          </a:p>
          <a:p>
            <a:pPr algn="ctr">
              <a:lnSpc>
                <a:spcPct val="133000"/>
              </a:lnSpc>
            </a:pPr>
            <a:r>
              <a:rPr lang="en-US" sz="16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260 (LC 227/2026) — LC 214/2025 | Art. 377 — Decreto 12.955/2026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392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84651-0D28-43FA-A305-E60A531DE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3CDB0B5-CEAE-2D90-9C1C-1D7C0F13E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27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07A7A5DB-1A56-25DB-4A3A-DB909B68ED1F}"/>
              </a:ext>
            </a:extLst>
          </p:cNvPr>
          <p:cNvSpPr/>
          <p:nvPr/>
        </p:nvSpPr>
        <p:spPr>
          <a:xfrm>
            <a:off x="414461" y="178975"/>
            <a:ext cx="6399996" cy="697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b="1" dirty="0">
                <a:solidFill>
                  <a:srgbClr val="1B1B27"/>
                </a:solidFill>
                <a:latin typeface="Georgia" panose="02040502050405020303" pitchFamily="18" charset="0"/>
                <a:ea typeface="Raleway" pitchFamily="34" charset="-122"/>
                <a:cs typeface="Raleway" pitchFamily="34" charset="-120"/>
              </a:rPr>
              <a:t>Redutor Social: Conceito e Objetivo</a:t>
            </a:r>
            <a:endParaRPr lang="en-US" sz="2600" b="1" dirty="0">
              <a:latin typeface="Georgia" panose="02040502050405020303" pitchFamily="18" charset="0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44D78D48-800A-7F1C-10A8-117AD5D84940}"/>
              </a:ext>
            </a:extLst>
          </p:cNvPr>
          <p:cNvSpPr/>
          <p:nvPr/>
        </p:nvSpPr>
        <p:spPr>
          <a:xfrm>
            <a:off x="675543" y="1451317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1B1B27"/>
                </a:solidFill>
                <a:latin typeface="Georgia" panose="02040502050405020303" pitchFamily="18" charset="0"/>
                <a:ea typeface="Raleway" pitchFamily="34" charset="-122"/>
                <a:cs typeface="Raleway" pitchFamily="34" charset="-120"/>
              </a:rPr>
              <a:t>Limite de Aplicação</a:t>
            </a:r>
            <a:endParaRPr lang="en-US" sz="2400" b="1" dirty="0">
              <a:latin typeface="Georgia" panose="02040502050405020303" pitchFamily="18" charset="0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61441C72-D1C8-0E4D-9C6E-C40ABB430225}"/>
              </a:ext>
            </a:extLst>
          </p:cNvPr>
          <p:cNvSpPr/>
          <p:nvPr/>
        </p:nvSpPr>
        <p:spPr>
          <a:xfrm>
            <a:off x="675543" y="2127226"/>
            <a:ext cx="4671449" cy="2661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A dedução está limitada ao valor da base de cálculo, após a dedução do redutor de ajuste — nunca podendo exceder o montante tributável.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027C1E22-665F-2706-582D-AEB7C5BB7A83}"/>
              </a:ext>
            </a:extLst>
          </p:cNvPr>
          <p:cNvSpPr/>
          <p:nvPr/>
        </p:nvSpPr>
        <p:spPr>
          <a:xfrm>
            <a:off x="6591996" y="1537084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1B1B27"/>
                </a:solidFill>
                <a:latin typeface="Georgia" panose="02040502050405020303" pitchFamily="18" charset="0"/>
                <a:ea typeface="Raleway" pitchFamily="34" charset="-122"/>
                <a:cs typeface="Raleway" pitchFamily="34" charset="-120"/>
              </a:rPr>
              <a:t>Atualização Monetária</a:t>
            </a:r>
            <a:endParaRPr lang="en-US" sz="2400" b="1" dirty="0">
              <a:latin typeface="Georgia" panose="02040502050405020303" pitchFamily="18" charset="0"/>
            </a:endParaRPr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061B7F1B-38C8-C4E4-0855-E224FF541E3D}"/>
              </a:ext>
            </a:extLst>
          </p:cNvPr>
          <p:cNvSpPr/>
          <p:nvPr/>
        </p:nvSpPr>
        <p:spPr>
          <a:xfrm>
            <a:off x="6591996" y="2222189"/>
            <a:ext cx="4859775" cy="309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O valor do redutor social será atualizado </a:t>
            </a:r>
            <a:r>
              <a:rPr lang="en-US" sz="2400" b="1" dirty="0">
                <a:solidFill>
                  <a:srgbClr val="3C3939"/>
                </a:solidFill>
                <a:latin typeface="Georgia" panose="02040502050405020303" pitchFamily="18" charset="0"/>
                <a:ea typeface="Roboto Bold" pitchFamily="34" charset="-122"/>
                <a:cs typeface="Roboto Bold" pitchFamily="34" charset="-120"/>
              </a:rPr>
              <a:t>mensalmente pelo IPCA</a:t>
            </a:r>
            <a:r>
              <a:rPr lang="en-US" sz="2400" dirty="0">
                <a:solidFill>
                  <a:srgbClr val="3C3939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 ou por outro índice que vier a substituí-lo, preservando seu valor real ao longo do tempo.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26" name="Text 1">
            <a:extLst>
              <a:ext uri="{FF2B5EF4-FFF2-40B4-BE49-F238E27FC236}">
                <a16:creationId xmlns:a16="http://schemas.microsoft.com/office/drawing/2014/main" id="{1713B8BE-F3FF-2BDE-F5B0-0F92473B73F4}"/>
              </a:ext>
            </a:extLst>
          </p:cNvPr>
          <p:cNvSpPr/>
          <p:nvPr/>
        </p:nvSpPr>
        <p:spPr>
          <a:xfrm>
            <a:off x="414461" y="6039189"/>
            <a:ext cx="5463371" cy="544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Georgia" panose="02040502050405020303" pitchFamily="18" charset="0"/>
                <a:ea typeface="Raleway" pitchFamily="34" charset="-122"/>
                <a:cs typeface="Raleway" pitchFamily="34" charset="-120"/>
              </a:rPr>
              <a:t>Lei Complementar nº 214 / 2025 — Artigo 259</a:t>
            </a:r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677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645A2275-121C-E027-9F6E-0A9D2B87E9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28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 7">
            <a:extLst>
              <a:ext uri="{FF2B5EF4-FFF2-40B4-BE49-F238E27FC236}">
                <a16:creationId xmlns:a16="http://schemas.microsoft.com/office/drawing/2014/main" id="{482D04E6-013B-CFE1-AB53-C38825E23A6E}"/>
              </a:ext>
            </a:extLst>
          </p:cNvPr>
          <p:cNvSpPr/>
          <p:nvPr/>
        </p:nvSpPr>
        <p:spPr>
          <a:xfrm>
            <a:off x="319449" y="2433888"/>
            <a:ext cx="11132321" cy="929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buSzPct val="100000"/>
            </a:pPr>
            <a:r>
              <a:rPr lang="en-US" sz="2200" dirty="0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Escritura pública de compra e venda     ou           Promessa de compra e venda ou </a:t>
            </a:r>
            <a:endParaRPr lang="en-US" sz="22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00000"/>
              </a:lnSpc>
              <a:buSzPct val="100000"/>
            </a:pPr>
            <a:r>
              <a:rPr lang="en-US" sz="2200" dirty="0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Contrato particular equivalente     ou        Outro documento com efeito jurídico equivalente</a:t>
            </a:r>
            <a:endParaRPr lang="en-US" sz="22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03A2C82-64F0-1E5F-D72C-AA853B8AB479}"/>
              </a:ext>
            </a:extLst>
          </p:cNvPr>
          <p:cNvSpPr/>
          <p:nvPr/>
        </p:nvSpPr>
        <p:spPr>
          <a:xfrm>
            <a:off x="319450" y="1480620"/>
            <a:ext cx="11262950" cy="832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Ocorre no momento da </a:t>
            </a:r>
            <a:r>
              <a:rPr lang="en-US" sz="2400" b="1" dirty="0">
                <a:solidFill>
                  <a:srgbClr val="002060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alienação do imóvel</a:t>
            </a:r>
            <a:r>
              <a:rPr lang="en-US" sz="2400" dirty="0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, caracterizada </a:t>
            </a:r>
            <a:r>
              <a:rPr lang="en-US" sz="2400" dirty="0" err="1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por</a:t>
            </a:r>
            <a:r>
              <a:rPr lang="en-US" sz="2400" dirty="0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qualquer dos seguintes instrumentos:</a:t>
            </a:r>
            <a:endParaRPr lang="en-US" sz="24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E33BEBBD-2A63-3CA7-7BB4-F4F7E47860FC}"/>
              </a:ext>
            </a:extLst>
          </p:cNvPr>
          <p:cNvSpPr/>
          <p:nvPr/>
        </p:nvSpPr>
        <p:spPr>
          <a:xfrm>
            <a:off x="319450" y="887464"/>
            <a:ext cx="4095119" cy="271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002060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Fato</a:t>
            </a:r>
            <a:r>
              <a:rPr lang="en-US" sz="2200" b="1" dirty="0">
                <a:solidFill>
                  <a:srgbClr val="002060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 </a:t>
            </a:r>
            <a:r>
              <a:rPr lang="en-US" sz="2200" b="1" dirty="0">
                <a:solidFill>
                  <a:srgbClr val="002060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Gerador</a:t>
            </a:r>
            <a:endParaRPr lang="en-US" sz="2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AFABF3D8-AB77-3E66-7E55-75A557F17086}"/>
              </a:ext>
            </a:extLst>
          </p:cNvPr>
          <p:cNvSpPr/>
          <p:nvPr/>
        </p:nvSpPr>
        <p:spPr>
          <a:xfrm>
            <a:off x="319449" y="3587359"/>
            <a:ext cx="4047699" cy="321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Exigibilidade</a:t>
            </a:r>
            <a:endParaRPr lang="en-US" sz="2400" b="1" dirty="0">
              <a:latin typeface="Georgia" panose="02040502050405020303" pitchFamily="18" charset="0"/>
            </a:endParaRP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2E9BCED5-56C3-8A6E-BAC4-53DBBC3DE464}"/>
              </a:ext>
            </a:extLst>
          </p:cNvPr>
          <p:cNvSpPr/>
          <p:nvPr/>
        </p:nvSpPr>
        <p:spPr>
          <a:xfrm>
            <a:off x="285198" y="4101782"/>
            <a:ext cx="11906802" cy="2152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20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Regra geral:</a:t>
            </a:r>
            <a:r>
              <a:rPr lang="en-US" sz="2400" dirty="0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A CBS torna-se exigível no momento da ocorrência do fato gerador — simultaneidade entre geração e exigência do tributo.</a:t>
            </a:r>
            <a:endParaRPr lang="en-US" sz="24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060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Exceção legal:</a:t>
            </a:r>
            <a:r>
              <a:rPr lang="en-US" sz="2400" dirty="0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Nas hipóteses de </a:t>
            </a:r>
            <a:r>
              <a:rPr lang="en-US" sz="2400" dirty="0" err="1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incorporação</a:t>
            </a:r>
            <a:r>
              <a:rPr lang="en-US" sz="2400" dirty="0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imobiliária</a:t>
            </a:r>
            <a:r>
              <a:rPr lang="en-US" sz="2400" dirty="0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e parcelamento do solo, a CBS é devida proporcionalmente em </a:t>
            </a:r>
            <a:r>
              <a:rPr lang="en-US" sz="2400" b="1" dirty="0">
                <a:solidFill>
                  <a:srgbClr val="002060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cada pagamento recebido</a:t>
            </a:r>
            <a:r>
              <a:rPr lang="en-US" sz="2400" dirty="0">
                <a:solidFill>
                  <a:srgbClr val="00206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, desvinculando a exigência do momento da alienação.</a:t>
            </a:r>
            <a:endParaRPr lang="en-US" sz="24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5730E991-7FB6-240E-78CA-35E2D0011F76}"/>
              </a:ext>
            </a:extLst>
          </p:cNvPr>
          <p:cNvSpPr/>
          <p:nvPr/>
        </p:nvSpPr>
        <p:spPr>
          <a:xfrm>
            <a:off x="319450" y="141034"/>
            <a:ext cx="8563293" cy="5222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anose="02040502050405020303" pitchFamily="18" charset="0"/>
                <a:ea typeface="Cambria" pitchFamily="34" charset="-122"/>
                <a:cs typeface="Cambria" pitchFamily="34" charset="-120"/>
              </a:rPr>
              <a:t>Bens Imóveis – Tratamento Tributário</a:t>
            </a:r>
            <a:endParaRPr lang="en-US" sz="2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338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8">
            <a:extLst>
              <a:ext uri="{FF2B5EF4-FFF2-40B4-BE49-F238E27FC236}">
                <a16:creationId xmlns:a16="http://schemas.microsoft.com/office/drawing/2014/main" id="{0510A3B0-4386-E8E1-74D3-A30E5B17D138}"/>
              </a:ext>
            </a:extLst>
          </p:cNvPr>
          <p:cNvSpPr/>
          <p:nvPr/>
        </p:nvSpPr>
        <p:spPr>
          <a:xfrm>
            <a:off x="421011" y="3554527"/>
            <a:ext cx="11596243" cy="3131743"/>
          </a:xfrm>
          <a:prstGeom prst="roundRect">
            <a:avLst>
              <a:gd name="adj" fmla="val 1014"/>
            </a:avLst>
          </a:prstGeom>
          <a:solidFill>
            <a:srgbClr val="2150F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ECC95AF-742D-742E-D982-7DC2EBDCC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29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CEC751D-7CE1-E0F8-F6F8-1DDB57BA8DBE}"/>
              </a:ext>
            </a:extLst>
          </p:cNvPr>
          <p:cNvSpPr/>
          <p:nvPr/>
        </p:nvSpPr>
        <p:spPr>
          <a:xfrm>
            <a:off x="514407" y="171730"/>
            <a:ext cx="8181537" cy="408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Venda de Bem do Ativo Imobilizado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F92B916-6291-02B9-B842-10B5C49DC061}"/>
              </a:ext>
            </a:extLst>
          </p:cNvPr>
          <p:cNvSpPr/>
          <p:nvPr/>
        </p:nvSpPr>
        <p:spPr>
          <a:xfrm>
            <a:off x="584158" y="813515"/>
            <a:ext cx="5163499" cy="408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Regime Anterior — PIS/Cofins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584D2E26-FA7F-E108-5E5B-1CD888E43706}"/>
              </a:ext>
            </a:extLst>
          </p:cNvPr>
          <p:cNvSpPr/>
          <p:nvPr/>
        </p:nvSpPr>
        <p:spPr>
          <a:xfrm>
            <a:off x="487698" y="1287107"/>
            <a:ext cx="11704302" cy="2012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32080" indent="-132080" algn="l">
              <a:lnSpc>
                <a:spcPct val="112000"/>
              </a:lnSpc>
              <a:buSzPct val="100000"/>
              <a:buChar char="•"/>
            </a:pP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Incidência restrita ao </a:t>
            </a:r>
            <a:r>
              <a:rPr lang="en-US" sz="24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faturamento e à receita bruta</a:t>
            </a: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operacional</a:t>
            </a:r>
            <a:endParaRPr lang="en-US" sz="2400" dirty="0">
              <a:latin typeface="Georgia" panose="02040502050405020303" pitchFamily="18" charset="0"/>
            </a:endParaRPr>
          </a:p>
          <a:p>
            <a:pPr marL="132080" indent="-132080" algn="l">
              <a:lnSpc>
                <a:spcPct val="112000"/>
              </a:lnSpc>
              <a:buSzPct val="100000"/>
              <a:buChar char="•"/>
            </a:pP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Venda de imóvel do ativo imobilizado, em regra, </a:t>
            </a:r>
            <a:r>
              <a:rPr lang="en-US" sz="24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não integrava a base de cálculo</a:t>
            </a: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do PIS/Cofins</a:t>
            </a:r>
            <a:endParaRPr lang="en-US" sz="2400" dirty="0">
              <a:latin typeface="Georgia" panose="02040502050405020303" pitchFamily="18" charset="0"/>
            </a:endParaRPr>
          </a:p>
          <a:p>
            <a:pPr marL="132080" indent="-132080" algn="l">
              <a:lnSpc>
                <a:spcPct val="112000"/>
              </a:lnSpc>
              <a:buSzPct val="100000"/>
              <a:buChar char="•"/>
            </a:pP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Desinvestimentos imobiliários corporativos eram, em geral, operações </a:t>
            </a:r>
            <a:r>
              <a:rPr lang="en-US" sz="24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sem incidência</a:t>
            </a: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de contribuições </a:t>
            </a:r>
            <a:r>
              <a:rPr lang="en-US" sz="2400" dirty="0" err="1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sociais</a:t>
            </a: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sobre o produto da venda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D14BAED1-514F-BCAE-6980-FC10DE5DCDC8}"/>
              </a:ext>
            </a:extLst>
          </p:cNvPr>
          <p:cNvSpPr/>
          <p:nvPr/>
        </p:nvSpPr>
        <p:spPr>
          <a:xfrm>
            <a:off x="791696" y="3795487"/>
            <a:ext cx="5761503" cy="452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Novo Regime — LC 214/2025 (CBS)</a:t>
            </a:r>
            <a:endParaRPr lang="en-US" sz="2400" b="1" dirty="0">
              <a:latin typeface="Georgia" panose="02040502050405020303" pitchFamily="18" charset="0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2A8FBD41-E9C5-33BD-9922-8F7FE21DC017}"/>
              </a:ext>
            </a:extLst>
          </p:cNvPr>
          <p:cNvSpPr/>
          <p:nvPr/>
        </p:nvSpPr>
        <p:spPr>
          <a:xfrm>
            <a:off x="584158" y="4397630"/>
            <a:ext cx="11394564" cy="26091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32080" indent="-132080" algn="l">
              <a:lnSpc>
                <a:spcPct val="112000"/>
              </a:lnSpc>
              <a:buSzPct val="100000"/>
              <a:buChar char="•"/>
            </a:pPr>
            <a:r>
              <a:rPr lang="en-US" sz="2200" dirty="0">
                <a:solidFill>
                  <a:srgbClr val="FFFFFF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 incidência passou a ocorrer sobre a </a:t>
            </a:r>
            <a:r>
              <a:rPr lang="en-US" sz="2200" b="1" dirty="0">
                <a:solidFill>
                  <a:srgbClr val="FFFFFF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alienação de bens imóveis</a:t>
            </a:r>
            <a:r>
              <a:rPr lang="en-US" sz="2200" dirty="0">
                <a:solidFill>
                  <a:srgbClr val="FFFFFF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, independentemente de sua classificação contábil</a:t>
            </a:r>
            <a:endParaRPr lang="en-US" sz="2200" dirty="0">
              <a:latin typeface="Georgia" panose="02040502050405020303" pitchFamily="18" charset="0"/>
            </a:endParaRPr>
          </a:p>
          <a:p>
            <a:pPr marL="132080" indent="-132080" algn="l">
              <a:lnSpc>
                <a:spcPct val="112000"/>
              </a:lnSpc>
              <a:buSzPct val="100000"/>
              <a:buChar char="•"/>
            </a:pPr>
            <a:r>
              <a:rPr lang="en-US" sz="2200" dirty="0">
                <a:solidFill>
                  <a:srgbClr val="FFFFFF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 lei não distingue entre: </a:t>
            </a:r>
            <a:r>
              <a:rPr lang="en-US" sz="2200" b="1" dirty="0">
                <a:solidFill>
                  <a:srgbClr val="FFFFFF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estoque, ativo imobilizado, investimento ou imóvel para renda</a:t>
            </a:r>
            <a:endParaRPr lang="en-US" sz="2200" dirty="0">
              <a:latin typeface="Georgia" panose="02040502050405020303" pitchFamily="18" charset="0"/>
            </a:endParaRPr>
          </a:p>
          <a:p>
            <a:pPr marL="132080" indent="-132080" algn="l">
              <a:lnSpc>
                <a:spcPct val="112000"/>
              </a:lnSpc>
              <a:buSzPct val="100000"/>
              <a:buChar char="•"/>
            </a:pPr>
            <a:r>
              <a:rPr lang="en-US" sz="2200" dirty="0">
                <a:solidFill>
                  <a:srgbClr val="FFFFFF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Qualquer alienação de imóvel por pessoa jurídica sujeita à CBS enquadra-se na hipótese de incidência do Capítulo V da LC 214</a:t>
            </a:r>
            <a:endParaRPr lang="en-US" sz="2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440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F1630-A178-861C-79DF-D41222675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01E74A-E3EC-8823-0773-E2182BFA8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t>30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C96B5B5-E9B5-EB54-FBAB-1C0BAC064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310" y="1843159"/>
            <a:ext cx="4684057" cy="354892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C24F2EF-75FA-8E36-36E2-F2C9038F1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212" y="1859626"/>
            <a:ext cx="5210839" cy="3654183"/>
          </a:xfrm>
          <a:prstGeom prst="rect">
            <a:avLst/>
          </a:prstGeom>
        </p:spPr>
      </p:pic>
      <p:sp>
        <p:nvSpPr>
          <p:cNvPr id="11" name="Text 0">
            <a:extLst>
              <a:ext uri="{FF2B5EF4-FFF2-40B4-BE49-F238E27FC236}">
                <a16:creationId xmlns:a16="http://schemas.microsoft.com/office/drawing/2014/main" id="{7C71D4B3-BB5E-4936-8DCA-A7DFBCA81AA5}"/>
              </a:ext>
            </a:extLst>
          </p:cNvPr>
          <p:cNvSpPr/>
          <p:nvPr/>
        </p:nvSpPr>
        <p:spPr>
          <a:xfrm>
            <a:off x="260339" y="104086"/>
            <a:ext cx="9787176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anose="02040502050405020303" pitchFamily="18" charset="0"/>
                <a:ea typeface="Cambria" pitchFamily="34" charset="-122"/>
                <a:cs typeface="Cambria" pitchFamily="34" charset="-120"/>
              </a:rPr>
              <a:t>Ausência de crédito não é, por si, uma desvantagem</a:t>
            </a:r>
            <a:endParaRPr lang="en-US" sz="2800" dirty="0">
              <a:latin typeface="Georgia" panose="02040502050405020303" pitchFamily="18" charset="0"/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F5882B76-44DB-9B98-49E8-43D965349159}"/>
              </a:ext>
            </a:extLst>
          </p:cNvPr>
          <p:cNvSpPr/>
          <p:nvPr/>
        </p:nvSpPr>
        <p:spPr>
          <a:xfrm>
            <a:off x="358310" y="698446"/>
            <a:ext cx="9917804" cy="10449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A2E45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Não gerar crédito sobre a folha própria não significa pagar mais CBS. O crédito só existe porque, antes, houve um débito — ou seja, um CBS embutido no preço pago a terceiros.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5" name="Text 27">
            <a:extLst>
              <a:ext uri="{FF2B5EF4-FFF2-40B4-BE49-F238E27FC236}">
                <a16:creationId xmlns:a16="http://schemas.microsoft.com/office/drawing/2014/main" id="{39260E76-16E7-671B-C97E-441253D0E6EC}"/>
              </a:ext>
            </a:extLst>
          </p:cNvPr>
          <p:cNvSpPr/>
          <p:nvPr/>
        </p:nvSpPr>
        <p:spPr>
          <a:xfrm>
            <a:off x="174746" y="5805229"/>
            <a:ext cx="11931661" cy="94754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Em regra, contratar terceiro tende a embutir um custo de CBS que a mão de obra própria simplesmente não tem — o crédito da Segunda opção compensa um débito que, na primeira opção, nunca existiu.</a:t>
            </a:r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5006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74563-5898-127C-8BF4-DD2A53CBE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1766493A-F2B3-A2D5-0EB2-844076D9B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5" y="449965"/>
            <a:ext cx="6408036" cy="6408036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0FE82D-FBC8-DE26-1E3B-0490F6E8C2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t>31</a:t>
            </a:fld>
            <a:endParaRPr lang="pt-BR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1381AF9-EE99-0BF5-4084-965C938C933D}"/>
              </a:ext>
            </a:extLst>
          </p:cNvPr>
          <p:cNvSpPr/>
          <p:nvPr/>
        </p:nvSpPr>
        <p:spPr>
          <a:xfrm>
            <a:off x="395535" y="109260"/>
            <a:ext cx="8236401" cy="402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O empreendimento passa a ser o centro da </a:t>
            </a:r>
            <a:r>
              <a:rPr lang="en-US" sz="2400" b="1" dirty="0" err="1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apuração</a:t>
            </a:r>
            <a:endParaRPr lang="en-US" sz="2400" b="1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166CCC5-EF35-7E01-4154-72C463D5FB46}"/>
              </a:ext>
            </a:extLst>
          </p:cNvPr>
          <p:cNvSpPr txBox="1"/>
          <p:nvPr/>
        </p:nvSpPr>
        <p:spPr>
          <a:xfrm>
            <a:off x="6281057" y="1186583"/>
            <a:ext cx="5130655" cy="5298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125"/>
              </a:spcBef>
              <a:spcAft>
                <a:spcPts val="1125"/>
              </a:spcAft>
              <a:buNone/>
            </a:pPr>
            <a:r>
              <a:rPr lang="pt-BR" sz="20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Art. 390.  </a:t>
            </a:r>
            <a:r>
              <a:rPr lang="pt-BR" sz="20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A apuração da CBS será feita para cada empreendimento de construção civil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, vinculada a um CNPJ ou CPF específico, inclusive incorporação e parcelamento do solo, considerada cada obra de construção civil, incorporação ou parcelamento do solo </a:t>
            </a:r>
            <a:r>
              <a:rPr lang="pt-BR" sz="20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como um centro de custo distinto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. 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  <a:hlinkClick r:id="rId3"/>
              </a:rPr>
              <a:t>(Art. 270 da Lei Complementar nº 214, de 16 de janeiro de 2025)</a:t>
            </a:r>
            <a:endParaRPr lang="pt-BR" sz="2000" b="0" i="0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  <a:p>
            <a:pPr algn="just">
              <a:spcBef>
                <a:spcPts val="1125"/>
              </a:spcBef>
              <a:spcAft>
                <a:spcPts val="1125"/>
              </a:spcAft>
              <a:buNone/>
            </a:pPr>
            <a:r>
              <a:rPr lang="pt-BR" sz="20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Parágrafo único.  No caso de apuração da CBS nos termos do </a:t>
            </a:r>
            <a:r>
              <a:rPr lang="pt-BR" sz="2000" b="0" i="1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caput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, o </a:t>
            </a:r>
            <a:r>
              <a:rPr lang="pt-BR" sz="20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documento fiscal deverá indicar o número do cadastro da obra 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nas aquisições de bens e serviços utilizados na obra de construção civil a que se destinam.</a:t>
            </a:r>
          </a:p>
        </p:txBody>
      </p:sp>
    </p:spTree>
    <p:extLst>
      <p:ext uri="{BB962C8B-B14F-4D97-AF65-F5344CB8AC3E}">
        <p14:creationId xmlns:p14="http://schemas.microsoft.com/office/powerpoint/2010/main" val="39132440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9B8AD8F-1FC9-DF0C-8F24-B52BF0D33B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32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7295291F-E720-9C35-9930-9454A7F92379}"/>
              </a:ext>
            </a:extLst>
          </p:cNvPr>
          <p:cNvSpPr/>
          <p:nvPr/>
        </p:nvSpPr>
        <p:spPr>
          <a:xfrm>
            <a:off x="708520" y="1241104"/>
            <a:ext cx="3286423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Base de Cálculo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03B163AD-634C-3695-DBF9-F5F32EEA7622}"/>
              </a:ext>
            </a:extLst>
          </p:cNvPr>
          <p:cNvSpPr/>
          <p:nvPr/>
        </p:nvSpPr>
        <p:spPr>
          <a:xfrm>
            <a:off x="705786" y="1735643"/>
            <a:ext cx="10869016" cy="11082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6000"/>
              </a:lnSpc>
              <a:spcAft>
                <a:spcPts val="667"/>
              </a:spcAft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Valor da operação de prestação do serviço de construção civil.</a:t>
            </a:r>
            <a:endParaRPr lang="en-US" sz="2200" dirty="0">
              <a:latin typeface="Georgia" panose="02040502050405020303" pitchFamily="18" charset="0"/>
            </a:endParaRPr>
          </a:p>
          <a:p>
            <a:pPr>
              <a:lnSpc>
                <a:spcPct val="126000"/>
              </a:lnSpc>
            </a:pPr>
            <a:r>
              <a:rPr lang="en-US" sz="22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255, caput, V — LC 214/2025 | Art. 364, caput, V — Decreto 12.955/2026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65ACCAFF-FE58-FC95-47A7-AAA0562B4579}"/>
              </a:ext>
            </a:extLst>
          </p:cNvPr>
          <p:cNvSpPr/>
          <p:nvPr/>
        </p:nvSpPr>
        <p:spPr>
          <a:xfrm>
            <a:off x="708520" y="4735452"/>
            <a:ext cx="3286423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Sujeito Passivo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3BCCAB6A-2424-9011-0A41-D29C91F24F63}"/>
              </a:ext>
            </a:extLst>
          </p:cNvPr>
          <p:cNvSpPr/>
          <p:nvPr/>
        </p:nvSpPr>
        <p:spPr>
          <a:xfrm>
            <a:off x="708521" y="5306163"/>
            <a:ext cx="11211336" cy="85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6000"/>
              </a:lnSpc>
              <a:spcAft>
                <a:spcPts val="667"/>
              </a:spcAft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Prestador do serviço de construção.</a:t>
            </a:r>
            <a:endParaRPr lang="en-US" sz="2200" dirty="0">
              <a:latin typeface="Georgia" panose="02040502050405020303" pitchFamily="18" charset="0"/>
            </a:endParaRPr>
          </a:p>
          <a:p>
            <a:pPr>
              <a:lnSpc>
                <a:spcPct val="126000"/>
              </a:lnSpc>
            </a:pPr>
            <a:r>
              <a:rPr lang="en-US" sz="22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263, V — LC 214/2025 | Art. 381, V — Decreto 12.955/2026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A4CF48CC-2329-53DD-B86A-8F5D34121264}"/>
              </a:ext>
            </a:extLst>
          </p:cNvPr>
          <p:cNvSpPr/>
          <p:nvPr/>
        </p:nvSpPr>
        <p:spPr>
          <a:xfrm>
            <a:off x="708520" y="3141317"/>
            <a:ext cx="3286423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Fato Gerador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4DF758D9-36B5-8745-E78D-BD5FE8F77129}"/>
              </a:ext>
            </a:extLst>
          </p:cNvPr>
          <p:cNvSpPr/>
          <p:nvPr/>
        </p:nvSpPr>
        <p:spPr>
          <a:xfrm>
            <a:off x="705786" y="3632192"/>
            <a:ext cx="11039900" cy="763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6000"/>
              </a:lnSpc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Ocorre no fornecimento, observada a regra geral das operações continuadas/fracionadas.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CA100E35-6C6F-95EC-7D1F-FFE9BEA43232}"/>
              </a:ext>
            </a:extLst>
          </p:cNvPr>
          <p:cNvSpPr/>
          <p:nvPr/>
        </p:nvSpPr>
        <p:spPr>
          <a:xfrm>
            <a:off x="543090" y="261701"/>
            <a:ext cx="10869017" cy="526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Construção Civil -  RESUMO</a:t>
            </a:r>
            <a:endParaRPr lang="en-US" sz="28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647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589B789-8BDF-F2FF-5F9E-729394AF24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33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8A626B7-2894-33FB-64EA-85461AC8FE03}"/>
              </a:ext>
            </a:extLst>
          </p:cNvPr>
          <p:cNvSpPr/>
          <p:nvPr/>
        </p:nvSpPr>
        <p:spPr>
          <a:xfrm>
            <a:off x="543090" y="261701"/>
            <a:ext cx="10869017" cy="526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Construção Civil -  RESUMO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sp>
        <p:nvSpPr>
          <p:cNvPr id="6" name="Shape 9">
            <a:extLst>
              <a:ext uri="{FF2B5EF4-FFF2-40B4-BE49-F238E27FC236}">
                <a16:creationId xmlns:a16="http://schemas.microsoft.com/office/drawing/2014/main" id="{FBA2FE9B-7E3F-5763-8FDA-CB16AA2A5EE5}"/>
              </a:ext>
            </a:extLst>
          </p:cNvPr>
          <p:cNvSpPr/>
          <p:nvPr/>
        </p:nvSpPr>
        <p:spPr>
          <a:xfrm>
            <a:off x="543090" y="1119300"/>
            <a:ext cx="11317245" cy="2538766"/>
          </a:xfrm>
          <a:prstGeom prst="roundRect">
            <a:avLst>
              <a:gd name="adj" fmla="val 1199"/>
            </a:avLst>
          </a:prstGeom>
          <a:solidFill>
            <a:srgbClr val="04318F"/>
          </a:solidFill>
          <a:ln/>
        </p:spPr>
        <p:txBody>
          <a:bodyPr/>
          <a:lstStyle/>
          <a:p>
            <a:endParaRPr lang="pt-BR" sz="2200">
              <a:latin typeface="Georgia" panose="02040502050405020303" pitchFamily="18" charset="0"/>
            </a:endParaRPr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0868DDD4-D550-DB9F-6346-50E85D8A3266}"/>
              </a:ext>
            </a:extLst>
          </p:cNvPr>
          <p:cNvSpPr/>
          <p:nvPr/>
        </p:nvSpPr>
        <p:spPr>
          <a:xfrm>
            <a:off x="792659" y="1211803"/>
            <a:ext cx="5184940" cy="307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200" b="1" dirty="0" err="1">
                <a:solidFill>
                  <a:srgbClr val="FFFFFF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Apuração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10" name="Text 11">
            <a:extLst>
              <a:ext uri="{FF2B5EF4-FFF2-40B4-BE49-F238E27FC236}">
                <a16:creationId xmlns:a16="http://schemas.microsoft.com/office/drawing/2014/main" id="{44C09586-8C2C-73FA-139D-900F4A7A1268}"/>
              </a:ext>
            </a:extLst>
          </p:cNvPr>
          <p:cNvSpPr/>
          <p:nvPr/>
        </p:nvSpPr>
        <p:spPr>
          <a:xfrm>
            <a:off x="792660" y="1763396"/>
            <a:ext cx="11067676" cy="1894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6000"/>
              </a:lnSpc>
              <a:spcAft>
                <a:spcPts val="1000"/>
              </a:spcAft>
            </a:pPr>
            <a:r>
              <a:rPr lang="en-US" sz="2200" dirty="0">
                <a:solidFill>
                  <a:srgbClr val="FFFFFF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CBS apurada para </a:t>
            </a:r>
            <a:r>
              <a:rPr lang="en-US" sz="2200" b="1" dirty="0">
                <a:solidFill>
                  <a:srgbClr val="FFFFFF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cada empreendimento de construção civil</a:t>
            </a:r>
            <a:r>
              <a:rPr lang="en-US" sz="2200" dirty="0">
                <a:solidFill>
                  <a:srgbClr val="FFFFFF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, vinculado a CNPJ ou CPF específico. Cada obra, </a:t>
            </a:r>
            <a:r>
              <a:rPr lang="en-US" sz="2200" dirty="0" err="1">
                <a:solidFill>
                  <a:srgbClr val="FFFFFF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incorporação</a:t>
            </a:r>
            <a:r>
              <a:rPr lang="en-US" sz="2200" dirty="0">
                <a:solidFill>
                  <a:srgbClr val="FFFFFF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ou parcelamento constitui </a:t>
            </a:r>
            <a:r>
              <a:rPr lang="en-US" sz="2200" b="1" dirty="0">
                <a:solidFill>
                  <a:srgbClr val="FFFFFF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centro de custo distinto</a:t>
            </a:r>
            <a:r>
              <a:rPr lang="en-US" sz="2200" dirty="0">
                <a:solidFill>
                  <a:srgbClr val="FFFFFF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.</a:t>
            </a:r>
            <a:endParaRPr lang="en-US" sz="2200" dirty="0">
              <a:latin typeface="Georgia" panose="02040502050405020303" pitchFamily="18" charset="0"/>
            </a:endParaRPr>
          </a:p>
          <a:p>
            <a:pPr>
              <a:lnSpc>
                <a:spcPct val="126000"/>
              </a:lnSpc>
            </a:pPr>
            <a:r>
              <a:rPr lang="en-US" sz="2200" i="1" dirty="0">
                <a:solidFill>
                  <a:srgbClr val="FFFFFF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270 — LC 214/2025 | Art. 390 — Decreto 12.955/2026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2" name="Text 12">
            <a:extLst>
              <a:ext uri="{FF2B5EF4-FFF2-40B4-BE49-F238E27FC236}">
                <a16:creationId xmlns:a16="http://schemas.microsoft.com/office/drawing/2014/main" id="{E7FA22A3-2EC2-FEBF-DFDF-C1DC31C744B8}"/>
              </a:ext>
            </a:extLst>
          </p:cNvPr>
          <p:cNvSpPr/>
          <p:nvPr/>
        </p:nvSpPr>
        <p:spPr>
          <a:xfrm>
            <a:off x="543090" y="4276142"/>
            <a:ext cx="527991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2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CIB — Cadastro de Imóveis e Obras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9695051B-D1BB-24E5-2B50-7E436D9C9C4D}"/>
              </a:ext>
            </a:extLst>
          </p:cNvPr>
          <p:cNvSpPr/>
          <p:nvPr/>
        </p:nvSpPr>
        <p:spPr>
          <a:xfrm>
            <a:off x="516509" y="4658247"/>
            <a:ext cx="11675491" cy="2107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6000"/>
              </a:lnSpc>
              <a:spcAft>
                <a:spcPts val="1000"/>
              </a:spcAft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O imóvel/obra recebe identificação no CIB. Os documentos fiscais das aquisições devem indicar o </a:t>
            </a: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cadastro da obra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a que se destinam, possibilitando a correta alocação dos créditos de CBS.</a:t>
            </a:r>
            <a:endParaRPr lang="en-US" sz="2200" dirty="0">
              <a:latin typeface="Georgia" panose="02040502050405020303" pitchFamily="18" charset="0"/>
            </a:endParaRPr>
          </a:p>
          <a:p>
            <a:pPr>
              <a:lnSpc>
                <a:spcPct val="126000"/>
              </a:lnSpc>
            </a:pPr>
            <a:r>
              <a:rPr lang="en-US" sz="22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Arts. 265 e 269 — LC 214/2025 | Arts. 385 e 389–390 — Decreto 12.955/2026</a:t>
            </a:r>
            <a:endParaRPr lang="en-US" sz="2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7262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C908668F-847D-9F7E-46E1-13EF553E2F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93" y="4894361"/>
            <a:ext cx="11530507" cy="1935766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E8C9BB4-15EC-022B-EF94-C19036B493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34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6AADF63-0339-A214-B110-21B3E5479C4D}"/>
              </a:ext>
            </a:extLst>
          </p:cNvPr>
          <p:cNvSpPr/>
          <p:nvPr/>
        </p:nvSpPr>
        <p:spPr>
          <a:xfrm>
            <a:off x="759465" y="420687"/>
            <a:ext cx="10869017" cy="452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Alienação de Imóvel - RESUMO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1C472123-B17B-53C4-2B64-5CA16951B9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93" y="1354760"/>
            <a:ext cx="11530507" cy="2016559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F2D4B999-6569-AD16-4915-71EDA3ACE8F6}"/>
              </a:ext>
            </a:extLst>
          </p:cNvPr>
          <p:cNvSpPr/>
          <p:nvPr/>
        </p:nvSpPr>
        <p:spPr>
          <a:xfrm>
            <a:off x="901403" y="1444377"/>
            <a:ext cx="10283580" cy="384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0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Base de Cálculo</a:t>
            </a:r>
            <a:endParaRPr lang="en-US" sz="2000" b="1" dirty="0">
              <a:latin typeface="Georgia" panose="02040502050405020303" pitchFamily="18" charset="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315DA978-E694-C5F1-7989-62E2D84956F4}"/>
              </a:ext>
            </a:extLst>
          </p:cNvPr>
          <p:cNvSpPr/>
          <p:nvPr/>
        </p:nvSpPr>
        <p:spPr>
          <a:xfrm>
            <a:off x="901403" y="1863685"/>
            <a:ext cx="10283580" cy="786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8000"/>
              </a:lnSpc>
              <a:spcAft>
                <a:spcPts val="733"/>
              </a:spcAft>
            </a:pPr>
            <a:r>
              <a:rPr lang="en-US" sz="20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Valor da operação de alienação do imóvel, incluindo juros, variações monetárias e atualização monetária do saldo do preço.</a:t>
            </a:r>
            <a:endParaRPr lang="en-US" sz="2000" dirty="0">
              <a:latin typeface="Georgia" panose="02040502050405020303" pitchFamily="18" charset="0"/>
            </a:endParaRPr>
          </a:p>
          <a:p>
            <a:pPr>
              <a:lnSpc>
                <a:spcPct val="118000"/>
              </a:lnSpc>
            </a:pPr>
            <a:r>
              <a:rPr lang="en-US" sz="20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255, caput, I — LC nº 214/2025 | Art. 364, caput, I — Decreto nº 12.955/2026</a:t>
            </a:r>
            <a:endParaRPr lang="en-US" sz="2000" dirty="0">
              <a:latin typeface="Georgia" panose="02040502050405020303" pitchFamily="18" charset="0"/>
            </a:endParaRP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40136332-0F25-F277-DBF5-17BD4A33CE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93" y="3283943"/>
            <a:ext cx="11530507" cy="1517109"/>
          </a:xfrm>
          <a:prstGeom prst="rect">
            <a:avLst/>
          </a:prstGeom>
        </p:spPr>
      </p:pic>
      <p:sp>
        <p:nvSpPr>
          <p:cNvPr id="14" name="Text 5">
            <a:extLst>
              <a:ext uri="{FF2B5EF4-FFF2-40B4-BE49-F238E27FC236}">
                <a16:creationId xmlns:a16="http://schemas.microsoft.com/office/drawing/2014/main" id="{21D6873A-2532-D1A6-996E-AFBBF0A12400}"/>
              </a:ext>
            </a:extLst>
          </p:cNvPr>
          <p:cNvSpPr/>
          <p:nvPr/>
        </p:nvSpPr>
        <p:spPr>
          <a:xfrm>
            <a:off x="901403" y="3392399"/>
            <a:ext cx="10283580" cy="295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0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Sujeito Passivo</a:t>
            </a:r>
            <a:endParaRPr lang="en-US" sz="2000" b="1" dirty="0">
              <a:latin typeface="Georgia" panose="02040502050405020303" pitchFamily="18" charset="0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CBA540C7-FE2A-B097-DA03-C140B851E377}"/>
              </a:ext>
            </a:extLst>
          </p:cNvPr>
          <p:cNvSpPr/>
          <p:nvPr/>
        </p:nvSpPr>
        <p:spPr>
          <a:xfrm>
            <a:off x="901403" y="3784401"/>
            <a:ext cx="10283580" cy="435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8000"/>
              </a:lnSpc>
              <a:spcAft>
                <a:spcPts val="733"/>
              </a:spcAft>
            </a:pPr>
            <a:r>
              <a:rPr lang="en-US" sz="20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Alienante do imóvel.</a:t>
            </a:r>
            <a:endParaRPr lang="en-US" sz="2000" dirty="0">
              <a:latin typeface="Georgia" panose="02040502050405020303" pitchFamily="18" charset="0"/>
            </a:endParaRPr>
          </a:p>
          <a:p>
            <a:pPr>
              <a:lnSpc>
                <a:spcPct val="118000"/>
              </a:lnSpc>
            </a:pPr>
            <a:r>
              <a:rPr lang="en-US" sz="20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263, I — LC nº 214/2025 | Art. 381, I — Decreto nº 12.955/2026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FD8B8168-CEB0-F722-BEA6-2D2D21D1A37D}"/>
              </a:ext>
            </a:extLst>
          </p:cNvPr>
          <p:cNvSpPr/>
          <p:nvPr/>
        </p:nvSpPr>
        <p:spPr>
          <a:xfrm>
            <a:off x="901403" y="5009947"/>
            <a:ext cx="10283580" cy="280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Fato Gerador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1D20DE95-C537-96A7-87BF-CB5709B6AC8A}"/>
              </a:ext>
            </a:extLst>
          </p:cNvPr>
          <p:cNvSpPr/>
          <p:nvPr/>
        </p:nvSpPr>
        <p:spPr>
          <a:xfrm>
            <a:off x="901403" y="5435578"/>
            <a:ext cx="10408854" cy="13633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8000"/>
              </a:lnSpc>
              <a:spcAft>
                <a:spcPts val="733"/>
              </a:spcAft>
            </a:pPr>
            <a:r>
              <a:rPr lang="en-US" sz="20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Ato de alienação — celebração do contrato, inclusive promessa e carta de reserva com princípio de pagamento.</a:t>
            </a:r>
            <a:endParaRPr lang="en-US" sz="2000" dirty="0">
              <a:latin typeface="Georgia" panose="02040502050405020303" pitchFamily="18" charset="0"/>
            </a:endParaRPr>
          </a:p>
          <a:p>
            <a:pPr>
              <a:lnSpc>
                <a:spcPct val="118000"/>
              </a:lnSpc>
            </a:pPr>
            <a:r>
              <a:rPr lang="en-US" sz="20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254, I — LC nº 214/2025 | Art. 363, I e § 1º — Decreto nº 12.955/2026</a:t>
            </a:r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3935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15A7D-E3A2-D999-AF6E-3A1D59223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D7276766-C435-7523-F458-CA04746E19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2264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35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6A7459A-0D56-73A9-18ED-22B6FF28EF3D}"/>
              </a:ext>
            </a:extLst>
          </p:cNvPr>
          <p:cNvSpPr/>
          <p:nvPr/>
        </p:nvSpPr>
        <p:spPr>
          <a:xfrm>
            <a:off x="759465" y="420687"/>
            <a:ext cx="10869017" cy="452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Alienação de Imóvel - RESUMO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A70DB303-344C-B683-57B7-FD6221CAA8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7524" y="1155977"/>
            <a:ext cx="11271186" cy="1817515"/>
          </a:xfrm>
          <a:prstGeom prst="rect">
            <a:avLst/>
          </a:prstGeom>
        </p:spPr>
      </p:pic>
      <p:sp>
        <p:nvSpPr>
          <p:cNvPr id="8" name="Text 9">
            <a:extLst>
              <a:ext uri="{FF2B5EF4-FFF2-40B4-BE49-F238E27FC236}">
                <a16:creationId xmlns:a16="http://schemas.microsoft.com/office/drawing/2014/main" id="{CFDE5B0C-83C4-BDA0-9A94-DD6763F5CE68}"/>
              </a:ext>
            </a:extLst>
          </p:cNvPr>
          <p:cNvSpPr/>
          <p:nvPr/>
        </p:nvSpPr>
        <p:spPr>
          <a:xfrm>
            <a:off x="757437" y="1174202"/>
            <a:ext cx="10176979" cy="326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0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Local da Operação</a:t>
            </a:r>
            <a:endParaRPr lang="en-US" sz="2000" b="1" dirty="0">
              <a:latin typeface="Georgia" panose="02040502050405020303" pitchFamily="18" charset="0"/>
            </a:endParaRPr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362DC7E1-0D03-F1E4-01BF-A367521ECDDC}"/>
              </a:ext>
            </a:extLst>
          </p:cNvPr>
          <p:cNvSpPr/>
          <p:nvPr/>
        </p:nvSpPr>
        <p:spPr>
          <a:xfrm>
            <a:off x="757436" y="1691518"/>
            <a:ext cx="11031274" cy="1002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8000"/>
              </a:lnSpc>
              <a:spcAft>
                <a:spcPts val="733"/>
              </a:spcAft>
            </a:pPr>
            <a:r>
              <a:rPr lang="en-US" sz="20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Onde o imóvel está situado; se em mais de um Município, considera-se aquele onde estiver a maior parte da área.</a:t>
            </a:r>
            <a:endParaRPr lang="en-US" sz="2000" dirty="0">
              <a:latin typeface="Georgia" panose="02040502050405020303" pitchFamily="18" charset="0"/>
            </a:endParaRPr>
          </a:p>
          <a:p>
            <a:pPr>
              <a:lnSpc>
                <a:spcPct val="118000"/>
              </a:lnSpc>
            </a:pPr>
            <a:r>
              <a:rPr lang="en-US" sz="20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11, II — LC nº 214/2025 | Art. 12, II — Decreto nº 12.955/2026</a:t>
            </a:r>
            <a:endParaRPr lang="en-US" sz="2000" dirty="0">
              <a:latin typeface="Georgia" panose="02040502050405020303" pitchFamily="18" charset="0"/>
            </a:endParaRPr>
          </a:p>
        </p:txBody>
      </p:sp>
      <p:pic>
        <p:nvPicPr>
          <p:cNvPr id="12" name="Image 4" descr="preencoded.png">
            <a:extLst>
              <a:ext uri="{FF2B5EF4-FFF2-40B4-BE49-F238E27FC236}">
                <a16:creationId xmlns:a16="http://schemas.microsoft.com/office/drawing/2014/main" id="{37C30867-6641-C2C6-1AE3-3668D51FEB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375" y="3041044"/>
            <a:ext cx="11271195" cy="1349034"/>
          </a:xfrm>
          <a:prstGeom prst="rect">
            <a:avLst/>
          </a:prstGeom>
        </p:spPr>
      </p:pic>
      <p:sp>
        <p:nvSpPr>
          <p:cNvPr id="14" name="Text 11">
            <a:extLst>
              <a:ext uri="{FF2B5EF4-FFF2-40B4-BE49-F238E27FC236}">
                <a16:creationId xmlns:a16="http://schemas.microsoft.com/office/drawing/2014/main" id="{521E1607-E341-7289-44B7-AC93353D5A87}"/>
              </a:ext>
            </a:extLst>
          </p:cNvPr>
          <p:cNvSpPr/>
          <p:nvPr/>
        </p:nvSpPr>
        <p:spPr>
          <a:xfrm>
            <a:off x="757436" y="3130051"/>
            <a:ext cx="10176979" cy="288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0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Alíquota</a:t>
            </a:r>
            <a:endParaRPr lang="en-US" sz="2000" b="1" dirty="0">
              <a:latin typeface="Georgia" panose="02040502050405020303" pitchFamily="18" charset="0"/>
            </a:endParaRP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88837B91-F2B2-A51C-E7F6-55DF23631D22}"/>
              </a:ext>
            </a:extLst>
          </p:cNvPr>
          <p:cNvSpPr/>
          <p:nvPr/>
        </p:nvSpPr>
        <p:spPr>
          <a:xfrm>
            <a:off x="757437" y="3521981"/>
            <a:ext cx="11031273" cy="764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8000"/>
              </a:lnSpc>
              <a:spcAft>
                <a:spcPts val="733"/>
              </a:spcAft>
            </a:pPr>
            <a:r>
              <a:rPr lang="en-US" sz="20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Redução de </a:t>
            </a:r>
            <a:r>
              <a:rPr lang="en-US" sz="20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50%</a:t>
            </a:r>
            <a:r>
              <a:rPr lang="en-US" sz="20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da alíquota aplicável às operações imobiliárias.</a:t>
            </a:r>
            <a:endParaRPr lang="en-US" sz="2000" dirty="0">
              <a:latin typeface="Georgia" panose="02040502050405020303" pitchFamily="18" charset="0"/>
            </a:endParaRPr>
          </a:p>
          <a:p>
            <a:pPr>
              <a:lnSpc>
                <a:spcPct val="118000"/>
              </a:lnSpc>
            </a:pPr>
            <a:r>
              <a:rPr lang="en-US" sz="20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261 — LC nº 214/2025 | Art. 379 — Decreto nº 12.955/2026</a:t>
            </a:r>
            <a:endParaRPr lang="en-US" sz="2000" dirty="0">
              <a:latin typeface="Georgia" panose="02040502050405020303" pitchFamily="18" charset="0"/>
            </a:endParaRPr>
          </a:p>
        </p:txBody>
      </p:sp>
      <p:pic>
        <p:nvPicPr>
          <p:cNvPr id="18" name="Image 5" descr="preencoded.png">
            <a:extLst>
              <a:ext uri="{FF2B5EF4-FFF2-40B4-BE49-F238E27FC236}">
                <a16:creationId xmlns:a16="http://schemas.microsoft.com/office/drawing/2014/main" id="{7343CF76-913B-4942-113C-A303699B24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361" y="4543970"/>
            <a:ext cx="11271190" cy="2054425"/>
          </a:xfrm>
          <a:prstGeom prst="rect">
            <a:avLst/>
          </a:prstGeom>
        </p:spPr>
      </p:pic>
      <p:sp>
        <p:nvSpPr>
          <p:cNvPr id="20" name="Text 13">
            <a:extLst>
              <a:ext uri="{FF2B5EF4-FFF2-40B4-BE49-F238E27FC236}">
                <a16:creationId xmlns:a16="http://schemas.microsoft.com/office/drawing/2014/main" id="{E03FA42C-0A41-9D03-F24E-5594FEDEF737}"/>
              </a:ext>
            </a:extLst>
          </p:cNvPr>
          <p:cNvSpPr/>
          <p:nvPr/>
        </p:nvSpPr>
        <p:spPr>
          <a:xfrm>
            <a:off x="757437" y="4705360"/>
            <a:ext cx="10176979" cy="355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0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Redutor de Ajuste</a:t>
            </a:r>
            <a:endParaRPr lang="en-US" sz="2000" b="1" dirty="0">
              <a:latin typeface="Georgia" panose="02040502050405020303" pitchFamily="18" charset="0"/>
            </a:endParaRP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206507CF-F4A7-309D-E140-30AE0A319C55}"/>
              </a:ext>
            </a:extLst>
          </p:cNvPr>
          <p:cNvSpPr/>
          <p:nvPr/>
        </p:nvSpPr>
        <p:spPr>
          <a:xfrm>
            <a:off x="757436" y="5080745"/>
            <a:ext cx="10917039" cy="14384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8000"/>
              </a:lnSpc>
              <a:spcAft>
                <a:spcPts val="733"/>
              </a:spcAft>
            </a:pPr>
            <a:r>
              <a:rPr lang="en-US" sz="20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Vinculado ao imóvel do contribuinte a partir de 1º/1/2027. Pode compreender valor de aquisição, ITBI, laudêmio e contrapartidas urbanísticas/ambientais.</a:t>
            </a:r>
            <a:endParaRPr lang="en-US" sz="2000" dirty="0">
              <a:latin typeface="Georgia" panose="02040502050405020303" pitchFamily="18" charset="0"/>
            </a:endParaRPr>
          </a:p>
          <a:p>
            <a:pPr>
              <a:lnSpc>
                <a:spcPct val="118000"/>
              </a:lnSpc>
            </a:pPr>
            <a:r>
              <a:rPr lang="en-US" sz="20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Arts. 257 e 258 — LC nº 214/2025 | Arts. 369–375 — Decreto nº 12.955/2026</a:t>
            </a:r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045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96FBEF1-A518-55F9-107E-7AADD3FBB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36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BC9F2214-6E19-F123-E236-10381FF8A81C}"/>
              </a:ext>
            </a:extLst>
          </p:cNvPr>
          <p:cNvSpPr/>
          <p:nvPr/>
        </p:nvSpPr>
        <p:spPr>
          <a:xfrm>
            <a:off x="667756" y="328975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Permuta de Imóveis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1752B96B-56D2-59AC-7A79-D76736495014}"/>
              </a:ext>
            </a:extLst>
          </p:cNvPr>
          <p:cNvSpPr/>
          <p:nvPr/>
        </p:nvSpPr>
        <p:spPr>
          <a:xfrm>
            <a:off x="667756" y="1129445"/>
            <a:ext cx="8151763" cy="482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Tratamento na CBS — LC 214/2025 e LC 227/2026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D9382032-BCC0-F06A-8818-F2351AB996A8}"/>
              </a:ext>
            </a:extLst>
          </p:cNvPr>
          <p:cNvSpPr/>
          <p:nvPr/>
        </p:nvSpPr>
        <p:spPr>
          <a:xfrm>
            <a:off x="667756" y="1827113"/>
            <a:ext cx="10664273" cy="25031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 legislação estabelece que a troca pura de imóvel por imóvel não constitui fato gerador da CBS. A tributação incide </a:t>
            </a:r>
            <a:r>
              <a:rPr lang="en-US" sz="24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apenas sobre a torna</a:t>
            </a: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— a diferença eventualmente paga para equilibrar valor dos bens. O valor do bem recebido em permuta é excluído integralmente da base de cálculo do Redutor de Ajuste.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2" name="Shape 30">
            <a:extLst>
              <a:ext uri="{FF2B5EF4-FFF2-40B4-BE49-F238E27FC236}">
                <a16:creationId xmlns:a16="http://schemas.microsoft.com/office/drawing/2014/main" id="{7F84E965-3F58-9BCA-A440-F4C9F575CF09}"/>
              </a:ext>
            </a:extLst>
          </p:cNvPr>
          <p:cNvSpPr/>
          <p:nvPr/>
        </p:nvSpPr>
        <p:spPr>
          <a:xfrm>
            <a:off x="517928" y="4545482"/>
            <a:ext cx="10963927" cy="1595995"/>
          </a:xfrm>
          <a:prstGeom prst="roundRect">
            <a:avLst>
              <a:gd name="adj" fmla="val 2816"/>
            </a:avLst>
          </a:prstGeom>
          <a:solidFill>
            <a:srgbClr val="CCD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31">
            <a:extLst>
              <a:ext uri="{FF2B5EF4-FFF2-40B4-BE49-F238E27FC236}">
                <a16:creationId xmlns:a16="http://schemas.microsoft.com/office/drawing/2014/main" id="{19AC465E-B6B6-CB19-BB67-153416D0D932}"/>
              </a:ext>
            </a:extLst>
          </p:cNvPr>
          <p:cNvSpPr/>
          <p:nvPr/>
        </p:nvSpPr>
        <p:spPr>
          <a:xfrm>
            <a:off x="667756" y="4761183"/>
            <a:ext cx="10713554" cy="1262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Permuta não é venda. O valor do imóvel recebido em troca não integra o cálculo do Redutor de Ajuste — apenas a torna é tributada como operação onerosa.</a:t>
            </a:r>
            <a:endParaRPr lang="en-US" sz="23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2549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1006829-B885-3B73-4AB6-7E303D3B27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37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CA968C2-1C8C-E37D-507B-7A39C8903D0F}"/>
              </a:ext>
            </a:extLst>
          </p:cNvPr>
          <p:cNvSpPr/>
          <p:nvPr/>
        </p:nvSpPr>
        <p:spPr>
          <a:xfrm>
            <a:off x="496118" y="246433"/>
            <a:ext cx="9909753" cy="459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Permuta Entre Contribuintes: O Redutor Acompanha o Imóvel</a:t>
            </a:r>
            <a:endParaRPr lang="en-US" sz="2400" b="1" dirty="0">
              <a:latin typeface="Georgia" panose="02040502050405020303" pitchFamily="18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D8119622-B9FD-0CEA-8941-C89D65607D64}"/>
              </a:ext>
            </a:extLst>
          </p:cNvPr>
          <p:cNvSpPr/>
          <p:nvPr/>
        </p:nvSpPr>
        <p:spPr>
          <a:xfrm>
            <a:off x="517411" y="983547"/>
            <a:ext cx="10117453" cy="1367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Quando ambas as partes da permuta são </a:t>
            </a: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contribuintes do regime regular da CBS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, o Redutor de Ajuste não se extingue com a troca. Ele </a:t>
            </a: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migra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para o imóvel recebido e permanece disponível para aproveitamento em operações futuras — inclusive em vendas ou novas permutas envolvendo o bem recebido.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0" name="Text 21">
            <a:extLst>
              <a:ext uri="{FF2B5EF4-FFF2-40B4-BE49-F238E27FC236}">
                <a16:creationId xmlns:a16="http://schemas.microsoft.com/office/drawing/2014/main" id="{92669C68-DF23-D1CF-2DA3-3B7B16C9D048}"/>
              </a:ext>
            </a:extLst>
          </p:cNvPr>
          <p:cNvSpPr/>
          <p:nvPr/>
        </p:nvSpPr>
        <p:spPr>
          <a:xfrm>
            <a:off x="3547454" y="2686861"/>
            <a:ext cx="4057365" cy="476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Unidades a Construir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12" name="Text 22">
            <a:extLst>
              <a:ext uri="{FF2B5EF4-FFF2-40B4-BE49-F238E27FC236}">
                <a16:creationId xmlns:a16="http://schemas.microsoft.com/office/drawing/2014/main" id="{B58C36C5-1E27-1ABD-87F4-126E8595AFBC}"/>
              </a:ext>
            </a:extLst>
          </p:cNvPr>
          <p:cNvSpPr/>
          <p:nvPr/>
        </p:nvSpPr>
        <p:spPr>
          <a:xfrm>
            <a:off x="555214" y="3087224"/>
            <a:ext cx="3934749" cy="31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Regra Geral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14" name="Text 23">
            <a:extLst>
              <a:ext uri="{FF2B5EF4-FFF2-40B4-BE49-F238E27FC236}">
                <a16:creationId xmlns:a16="http://schemas.microsoft.com/office/drawing/2014/main" id="{68666F6F-BD54-977C-ED16-77B878CB4F88}"/>
              </a:ext>
            </a:extLst>
          </p:cNvPr>
          <p:cNvSpPr/>
          <p:nvPr/>
        </p:nvSpPr>
        <p:spPr>
          <a:xfrm>
            <a:off x="517411" y="3504983"/>
            <a:ext cx="8846553" cy="503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O Redutor migra integralmente para o imóvel recebido na permuta entre contribuintes.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6" name="Text 24">
            <a:extLst>
              <a:ext uri="{FF2B5EF4-FFF2-40B4-BE49-F238E27FC236}">
                <a16:creationId xmlns:a16="http://schemas.microsoft.com/office/drawing/2014/main" id="{5A3AE534-ED41-AD7F-0519-17BAD8088192}"/>
              </a:ext>
            </a:extLst>
          </p:cNvPr>
          <p:cNvSpPr/>
          <p:nvPr/>
        </p:nvSpPr>
        <p:spPr>
          <a:xfrm>
            <a:off x="555213" y="4167922"/>
            <a:ext cx="3934749" cy="2990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Unidades Futuras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18" name="Text 25">
            <a:extLst>
              <a:ext uri="{FF2B5EF4-FFF2-40B4-BE49-F238E27FC236}">
                <a16:creationId xmlns:a16="http://schemas.microsoft.com/office/drawing/2014/main" id="{904D547F-69F7-57F2-7CAA-CAC94ECA294F}"/>
              </a:ext>
            </a:extLst>
          </p:cNvPr>
          <p:cNvSpPr/>
          <p:nvPr/>
        </p:nvSpPr>
        <p:spPr>
          <a:xfrm>
            <a:off x="555214" y="4606242"/>
            <a:ext cx="9341342" cy="799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Quando a permuta envolve unidades a construir, o Redutor é aplicado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proporcionalmente à fração ideal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das unidades permutadas.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40" name="Text 26">
            <a:extLst>
              <a:ext uri="{FF2B5EF4-FFF2-40B4-BE49-F238E27FC236}">
                <a16:creationId xmlns:a16="http://schemas.microsoft.com/office/drawing/2014/main" id="{0F4E5FC7-85E0-6846-F792-A8B4328601CD}"/>
              </a:ext>
            </a:extLst>
          </p:cNvPr>
          <p:cNvSpPr/>
          <p:nvPr/>
        </p:nvSpPr>
        <p:spPr>
          <a:xfrm>
            <a:off x="496118" y="5845980"/>
            <a:ext cx="3934749" cy="268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Fundamento Legal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42" name="Text 27">
            <a:extLst>
              <a:ext uri="{FF2B5EF4-FFF2-40B4-BE49-F238E27FC236}">
                <a16:creationId xmlns:a16="http://schemas.microsoft.com/office/drawing/2014/main" id="{12DFB10C-018B-FAEC-343E-09BF0A601F38}"/>
              </a:ext>
            </a:extLst>
          </p:cNvPr>
          <p:cNvSpPr/>
          <p:nvPr/>
        </p:nvSpPr>
        <p:spPr>
          <a:xfrm>
            <a:off x="496118" y="6322261"/>
            <a:ext cx="7212814" cy="443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252, § 5º, LC 214/2025 · Art. 360, § 7º, Decreto nº 12.955/2026</a:t>
            </a:r>
            <a:endParaRPr lang="en-US" sz="2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6077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11BD05C-F12F-AEB4-8A5B-24367F2CFE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38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C0D1BEC-7FC0-731A-AD4A-E581C3C26710}"/>
              </a:ext>
            </a:extLst>
          </p:cNvPr>
          <p:cNvSpPr/>
          <p:nvPr/>
        </p:nvSpPr>
        <p:spPr>
          <a:xfrm>
            <a:off x="313239" y="287677"/>
            <a:ext cx="9918897" cy="529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Permuta com Não Contribuinte: Preservação do Redutor</a:t>
            </a:r>
            <a:endParaRPr lang="en-US" sz="2600" b="1" dirty="0">
              <a:latin typeface="Georgia" panose="02040502050405020303" pitchFamily="18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F8C84771-270B-1AAD-352A-792AEE6139B7}"/>
              </a:ext>
            </a:extLst>
          </p:cNvPr>
          <p:cNvSpPr/>
          <p:nvPr/>
        </p:nvSpPr>
        <p:spPr>
          <a:xfrm>
            <a:off x="313239" y="817070"/>
            <a:ext cx="10463618" cy="1514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20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Quando uma das partes da permuta é </a:t>
            </a:r>
            <a:r>
              <a:rPr lang="en-US" sz="20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não contribuinte</a:t>
            </a:r>
            <a:r>
              <a:rPr lang="en-US" sz="20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do regime regular da CBS, aplicam-se regras específicas introduzidas pela </a:t>
            </a:r>
            <a:r>
              <a:rPr lang="en-US" sz="2000" b="1" dirty="0">
                <a:solidFill>
                  <a:srgbClr val="2150FE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LC 227/2026</a:t>
            </a:r>
            <a:r>
              <a:rPr lang="en-US" sz="20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. O objetivo é impedir a perda do Redutor de Ajuste acumulado pelo contribuinte quando o imóvel transita pela esfera de quem não está no regime regular.</a:t>
            </a:r>
            <a:endParaRPr lang="en-US" sz="2000" dirty="0">
              <a:latin typeface="Georgia" panose="02040502050405020303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5ECC7FF-16B2-E6CE-F8C1-E16518239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40" y="2331368"/>
            <a:ext cx="9848040" cy="4161507"/>
          </a:xfrm>
          <a:prstGeom prst="rect">
            <a:avLst/>
          </a:prstGeom>
        </p:spPr>
      </p:pic>
      <p:sp>
        <p:nvSpPr>
          <p:cNvPr id="14" name="Text 37">
            <a:extLst>
              <a:ext uri="{FF2B5EF4-FFF2-40B4-BE49-F238E27FC236}">
                <a16:creationId xmlns:a16="http://schemas.microsoft.com/office/drawing/2014/main" id="{CCBA4B9D-B55A-F1A3-B0F8-605A1B34E68A}"/>
              </a:ext>
            </a:extLst>
          </p:cNvPr>
          <p:cNvSpPr/>
          <p:nvPr/>
        </p:nvSpPr>
        <p:spPr>
          <a:xfrm>
            <a:off x="313239" y="6492875"/>
            <a:ext cx="7981079" cy="365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Base legal: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LC 227/2026 · Art. 360, §§ 8º e 9º, do Decreto nº 12.955/2026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0421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F3349D-BE70-49BF-AA53-3F48D00ED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t>39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0261CDA-7287-588E-486F-F9C728BE6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76" y="1353991"/>
            <a:ext cx="6059595" cy="4255808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7AC25E7E-BCAA-A8BF-CC7F-13392F21A1E6}"/>
              </a:ext>
            </a:extLst>
          </p:cNvPr>
          <p:cNvSpPr txBox="1"/>
          <p:nvPr/>
        </p:nvSpPr>
        <p:spPr>
          <a:xfrm>
            <a:off x="0" y="294785"/>
            <a:ext cx="99930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rgbClr val="1E2761"/>
                </a:solidFill>
                <a:latin typeface="Georgia" panose="02040502050405020303" pitchFamily="18" charset="0"/>
                <a:ea typeface="Cambria" pitchFamily="34" charset="-122"/>
                <a:cs typeface="Cambria" pitchFamily="34" charset="-120"/>
              </a:rPr>
              <a:t>Bens Imóveis – Tratamento Tributário – Locação </a:t>
            </a:r>
            <a:endParaRPr lang="pt-BR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1255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613A6754-5124-F5E7-F842-027F49F93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40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452F8D-A3E7-E037-FF45-325D56C1E3EC}"/>
              </a:ext>
            </a:extLst>
          </p:cNvPr>
          <p:cNvSpPr txBox="1"/>
          <p:nvPr/>
        </p:nvSpPr>
        <p:spPr>
          <a:xfrm>
            <a:off x="0" y="162530"/>
            <a:ext cx="99930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rgbClr val="1E2761"/>
                </a:solidFill>
                <a:latin typeface="Georgia" panose="02040502050405020303" pitchFamily="18" charset="0"/>
                <a:ea typeface="Cambria" pitchFamily="34" charset="-122"/>
                <a:cs typeface="Cambria" pitchFamily="34" charset="-120"/>
              </a:rPr>
              <a:t>Bens Imóveis – Tratamento Tributário – Locação </a:t>
            </a:r>
            <a:endParaRPr lang="pt-BR" dirty="0">
              <a:latin typeface="Georgia" panose="02040502050405020303" pitchFamily="18" charset="0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77A9707C-D13D-541F-9042-A6B939C849F0}"/>
              </a:ext>
            </a:extLst>
          </p:cNvPr>
          <p:cNvSpPr/>
          <p:nvPr/>
        </p:nvSpPr>
        <p:spPr>
          <a:xfrm>
            <a:off x="171635" y="713820"/>
            <a:ext cx="1086901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Enquadramento da Pessoa Física como Contribuinte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C8D4A4F9-7F93-B432-2D13-DA750E5C5DFF}"/>
              </a:ext>
            </a:extLst>
          </p:cNvPr>
          <p:cNvSpPr/>
          <p:nvPr/>
        </p:nvSpPr>
        <p:spPr>
          <a:xfrm>
            <a:off x="6563511" y="2246568"/>
            <a:ext cx="5334000" cy="451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4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Enquadramento no Próprio Ano</a:t>
            </a:r>
            <a:endParaRPr lang="en-US" sz="2400" b="1" dirty="0">
              <a:latin typeface="Georgia" panose="02040502050405020303" pitchFamily="18" charset="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3240885A-98A1-92AB-BE7B-EA7CFCFEDB48}"/>
              </a:ext>
            </a:extLst>
          </p:cNvPr>
          <p:cNvSpPr/>
          <p:nvPr/>
        </p:nvSpPr>
        <p:spPr>
          <a:xfrm>
            <a:off x="6563511" y="2991119"/>
            <a:ext cx="5421086" cy="2544649"/>
          </a:xfrm>
          <a:prstGeom prst="rect">
            <a:avLst/>
          </a:prstGeom>
          <a:noFill/>
          <a:ln/>
        </p:spPr>
        <p:txBody>
          <a:bodyPr wrap="square" lIns="0" tIns="37804" rIns="0" bIns="0" rtlCol="0" anchor="t">
            <a:normAutofit/>
          </a:bodyPr>
          <a:lstStyle/>
          <a:p>
            <a:pPr marL="149010" indent="-149010">
              <a:buSzPct val="100000"/>
              <a:buChar char="•"/>
            </a:pP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4ª alienação e posteriores</a:t>
            </a:r>
            <a:endParaRPr lang="en-US" sz="2400" dirty="0">
              <a:latin typeface="Georgia" panose="02040502050405020303" pitchFamily="18" charset="0"/>
            </a:endParaRPr>
          </a:p>
          <a:p>
            <a:pPr marL="149010" indent="-149010">
              <a:buSzPct val="100000"/>
              <a:buChar char="•"/>
            </a:pP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2ª alienação e posteriores de imóveis construídos pelo próprio alienante</a:t>
            </a:r>
            <a:endParaRPr lang="en-US" sz="2400" dirty="0">
              <a:latin typeface="Georgia" panose="02040502050405020303" pitchFamily="18" charset="0"/>
            </a:endParaRPr>
          </a:p>
          <a:p>
            <a:pPr marL="149010" indent="-149010">
              <a:buSzPct val="100000"/>
              <a:buChar char="•"/>
            </a:pP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Na locação: receita que exceda em </a:t>
            </a:r>
            <a:r>
              <a:rPr lang="en-US" sz="24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20%</a:t>
            </a:r>
            <a:r>
              <a:rPr lang="en-US" sz="24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o limite, observada a quantidade mínima de imóveis</a:t>
            </a:r>
            <a:endParaRPr lang="en-US" sz="2400" dirty="0">
              <a:latin typeface="Georgia" panose="02040502050405020303" pitchFamily="18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B1C1D228-A2B5-6CFD-C7F6-A5C03EA73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35" y="1009095"/>
            <a:ext cx="6207394" cy="591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980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59F93-0DCE-4EA7-2927-A9B7B3A7F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A715C1-002C-1605-F8E0-7D2F8623C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t>41</a:t>
            </a:fld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1F7DEB6-D483-DE06-64D7-07FE8F3BA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71" y="1333645"/>
            <a:ext cx="6650505" cy="222499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D586E94-C999-1572-7906-55900CF09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71" y="3695800"/>
            <a:ext cx="11996058" cy="2288075"/>
          </a:xfrm>
          <a:prstGeom prst="rect">
            <a:avLst/>
          </a:prstGeom>
        </p:spPr>
      </p:pic>
      <p:sp>
        <p:nvSpPr>
          <p:cNvPr id="15" name="Text 16">
            <a:extLst>
              <a:ext uri="{FF2B5EF4-FFF2-40B4-BE49-F238E27FC236}">
                <a16:creationId xmlns:a16="http://schemas.microsoft.com/office/drawing/2014/main" id="{02153D47-DC91-8BA3-C2E6-1D2080898777}"/>
              </a:ext>
            </a:extLst>
          </p:cNvPr>
          <p:cNvSpPr/>
          <p:nvPr/>
        </p:nvSpPr>
        <p:spPr>
          <a:xfrm>
            <a:off x="266539" y="626356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B72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Base legal: arts. 253 e 277 a 283 da LC 214/2025.</a:t>
            </a:r>
            <a:endParaRPr lang="en-US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9F0CCB6-1F0A-8EF5-A5C3-28C8F90FC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3306" y="1404099"/>
            <a:ext cx="6143948" cy="206373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588B033-6119-132F-6982-E25E1A663C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919" y="189788"/>
            <a:ext cx="7104795" cy="43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602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459E1C7-03D1-2807-2B36-CD9F4B34D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42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5008FBFE-595B-7EA3-6D05-D46FF6077C73}"/>
              </a:ext>
            </a:extLst>
          </p:cNvPr>
          <p:cNvSpPr/>
          <p:nvPr/>
        </p:nvSpPr>
        <p:spPr>
          <a:xfrm>
            <a:off x="253704" y="304926"/>
            <a:ext cx="9182904" cy="623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1B1B27"/>
                </a:solidFill>
                <a:latin typeface="Georgia" panose="02040502050405020303" pitchFamily="18" charset="0"/>
                <a:ea typeface="Raleway" pitchFamily="34" charset="-122"/>
                <a:cs typeface="Raleway" pitchFamily="34" charset="-120"/>
              </a:rPr>
              <a:t>Locação de Imóvel por Pessoa Jurídica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87D1CC07-C9F5-6859-2DB3-9377128BF965}"/>
              </a:ext>
            </a:extLst>
          </p:cNvPr>
          <p:cNvSpPr/>
          <p:nvPr/>
        </p:nvSpPr>
        <p:spPr>
          <a:xfrm>
            <a:off x="128015" y="1207008"/>
            <a:ext cx="6436071" cy="5444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Na </a:t>
            </a:r>
            <a:r>
              <a:rPr lang="en-US" sz="2400" b="1" dirty="0">
                <a:solidFill>
                  <a:srgbClr val="3C3939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locação de imóvel por pessoa jurídica </a:t>
            </a:r>
            <a:r>
              <a:rPr lang="en-US" sz="2400" dirty="0">
                <a:solidFill>
                  <a:srgbClr val="3C3939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para uso em sua </a:t>
            </a:r>
            <a:r>
              <a:rPr lang="en-US" sz="2400" b="1" dirty="0">
                <a:solidFill>
                  <a:srgbClr val="3C3939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atividade econômica </a:t>
            </a:r>
            <a:r>
              <a:rPr lang="en-US" sz="2400" dirty="0">
                <a:solidFill>
                  <a:srgbClr val="3C3939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— como galpão, escritório, loja ou unidade fabril — pode haver crédito de IBS/CBS, desde que atendidos os requisitos legais de creditamento: </a:t>
            </a:r>
            <a:r>
              <a:rPr lang="en-US" sz="2400" b="1" dirty="0">
                <a:solidFill>
                  <a:srgbClr val="3C3939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vinculação a operação tributada</a:t>
            </a:r>
            <a:r>
              <a:rPr lang="en-US" sz="2400" dirty="0">
                <a:solidFill>
                  <a:srgbClr val="3C3939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, ausência de vedação específica e enquadramento no regime regular do contribuinte, nos termos da LC 214.</a:t>
            </a:r>
            <a:endParaRPr lang="en-US" sz="2400" dirty="0">
              <a:latin typeface="Georgia" panose="02040502050405020303" pitchFamily="18" charset="0"/>
            </a:endParaRPr>
          </a:p>
        </p:txBody>
      </p:sp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E9BECC1A-52D8-4A6C-8250-6DF7DB964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710" y="1422703"/>
            <a:ext cx="5192688" cy="301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4169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E1A0BCA-F897-1119-7E19-018D3D10C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43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2B604773-8307-6B67-14E0-82F0D281607F}"/>
              </a:ext>
            </a:extLst>
          </p:cNvPr>
          <p:cNvSpPr/>
          <p:nvPr/>
        </p:nvSpPr>
        <p:spPr>
          <a:xfrm>
            <a:off x="414505" y="236467"/>
            <a:ext cx="97200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Locações por Temporada</a:t>
            </a:r>
            <a:endParaRPr lang="en-US" sz="28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7CDB896-06D2-1F91-C952-206A59C7C462}"/>
              </a:ext>
            </a:extLst>
          </p:cNvPr>
          <p:cNvSpPr txBox="1"/>
          <p:nvPr/>
        </p:nvSpPr>
        <p:spPr>
          <a:xfrm>
            <a:off x="414505" y="4171001"/>
            <a:ext cx="338186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2000" dirty="0">
                <a:solidFill>
                  <a:srgbClr val="6B72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prazo do contrato separa o regime de locação do regime de hotelaria; o enquadramento como contribuinte (limites de imóveis/receita) separa quem está dentro ou fora da incidência.</a:t>
            </a:r>
            <a:endParaRPr lang="en-US" sz="2000" dirty="0"/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E4512ABC-4872-1C95-C542-B09733B60E99}"/>
              </a:ext>
            </a:extLst>
          </p:cNvPr>
          <p:cNvSpPr/>
          <p:nvPr/>
        </p:nvSpPr>
        <p:spPr>
          <a:xfrm>
            <a:off x="7552139" y="4108911"/>
            <a:ext cx="4225356" cy="2749089"/>
          </a:xfrm>
          <a:prstGeom prst="roundRect">
            <a:avLst>
              <a:gd name="adj" fmla="val 3409"/>
            </a:avLst>
          </a:prstGeom>
          <a:solidFill>
            <a:srgbClr val="1B1B27">
              <a:alpha val="9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844353FC-AFE9-DC22-94F0-FB1293531E92}"/>
              </a:ext>
            </a:extLst>
          </p:cNvPr>
          <p:cNvSpPr/>
          <p:nvPr/>
        </p:nvSpPr>
        <p:spPr>
          <a:xfrm>
            <a:off x="7755193" y="4580755"/>
            <a:ext cx="4040418" cy="2387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72720" indent="-172720" algn="l">
              <a:lnSpc>
                <a:spcPct val="120000"/>
              </a:lnSpc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Vedação ao crédito pelo adquirente, nas hipóteses equiparadas à </a:t>
            </a:r>
            <a:r>
              <a:rPr lang="en-US" sz="2000" dirty="0" err="1">
                <a:solidFill>
                  <a:srgbClr val="FFFFFF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hospedagem</a:t>
            </a:r>
            <a:endParaRPr lang="en-US" sz="2000" dirty="0">
              <a:solidFill>
                <a:srgbClr val="FFFFFF"/>
              </a:solidFill>
              <a:latin typeface="Georgia" panose="02040502050405020303" pitchFamily="18" charset="0"/>
              <a:ea typeface="Roboto" pitchFamily="34" charset="-122"/>
              <a:cs typeface="Roboto" pitchFamily="34" charset="-120"/>
            </a:endParaRPr>
          </a:p>
          <a:p>
            <a:pPr marL="172720" indent="-172720" algn="l">
              <a:lnSpc>
                <a:spcPct val="120000"/>
              </a:lnSpc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Aplicação às plataformas digitais que intermedeiam hospedagem de curta duração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08E27C31-8B5A-E3FB-9072-3B6CDF2AC4E3}"/>
              </a:ext>
            </a:extLst>
          </p:cNvPr>
          <p:cNvSpPr/>
          <p:nvPr/>
        </p:nvSpPr>
        <p:spPr>
          <a:xfrm>
            <a:off x="7860798" y="4171268"/>
            <a:ext cx="2526351" cy="26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Regime Jurídico da Hotelaria</a:t>
            </a:r>
            <a:endParaRPr lang="en-US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26D9F3D-984D-2BBB-E36A-E9F5509EA90C}"/>
              </a:ext>
            </a:extLst>
          </p:cNvPr>
          <p:cNvSpPr txBox="1"/>
          <p:nvPr/>
        </p:nvSpPr>
        <p:spPr>
          <a:xfrm>
            <a:off x="3867172" y="4093296"/>
            <a:ext cx="361416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3C3939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A locação de curta duração, quando submetida ao regime de hotelaria do art. 253 da LC nº 214/2025, atrai as regras próprias do setor e impacta diretamente a não cumulatividade do IBS e da CBS</a:t>
            </a:r>
            <a:endParaRPr lang="pt-BR" sz="2000" dirty="0">
              <a:latin typeface="Georgia" panose="02040502050405020303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37F9B65-21D0-3A6B-5AF5-CEB932933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05" y="1132102"/>
            <a:ext cx="11088647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69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31F78AD-5571-159A-8F62-48759B06EF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44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289C4D66-E718-8C20-49D2-169F7A98DC30}"/>
              </a:ext>
            </a:extLst>
          </p:cNvPr>
          <p:cNvSpPr/>
          <p:nvPr/>
        </p:nvSpPr>
        <p:spPr>
          <a:xfrm>
            <a:off x="384048" y="156724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Lei Qualifica a Operação — Não o Contribuinte</a:t>
            </a:r>
            <a:endParaRPr lang="en-US" sz="28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BE352BC3-0A6E-12BF-4A35-117BEC7D8233}"/>
              </a:ext>
            </a:extLst>
          </p:cNvPr>
          <p:cNvSpPr/>
          <p:nvPr/>
        </p:nvSpPr>
        <p:spPr>
          <a:xfrm>
            <a:off x="548640" y="791842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B72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mesmo locador pode ter, no mesmo mês, receitas em dois regimes diferentes</a:t>
            </a:r>
            <a:endParaRPr lang="en-US" sz="20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B4BB8E2-CEC0-D9A5-7007-8A6EA49563EB}"/>
              </a:ext>
            </a:extLst>
          </p:cNvPr>
          <p:cNvSpPr txBox="1"/>
          <p:nvPr/>
        </p:nvSpPr>
        <p:spPr>
          <a:xfrm>
            <a:off x="472440" y="1238336"/>
            <a:ext cx="107350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2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Leitura sistemática (não expressa na LC 214): </a:t>
            </a:r>
            <a:r>
              <a:rPr lang="en-US" sz="2000" dirty="0">
                <a:solidFill>
                  <a:srgbClr val="1F29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art. 253 qualifica “a locação” — a operação — e não diz que “o contribuinte será tributado como hotelaria”. O §2º reforça isso ao mandar somar essas operações aos limites do art. 251, sem fundir os regimes.</a:t>
            </a:r>
            <a:endParaRPr lang="en-US" sz="2000" dirty="0"/>
          </a:p>
        </p:txBody>
      </p:sp>
      <p:graphicFrame>
        <p:nvGraphicFramePr>
          <p:cNvPr id="5" name="Table 0">
            <a:extLst>
              <a:ext uri="{FF2B5EF4-FFF2-40B4-BE49-F238E27FC236}">
                <a16:creationId xmlns:a16="http://schemas.microsoft.com/office/drawing/2014/main" id="{E2456988-7CF1-75DB-2E00-B9BD79C4E8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821136"/>
              </p:ext>
            </p:extLst>
          </p:nvPr>
        </p:nvGraphicFramePr>
        <p:xfrm>
          <a:off x="472440" y="2334733"/>
          <a:ext cx="8606246" cy="4431118"/>
        </p:xfrm>
        <a:graphic>
          <a:graphicData uri="http://schemas.openxmlformats.org/drawingml/2006/table">
            <a:tbl>
              <a:tblPr/>
              <a:tblGrid>
                <a:gridCol w="3065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7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3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25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Imóvel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Prazo do contrato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Regime aplicável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25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Georgia" panose="02040502050405020303" pitchFamily="18" charset="0"/>
                        </a:rPr>
                        <a:t>Apartamento A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Georgia" panose="02040502050405020303" pitchFamily="18" charset="0"/>
                        </a:rPr>
                        <a:t>Contrato de 30 meses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3A5A78"/>
                          </a:solidFill>
                          <a:latin typeface="Georgia" panose="02040502050405020303" pitchFamily="18" charset="0"/>
                        </a:rPr>
                        <a:t>Locação </a:t>
                      </a:r>
                      <a:r>
                        <a:rPr lang="en-US" sz="2000" b="1" dirty="0" err="1">
                          <a:solidFill>
                            <a:srgbClr val="3A5A78"/>
                          </a:solidFill>
                          <a:latin typeface="Georgia" panose="02040502050405020303" pitchFamily="18" charset="0"/>
                        </a:rPr>
                        <a:t>imobiliária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25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Georgia" panose="02040502050405020303" pitchFamily="18" charset="0"/>
                        </a:rPr>
                        <a:t>Apartamento B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Georgia" panose="02040502050405020303" pitchFamily="18" charset="0"/>
                        </a:rPr>
                        <a:t>Contrato de 24 meses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3A5A78"/>
                          </a:solidFill>
                          <a:latin typeface="Georgia" panose="02040502050405020303" pitchFamily="18" charset="0"/>
                        </a:rPr>
                        <a:t>Locação </a:t>
                      </a:r>
                      <a:r>
                        <a:rPr lang="en-US" sz="2000" b="1" dirty="0" err="1">
                          <a:solidFill>
                            <a:srgbClr val="3A5A78"/>
                          </a:solidFill>
                          <a:latin typeface="Georgia" panose="02040502050405020303" pitchFamily="18" charset="0"/>
                        </a:rPr>
                        <a:t>imobiliária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17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Georgia" panose="02040502050405020303" pitchFamily="18" charset="0"/>
                        </a:rPr>
                        <a:t>Apartamento C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Georgia" panose="02040502050405020303" pitchFamily="18" charset="0"/>
                        </a:rPr>
                        <a:t>Airbnb — 7 dias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9B4444"/>
                          </a:solidFill>
                          <a:latin typeface="Georgia" panose="02040502050405020303" pitchFamily="18" charset="0"/>
                        </a:rPr>
                        <a:t>Hotelaria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17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Georgia" panose="02040502050405020303" pitchFamily="18" charset="0"/>
                        </a:rPr>
                        <a:t>Apartamento D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Georgia" panose="02040502050405020303" pitchFamily="18" charset="0"/>
                        </a:rPr>
                        <a:t>Airbnb — 15 dias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9B4444"/>
                          </a:solidFill>
                          <a:latin typeface="Georgia" panose="02040502050405020303" pitchFamily="18" charset="0"/>
                        </a:rPr>
                        <a:t>Hotelaria</a:t>
                      </a:r>
                      <a:endParaRPr lang="en-US" sz="2000" dirty="0">
                        <a:latin typeface="Georgia" panose="02040502050405020303" pitchFamily="18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4802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C6AF3-30BB-9554-E6B2-BBE115832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BA4519B-B159-DDF6-F95B-0E97DDE781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45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ACDD4331-6FCC-D109-8947-A9ED3E67D9A1}"/>
              </a:ext>
            </a:extLst>
          </p:cNvPr>
          <p:cNvSpPr/>
          <p:nvPr/>
        </p:nvSpPr>
        <p:spPr>
          <a:xfrm>
            <a:off x="384048" y="156724"/>
            <a:ext cx="9391323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Lei Qualifica a Operação — Não o Contribuinte</a:t>
            </a:r>
            <a:endParaRPr lang="en-US" sz="28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018CF0E-AA0C-9B2A-85E1-9AA2F30AF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48" y="1631727"/>
            <a:ext cx="6481574" cy="3647844"/>
          </a:xfrm>
          <a:prstGeom prst="rect">
            <a:avLst/>
          </a:prstGeom>
        </p:spPr>
      </p:pic>
      <p:sp>
        <p:nvSpPr>
          <p:cNvPr id="14" name="Text 4">
            <a:extLst>
              <a:ext uri="{FF2B5EF4-FFF2-40B4-BE49-F238E27FC236}">
                <a16:creationId xmlns:a16="http://schemas.microsoft.com/office/drawing/2014/main" id="{23479042-7E66-FA0B-10AF-19C2F8A1A5B0}"/>
              </a:ext>
            </a:extLst>
          </p:cNvPr>
          <p:cNvSpPr/>
          <p:nvPr/>
        </p:nvSpPr>
        <p:spPr>
          <a:xfrm>
            <a:off x="7228113" y="1746295"/>
            <a:ext cx="4430486" cy="36478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6B72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Receita anual: R$ 420.000 e mais de 3 imóveis → contribuinte do IBS/CBS. Mesmo assim, A e B seguem no regime de locação; só C e D entram na hotelaria.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74302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2DC7C09-DCB3-29C7-7AE7-31B301C19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46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5B21843A-B790-1040-8CE3-65995C5F3D30}"/>
              </a:ext>
            </a:extLst>
          </p:cNvPr>
          <p:cNvSpPr/>
          <p:nvPr/>
        </p:nvSpPr>
        <p:spPr>
          <a:xfrm>
            <a:off x="301752" y="180914"/>
            <a:ext cx="9592055" cy="539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1B1B27"/>
                </a:solidFill>
                <a:latin typeface="Georgia" panose="02040502050405020303" pitchFamily="18" charset="0"/>
                <a:ea typeface="Raleway" pitchFamily="34" charset="-122"/>
                <a:cs typeface="Raleway" pitchFamily="34" charset="-120"/>
              </a:rPr>
              <a:t>Locação a Pessoa Física e Destinação de Uso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994AEAE5-5173-BC44-49DC-F95D52A33A91}"/>
              </a:ext>
            </a:extLst>
          </p:cNvPr>
          <p:cNvSpPr/>
          <p:nvPr/>
        </p:nvSpPr>
        <p:spPr>
          <a:xfrm>
            <a:off x="301752" y="886226"/>
            <a:ext cx="9854619" cy="10875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Nem toda operação locatícia gera crédito na LC nº 214/2024. Na CBS, é preciso distinguir três hipóteses com efeitos fiscais distintos:</a:t>
            </a:r>
            <a:endParaRPr lang="en-US" sz="2400" dirty="0">
              <a:latin typeface="Georgia" panose="02040502050405020303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D0963E8-0032-DB24-B8D6-CDD0FA9D8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52" y="2140033"/>
            <a:ext cx="5326162" cy="466931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F2D6545-6D0B-3169-CB51-771675ACF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622" y="2091385"/>
            <a:ext cx="5249962" cy="471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892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00C70-3B00-7413-827C-42EE6B97C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2113301-0E35-65B0-7426-18CC7325B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47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A9D9AC0F-271A-2912-88F1-0C3560D3A93C}"/>
              </a:ext>
            </a:extLst>
          </p:cNvPr>
          <p:cNvSpPr/>
          <p:nvPr/>
        </p:nvSpPr>
        <p:spPr>
          <a:xfrm>
            <a:off x="301752" y="153941"/>
            <a:ext cx="9592055" cy="539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1B1B27"/>
                </a:solidFill>
                <a:latin typeface="Georgia" panose="02040502050405020303" pitchFamily="18" charset="0"/>
                <a:ea typeface="Raleway" pitchFamily="34" charset="-122"/>
                <a:cs typeface="Raleway" pitchFamily="34" charset="-120"/>
              </a:rPr>
              <a:t>Locação a Pessoa Física e Destinação de Uso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14206B3C-C783-28D6-6D7F-635AF8FC719E}"/>
              </a:ext>
            </a:extLst>
          </p:cNvPr>
          <p:cNvSpPr/>
          <p:nvPr/>
        </p:nvSpPr>
        <p:spPr>
          <a:xfrm>
            <a:off x="301752" y="647414"/>
            <a:ext cx="9592054" cy="1077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Georgia" panose="02040502050405020303" pitchFamily="18" charset="0"/>
                <a:ea typeface="Roboto" pitchFamily="34" charset="-122"/>
                <a:cs typeface="Roboto" pitchFamily="34" charset="-120"/>
              </a:rPr>
              <a:t>Nem toda operação locatícia gera crédito na LC nº 214/2024. Na CBS, é preciso distinguir três hipóteses com efeitos fiscais distintos:</a:t>
            </a:r>
            <a:endParaRPr lang="en-US" sz="2400" dirty="0">
              <a:latin typeface="Georgia" panose="02040502050405020303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2EADDA6-4818-A167-FB63-D4A47CA95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67" y="2139639"/>
            <a:ext cx="6643334" cy="444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390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4A2C4EC-A01D-EEE8-F2AC-82171D6D5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48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9F65FC7-1A95-39C9-3259-145CA9F1E610}"/>
              </a:ext>
            </a:extLst>
          </p:cNvPr>
          <p:cNvSpPr/>
          <p:nvPr/>
        </p:nvSpPr>
        <p:spPr>
          <a:xfrm>
            <a:off x="456209" y="361509"/>
            <a:ext cx="10869017" cy="4614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Locação, Cessão Onerosa e Arrendamento - RESUMO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7914BCAC-0CC2-45DF-8DAD-DBFE074C5D8D}"/>
              </a:ext>
            </a:extLst>
          </p:cNvPr>
          <p:cNvSpPr/>
          <p:nvPr/>
        </p:nvSpPr>
        <p:spPr>
          <a:xfrm>
            <a:off x="456209" y="1022376"/>
            <a:ext cx="5081588" cy="339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Base de Cálculo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893402FB-2213-5CE7-A4A7-74D344E50599}"/>
              </a:ext>
            </a:extLst>
          </p:cNvPr>
          <p:cNvSpPr/>
          <p:nvPr/>
        </p:nvSpPr>
        <p:spPr>
          <a:xfrm>
            <a:off x="456209" y="1645757"/>
            <a:ext cx="5081588" cy="2812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9000"/>
              </a:lnSpc>
              <a:spcAft>
                <a:spcPts val="533"/>
              </a:spcAft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Valor da operação. </a:t>
            </a: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Não integram a base: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tributos/emolumentos sobre o imóvel, condomínio, foro e taxa de ocupação quando suportados pelo locatário e comprovadamente pagos.</a:t>
            </a:r>
            <a:endParaRPr lang="en-US" sz="2200" dirty="0">
              <a:latin typeface="Georgia" panose="02040502050405020303" pitchFamily="18" charset="0"/>
            </a:endParaRPr>
          </a:p>
          <a:p>
            <a:pPr>
              <a:lnSpc>
                <a:spcPct val="119000"/>
              </a:lnSpc>
            </a:pPr>
            <a:r>
              <a:rPr lang="en-US" sz="16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255, caput, II — LC 214/2025 | Art. 364, caput, II e §§ 3º–4º — Decreto 12.955/2026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AF880030-29C1-5237-0E25-FDE9E5C5A3C3}"/>
              </a:ext>
            </a:extLst>
          </p:cNvPr>
          <p:cNvSpPr/>
          <p:nvPr/>
        </p:nvSpPr>
        <p:spPr>
          <a:xfrm>
            <a:off x="456209" y="4754581"/>
            <a:ext cx="5081588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Fato Gerador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D4F5BF2C-641A-8F8A-D946-99887AC77A1D}"/>
              </a:ext>
            </a:extLst>
          </p:cNvPr>
          <p:cNvSpPr/>
          <p:nvPr/>
        </p:nvSpPr>
        <p:spPr>
          <a:xfrm>
            <a:off x="456209" y="5047281"/>
            <a:ext cx="5563591" cy="1576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9000"/>
              </a:lnSpc>
              <a:spcAft>
                <a:spcPts val="533"/>
              </a:spcAft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Ocorre no </a:t>
            </a: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pagamento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. CBS é devida em cada pagamento.</a:t>
            </a:r>
            <a:endParaRPr lang="en-US" sz="2200" dirty="0">
              <a:latin typeface="Georgia" panose="02040502050405020303" pitchFamily="18" charset="0"/>
            </a:endParaRPr>
          </a:p>
          <a:p>
            <a:pPr>
              <a:lnSpc>
                <a:spcPct val="119000"/>
              </a:lnSpc>
            </a:pPr>
            <a:r>
              <a:rPr lang="en-US" sz="16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254, III — LC 214/2025 | Art. 363, III e § 2º — Decreto 12.955/2026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EE9342A9-7F88-4705-5ABB-85F6390176DA}"/>
              </a:ext>
            </a:extLst>
          </p:cNvPr>
          <p:cNvSpPr/>
          <p:nvPr/>
        </p:nvSpPr>
        <p:spPr>
          <a:xfrm>
            <a:off x="6185992" y="1539322"/>
            <a:ext cx="5466953" cy="3430617"/>
          </a:xfrm>
          <a:prstGeom prst="roundRect">
            <a:avLst>
              <a:gd name="adj" fmla="val 1467"/>
            </a:avLst>
          </a:prstGeom>
          <a:solidFill>
            <a:srgbClr val="2150FE"/>
          </a:solidFill>
          <a:ln/>
        </p:spPr>
        <p:txBody>
          <a:bodyPr/>
          <a:lstStyle/>
          <a:p>
            <a:endParaRPr lang="pt-BR" sz="2400">
              <a:latin typeface="Georgia" panose="02040502050405020303" pitchFamily="18" charset="0"/>
            </a:endParaRPr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D68CB885-0F7E-B938-4459-18886BFEF906}"/>
              </a:ext>
            </a:extLst>
          </p:cNvPr>
          <p:cNvSpPr/>
          <p:nvPr/>
        </p:nvSpPr>
        <p:spPr>
          <a:xfrm>
            <a:off x="6333628" y="1778732"/>
            <a:ext cx="5171679" cy="343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400" b="1" dirty="0">
                <a:solidFill>
                  <a:srgbClr val="FFFFFF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Redutor Social</a:t>
            </a:r>
            <a:endParaRPr lang="en-US" sz="2400" b="1" dirty="0">
              <a:latin typeface="Georgia" panose="02040502050405020303" pitchFamily="18" charset="0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0C74BFB2-AFCF-CC5E-642B-1521B6FB47B5}"/>
              </a:ext>
            </a:extLst>
          </p:cNvPr>
          <p:cNvSpPr/>
          <p:nvPr/>
        </p:nvSpPr>
        <p:spPr>
          <a:xfrm>
            <a:off x="6333628" y="2314142"/>
            <a:ext cx="5402163" cy="26557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9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FFFFFF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R$ 600 por mês</a:t>
            </a:r>
            <a:r>
              <a:rPr lang="en-US" sz="2400" dirty="0">
                <a:solidFill>
                  <a:srgbClr val="FFFFFF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por imóvel residencial, até o limite da base de cálculo, atualizado pelo IPCA.</a:t>
            </a:r>
            <a:endParaRPr lang="en-US" sz="2400" dirty="0">
              <a:latin typeface="Georgia" panose="02040502050405020303" pitchFamily="18" charset="0"/>
            </a:endParaRPr>
          </a:p>
          <a:p>
            <a:pPr>
              <a:lnSpc>
                <a:spcPct val="119000"/>
              </a:lnSpc>
            </a:pPr>
            <a:r>
              <a:rPr lang="en-US" sz="2000" i="1" dirty="0">
                <a:solidFill>
                  <a:srgbClr val="FFFFFF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260 (redação dada pela LC 227/2026) — LC 214/2025 | Art. 377 — Decreto 12.955/2026</a:t>
            </a:r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826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2994F94-2CB5-9955-6996-9FFAEA0F6D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49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C8BD7D9-D024-00C7-CE88-9D9DE4599646}"/>
              </a:ext>
            </a:extLst>
          </p:cNvPr>
          <p:cNvSpPr/>
          <p:nvPr/>
        </p:nvSpPr>
        <p:spPr>
          <a:xfrm>
            <a:off x="378464" y="286756"/>
            <a:ext cx="10869017" cy="4614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Locação, Cessão Onerosa e Arrendamento – RESUMO</a:t>
            </a:r>
          </a:p>
          <a:p>
            <a:pPr>
              <a:lnSpc>
                <a:spcPct val="104000"/>
              </a:lnSpc>
            </a:pPr>
            <a:endParaRPr lang="en-US" sz="2800" b="1" dirty="0">
              <a:latin typeface="Georgia" panose="02040502050405020303" pitchFamily="18" charset="0"/>
            </a:endParaRPr>
          </a:p>
        </p:txBody>
      </p:sp>
      <p:sp>
        <p:nvSpPr>
          <p:cNvPr id="6" name="Text 7">
            <a:extLst>
              <a:ext uri="{FF2B5EF4-FFF2-40B4-BE49-F238E27FC236}">
                <a16:creationId xmlns:a16="http://schemas.microsoft.com/office/drawing/2014/main" id="{D564B246-A294-3310-4945-4A87EE362DB0}"/>
              </a:ext>
            </a:extLst>
          </p:cNvPr>
          <p:cNvSpPr/>
          <p:nvPr/>
        </p:nvSpPr>
        <p:spPr>
          <a:xfrm>
            <a:off x="640714" y="1068898"/>
            <a:ext cx="5081588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Sujeito Passivo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EBE53A07-46C4-224F-97CC-20AC3F1924F7}"/>
              </a:ext>
            </a:extLst>
          </p:cNvPr>
          <p:cNvSpPr/>
          <p:nvPr/>
        </p:nvSpPr>
        <p:spPr>
          <a:xfrm>
            <a:off x="696411" y="1490987"/>
            <a:ext cx="10495372" cy="1279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9000"/>
              </a:lnSpc>
              <a:spcAft>
                <a:spcPts val="533"/>
              </a:spcAft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Locador, cedente ou arrendador.</a:t>
            </a:r>
            <a:endParaRPr lang="en-US" sz="2200" dirty="0">
              <a:latin typeface="Georgia" panose="02040502050405020303" pitchFamily="18" charset="0"/>
            </a:endParaRPr>
          </a:p>
          <a:p>
            <a:pPr>
              <a:lnSpc>
                <a:spcPct val="119000"/>
              </a:lnSpc>
            </a:pPr>
            <a:r>
              <a:rPr lang="en-US" sz="16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263, III — LC 214/2025 | Art. 381, III — Decreto 12.955/2026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0" name="Text 13">
            <a:extLst>
              <a:ext uri="{FF2B5EF4-FFF2-40B4-BE49-F238E27FC236}">
                <a16:creationId xmlns:a16="http://schemas.microsoft.com/office/drawing/2014/main" id="{EBEC4163-EFA8-5718-0026-EB8A29238CB9}"/>
              </a:ext>
            </a:extLst>
          </p:cNvPr>
          <p:cNvSpPr/>
          <p:nvPr/>
        </p:nvSpPr>
        <p:spPr>
          <a:xfrm>
            <a:off x="640713" y="2978014"/>
            <a:ext cx="5081588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Alíquota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12" name="Text 14">
            <a:extLst>
              <a:ext uri="{FF2B5EF4-FFF2-40B4-BE49-F238E27FC236}">
                <a16:creationId xmlns:a16="http://schemas.microsoft.com/office/drawing/2014/main" id="{CF106356-F58F-D41A-6FAC-D0FECA885E31}"/>
              </a:ext>
            </a:extLst>
          </p:cNvPr>
          <p:cNvSpPr/>
          <p:nvPr/>
        </p:nvSpPr>
        <p:spPr>
          <a:xfrm>
            <a:off x="640713" y="3448461"/>
            <a:ext cx="11178253" cy="887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9000"/>
              </a:lnSpc>
              <a:spcAft>
                <a:spcPts val="533"/>
              </a:spcAft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Redução de </a:t>
            </a: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70%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 da alíquota para locação, cessão onerosa e </a:t>
            </a:r>
            <a:r>
              <a:rPr lang="en-US" sz="2200" dirty="0" err="1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arrendamento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.</a:t>
            </a:r>
            <a:endParaRPr lang="en-US" sz="2200" dirty="0">
              <a:latin typeface="Georgia" panose="02040502050405020303" pitchFamily="18" charset="0"/>
            </a:endParaRPr>
          </a:p>
          <a:p>
            <a:pPr>
              <a:lnSpc>
                <a:spcPct val="119000"/>
              </a:lnSpc>
            </a:pPr>
            <a:r>
              <a:rPr lang="en-US" sz="16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261, parágrafo único — LC 214/2025 | Art. 379, parágrafo único — Decreto 12.955/2026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5437300E-999B-6F43-58B1-21E7F1A40B19}"/>
              </a:ext>
            </a:extLst>
          </p:cNvPr>
          <p:cNvSpPr/>
          <p:nvPr/>
        </p:nvSpPr>
        <p:spPr>
          <a:xfrm>
            <a:off x="583473" y="4756264"/>
            <a:ext cx="10277657" cy="258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200" b="1" dirty="0">
                <a:solidFill>
                  <a:srgbClr val="152D47"/>
                </a:solidFill>
                <a:latin typeface="Georgia" panose="02040502050405020303" pitchFamily="18" charset="0"/>
                <a:ea typeface="Crimson Pro SemiBold" pitchFamily="34" charset="-122"/>
                <a:cs typeface="Crimson Pro SemiBold" pitchFamily="34" charset="-120"/>
              </a:rPr>
              <a:t>Locação por Temporada ≤ 90 dias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16" name="Text 19">
            <a:extLst>
              <a:ext uri="{FF2B5EF4-FFF2-40B4-BE49-F238E27FC236}">
                <a16:creationId xmlns:a16="http://schemas.microsoft.com/office/drawing/2014/main" id="{1BB79CFA-E1F4-6684-5F69-FA2EAAA61E74}"/>
              </a:ext>
            </a:extLst>
          </p:cNvPr>
          <p:cNvSpPr/>
          <p:nvPr/>
        </p:nvSpPr>
        <p:spPr>
          <a:xfrm>
            <a:off x="583473" y="5223610"/>
            <a:ext cx="11072315" cy="13189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9000"/>
              </a:lnSpc>
              <a:spcAft>
                <a:spcPts val="800"/>
              </a:spcAft>
            </a:pP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Tributada pelas </a:t>
            </a:r>
            <a:r>
              <a:rPr lang="en-US" sz="2200" b="1" dirty="0">
                <a:solidFill>
                  <a:srgbClr val="4C4C4D"/>
                </a:solidFill>
                <a:latin typeface="Georgia" panose="02040502050405020303" pitchFamily="18" charset="0"/>
                <a:ea typeface="Heebo Bold" pitchFamily="34" charset="-122"/>
                <a:cs typeface="Heebo Bold" pitchFamily="34" charset="-120"/>
              </a:rPr>
              <a:t>regras aplicáveis à hotelaria</a:t>
            </a:r>
            <a:r>
              <a:rPr lang="en-US" sz="2200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, não pelas regras gerais de locação residencial.</a:t>
            </a:r>
            <a:endParaRPr lang="en-US" sz="2200" dirty="0">
              <a:latin typeface="Georgia" panose="02040502050405020303" pitchFamily="18" charset="0"/>
            </a:endParaRPr>
          </a:p>
          <a:p>
            <a:pPr>
              <a:lnSpc>
                <a:spcPct val="119000"/>
              </a:lnSpc>
            </a:pPr>
            <a:r>
              <a:rPr lang="en-US" sz="1600" i="1" dirty="0">
                <a:solidFill>
                  <a:srgbClr val="4C4C4D"/>
                </a:solidFill>
                <a:latin typeface="Georgia" panose="02040502050405020303" pitchFamily="18" charset="0"/>
                <a:ea typeface="Heebo" pitchFamily="34" charset="-122"/>
                <a:cs typeface="Heebo" pitchFamily="34" charset="-120"/>
              </a:rPr>
              <a:t>Art. 253 — LC 214/2025 | Arts. 361 e 410 — Decreto 12.955/2026</a:t>
            </a:r>
            <a:endParaRPr lang="en-US" sz="1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280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4">
            <a:extLst>
              <a:ext uri="{FF2B5EF4-FFF2-40B4-BE49-F238E27FC236}">
                <a16:creationId xmlns:a16="http://schemas.microsoft.com/office/drawing/2014/main" id="{B767E198-98A2-4163-23FA-360981A9FD5A}"/>
              </a:ext>
            </a:extLst>
          </p:cNvPr>
          <p:cNvSpPr txBox="1"/>
          <p:nvPr/>
        </p:nvSpPr>
        <p:spPr>
          <a:xfrm>
            <a:off x="3603470" y="1178903"/>
            <a:ext cx="454614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500" b="1" dirty="0">
                <a:solidFill>
                  <a:srgbClr val="202B52"/>
                </a:solidFill>
              </a:rPr>
              <a:t>OBRIGADO!</a:t>
            </a:r>
            <a:endParaRPr lang="pt-BR" sz="5500" dirty="0">
              <a:solidFill>
                <a:srgbClr val="202B52"/>
              </a:solidFill>
            </a:endParaRPr>
          </a:p>
        </p:txBody>
      </p:sp>
      <p:sp>
        <p:nvSpPr>
          <p:cNvPr id="4" name="CaixaDeTexto 5">
            <a:extLst>
              <a:ext uri="{FF2B5EF4-FFF2-40B4-BE49-F238E27FC236}">
                <a16:creationId xmlns:a16="http://schemas.microsoft.com/office/drawing/2014/main" id="{17415C07-AEE5-1D2F-1D87-8ABCD0FD28AC}"/>
              </a:ext>
            </a:extLst>
          </p:cNvPr>
          <p:cNvSpPr txBox="1"/>
          <p:nvPr/>
        </p:nvSpPr>
        <p:spPr>
          <a:xfrm>
            <a:off x="2937088" y="2460644"/>
            <a:ext cx="565827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500" b="1" dirty="0">
                <a:solidFill>
                  <a:srgbClr val="0A7834"/>
                </a:solidFill>
                <a:latin typeface="+mj-lt"/>
              </a:rPr>
              <a:t>Sergio Savaris</a:t>
            </a:r>
          </a:p>
          <a:p>
            <a:pPr algn="ctr"/>
            <a:r>
              <a:rPr lang="pt-BR" sz="2200" b="1" dirty="0">
                <a:solidFill>
                  <a:srgbClr val="0A7834"/>
                </a:solidFill>
                <a:latin typeface="+mj-lt"/>
              </a:rPr>
              <a:t>18 de agosto de 2026</a:t>
            </a:r>
            <a:endParaRPr lang="pt-BR" sz="2200" dirty="0">
              <a:solidFill>
                <a:srgbClr val="0A783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68643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4">
            <a:extLst>
              <a:ext uri="{FF2B5EF4-FFF2-40B4-BE49-F238E27FC236}">
                <a16:creationId xmlns:a16="http://schemas.microsoft.com/office/drawing/2014/main" id="{628BC5DD-DF68-7DEB-0D28-430FCDF4BC6C}"/>
              </a:ext>
            </a:extLst>
          </p:cNvPr>
          <p:cNvSpPr txBox="1"/>
          <p:nvPr/>
        </p:nvSpPr>
        <p:spPr>
          <a:xfrm>
            <a:off x="4474360" y="2586195"/>
            <a:ext cx="593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>
                <a:solidFill>
                  <a:srgbClr val="202B52"/>
                </a:solidFill>
                <a:latin typeface="+mj-lt"/>
              </a:rPr>
              <a:t>BENS IMÓVEIS</a:t>
            </a:r>
            <a:endParaRPr lang="pt-BR" sz="3600" dirty="0">
              <a:solidFill>
                <a:srgbClr val="202B52"/>
              </a:solidFill>
              <a:latin typeface="+mj-lt"/>
            </a:endParaRPr>
          </a:p>
        </p:txBody>
      </p:sp>
      <p:sp>
        <p:nvSpPr>
          <p:cNvPr id="3" name="CaixaDeTexto 5">
            <a:extLst>
              <a:ext uri="{FF2B5EF4-FFF2-40B4-BE49-F238E27FC236}">
                <a16:creationId xmlns:a16="http://schemas.microsoft.com/office/drawing/2014/main" id="{1A761D53-43CC-1AFA-8962-FDF1D3A2CC34}"/>
              </a:ext>
            </a:extLst>
          </p:cNvPr>
          <p:cNvSpPr txBox="1"/>
          <p:nvPr/>
        </p:nvSpPr>
        <p:spPr>
          <a:xfrm>
            <a:off x="4509856" y="3320180"/>
            <a:ext cx="565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solidFill>
                  <a:srgbClr val="0A7834"/>
                </a:solidFill>
                <a:latin typeface="+mj-lt"/>
              </a:rPr>
              <a:t>Roni Peterson Bernardino de Brito</a:t>
            </a:r>
            <a:endParaRPr lang="pt-BR" sz="2800" dirty="0">
              <a:solidFill>
                <a:srgbClr val="0A783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099047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99488" y="82296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Roteiro da apresentação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999488" y="1426464"/>
            <a:ext cx="8183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17181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Cinco blocos normativos estruturam a transição imobiliária.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209800" y="1984248"/>
            <a:ext cx="457200" cy="457200"/>
          </a:xfrm>
          <a:prstGeom prst="ellipse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328672" y="208483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2895600" y="1965960"/>
            <a:ext cx="864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Locação, cessão onerosa e arrendamento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209800" y="2734056"/>
            <a:ext cx="457200" cy="457200"/>
          </a:xfrm>
          <a:prstGeom prst="ellipse">
            <a:avLst/>
          </a:prstGeom>
          <a:solidFill>
            <a:srgbClr val="178C82"/>
          </a:solidFill>
          <a:ln w="12700">
            <a:solidFill>
              <a:srgbClr val="178C8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2328672" y="2834640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2895600" y="2715768"/>
            <a:ext cx="864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Transição geral da CBS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209800" y="3483864"/>
            <a:ext cx="457200" cy="457200"/>
          </a:xfrm>
          <a:prstGeom prst="ellipse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328672" y="3584448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895600" y="3465576"/>
            <a:ext cx="864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Incorporação e parcelamento do solo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209800" y="4233672"/>
            <a:ext cx="457200" cy="457200"/>
          </a:xfrm>
          <a:prstGeom prst="ellipse">
            <a:avLst/>
          </a:prstGeom>
          <a:solidFill>
            <a:srgbClr val="E78428"/>
          </a:solidFill>
          <a:ln w="12700">
            <a:solidFill>
              <a:srgbClr val="E7842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328672" y="4334256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895600" y="4215384"/>
            <a:ext cx="864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Dedução transitória da base do IBS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209800" y="4983480"/>
            <a:ext cx="457200" cy="457200"/>
          </a:xfrm>
          <a:prstGeom prst="ellipse">
            <a:avLst/>
          </a:prstGeom>
          <a:solidFill>
            <a:srgbClr val="C84B5A"/>
          </a:solidFill>
          <a:ln w="1270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328672" y="5084064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895600" y="4965192"/>
            <a:ext cx="864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Transição geral do IBS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Espaço Reservado para Número de Slide 1">
            <a:extLst>
              <a:ext uri="{FF2B5EF4-FFF2-40B4-BE49-F238E27FC236}">
                <a16:creationId xmlns:a16="http://schemas.microsoft.com/office/drawing/2014/main" id="{25BC6328-E31F-5A66-863F-3057311E1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52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1670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3866" b="29160"/>
          <a:stretch>
            <a:fillRect/>
          </a:stretch>
        </p:blipFill>
        <p:spPr>
          <a:xfrm>
            <a:off x="0" y="2331719"/>
            <a:ext cx="12192000" cy="2514601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C2F3BDA-6BB4-7019-7FCC-CDC9B37F625E}"/>
              </a:ext>
            </a:extLst>
          </p:cNvPr>
          <p:cNvSpPr/>
          <p:nvPr/>
        </p:nvSpPr>
        <p:spPr>
          <a:xfrm>
            <a:off x="753618" y="72009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Marcos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temporais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71022E9C-46C7-CC43-DA14-37BF06356A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53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7272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accent1">
                <a:lumMod val="75000"/>
              </a:schemeClr>
            </a:gs>
            <a:gs pos="90000">
              <a:schemeClr val="accent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EFE9E6D-A96A-1144-FEBD-A75B49ADE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47371-B25F-4BA5-AF43-B8D35C5D182A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tângulo: Cantos Superiores Arredondados 3">
            <a:extLst>
              <a:ext uri="{FF2B5EF4-FFF2-40B4-BE49-F238E27FC236}">
                <a16:creationId xmlns:a16="http://schemas.microsoft.com/office/drawing/2014/main" id="{455AC3B6-F1F3-C501-414F-28C86BEAAA93}"/>
              </a:ext>
            </a:extLst>
          </p:cNvPr>
          <p:cNvSpPr/>
          <p:nvPr/>
        </p:nvSpPr>
        <p:spPr>
          <a:xfrm rot="5400000">
            <a:off x="-697230" y="697230"/>
            <a:ext cx="6858000" cy="5463540"/>
          </a:xfrm>
          <a:prstGeom prst="round2SameRect">
            <a:avLst/>
          </a:prstGeom>
          <a:gradFill>
            <a:gsLst>
              <a:gs pos="21000">
                <a:schemeClr val="accent1">
                  <a:lumMod val="75000"/>
                </a:schemeClr>
              </a:gs>
              <a:gs pos="6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Locação, cessão onerosa e arrendamento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Contratos anteriores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31D499A-4C7B-4B85-C7D0-835BD5D84E29}"/>
              </a:ext>
            </a:extLst>
          </p:cNvPr>
          <p:cNvSpPr txBox="1"/>
          <p:nvPr/>
        </p:nvSpPr>
        <p:spPr>
          <a:xfrm rot="10800000" flipH="1" flipV="1">
            <a:off x="0" y="926487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592789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94" t="3612" r="3063" b="7311"/>
          <a:stretch>
            <a:fillRect/>
          </a:stretch>
        </p:blipFill>
        <p:spPr>
          <a:xfrm>
            <a:off x="377190" y="1131570"/>
            <a:ext cx="11441430" cy="5600700"/>
          </a:xfrm>
          <a:prstGeom prst="rect">
            <a:avLst/>
          </a:prstGeom>
        </p:spPr>
      </p:pic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5D5BB038-AC64-E393-B3A7-CC7DC2B48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978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55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4817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99488" y="82296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Contrato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não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residencial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254733" y="1648329"/>
            <a:ext cx="3749040" cy="2091690"/>
          </a:xfrm>
          <a:prstGeom prst="roundRect">
            <a:avLst>
              <a:gd name="adj" fmla="val 1408"/>
            </a:avLst>
          </a:prstGeom>
          <a:solidFill>
            <a:srgbClr val="EDF4FF"/>
          </a:solidFill>
          <a:ln w="2032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254733" y="1648329"/>
            <a:ext cx="73152" cy="2095641"/>
          </a:xfrm>
          <a:prstGeom prst="rect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455901" y="1803777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Duração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455901" y="2374073"/>
            <a:ext cx="336499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Prazo original do contrato.</a:t>
            </a:r>
          </a:p>
        </p:txBody>
      </p:sp>
      <p:sp>
        <p:nvSpPr>
          <p:cNvPr id="8" name="Shape 6"/>
          <p:cNvSpPr/>
          <p:nvPr/>
        </p:nvSpPr>
        <p:spPr>
          <a:xfrm>
            <a:off x="6180459" y="1607020"/>
            <a:ext cx="4555639" cy="2091690"/>
          </a:xfrm>
          <a:prstGeom prst="roundRect">
            <a:avLst>
              <a:gd name="adj" fmla="val 1408"/>
            </a:avLst>
          </a:prstGeom>
          <a:solidFill>
            <a:srgbClr val="F0EEFF"/>
          </a:solidFill>
          <a:ln w="20320">
            <a:solidFill>
              <a:srgbClr val="6C63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180460" y="1607020"/>
            <a:ext cx="73152" cy="2095641"/>
          </a:xfrm>
          <a:prstGeom prst="rect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1628" y="176246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C63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Comprovação da data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381628" y="2332764"/>
            <a:ext cx="4088964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- Firma reconhecida ou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- assinatura eletrônica.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4458F9BA-1753-1FE1-8299-15AFFF49579A}"/>
              </a:ext>
            </a:extLst>
          </p:cNvPr>
          <p:cNvSpPr/>
          <p:nvPr/>
        </p:nvSpPr>
        <p:spPr>
          <a:xfrm>
            <a:off x="558586" y="3841886"/>
            <a:ext cx="11328613" cy="2877352"/>
          </a:xfrm>
          <a:prstGeom prst="roundRect">
            <a:avLst>
              <a:gd name="adj" fmla="val 1408"/>
            </a:avLst>
          </a:prstGeom>
          <a:solidFill>
            <a:srgbClr val="C8EEE5"/>
          </a:solidFill>
          <a:ln w="2032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8769EE0E-3465-2128-FA6F-15C42112D16E}"/>
              </a:ext>
            </a:extLst>
          </p:cNvPr>
          <p:cNvSpPr/>
          <p:nvPr/>
        </p:nvSpPr>
        <p:spPr>
          <a:xfrm>
            <a:off x="548962" y="3841886"/>
            <a:ext cx="73152" cy="2877352"/>
          </a:xfrm>
          <a:prstGeom prst="rect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05714EE4-34E4-7635-804E-5EFF0051FA65}"/>
              </a:ext>
            </a:extLst>
          </p:cNvPr>
          <p:cNvSpPr/>
          <p:nvPr/>
        </p:nvSpPr>
        <p:spPr>
          <a:xfrm>
            <a:off x="759755" y="3929959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+mn-ea"/>
                <a:cs typeface="+mn-cs"/>
              </a:rPr>
              <a:t>Requisitos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3839A327-EBEA-DDF9-1A7F-036C41296905}"/>
              </a:ext>
            </a:extLst>
          </p:cNvPr>
          <p:cNvSpPr/>
          <p:nvPr/>
        </p:nvSpPr>
        <p:spPr>
          <a:xfrm>
            <a:off x="759754" y="4384754"/>
            <a:ext cx="9751033" cy="588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Contrato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firmado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até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16 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janeiro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de 2025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6B78181A-B17E-3FE4-AB85-44D5996FD386}"/>
              </a:ext>
            </a:extLst>
          </p:cNvPr>
          <p:cNvSpPr/>
          <p:nvPr/>
        </p:nvSpPr>
        <p:spPr>
          <a:xfrm>
            <a:off x="759753" y="4841333"/>
            <a:ext cx="11223700" cy="588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Até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31 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dezembro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de 2025: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registro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em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cartório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registro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imóveis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registro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títulos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documentos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OU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disponibilização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à RFB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CGIBS,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conforme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regulamento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ED4F82AD-A9BD-8C41-3287-C15CEE9FFA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5693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56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741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6BB0D-2381-3925-4122-F84CA6CA0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DC869BE3-74D9-735C-B5F1-86C375C11742}"/>
              </a:ext>
            </a:extLst>
          </p:cNvPr>
          <p:cNvSpPr/>
          <p:nvPr/>
        </p:nvSpPr>
        <p:spPr>
          <a:xfrm>
            <a:off x="383862" y="498830"/>
            <a:ext cx="2918138" cy="588123"/>
          </a:xfrm>
          <a:prstGeom prst="roundRect">
            <a:avLst>
              <a:gd name="adj" fmla="val 50000"/>
            </a:avLst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RIBS/RCBS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FA7E316-CB85-3D01-C9C7-B4E0ED78207A}"/>
              </a:ext>
            </a:extLst>
          </p:cNvPr>
          <p:cNvSpPr txBox="1"/>
          <p:nvPr/>
        </p:nvSpPr>
        <p:spPr>
          <a:xfrm>
            <a:off x="571500" y="1270000"/>
            <a:ext cx="10731500" cy="3785652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Art. 463, § 1º, I, “b”: 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 “disponibilizado para a RFB e para o CGIBS, nos seguintes termos: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1. a opção pelo regime de que trata este artigo será manifestada por meio da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emissão do primeiro documento fiscal 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referente à locação, cessão onerosa ou arrendamento de bem imóvel com a tributação aplicada nos termos deste artigo;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2. a opção a que se refere este artigo será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irretratável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para todo o período do contrato;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ADDA156-476A-1A7F-AAEF-13F874E06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57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8667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8664D-D69D-B51B-582B-9AAA92F3B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0C0ACF61-5B9A-5410-A6BC-AEE77AE0A241}"/>
              </a:ext>
            </a:extLst>
          </p:cNvPr>
          <p:cNvSpPr/>
          <p:nvPr/>
        </p:nvSpPr>
        <p:spPr>
          <a:xfrm>
            <a:off x="383862" y="498830"/>
            <a:ext cx="2918138" cy="588123"/>
          </a:xfrm>
          <a:prstGeom prst="roundRect">
            <a:avLst>
              <a:gd name="adj" fmla="val 50000"/>
            </a:avLst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RIBS/RCBS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7207B60-A7FA-4F1C-2871-10F8F9840053}"/>
              </a:ext>
            </a:extLst>
          </p:cNvPr>
          <p:cNvSpPr txBox="1"/>
          <p:nvPr/>
        </p:nvSpPr>
        <p:spPr>
          <a:xfrm>
            <a:off x="571500" y="1270000"/>
            <a:ext cx="11277600" cy="5170646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Art. 463, § 1º, I, “b”: 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... “disponibilizado para a RFB e para o CGIBS, nos seguintes termos: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3. o contribuinte que optar pelo regime a que se refere este artigo declara, automaticamente, estar ciente de todas as condições para sua fruição e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 compromete com a guarda do contrato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pelo prazo prescricional; 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4.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em caso de solicitação pela autoridade tributária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o contribuinte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deverá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apresentar o contrato de locação 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 em caso de verificação de não atendimento dos requisitos para fruição do regime a que se refere este artigo, eventuais diferenças serão lançadas por meio de lançamento de ofício; e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7A00DF7-3FF5-474F-A9E3-D9AE9D79D0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58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6243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A3C13-A68E-3198-53C5-70107FE6D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DDA563E-4B1A-8D8A-B39C-D51FD091AFC0}"/>
              </a:ext>
            </a:extLst>
          </p:cNvPr>
          <p:cNvSpPr/>
          <p:nvPr/>
        </p:nvSpPr>
        <p:spPr>
          <a:xfrm>
            <a:off x="1999488" y="82296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Contrato residencial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191AAE7-B8E7-CD89-C08A-F5656CF3E720}"/>
              </a:ext>
            </a:extLst>
          </p:cNvPr>
          <p:cNvSpPr/>
          <p:nvPr/>
        </p:nvSpPr>
        <p:spPr>
          <a:xfrm>
            <a:off x="690450" y="1965959"/>
            <a:ext cx="4723117" cy="3664819"/>
          </a:xfrm>
          <a:prstGeom prst="roundRect">
            <a:avLst>
              <a:gd name="adj" fmla="val 1408"/>
            </a:avLst>
          </a:prstGeom>
          <a:solidFill>
            <a:srgbClr val="EDF4FF"/>
          </a:solidFill>
          <a:ln w="2032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79A23709-3873-824B-A0B4-DAE4524874B8}"/>
              </a:ext>
            </a:extLst>
          </p:cNvPr>
          <p:cNvSpPr/>
          <p:nvPr/>
        </p:nvSpPr>
        <p:spPr>
          <a:xfrm>
            <a:off x="690451" y="1965959"/>
            <a:ext cx="73152" cy="3664819"/>
          </a:xfrm>
          <a:prstGeom prst="rect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1662F7F-9627-B46A-46FD-E091C4B08DB6}"/>
              </a:ext>
            </a:extLst>
          </p:cNvPr>
          <p:cNvSpPr/>
          <p:nvPr/>
        </p:nvSpPr>
        <p:spPr>
          <a:xfrm>
            <a:off x="891619" y="212140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Duração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D364653-2115-959A-F6DB-1ADD9DD06E00}"/>
              </a:ext>
            </a:extLst>
          </p:cNvPr>
          <p:cNvSpPr/>
          <p:nvPr/>
        </p:nvSpPr>
        <p:spPr>
          <a:xfrm>
            <a:off x="891619" y="2528078"/>
            <a:ext cx="4239286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que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ocorrer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primeiro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entre: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-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Prazo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original do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contrato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- 31 de dezembro de 2028</a:t>
            </a: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F186FC24-7847-5634-D8B3-3B0F072686D5}"/>
              </a:ext>
            </a:extLst>
          </p:cNvPr>
          <p:cNvSpPr/>
          <p:nvPr/>
        </p:nvSpPr>
        <p:spPr>
          <a:xfrm>
            <a:off x="5856330" y="1965959"/>
            <a:ext cx="5756662" cy="3664819"/>
          </a:xfrm>
          <a:prstGeom prst="roundRect">
            <a:avLst>
              <a:gd name="adj" fmla="val 1408"/>
            </a:avLst>
          </a:prstGeom>
          <a:solidFill>
            <a:srgbClr val="F0EEFF"/>
          </a:solidFill>
          <a:ln w="20320">
            <a:solidFill>
              <a:srgbClr val="6C63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6A6D34F-4AC2-7758-6617-7C5C49D9326B}"/>
              </a:ext>
            </a:extLst>
          </p:cNvPr>
          <p:cNvSpPr/>
          <p:nvPr/>
        </p:nvSpPr>
        <p:spPr>
          <a:xfrm>
            <a:off x="5856330" y="1965959"/>
            <a:ext cx="73152" cy="3664819"/>
          </a:xfrm>
          <a:prstGeom prst="rect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3BC745DE-8EF2-362A-36F3-44E281AD8250}"/>
              </a:ext>
            </a:extLst>
          </p:cNvPr>
          <p:cNvSpPr/>
          <p:nvPr/>
        </p:nvSpPr>
        <p:spPr>
          <a:xfrm>
            <a:off x="6057498" y="212140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C63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Comprovação da data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1CE79DF-BF9C-F280-1C6D-7DB1A74DE480}"/>
              </a:ext>
            </a:extLst>
          </p:cNvPr>
          <p:cNvSpPr/>
          <p:nvPr/>
        </p:nvSpPr>
        <p:spPr>
          <a:xfrm>
            <a:off x="6057497" y="2624328"/>
            <a:ext cx="5166955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-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Firma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reconhecida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-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assinatura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eletrônica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-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pagamento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da locação até o último dia do mês subsequente ao primeiro mês do contrato.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F209CA9A-AE56-2FF5-AE21-0016C9827ADA}"/>
              </a:ext>
            </a:extLst>
          </p:cNvPr>
          <p:cNvSpPr/>
          <p:nvPr/>
        </p:nvSpPr>
        <p:spPr>
          <a:xfrm>
            <a:off x="2004060" y="82296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Contrato residencial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Espaço Reservado para Número de Slide 1">
            <a:extLst>
              <a:ext uri="{FF2B5EF4-FFF2-40B4-BE49-F238E27FC236}">
                <a16:creationId xmlns:a16="http://schemas.microsoft.com/office/drawing/2014/main" id="{C4FC0698-8986-E20B-D433-C3957AFE6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59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3901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80" t="3625" b="40568"/>
          <a:stretch>
            <a:fillRect/>
          </a:stretch>
        </p:blipFill>
        <p:spPr>
          <a:xfrm>
            <a:off x="660400" y="1955801"/>
            <a:ext cx="11049000" cy="31877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678E032-DB40-433E-7101-E5C22AB2F971}"/>
              </a:ext>
            </a:extLst>
          </p:cNvPr>
          <p:cNvSpPr/>
          <p:nvPr/>
        </p:nvSpPr>
        <p:spPr>
          <a:xfrm>
            <a:off x="276860" y="82296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Alíquota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13BB8520-9671-2403-9709-2D7565C08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60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6171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99488" y="82296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+mn-ea"/>
                <a:cs typeface="+mn-cs"/>
              </a:rPr>
              <a:t>Isolamento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+mn-ea"/>
                <a:cs typeface="+mn-cs"/>
              </a:rPr>
              <a:t> das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+mn-ea"/>
                <a:cs typeface="+mn-cs"/>
              </a:rPr>
              <a:t>operações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+mn-ea"/>
                <a:cs typeface="+mn-cs"/>
              </a:rPr>
              <a:t>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+mn-ea"/>
                <a:cs typeface="+mn-cs"/>
              </a:rPr>
              <a:t>sujeitas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+mn-ea"/>
                <a:cs typeface="+mn-cs"/>
              </a:rPr>
              <a:t>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+mn-ea"/>
                <a:cs typeface="+mn-cs"/>
              </a:rPr>
              <a:t>ao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+mn-ea"/>
                <a:cs typeface="+mn-cs"/>
              </a:rPr>
              <a:t> regime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25068" y="2258060"/>
            <a:ext cx="4842256" cy="3246120"/>
          </a:xfrm>
          <a:prstGeom prst="roundRect">
            <a:avLst>
              <a:gd name="adj" fmla="val 1408"/>
            </a:avLst>
          </a:prstGeom>
          <a:solidFill>
            <a:srgbClr val="EDF4FF"/>
          </a:solidFill>
          <a:ln w="2032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925068" y="2258060"/>
            <a:ext cx="73152" cy="3246120"/>
          </a:xfrm>
          <a:prstGeom prst="rect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26236" y="241350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Incidência exclusiva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26236" y="2916428"/>
            <a:ext cx="434622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 opção afasta qualquer outra forma de incidência de IBS e CBS sobre a operação.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260592" y="2258060"/>
            <a:ext cx="4842256" cy="3246120"/>
          </a:xfrm>
          <a:prstGeom prst="roundRect">
            <a:avLst>
              <a:gd name="adj" fmla="val 1408"/>
            </a:avLst>
          </a:prstGeom>
          <a:solidFill>
            <a:srgbClr val="F0EEFF"/>
          </a:solidFill>
          <a:ln w="20320">
            <a:solidFill>
              <a:srgbClr val="6C63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260592" y="2258060"/>
            <a:ext cx="73152" cy="3246120"/>
          </a:xfrm>
          <a:prstGeom prst="rect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461760" y="241350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C63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Segregação da base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461760" y="2916428"/>
            <a:ext cx="434622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Receitas, custos e despesas próprios da operação não entram na apuração das demais atividades empresariais.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10A2F0C9-F0A6-A3DD-BD64-B116B23DA1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61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7686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873252" y="1993392"/>
            <a:ext cx="4415006" cy="2926080"/>
          </a:xfrm>
          <a:prstGeom prst="roundRect">
            <a:avLst>
              <a:gd name="adj" fmla="val 1838"/>
            </a:avLst>
          </a:prstGeom>
          <a:solidFill>
            <a:srgbClr val="FDEDEF"/>
          </a:solidFill>
          <a:ln w="2032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73252" y="1993392"/>
            <a:ext cx="73152" cy="2926080"/>
          </a:xfrm>
          <a:prstGeom prst="rect">
            <a:avLst/>
          </a:prstGeom>
          <a:solidFill>
            <a:srgbClr val="C84B5A"/>
          </a:solidFill>
          <a:ln w="1270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74420" y="2148840"/>
            <a:ext cx="2139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84B5A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Créditos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74420" y="2651760"/>
            <a:ext cx="4213838" cy="2157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Vedada 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apropriação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por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quem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realizar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operação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relacionada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ao bem imóvel do regime.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583172" y="1993392"/>
            <a:ext cx="5221224" cy="2926080"/>
          </a:xfrm>
          <a:prstGeom prst="roundRect">
            <a:avLst>
              <a:gd name="adj" fmla="val 1838"/>
            </a:avLst>
          </a:prstGeom>
          <a:solidFill>
            <a:srgbClr val="FFF4E7"/>
          </a:solidFill>
          <a:ln w="20320">
            <a:solidFill>
              <a:srgbClr val="E7842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583172" y="1993392"/>
            <a:ext cx="73152" cy="2926080"/>
          </a:xfrm>
          <a:prstGeom prst="rect">
            <a:avLst/>
          </a:prstGeom>
          <a:solidFill>
            <a:srgbClr val="E78428"/>
          </a:solidFill>
          <a:ln w="12700">
            <a:solidFill>
              <a:srgbClr val="E7842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784340" y="2148840"/>
            <a:ext cx="2139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8428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Redutor social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784340" y="2651760"/>
            <a:ext cx="4415006" cy="2157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 opção impede 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locador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de utilizer 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redutor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social do art. 260.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0">
            <a:extLst>
              <a:ext uri="{FF2B5EF4-FFF2-40B4-BE49-F238E27FC236}">
                <a16:creationId xmlns:a16="http://schemas.microsoft.com/office/drawing/2014/main" id="{C2141F0F-5E51-E0B2-B967-658ADEACAF65}"/>
              </a:ext>
            </a:extLst>
          </p:cNvPr>
          <p:cNvSpPr/>
          <p:nvPr/>
        </p:nvSpPr>
        <p:spPr>
          <a:xfrm>
            <a:off x="1999488" y="82296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Créditos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e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redutores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pela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ótica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do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optante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pelo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regime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33AF5E3-4793-4242-6258-1D03B7F96C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62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0150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9536" y="590175"/>
            <a:ext cx="86045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Créditos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sobre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custos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indiretos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58368" y="1775459"/>
            <a:ext cx="5285232" cy="3815755"/>
          </a:xfrm>
          <a:prstGeom prst="roundRect">
            <a:avLst>
              <a:gd name="adj" fmla="val 1408"/>
            </a:avLst>
          </a:prstGeom>
          <a:solidFill>
            <a:srgbClr val="FFF4E7"/>
          </a:solidFill>
          <a:ln w="20320">
            <a:solidFill>
              <a:srgbClr val="E7842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58368" y="1775459"/>
            <a:ext cx="73152" cy="3815755"/>
          </a:xfrm>
          <a:prstGeom prst="rect">
            <a:avLst/>
          </a:prstGeom>
          <a:solidFill>
            <a:srgbClr val="E78428"/>
          </a:solidFill>
          <a:ln w="12700">
            <a:solidFill>
              <a:srgbClr val="E7842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859536" y="193090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8428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Rateio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859536" y="2433828"/>
            <a:ext cx="4743818" cy="2912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Créditos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referents a custos e despesas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indiretos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alocados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regime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devem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ser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estornados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na proporção das receitas da operação em relação à receita total do contribuinte.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5AA3FAC7-DE02-967E-DF5C-16944C234346}"/>
              </a:ext>
            </a:extLst>
          </p:cNvPr>
          <p:cNvSpPr/>
          <p:nvPr/>
        </p:nvSpPr>
        <p:spPr>
          <a:xfrm>
            <a:off x="5943600" y="2744724"/>
            <a:ext cx="411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=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4" name="Shape 4">
            <a:extLst>
              <a:ext uri="{FF2B5EF4-FFF2-40B4-BE49-F238E27FC236}">
                <a16:creationId xmlns:a16="http://schemas.microsoft.com/office/drawing/2014/main" id="{AFF1C8E9-F1EC-8808-9B2D-886CD551D875}"/>
              </a:ext>
            </a:extLst>
          </p:cNvPr>
          <p:cNvSpPr/>
          <p:nvPr/>
        </p:nvSpPr>
        <p:spPr>
          <a:xfrm>
            <a:off x="6373368" y="2644140"/>
            <a:ext cx="2011680" cy="1116000"/>
          </a:xfrm>
          <a:prstGeom prst="roundRect">
            <a:avLst>
              <a:gd name="adj" fmla="val 4545"/>
            </a:avLst>
          </a:prstGeom>
          <a:solidFill>
            <a:srgbClr val="F7F9FF"/>
          </a:solidFill>
          <a:ln w="2032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6" name="Text 5">
            <a:extLst>
              <a:ext uri="{FF2B5EF4-FFF2-40B4-BE49-F238E27FC236}">
                <a16:creationId xmlns:a16="http://schemas.microsoft.com/office/drawing/2014/main" id="{1EACA6BD-3D69-7055-C587-173F9C7E4407}"/>
              </a:ext>
            </a:extLst>
          </p:cNvPr>
          <p:cNvSpPr/>
          <p:nvPr/>
        </p:nvSpPr>
        <p:spPr>
          <a:xfrm>
            <a:off x="6537960" y="2836164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Custos indiretos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do mês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8" name="Text 6">
            <a:extLst>
              <a:ext uri="{FF2B5EF4-FFF2-40B4-BE49-F238E27FC236}">
                <a16:creationId xmlns:a16="http://schemas.microsoft.com/office/drawing/2014/main" id="{68998B5E-5CFF-CA9F-37C2-916091C89585}"/>
              </a:ext>
            </a:extLst>
          </p:cNvPr>
          <p:cNvSpPr/>
          <p:nvPr/>
        </p:nvSpPr>
        <p:spPr>
          <a:xfrm>
            <a:off x="8476488" y="2744724"/>
            <a:ext cx="384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×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0" name="Text 7">
            <a:extLst>
              <a:ext uri="{FF2B5EF4-FFF2-40B4-BE49-F238E27FC236}">
                <a16:creationId xmlns:a16="http://schemas.microsoft.com/office/drawing/2014/main" id="{BBCD09D6-A322-611F-B062-315BA9981EA1}"/>
              </a:ext>
            </a:extLst>
          </p:cNvPr>
          <p:cNvSpPr/>
          <p:nvPr/>
        </p:nvSpPr>
        <p:spPr>
          <a:xfrm>
            <a:off x="8961120" y="2433828"/>
            <a:ext cx="3154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Receita da operação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2" name="Shape 8">
            <a:extLst>
              <a:ext uri="{FF2B5EF4-FFF2-40B4-BE49-F238E27FC236}">
                <a16:creationId xmlns:a16="http://schemas.microsoft.com/office/drawing/2014/main" id="{F602EDA9-8682-5822-AA3A-F8DAE4299119}"/>
              </a:ext>
            </a:extLst>
          </p:cNvPr>
          <p:cNvSpPr/>
          <p:nvPr/>
        </p:nvSpPr>
        <p:spPr>
          <a:xfrm>
            <a:off x="9025128" y="3128772"/>
            <a:ext cx="3017520" cy="0"/>
          </a:xfrm>
          <a:prstGeom prst="line">
            <a:avLst/>
          </a:prstGeom>
          <a:noFill/>
          <a:ln w="2794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4" name="Text 9">
            <a:extLst>
              <a:ext uri="{FF2B5EF4-FFF2-40B4-BE49-F238E27FC236}">
                <a16:creationId xmlns:a16="http://schemas.microsoft.com/office/drawing/2014/main" id="{8CAB7D30-4361-5805-6BC9-39F4B77DFB92}"/>
              </a:ext>
            </a:extLst>
          </p:cNvPr>
          <p:cNvSpPr/>
          <p:nvPr/>
        </p:nvSpPr>
        <p:spPr>
          <a:xfrm>
            <a:off x="8961120" y="3201924"/>
            <a:ext cx="3154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Receita total do contribuinte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D0F81C47-F82F-C959-B25D-5E7A2D4F51EE}"/>
              </a:ext>
            </a:extLst>
          </p:cNvPr>
          <p:cNvSpPr/>
          <p:nvPr/>
        </p:nvSpPr>
        <p:spPr>
          <a:xfrm>
            <a:off x="3793642" y="5746662"/>
            <a:ext cx="8233004" cy="954873"/>
          </a:xfrm>
          <a:prstGeom prst="roundRect">
            <a:avLst>
              <a:gd name="adj" fmla="val 1838"/>
            </a:avLst>
          </a:prstGeom>
          <a:solidFill>
            <a:srgbClr val="FDEDEF"/>
          </a:solidFill>
          <a:ln w="2032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Obs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: no caso de custos diretos, é bem mais simples operacionalizar a vedação</a:t>
            </a: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DE9CD886-5A16-1CAB-5695-CA6FB4856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63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9197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6478" y="786384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Distribuição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da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arrecadação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srgbClr val="17324D"/>
              </a:solidFill>
              <a:effectLst/>
              <a:uLnTx/>
              <a:uFillTx/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726692" y="1965960"/>
            <a:ext cx="5906008" cy="3246120"/>
          </a:xfrm>
          <a:prstGeom prst="roundRect">
            <a:avLst>
              <a:gd name="adj" fmla="val 1408"/>
            </a:avLst>
          </a:prstGeom>
          <a:solidFill>
            <a:srgbClr val="EAF7F5"/>
          </a:solidFill>
          <a:ln w="20320">
            <a:solidFill>
              <a:srgbClr val="178C8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726692" y="1965960"/>
            <a:ext cx="73152" cy="3246120"/>
          </a:xfrm>
          <a:prstGeom prst="rect">
            <a:avLst/>
          </a:prstGeom>
          <a:solidFill>
            <a:srgbClr val="178C82"/>
          </a:solidFill>
          <a:ln w="12700">
            <a:solidFill>
              <a:srgbClr val="178C8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927860" y="212140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78C82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Distribuição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927860" y="2624328"/>
            <a:ext cx="530100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montante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pago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será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repartido entre CBS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parcelas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estadual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distrital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e municipal do IBS na proporção das respectivas alíquotas de referência.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2C487194-FE1A-8FDF-03F3-8D88A2F57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64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3236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0E310-CA69-1611-365D-DD1367966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D46F7A6-6507-994D-568D-02B633B886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47371-B25F-4BA5-AF43-B8D35C5D182A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tângulo: Cantos Superiores Arredondados 3">
            <a:extLst>
              <a:ext uri="{FF2B5EF4-FFF2-40B4-BE49-F238E27FC236}">
                <a16:creationId xmlns:a16="http://schemas.microsoft.com/office/drawing/2014/main" id="{D03C6717-CAF9-E541-5EE5-EED8A4216545}"/>
              </a:ext>
            </a:extLst>
          </p:cNvPr>
          <p:cNvSpPr/>
          <p:nvPr/>
        </p:nvSpPr>
        <p:spPr>
          <a:xfrm rot="5400000">
            <a:off x="-2324100" y="2324100"/>
            <a:ext cx="6858000" cy="2209800"/>
          </a:xfrm>
          <a:prstGeom prst="round2SameRect">
            <a:avLst/>
          </a:prstGeom>
          <a:gradFill>
            <a:gsLst>
              <a:gs pos="21000">
                <a:schemeClr val="accent1">
                  <a:lumMod val="75000"/>
                </a:schemeClr>
              </a:gs>
              <a:gs pos="6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C4FF07C-45B6-27C3-925E-94446927B269}"/>
              </a:ext>
            </a:extLst>
          </p:cNvPr>
          <p:cNvSpPr txBox="1"/>
          <p:nvPr/>
        </p:nvSpPr>
        <p:spPr>
          <a:xfrm rot="10800000" flipH="1" flipV="1">
            <a:off x="0" y="926487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Retângulo: Cantos Superiores Arredondados 4">
            <a:extLst>
              <a:ext uri="{FF2B5EF4-FFF2-40B4-BE49-F238E27FC236}">
                <a16:creationId xmlns:a16="http://schemas.microsoft.com/office/drawing/2014/main" id="{DC316F30-6480-29B5-7B04-85B0956BC932}"/>
              </a:ext>
            </a:extLst>
          </p:cNvPr>
          <p:cNvSpPr/>
          <p:nvPr/>
        </p:nvSpPr>
        <p:spPr>
          <a:xfrm rot="5400000">
            <a:off x="801370" y="671830"/>
            <a:ext cx="6858000" cy="5463540"/>
          </a:xfrm>
          <a:prstGeom prst="round2Same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Transição geral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 CBS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D0F6F6C-8300-29B5-7084-F3C7EACFC9D6}"/>
              </a:ext>
            </a:extLst>
          </p:cNvPr>
          <p:cNvSpPr txBox="1"/>
          <p:nvPr/>
        </p:nvSpPr>
        <p:spPr>
          <a:xfrm rot="10800000" flipH="1" flipV="1">
            <a:off x="1689100" y="901087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1094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7936" y="676656"/>
            <a:ext cx="96245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PIS/Cofins até 2026 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CBS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2027: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regra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069340" y="2080260"/>
            <a:ext cx="4074160" cy="1600200"/>
          </a:xfrm>
          <a:prstGeom prst="roundRect">
            <a:avLst>
              <a:gd name="adj" fmla="val 2857"/>
            </a:avLst>
          </a:prstGeom>
          <a:solidFill>
            <a:srgbClr val="EAF7F5"/>
          </a:solidFill>
          <a:ln w="22860">
            <a:solidFill>
              <a:srgbClr val="178C8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43659" y="2290572"/>
            <a:ext cx="316439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78C82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Até 31/12/2026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16227" y="2784348"/>
            <a:ext cx="397210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Fato gerador de PIS/Pasep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Cofins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273040" y="2875788"/>
            <a:ext cx="594360" cy="0"/>
          </a:xfrm>
          <a:prstGeom prst="line">
            <a:avLst/>
          </a:prstGeom>
          <a:noFill/>
          <a:ln w="30480">
            <a:solidFill>
              <a:srgbClr val="17324D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233160" y="2080260"/>
            <a:ext cx="4752340" cy="1600200"/>
          </a:xfrm>
          <a:prstGeom prst="roundRect">
            <a:avLst>
              <a:gd name="adj" fmla="val 2857"/>
            </a:avLst>
          </a:prstGeom>
          <a:solidFill>
            <a:srgbClr val="EDF4FF"/>
          </a:solidFill>
          <a:ln w="2286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489191" y="2263140"/>
            <a:ext cx="397210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 partir de 01/01/2027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507479" y="2930652"/>
            <a:ext cx="390117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Fato gerador da CBS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236460" y="5293531"/>
            <a:ext cx="3749040" cy="1303041"/>
          </a:xfrm>
          <a:prstGeom prst="roundRect">
            <a:avLst>
              <a:gd name="adj" fmla="val 2439"/>
            </a:avLst>
          </a:prstGeom>
          <a:solidFill>
            <a:srgbClr val="FDEDEF"/>
          </a:solidFill>
          <a:ln w="2032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236460" y="5293531"/>
            <a:ext cx="73152" cy="1303041"/>
          </a:xfrm>
          <a:prstGeom prst="rect">
            <a:avLst/>
          </a:prstGeom>
          <a:solidFill>
            <a:srgbClr val="C84B5A"/>
          </a:solidFill>
          <a:ln w="1270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437628" y="5448979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84B5A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CBS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437628" y="5951899"/>
            <a:ext cx="3364992" cy="76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Não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será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exigida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263892" y="3817620"/>
            <a:ext cx="3749040" cy="1303041"/>
          </a:xfrm>
          <a:prstGeom prst="roundRect">
            <a:avLst>
              <a:gd name="adj" fmla="val 2439"/>
            </a:avLst>
          </a:prstGeom>
          <a:solidFill>
            <a:srgbClr val="EAF7F5"/>
          </a:solidFill>
          <a:ln w="20320">
            <a:solidFill>
              <a:srgbClr val="178C8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263892" y="3817620"/>
            <a:ext cx="73152" cy="1303041"/>
          </a:xfrm>
          <a:prstGeom prst="rect">
            <a:avLst/>
          </a:prstGeom>
          <a:solidFill>
            <a:srgbClr val="178C82"/>
          </a:solidFill>
          <a:ln w="12700">
            <a:solidFill>
              <a:srgbClr val="178C8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465060" y="397306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78C82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PIS/Cofins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465060" y="4475988"/>
            <a:ext cx="3364992" cy="76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Serão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exigidas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BEF79573-EED8-7674-A108-D8238B42C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66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92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2438399" y="1965960"/>
            <a:ext cx="8629395" cy="1655064"/>
          </a:xfrm>
          <a:prstGeom prst="roundRect">
            <a:avLst>
              <a:gd name="adj" fmla="val 4000"/>
            </a:avLst>
          </a:prstGeom>
          <a:solidFill>
            <a:srgbClr val="F0EEFF"/>
          </a:solidFill>
          <a:ln w="20320">
            <a:solidFill>
              <a:srgbClr val="6C63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438400" y="1965960"/>
            <a:ext cx="73152" cy="1655064"/>
          </a:xfrm>
          <a:prstGeom prst="rect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2639568" y="2121408"/>
            <a:ext cx="6967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C63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Hipótese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639568" y="2624328"/>
            <a:ext cx="817635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Apuração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da CBS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pelos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regimes opcionais dos arts. 485, 486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487 da LC 214/2025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220968" y="3703320"/>
            <a:ext cx="3749040" cy="1371600"/>
          </a:xfrm>
          <a:prstGeom prst="roundRect">
            <a:avLst>
              <a:gd name="adj" fmla="val 3333"/>
            </a:avLst>
          </a:prstGeom>
          <a:solidFill>
            <a:srgbClr val="EDF4FF"/>
          </a:solidFill>
          <a:ln w="2032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220968" y="3703320"/>
            <a:ext cx="73152" cy="1371600"/>
          </a:xfrm>
          <a:prstGeom prst="rect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422136" y="385876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CBS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422136" y="4361688"/>
            <a:ext cx="33649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Será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exigida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260592" y="5265420"/>
            <a:ext cx="3749040" cy="1371600"/>
          </a:xfrm>
          <a:prstGeom prst="roundRect">
            <a:avLst>
              <a:gd name="adj" fmla="val 3333"/>
            </a:avLst>
          </a:prstGeom>
          <a:solidFill>
            <a:srgbClr val="FDEDEF"/>
          </a:solidFill>
          <a:ln w="2032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260592" y="5265420"/>
            <a:ext cx="73152" cy="1371600"/>
          </a:xfrm>
          <a:prstGeom prst="rect">
            <a:avLst/>
          </a:prstGeom>
          <a:solidFill>
            <a:srgbClr val="C84B5A"/>
          </a:solidFill>
          <a:ln w="1270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461760" y="542086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84B5A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PIS/Cofins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461760" y="5923788"/>
            <a:ext cx="33649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Não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serão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exigidas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F86F9478-37C3-5D0B-1989-819FD70F4E7C}"/>
              </a:ext>
            </a:extLst>
          </p:cNvPr>
          <p:cNvSpPr/>
          <p:nvPr/>
        </p:nvSpPr>
        <p:spPr>
          <a:xfrm>
            <a:off x="757936" y="676656"/>
            <a:ext cx="96245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PIS/Cofins até 2026 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CBS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2027: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exceção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E3C4AC8-53CA-54D7-8F8C-C0B5AA3AE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67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06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313" t="20495" r="11042" b="36181"/>
          <a:stretch>
            <a:fillRect/>
          </a:stretch>
        </p:blipFill>
        <p:spPr>
          <a:xfrm>
            <a:off x="762000" y="2209799"/>
            <a:ext cx="10960100" cy="3327401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076F3975-32DE-F6EA-5237-2F339C13E547}"/>
              </a:ext>
            </a:extLst>
          </p:cNvPr>
          <p:cNvSpPr/>
          <p:nvPr/>
        </p:nvSpPr>
        <p:spPr>
          <a:xfrm>
            <a:off x="757936" y="676656"/>
            <a:ext cx="96245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Resumo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CE822CBD-3FB8-DE75-F48A-BE33692C8F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68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2546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20190" y="702564"/>
            <a:ext cx="74744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Operações</a:t>
            </a:r>
            <a:r>
              <a:rPr lang="en-US" sz="5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5000" b="1" dirty="0" err="1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sujeitas</a:t>
            </a:r>
            <a:r>
              <a:rPr lang="en-US" sz="5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5000" b="1" dirty="0" err="1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ao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regime de caixa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45210" y="2555240"/>
            <a:ext cx="10414000" cy="3794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O fato gerador de PIS/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Cofins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é considerado ocorrido no auferimento da receita pelo regime 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competência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PIS/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Cofins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são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exigidas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quando a receita for efetivamente recebida, mesmo após a extinção dessas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contribuições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925093EE-D5BB-2700-EB3F-B93CAC39AE36}"/>
              </a:ext>
            </a:extLst>
          </p:cNvPr>
          <p:cNvSpPr/>
          <p:nvPr/>
        </p:nvSpPr>
        <p:spPr>
          <a:xfrm>
            <a:off x="1045210" y="4701540"/>
            <a:ext cx="10414000" cy="10642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 CBS não incide sobre esse recebimento, salvo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na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hipótese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adoção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dos regimes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opcionais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dos arts. 485 a 487 da LC 214/2025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20C23745-07B0-6E0A-5D0E-6324FE118D9F}"/>
              </a:ext>
            </a:extLst>
          </p:cNvPr>
          <p:cNvSpPr/>
          <p:nvPr/>
        </p:nvSpPr>
        <p:spPr>
          <a:xfrm>
            <a:off x="508000" y="1853692"/>
            <a:ext cx="10414000" cy="5618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Para operações ocorridas </a:t>
            </a: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até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31/12/2026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srgbClr val="196B24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87972061-F7C8-54A6-541D-0007670AFB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69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9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12A3CE-62AD-EBE9-BECA-D0E2DA83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06D3BD9-3C26-E39A-64BA-2E4700E36EFA}"/>
              </a:ext>
            </a:extLst>
          </p:cNvPr>
          <p:cNvSpPr/>
          <p:nvPr/>
        </p:nvSpPr>
        <p:spPr>
          <a:xfrm>
            <a:off x="1520190" y="702564"/>
            <a:ext cx="74744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Operações</a:t>
            </a:r>
            <a:r>
              <a:rPr lang="en-US" sz="5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5000" b="1" dirty="0" err="1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sujeitas</a:t>
            </a:r>
            <a:r>
              <a:rPr lang="en-US" sz="5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5000" b="1" dirty="0" err="1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ao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regime de caixa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89FE384-A1E2-8AEA-5126-BDB9F609B841}"/>
              </a:ext>
            </a:extLst>
          </p:cNvPr>
          <p:cNvSpPr/>
          <p:nvPr/>
        </p:nvSpPr>
        <p:spPr>
          <a:xfrm>
            <a:off x="508000" y="2440940"/>
            <a:ext cx="11509254" cy="3794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Pessoas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jurídicas</a:t>
            </a:r>
            <a:r>
              <a:rPr lang="en-US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sujeitas</a:t>
            </a:r>
            <a:r>
              <a:rPr lang="en-US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ao</a:t>
            </a:r>
            <a:r>
              <a:rPr lang="pt-BR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pt-BR" sz="3000" b="1" dirty="0">
                <a:solidFill>
                  <a:srgbClr val="00B0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lucro presumido </a:t>
            </a:r>
            <a:r>
              <a:rPr lang="pt-BR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poderão adotar o regime de caixa para PIS/</a:t>
            </a:r>
            <a:r>
              <a:rPr lang="pt-BR" sz="3000" dirty="0" err="1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Cofins</a:t>
            </a:r>
            <a:r>
              <a:rPr lang="pt-BR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na hipótese de adotar o mesmo critério para IRPJ e CSLL (MP 2158/01, art. 20)</a:t>
            </a:r>
          </a:p>
          <a:p>
            <a:pPr lvl="0">
              <a:defRPr/>
            </a:pPr>
            <a:r>
              <a:rPr lang="en-US" sz="3000" b="1" dirty="0">
                <a:solidFill>
                  <a:srgbClr val="00B0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r>
              <a:rPr lang="en-US" sz="3000" b="1" dirty="0">
                <a:solidFill>
                  <a:srgbClr val="2D6C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pt-BR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Contrato de </a:t>
            </a:r>
            <a:r>
              <a:rPr lang="pt-BR" sz="3000" b="1" dirty="0">
                <a:solidFill>
                  <a:srgbClr val="00B050"/>
                </a:solidFill>
                <a:latin typeface="Aptos" pitchFamily="34" charset="0"/>
              </a:rPr>
              <a:t>concessão de serviços públicos</a:t>
            </a:r>
            <a:r>
              <a:rPr lang="pt-BR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a receita decorrente da construção, recuperação, reforma, ampliação ou melhoramento da infraestrutura, cuja contrapartida seja ativo financeiro representativo de direito contratual incondicional de receber caixa ou outro ativo financeiro, integrará a base de cálculo de PIS/</a:t>
            </a:r>
            <a:r>
              <a:rPr lang="pt-BR" sz="3000" dirty="0" err="1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Cofins</a:t>
            </a:r>
            <a:r>
              <a:rPr lang="pt-BR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à medida do efetivo recebimento (Lei nº 12.973, de 2014, art. 56).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DEE8FC0A-07D7-6299-7AAA-CF0C008B2B93}"/>
              </a:ext>
            </a:extLst>
          </p:cNvPr>
          <p:cNvSpPr/>
          <p:nvPr/>
        </p:nvSpPr>
        <p:spPr>
          <a:xfrm>
            <a:off x="508000" y="1853692"/>
            <a:ext cx="10414000" cy="5618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Exemplos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srgbClr val="196B24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C90597CE-7035-9B20-3934-994E74FCB1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70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9983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3D581F-F608-B37E-67DE-0E1FE93DA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B377099-5BCF-3F86-7BAE-B0E7B36074B5}"/>
              </a:ext>
            </a:extLst>
          </p:cNvPr>
          <p:cNvSpPr/>
          <p:nvPr/>
        </p:nvSpPr>
        <p:spPr>
          <a:xfrm>
            <a:off x="1520190" y="702564"/>
            <a:ext cx="74744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Operações</a:t>
            </a:r>
            <a:r>
              <a:rPr lang="en-US" sz="5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5000" b="1" dirty="0" err="1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sujeitas</a:t>
            </a:r>
            <a:r>
              <a:rPr lang="en-US" sz="5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5000" b="1" dirty="0" err="1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ao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regime de caixa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A075E58-D02D-8231-5A5B-8697C515A51B}"/>
              </a:ext>
            </a:extLst>
          </p:cNvPr>
          <p:cNvSpPr/>
          <p:nvPr/>
        </p:nvSpPr>
        <p:spPr>
          <a:xfrm>
            <a:off x="508000" y="2440940"/>
            <a:ext cx="11509254" cy="3794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Pessoas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jurídicas</a:t>
            </a:r>
            <a:r>
              <a:rPr lang="en-US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sujeitas</a:t>
            </a:r>
            <a:r>
              <a:rPr lang="en-US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ao</a:t>
            </a:r>
            <a:r>
              <a:rPr lang="pt-BR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pt-BR" sz="3000" b="1" dirty="0">
                <a:solidFill>
                  <a:srgbClr val="00B0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lucro presumido </a:t>
            </a:r>
            <a:r>
              <a:rPr lang="pt-BR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poderão adotar o regime de caixa para PIS/</a:t>
            </a:r>
            <a:r>
              <a:rPr lang="pt-BR" sz="3000" dirty="0" err="1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Cofins</a:t>
            </a:r>
            <a:r>
              <a:rPr lang="pt-BR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na hipótese de adotar o mesmo critério para IRPJ e CSLL (MP 2158/01, art. 20)</a:t>
            </a:r>
          </a:p>
          <a:p>
            <a:pPr lvl="0">
              <a:defRPr/>
            </a:pPr>
            <a:r>
              <a:rPr lang="en-US" sz="3000" b="1" dirty="0">
                <a:solidFill>
                  <a:srgbClr val="00B0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r>
              <a:rPr lang="en-US" sz="3000" b="1" dirty="0">
                <a:solidFill>
                  <a:srgbClr val="2D6C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pt-BR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Contrato de </a:t>
            </a:r>
            <a:r>
              <a:rPr lang="pt-BR" sz="3000" b="1" dirty="0">
                <a:solidFill>
                  <a:srgbClr val="00B050"/>
                </a:solidFill>
                <a:latin typeface="Aptos" pitchFamily="34" charset="0"/>
              </a:rPr>
              <a:t>concessão de serviços públicos</a:t>
            </a:r>
            <a:r>
              <a:rPr lang="pt-BR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a receita decorrente da construção, recuperação, reforma, ampliação ou melhoramento da infraestrutura, cuja contrapartida seja ativo financeiro representativo de direito contratual incondicional de receber caixa ou outro ativo financeiro, integrará a base de cálculo de PIS/</a:t>
            </a:r>
            <a:r>
              <a:rPr lang="pt-BR" sz="3000" dirty="0" err="1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Cofins</a:t>
            </a:r>
            <a:r>
              <a:rPr lang="pt-BR" sz="3000" dirty="0">
                <a:solidFill>
                  <a:srgbClr val="25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à medida do efetivo recebimento (Lei nº 12.973, de 2014, art. 56).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5871DBA5-9EB1-28C4-B67D-C593E2F1ABC2}"/>
              </a:ext>
            </a:extLst>
          </p:cNvPr>
          <p:cNvSpPr/>
          <p:nvPr/>
        </p:nvSpPr>
        <p:spPr>
          <a:xfrm>
            <a:off x="508000" y="1853692"/>
            <a:ext cx="10414000" cy="5618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Exemplos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srgbClr val="196B24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74D8D95A-5829-FC39-02BF-DB308C230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71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2953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E8E86-3FBB-1C0A-A7BD-555C43E9D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0ED2C7C-0FDF-9081-C840-5BF675A9CA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47371-B25F-4BA5-AF43-B8D35C5D182A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tângulo: Cantos Superiores Arredondados 3">
            <a:extLst>
              <a:ext uri="{FF2B5EF4-FFF2-40B4-BE49-F238E27FC236}">
                <a16:creationId xmlns:a16="http://schemas.microsoft.com/office/drawing/2014/main" id="{68EA321D-0793-3BA0-9497-DAEF9A356438}"/>
              </a:ext>
            </a:extLst>
          </p:cNvPr>
          <p:cNvSpPr/>
          <p:nvPr/>
        </p:nvSpPr>
        <p:spPr>
          <a:xfrm rot="5400000">
            <a:off x="-2324100" y="2324100"/>
            <a:ext cx="6858000" cy="2209800"/>
          </a:xfrm>
          <a:prstGeom prst="round2SameRect">
            <a:avLst/>
          </a:prstGeom>
          <a:gradFill>
            <a:gsLst>
              <a:gs pos="21000">
                <a:schemeClr val="accent1">
                  <a:lumMod val="75000"/>
                </a:schemeClr>
              </a:gs>
              <a:gs pos="6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A657B29-6623-EA52-2BF7-EB11E3E50AB5}"/>
              </a:ext>
            </a:extLst>
          </p:cNvPr>
          <p:cNvSpPr txBox="1"/>
          <p:nvPr/>
        </p:nvSpPr>
        <p:spPr>
          <a:xfrm rot="10800000" flipH="1" flipV="1">
            <a:off x="0" y="926487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Retângulo: Cantos Superiores Arredondados 4">
            <a:extLst>
              <a:ext uri="{FF2B5EF4-FFF2-40B4-BE49-F238E27FC236}">
                <a16:creationId xmlns:a16="http://schemas.microsoft.com/office/drawing/2014/main" id="{3BD911C9-EA4E-AAC6-D012-1BB0C411DB3B}"/>
              </a:ext>
            </a:extLst>
          </p:cNvPr>
          <p:cNvSpPr/>
          <p:nvPr/>
        </p:nvSpPr>
        <p:spPr>
          <a:xfrm rot="5400000">
            <a:off x="-787399" y="2298699"/>
            <a:ext cx="6858000" cy="2209802"/>
          </a:xfrm>
          <a:prstGeom prst="round2Same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7371660-B2F1-AD0A-0EEA-89C6E17760AA}"/>
              </a:ext>
            </a:extLst>
          </p:cNvPr>
          <p:cNvSpPr txBox="1"/>
          <p:nvPr/>
        </p:nvSpPr>
        <p:spPr>
          <a:xfrm rot="10800000" flipH="1" flipV="1">
            <a:off x="1689100" y="901087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6" name="Retângulo: Cantos Superiores Arredondados 5">
            <a:extLst>
              <a:ext uri="{FF2B5EF4-FFF2-40B4-BE49-F238E27FC236}">
                <a16:creationId xmlns:a16="http://schemas.microsoft.com/office/drawing/2014/main" id="{7EA4FE44-7C42-633D-9604-160720472982}"/>
              </a:ext>
            </a:extLst>
          </p:cNvPr>
          <p:cNvSpPr/>
          <p:nvPr/>
        </p:nvSpPr>
        <p:spPr>
          <a:xfrm rot="5400000">
            <a:off x="2833370" y="671830"/>
            <a:ext cx="6858000" cy="5463540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Incorporação e parcelamento do solo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2FCDD8A-91F9-B600-9F74-01CF508B4CAE}"/>
              </a:ext>
            </a:extLst>
          </p:cNvPr>
          <p:cNvSpPr txBox="1"/>
          <p:nvPr/>
        </p:nvSpPr>
        <p:spPr>
          <a:xfrm rot="10800000" flipH="1" flipV="1">
            <a:off x="3721100" y="901087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2693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89814FC-0FF6-2E51-9A6F-EFFB902E5E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47371-B25F-4BA5-AF43-B8D35C5D182A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0F570D6-FE65-A42D-6BE3-2DB6E2FDB61C}"/>
              </a:ext>
            </a:extLst>
          </p:cNvPr>
          <p:cNvSpPr/>
          <p:nvPr/>
        </p:nvSpPr>
        <p:spPr>
          <a:xfrm>
            <a:off x="3530600" y="2882900"/>
            <a:ext cx="9042400" cy="25273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Incorporação imobiliária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(LC 214/2025, art. 485)</a:t>
            </a:r>
          </a:p>
        </p:txBody>
      </p:sp>
    </p:spTree>
    <p:extLst>
      <p:ext uri="{BB962C8B-B14F-4D97-AF65-F5344CB8AC3E}">
        <p14:creationId xmlns:p14="http://schemas.microsoft.com/office/powerpoint/2010/main" val="8780633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3628" y="813816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Acesso ao regime do art. 485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104900" y="2249424"/>
            <a:ext cx="10210800" cy="3794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Incorporação imobiliária submetida a patrimônio de afetação, nos termos da Lei nº 4.591, de 1964.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Pedido de opção pelo regime específico da Lei nº 10.931, de 2004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Pedido efetivado nos termos da Lei nº 10.931, de 2004, antes de 1º de janeiro de 2029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4ACA72BE-AEF6-6C2B-DE99-93663F81C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74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29459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3618" y="82296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Alíquotas do art. 485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999488" y="1426464"/>
            <a:ext cx="9697212" cy="75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617181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O regime distingue duas modalidades de incorporação.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3A21DF28-E637-5ED1-74B0-AD324889F5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3" t="20868" r="3438" b="32446"/>
          <a:stretch>
            <a:fillRect/>
          </a:stretch>
        </p:blipFill>
        <p:spPr>
          <a:xfrm>
            <a:off x="660400" y="2755901"/>
            <a:ext cx="11366500" cy="3175000"/>
          </a:xfrm>
          <a:prstGeom prst="rect">
            <a:avLst/>
          </a:prstGeom>
        </p:spPr>
      </p:pic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014C12AF-4CBC-2B4D-6C9B-4C1EA1536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75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3193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AC226-E388-F079-D79A-BB81831DF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FC72CFF-CCB3-0D09-7C2C-CC7F307FC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47371-B25F-4BA5-AF43-B8D35C5D182A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978348AC-FF87-3926-7E46-11F19FC65271}"/>
              </a:ext>
            </a:extLst>
          </p:cNvPr>
          <p:cNvSpPr/>
          <p:nvPr/>
        </p:nvSpPr>
        <p:spPr>
          <a:xfrm>
            <a:off x="3530600" y="2882900"/>
            <a:ext cx="9042400" cy="25273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Parcelamento de solo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(LC 214/2025, art. 486)</a:t>
            </a:r>
          </a:p>
        </p:txBody>
      </p:sp>
    </p:spTree>
    <p:extLst>
      <p:ext uri="{BB962C8B-B14F-4D97-AF65-F5344CB8AC3E}">
        <p14:creationId xmlns:p14="http://schemas.microsoft.com/office/powerpoint/2010/main" val="9869899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4998" y="41148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Acesso e alíquota do art. 486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58368" y="1953260"/>
            <a:ext cx="5056632" cy="3246120"/>
          </a:xfrm>
          <a:prstGeom prst="roundRect">
            <a:avLst>
              <a:gd name="adj" fmla="val 1408"/>
            </a:avLst>
          </a:prstGeom>
          <a:solidFill>
            <a:srgbClr val="FFF4E7"/>
          </a:solidFill>
          <a:ln w="20320">
            <a:solidFill>
              <a:srgbClr val="E7842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58368" y="1953260"/>
            <a:ext cx="73152" cy="3246120"/>
          </a:xfrm>
          <a:prstGeom prst="rect">
            <a:avLst/>
          </a:prstGeom>
          <a:solidFill>
            <a:srgbClr val="E78428"/>
          </a:solidFill>
          <a:ln w="12700">
            <a:solidFill>
              <a:srgbClr val="E7842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859536" y="210870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8428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Requisito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859536" y="2611628"/>
            <a:ext cx="4538636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Pedido de registro do parcelamento do solo, nos termos da Lei nº 6.766, de 1979, efetivado antes de 1º de janeiro de 2029.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AD0A3AB-9427-01DE-E1AD-9799A37678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667" t="13399" r="31875" b="10038"/>
          <a:stretch>
            <a:fillRect/>
          </a:stretch>
        </p:blipFill>
        <p:spPr>
          <a:xfrm>
            <a:off x="6244590" y="1252728"/>
            <a:ext cx="4608576" cy="5376672"/>
          </a:xfrm>
          <a:prstGeom prst="rect">
            <a:avLst/>
          </a:prstGeom>
        </p:spPr>
      </p:pic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FE58B1CC-829E-4575-AACB-E0A6A46EED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77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8257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0AF17-A758-1B01-C4E9-C76083D59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C03FFCE-0D99-52F7-33D6-B6BC34DD9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47371-B25F-4BA5-AF43-B8D35C5D182A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F13A2E8C-EB12-51F7-AC1C-C4DE65AB559D}"/>
              </a:ext>
            </a:extLst>
          </p:cNvPr>
          <p:cNvSpPr/>
          <p:nvPr/>
        </p:nvSpPr>
        <p:spPr>
          <a:xfrm>
            <a:off x="3530600" y="2882900"/>
            <a:ext cx="9042400" cy="30353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Regras comuns ao regime opcional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para incorporação imobiliária 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para parcelamento de solo</a:t>
            </a:r>
          </a:p>
        </p:txBody>
      </p:sp>
    </p:spTree>
    <p:extLst>
      <p:ext uri="{BB962C8B-B14F-4D97-AF65-F5344CB8AC3E}">
        <p14:creationId xmlns:p14="http://schemas.microsoft.com/office/powerpoint/2010/main" val="13811820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99488" y="82296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Créditos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e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redutores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pela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ótica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do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optante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pelo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regime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2920" y="2757932"/>
            <a:ext cx="4980432" cy="3246120"/>
          </a:xfrm>
          <a:prstGeom prst="roundRect">
            <a:avLst>
              <a:gd name="adj" fmla="val 1408"/>
            </a:avLst>
          </a:prstGeom>
          <a:solidFill>
            <a:srgbClr val="FDEDEF"/>
          </a:solidFill>
          <a:ln w="2032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67512" y="284022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84B5A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Créditos do optante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04087" y="3416300"/>
            <a:ext cx="4470241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Vedada a apropriação de créditos relativos às aquisições destinadas à incorporação submetida ao patrimônio de afetação.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651FC28-0059-F244-2639-212BA5ED3F7A}"/>
              </a:ext>
            </a:extLst>
          </p:cNvPr>
          <p:cNvSpPr/>
          <p:nvPr/>
        </p:nvSpPr>
        <p:spPr>
          <a:xfrm>
            <a:off x="6386068" y="2757932"/>
            <a:ext cx="4980432" cy="3246120"/>
          </a:xfrm>
          <a:prstGeom prst="roundRect">
            <a:avLst>
              <a:gd name="adj" fmla="val 1408"/>
            </a:avLst>
          </a:prstGeom>
          <a:solidFill>
            <a:srgbClr val="FFF4E7"/>
          </a:solidFill>
          <a:ln w="20320">
            <a:solidFill>
              <a:srgbClr val="E7842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F44B419F-8D93-AC87-9F26-9ACD1F2771A0}"/>
              </a:ext>
            </a:extLst>
          </p:cNvPr>
          <p:cNvSpPr/>
          <p:nvPr/>
        </p:nvSpPr>
        <p:spPr>
          <a:xfrm>
            <a:off x="6386068" y="2757932"/>
            <a:ext cx="73152" cy="3246120"/>
          </a:xfrm>
          <a:prstGeom prst="rect">
            <a:avLst/>
          </a:prstGeom>
          <a:solidFill>
            <a:srgbClr val="E78428"/>
          </a:solidFill>
          <a:ln w="12700">
            <a:solidFill>
              <a:srgbClr val="E7842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798FE244-96DF-E429-2798-E31214EEDA70}"/>
              </a:ext>
            </a:extLst>
          </p:cNvPr>
          <p:cNvSpPr/>
          <p:nvPr/>
        </p:nvSpPr>
        <p:spPr>
          <a:xfrm>
            <a:off x="6587236" y="2913380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8428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Redutores na alienação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91645407-49EF-D7C0-8689-E67943D27900}"/>
              </a:ext>
            </a:extLst>
          </p:cNvPr>
          <p:cNvSpPr/>
          <p:nvPr/>
        </p:nvSpPr>
        <p:spPr>
          <a:xfrm>
            <a:off x="6587235" y="3416300"/>
            <a:ext cx="4470241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Impedidos os redutores de ajuste do art. 257 e o redutor social do art. 259.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28994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"/>
          <p:cNvSpPr/>
          <p:nvPr/>
        </p:nvSpPr>
        <p:spPr>
          <a:xfrm>
            <a:off x="786891" y="1965960"/>
            <a:ext cx="5215995" cy="3712947"/>
          </a:xfrm>
          <a:prstGeom prst="roundRect">
            <a:avLst>
              <a:gd name="adj" fmla="val 1408"/>
            </a:avLst>
          </a:prstGeom>
          <a:solidFill>
            <a:srgbClr val="FDEDEF"/>
          </a:solidFill>
          <a:ln w="2032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86892" y="1965960"/>
            <a:ext cx="73152" cy="3672000"/>
          </a:xfrm>
          <a:prstGeom prst="rect">
            <a:avLst/>
          </a:prstGeom>
          <a:solidFill>
            <a:srgbClr val="C84B5A"/>
          </a:solidFill>
          <a:ln w="1270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88060" y="212140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84B5A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Crédito do adquirente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88059" y="2624328"/>
            <a:ext cx="4681674" cy="2834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Contribuinte do regime regular não pode apropriar crédito de IBS e CBS relativo à aquisição do imóvel.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8DD5651D-B1A2-5D47-6731-A5B19AC38EFC}"/>
              </a:ext>
            </a:extLst>
          </p:cNvPr>
          <p:cNvSpPr/>
          <p:nvPr/>
        </p:nvSpPr>
        <p:spPr>
          <a:xfrm>
            <a:off x="1999488" y="82296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Créditos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e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redutores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pela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ótica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do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adquirente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12D09FD1-DFFD-751F-6C20-4B385BF4D2B5}"/>
              </a:ext>
            </a:extLst>
          </p:cNvPr>
          <p:cNvSpPr/>
          <p:nvPr/>
        </p:nvSpPr>
        <p:spPr>
          <a:xfrm>
            <a:off x="6253988" y="1965960"/>
            <a:ext cx="5734812" cy="3712947"/>
          </a:xfrm>
          <a:prstGeom prst="roundRect">
            <a:avLst>
              <a:gd name="adj" fmla="val 1961"/>
            </a:avLst>
          </a:prstGeom>
          <a:solidFill>
            <a:srgbClr val="F0EEFF"/>
          </a:solidFill>
          <a:ln w="20320">
            <a:solidFill>
              <a:srgbClr val="6C63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Shape 3">
            <a:extLst>
              <a:ext uri="{FF2B5EF4-FFF2-40B4-BE49-F238E27FC236}">
                <a16:creationId xmlns:a16="http://schemas.microsoft.com/office/drawing/2014/main" id="{F82AC8F5-FBD4-D2F9-97A7-D81E024C2C66}"/>
              </a:ext>
            </a:extLst>
          </p:cNvPr>
          <p:cNvSpPr/>
          <p:nvPr/>
        </p:nvSpPr>
        <p:spPr>
          <a:xfrm>
            <a:off x="6253988" y="1965960"/>
            <a:ext cx="73152" cy="3672000"/>
          </a:xfrm>
          <a:prstGeom prst="rect">
            <a:avLst/>
          </a:prstGeom>
          <a:solidFill>
            <a:srgbClr val="6C63FF"/>
          </a:solidFill>
          <a:ln w="12700">
            <a:solidFill>
              <a:srgbClr val="6C63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C4B7FFBA-84EA-3925-36F8-6BF33EE42E92}"/>
              </a:ext>
            </a:extLst>
          </p:cNvPr>
          <p:cNvSpPr/>
          <p:nvPr/>
        </p:nvSpPr>
        <p:spPr>
          <a:xfrm>
            <a:off x="6573012" y="2121408"/>
            <a:ext cx="68762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C63FF"/>
                </a:solidFill>
                <a:effectLst/>
                <a:uLnTx/>
                <a:uFillTx/>
                <a:latin typeface="Aptos" pitchFamily="34" charset="0"/>
                <a:ea typeface="+mn-ea"/>
                <a:cs typeface="+mn-cs"/>
              </a:rPr>
              <a:t>Redutor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C63FF"/>
                </a:solidFill>
                <a:effectLst/>
                <a:uLnTx/>
                <a:uFillTx/>
                <a:latin typeface="Aptos" pitchFamily="34" charset="0"/>
                <a:ea typeface="+mn-ea"/>
                <a:cs typeface="+mn-cs"/>
              </a:rPr>
              <a:t> de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C63FF"/>
                </a:solidFill>
                <a:effectLst/>
                <a:uLnTx/>
                <a:uFillTx/>
                <a:latin typeface="Aptos" pitchFamily="34" charset="0"/>
                <a:ea typeface="+mn-ea"/>
                <a:cs typeface="+mn-cs"/>
              </a:rPr>
              <a:t>ajuste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37785FDD-23AA-FC5F-BD1C-38F258B029A6}"/>
              </a:ext>
            </a:extLst>
          </p:cNvPr>
          <p:cNvSpPr/>
          <p:nvPr/>
        </p:nvSpPr>
        <p:spPr>
          <a:xfrm>
            <a:off x="6444461" y="2722223"/>
            <a:ext cx="5204338" cy="24898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 operação constitui redutor de ajuste equivalente ao que seria constituído caso o imóvel fosse adquirido de não contribuinte do regime regular do IBS e da CBS.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A705D1C-8A0A-D93E-B800-D0FA03AF66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80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20579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8820" y="822960"/>
            <a:ext cx="8938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+mn-ea"/>
                <a:cs typeface="+mn-cs"/>
              </a:rPr>
              <a:t>Créditos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+mn-ea"/>
                <a:cs typeface="+mn-cs"/>
              </a:rPr>
              <a:t>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+mn-ea"/>
                <a:cs typeface="+mn-cs"/>
              </a:rPr>
              <a:t>sobre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+mn-ea"/>
                <a:cs typeface="+mn-cs"/>
              </a:rPr>
              <a:t> custos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+mn-ea"/>
                <a:cs typeface="+mn-cs"/>
              </a:rPr>
              <a:t>indiretos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563876" y="1965960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Valor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alocado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4960112" y="2912364"/>
            <a:ext cx="411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=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463032" y="2766060"/>
            <a:ext cx="2011680" cy="1332000"/>
          </a:xfrm>
          <a:prstGeom prst="roundRect">
            <a:avLst>
              <a:gd name="adj" fmla="val 4545"/>
            </a:avLst>
          </a:prstGeom>
          <a:solidFill>
            <a:srgbClr val="F7F9FF"/>
          </a:solidFill>
          <a:ln w="20320">
            <a:solidFill>
              <a:srgbClr val="6C63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27624" y="3110484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6C63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Custos indiretos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6C63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do mês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7566152" y="2866644"/>
            <a:ext cx="384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×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8050784" y="2555748"/>
            <a:ext cx="3154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6C63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Custos diretos da incorporação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14792" y="3250692"/>
            <a:ext cx="3017520" cy="0"/>
          </a:xfrm>
          <a:prstGeom prst="line">
            <a:avLst/>
          </a:prstGeom>
          <a:noFill/>
          <a:ln w="27940">
            <a:solidFill>
              <a:srgbClr val="6C63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050784" y="3323844"/>
            <a:ext cx="3154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6C63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Custo direto total da incorporadora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Shape 2">
            <a:extLst>
              <a:ext uri="{FF2B5EF4-FFF2-40B4-BE49-F238E27FC236}">
                <a16:creationId xmlns:a16="http://schemas.microsoft.com/office/drawing/2014/main" id="{7709EBCC-D2ED-9C11-9198-C1EB069634B5}"/>
              </a:ext>
            </a:extLst>
          </p:cNvPr>
          <p:cNvSpPr/>
          <p:nvPr/>
        </p:nvSpPr>
        <p:spPr>
          <a:xfrm>
            <a:off x="716788" y="1988820"/>
            <a:ext cx="3529584" cy="3027680"/>
          </a:xfrm>
          <a:prstGeom prst="roundRect">
            <a:avLst>
              <a:gd name="adj" fmla="val 1838"/>
            </a:avLst>
          </a:prstGeom>
          <a:solidFill>
            <a:srgbClr val="FDEDEF"/>
          </a:solidFill>
          <a:ln w="2032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6" name="Shape 3">
            <a:extLst>
              <a:ext uri="{FF2B5EF4-FFF2-40B4-BE49-F238E27FC236}">
                <a16:creationId xmlns:a16="http://schemas.microsoft.com/office/drawing/2014/main" id="{0B06B26A-A602-7C62-EFC1-F230A1F4FC9B}"/>
              </a:ext>
            </a:extLst>
          </p:cNvPr>
          <p:cNvSpPr/>
          <p:nvPr/>
        </p:nvSpPr>
        <p:spPr>
          <a:xfrm>
            <a:off x="716788" y="1988820"/>
            <a:ext cx="73152" cy="3027680"/>
          </a:xfrm>
          <a:prstGeom prst="rect">
            <a:avLst/>
          </a:prstGeom>
          <a:solidFill>
            <a:srgbClr val="C84B5A"/>
          </a:solidFill>
          <a:ln w="1270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8" name="Text 4">
            <a:extLst>
              <a:ext uri="{FF2B5EF4-FFF2-40B4-BE49-F238E27FC236}">
                <a16:creationId xmlns:a16="http://schemas.microsoft.com/office/drawing/2014/main" id="{89FFEDC9-335F-F8F8-C54D-145F092808D9}"/>
              </a:ext>
            </a:extLst>
          </p:cNvPr>
          <p:cNvSpPr/>
          <p:nvPr/>
        </p:nvSpPr>
        <p:spPr>
          <a:xfrm>
            <a:off x="917956" y="2144268"/>
            <a:ext cx="2139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84B5A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Estorno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0" name="Text 5">
            <a:extLst>
              <a:ext uri="{FF2B5EF4-FFF2-40B4-BE49-F238E27FC236}">
                <a16:creationId xmlns:a16="http://schemas.microsoft.com/office/drawing/2014/main" id="{277960C7-B504-F47F-6881-4A672F925AD8}"/>
              </a:ext>
            </a:extLst>
          </p:cNvPr>
          <p:cNvSpPr/>
          <p:nvPr/>
        </p:nvSpPr>
        <p:spPr>
          <a:xfrm>
            <a:off x="917955" y="2647188"/>
            <a:ext cx="2984575" cy="2112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Créditos sobre custos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indiretos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alocados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regime devem ser estornados.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A676751B-22D0-5549-9E14-4AE71DBEDAD8}"/>
              </a:ext>
            </a:extLst>
          </p:cNvPr>
          <p:cNvSpPr/>
          <p:nvPr/>
        </p:nvSpPr>
        <p:spPr>
          <a:xfrm>
            <a:off x="3793642" y="5769522"/>
            <a:ext cx="8233004" cy="954873"/>
          </a:xfrm>
          <a:prstGeom prst="roundRect">
            <a:avLst>
              <a:gd name="adj" fmla="val 1838"/>
            </a:avLst>
          </a:prstGeom>
          <a:solidFill>
            <a:schemeClr val="accent6">
              <a:lumMod val="20000"/>
              <a:lumOff val="80000"/>
            </a:schemeClr>
          </a:solidFill>
          <a:ln w="2032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Obs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: no caso de custos diretos, é bem mais simples operacionalizar a vedação</a:t>
            </a: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73E3197C-48A6-85F8-A2E1-8824BF6037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81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707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2228" y="77724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Distribuição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da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arrecadação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523492" y="2085539"/>
            <a:ext cx="4851908" cy="2880360"/>
          </a:xfrm>
          <a:prstGeom prst="roundRect">
            <a:avLst>
              <a:gd name="adj" fmla="val 1838"/>
            </a:avLst>
          </a:prstGeom>
          <a:solidFill>
            <a:srgbClr val="EAF7F5"/>
          </a:solidFill>
          <a:ln w="20320">
            <a:solidFill>
              <a:srgbClr val="178C8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523492" y="2085539"/>
            <a:ext cx="73152" cy="2880360"/>
          </a:xfrm>
          <a:prstGeom prst="rect">
            <a:avLst/>
          </a:prstGeom>
          <a:solidFill>
            <a:srgbClr val="178C82"/>
          </a:solidFill>
          <a:ln w="12700">
            <a:solidFill>
              <a:srgbClr val="178C8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724660" y="2240987"/>
            <a:ext cx="2139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78C82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Distribuição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724659" y="2743907"/>
            <a:ext cx="4511041" cy="2112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Montante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pago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repartido pelas alíquotas de referência do IBS e da CBS.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A2926C64-C992-EF06-ADB9-1A6C04591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82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89692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CF04A-A290-9987-68FD-3C6C1663C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4BC4962-E21D-DEF0-DABD-6FEBB8C56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47371-B25F-4BA5-AF43-B8D35C5D182A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tângulo: Cantos Superiores Arredondados 3">
            <a:extLst>
              <a:ext uri="{FF2B5EF4-FFF2-40B4-BE49-F238E27FC236}">
                <a16:creationId xmlns:a16="http://schemas.microsoft.com/office/drawing/2014/main" id="{BA633C4B-B0ED-D2C5-49D1-5B87A989AB4A}"/>
              </a:ext>
            </a:extLst>
          </p:cNvPr>
          <p:cNvSpPr/>
          <p:nvPr/>
        </p:nvSpPr>
        <p:spPr>
          <a:xfrm rot="5400000">
            <a:off x="-2324100" y="2311400"/>
            <a:ext cx="6858000" cy="2209800"/>
          </a:xfrm>
          <a:prstGeom prst="round2SameRect">
            <a:avLst/>
          </a:prstGeom>
          <a:gradFill>
            <a:gsLst>
              <a:gs pos="21000">
                <a:schemeClr val="accent1">
                  <a:lumMod val="75000"/>
                </a:schemeClr>
              </a:gs>
              <a:gs pos="6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8568F13-C79B-F6E1-D367-3354A4806AAA}"/>
              </a:ext>
            </a:extLst>
          </p:cNvPr>
          <p:cNvSpPr txBox="1"/>
          <p:nvPr/>
        </p:nvSpPr>
        <p:spPr>
          <a:xfrm rot="10800000" flipH="1" flipV="1">
            <a:off x="0" y="913787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Retângulo: Cantos Superiores Arredondados 4">
            <a:extLst>
              <a:ext uri="{FF2B5EF4-FFF2-40B4-BE49-F238E27FC236}">
                <a16:creationId xmlns:a16="http://schemas.microsoft.com/office/drawing/2014/main" id="{A5537F57-3282-0BF1-83EE-E01DB1817B29}"/>
              </a:ext>
            </a:extLst>
          </p:cNvPr>
          <p:cNvSpPr/>
          <p:nvPr/>
        </p:nvSpPr>
        <p:spPr>
          <a:xfrm rot="5400000">
            <a:off x="0" y="1485900"/>
            <a:ext cx="6858000" cy="3860800"/>
          </a:xfrm>
          <a:prstGeom prst="round2Same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510E574-7D91-E09F-5CBF-CF6B76D9BC23}"/>
              </a:ext>
            </a:extLst>
          </p:cNvPr>
          <p:cNvSpPr txBox="1"/>
          <p:nvPr/>
        </p:nvSpPr>
        <p:spPr>
          <a:xfrm rot="10800000" flipH="1" flipV="1">
            <a:off x="1689100" y="913786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6" name="Retângulo: Cantos Superiores Arredondados 5">
            <a:extLst>
              <a:ext uri="{FF2B5EF4-FFF2-40B4-BE49-F238E27FC236}">
                <a16:creationId xmlns:a16="http://schemas.microsoft.com/office/drawing/2014/main" id="{6666EEED-763D-00F5-2ED8-75B850948A0F}"/>
              </a:ext>
            </a:extLst>
          </p:cNvPr>
          <p:cNvSpPr/>
          <p:nvPr/>
        </p:nvSpPr>
        <p:spPr>
          <a:xfrm rot="5400000">
            <a:off x="965201" y="2311399"/>
            <a:ext cx="6858000" cy="220980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E897DCC-DED9-6749-16DA-9EC8DBE9C862}"/>
              </a:ext>
            </a:extLst>
          </p:cNvPr>
          <p:cNvSpPr txBox="1"/>
          <p:nvPr/>
        </p:nvSpPr>
        <p:spPr>
          <a:xfrm rot="10800000" flipH="1" flipV="1">
            <a:off x="3479800" y="913786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Retângulo: Cantos Superiores Arredondados 8">
            <a:extLst>
              <a:ext uri="{FF2B5EF4-FFF2-40B4-BE49-F238E27FC236}">
                <a16:creationId xmlns:a16="http://schemas.microsoft.com/office/drawing/2014/main" id="{11380388-189D-3030-1E1E-5CC283593408}"/>
              </a:ext>
            </a:extLst>
          </p:cNvPr>
          <p:cNvSpPr/>
          <p:nvPr/>
        </p:nvSpPr>
        <p:spPr>
          <a:xfrm rot="5400000">
            <a:off x="3943350" y="1212850"/>
            <a:ext cx="6858000" cy="4406900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Dedução transitória da base do IBS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1FC2224-DF8B-F335-D757-5B4983F31E3F}"/>
              </a:ext>
            </a:extLst>
          </p:cNvPr>
          <p:cNvSpPr txBox="1"/>
          <p:nvPr/>
        </p:nvSpPr>
        <p:spPr>
          <a:xfrm rot="10800000" flipH="1" flipV="1">
            <a:off x="5359400" y="913787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2745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3900" y="822960"/>
            <a:ext cx="94594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Requisitos da dedução do art. 488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16000" y="1920240"/>
            <a:ext cx="10490200" cy="3794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Alienação do bem imóvel a partir de 01/01/2029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Aquisições realizadas entre 01/01/2027 e 31/12/2032 e utilizadas na incorporação, parcelamento do solo ou construção.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Aquisições sujeitas a ICMS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ISS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●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Aquisições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acobertadas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por documento fiscal idôneo.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2B6B0EEE-3357-99C6-2924-0B66BE77A7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84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82687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3F5FFB-9831-7D8E-5093-454E8F652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9CE47AC-46EF-6CF3-DCA4-AE0184FEAE4D}"/>
              </a:ext>
            </a:extLst>
          </p:cNvPr>
          <p:cNvSpPr/>
          <p:nvPr/>
        </p:nvSpPr>
        <p:spPr>
          <a:xfrm>
            <a:off x="502919" y="479044"/>
            <a:ext cx="94594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Deduções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permitidas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B5311306-15EA-E439-5A56-ACE0CC115A07}"/>
              </a:ext>
            </a:extLst>
          </p:cNvPr>
          <p:cNvSpPr/>
          <p:nvPr/>
        </p:nvSpPr>
        <p:spPr>
          <a:xfrm>
            <a:off x="301752" y="1663192"/>
            <a:ext cx="3964940" cy="2121408"/>
          </a:xfrm>
          <a:prstGeom prst="roundRect">
            <a:avLst>
              <a:gd name="adj" fmla="val 1838"/>
            </a:avLst>
          </a:prstGeom>
          <a:solidFill>
            <a:srgbClr val="FFF4E7"/>
          </a:solidFill>
          <a:ln w="20320">
            <a:solidFill>
              <a:srgbClr val="E7842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Shape 3">
            <a:extLst>
              <a:ext uri="{FF2B5EF4-FFF2-40B4-BE49-F238E27FC236}">
                <a16:creationId xmlns:a16="http://schemas.microsoft.com/office/drawing/2014/main" id="{54815F2D-C65F-9AF6-AE49-A5AF1D58D599}"/>
              </a:ext>
            </a:extLst>
          </p:cNvPr>
          <p:cNvSpPr/>
          <p:nvPr/>
        </p:nvSpPr>
        <p:spPr>
          <a:xfrm>
            <a:off x="301752" y="1663192"/>
            <a:ext cx="73152" cy="2121408"/>
          </a:xfrm>
          <a:prstGeom prst="rect">
            <a:avLst/>
          </a:prstGeom>
          <a:solidFill>
            <a:srgbClr val="E78428"/>
          </a:solidFill>
          <a:ln w="12700">
            <a:solidFill>
              <a:srgbClr val="E7842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1594299F-C5FB-1BAE-0DB9-375F0E77758E}"/>
              </a:ext>
            </a:extLst>
          </p:cNvPr>
          <p:cNvSpPr/>
          <p:nvPr/>
        </p:nvSpPr>
        <p:spPr>
          <a:xfrm>
            <a:off x="502919" y="1818640"/>
            <a:ext cx="277803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E78428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Custos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E78428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diretos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6" name="Shape 6">
            <a:extLst>
              <a:ext uri="{FF2B5EF4-FFF2-40B4-BE49-F238E27FC236}">
                <a16:creationId xmlns:a16="http://schemas.microsoft.com/office/drawing/2014/main" id="{E01236BF-6FA6-144E-CEC0-04065F2DC37C}"/>
              </a:ext>
            </a:extLst>
          </p:cNvPr>
          <p:cNvSpPr/>
          <p:nvPr/>
        </p:nvSpPr>
        <p:spPr>
          <a:xfrm>
            <a:off x="4474972" y="1663192"/>
            <a:ext cx="3964940" cy="2121408"/>
          </a:xfrm>
          <a:prstGeom prst="roundRect">
            <a:avLst>
              <a:gd name="adj" fmla="val 1838"/>
            </a:avLst>
          </a:prstGeom>
          <a:solidFill>
            <a:srgbClr val="EDF4FF"/>
          </a:solidFill>
          <a:ln w="2032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8" name="Shape 7">
            <a:extLst>
              <a:ext uri="{FF2B5EF4-FFF2-40B4-BE49-F238E27FC236}">
                <a16:creationId xmlns:a16="http://schemas.microsoft.com/office/drawing/2014/main" id="{7747FD47-72E9-06DE-0DD9-E2F7F16AA57C}"/>
              </a:ext>
            </a:extLst>
          </p:cNvPr>
          <p:cNvSpPr/>
          <p:nvPr/>
        </p:nvSpPr>
        <p:spPr>
          <a:xfrm>
            <a:off x="4474972" y="1663192"/>
            <a:ext cx="73152" cy="2121408"/>
          </a:xfrm>
          <a:prstGeom prst="rect">
            <a:avLst/>
          </a:prstGeom>
          <a:solidFill>
            <a:srgbClr val="2D6CDF"/>
          </a:solidFill>
          <a:ln w="1270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788EFA31-C257-69F5-DBB1-403DEDEA9B73}"/>
              </a:ext>
            </a:extLst>
          </p:cNvPr>
          <p:cNvSpPr/>
          <p:nvPr/>
        </p:nvSpPr>
        <p:spPr>
          <a:xfrm>
            <a:off x="4676140" y="1818640"/>
            <a:ext cx="3599180" cy="403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Custos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indiretos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6BF6FDD6-9073-071E-6609-28E3BEE7862B}"/>
              </a:ext>
            </a:extLst>
          </p:cNvPr>
          <p:cNvSpPr/>
          <p:nvPr/>
        </p:nvSpPr>
        <p:spPr>
          <a:xfrm>
            <a:off x="635507" y="2330704"/>
            <a:ext cx="3352707" cy="1555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Principal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dedução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D1606318-6325-B288-599F-A0C3A7CF36E0}"/>
              </a:ext>
            </a:extLst>
          </p:cNvPr>
          <p:cNvSpPr/>
          <p:nvPr/>
        </p:nvSpPr>
        <p:spPr>
          <a:xfrm>
            <a:off x="4712715" y="2330704"/>
            <a:ext cx="3352707" cy="1555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Podem ser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deduzidos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, com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rateio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proporcional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aos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custos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diretos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2EBFEFEF-C545-0A90-1D06-553D08D64D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63" t="17694" r="6250" b="29085"/>
          <a:stretch>
            <a:fillRect/>
          </a:stretch>
        </p:blipFill>
        <p:spPr>
          <a:xfrm>
            <a:off x="3988214" y="3885184"/>
            <a:ext cx="7715804" cy="2680716"/>
          </a:xfrm>
          <a:prstGeom prst="rect">
            <a:avLst/>
          </a:prstGeom>
        </p:spPr>
      </p:pic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00D54743-5ADB-F551-7876-A760AB3EC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85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35983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99488" y="82296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Fatores de dedução por ano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5E9BF7E8-AFB6-1A98-E38A-E768643D3A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42" t="18814" r="18854" b="27405"/>
          <a:stretch>
            <a:fillRect/>
          </a:stretch>
        </p:blipFill>
        <p:spPr>
          <a:xfrm>
            <a:off x="304800" y="1587500"/>
            <a:ext cx="7607300" cy="4127500"/>
          </a:xfrm>
          <a:prstGeom prst="rect">
            <a:avLst/>
          </a:prstGeom>
        </p:spPr>
      </p:pic>
      <p:sp>
        <p:nvSpPr>
          <p:cNvPr id="30" name="Text 2">
            <a:extLst>
              <a:ext uri="{FF2B5EF4-FFF2-40B4-BE49-F238E27FC236}">
                <a16:creationId xmlns:a16="http://schemas.microsoft.com/office/drawing/2014/main" id="{8B40D2BB-2F6D-6CF7-126F-938603FBADFD}"/>
              </a:ext>
            </a:extLst>
          </p:cNvPr>
          <p:cNvSpPr/>
          <p:nvPr/>
        </p:nvSpPr>
        <p:spPr>
          <a:xfrm>
            <a:off x="8839200" y="1764792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Dedução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448C0BAF-9F68-668F-4AA4-9542F4BBD57C}"/>
              </a:ext>
            </a:extLst>
          </p:cNvPr>
          <p:cNvSpPr/>
          <p:nvPr/>
        </p:nvSpPr>
        <p:spPr>
          <a:xfrm>
            <a:off x="9515856" y="2343150"/>
            <a:ext cx="3840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=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4" name="Shape 4">
            <a:extLst>
              <a:ext uri="{FF2B5EF4-FFF2-40B4-BE49-F238E27FC236}">
                <a16:creationId xmlns:a16="http://schemas.microsoft.com/office/drawing/2014/main" id="{11E10A04-1884-389D-EECD-BD013542865A}"/>
              </a:ext>
            </a:extLst>
          </p:cNvPr>
          <p:cNvSpPr/>
          <p:nvPr/>
        </p:nvSpPr>
        <p:spPr>
          <a:xfrm>
            <a:off x="8087614" y="2990088"/>
            <a:ext cx="3624579" cy="1325880"/>
          </a:xfrm>
          <a:prstGeom prst="roundRect">
            <a:avLst>
              <a:gd name="adj" fmla="val 3448"/>
            </a:avLst>
          </a:prstGeom>
          <a:solidFill>
            <a:srgbClr val="EDF4FF"/>
          </a:solidFill>
          <a:ln w="21590">
            <a:solidFill>
              <a:srgbClr val="2D6CD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6" name="Text 5">
            <a:extLst>
              <a:ext uri="{FF2B5EF4-FFF2-40B4-BE49-F238E27FC236}">
                <a16:creationId xmlns:a16="http://schemas.microsoft.com/office/drawing/2014/main" id="{69C154C0-FFA1-E3D3-30A9-C0EDFB084B3A}"/>
              </a:ext>
            </a:extLst>
          </p:cNvPr>
          <p:cNvSpPr/>
          <p:nvPr/>
        </p:nvSpPr>
        <p:spPr>
          <a:xfrm>
            <a:off x="9323832" y="3094228"/>
            <a:ext cx="822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D6CD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Base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8" name="Text 6">
            <a:extLst>
              <a:ext uri="{FF2B5EF4-FFF2-40B4-BE49-F238E27FC236}">
                <a16:creationId xmlns:a16="http://schemas.microsoft.com/office/drawing/2014/main" id="{D35DDFB9-DB16-BF5E-F5DD-A35175C414D4}"/>
              </a:ext>
            </a:extLst>
          </p:cNvPr>
          <p:cNvSpPr/>
          <p:nvPr/>
        </p:nvSpPr>
        <p:spPr>
          <a:xfrm>
            <a:off x="8689340" y="3441192"/>
            <a:ext cx="2847339" cy="769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BC de IBS/CBS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aquisição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0" name="Text 7">
            <a:extLst>
              <a:ext uri="{FF2B5EF4-FFF2-40B4-BE49-F238E27FC236}">
                <a16:creationId xmlns:a16="http://schemas.microsoft.com/office/drawing/2014/main" id="{2203B450-66A3-A98B-69E8-C5FD99A536D0}"/>
              </a:ext>
            </a:extLst>
          </p:cNvPr>
          <p:cNvSpPr/>
          <p:nvPr/>
        </p:nvSpPr>
        <p:spPr>
          <a:xfrm>
            <a:off x="9656324" y="4395978"/>
            <a:ext cx="3840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×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2" name="Shape 8">
            <a:extLst>
              <a:ext uri="{FF2B5EF4-FFF2-40B4-BE49-F238E27FC236}">
                <a16:creationId xmlns:a16="http://schemas.microsoft.com/office/drawing/2014/main" id="{1DA8372A-79C0-4BD8-7228-41CF1CFF82CC}"/>
              </a:ext>
            </a:extLst>
          </p:cNvPr>
          <p:cNvSpPr/>
          <p:nvPr/>
        </p:nvSpPr>
        <p:spPr>
          <a:xfrm>
            <a:off x="8262873" y="4919472"/>
            <a:ext cx="3449320" cy="1325880"/>
          </a:xfrm>
          <a:prstGeom prst="roundRect">
            <a:avLst>
              <a:gd name="adj" fmla="val 3448"/>
            </a:avLst>
          </a:prstGeom>
          <a:solidFill>
            <a:srgbClr val="FFF4E7"/>
          </a:solidFill>
          <a:ln w="21590">
            <a:solidFill>
              <a:srgbClr val="E7842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4" name="Text 9">
            <a:extLst>
              <a:ext uri="{FF2B5EF4-FFF2-40B4-BE49-F238E27FC236}">
                <a16:creationId xmlns:a16="http://schemas.microsoft.com/office/drawing/2014/main" id="{7EB4025F-07B3-9DE1-835D-2FB6945D67DA}"/>
              </a:ext>
            </a:extLst>
          </p:cNvPr>
          <p:cNvSpPr/>
          <p:nvPr/>
        </p:nvSpPr>
        <p:spPr>
          <a:xfrm>
            <a:off x="9380473" y="5104384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8428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Fator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6" name="Text 10">
            <a:extLst>
              <a:ext uri="{FF2B5EF4-FFF2-40B4-BE49-F238E27FC236}">
                <a16:creationId xmlns:a16="http://schemas.microsoft.com/office/drawing/2014/main" id="{1CAA0C40-DFA4-C5F3-09A6-3FF52211F651}"/>
              </a:ext>
            </a:extLst>
          </p:cNvPr>
          <p:cNvSpPr/>
          <p:nvPr/>
        </p:nvSpPr>
        <p:spPr>
          <a:xfrm>
            <a:off x="8430012" y="5497068"/>
            <a:ext cx="32207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Coeficiente do ano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57A383A7-8D8F-8106-C079-589AFADF39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86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36619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37" t="18254" r="2813" b="9851"/>
          <a:stretch>
            <a:fillRect/>
          </a:stretch>
        </p:blipFill>
        <p:spPr>
          <a:xfrm>
            <a:off x="419100" y="1638299"/>
            <a:ext cx="11430000" cy="4889501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AF066C1C-BAE5-DDC2-584B-07769F0283D9}"/>
              </a:ext>
            </a:extLst>
          </p:cNvPr>
          <p:cNvSpPr/>
          <p:nvPr/>
        </p:nvSpPr>
        <p:spPr>
          <a:xfrm>
            <a:off x="1999488" y="82296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Garantias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adicionais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02C64061-DB6A-6D1D-1FFE-8EF426644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87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37866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99488" y="82296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err="1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Inaplicabilidade</a:t>
            </a: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do regime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182368" y="1965960"/>
            <a:ext cx="5247132" cy="3246120"/>
          </a:xfrm>
          <a:prstGeom prst="roundRect">
            <a:avLst>
              <a:gd name="adj" fmla="val 1408"/>
            </a:avLst>
          </a:prstGeom>
          <a:solidFill>
            <a:srgbClr val="FDEDEF"/>
          </a:solidFill>
          <a:ln w="2032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182368" y="1965960"/>
            <a:ext cx="73152" cy="3246120"/>
          </a:xfrm>
          <a:prstGeom prst="rect">
            <a:avLst/>
          </a:prstGeom>
          <a:solidFill>
            <a:srgbClr val="C84B5A"/>
          </a:solidFill>
          <a:ln w="12700">
            <a:solidFill>
              <a:srgbClr val="C84B5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2383536" y="2121408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84B5A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Exclusão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383536" y="2624328"/>
            <a:ext cx="4423664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O art. 488 não se aplica a quem optou pelos regimes dos arts. 485 ou 486.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9C40B75E-16D4-817A-8D87-E8FFE345F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88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52011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98D23-979B-D7A6-89B9-FF0E8A771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271FFBD-0BDD-BB6D-7A29-DC3D4492D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47371-B25F-4BA5-AF43-B8D35C5D182A}" type="slidenum">
              <a:rPr kumimoji="0" 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tângulo: Cantos Superiores Arredondados 3">
            <a:extLst>
              <a:ext uri="{FF2B5EF4-FFF2-40B4-BE49-F238E27FC236}">
                <a16:creationId xmlns:a16="http://schemas.microsoft.com/office/drawing/2014/main" id="{0EA7ADCA-A31F-35D1-E5BB-B807B1874216}"/>
              </a:ext>
            </a:extLst>
          </p:cNvPr>
          <p:cNvSpPr/>
          <p:nvPr/>
        </p:nvSpPr>
        <p:spPr>
          <a:xfrm rot="5400000">
            <a:off x="-2324100" y="2311400"/>
            <a:ext cx="6858000" cy="2209800"/>
          </a:xfrm>
          <a:prstGeom prst="round2SameRect">
            <a:avLst/>
          </a:prstGeom>
          <a:gradFill>
            <a:gsLst>
              <a:gs pos="21000">
                <a:schemeClr val="accent1">
                  <a:lumMod val="75000"/>
                </a:schemeClr>
              </a:gs>
              <a:gs pos="6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17B7A8B-E0DB-900C-1F14-037194FEF080}"/>
              </a:ext>
            </a:extLst>
          </p:cNvPr>
          <p:cNvSpPr txBox="1"/>
          <p:nvPr/>
        </p:nvSpPr>
        <p:spPr>
          <a:xfrm rot="10800000" flipH="1" flipV="1">
            <a:off x="0" y="913787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Retângulo: Cantos Superiores Arredondados 4">
            <a:extLst>
              <a:ext uri="{FF2B5EF4-FFF2-40B4-BE49-F238E27FC236}">
                <a16:creationId xmlns:a16="http://schemas.microsoft.com/office/drawing/2014/main" id="{7BFE4513-F5B3-28A0-AE0B-392E66B27FBF}"/>
              </a:ext>
            </a:extLst>
          </p:cNvPr>
          <p:cNvSpPr/>
          <p:nvPr/>
        </p:nvSpPr>
        <p:spPr>
          <a:xfrm rot="5400000">
            <a:off x="0" y="1485900"/>
            <a:ext cx="6858000" cy="3860800"/>
          </a:xfrm>
          <a:prstGeom prst="round2Same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F56EA81-FD8D-09AD-6CB0-CE95A3833AF0}"/>
              </a:ext>
            </a:extLst>
          </p:cNvPr>
          <p:cNvSpPr txBox="1"/>
          <p:nvPr/>
        </p:nvSpPr>
        <p:spPr>
          <a:xfrm rot="10800000" flipH="1" flipV="1">
            <a:off x="1689100" y="913786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6" name="Retângulo: Cantos Superiores Arredondados 5">
            <a:extLst>
              <a:ext uri="{FF2B5EF4-FFF2-40B4-BE49-F238E27FC236}">
                <a16:creationId xmlns:a16="http://schemas.microsoft.com/office/drawing/2014/main" id="{8670F9DD-A69B-0173-FC34-E5D4718D9117}"/>
              </a:ext>
            </a:extLst>
          </p:cNvPr>
          <p:cNvSpPr/>
          <p:nvPr/>
        </p:nvSpPr>
        <p:spPr>
          <a:xfrm rot="5400000">
            <a:off x="965201" y="2311399"/>
            <a:ext cx="6858000" cy="2209802"/>
          </a:xfrm>
          <a:prstGeom prst="round2Same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2353AE1-6227-09A1-5127-90A45683FC59}"/>
              </a:ext>
            </a:extLst>
          </p:cNvPr>
          <p:cNvSpPr txBox="1"/>
          <p:nvPr/>
        </p:nvSpPr>
        <p:spPr>
          <a:xfrm rot="10800000" flipH="1" flipV="1">
            <a:off x="3479800" y="913786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9" name="Retângulo: Cantos Superiores Arredondados 8">
            <a:extLst>
              <a:ext uri="{FF2B5EF4-FFF2-40B4-BE49-F238E27FC236}">
                <a16:creationId xmlns:a16="http://schemas.microsoft.com/office/drawing/2014/main" id="{E06FA8FD-6A6A-2DFE-C774-11C6CEA685F5}"/>
              </a:ext>
            </a:extLst>
          </p:cNvPr>
          <p:cNvSpPr/>
          <p:nvPr/>
        </p:nvSpPr>
        <p:spPr>
          <a:xfrm rot="5400000">
            <a:off x="2744815" y="2411385"/>
            <a:ext cx="6858000" cy="2009830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27F74A3-96C8-4315-8895-DAC40409C92D}"/>
              </a:ext>
            </a:extLst>
          </p:cNvPr>
          <p:cNvSpPr txBox="1"/>
          <p:nvPr/>
        </p:nvSpPr>
        <p:spPr>
          <a:xfrm rot="10800000" flipH="1" flipV="1">
            <a:off x="5359400" y="913787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</a:p>
        </p:txBody>
      </p:sp>
      <p:sp>
        <p:nvSpPr>
          <p:cNvPr id="11" name="Retângulo: Cantos Superiores Arredondados 10">
            <a:extLst>
              <a:ext uri="{FF2B5EF4-FFF2-40B4-BE49-F238E27FC236}">
                <a16:creationId xmlns:a16="http://schemas.microsoft.com/office/drawing/2014/main" id="{673759B8-0D15-A5EC-EB75-FBF19D48108A}"/>
              </a:ext>
            </a:extLst>
          </p:cNvPr>
          <p:cNvSpPr/>
          <p:nvPr/>
        </p:nvSpPr>
        <p:spPr>
          <a:xfrm rot="5400000">
            <a:off x="5224437" y="1744636"/>
            <a:ext cx="6858000" cy="3368727"/>
          </a:xfrm>
          <a:prstGeom prst="round2SameRect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Transição geral do IBS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D82DF9E-3221-62CC-1836-213C5AE3856D}"/>
              </a:ext>
            </a:extLst>
          </p:cNvPr>
          <p:cNvSpPr txBox="1"/>
          <p:nvPr/>
        </p:nvSpPr>
        <p:spPr>
          <a:xfrm rot="10800000" flipH="1" flipV="1">
            <a:off x="7159573" y="926487"/>
            <a:ext cx="2009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2059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020" t="13586" r="3125" b="6862"/>
          <a:stretch>
            <a:fillRect/>
          </a:stretch>
        </p:blipFill>
        <p:spPr>
          <a:xfrm>
            <a:off x="508000" y="1219199"/>
            <a:ext cx="11442700" cy="5410201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802EBA7-3BF4-90F0-585E-4516C5AD7C66}"/>
              </a:ext>
            </a:extLst>
          </p:cNvPr>
          <p:cNvSpPr/>
          <p:nvPr/>
        </p:nvSpPr>
        <p:spPr>
          <a:xfrm>
            <a:off x="508000" y="228600"/>
            <a:ext cx="8183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2029 a 2032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912F1A71-125C-080F-1194-D7DB3CCB3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76924" y="6526458"/>
            <a:ext cx="2743200" cy="365125"/>
          </a:xfrm>
        </p:spPr>
        <p:txBody>
          <a:bodyPr/>
          <a:lstStyle/>
          <a:p>
            <a:fld id="{C0147371-B25F-4BA5-AF43-B8D35C5D182A}" type="slidenum">
              <a:rPr lang="pt-BR" smtClean="0"/>
              <a:pPr/>
              <a:t>90</a:t>
            </a:fld>
            <a:endParaRPr lang="pt-B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86630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4">
            <a:extLst>
              <a:ext uri="{FF2B5EF4-FFF2-40B4-BE49-F238E27FC236}">
                <a16:creationId xmlns:a16="http://schemas.microsoft.com/office/drawing/2014/main" id="{B767E198-98A2-4163-23FA-360981A9FD5A}"/>
              </a:ext>
            </a:extLst>
          </p:cNvPr>
          <p:cNvSpPr txBox="1"/>
          <p:nvPr/>
        </p:nvSpPr>
        <p:spPr>
          <a:xfrm>
            <a:off x="2469614" y="1151471"/>
            <a:ext cx="454614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500" b="1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OBRIGADO!</a:t>
            </a:r>
            <a:endParaRPr kumimoji="0" lang="pt-BR" sz="55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aixaDeTexto 5">
            <a:extLst>
              <a:ext uri="{FF2B5EF4-FFF2-40B4-BE49-F238E27FC236}">
                <a16:creationId xmlns:a16="http://schemas.microsoft.com/office/drawing/2014/main" id="{17415C07-AEE5-1D2F-1D87-8ABCD0FD28AC}"/>
              </a:ext>
            </a:extLst>
          </p:cNvPr>
          <p:cNvSpPr txBox="1"/>
          <p:nvPr/>
        </p:nvSpPr>
        <p:spPr>
          <a:xfrm>
            <a:off x="3650320" y="2641238"/>
            <a:ext cx="7448210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5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Roni Peterson Bernardino de Brito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A7834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18/08/2026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0A7834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44504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698698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4C14F-1A6B-29F9-243D-58796CA2D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4">
            <a:extLst>
              <a:ext uri="{FF2B5EF4-FFF2-40B4-BE49-F238E27FC236}">
                <a16:creationId xmlns:a16="http://schemas.microsoft.com/office/drawing/2014/main" id="{6CB6BAAC-2C77-6997-575E-FEEA3E313F20}"/>
              </a:ext>
            </a:extLst>
          </p:cNvPr>
          <p:cNvSpPr txBox="1"/>
          <p:nvPr/>
        </p:nvSpPr>
        <p:spPr>
          <a:xfrm>
            <a:off x="4474360" y="2586195"/>
            <a:ext cx="593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202B52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BENS IMÓVEIS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srgbClr val="202B52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3" name="CaixaDeTexto 5">
            <a:extLst>
              <a:ext uri="{FF2B5EF4-FFF2-40B4-BE49-F238E27FC236}">
                <a16:creationId xmlns:a16="http://schemas.microsoft.com/office/drawing/2014/main" id="{3E7F801C-DCDF-3176-6FC2-E052C92123A6}"/>
              </a:ext>
            </a:extLst>
          </p:cNvPr>
          <p:cNvSpPr txBox="1"/>
          <p:nvPr/>
        </p:nvSpPr>
        <p:spPr>
          <a:xfrm>
            <a:off x="4509856" y="3320180"/>
            <a:ext cx="56582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Stênio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0A7834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Max Lacerda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srgbClr val="0A7834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94316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74901" y="954484"/>
            <a:ext cx="4744443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1219170">
              <a:lnSpc>
                <a:spcPct val="104000"/>
              </a:lnSpc>
            </a:pPr>
            <a:r>
              <a:rPr lang="pt-BR" sz="3733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Dados Temáticos do CIB</a:t>
            </a:r>
          </a:p>
          <a:p>
            <a:pPr algn="ctr" defTabSz="1219170">
              <a:lnSpc>
                <a:spcPct val="104000"/>
              </a:lnSpc>
            </a:pPr>
            <a:r>
              <a:rPr lang="pt-BR" sz="3733" b="1" dirty="0">
                <a:solidFill>
                  <a:srgbClr val="000000"/>
                </a:solidFill>
                <a:latin typeface="Inter Bold" pitchFamily="34" charset="0"/>
              </a:rPr>
              <a:t>estruturados nos:</a:t>
            </a:r>
            <a:endParaRPr lang="pt-BR" sz="37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/>
          <p:cNvSpPr/>
          <p:nvPr/>
        </p:nvSpPr>
        <p:spPr>
          <a:xfrm>
            <a:off x="661493" y="1719263"/>
            <a:ext cx="6958508" cy="49593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defTabSz="1219170">
              <a:lnSpc>
                <a:spcPct val="133000"/>
              </a:lnSpc>
              <a:spcAft>
                <a:spcPts val="1400"/>
              </a:spcAft>
            </a:pPr>
            <a:endParaRPr lang="pt-BR" sz="4533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>
              <a:lnSpc>
                <a:spcPct val="150000"/>
              </a:lnSpc>
            </a:pPr>
            <a:r>
              <a:rPr lang="pt-BR" sz="3467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Módulo Jurídico (Cartórios)</a:t>
            </a:r>
          </a:p>
          <a:p>
            <a:pPr defTabSz="1219170">
              <a:lnSpc>
                <a:spcPct val="150000"/>
              </a:lnSpc>
            </a:pPr>
            <a:r>
              <a:rPr lang="pt-BR" sz="3467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Módulo de Obras</a:t>
            </a:r>
          </a:p>
          <a:p>
            <a:pPr defTabSz="1219170">
              <a:lnSpc>
                <a:spcPct val="150000"/>
              </a:lnSpc>
            </a:pPr>
            <a:r>
              <a:rPr lang="pt-BR" sz="3467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Módulo de Valoração (Valor de Referência)</a:t>
            </a:r>
          </a:p>
          <a:p>
            <a:pPr defTabSz="1219170">
              <a:lnSpc>
                <a:spcPct val="150000"/>
              </a:lnSpc>
            </a:pPr>
            <a:r>
              <a:rPr lang="pt-BR" sz="3467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Módulo Fiscal (IBS/CBS)</a:t>
            </a:r>
            <a:endParaRPr lang="en-US" sz="34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Espaço Reservado para Número de Slide 1">
            <a:extLst>
              <a:ext uri="{FF2B5EF4-FFF2-40B4-BE49-F238E27FC236}">
                <a16:creationId xmlns:a16="http://schemas.microsoft.com/office/drawing/2014/main" id="{B7625FFF-D5CD-B682-7BD8-D5003F12CA68}"/>
              </a:ext>
            </a:extLst>
          </p:cNvPr>
          <p:cNvSpPr txBox="1">
            <a:spLocks/>
          </p:cNvSpPr>
          <p:nvPr/>
        </p:nvSpPr>
        <p:spPr>
          <a:xfrm>
            <a:off x="9376924" y="65264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147371-B25F-4BA5-AF43-B8D35C5D182A}" type="slidenum">
              <a:rPr lang="pt-BR" sz="1200" smtClean="0"/>
              <a:pPr algn="r"/>
              <a:t>94</a:t>
            </a:fld>
            <a:endParaRPr lang="pt-B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4657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59F77-B8EC-A6E6-6E1A-793599565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75DC89B4-B24B-5042-54DE-63E25247065F}"/>
              </a:ext>
            </a:extLst>
          </p:cNvPr>
          <p:cNvSpPr/>
          <p:nvPr/>
        </p:nvSpPr>
        <p:spPr>
          <a:xfrm>
            <a:off x="661492" y="528341"/>
            <a:ext cx="4679851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pt-BR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Módulo Jurídico (Cartórios)</a:t>
            </a:r>
            <a:endParaRPr lang="pt-BR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FEB378D8-1605-0C90-F62A-CD4DCC0F5590}"/>
              </a:ext>
            </a:extLst>
          </p:cNvPr>
          <p:cNvSpPr/>
          <p:nvPr/>
        </p:nvSpPr>
        <p:spPr>
          <a:xfrm>
            <a:off x="548006" y="1271785"/>
            <a:ext cx="651172" cy="5057875"/>
          </a:xfrm>
          <a:prstGeom prst="roundRect">
            <a:avLst>
              <a:gd name="adj" fmla="val 360039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pPr defTabSz="1219170"/>
            <a:endParaRPr lang="pt-BR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2ECE4FFD-4E33-61DF-9EF6-75155595EAB0}"/>
              </a:ext>
            </a:extLst>
          </p:cNvPr>
          <p:cNvSpPr/>
          <p:nvPr/>
        </p:nvSpPr>
        <p:spPr>
          <a:xfrm>
            <a:off x="1312664" y="1123343"/>
            <a:ext cx="6715819" cy="46230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 defTabSz="1219170">
              <a:lnSpc>
                <a:spcPct val="132000"/>
              </a:lnSpc>
            </a:pPr>
            <a:r>
              <a:rPr lang="pt-BR" sz="3200" dirty="0">
                <a:solidFill>
                  <a:srgbClr val="272525"/>
                </a:solidFill>
                <a:latin typeface="Inter" pitchFamily="34" charset="0"/>
              </a:rPr>
              <a:t>Vinculação</a:t>
            </a:r>
          </a:p>
          <a:p>
            <a:pPr defTabSz="1219170">
              <a:lnSpc>
                <a:spcPct val="132000"/>
              </a:lnSpc>
            </a:pPr>
            <a:r>
              <a:rPr lang="pt-BR" sz="3200" dirty="0">
                <a:solidFill>
                  <a:srgbClr val="272525"/>
                </a:solidFill>
                <a:latin typeface="Inter" pitchFamily="34" charset="0"/>
              </a:rPr>
              <a:t> CIB (cadastro) x CNM (matrícula)</a:t>
            </a:r>
          </a:p>
          <a:p>
            <a:pPr defTabSz="1219170">
              <a:lnSpc>
                <a:spcPct val="132000"/>
              </a:lnSpc>
            </a:pPr>
            <a:endParaRPr lang="pt-BR" sz="1600" dirty="0">
              <a:solidFill>
                <a:srgbClr val="272525"/>
              </a:solidFill>
              <a:latin typeface="Inter" pitchFamily="34" charset="0"/>
            </a:endParaRPr>
          </a:p>
          <a:p>
            <a:pPr defTabSz="1219170">
              <a:lnSpc>
                <a:spcPct val="132000"/>
              </a:lnSpc>
            </a:pPr>
            <a:r>
              <a:rPr lang="pt-BR" sz="3200" dirty="0">
                <a:solidFill>
                  <a:srgbClr val="272525"/>
                </a:solidFill>
                <a:latin typeface="Inter" pitchFamily="34" charset="0"/>
              </a:rPr>
              <a:t>1 x 0 – Não há matricula (posse)</a:t>
            </a:r>
          </a:p>
          <a:p>
            <a:pPr defTabSz="1219170">
              <a:lnSpc>
                <a:spcPct val="132000"/>
              </a:lnSpc>
            </a:pPr>
            <a:r>
              <a:rPr lang="pt-BR" sz="3200" dirty="0">
                <a:solidFill>
                  <a:srgbClr val="272525"/>
                </a:solidFill>
                <a:latin typeface="Inter" pitchFamily="34" charset="0"/>
              </a:rPr>
              <a:t>1 x 1 – 1 CIB corresponde a 1 CNM</a:t>
            </a:r>
          </a:p>
          <a:p>
            <a:pPr defTabSz="1219170">
              <a:lnSpc>
                <a:spcPct val="132000"/>
              </a:lnSpc>
            </a:pPr>
            <a:r>
              <a:rPr lang="pt-BR" sz="3200" dirty="0">
                <a:solidFill>
                  <a:srgbClr val="272525"/>
                </a:solidFill>
                <a:latin typeface="Inter" pitchFamily="34" charset="0"/>
              </a:rPr>
              <a:t>1 x N – O CIB é um conjunto de matrículas (imóvel rural) </a:t>
            </a:r>
          </a:p>
          <a:p>
            <a:pPr defTabSz="1219170">
              <a:lnSpc>
                <a:spcPct val="132000"/>
              </a:lnSpc>
            </a:pPr>
            <a:r>
              <a:rPr lang="pt-BR" sz="3200" dirty="0">
                <a:solidFill>
                  <a:srgbClr val="272525"/>
                </a:solidFill>
                <a:latin typeface="Inter" pitchFamily="34" charset="0"/>
              </a:rPr>
              <a:t>N x 1 – Uma única matrícula dá origem a mais de um CIB</a:t>
            </a:r>
          </a:p>
        </p:txBody>
      </p: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08C50FB4-36F4-C281-8C00-DF46CE3A8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616" y="0"/>
            <a:ext cx="4283384" cy="68580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28ED2288-7286-085D-18A7-1E7937A43207}"/>
              </a:ext>
            </a:extLst>
          </p:cNvPr>
          <p:cNvSpPr/>
          <p:nvPr/>
        </p:nvSpPr>
        <p:spPr>
          <a:xfrm>
            <a:off x="661492" y="1111647"/>
            <a:ext cx="4679851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5" name="Gráfico 14" descr="Link com preenchimento sólido">
            <a:extLst>
              <a:ext uri="{FF2B5EF4-FFF2-40B4-BE49-F238E27FC236}">
                <a16:creationId xmlns:a16="http://schemas.microsoft.com/office/drawing/2014/main" id="{CED96FF8-40E3-473A-8DC2-C6A6761CF7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8111" y="3284040"/>
            <a:ext cx="690960" cy="690960"/>
          </a:xfrm>
          <a:prstGeom prst="rect">
            <a:avLst/>
          </a:prstGeom>
        </p:spPr>
      </p:pic>
      <p:sp>
        <p:nvSpPr>
          <p:cNvPr id="6" name="Espaço Reservado para Número de Slide 1">
            <a:extLst>
              <a:ext uri="{FF2B5EF4-FFF2-40B4-BE49-F238E27FC236}">
                <a16:creationId xmlns:a16="http://schemas.microsoft.com/office/drawing/2014/main" id="{91EBF1C4-558D-7ABB-579D-51E96412ECBB}"/>
              </a:ext>
            </a:extLst>
          </p:cNvPr>
          <p:cNvSpPr txBox="1">
            <a:spLocks/>
          </p:cNvSpPr>
          <p:nvPr/>
        </p:nvSpPr>
        <p:spPr>
          <a:xfrm>
            <a:off x="9376924" y="65264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147371-B25F-4BA5-AF43-B8D35C5D182A}" type="slidenum">
              <a:rPr lang="pt-BR" sz="1200" smtClean="0">
                <a:solidFill>
                  <a:schemeClr val="bg1"/>
                </a:solidFill>
              </a:rPr>
              <a:pPr algn="r"/>
              <a:t>95</a:t>
            </a:fld>
            <a:endParaRPr lang="pt-B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26706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492" y="528341"/>
            <a:ext cx="4679851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pt-BR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Módulo Jurídico (Cartórios)</a:t>
            </a:r>
            <a:endParaRPr lang="pt-BR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hape 5"/>
          <p:cNvSpPr/>
          <p:nvPr/>
        </p:nvSpPr>
        <p:spPr>
          <a:xfrm>
            <a:off x="540933" y="1219129"/>
            <a:ext cx="651172" cy="5423657"/>
          </a:xfrm>
          <a:prstGeom prst="roundRect">
            <a:avLst>
              <a:gd name="adj" fmla="val 40231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  <p:txBody>
          <a:bodyPr/>
          <a:lstStyle/>
          <a:p>
            <a:pPr defTabSz="1219170"/>
            <a:endParaRPr lang="pt-BR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7"/>
          <p:cNvSpPr/>
          <p:nvPr/>
        </p:nvSpPr>
        <p:spPr>
          <a:xfrm>
            <a:off x="1360735" y="1337884"/>
            <a:ext cx="5485607" cy="4991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just" defTabSz="1219170">
              <a:lnSpc>
                <a:spcPct val="132000"/>
              </a:lnSpc>
            </a:pPr>
            <a:r>
              <a:rPr lang="pt-BR" sz="3200" dirty="0">
                <a:solidFill>
                  <a:srgbClr val="272525"/>
                </a:solidFill>
                <a:latin typeface="Inter" pitchFamily="34" charset="0"/>
              </a:rPr>
              <a:t>Operações de alienação formalizadas em cartório (Notas, RTD ou RGI) disponíveis a interessados ou entidades públicas.</a:t>
            </a:r>
          </a:p>
          <a:p>
            <a:pPr algn="just" defTabSz="1219170">
              <a:lnSpc>
                <a:spcPct val="132000"/>
              </a:lnSpc>
            </a:pPr>
            <a:r>
              <a:rPr lang="pt-BR" sz="3200" dirty="0">
                <a:solidFill>
                  <a:srgbClr val="272525"/>
                </a:solidFill>
                <a:latin typeface="Inter" pitchFamily="34" charset="0"/>
              </a:rPr>
              <a:t>Informadas à RFB pela Declaração de Operações Imobiliárias (DOI).</a:t>
            </a:r>
            <a:endParaRPr lang="pt-BR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546C47FE-65A0-1AED-539B-0D1D6F600BA9}"/>
              </a:ext>
            </a:extLst>
          </p:cNvPr>
          <p:cNvSpPr/>
          <p:nvPr/>
        </p:nvSpPr>
        <p:spPr>
          <a:xfrm>
            <a:off x="661492" y="1111647"/>
            <a:ext cx="4679851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7" name="Gráfico 16" descr="Aperto de mão estrutura de tópicos">
            <a:extLst>
              <a:ext uri="{FF2B5EF4-FFF2-40B4-BE49-F238E27FC236}">
                <a16:creationId xmlns:a16="http://schemas.microsoft.com/office/drawing/2014/main" id="{82DCF7B4-B501-AA93-C19B-CA1A328D9F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882" y="3655321"/>
            <a:ext cx="551276" cy="551276"/>
          </a:xfrm>
          <a:prstGeom prst="rect">
            <a:avLst/>
          </a:prstGeom>
        </p:spPr>
      </p:pic>
      <p:sp>
        <p:nvSpPr>
          <p:cNvPr id="5" name="Espaço Reservado para Número de Slide 1">
            <a:extLst>
              <a:ext uri="{FF2B5EF4-FFF2-40B4-BE49-F238E27FC236}">
                <a16:creationId xmlns:a16="http://schemas.microsoft.com/office/drawing/2014/main" id="{0CA5CF0C-3E55-D385-99A5-021FBFEFA819}"/>
              </a:ext>
            </a:extLst>
          </p:cNvPr>
          <p:cNvSpPr txBox="1">
            <a:spLocks/>
          </p:cNvSpPr>
          <p:nvPr/>
        </p:nvSpPr>
        <p:spPr>
          <a:xfrm>
            <a:off x="9376924" y="65264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147371-B25F-4BA5-AF43-B8D35C5D182A}" type="slidenum">
              <a:rPr lang="pt-BR" sz="1200" smtClean="0">
                <a:solidFill>
                  <a:schemeClr val="bg1"/>
                </a:solidFill>
              </a:rPr>
              <a:pPr algn="r"/>
              <a:t>96</a:t>
            </a:fld>
            <a:endParaRPr lang="pt-B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28964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06742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383828" y="2686844"/>
            <a:ext cx="4744443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en-US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Módulo Obras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/>
          <p:cNvSpPr/>
          <p:nvPr/>
        </p:nvSpPr>
        <p:spPr>
          <a:xfrm>
            <a:off x="661493" y="3654426"/>
            <a:ext cx="1086901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just" defTabSz="1219170">
              <a:lnSpc>
                <a:spcPct val="133000"/>
              </a:lnSpc>
            </a:pPr>
            <a:r>
              <a:rPr lang="pt-BR" sz="3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Imóveis não são estáticos. Obras de construção, ampliação, demolição, desmembramento e unificação de unidades transformam os imóveis. O CIB capta essas transformações para manter-se atualizado e relevante.</a:t>
            </a:r>
            <a:endParaRPr lang="pt-BR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Espaço Reservado para Número de Slide 1">
            <a:extLst>
              <a:ext uri="{FF2B5EF4-FFF2-40B4-BE49-F238E27FC236}">
                <a16:creationId xmlns:a16="http://schemas.microsoft.com/office/drawing/2014/main" id="{C89FF6F6-2B6C-9C44-5A51-147D8EB5DD19}"/>
              </a:ext>
            </a:extLst>
          </p:cNvPr>
          <p:cNvSpPr txBox="1">
            <a:spLocks/>
          </p:cNvSpPr>
          <p:nvPr/>
        </p:nvSpPr>
        <p:spPr>
          <a:xfrm>
            <a:off x="9376924" y="65264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147371-B25F-4BA5-AF43-B8D35C5D182A}" type="slidenum">
              <a:rPr lang="pt-BR" sz="1200" smtClean="0"/>
              <a:pPr algn="r"/>
              <a:t>97</a:t>
            </a:fld>
            <a:endParaRPr lang="pt-B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8846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6D6ED-8562-AADE-BD3B-DB8A5D5B4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5CB31E7-9AD8-EBC2-5A03-38B42B6A9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067421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AA26BC18-D25C-C0AE-9E3B-BE28B3FD144D}"/>
              </a:ext>
            </a:extLst>
          </p:cNvPr>
          <p:cNvSpPr/>
          <p:nvPr/>
        </p:nvSpPr>
        <p:spPr>
          <a:xfrm>
            <a:off x="661492" y="2889647"/>
            <a:ext cx="4744443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en-US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Módulo Obras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F73B3A9A-3E1D-8BE1-C944-37C2BAC6CB6F}"/>
              </a:ext>
            </a:extLst>
          </p:cNvPr>
          <p:cNvGrpSpPr/>
          <p:nvPr/>
        </p:nvGrpSpPr>
        <p:grpSpPr>
          <a:xfrm>
            <a:off x="2431983" y="3460371"/>
            <a:ext cx="674327" cy="888436"/>
            <a:chOff x="496119" y="2646716"/>
            <a:chExt cx="279053" cy="279053"/>
          </a:xfrm>
        </p:grpSpPr>
        <p:sp>
          <p:nvSpPr>
            <p:cNvPr id="6" name="Shape 3">
              <a:extLst>
                <a:ext uri="{FF2B5EF4-FFF2-40B4-BE49-F238E27FC236}">
                  <a16:creationId xmlns:a16="http://schemas.microsoft.com/office/drawing/2014/main" id="{7FB857BD-BC25-B268-16FC-B2F4485D2B04}"/>
                </a:ext>
              </a:extLst>
            </p:cNvPr>
            <p:cNvSpPr/>
            <p:nvPr/>
          </p:nvSpPr>
          <p:spPr>
            <a:xfrm>
              <a:off x="496119" y="2646716"/>
              <a:ext cx="279053" cy="279053"/>
            </a:xfrm>
            <a:prstGeom prst="roundRect">
              <a:avLst>
                <a:gd name="adj" fmla="val 18670"/>
              </a:avLst>
            </a:prstGeom>
            <a:solidFill>
              <a:srgbClr val="DADBF1"/>
            </a:solidFill>
            <a:ln w="4763">
              <a:solidFill>
                <a:srgbClr val="C0C1D7"/>
              </a:solidFill>
              <a:prstDash val="solid"/>
            </a:ln>
          </p:spPr>
          <p:txBody>
            <a:bodyPr/>
            <a:lstStyle/>
            <a:p>
              <a:pPr defTabSz="1219170"/>
              <a:endParaRPr lang="pt-BR" sz="2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pic>
          <p:nvPicPr>
            <p:cNvPr id="7" name="Image 1" descr="preencoded.png">
              <a:extLst>
                <a:ext uri="{FF2B5EF4-FFF2-40B4-BE49-F238E27FC236}">
                  <a16:creationId xmlns:a16="http://schemas.microsoft.com/office/drawing/2014/main" id="{18B77379-1AC4-6515-EE57-6DFA4E68614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6958" y="2693226"/>
              <a:ext cx="186035" cy="186035"/>
            </a:xfrm>
            <a:prstGeom prst="rect">
              <a:avLst/>
            </a:prstGeom>
          </p:spPr>
        </p:pic>
      </p:grpSp>
      <p:sp>
        <p:nvSpPr>
          <p:cNvPr id="8" name="Text 4">
            <a:extLst>
              <a:ext uri="{FF2B5EF4-FFF2-40B4-BE49-F238E27FC236}">
                <a16:creationId xmlns:a16="http://schemas.microsoft.com/office/drawing/2014/main" id="{AF38CBE1-7CB1-B4E5-DDE2-B6410C291DDD}"/>
              </a:ext>
            </a:extLst>
          </p:cNvPr>
          <p:cNvSpPr/>
          <p:nvPr/>
        </p:nvSpPr>
        <p:spPr>
          <a:xfrm>
            <a:off x="1116212" y="4533398"/>
            <a:ext cx="1019472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just" defTabSz="1219170">
              <a:lnSpc>
                <a:spcPct val="133000"/>
              </a:lnSpc>
            </a:pPr>
            <a:r>
              <a:rPr lang="pt-BR" sz="3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obra de construção civil receberá uma identificação (CIB – Obras) que a relacionará a um imóvel (CIB).</a:t>
            </a:r>
            <a:endParaRPr lang="pt-BR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A2A4A96D-C79B-456B-A0C5-AA1371F10195}"/>
              </a:ext>
            </a:extLst>
          </p:cNvPr>
          <p:cNvGrpSpPr/>
          <p:nvPr/>
        </p:nvGrpSpPr>
        <p:grpSpPr>
          <a:xfrm>
            <a:off x="5405935" y="3460371"/>
            <a:ext cx="674327" cy="888436"/>
            <a:chOff x="490448" y="3261605"/>
            <a:chExt cx="279053" cy="279053"/>
          </a:xfrm>
        </p:grpSpPr>
        <p:sp>
          <p:nvSpPr>
            <p:cNvPr id="9" name="Shape 5">
              <a:extLst>
                <a:ext uri="{FF2B5EF4-FFF2-40B4-BE49-F238E27FC236}">
                  <a16:creationId xmlns:a16="http://schemas.microsoft.com/office/drawing/2014/main" id="{A8952E65-A1D8-DEDF-D0C3-9121763715F2}"/>
                </a:ext>
              </a:extLst>
            </p:cNvPr>
            <p:cNvSpPr/>
            <p:nvPr/>
          </p:nvSpPr>
          <p:spPr>
            <a:xfrm>
              <a:off x="490448" y="3261605"/>
              <a:ext cx="279053" cy="279053"/>
            </a:xfrm>
            <a:prstGeom prst="roundRect">
              <a:avLst>
                <a:gd name="adj" fmla="val 18670"/>
              </a:avLst>
            </a:prstGeom>
            <a:solidFill>
              <a:srgbClr val="DADBF1"/>
            </a:solidFill>
            <a:ln w="4763">
              <a:solidFill>
                <a:srgbClr val="C0C1D7"/>
              </a:solidFill>
              <a:prstDash val="solid"/>
            </a:ln>
          </p:spPr>
          <p:txBody>
            <a:bodyPr/>
            <a:lstStyle/>
            <a:p>
              <a:pPr defTabSz="1219170"/>
              <a:endParaRPr lang="pt-BR" sz="2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pic>
          <p:nvPicPr>
            <p:cNvPr id="10" name="Image 2" descr="preencoded.png">
              <a:extLst>
                <a:ext uri="{FF2B5EF4-FFF2-40B4-BE49-F238E27FC236}">
                  <a16:creationId xmlns:a16="http://schemas.microsoft.com/office/drawing/2014/main" id="{8C1F99CB-6175-E14C-1EC0-64EF3066BD4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8106" y="3308113"/>
              <a:ext cx="186035" cy="186035"/>
            </a:xfrm>
            <a:prstGeom prst="rect">
              <a:avLst/>
            </a:prstGeom>
          </p:spPr>
        </p:pic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37B57009-F3F8-486C-E586-A50EA303A091}"/>
              </a:ext>
            </a:extLst>
          </p:cNvPr>
          <p:cNvGrpSpPr/>
          <p:nvPr/>
        </p:nvGrpSpPr>
        <p:grpSpPr>
          <a:xfrm>
            <a:off x="8580362" y="3406378"/>
            <a:ext cx="582479" cy="888436"/>
            <a:chOff x="3032113" y="2619423"/>
            <a:chExt cx="436859" cy="666327"/>
          </a:xfrm>
        </p:grpSpPr>
        <p:sp>
          <p:nvSpPr>
            <p:cNvPr id="12" name="Shape 7">
              <a:extLst>
                <a:ext uri="{FF2B5EF4-FFF2-40B4-BE49-F238E27FC236}">
                  <a16:creationId xmlns:a16="http://schemas.microsoft.com/office/drawing/2014/main" id="{60F4D381-D457-27BC-85EC-756C1DE45565}"/>
                </a:ext>
              </a:extLst>
            </p:cNvPr>
            <p:cNvSpPr/>
            <p:nvPr/>
          </p:nvSpPr>
          <p:spPr>
            <a:xfrm>
              <a:off x="3032113" y="2619423"/>
              <a:ext cx="436859" cy="666327"/>
            </a:xfrm>
            <a:prstGeom prst="roundRect">
              <a:avLst>
                <a:gd name="adj" fmla="val 18670"/>
              </a:avLst>
            </a:prstGeom>
            <a:solidFill>
              <a:srgbClr val="DADBF1"/>
            </a:solidFill>
            <a:ln w="4763">
              <a:solidFill>
                <a:srgbClr val="C0C1D7"/>
              </a:solidFill>
              <a:prstDash val="solid"/>
            </a:ln>
          </p:spPr>
          <p:txBody>
            <a:bodyPr/>
            <a:lstStyle/>
            <a:p>
              <a:pPr defTabSz="1219170"/>
              <a:endParaRPr lang="pt-BR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pic>
          <p:nvPicPr>
            <p:cNvPr id="13" name="Image 3" descr="preencoded.png">
              <a:extLst>
                <a:ext uri="{FF2B5EF4-FFF2-40B4-BE49-F238E27FC236}">
                  <a16:creationId xmlns:a16="http://schemas.microsoft.com/office/drawing/2014/main" id="{9EC0701E-804C-4B64-3D53-5F8720013A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39924" y="2742404"/>
              <a:ext cx="429048" cy="429048"/>
            </a:xfrm>
            <a:prstGeom prst="rect">
              <a:avLst/>
            </a:prstGeom>
          </p:spPr>
        </p:pic>
      </p:grpSp>
      <p:sp>
        <p:nvSpPr>
          <p:cNvPr id="14" name="Text 8">
            <a:extLst>
              <a:ext uri="{FF2B5EF4-FFF2-40B4-BE49-F238E27FC236}">
                <a16:creationId xmlns:a16="http://schemas.microsoft.com/office/drawing/2014/main" id="{151823CC-82DB-CE83-26CA-544B48BFF81B}"/>
              </a:ext>
            </a:extLst>
          </p:cNvPr>
          <p:cNvSpPr/>
          <p:nvPr/>
        </p:nvSpPr>
        <p:spPr>
          <a:xfrm>
            <a:off x="1198859" y="5150243"/>
            <a:ext cx="10518407" cy="13230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defTabSz="1219170">
              <a:lnSpc>
                <a:spcPct val="133000"/>
              </a:lnSpc>
            </a:pP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Espaço Reservado para Número de Slide 1">
            <a:extLst>
              <a:ext uri="{FF2B5EF4-FFF2-40B4-BE49-F238E27FC236}">
                <a16:creationId xmlns:a16="http://schemas.microsoft.com/office/drawing/2014/main" id="{D2BB35FF-8131-2CB7-D182-1C870AE6E2BF}"/>
              </a:ext>
            </a:extLst>
          </p:cNvPr>
          <p:cNvSpPr txBox="1">
            <a:spLocks/>
          </p:cNvSpPr>
          <p:nvPr/>
        </p:nvSpPr>
        <p:spPr>
          <a:xfrm>
            <a:off x="9376924" y="65264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147371-B25F-4BA5-AF43-B8D35C5D182A}" type="slidenum">
              <a:rPr lang="pt-BR" sz="1200" smtClean="0"/>
              <a:pPr algn="r"/>
              <a:t>98</a:t>
            </a:fld>
            <a:endParaRPr lang="pt-B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0426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93" y="650280"/>
            <a:ext cx="1271191" cy="310952"/>
          </a:xfrm>
          <a:prstGeom prst="roundRect">
            <a:avLst>
              <a:gd name="adj" fmla="val 17872"/>
            </a:avLst>
          </a:prstGeom>
          <a:solidFill>
            <a:srgbClr val="DADBF1"/>
          </a:solidFill>
          <a:ln/>
        </p:spPr>
        <p:txBody>
          <a:bodyPr/>
          <a:lstStyle/>
          <a:p>
            <a:pPr defTabSz="1219170"/>
            <a:endParaRPr lang="pt-BR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760712" y="699890"/>
            <a:ext cx="1682353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33000"/>
              </a:lnSpc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MÓDULO OBRAS</a:t>
            </a: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3628572" y="653257"/>
            <a:ext cx="4744443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en-US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Do CNO para o CIB Obras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3" y="1544042"/>
            <a:ext cx="10869017" cy="39649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1493" y="5943104"/>
            <a:ext cx="114786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33000"/>
              </a:lnSpc>
            </a:pP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015AB6E-B5D2-ECCF-1922-11EE79D86DFB}"/>
              </a:ext>
            </a:extLst>
          </p:cNvPr>
          <p:cNvSpPr txBox="1"/>
          <p:nvPr/>
        </p:nvSpPr>
        <p:spPr>
          <a:xfrm>
            <a:off x="798414" y="5604112"/>
            <a:ext cx="105951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t-BR" sz="3200" dirty="0">
                <a:solidFill>
                  <a:prstClr val="black"/>
                </a:solidFill>
                <a:latin typeface="Calibri" panose="020F0502020204030204"/>
              </a:rPr>
              <a:t>Obs.: No CNO existe o campo do CIB. Com a mudança para o CIB Obras, o CIB já aparecerá no código identificador da obra.</a:t>
            </a:r>
          </a:p>
        </p:txBody>
      </p:sp>
      <p:sp>
        <p:nvSpPr>
          <p:cNvPr id="9" name="Espaço Reservado para Número de Slide 1">
            <a:extLst>
              <a:ext uri="{FF2B5EF4-FFF2-40B4-BE49-F238E27FC236}">
                <a16:creationId xmlns:a16="http://schemas.microsoft.com/office/drawing/2014/main" id="{81573061-F913-E82C-5506-CFF18EECBFFA}"/>
              </a:ext>
            </a:extLst>
          </p:cNvPr>
          <p:cNvSpPr txBox="1">
            <a:spLocks/>
          </p:cNvSpPr>
          <p:nvPr/>
        </p:nvSpPr>
        <p:spPr>
          <a:xfrm>
            <a:off x="9376924" y="65264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147371-B25F-4BA5-AF43-B8D35C5D182A}" type="slidenum">
              <a:rPr lang="pt-BR" sz="1200" smtClean="0"/>
              <a:pPr algn="r"/>
              <a:t>99</a:t>
            </a:fld>
            <a:endParaRPr lang="pt-B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28388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1B3F9-E75D-E089-62D0-0CF9BF303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2AC51622-E6FD-7BEF-F8F4-E22C4B23A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067421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9B032F2F-A742-64D4-27E8-E2537B25572C}"/>
              </a:ext>
            </a:extLst>
          </p:cNvPr>
          <p:cNvSpPr/>
          <p:nvPr/>
        </p:nvSpPr>
        <p:spPr>
          <a:xfrm>
            <a:off x="1772798" y="2344192"/>
            <a:ext cx="9879733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pt-BR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Módulo Obras – Incorporações Imobiliárias</a:t>
            </a:r>
            <a:endParaRPr lang="pt-BR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A295FE5-7205-A152-F371-78078BD286AD}"/>
              </a:ext>
            </a:extLst>
          </p:cNvPr>
          <p:cNvSpPr/>
          <p:nvPr/>
        </p:nvSpPr>
        <p:spPr>
          <a:xfrm>
            <a:off x="564388" y="2873610"/>
            <a:ext cx="10869017" cy="15616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25000" lnSpcReduction="20000"/>
          </a:bodyPr>
          <a:lstStyle/>
          <a:p>
            <a:pPr algn="just" defTabSz="1219170">
              <a:lnSpc>
                <a:spcPct val="133000"/>
              </a:lnSpc>
            </a:pPr>
            <a:r>
              <a:rPr lang="pt-BR" sz="12800" dirty="0">
                <a:solidFill>
                  <a:srgbClr val="272525"/>
                </a:solidFill>
                <a:latin typeface="Inter" pitchFamily="34" charset="0"/>
              </a:rPr>
              <a:t>Após a aprovação do projeto de incorporação pela prefeitura e o seu registro no cartório, as unidades imobiliárias a serem construídas receberão o CIB.</a:t>
            </a:r>
          </a:p>
          <a:p>
            <a:pPr defTabSz="1219170">
              <a:lnSpc>
                <a:spcPct val="133000"/>
              </a:lnSpc>
            </a:pPr>
            <a:endParaRPr lang="pt-BR" sz="12800" dirty="0">
              <a:solidFill>
                <a:srgbClr val="272525"/>
              </a:solidFill>
              <a:latin typeface="Inter" pitchFamily="34" charset="0"/>
            </a:endParaRPr>
          </a:p>
          <a:p>
            <a:pPr algn="just" defTabSz="1219170">
              <a:lnSpc>
                <a:spcPct val="133000"/>
              </a:lnSpc>
            </a:pPr>
            <a:r>
              <a:rPr lang="pt-BR" sz="12800" dirty="0">
                <a:solidFill>
                  <a:srgbClr val="272525"/>
                </a:solidFill>
                <a:latin typeface="Inter" pitchFamily="34" charset="0"/>
              </a:rPr>
              <a:t>I</a:t>
            </a:r>
            <a:r>
              <a:rPr lang="pt-BR" sz="12800" dirty="0" err="1">
                <a:solidFill>
                  <a:srgbClr val="272525"/>
                </a:solidFill>
                <a:latin typeface="Inter" pitchFamily="34" charset="0"/>
              </a:rPr>
              <a:t>ntegração</a:t>
            </a:r>
            <a:r>
              <a:rPr lang="pt-BR" sz="12800" dirty="0">
                <a:solidFill>
                  <a:srgbClr val="272525"/>
                </a:solidFill>
                <a:latin typeface="Inter" pitchFamily="34" charset="0"/>
              </a:rPr>
              <a:t> entre Cadastro e Registro para recepção dessa informação. Quando a prefeitura emitir a inscrição imobiliária, este dado será incorporado ao CIB.</a:t>
            </a:r>
          </a:p>
          <a:p>
            <a:pPr defTabSz="1219170">
              <a:lnSpc>
                <a:spcPct val="133000"/>
              </a:lnSpc>
            </a:pPr>
            <a:endParaRPr lang="pt-BR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Espaço Reservado para Número de Slide 1">
            <a:extLst>
              <a:ext uri="{FF2B5EF4-FFF2-40B4-BE49-F238E27FC236}">
                <a16:creationId xmlns:a16="http://schemas.microsoft.com/office/drawing/2014/main" id="{844E69A8-4FF9-A847-C68F-1A8B637590CC}"/>
              </a:ext>
            </a:extLst>
          </p:cNvPr>
          <p:cNvSpPr txBox="1">
            <a:spLocks/>
          </p:cNvSpPr>
          <p:nvPr/>
        </p:nvSpPr>
        <p:spPr>
          <a:xfrm>
            <a:off x="9376924" y="65264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147371-B25F-4BA5-AF43-B8D35C5D182A}" type="slidenum">
              <a:rPr lang="pt-BR" sz="1200" smtClean="0"/>
              <a:pPr algn="r"/>
              <a:t>100</a:t>
            </a:fld>
            <a:endParaRPr lang="pt-B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25258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5"/>
          <p:cNvSpPr/>
          <p:nvPr/>
        </p:nvSpPr>
        <p:spPr>
          <a:xfrm>
            <a:off x="4791986" y="857971"/>
            <a:ext cx="7079073" cy="5187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just" defTabSz="1219170">
              <a:lnSpc>
                <a:spcPct val="104000"/>
              </a:lnSpc>
            </a:pPr>
            <a:r>
              <a:rPr lang="pt-BR" sz="3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Valoração Massiva cuja metodologia considerará:</a:t>
            </a:r>
          </a:p>
          <a:p>
            <a:pPr algn="just" defTabSz="1219170">
              <a:lnSpc>
                <a:spcPct val="104000"/>
              </a:lnSpc>
            </a:pPr>
            <a:r>
              <a:rPr lang="pt-BR" sz="3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1. P</a:t>
            </a:r>
            <a:r>
              <a:rPr lang="pt-BR" sz="3200" b="1" dirty="0" err="1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reços</a:t>
            </a:r>
            <a:r>
              <a:rPr lang="pt-BR" sz="3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:</a:t>
            </a:r>
          </a:p>
          <a:p>
            <a:pPr marL="457189" indent="372524" algn="just" defTabSz="121917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pt-BR" sz="2667" b="1" dirty="0">
                <a:solidFill>
                  <a:srgbClr val="272525"/>
                </a:solidFill>
                <a:latin typeface="Inter Bold" pitchFamily="34" charset="0"/>
              </a:rPr>
              <a:t>De ofertas (raspagem na internet);</a:t>
            </a:r>
          </a:p>
          <a:p>
            <a:pPr marL="457189" indent="372524" algn="just" defTabSz="121917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pt-BR" sz="2667" b="1" dirty="0">
                <a:solidFill>
                  <a:srgbClr val="272525"/>
                </a:solidFill>
                <a:latin typeface="Inter Bold" pitchFamily="34" charset="0"/>
              </a:rPr>
              <a:t>Enviados pelas Administrações  Tributárias (ITBI, ITCMD ...);</a:t>
            </a:r>
          </a:p>
          <a:p>
            <a:pPr marL="457189" indent="372524" algn="just" defTabSz="121917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pt-BR" sz="2667" b="1" dirty="0">
                <a:solidFill>
                  <a:srgbClr val="272525"/>
                </a:solidFill>
                <a:latin typeface="Inter Bold" pitchFamily="34" charset="0"/>
              </a:rPr>
              <a:t>Prestados pelos serviços registrais e notariais (DOI);</a:t>
            </a:r>
          </a:p>
          <a:p>
            <a:pPr algn="just" defTabSz="1219170">
              <a:lnSpc>
                <a:spcPct val="104000"/>
              </a:lnSpc>
            </a:pPr>
            <a:r>
              <a:rPr lang="pt-BR" sz="2933" b="1" dirty="0">
                <a:solidFill>
                  <a:srgbClr val="272525"/>
                </a:solidFill>
                <a:latin typeface="Inter Bold" pitchFamily="34" charset="0"/>
              </a:rPr>
              <a:t>2. Características do bem imóvel, como localização, tipologia,  área, destinação, padrão construtivo, data de construção etc.</a:t>
            </a:r>
            <a:endParaRPr lang="pt-BR" sz="293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2D13C043-AAED-1902-2A47-292E15B665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86" r="5747"/>
          <a:stretch>
            <a:fillRect/>
          </a:stretch>
        </p:blipFill>
        <p:spPr>
          <a:xfrm>
            <a:off x="1" y="0"/>
            <a:ext cx="4378281" cy="68580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13196111-16AE-1073-E800-95B08ECC1AB7}"/>
              </a:ext>
            </a:extLst>
          </p:cNvPr>
          <p:cNvSpPr/>
          <p:nvPr/>
        </p:nvSpPr>
        <p:spPr>
          <a:xfrm>
            <a:off x="6410284" y="200853"/>
            <a:ext cx="4679851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pt-BR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Módulo de Valoração</a:t>
            </a:r>
            <a:endParaRPr lang="pt-BR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5DA3B09D-8BE0-2A7A-DCF7-45EDE548236A}"/>
              </a:ext>
            </a:extLst>
          </p:cNvPr>
          <p:cNvSpPr txBox="1">
            <a:spLocks/>
          </p:cNvSpPr>
          <p:nvPr/>
        </p:nvSpPr>
        <p:spPr>
          <a:xfrm>
            <a:off x="9376924" y="65264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147371-B25F-4BA5-AF43-B8D35C5D182A}" type="slidenum">
              <a:rPr lang="pt-BR" sz="1200" smtClean="0"/>
              <a:pPr algn="r"/>
              <a:t>101</a:t>
            </a:fld>
            <a:endParaRPr lang="pt-B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44280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778DC-DE6F-B1F6-B96B-CC5A92125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11">
            <a:extLst>
              <a:ext uri="{FF2B5EF4-FFF2-40B4-BE49-F238E27FC236}">
                <a16:creationId xmlns:a16="http://schemas.microsoft.com/office/drawing/2014/main" id="{C9DE916B-957B-55CC-0B63-37670EB9BB7F}"/>
              </a:ext>
            </a:extLst>
          </p:cNvPr>
          <p:cNvSpPr/>
          <p:nvPr/>
        </p:nvSpPr>
        <p:spPr>
          <a:xfrm>
            <a:off x="5270313" y="1330134"/>
            <a:ext cx="6673531" cy="15507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 defTabSz="1219170">
              <a:lnSpc>
                <a:spcPct val="104000"/>
              </a:lnSpc>
            </a:pPr>
            <a:r>
              <a:rPr lang="pt-BR" sz="3200" b="1" dirty="0">
                <a:solidFill>
                  <a:srgbClr val="272525"/>
                </a:solidFill>
                <a:latin typeface="Inter Bold" pitchFamily="34" charset="0"/>
              </a:rPr>
              <a:t>Valor de Referência</a:t>
            </a:r>
          </a:p>
          <a:p>
            <a:pPr defTabSz="1219170">
              <a:lnSpc>
                <a:spcPct val="104000"/>
              </a:lnSpc>
            </a:pPr>
            <a:endParaRPr lang="pt-BR" sz="3200" b="1" dirty="0">
              <a:solidFill>
                <a:srgbClr val="272525"/>
              </a:solidFill>
              <a:latin typeface="Inter Bold" pitchFamily="34" charset="0"/>
            </a:endParaRPr>
          </a:p>
          <a:p>
            <a:pPr marL="457189" indent="-457189" algn="just" defTabSz="121917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rgbClr val="272525"/>
                </a:solidFill>
                <a:latin typeface="Inter Bold" pitchFamily="34" charset="0"/>
              </a:rPr>
              <a:t>Não se confunde com o valor venal do IPTU nem com o valor para fins de ITBI;</a:t>
            </a:r>
          </a:p>
          <a:p>
            <a:pPr marL="457189" indent="-457189" algn="just" defTabSz="1219170">
              <a:lnSpc>
                <a:spcPct val="104000"/>
              </a:lnSpc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272525"/>
              </a:solidFill>
              <a:latin typeface="Inter Bold" pitchFamily="34" charset="0"/>
            </a:endParaRPr>
          </a:p>
          <a:p>
            <a:pPr marL="457189" indent="-457189" algn="just" defTabSz="121917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rgbClr val="272525"/>
                </a:solidFill>
                <a:latin typeface="Inter Bold" pitchFamily="34" charset="0"/>
              </a:rPr>
              <a:t>Será publicado e o cálculo por meio do qual ele foi obtido será disponibilizado para interessados/adm. tributárias.</a:t>
            </a:r>
            <a:endParaRPr lang="pt-BR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B2E3D2E1-716B-1E61-2D01-8669F0E0B3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86" r="5747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005FFBE6-7D68-56BE-F5D2-CA88965BE329}"/>
              </a:ext>
            </a:extLst>
          </p:cNvPr>
          <p:cNvSpPr/>
          <p:nvPr/>
        </p:nvSpPr>
        <p:spPr>
          <a:xfrm>
            <a:off x="6675328" y="349277"/>
            <a:ext cx="4679851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pt-BR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Módulo de Valoração</a:t>
            </a:r>
            <a:endParaRPr lang="pt-BR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E649E4B4-6326-4505-FD54-07606F79B411}"/>
              </a:ext>
            </a:extLst>
          </p:cNvPr>
          <p:cNvSpPr txBox="1">
            <a:spLocks/>
          </p:cNvSpPr>
          <p:nvPr/>
        </p:nvSpPr>
        <p:spPr>
          <a:xfrm>
            <a:off x="9376924" y="65264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147371-B25F-4BA5-AF43-B8D35C5D182A}" type="slidenum">
              <a:rPr lang="pt-BR" sz="1200" smtClean="0"/>
              <a:pPr algn="r"/>
              <a:t>102</a:t>
            </a:fld>
            <a:endParaRPr lang="pt-B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92916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CDB08982-BD0F-4CBC-574A-1684C623C8F9}"/>
              </a:ext>
            </a:extLst>
          </p:cNvPr>
          <p:cNvGrpSpPr/>
          <p:nvPr/>
        </p:nvGrpSpPr>
        <p:grpSpPr>
          <a:xfrm>
            <a:off x="509778" y="4389432"/>
            <a:ext cx="496093" cy="496093"/>
            <a:chOff x="624855" y="1924080"/>
            <a:chExt cx="372070" cy="372070"/>
          </a:xfrm>
        </p:grpSpPr>
        <p:sp>
          <p:nvSpPr>
            <p:cNvPr id="18" name="Shape 3"/>
            <p:cNvSpPr/>
            <p:nvPr/>
          </p:nvSpPr>
          <p:spPr>
            <a:xfrm>
              <a:off x="624855" y="1924080"/>
              <a:ext cx="372070" cy="372070"/>
            </a:xfrm>
            <a:prstGeom prst="roundRect">
              <a:avLst>
                <a:gd name="adj" fmla="val 15358477"/>
              </a:avLst>
            </a:prstGeom>
            <a:solidFill>
              <a:srgbClr val="4950BC"/>
            </a:solidFill>
            <a:ln/>
          </p:spPr>
          <p:txBody>
            <a:bodyPr/>
            <a:lstStyle/>
            <a:p>
              <a:pPr defTabSz="1219170"/>
              <a:endParaRPr lang="pt-BR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pic>
          <p:nvPicPr>
            <p:cNvPr id="19" name="Image 1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7174" y="2026325"/>
              <a:ext cx="167432" cy="167432"/>
            </a:xfrm>
            <a:prstGeom prst="rect">
              <a:avLst/>
            </a:prstGeom>
          </p:spPr>
        </p:pic>
      </p:grpSp>
      <p:sp>
        <p:nvSpPr>
          <p:cNvPr id="20" name="Text 4"/>
          <p:cNvSpPr/>
          <p:nvPr/>
        </p:nvSpPr>
        <p:spPr>
          <a:xfrm>
            <a:off x="1099339" y="4419541"/>
            <a:ext cx="6240255" cy="5169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defTabSz="1219170">
              <a:lnSpc>
                <a:spcPct val="104000"/>
              </a:lnSpc>
            </a:pPr>
            <a:r>
              <a:rPr lang="pt-BR" sz="2667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Integração com Documentos Fiscais</a:t>
            </a:r>
            <a:endParaRPr lang="pt-BR" sz="2667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F8A12414-EF7C-58CC-A02C-653F8A0657A3}"/>
              </a:ext>
            </a:extLst>
          </p:cNvPr>
          <p:cNvGrpSpPr/>
          <p:nvPr/>
        </p:nvGrpSpPr>
        <p:grpSpPr>
          <a:xfrm>
            <a:off x="498706" y="5095836"/>
            <a:ext cx="496093" cy="496093"/>
            <a:chOff x="3048223" y="1924080"/>
            <a:chExt cx="372070" cy="372070"/>
          </a:xfrm>
        </p:grpSpPr>
        <p:sp>
          <p:nvSpPr>
            <p:cNvPr id="22" name="Shape 6"/>
            <p:cNvSpPr/>
            <p:nvPr/>
          </p:nvSpPr>
          <p:spPr>
            <a:xfrm>
              <a:off x="3048223" y="1924080"/>
              <a:ext cx="372070" cy="372070"/>
            </a:xfrm>
            <a:prstGeom prst="roundRect">
              <a:avLst>
                <a:gd name="adj" fmla="val 15358477"/>
              </a:avLst>
            </a:prstGeom>
            <a:solidFill>
              <a:srgbClr val="4950BC"/>
            </a:solidFill>
            <a:ln/>
          </p:spPr>
          <p:txBody>
            <a:bodyPr/>
            <a:lstStyle/>
            <a:p>
              <a:pPr defTabSz="1219170"/>
              <a:endParaRPr lang="pt-BR" sz="2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pic>
          <p:nvPicPr>
            <p:cNvPr id="23" name="Image 2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50543" y="2026325"/>
              <a:ext cx="167432" cy="167432"/>
            </a:xfrm>
            <a:prstGeom prst="rect">
              <a:avLst/>
            </a:prstGeom>
          </p:spPr>
        </p:pic>
      </p:grpSp>
      <p:sp>
        <p:nvSpPr>
          <p:cNvPr id="28" name="Text 7"/>
          <p:cNvSpPr/>
          <p:nvPr/>
        </p:nvSpPr>
        <p:spPr>
          <a:xfrm>
            <a:off x="1160711" y="5185544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pt-BR" sz="2667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Integração com apuração de tributos</a:t>
            </a:r>
            <a:r>
              <a:rPr lang="pt-BR" sz="16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endParaRPr lang="pt-BR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9565" y="4454763"/>
            <a:ext cx="223243" cy="223243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31619CEF-3A81-41FB-5CFD-53C1E800B694}"/>
              </a:ext>
            </a:extLst>
          </p:cNvPr>
          <p:cNvGrpSpPr/>
          <p:nvPr/>
        </p:nvGrpSpPr>
        <p:grpSpPr>
          <a:xfrm>
            <a:off x="498706" y="5878419"/>
            <a:ext cx="496093" cy="496093"/>
            <a:chOff x="3048223" y="3238827"/>
            <a:chExt cx="372070" cy="372070"/>
          </a:xfrm>
        </p:grpSpPr>
        <p:sp>
          <p:nvSpPr>
            <p:cNvPr id="35" name="Shape 13"/>
            <p:cNvSpPr/>
            <p:nvPr/>
          </p:nvSpPr>
          <p:spPr>
            <a:xfrm>
              <a:off x="3048223" y="3238827"/>
              <a:ext cx="372070" cy="372070"/>
            </a:xfrm>
            <a:prstGeom prst="roundRect">
              <a:avLst>
                <a:gd name="adj" fmla="val 15358477"/>
              </a:avLst>
            </a:prstGeom>
            <a:solidFill>
              <a:srgbClr val="4950BC"/>
            </a:solidFill>
            <a:ln/>
          </p:spPr>
          <p:txBody>
            <a:bodyPr/>
            <a:lstStyle/>
            <a:p>
              <a:pPr defTabSz="1219170"/>
              <a:endParaRPr lang="pt-BR" sz="2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pic>
          <p:nvPicPr>
            <p:cNvPr id="36" name="Image 4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50543" y="3341072"/>
              <a:ext cx="167432" cy="167432"/>
            </a:xfrm>
            <a:prstGeom prst="rect">
              <a:avLst/>
            </a:prstGeom>
          </p:spPr>
        </p:pic>
      </p:grpSp>
      <p:sp>
        <p:nvSpPr>
          <p:cNvPr id="37" name="Text 14"/>
          <p:cNvSpPr/>
          <p:nvPr/>
        </p:nvSpPr>
        <p:spPr>
          <a:xfrm>
            <a:off x="1160711" y="5979524"/>
            <a:ext cx="22903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pt-BR" sz="2667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Suporte à Fiscalização Tributária</a:t>
            </a:r>
            <a:endParaRPr lang="pt-BR" sz="2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6FE46AFE-291F-480F-9EC1-EBA8180BA5AB}"/>
              </a:ext>
            </a:extLst>
          </p:cNvPr>
          <p:cNvSpPr/>
          <p:nvPr/>
        </p:nvSpPr>
        <p:spPr>
          <a:xfrm>
            <a:off x="1451868" y="443146"/>
            <a:ext cx="4679851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pt-BR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Módulo Fiscal (IBS/CBS</a:t>
            </a:r>
            <a:r>
              <a:rPr lang="en-US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)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E8765E8B-F7CE-B7D2-446D-0BD1541E7924}"/>
              </a:ext>
            </a:extLst>
          </p:cNvPr>
          <p:cNvSpPr/>
          <p:nvPr/>
        </p:nvSpPr>
        <p:spPr>
          <a:xfrm>
            <a:off x="356050" y="1066521"/>
            <a:ext cx="6840468" cy="12051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just" defTabSz="1219170">
              <a:lnSpc>
                <a:spcPct val="133000"/>
              </a:lnSpc>
            </a:pPr>
            <a:r>
              <a:rPr lang="pt-BR" sz="3200" b="1" dirty="0">
                <a:solidFill>
                  <a:prstClr val="black"/>
                </a:solidFill>
                <a:latin typeface="Calibri" panose="020F0502020204030204"/>
              </a:rPr>
              <a:t>Receber, armazenar, controlar e fornecer informações de natureza cadastral que são relevantes para a tributação das operações imobiliárias</a:t>
            </a: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0B970960-126A-39BE-E57B-072B16341789}"/>
              </a:ext>
            </a:extLst>
          </p:cNvPr>
          <p:cNvSpPr txBox="1">
            <a:spLocks/>
          </p:cNvSpPr>
          <p:nvPr/>
        </p:nvSpPr>
        <p:spPr>
          <a:xfrm>
            <a:off x="9376924" y="65264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147371-B25F-4BA5-AF43-B8D35C5D182A}" type="slidenum">
              <a:rPr lang="pt-BR" sz="1200" smtClean="0">
                <a:solidFill>
                  <a:schemeClr val="bg1"/>
                </a:solidFill>
              </a:rPr>
              <a:pPr algn="r"/>
              <a:t>103</a:t>
            </a:fld>
            <a:endParaRPr lang="pt-B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3957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2D965-828F-FA5F-D6C0-425B54E87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3D5B64F-F668-E547-8EB2-1F951B15C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18" name="Shape 3">
            <a:extLst>
              <a:ext uri="{FF2B5EF4-FFF2-40B4-BE49-F238E27FC236}">
                <a16:creationId xmlns:a16="http://schemas.microsoft.com/office/drawing/2014/main" id="{AEBE0CBF-2DDA-B171-4470-0581B3C4ADDA}"/>
              </a:ext>
            </a:extLst>
          </p:cNvPr>
          <p:cNvSpPr/>
          <p:nvPr/>
        </p:nvSpPr>
        <p:spPr>
          <a:xfrm>
            <a:off x="181548" y="1322664"/>
            <a:ext cx="496093" cy="496093"/>
          </a:xfrm>
          <a:prstGeom prst="roundRect">
            <a:avLst>
              <a:gd name="adj" fmla="val 15358477"/>
            </a:avLst>
          </a:prstGeom>
          <a:solidFill>
            <a:srgbClr val="4950BC"/>
          </a:solidFill>
          <a:ln/>
        </p:spPr>
        <p:txBody>
          <a:bodyPr/>
          <a:lstStyle/>
          <a:p>
            <a:pPr defTabSz="1219170"/>
            <a:endParaRPr lang="pt-BR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4ADE44A9-BE1A-7F71-3C88-40AA09778BA2}"/>
              </a:ext>
            </a:extLst>
          </p:cNvPr>
          <p:cNvSpPr/>
          <p:nvPr/>
        </p:nvSpPr>
        <p:spPr>
          <a:xfrm>
            <a:off x="869446" y="1344446"/>
            <a:ext cx="6240255" cy="5169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defTabSz="1219170">
              <a:lnSpc>
                <a:spcPct val="104000"/>
              </a:lnSpc>
            </a:pPr>
            <a:r>
              <a:rPr lang="pt-BR" sz="2667" b="1" dirty="0">
                <a:solidFill>
                  <a:srgbClr val="272525"/>
                </a:solidFill>
                <a:latin typeface="Inter Bold" pitchFamily="34" charset="0"/>
              </a:rPr>
              <a:t>Redutor de Ajuste</a:t>
            </a:r>
            <a:endParaRPr lang="pt-BR" sz="2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Shape 6">
            <a:extLst>
              <a:ext uri="{FF2B5EF4-FFF2-40B4-BE49-F238E27FC236}">
                <a16:creationId xmlns:a16="http://schemas.microsoft.com/office/drawing/2014/main" id="{E77C281D-8720-D832-D9FC-BDBD6C1865D3}"/>
              </a:ext>
            </a:extLst>
          </p:cNvPr>
          <p:cNvSpPr/>
          <p:nvPr/>
        </p:nvSpPr>
        <p:spPr>
          <a:xfrm>
            <a:off x="181548" y="2634600"/>
            <a:ext cx="496093" cy="496093"/>
          </a:xfrm>
          <a:prstGeom prst="roundRect">
            <a:avLst>
              <a:gd name="adj" fmla="val 15358477"/>
            </a:avLst>
          </a:prstGeom>
          <a:solidFill>
            <a:srgbClr val="4950BC"/>
          </a:solidFill>
          <a:ln/>
        </p:spPr>
        <p:txBody>
          <a:bodyPr/>
          <a:lstStyle/>
          <a:p>
            <a:pPr defTabSz="1219170"/>
            <a:endParaRPr lang="pt-BR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094C3860-2563-5935-B29A-FCAA7C5B9893}"/>
              </a:ext>
            </a:extLst>
          </p:cNvPr>
          <p:cNvSpPr/>
          <p:nvPr/>
        </p:nvSpPr>
        <p:spPr>
          <a:xfrm>
            <a:off x="858375" y="2677834"/>
            <a:ext cx="20674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pt-BR" sz="2667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Redutor Social</a:t>
            </a:r>
            <a:r>
              <a:rPr lang="pt-BR" sz="16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endParaRPr lang="pt-BR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2" name="Image 3" descr="preencoded.png">
            <a:extLst>
              <a:ext uri="{FF2B5EF4-FFF2-40B4-BE49-F238E27FC236}">
                <a16:creationId xmlns:a16="http://schemas.microsoft.com/office/drawing/2014/main" id="{A37A7641-437E-87CF-E532-88020EFF89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9565" y="4454763"/>
            <a:ext cx="223243" cy="223243"/>
          </a:xfrm>
          <a:prstGeom prst="rect">
            <a:avLst/>
          </a:prstGeom>
        </p:spPr>
      </p:pic>
      <p:pic>
        <p:nvPicPr>
          <p:cNvPr id="36" name="Image 4" descr="preencoded.png">
            <a:extLst>
              <a:ext uri="{FF2B5EF4-FFF2-40B4-BE49-F238E27FC236}">
                <a16:creationId xmlns:a16="http://schemas.microsoft.com/office/drawing/2014/main" id="{AB95FC15-BBF8-AB66-1F5B-3B6C00E4C2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7975" y="3863635"/>
            <a:ext cx="223243" cy="223243"/>
          </a:xfrm>
          <a:prstGeom prst="rect">
            <a:avLst/>
          </a:prstGeom>
        </p:spPr>
      </p:pic>
      <p:sp>
        <p:nvSpPr>
          <p:cNvPr id="37" name="Text 14">
            <a:extLst>
              <a:ext uri="{FF2B5EF4-FFF2-40B4-BE49-F238E27FC236}">
                <a16:creationId xmlns:a16="http://schemas.microsoft.com/office/drawing/2014/main" id="{B411496E-5EA2-59ED-091F-F39FD256B050}"/>
              </a:ext>
            </a:extLst>
          </p:cNvPr>
          <p:cNvSpPr/>
          <p:nvPr/>
        </p:nvSpPr>
        <p:spPr>
          <a:xfrm>
            <a:off x="858375" y="3894732"/>
            <a:ext cx="22903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pt-BR" sz="2667" b="1" dirty="0">
                <a:solidFill>
                  <a:srgbClr val="272525"/>
                </a:solidFill>
                <a:latin typeface="Inter Bold" pitchFamily="34" charset="0"/>
              </a:rPr>
              <a:t>Transferência de Titularidade entre</a:t>
            </a:r>
          </a:p>
          <a:p>
            <a:pPr defTabSz="1219170">
              <a:lnSpc>
                <a:spcPct val="104000"/>
              </a:lnSpc>
            </a:pPr>
            <a:r>
              <a:rPr lang="pt-BR" sz="2667" b="1" dirty="0">
                <a:solidFill>
                  <a:srgbClr val="272525"/>
                </a:solidFill>
                <a:latin typeface="Inter Bold" pitchFamily="34" charset="0"/>
              </a:rPr>
              <a:t>Contribuintes e Não Contribuintes</a:t>
            </a:r>
            <a:endParaRPr lang="pt-BR" sz="2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E83244CA-F7FE-C5D7-A317-E4DD86D8DB97}"/>
              </a:ext>
            </a:extLst>
          </p:cNvPr>
          <p:cNvSpPr/>
          <p:nvPr/>
        </p:nvSpPr>
        <p:spPr>
          <a:xfrm>
            <a:off x="1451868" y="443146"/>
            <a:ext cx="4679851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pt-BR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Módulo Fiscal (IBS/CBS</a:t>
            </a:r>
            <a:r>
              <a:rPr lang="en-US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)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C229A067-5D75-9737-3E0E-1A0EF81F4A8C}"/>
              </a:ext>
            </a:extLst>
          </p:cNvPr>
          <p:cNvSpPr/>
          <p:nvPr/>
        </p:nvSpPr>
        <p:spPr>
          <a:xfrm>
            <a:off x="356050" y="1066521"/>
            <a:ext cx="6840468" cy="12051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just" defTabSz="1219170">
              <a:lnSpc>
                <a:spcPct val="133000"/>
              </a:lnSpc>
            </a:pPr>
            <a:endParaRPr lang="pt-BR" sz="32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4">
            <a:extLst>
              <a:ext uri="{FF2B5EF4-FFF2-40B4-BE49-F238E27FC236}">
                <a16:creationId xmlns:a16="http://schemas.microsoft.com/office/drawing/2014/main" id="{F3998DB3-CB25-1A52-AA54-5CA4445FBF7F}"/>
              </a:ext>
            </a:extLst>
          </p:cNvPr>
          <p:cNvSpPr/>
          <p:nvPr/>
        </p:nvSpPr>
        <p:spPr>
          <a:xfrm>
            <a:off x="869446" y="5243302"/>
            <a:ext cx="22903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pt-BR" sz="2667" b="1" dirty="0">
                <a:solidFill>
                  <a:srgbClr val="272525"/>
                </a:solidFill>
                <a:latin typeface="Inter Bold" pitchFamily="34" charset="0"/>
              </a:rPr>
              <a:t>Consolidação de Informações para</a:t>
            </a:r>
          </a:p>
          <a:p>
            <a:pPr defTabSz="1219170">
              <a:lnSpc>
                <a:spcPct val="104000"/>
              </a:lnSpc>
            </a:pPr>
            <a:r>
              <a:rPr lang="pt-BR" sz="2667" b="1" dirty="0">
                <a:solidFill>
                  <a:srgbClr val="272525"/>
                </a:solidFill>
                <a:latin typeface="Inter Bold" pitchFamily="34" charset="0"/>
              </a:rPr>
              <a:t>Definição de Sujei</a:t>
            </a:r>
            <a:r>
              <a:rPr lang="pt-BR" sz="2667" b="1" dirty="0" err="1">
                <a:solidFill>
                  <a:srgbClr val="272525"/>
                </a:solidFill>
                <a:latin typeface="Inter Bold" pitchFamily="34" charset="0"/>
              </a:rPr>
              <a:t>ção</a:t>
            </a:r>
            <a:r>
              <a:rPr lang="pt-BR" sz="2667" b="1" dirty="0">
                <a:solidFill>
                  <a:srgbClr val="272525"/>
                </a:solidFill>
                <a:latin typeface="Inter Bold" pitchFamily="34" charset="0"/>
              </a:rPr>
              <a:t> Passiva</a:t>
            </a:r>
            <a:endParaRPr lang="pt-BR" sz="2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EE6A3F9D-4DED-3DCA-B0D1-5F08ABF5ED7C}"/>
              </a:ext>
            </a:extLst>
          </p:cNvPr>
          <p:cNvSpPr/>
          <p:nvPr/>
        </p:nvSpPr>
        <p:spPr>
          <a:xfrm>
            <a:off x="201147" y="3863635"/>
            <a:ext cx="496093" cy="496093"/>
          </a:xfrm>
          <a:prstGeom prst="roundRect">
            <a:avLst>
              <a:gd name="adj" fmla="val 15358477"/>
            </a:avLst>
          </a:prstGeom>
          <a:solidFill>
            <a:srgbClr val="4950BC"/>
          </a:solidFill>
          <a:ln/>
        </p:spPr>
        <p:txBody>
          <a:bodyPr/>
          <a:lstStyle/>
          <a:p>
            <a:pPr defTabSz="1219170"/>
            <a:endParaRPr lang="pt-BR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BB65D7BA-D2BB-3C2C-5358-691946E0047A}"/>
              </a:ext>
            </a:extLst>
          </p:cNvPr>
          <p:cNvSpPr/>
          <p:nvPr/>
        </p:nvSpPr>
        <p:spPr>
          <a:xfrm>
            <a:off x="181548" y="5243302"/>
            <a:ext cx="496093" cy="496093"/>
          </a:xfrm>
          <a:prstGeom prst="roundRect">
            <a:avLst>
              <a:gd name="adj" fmla="val 15358477"/>
            </a:avLst>
          </a:prstGeom>
          <a:solidFill>
            <a:srgbClr val="4950BC"/>
          </a:solidFill>
          <a:ln/>
        </p:spPr>
        <p:txBody>
          <a:bodyPr/>
          <a:lstStyle/>
          <a:p>
            <a:pPr defTabSz="1219170"/>
            <a:endParaRPr lang="pt-BR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6B5904A8-6E60-1778-F303-988FBDC7F262}"/>
              </a:ext>
            </a:extLst>
          </p:cNvPr>
          <p:cNvSpPr/>
          <p:nvPr/>
        </p:nvSpPr>
        <p:spPr>
          <a:xfrm>
            <a:off x="1576853" y="1808012"/>
            <a:ext cx="5794167" cy="8265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defTabSz="1219170">
              <a:lnSpc>
                <a:spcPct val="104000"/>
              </a:lnSpc>
            </a:pPr>
            <a:r>
              <a:rPr lang="pt-BR" sz="2667" b="1" dirty="0">
                <a:solidFill>
                  <a:prstClr val="black"/>
                </a:solidFill>
                <a:latin typeface="Calibri" panose="020F0502020204030204"/>
              </a:rPr>
              <a:t>Composição, atualização, extinção, reativação, critérios para divisão etc.</a:t>
            </a:r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BA94D3E7-7F4C-9133-6027-CB44D00009D9}"/>
              </a:ext>
            </a:extLst>
          </p:cNvPr>
          <p:cNvSpPr/>
          <p:nvPr/>
        </p:nvSpPr>
        <p:spPr>
          <a:xfrm>
            <a:off x="1576852" y="3063446"/>
            <a:ext cx="5619665" cy="12923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defTabSz="1219170">
              <a:lnSpc>
                <a:spcPct val="104000"/>
              </a:lnSpc>
            </a:pPr>
            <a:r>
              <a:rPr lang="pt-BR" sz="2667" b="1" dirty="0">
                <a:solidFill>
                  <a:prstClr val="black"/>
                </a:solidFill>
                <a:latin typeface="Calibri" panose="020F0502020204030204"/>
              </a:rPr>
              <a:t>Condição imóvel novo e utilização do redutor social</a:t>
            </a:r>
          </a:p>
        </p:txBody>
      </p:sp>
      <p:sp>
        <p:nvSpPr>
          <p:cNvPr id="24" name="Text 7">
            <a:extLst>
              <a:ext uri="{FF2B5EF4-FFF2-40B4-BE49-F238E27FC236}">
                <a16:creationId xmlns:a16="http://schemas.microsoft.com/office/drawing/2014/main" id="{1F415F35-48B8-4B60-B9E9-F4E63C3FE59A}"/>
              </a:ext>
            </a:extLst>
          </p:cNvPr>
          <p:cNvSpPr/>
          <p:nvPr/>
        </p:nvSpPr>
        <p:spPr>
          <a:xfrm>
            <a:off x="1576849" y="4707837"/>
            <a:ext cx="6493607" cy="12923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defTabSz="1219170">
              <a:lnSpc>
                <a:spcPct val="104000"/>
              </a:lnSpc>
            </a:pPr>
            <a:r>
              <a:rPr lang="pt-BR" sz="2667" b="1" dirty="0">
                <a:solidFill>
                  <a:prstClr val="black"/>
                </a:solidFill>
                <a:latin typeface="Calibri" panose="020F0502020204030204"/>
              </a:rPr>
              <a:t>Partes na data da transferência</a:t>
            </a:r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9505AF17-44C0-784A-4674-79DF2FAE74B1}"/>
              </a:ext>
            </a:extLst>
          </p:cNvPr>
          <p:cNvSpPr/>
          <p:nvPr/>
        </p:nvSpPr>
        <p:spPr>
          <a:xfrm>
            <a:off x="1576847" y="6110729"/>
            <a:ext cx="6493607" cy="12923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defTabSz="1219170">
              <a:lnSpc>
                <a:spcPct val="104000"/>
              </a:lnSpc>
            </a:pPr>
            <a:r>
              <a:rPr lang="pt-BR" sz="2667" b="1" dirty="0">
                <a:solidFill>
                  <a:prstClr val="black"/>
                </a:solidFill>
                <a:latin typeface="Calibri" panose="020F0502020204030204"/>
              </a:rPr>
              <a:t>Dados para uma pessoa ser contribuinte</a:t>
            </a:r>
          </a:p>
        </p:txBody>
      </p:sp>
      <p:sp>
        <p:nvSpPr>
          <p:cNvPr id="5" name="Espaço Reservado para Número de Slide 1">
            <a:extLst>
              <a:ext uri="{FF2B5EF4-FFF2-40B4-BE49-F238E27FC236}">
                <a16:creationId xmlns:a16="http://schemas.microsoft.com/office/drawing/2014/main" id="{C4633120-67D8-3302-5963-62B4BF7ABDA0}"/>
              </a:ext>
            </a:extLst>
          </p:cNvPr>
          <p:cNvSpPr txBox="1">
            <a:spLocks/>
          </p:cNvSpPr>
          <p:nvPr/>
        </p:nvSpPr>
        <p:spPr>
          <a:xfrm>
            <a:off x="9376924" y="65264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147371-B25F-4BA5-AF43-B8D35C5D182A}" type="slidenum">
              <a:rPr lang="pt-BR" sz="1200" smtClean="0">
                <a:solidFill>
                  <a:schemeClr val="bg1"/>
                </a:solidFill>
              </a:rPr>
              <a:pPr algn="r"/>
              <a:t>104</a:t>
            </a:fld>
            <a:endParaRPr lang="pt-B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11301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3" y="480467"/>
            <a:ext cx="6780212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04000"/>
              </a:lnSpc>
            </a:pPr>
            <a:r>
              <a:rPr lang="en-US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Arquitetura Tecnológica Sinter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9A4ACCD-9C36-FEA1-C02A-5A5D506487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617" b="9942"/>
          <a:stretch>
            <a:fillRect/>
          </a:stretch>
        </p:blipFill>
        <p:spPr>
          <a:xfrm>
            <a:off x="322216" y="1182805"/>
            <a:ext cx="11748981" cy="5194728"/>
          </a:xfrm>
          <a:prstGeom prst="rect">
            <a:avLst/>
          </a:prstGeom>
        </p:spPr>
      </p:pic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5D0CEAC4-02BF-FFEC-70F3-BC393E824484}"/>
              </a:ext>
            </a:extLst>
          </p:cNvPr>
          <p:cNvSpPr txBox="1">
            <a:spLocks/>
          </p:cNvSpPr>
          <p:nvPr/>
        </p:nvSpPr>
        <p:spPr>
          <a:xfrm>
            <a:off x="9376924" y="65264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147371-B25F-4BA5-AF43-B8D35C5D182A}" type="slidenum">
              <a:rPr lang="pt-BR" sz="1200" smtClean="0"/>
              <a:pPr algn="r"/>
              <a:t>105</a:t>
            </a:fld>
            <a:endParaRPr lang="pt-B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4560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1205F-E536-B16D-0C66-FA8CD38CE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5F414FB2-648B-6772-D2BE-66BA3A339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898" y="50800"/>
            <a:ext cx="10210801" cy="6807201"/>
          </a:xfrm>
          <a:prstGeom prst="rect">
            <a:avLst/>
          </a:prstGeom>
        </p:spPr>
      </p:pic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3FB10A62-5CFC-2237-7879-9749D71BDBC4}"/>
              </a:ext>
            </a:extLst>
          </p:cNvPr>
          <p:cNvSpPr txBox="1">
            <a:spLocks/>
          </p:cNvSpPr>
          <p:nvPr/>
        </p:nvSpPr>
        <p:spPr>
          <a:xfrm>
            <a:off x="9376924" y="65264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147371-B25F-4BA5-AF43-B8D35C5D182A}" type="slidenum">
              <a:rPr lang="pt-BR" sz="1200" smtClean="0"/>
              <a:pPr algn="r"/>
              <a:t>106</a:t>
            </a:fld>
            <a:endParaRPr lang="pt-B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95583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4">
            <a:extLst>
              <a:ext uri="{FF2B5EF4-FFF2-40B4-BE49-F238E27FC236}">
                <a16:creationId xmlns:a16="http://schemas.microsoft.com/office/drawing/2014/main" id="{B767E198-98A2-4163-23FA-360981A9FD5A}"/>
              </a:ext>
            </a:extLst>
          </p:cNvPr>
          <p:cNvSpPr txBox="1"/>
          <p:nvPr/>
        </p:nvSpPr>
        <p:spPr>
          <a:xfrm>
            <a:off x="3822925" y="3294594"/>
            <a:ext cx="454614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pt-BR" sz="5500" b="1" dirty="0">
                <a:solidFill>
                  <a:srgbClr val="202B52"/>
                </a:solidFill>
                <a:latin typeface="Calibri" panose="020F0502020204030204"/>
              </a:rPr>
              <a:t>OBRIGADO</a:t>
            </a:r>
            <a:endParaRPr lang="pt-BR" sz="5500" dirty="0">
              <a:solidFill>
                <a:srgbClr val="202B52"/>
              </a:solidFill>
              <a:latin typeface="Calibri" panose="020F0502020204030204"/>
            </a:endParaRPr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4B20818F-5D03-64E9-4C07-2A4A0EE17B51}"/>
              </a:ext>
            </a:extLst>
          </p:cNvPr>
          <p:cNvSpPr/>
          <p:nvPr/>
        </p:nvSpPr>
        <p:spPr>
          <a:xfrm>
            <a:off x="5952797" y="1859273"/>
            <a:ext cx="6902547" cy="895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 defTabSz="1219170">
              <a:lnSpc>
                <a:spcPct val="133000"/>
              </a:lnSpc>
            </a:pPr>
            <a:endParaRPr lang="en-US" sz="1600" dirty="0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4" name="CaixaDeTexto 5">
            <a:extLst>
              <a:ext uri="{FF2B5EF4-FFF2-40B4-BE49-F238E27FC236}">
                <a16:creationId xmlns:a16="http://schemas.microsoft.com/office/drawing/2014/main" id="{17415C07-AEE5-1D2F-1D87-8ABCD0FD28AC}"/>
              </a:ext>
            </a:extLst>
          </p:cNvPr>
          <p:cNvSpPr txBox="1"/>
          <p:nvPr/>
        </p:nvSpPr>
        <p:spPr>
          <a:xfrm>
            <a:off x="3266862" y="2384395"/>
            <a:ext cx="565827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/>
            <a:r>
              <a:rPr lang="pt-BR" sz="2133" b="1" dirty="0">
                <a:solidFill>
                  <a:srgbClr val="0A7834"/>
                </a:solidFill>
                <a:latin typeface="Calibri Light" panose="020F0302020204030204"/>
              </a:rPr>
              <a:t>18 de agosto de 2026</a:t>
            </a:r>
            <a:endParaRPr lang="pt-BR" sz="2133" dirty="0">
              <a:solidFill>
                <a:srgbClr val="0A7834"/>
              </a:solidFill>
              <a:latin typeface="Calibri Light" panose="020F0302020204030204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C524EE3-C4E1-4FD9-5507-4DEAD663E8BE}"/>
              </a:ext>
            </a:extLst>
          </p:cNvPr>
          <p:cNvSpPr txBox="1"/>
          <p:nvPr/>
        </p:nvSpPr>
        <p:spPr>
          <a:xfrm>
            <a:off x="2838449" y="1334172"/>
            <a:ext cx="6515099" cy="1019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15000"/>
              </a:lnSpc>
              <a:spcAft>
                <a:spcPts val="751"/>
              </a:spcAft>
              <a:defRPr/>
            </a:pPr>
            <a:r>
              <a:rPr lang="pt-BR" sz="2400" b="1" kern="100" dirty="0">
                <a:solidFill>
                  <a:srgbClr val="202B52"/>
                </a:solidFill>
                <a:latin typeface="Calibri" panose="020F0502020204030204"/>
                <a:ea typeface="NSimSun" panose="02010609030101010101" pitchFamily="49" charset="-122"/>
                <a:cs typeface="Calibri" panose="020F0502020204030204" pitchFamily="34" charset="0"/>
              </a:rPr>
              <a:t>sinter.df.cocad@rfb.gov.br</a:t>
            </a:r>
          </a:p>
          <a:p>
            <a:pPr algn="ctr" defTabSz="1219170">
              <a:lnSpc>
                <a:spcPct val="115000"/>
              </a:lnSpc>
              <a:spcAft>
                <a:spcPts val="751"/>
              </a:spcAft>
              <a:defRPr/>
            </a:pPr>
            <a:endParaRPr lang="pt-BR" sz="2400" b="1" kern="100" dirty="0">
              <a:solidFill>
                <a:srgbClr val="202B52"/>
              </a:solidFill>
              <a:latin typeface="Calibri" panose="020F0502020204030204"/>
              <a:ea typeface="NSimSun" panose="02010609030101010101" pitchFamily="49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1162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f49aa43-822a-4c20-9670-db7700bf1eb0}" enabled="0" method="" siteId="{6f49aa43-822a-4c20-9670-db7700bf1eb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18482</TotalTime>
  <Words>5196</Words>
  <Application>Microsoft Office PowerPoint</Application>
  <PresentationFormat>Widescreen</PresentationFormat>
  <Paragraphs>713</Paragraphs>
  <Slides>107</Slides>
  <Notes>43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107</vt:i4>
      </vt:variant>
    </vt:vector>
  </HeadingPairs>
  <TitlesOfParts>
    <vt:vector size="120" baseType="lpstr">
      <vt:lpstr>Aptos</vt:lpstr>
      <vt:lpstr>Aptos Display</vt:lpstr>
      <vt:lpstr>Arial</vt:lpstr>
      <vt:lpstr>Calibri</vt:lpstr>
      <vt:lpstr>Calibri Light</vt:lpstr>
      <vt:lpstr>Cambria</vt:lpstr>
      <vt:lpstr>Crimson Pro SemiBold</vt:lpstr>
      <vt:lpstr>Georgia</vt:lpstr>
      <vt:lpstr>Inter</vt:lpstr>
      <vt:lpstr>Inter Bold</vt:lpstr>
      <vt:lpstr>Raleway</vt:lpstr>
      <vt:lpstr>Tema do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Thais Martins Ribeiro</dc:creator>
  <cp:lastModifiedBy>Alcino dos Santos Meireles</cp:lastModifiedBy>
  <cp:revision>67</cp:revision>
  <dcterms:created xsi:type="dcterms:W3CDTF">2024-05-16T12:55:40Z</dcterms:created>
  <dcterms:modified xsi:type="dcterms:W3CDTF">2026-08-18T11:21:33Z</dcterms:modified>
</cp:coreProperties>
</file>