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8" r:id="rId5"/>
    <p:sldId id="286" r:id="rId6"/>
    <p:sldId id="258" r:id="rId7"/>
    <p:sldId id="260" r:id="rId8"/>
    <p:sldId id="262" r:id="rId9"/>
    <p:sldId id="287" r:id="rId10"/>
    <p:sldId id="282" r:id="rId11"/>
    <p:sldId id="284" r:id="rId12"/>
    <p:sldId id="265" r:id="rId13"/>
    <p:sldId id="271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998801-B6B5-4457-87B2-AE8E3C3B159D}" v="1" dt="2025-12-08T13:23:06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8"/>
    <p:restoredTop sz="94519"/>
  </p:normalViewPr>
  <p:slideViewPr>
    <p:cSldViewPr snapToGrid="0" snapToObjects="1">
      <p:cViewPr varScale="1">
        <p:scale>
          <a:sx n="104" d="100"/>
          <a:sy n="104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Valladares Rodrigues" userId="5e36a631-4490-4ec0-b841-976a6c6d8867" providerId="ADAL" clId="{AC998801-B6B5-4457-87B2-AE8E3C3B159D}"/>
    <pc:docChg chg="custSel modSld">
      <pc:chgData name="Virginia Valladares Rodrigues" userId="5e36a631-4490-4ec0-b841-976a6c6d8867" providerId="ADAL" clId="{AC998801-B6B5-4457-87B2-AE8E3C3B159D}" dt="2025-12-08T13:23:23.941" v="24" actId="20577"/>
      <pc:docMkLst>
        <pc:docMk/>
      </pc:docMkLst>
      <pc:sldChg chg="modSp mod">
        <pc:chgData name="Virginia Valladares Rodrigues" userId="5e36a631-4490-4ec0-b841-976a6c6d8867" providerId="ADAL" clId="{AC998801-B6B5-4457-87B2-AE8E3C3B159D}" dt="2025-12-08T13:21:57.685" v="16" actId="1076"/>
        <pc:sldMkLst>
          <pc:docMk/>
          <pc:sldMk cId="3055965939" sldId="268"/>
        </pc:sldMkLst>
        <pc:spChg chg="mod">
          <ac:chgData name="Virginia Valladares Rodrigues" userId="5e36a631-4490-4ec0-b841-976a6c6d8867" providerId="ADAL" clId="{AC998801-B6B5-4457-87B2-AE8E3C3B159D}" dt="2025-12-08T13:21:54.159" v="15" actId="1076"/>
          <ac:spMkLst>
            <pc:docMk/>
            <pc:sldMk cId="3055965939" sldId="268"/>
            <ac:spMk id="6" creationId="{A6DEFB67-CBCC-1860-9BF5-54A09000CBCA}"/>
          </ac:spMkLst>
        </pc:spChg>
        <pc:spChg chg="mod">
          <ac:chgData name="Virginia Valladares Rodrigues" userId="5e36a631-4490-4ec0-b841-976a6c6d8867" providerId="ADAL" clId="{AC998801-B6B5-4457-87B2-AE8E3C3B159D}" dt="2025-12-08T13:21:57.685" v="16" actId="1076"/>
          <ac:spMkLst>
            <pc:docMk/>
            <pc:sldMk cId="3055965939" sldId="268"/>
            <ac:spMk id="7" creationId="{AEF1B8EA-B650-A66F-9B79-659CF988330B}"/>
          </ac:spMkLst>
        </pc:spChg>
      </pc:sldChg>
      <pc:sldChg chg="modSp mod">
        <pc:chgData name="Virginia Valladares Rodrigues" userId="5e36a631-4490-4ec0-b841-976a6c6d8867" providerId="ADAL" clId="{AC998801-B6B5-4457-87B2-AE8E3C3B159D}" dt="2025-12-08T13:23:23.941" v="24" actId="20577"/>
        <pc:sldMkLst>
          <pc:docMk/>
          <pc:sldMk cId="542757910" sldId="271"/>
        </pc:sldMkLst>
        <pc:spChg chg="mod">
          <ac:chgData name="Virginia Valladares Rodrigues" userId="5e36a631-4490-4ec0-b841-976a6c6d8867" providerId="ADAL" clId="{AC998801-B6B5-4457-87B2-AE8E3C3B159D}" dt="2025-12-08T13:23:23.941" v="24" actId="20577"/>
          <ac:spMkLst>
            <pc:docMk/>
            <pc:sldMk cId="542757910" sldId="271"/>
            <ac:spMk id="2" creationId="{2D73DBCA-E9C8-DAEC-59E5-DE5909CD52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20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78FA9-516A-4A91-A234-2B50F6542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A2493-B394-2659-E4D1-B82855B33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B8F959-E1AE-C2F0-2BC0-EEF6ACE0E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noProof="0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Pressão por Transparência</a:t>
            </a:r>
            <a:r>
              <a:rPr lang="en-US" sz="1200" b="1" noProof="0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: </a:t>
            </a:r>
            <a:r>
              <a:rPr lang="pt-BR" sz="12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Stakeholders, investidores e mercado exigem maior visibilidade sobre riscos fiscais.</a:t>
            </a:r>
            <a:endParaRPr lang="pt-BR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CC454-65CC-0025-B4CE-D1ED19720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1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41AE3-091C-398F-79EF-E24900442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17B862-5EAF-18D7-7B52-4A43E18A31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7CA958-A952-00C9-E7AB-79642A6F9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6C8F0-F4DC-5197-86E7-C913788EFD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1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9D646-C0FF-CDF6-CD07-04C7C7F2C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AA16D2-7E18-EADE-A66A-D1A386DCD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2837C-C54F-AC24-E152-DC10CF00A3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noProof="0" dirty="0">
                <a:solidFill>
                  <a:srgbClr val="71809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Distinção crítica entre gestão de compliance e obrigação tributária - </a:t>
            </a:r>
            <a:r>
              <a:rPr lang="en-US" dirty="0"/>
              <a:t>Balance Tax Responsibility: Compliance vs Liability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noProof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6645C-5CE5-AB54-1958-BF50ECD89A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58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3B8FA-305C-23F9-A8FC-AA4EE0954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7B59FA-A0CC-7A6A-7F49-BC75831AA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6FB276-00B9-F430-ABD7-1BA8D7D10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F43A2-57B7-34B3-88B7-9A2F4E7E7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71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FEA86-EE25-645D-3ED4-85AC3815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59D493-E3C9-F6FB-D18E-835B74A6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37356E-1F6D-AD9C-A17E-F409AAC5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FD237-AB46-E923-F4A4-0AE5E38F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3E9756-E5C5-5EF6-686B-7235B89E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82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6E82E-9226-4595-6A97-61ACA96B6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AA4240-8E5C-D68B-2645-FA9FD63C5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1B3D6-E0EB-921F-45BB-F2BD29D6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BF66-80F9-4A7F-B470-D4944BEA5DB1}" type="datetimeFigureOut">
              <a:rPr lang="pt-BR" smtClean="0"/>
              <a:t>08/12/2025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D5463E-6E89-5DE8-204F-82185B02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B51B02-BC03-C5AA-5AD2-F3E6EDAC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63F0-829C-40DB-A1ED-5703BAE09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73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ardes@abrasca.org.br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D232BFE6-D761-93B9-8508-0598D880D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6DEFB67-CBCC-1860-9BF5-54A09000CBCA}"/>
              </a:ext>
            </a:extLst>
          </p:cNvPr>
          <p:cNvSpPr txBox="1"/>
          <p:nvPr/>
        </p:nvSpPr>
        <p:spPr>
          <a:xfrm>
            <a:off x="5759533" y="3206338"/>
            <a:ext cx="627413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Painel 5</a:t>
            </a:r>
          </a:p>
          <a:p>
            <a:pPr algn="r"/>
            <a:r>
              <a:rPr lang="pt-BR" sz="46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SGCT – Perspectivas na Adesão Empresarial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F1B8EA-B650-A66F-9B79-659CF988330B}"/>
              </a:ext>
            </a:extLst>
          </p:cNvPr>
          <p:cNvSpPr txBox="1"/>
          <p:nvPr/>
        </p:nvSpPr>
        <p:spPr>
          <a:xfrm>
            <a:off x="5759533" y="5115934"/>
            <a:ext cx="627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noProof="0" dirty="0">
                <a:solidFill>
                  <a:srgbClr val="48C09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Jardes Costa</a:t>
            </a:r>
          </a:p>
        </p:txBody>
      </p:sp>
    </p:spTree>
    <p:extLst>
      <p:ext uri="{BB962C8B-B14F-4D97-AF65-F5344CB8AC3E}">
        <p14:creationId xmlns:p14="http://schemas.microsoft.com/office/powerpoint/2010/main" val="305596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5538E45B-1E84-9D2B-F1CE-7FDCCF66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73DBCA-E9C8-DAEC-59E5-DE5909CD5293}"/>
              </a:ext>
            </a:extLst>
          </p:cNvPr>
          <p:cNvSpPr txBox="1"/>
          <p:nvPr/>
        </p:nvSpPr>
        <p:spPr>
          <a:xfrm>
            <a:off x="5897320" y="3319933"/>
            <a:ext cx="559459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OBRIGADO!</a:t>
            </a:r>
          </a:p>
          <a:p>
            <a:pPr algn="ctr"/>
            <a:r>
              <a:rPr lang="pt-BR" sz="320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Jardes Costa</a:t>
            </a:r>
          </a:p>
          <a:p>
            <a:pPr algn="ctr"/>
            <a:r>
              <a:rPr lang="pt-BR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jardes@abrasca.org</a:t>
            </a:r>
            <a:r>
              <a:rPr lang="pt-BR" sz="2800" noProof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.br</a:t>
            </a:r>
            <a:endParaRPr lang="pt-BR" sz="2800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71B0E9-D3B5-8820-C313-4B10CA78BD4C}"/>
              </a:ext>
            </a:extLst>
          </p:cNvPr>
          <p:cNvSpPr txBox="1"/>
          <p:nvPr/>
        </p:nvSpPr>
        <p:spPr>
          <a:xfrm>
            <a:off x="5138928" y="2323451"/>
            <a:ext cx="6968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800" i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"Não basta estar em conformidade; é preciso evidenciar a conformidade através de um sistema de gestão robusto."</a:t>
            </a:r>
            <a:endParaRPr lang="pt-BR" sz="1800" i="1" noProof="0" dirty="0"/>
          </a:p>
        </p:txBody>
      </p:sp>
    </p:spTree>
    <p:extLst>
      <p:ext uri="{BB962C8B-B14F-4D97-AF65-F5344CB8AC3E}">
        <p14:creationId xmlns:p14="http://schemas.microsoft.com/office/powerpoint/2010/main" val="54275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63B28-7F84-AD55-562B-B9C10C0CB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0F1879B-B16C-EC52-0E58-B375F4957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" y="19284"/>
            <a:ext cx="12192000" cy="6858000"/>
          </a:xfrm>
          <a:prstGeom prst="rect">
            <a:avLst/>
          </a:prstGeom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id="{FABC1266-524F-31CE-7CFC-2F35AD739518}"/>
              </a:ext>
            </a:extLst>
          </p:cNvPr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6E4B1263-DC38-2046-47C0-543F3FFF3ECC}"/>
              </a:ext>
            </a:extLst>
          </p:cNvPr>
          <p:cNvSpPr/>
          <p:nvPr/>
        </p:nvSpPr>
        <p:spPr>
          <a:xfrm>
            <a:off x="0" y="1610258"/>
            <a:ext cx="12191695" cy="9144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24B8D59-3385-6926-0CA7-3A9077F88D79}"/>
              </a:ext>
            </a:extLst>
          </p:cNvPr>
          <p:cNvSpPr txBox="1"/>
          <p:nvPr/>
        </p:nvSpPr>
        <p:spPr>
          <a:xfrm>
            <a:off x="1722962" y="336499"/>
            <a:ext cx="6387084" cy="4956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3100" b="1" noProof="0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Novo Paradigma Tributário</a:t>
            </a:r>
            <a:endParaRPr lang="pt-BR" sz="3100" noProof="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E1D80DC0-6907-064A-282C-DD5E805CE129}"/>
              </a:ext>
            </a:extLst>
          </p:cNvPr>
          <p:cNvSpPr txBox="1"/>
          <p:nvPr/>
        </p:nvSpPr>
        <p:spPr>
          <a:xfrm>
            <a:off x="1524305" y="879653"/>
            <a:ext cx="5377587" cy="2496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500" b="1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evolução histórica rumo à conformidade cooperativa</a:t>
            </a:r>
            <a:endParaRPr lang="pt-BR" sz="1500" b="1" noProof="0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C56E2172-C194-886B-434B-3C78AAD9F431}"/>
              </a:ext>
            </a:extLst>
          </p:cNvPr>
          <p:cNvSpPr/>
          <p:nvPr/>
        </p:nvSpPr>
        <p:spPr>
          <a:xfrm>
            <a:off x="571500" y="5299288"/>
            <a:ext cx="11048695" cy="945728"/>
          </a:xfrm>
          <a:prstGeom prst="roundRect">
            <a:avLst>
              <a:gd name="adj" fmla="val 20487"/>
            </a:avLst>
          </a:prstGeom>
          <a:solidFill>
            <a:srgbClr val="EBF8FF"/>
          </a:solidFill>
          <a:ln w="12700">
            <a:solidFill>
              <a:srgbClr val="BEE3F8"/>
            </a:solidFill>
            <a:prstDash val="solid"/>
          </a:ln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5394C2E8-8DD6-820C-68F3-4DDA6139FDFC}"/>
              </a:ext>
            </a:extLst>
          </p:cNvPr>
          <p:cNvSpPr txBox="1"/>
          <p:nvPr/>
        </p:nvSpPr>
        <p:spPr>
          <a:xfrm>
            <a:off x="1429207" y="5476881"/>
            <a:ext cx="2091233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600" noProof="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Modelo Tradicional:</a:t>
            </a:r>
            <a:endParaRPr lang="pt-BR" sz="1600" noProof="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A347A140-8D46-0A8D-C16F-4CDBE016183B}"/>
              </a:ext>
            </a:extLst>
          </p:cNvPr>
          <p:cNvSpPr txBox="1"/>
          <p:nvPr/>
        </p:nvSpPr>
        <p:spPr>
          <a:xfrm>
            <a:off x="3506724" y="5476881"/>
            <a:ext cx="250088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600" b="1" strike="sngStrike" noProof="0" dirty="0">
                <a:solidFill>
                  <a:srgbClr val="DC262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Fiscalização Repressiva</a:t>
            </a:r>
            <a:endParaRPr lang="pt-BR" sz="1600" strike="sngStrike" noProof="0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F0786250-8494-AA29-798C-6633BD89F7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34126" y="5509800"/>
            <a:ext cx="228600" cy="228600"/>
          </a:xfrm>
          <a:prstGeom prst="rect">
            <a:avLst/>
          </a:prstGeom>
        </p:spPr>
      </p:pic>
      <p:sp>
        <p:nvSpPr>
          <p:cNvPr id="14" name="Text 10">
            <a:extLst>
              <a:ext uri="{FF2B5EF4-FFF2-40B4-BE49-F238E27FC236}">
                <a16:creationId xmlns:a16="http://schemas.microsoft.com/office/drawing/2014/main" id="{DADE5490-8434-99F1-0408-5303FEFF5254}"/>
              </a:ext>
            </a:extLst>
          </p:cNvPr>
          <p:cNvSpPr txBox="1"/>
          <p:nvPr/>
        </p:nvSpPr>
        <p:spPr>
          <a:xfrm>
            <a:off x="6452921" y="5476881"/>
            <a:ext cx="152887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600" noProof="0" dirty="0">
                <a:solidFill>
                  <a:srgbClr val="6B728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Novo Modelo:</a:t>
            </a:r>
            <a:endParaRPr lang="pt-BR" sz="1600" noProof="0" dirty="0"/>
          </a:p>
        </p:txBody>
      </p:sp>
      <p:pic>
        <p:nvPicPr>
          <p:cNvPr id="15" name="Image 2" descr="preencoded.png">
            <a:extLst>
              <a:ext uri="{FF2B5EF4-FFF2-40B4-BE49-F238E27FC236}">
                <a16:creationId xmlns:a16="http://schemas.microsoft.com/office/drawing/2014/main" id="{58C0B15D-CB62-6C19-DFE5-EF457E23D7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68996" y="5538146"/>
            <a:ext cx="171907" cy="171907"/>
          </a:xfrm>
          <a:prstGeom prst="rect">
            <a:avLst/>
          </a:prstGeom>
        </p:spPr>
      </p:pic>
      <p:sp>
        <p:nvSpPr>
          <p:cNvPr id="16" name="Text 11">
            <a:extLst>
              <a:ext uri="{FF2B5EF4-FFF2-40B4-BE49-F238E27FC236}">
                <a16:creationId xmlns:a16="http://schemas.microsoft.com/office/drawing/2014/main" id="{38E65631-457C-4123-F9E0-75EA6E70C136}"/>
              </a:ext>
            </a:extLst>
          </p:cNvPr>
          <p:cNvSpPr txBox="1"/>
          <p:nvPr/>
        </p:nvSpPr>
        <p:spPr>
          <a:xfrm>
            <a:off x="8216798" y="5466823"/>
            <a:ext cx="271028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600" b="1" noProof="0" dirty="0">
                <a:solidFill>
                  <a:srgbClr val="0596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Cooperação &amp; Confiança</a:t>
            </a:r>
            <a:endParaRPr lang="pt-BR" sz="1600" noProof="0" dirty="0"/>
          </a:p>
        </p:txBody>
      </p:sp>
      <p:sp>
        <p:nvSpPr>
          <p:cNvPr id="73" name="Shape 6">
            <a:extLst>
              <a:ext uri="{FF2B5EF4-FFF2-40B4-BE49-F238E27FC236}">
                <a16:creationId xmlns:a16="http://schemas.microsoft.com/office/drawing/2014/main" id="{CA37C74E-22B1-F4FC-CA6E-BD34D1AE8652}"/>
              </a:ext>
            </a:extLst>
          </p:cNvPr>
          <p:cNvSpPr/>
          <p:nvPr/>
        </p:nvSpPr>
        <p:spPr>
          <a:xfrm>
            <a:off x="952805" y="3455687"/>
            <a:ext cx="10287000" cy="57607"/>
          </a:xfrm>
          <a:prstGeom prst="roundRect">
            <a:avLst>
              <a:gd name="adj" fmla="val 1058205"/>
            </a:avLst>
          </a:prstGeom>
          <a:solidFill>
            <a:srgbClr val="E2E8F0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74" name="Shape 7">
            <a:extLst>
              <a:ext uri="{FF2B5EF4-FFF2-40B4-BE49-F238E27FC236}">
                <a16:creationId xmlns:a16="http://schemas.microsoft.com/office/drawing/2014/main" id="{6B4908F2-8F78-F032-36AD-E10CCF269AE7}"/>
              </a:ext>
            </a:extLst>
          </p:cNvPr>
          <p:cNvSpPr/>
          <p:nvPr/>
        </p:nvSpPr>
        <p:spPr>
          <a:xfrm>
            <a:off x="228600" y="3415455"/>
            <a:ext cx="11772900" cy="115845"/>
          </a:xfrm>
          <a:prstGeom prst="roundRect">
            <a:avLst>
              <a:gd name="adj" fmla="val 1058205"/>
            </a:avLst>
          </a:prstGeom>
          <a:solidFill>
            <a:srgbClr val="00AEE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75" name="Shape 8">
            <a:extLst>
              <a:ext uri="{FF2B5EF4-FFF2-40B4-BE49-F238E27FC236}">
                <a16:creationId xmlns:a16="http://schemas.microsoft.com/office/drawing/2014/main" id="{B13C130A-8B96-D2ED-2704-47EEEE60CDDF}"/>
              </a:ext>
            </a:extLst>
          </p:cNvPr>
          <p:cNvSpPr/>
          <p:nvPr/>
        </p:nvSpPr>
        <p:spPr>
          <a:xfrm>
            <a:off x="205449" y="1795137"/>
            <a:ext cx="2095805" cy="1591056"/>
          </a:xfrm>
          <a:prstGeom prst="roundRect">
            <a:avLst>
              <a:gd name="adj" fmla="val 4130"/>
            </a:avLst>
          </a:prstGeom>
          <a:solidFill>
            <a:srgbClr val="FFFFFF"/>
          </a:solidFill>
          <a:ln/>
          <a:effectLst>
            <a:outerShdw blurRad="139700" dist="381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76" name="Shape 9">
            <a:extLst>
              <a:ext uri="{FF2B5EF4-FFF2-40B4-BE49-F238E27FC236}">
                <a16:creationId xmlns:a16="http://schemas.microsoft.com/office/drawing/2014/main" id="{7DFAE3F7-67A6-E40B-5DF5-FC9FAEEF6AA8}"/>
              </a:ext>
            </a:extLst>
          </p:cNvPr>
          <p:cNvSpPr/>
          <p:nvPr/>
        </p:nvSpPr>
        <p:spPr>
          <a:xfrm>
            <a:off x="205449" y="1795137"/>
            <a:ext cx="2095805" cy="38405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77" name="Text 10">
            <a:extLst>
              <a:ext uri="{FF2B5EF4-FFF2-40B4-BE49-F238E27FC236}">
                <a16:creationId xmlns:a16="http://schemas.microsoft.com/office/drawing/2014/main" id="{FC359821-2004-3FFE-2846-056E842B9BB0}"/>
              </a:ext>
            </a:extLst>
          </p:cNvPr>
          <p:cNvSpPr txBox="1"/>
          <p:nvPr/>
        </p:nvSpPr>
        <p:spPr>
          <a:xfrm>
            <a:off x="441364" y="2004535"/>
            <a:ext cx="18004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800" b="1" noProof="0" dirty="0">
                <a:solidFill>
                  <a:srgbClr val="CBD5E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Anos 2000-10</a:t>
            </a:r>
            <a:endParaRPr lang="pt-BR" sz="1800" noProof="0" dirty="0"/>
          </a:p>
        </p:txBody>
      </p:sp>
      <p:sp>
        <p:nvSpPr>
          <p:cNvPr id="78" name="Text 11">
            <a:extLst>
              <a:ext uri="{FF2B5EF4-FFF2-40B4-BE49-F238E27FC236}">
                <a16:creationId xmlns:a16="http://schemas.microsoft.com/office/drawing/2014/main" id="{D7D6B332-3653-AA7B-4629-2A4438BF2464}"/>
              </a:ext>
            </a:extLst>
          </p:cNvPr>
          <p:cNvSpPr txBox="1"/>
          <p:nvPr/>
        </p:nvSpPr>
        <p:spPr>
          <a:xfrm>
            <a:off x="553836" y="2366637"/>
            <a:ext cx="150053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000" b="1" noProof="0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Fiscalização Reativa</a:t>
            </a:r>
            <a:endParaRPr lang="pt-BR" sz="1000" noProof="0" dirty="0"/>
          </a:p>
        </p:txBody>
      </p:sp>
      <p:sp>
        <p:nvSpPr>
          <p:cNvPr id="79" name="Text 12">
            <a:extLst>
              <a:ext uri="{FF2B5EF4-FFF2-40B4-BE49-F238E27FC236}">
                <a16:creationId xmlns:a16="http://schemas.microsoft.com/office/drawing/2014/main" id="{98E5B7DF-F9BE-CEA6-D41C-6850990AE8AC}"/>
              </a:ext>
            </a:extLst>
          </p:cNvPr>
          <p:cNvSpPr txBox="1"/>
          <p:nvPr/>
        </p:nvSpPr>
        <p:spPr>
          <a:xfrm>
            <a:off x="349648" y="2597066"/>
            <a:ext cx="1864460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pt-BR" sz="9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Foco em autuação após fato gerador. Ambiente de litigiosidade e desconfiança mútua.</a:t>
            </a:r>
            <a:endParaRPr lang="pt-BR" sz="900" noProof="0" dirty="0"/>
          </a:p>
        </p:txBody>
      </p:sp>
      <p:sp>
        <p:nvSpPr>
          <p:cNvPr id="80" name="Shape 13">
            <a:extLst>
              <a:ext uri="{FF2B5EF4-FFF2-40B4-BE49-F238E27FC236}">
                <a16:creationId xmlns:a16="http://schemas.microsoft.com/office/drawing/2014/main" id="{25C3F023-B100-BBF9-05F4-4685D2D3D70E}"/>
              </a:ext>
            </a:extLst>
          </p:cNvPr>
          <p:cNvSpPr/>
          <p:nvPr/>
        </p:nvSpPr>
        <p:spPr>
          <a:xfrm>
            <a:off x="1063156" y="3189597"/>
            <a:ext cx="381305" cy="381305"/>
          </a:xfrm>
          <a:prstGeom prst="ellipse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81" name="Image 1" descr="preencoded.png">
            <a:extLst>
              <a:ext uri="{FF2B5EF4-FFF2-40B4-BE49-F238E27FC236}">
                <a16:creationId xmlns:a16="http://schemas.microsoft.com/office/drawing/2014/main" id="{7E23D3EE-0BC7-329E-745C-F381EAE6D1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67398" y="3293839"/>
            <a:ext cx="171907" cy="171907"/>
          </a:xfrm>
          <a:prstGeom prst="rect">
            <a:avLst/>
          </a:prstGeom>
        </p:spPr>
      </p:pic>
      <p:sp>
        <p:nvSpPr>
          <p:cNvPr id="83" name="Shape 15">
            <a:extLst>
              <a:ext uri="{FF2B5EF4-FFF2-40B4-BE49-F238E27FC236}">
                <a16:creationId xmlns:a16="http://schemas.microsoft.com/office/drawing/2014/main" id="{1B4456F5-8237-E99E-CE41-C3AF4D832E17}"/>
              </a:ext>
            </a:extLst>
          </p:cNvPr>
          <p:cNvSpPr/>
          <p:nvPr/>
        </p:nvSpPr>
        <p:spPr>
          <a:xfrm>
            <a:off x="2410888" y="3467181"/>
            <a:ext cx="2095805" cy="1591056"/>
          </a:xfrm>
          <a:prstGeom prst="roundRect">
            <a:avLst>
              <a:gd name="adj" fmla="val 4130"/>
            </a:avLst>
          </a:prstGeom>
          <a:solidFill>
            <a:srgbClr val="FFFFFF"/>
          </a:solidFill>
          <a:ln/>
          <a:effectLst>
            <a:outerShdw blurRad="139700" dist="381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84" name="Shape 16">
            <a:extLst>
              <a:ext uri="{FF2B5EF4-FFF2-40B4-BE49-F238E27FC236}">
                <a16:creationId xmlns:a16="http://schemas.microsoft.com/office/drawing/2014/main" id="{1961D649-EDE0-D99A-21EE-3074BAF37B09}"/>
              </a:ext>
            </a:extLst>
          </p:cNvPr>
          <p:cNvSpPr/>
          <p:nvPr/>
        </p:nvSpPr>
        <p:spPr>
          <a:xfrm>
            <a:off x="2410888" y="3467181"/>
            <a:ext cx="2095805" cy="3840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5" name="Text 17">
            <a:extLst>
              <a:ext uri="{FF2B5EF4-FFF2-40B4-BE49-F238E27FC236}">
                <a16:creationId xmlns:a16="http://schemas.microsoft.com/office/drawing/2014/main" id="{DD5D28FE-E038-E5F5-A47B-C0192A40E5E7}"/>
              </a:ext>
            </a:extLst>
          </p:cNvPr>
          <p:cNvSpPr txBox="1"/>
          <p:nvPr/>
        </p:nvSpPr>
        <p:spPr>
          <a:xfrm>
            <a:off x="2853458" y="3676579"/>
            <a:ext cx="13908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800" b="1" noProof="0" dirty="0">
                <a:solidFill>
                  <a:srgbClr val="00AEE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2010-2020</a:t>
            </a:r>
            <a:endParaRPr lang="pt-BR" sz="1800" noProof="0" dirty="0"/>
          </a:p>
        </p:txBody>
      </p:sp>
      <p:sp>
        <p:nvSpPr>
          <p:cNvPr id="86" name="Text 18">
            <a:extLst>
              <a:ext uri="{FF2B5EF4-FFF2-40B4-BE49-F238E27FC236}">
                <a16:creationId xmlns:a16="http://schemas.microsoft.com/office/drawing/2014/main" id="{43983478-5816-8ED4-CB11-842F69130543}"/>
              </a:ext>
            </a:extLst>
          </p:cNvPr>
          <p:cNvSpPr txBox="1"/>
          <p:nvPr/>
        </p:nvSpPr>
        <p:spPr>
          <a:xfrm>
            <a:off x="2755617" y="4038681"/>
            <a:ext cx="151058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000" b="1" noProof="0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Era SPED e Big Data</a:t>
            </a:r>
            <a:endParaRPr lang="pt-BR" sz="1000" noProof="0" dirty="0"/>
          </a:p>
        </p:txBody>
      </p:sp>
      <p:sp>
        <p:nvSpPr>
          <p:cNvPr id="87" name="Text 19">
            <a:extLst>
              <a:ext uri="{FF2B5EF4-FFF2-40B4-BE49-F238E27FC236}">
                <a16:creationId xmlns:a16="http://schemas.microsoft.com/office/drawing/2014/main" id="{F2E23A76-E89F-A042-2165-D0025AC8B0B2}"/>
              </a:ext>
            </a:extLst>
          </p:cNvPr>
          <p:cNvSpPr txBox="1"/>
          <p:nvPr/>
        </p:nvSpPr>
        <p:spPr>
          <a:xfrm>
            <a:off x="2520697" y="4269110"/>
            <a:ext cx="1902866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pt-BR" sz="9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Cruzamento automático de dados e malha </a:t>
            </a:r>
            <a:r>
              <a:rPr lang="pt-BR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fina. Digitalização massiva (</a:t>
            </a:r>
            <a:r>
              <a:rPr lang="pt-BR" sz="900" dirty="0" err="1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NFe</a:t>
            </a:r>
            <a:r>
              <a:rPr lang="pt-BR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+ </a:t>
            </a:r>
            <a:r>
              <a:rPr lang="pt-BR" sz="900" dirty="0" err="1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eSocial</a:t>
            </a:r>
            <a:r>
              <a:rPr lang="pt-BR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).</a:t>
            </a:r>
            <a:endParaRPr lang="pt-BR" sz="900" noProof="0" dirty="0"/>
          </a:p>
        </p:txBody>
      </p:sp>
      <p:sp>
        <p:nvSpPr>
          <p:cNvPr id="88" name="Shape 20">
            <a:extLst>
              <a:ext uri="{FF2B5EF4-FFF2-40B4-BE49-F238E27FC236}">
                <a16:creationId xmlns:a16="http://schemas.microsoft.com/office/drawing/2014/main" id="{AB0D33CD-7981-340D-B390-CC731C57C446}"/>
              </a:ext>
            </a:extLst>
          </p:cNvPr>
          <p:cNvSpPr/>
          <p:nvPr/>
        </p:nvSpPr>
        <p:spPr>
          <a:xfrm>
            <a:off x="3268595" y="3314476"/>
            <a:ext cx="381305" cy="381305"/>
          </a:xfrm>
          <a:prstGeom prst="ellipse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89" name="Image 2" descr="preencoded.png">
            <a:extLst>
              <a:ext uri="{FF2B5EF4-FFF2-40B4-BE49-F238E27FC236}">
                <a16:creationId xmlns:a16="http://schemas.microsoft.com/office/drawing/2014/main" id="{1BFA0938-CBEA-FB57-0377-D1571D2A7B3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760" r="-760"/>
          <a:stretch/>
        </p:blipFill>
        <p:spPr>
          <a:xfrm>
            <a:off x="3382895" y="3419632"/>
            <a:ext cx="152705" cy="171907"/>
          </a:xfrm>
          <a:prstGeom prst="rect">
            <a:avLst/>
          </a:prstGeom>
        </p:spPr>
      </p:pic>
      <p:sp>
        <p:nvSpPr>
          <p:cNvPr id="91" name="Shape 22">
            <a:extLst>
              <a:ext uri="{FF2B5EF4-FFF2-40B4-BE49-F238E27FC236}">
                <a16:creationId xmlns:a16="http://schemas.microsoft.com/office/drawing/2014/main" id="{7770B4AB-0430-D6AB-BEC7-17B4299C83B9}"/>
              </a:ext>
            </a:extLst>
          </p:cNvPr>
          <p:cNvSpPr/>
          <p:nvPr/>
        </p:nvSpPr>
        <p:spPr>
          <a:xfrm>
            <a:off x="7342107" y="1795137"/>
            <a:ext cx="2095805" cy="1591056"/>
          </a:xfrm>
          <a:prstGeom prst="roundRect">
            <a:avLst>
              <a:gd name="adj" fmla="val 4130"/>
            </a:avLst>
          </a:prstGeom>
          <a:solidFill>
            <a:srgbClr val="FFFFFF"/>
          </a:solidFill>
          <a:ln/>
          <a:effectLst>
            <a:outerShdw blurRad="139700" dist="381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92" name="Shape 23">
            <a:extLst>
              <a:ext uri="{FF2B5EF4-FFF2-40B4-BE49-F238E27FC236}">
                <a16:creationId xmlns:a16="http://schemas.microsoft.com/office/drawing/2014/main" id="{F77F5BE5-1018-0CBB-CF0A-7DD736E8ABBA}"/>
              </a:ext>
            </a:extLst>
          </p:cNvPr>
          <p:cNvSpPr/>
          <p:nvPr/>
        </p:nvSpPr>
        <p:spPr>
          <a:xfrm>
            <a:off x="7342107" y="1795137"/>
            <a:ext cx="2095805" cy="3840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93" name="Text 24">
            <a:extLst>
              <a:ext uri="{FF2B5EF4-FFF2-40B4-BE49-F238E27FC236}">
                <a16:creationId xmlns:a16="http://schemas.microsoft.com/office/drawing/2014/main" id="{0B3D9948-E827-856A-475E-7C799DAC3654}"/>
              </a:ext>
            </a:extLst>
          </p:cNvPr>
          <p:cNvSpPr txBox="1"/>
          <p:nvPr/>
        </p:nvSpPr>
        <p:spPr>
          <a:xfrm>
            <a:off x="7792906" y="2004535"/>
            <a:ext cx="13716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800" b="1" noProof="0" dirty="0">
                <a:solidFill>
                  <a:srgbClr val="00AEE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2021-2024</a:t>
            </a:r>
            <a:endParaRPr lang="pt-BR" sz="1800" noProof="0" dirty="0"/>
          </a:p>
        </p:txBody>
      </p:sp>
      <p:sp>
        <p:nvSpPr>
          <p:cNvPr id="94" name="Text 25">
            <a:extLst>
              <a:ext uri="{FF2B5EF4-FFF2-40B4-BE49-F238E27FC236}">
                <a16:creationId xmlns:a16="http://schemas.microsoft.com/office/drawing/2014/main" id="{3F1C899A-2332-5319-456E-87D95BB31671}"/>
              </a:ext>
            </a:extLst>
          </p:cNvPr>
          <p:cNvSpPr txBox="1"/>
          <p:nvPr/>
        </p:nvSpPr>
        <p:spPr>
          <a:xfrm>
            <a:off x="7907206" y="2366637"/>
            <a:ext cx="107167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000" b="1" noProof="0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Pilotos Confia</a:t>
            </a:r>
            <a:endParaRPr lang="pt-BR" sz="1000" noProof="0" dirty="0"/>
          </a:p>
        </p:txBody>
      </p:sp>
      <p:sp>
        <p:nvSpPr>
          <p:cNvPr id="95" name="Text 26">
            <a:extLst>
              <a:ext uri="{FF2B5EF4-FFF2-40B4-BE49-F238E27FC236}">
                <a16:creationId xmlns:a16="http://schemas.microsoft.com/office/drawing/2014/main" id="{9C15EB20-B4D3-5A2A-8E92-141BC49C9C52}"/>
              </a:ext>
            </a:extLst>
          </p:cNvPr>
          <p:cNvSpPr txBox="1"/>
          <p:nvPr/>
        </p:nvSpPr>
        <p:spPr>
          <a:xfrm>
            <a:off x="7487497" y="2597066"/>
            <a:ext cx="1895551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pt-BR" sz="9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Testes do modelo cooperativo com grandes empresas. Definição do Marco de Controle Fiscal.</a:t>
            </a:r>
            <a:endParaRPr lang="pt-BR" sz="900" noProof="0" dirty="0"/>
          </a:p>
        </p:txBody>
      </p:sp>
      <p:sp>
        <p:nvSpPr>
          <p:cNvPr id="96" name="Shape 27">
            <a:extLst>
              <a:ext uri="{FF2B5EF4-FFF2-40B4-BE49-F238E27FC236}">
                <a16:creationId xmlns:a16="http://schemas.microsoft.com/office/drawing/2014/main" id="{F43D2D3F-1478-2185-F7EF-E6464D502AE4}"/>
              </a:ext>
            </a:extLst>
          </p:cNvPr>
          <p:cNvSpPr/>
          <p:nvPr/>
        </p:nvSpPr>
        <p:spPr>
          <a:xfrm>
            <a:off x="8199814" y="3189597"/>
            <a:ext cx="381305" cy="381305"/>
          </a:xfrm>
          <a:prstGeom prst="ellipse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97" name="Image 3" descr="preencoded.png">
            <a:extLst>
              <a:ext uri="{FF2B5EF4-FFF2-40B4-BE49-F238E27FC236}">
                <a16:creationId xmlns:a16="http://schemas.microsoft.com/office/drawing/2014/main" id="{BEBA42C4-FD5C-60C1-861A-5D8EDDD4075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760" r="-760"/>
          <a:stretch/>
        </p:blipFill>
        <p:spPr>
          <a:xfrm>
            <a:off x="8314114" y="3293839"/>
            <a:ext cx="152705" cy="171907"/>
          </a:xfrm>
          <a:prstGeom prst="rect">
            <a:avLst/>
          </a:prstGeom>
        </p:spPr>
      </p:pic>
      <p:sp>
        <p:nvSpPr>
          <p:cNvPr id="99" name="Shape 29">
            <a:extLst>
              <a:ext uri="{FF2B5EF4-FFF2-40B4-BE49-F238E27FC236}">
                <a16:creationId xmlns:a16="http://schemas.microsoft.com/office/drawing/2014/main" id="{B0652A50-9B83-F372-87D4-78E462ED0F6D}"/>
              </a:ext>
            </a:extLst>
          </p:cNvPr>
          <p:cNvSpPr/>
          <p:nvPr/>
        </p:nvSpPr>
        <p:spPr>
          <a:xfrm>
            <a:off x="9775068" y="3532497"/>
            <a:ext cx="2095805" cy="1591056"/>
          </a:xfrm>
          <a:prstGeom prst="roundRect">
            <a:avLst>
              <a:gd name="adj" fmla="val 4130"/>
            </a:avLst>
          </a:prstGeom>
          <a:solidFill>
            <a:srgbClr val="003366"/>
          </a:solidFill>
          <a:ln/>
          <a:effectLst>
            <a:outerShdw blurRad="139700" dist="381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00" name="Shape 30">
            <a:extLst>
              <a:ext uri="{FF2B5EF4-FFF2-40B4-BE49-F238E27FC236}">
                <a16:creationId xmlns:a16="http://schemas.microsoft.com/office/drawing/2014/main" id="{437C54D2-9B38-571B-B842-CF8656B599C8}"/>
              </a:ext>
            </a:extLst>
          </p:cNvPr>
          <p:cNvSpPr/>
          <p:nvPr/>
        </p:nvSpPr>
        <p:spPr>
          <a:xfrm>
            <a:off x="9775068" y="3532497"/>
            <a:ext cx="2095805" cy="38405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01" name="Text 31">
            <a:extLst>
              <a:ext uri="{FF2B5EF4-FFF2-40B4-BE49-F238E27FC236}">
                <a16:creationId xmlns:a16="http://schemas.microsoft.com/office/drawing/2014/main" id="{91F341F1-E4E5-65F0-3328-09A623FD23CC}"/>
              </a:ext>
            </a:extLst>
          </p:cNvPr>
          <p:cNvSpPr txBox="1"/>
          <p:nvPr/>
        </p:nvSpPr>
        <p:spPr>
          <a:xfrm>
            <a:off x="10537218" y="3868060"/>
            <a:ext cx="743407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800" b="1" noProof="0" dirty="0">
                <a:solidFill>
                  <a:srgbClr val="FFFFFF">
                    <a:alpha val="9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2025</a:t>
            </a:r>
            <a:endParaRPr lang="pt-BR" sz="1800" noProof="0" dirty="0"/>
          </a:p>
        </p:txBody>
      </p:sp>
      <p:sp>
        <p:nvSpPr>
          <p:cNvPr id="102" name="Text 32">
            <a:extLst>
              <a:ext uri="{FF2B5EF4-FFF2-40B4-BE49-F238E27FC236}">
                <a16:creationId xmlns:a16="http://schemas.microsoft.com/office/drawing/2014/main" id="{8AC51721-E112-2712-3DDD-454066F68D01}"/>
              </a:ext>
            </a:extLst>
          </p:cNvPr>
          <p:cNvSpPr txBox="1"/>
          <p:nvPr/>
        </p:nvSpPr>
        <p:spPr>
          <a:xfrm>
            <a:off x="10169937" y="4164822"/>
            <a:ext cx="1405433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000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Confia + NBR 17301</a:t>
            </a:r>
            <a:endParaRPr lang="pt-BR" sz="1000" noProof="0" dirty="0"/>
          </a:p>
        </p:txBody>
      </p:sp>
      <p:sp>
        <p:nvSpPr>
          <p:cNvPr id="103" name="Text 33">
            <a:extLst>
              <a:ext uri="{FF2B5EF4-FFF2-40B4-BE49-F238E27FC236}">
                <a16:creationId xmlns:a16="http://schemas.microsoft.com/office/drawing/2014/main" id="{83A3F22E-E756-D84C-6CE0-86F5FC18D918}"/>
              </a:ext>
            </a:extLst>
          </p:cNvPr>
          <p:cNvSpPr txBox="1"/>
          <p:nvPr/>
        </p:nvSpPr>
        <p:spPr>
          <a:xfrm>
            <a:off x="9903990" y="4409925"/>
            <a:ext cx="1848002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pt-BR" sz="900" noProof="0" dirty="0">
                <a:solidFill>
                  <a:srgbClr val="CBD5E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Lançamento oficial do Programa e da Norma Técnica. Consolidação da governança tributária.</a:t>
            </a:r>
            <a:endParaRPr lang="pt-BR" sz="900" noProof="0" dirty="0"/>
          </a:p>
        </p:txBody>
      </p:sp>
      <p:sp>
        <p:nvSpPr>
          <p:cNvPr id="104" name="Shape 34">
            <a:extLst>
              <a:ext uri="{FF2B5EF4-FFF2-40B4-BE49-F238E27FC236}">
                <a16:creationId xmlns:a16="http://schemas.microsoft.com/office/drawing/2014/main" id="{A20E86A1-B8C8-D910-C683-DEB5F7690DB3}"/>
              </a:ext>
            </a:extLst>
          </p:cNvPr>
          <p:cNvSpPr/>
          <p:nvPr/>
        </p:nvSpPr>
        <p:spPr>
          <a:xfrm>
            <a:off x="10682048" y="3295392"/>
            <a:ext cx="381305" cy="38130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AEEF"/>
            </a:solidFill>
            <a:prstDash val="solid"/>
          </a:ln>
          <a:effectLst>
            <a:outerShdw blurRad="508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105" name="Image 4" descr="preencoded.png">
            <a:extLst>
              <a:ext uri="{FF2B5EF4-FFF2-40B4-BE49-F238E27FC236}">
                <a16:creationId xmlns:a16="http://schemas.microsoft.com/office/drawing/2014/main" id="{06FAD63C-6E99-F421-C9B1-194AE402E2C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776731" y="3424337"/>
            <a:ext cx="171907" cy="171907"/>
          </a:xfrm>
          <a:prstGeom prst="rect">
            <a:avLst/>
          </a:prstGeom>
        </p:spPr>
      </p:pic>
      <p:sp>
        <p:nvSpPr>
          <p:cNvPr id="108" name="Text 5">
            <a:extLst>
              <a:ext uri="{FF2B5EF4-FFF2-40B4-BE49-F238E27FC236}">
                <a16:creationId xmlns:a16="http://schemas.microsoft.com/office/drawing/2014/main" id="{817C0EC7-E2DC-34A8-92CB-8DA983A8095B}"/>
              </a:ext>
            </a:extLst>
          </p:cNvPr>
          <p:cNvSpPr txBox="1"/>
          <p:nvPr/>
        </p:nvSpPr>
        <p:spPr>
          <a:xfrm>
            <a:off x="705916" y="5819800"/>
            <a:ext cx="10644531" cy="2420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400" b="1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conformidade deixa de ser apenas "pagar imposto" e passa a ser "comprovar governança"</a:t>
            </a:r>
            <a:endParaRPr lang="pt-BR" sz="1400" b="1" noProof="0" dirty="0"/>
          </a:p>
        </p:txBody>
      </p:sp>
      <p:sp>
        <p:nvSpPr>
          <p:cNvPr id="126" name="Shape 22">
            <a:extLst>
              <a:ext uri="{FF2B5EF4-FFF2-40B4-BE49-F238E27FC236}">
                <a16:creationId xmlns:a16="http://schemas.microsoft.com/office/drawing/2014/main" id="{4499828F-AAF1-1022-20CF-F1F2CF6B5376}"/>
              </a:ext>
            </a:extLst>
          </p:cNvPr>
          <p:cNvSpPr/>
          <p:nvPr/>
        </p:nvSpPr>
        <p:spPr>
          <a:xfrm>
            <a:off x="5062841" y="1816905"/>
            <a:ext cx="1552015" cy="1591056"/>
          </a:xfrm>
          <a:prstGeom prst="roundRect">
            <a:avLst>
              <a:gd name="adj" fmla="val 4130"/>
            </a:avLst>
          </a:prstGeom>
          <a:solidFill>
            <a:srgbClr val="FFFFFF"/>
          </a:solidFill>
          <a:ln/>
          <a:effectLst>
            <a:outerShdw blurRad="139700" dist="381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27" name="Shape 23">
            <a:extLst>
              <a:ext uri="{FF2B5EF4-FFF2-40B4-BE49-F238E27FC236}">
                <a16:creationId xmlns:a16="http://schemas.microsoft.com/office/drawing/2014/main" id="{E73B10A0-707F-21C3-643D-925C636304EC}"/>
              </a:ext>
            </a:extLst>
          </p:cNvPr>
          <p:cNvSpPr/>
          <p:nvPr/>
        </p:nvSpPr>
        <p:spPr>
          <a:xfrm>
            <a:off x="5062841" y="1788624"/>
            <a:ext cx="1552015" cy="71613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28" name="Text 24">
            <a:extLst>
              <a:ext uri="{FF2B5EF4-FFF2-40B4-BE49-F238E27FC236}">
                <a16:creationId xmlns:a16="http://schemas.microsoft.com/office/drawing/2014/main" id="{8AAEE385-71F3-BABB-B388-153C371F53EC}"/>
              </a:ext>
            </a:extLst>
          </p:cNvPr>
          <p:cNvSpPr txBox="1"/>
          <p:nvPr/>
        </p:nvSpPr>
        <p:spPr>
          <a:xfrm>
            <a:off x="5166726" y="2045353"/>
            <a:ext cx="1371600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800" b="1" noProof="0" dirty="0">
                <a:solidFill>
                  <a:srgbClr val="00AEE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2013</a:t>
            </a:r>
            <a:endParaRPr lang="pt-BR" sz="1800" noProof="0" dirty="0"/>
          </a:p>
        </p:txBody>
      </p:sp>
      <p:sp>
        <p:nvSpPr>
          <p:cNvPr id="129" name="Text 25">
            <a:extLst>
              <a:ext uri="{FF2B5EF4-FFF2-40B4-BE49-F238E27FC236}">
                <a16:creationId xmlns:a16="http://schemas.microsoft.com/office/drawing/2014/main" id="{B299307D-A829-B13D-38D9-EBF47A9CB153}"/>
              </a:ext>
            </a:extLst>
          </p:cNvPr>
          <p:cNvSpPr txBox="1"/>
          <p:nvPr/>
        </p:nvSpPr>
        <p:spPr>
          <a:xfrm>
            <a:off x="5285445" y="2377174"/>
            <a:ext cx="107167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000" b="1" noProof="0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OCDE</a:t>
            </a:r>
            <a:endParaRPr lang="pt-BR" sz="1000" noProof="0" dirty="0"/>
          </a:p>
        </p:txBody>
      </p:sp>
      <p:sp>
        <p:nvSpPr>
          <p:cNvPr id="130" name="Text 26">
            <a:extLst>
              <a:ext uri="{FF2B5EF4-FFF2-40B4-BE49-F238E27FC236}">
                <a16:creationId xmlns:a16="http://schemas.microsoft.com/office/drawing/2014/main" id="{5293C588-1CD0-0AAF-3569-D7A226FB3888}"/>
              </a:ext>
            </a:extLst>
          </p:cNvPr>
          <p:cNvSpPr txBox="1"/>
          <p:nvPr/>
        </p:nvSpPr>
        <p:spPr>
          <a:xfrm>
            <a:off x="5108968" y="2618834"/>
            <a:ext cx="1491386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9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Publicação</a:t>
            </a:r>
            <a:r>
              <a:rPr lang="pt-BR" sz="90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do Relatório “Cooperative Compliance: A Framework”.</a:t>
            </a:r>
            <a:endParaRPr lang="pt-BR" sz="900" noProof="0" dirty="0"/>
          </a:p>
        </p:txBody>
      </p:sp>
      <p:sp>
        <p:nvSpPr>
          <p:cNvPr id="131" name="Shape 27">
            <a:extLst>
              <a:ext uri="{FF2B5EF4-FFF2-40B4-BE49-F238E27FC236}">
                <a16:creationId xmlns:a16="http://schemas.microsoft.com/office/drawing/2014/main" id="{679099DE-3C98-8024-47B6-CAFF32A6C287}"/>
              </a:ext>
            </a:extLst>
          </p:cNvPr>
          <p:cNvSpPr/>
          <p:nvPr/>
        </p:nvSpPr>
        <p:spPr>
          <a:xfrm>
            <a:off x="5668884" y="3211365"/>
            <a:ext cx="381305" cy="381305"/>
          </a:xfrm>
          <a:prstGeom prst="ellipse">
            <a:avLst/>
          </a:prstGeom>
          <a:solidFill>
            <a:srgbClr val="FFFFFF"/>
          </a:solidFill>
          <a:ln/>
          <a:effectLst>
            <a:outerShdw blurRad="50800" dist="254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133" name="Image 3" descr="preencoded.png">
            <a:extLst>
              <a:ext uri="{FF2B5EF4-FFF2-40B4-BE49-F238E27FC236}">
                <a16:creationId xmlns:a16="http://schemas.microsoft.com/office/drawing/2014/main" id="{0931D9E0-31F2-5B22-7633-843AACBF802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736943" y="3285522"/>
            <a:ext cx="252373" cy="252373"/>
          </a:xfrm>
          <a:prstGeom prst="rect">
            <a:avLst/>
          </a:prstGeom>
        </p:spPr>
      </p:pic>
      <p:pic>
        <p:nvPicPr>
          <p:cNvPr id="134" name="Image 5" descr="preencoded.png">
            <a:extLst>
              <a:ext uri="{FF2B5EF4-FFF2-40B4-BE49-F238E27FC236}">
                <a16:creationId xmlns:a16="http://schemas.microsoft.com/office/drawing/2014/main" id="{AD406D69-A4C7-9812-0512-ADD6E116F33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40" r="-40"/>
          <a:stretch/>
        </p:blipFill>
        <p:spPr>
          <a:xfrm rot="5400000">
            <a:off x="7981798" y="381353"/>
            <a:ext cx="286207" cy="381305"/>
          </a:xfrm>
          <a:prstGeom prst="rect">
            <a:avLst/>
          </a:prstGeom>
        </p:spPr>
      </p:pic>
      <p:sp>
        <p:nvSpPr>
          <p:cNvPr id="135" name="Text 35">
            <a:extLst>
              <a:ext uri="{FF2B5EF4-FFF2-40B4-BE49-F238E27FC236}">
                <a16:creationId xmlns:a16="http://schemas.microsoft.com/office/drawing/2014/main" id="{6B04BFD1-8A36-105E-77EF-8EBF5FF1D880}"/>
              </a:ext>
            </a:extLst>
          </p:cNvPr>
          <p:cNvSpPr txBox="1"/>
          <p:nvPr/>
        </p:nvSpPr>
        <p:spPr>
          <a:xfrm>
            <a:off x="8737621" y="679026"/>
            <a:ext cx="306232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pt-BR" sz="1600" noProof="0" dirty="0"/>
          </a:p>
        </p:txBody>
      </p:sp>
      <p:sp>
        <p:nvSpPr>
          <p:cNvPr id="136" name="Text 36">
            <a:extLst>
              <a:ext uri="{FF2B5EF4-FFF2-40B4-BE49-F238E27FC236}">
                <a16:creationId xmlns:a16="http://schemas.microsoft.com/office/drawing/2014/main" id="{4E5C2CA3-A3EF-E27F-B4FA-D7388D3984F0}"/>
              </a:ext>
            </a:extLst>
          </p:cNvPr>
          <p:cNvSpPr txBox="1"/>
          <p:nvPr/>
        </p:nvSpPr>
        <p:spPr>
          <a:xfrm>
            <a:off x="8463301" y="1078619"/>
            <a:ext cx="3572561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pt-BR" sz="1200" noProof="0" dirty="0"/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54D92998-D90A-282F-3FB0-CC47AC706E91}"/>
              </a:ext>
            </a:extLst>
          </p:cNvPr>
          <p:cNvSpPr txBox="1"/>
          <p:nvPr/>
        </p:nvSpPr>
        <p:spPr>
          <a:xfrm>
            <a:off x="8183487" y="395560"/>
            <a:ext cx="3687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noProof="0" dirty="0">
                <a:solidFill>
                  <a:srgbClr val="003366"/>
                </a:solidFill>
                <a:highlight>
                  <a:srgbClr val="FFFF00"/>
                </a:highlight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Pressão por Transparência</a:t>
            </a:r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7852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E828232-9D1F-3A05-B289-B05489305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5" name="Text 3"/>
          <p:cNvSpPr txBox="1"/>
          <p:nvPr/>
        </p:nvSpPr>
        <p:spPr>
          <a:xfrm>
            <a:off x="1629461" y="435254"/>
            <a:ext cx="478231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b="1" noProof="0" dirty="0">
                <a:solidFill>
                  <a:srgbClr val="4A556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QUESTÃO QUE MOVE O MERCADO</a:t>
            </a:r>
            <a:endParaRPr lang="pt-BR" noProof="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alphaModFix amt="60000"/>
          </a:blip>
          <a:srcRect t="-7" b="-7"/>
          <a:stretch/>
        </p:blipFill>
        <p:spPr>
          <a:xfrm>
            <a:off x="-952805" y="3524098"/>
            <a:ext cx="2381098" cy="3810305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>
            <a:alphaModFix amt="60000"/>
          </a:blip>
          <a:srcRect t="-7" b="-7"/>
          <a:stretch/>
        </p:blipFill>
        <p:spPr>
          <a:xfrm>
            <a:off x="8564423" y="217169"/>
            <a:ext cx="4762195" cy="3810305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5524805" y="4026103"/>
            <a:ext cx="1143000" cy="57607"/>
          </a:xfrm>
          <a:prstGeom prst="roundRect">
            <a:avLst>
              <a:gd name="adj" fmla="val 793654"/>
            </a:avLst>
          </a:prstGeom>
          <a:solidFill>
            <a:srgbClr val="CBD5E0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Shape 5"/>
          <p:cNvSpPr/>
          <p:nvPr/>
        </p:nvSpPr>
        <p:spPr>
          <a:xfrm>
            <a:off x="1803749" y="4464101"/>
            <a:ext cx="8533160" cy="1371600"/>
          </a:xfrm>
          <a:prstGeom prst="rect">
            <a:avLst/>
          </a:prstGeom>
          <a:solidFill>
            <a:srgbClr val="F8FAFC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Shape 6"/>
          <p:cNvSpPr/>
          <p:nvPr/>
        </p:nvSpPr>
        <p:spPr>
          <a:xfrm>
            <a:off x="1797486" y="4464101"/>
            <a:ext cx="57607" cy="1371600"/>
          </a:xfrm>
          <a:prstGeom prst="rect">
            <a:avLst/>
          </a:prstGeom>
          <a:solidFill>
            <a:srgbClr val="E53E3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Text 7"/>
          <p:cNvSpPr txBox="1"/>
          <p:nvPr/>
        </p:nvSpPr>
        <p:spPr>
          <a:xfrm>
            <a:off x="2124402" y="4768596"/>
            <a:ext cx="8101859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2100" b="1" noProof="0" dirty="0">
                <a:solidFill>
                  <a:srgbClr val="2D374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Entre a oportunidade de cooperação e o receio de exposição</a:t>
            </a:r>
            <a:endParaRPr lang="pt-BR" sz="2100" noProof="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 t="-6437" b="-6437"/>
          <a:stretch/>
        </p:blipFill>
        <p:spPr>
          <a:xfrm>
            <a:off x="743407" y="1250899"/>
            <a:ext cx="886054" cy="1143000"/>
          </a:xfrm>
          <a:prstGeom prst="rect">
            <a:avLst/>
          </a:prstGeom>
        </p:spPr>
      </p:pic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 t="-6437" b="-6437"/>
          <a:stretch/>
        </p:blipFill>
        <p:spPr>
          <a:xfrm>
            <a:off x="10563149" y="3644798"/>
            <a:ext cx="886054" cy="1143000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2436876" y="1783994"/>
            <a:ext cx="7739482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4300" b="1" noProof="0" dirty="0">
                <a:solidFill>
                  <a:srgbClr val="003366"/>
                </a:solidFill>
                <a:latin typeface="Montserrat" pitchFamily="34" charset="0"/>
              </a:rPr>
              <a:t>Qual a visão empresarial</a:t>
            </a:r>
            <a:endParaRPr lang="pt-BR" sz="4300" noProof="0" dirty="0"/>
          </a:p>
        </p:txBody>
      </p:sp>
      <p:sp>
        <p:nvSpPr>
          <p:cNvPr id="17" name="Text 10"/>
          <p:cNvSpPr txBox="1"/>
          <p:nvPr/>
        </p:nvSpPr>
        <p:spPr>
          <a:xfrm>
            <a:off x="2912364" y="2392070"/>
            <a:ext cx="6786677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4300" b="1" noProof="0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acerca da criação</a:t>
            </a:r>
            <a:endParaRPr lang="pt-BR" sz="4300" noProof="0" dirty="0"/>
          </a:p>
        </p:txBody>
      </p:sp>
      <p:sp>
        <p:nvSpPr>
          <p:cNvPr id="18" name="Text 11"/>
          <p:cNvSpPr txBox="1"/>
          <p:nvPr/>
        </p:nvSpPr>
        <p:spPr>
          <a:xfrm>
            <a:off x="3218688" y="2999232"/>
            <a:ext cx="6177686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4300" b="1" noProof="0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 norma de SGCT?</a:t>
            </a:r>
            <a:endParaRPr lang="pt-BR" sz="4300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59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B982EE8-91F7-ED99-E223-864634394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5" name="Shape 3"/>
          <p:cNvSpPr/>
          <p:nvPr/>
        </p:nvSpPr>
        <p:spPr>
          <a:xfrm>
            <a:off x="0" y="1276502"/>
            <a:ext cx="12191695" cy="9144"/>
          </a:xfrm>
          <a:prstGeom prst="rect">
            <a:avLst/>
          </a:prstGeom>
          <a:solidFill>
            <a:srgbClr val="F0F4F8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Text 4"/>
          <p:cNvSpPr txBox="1"/>
          <p:nvPr/>
        </p:nvSpPr>
        <p:spPr>
          <a:xfrm>
            <a:off x="1687162" y="333756"/>
            <a:ext cx="7210958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2700" b="1" noProof="0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Exposição de Riscos e Transparência</a:t>
            </a:r>
            <a:endParaRPr lang="pt-BR" sz="2700" noProof="0" dirty="0"/>
          </a:p>
        </p:txBody>
      </p:sp>
      <p:sp>
        <p:nvSpPr>
          <p:cNvPr id="7" name="Text 5"/>
          <p:cNvSpPr txBox="1"/>
          <p:nvPr/>
        </p:nvSpPr>
        <p:spPr>
          <a:xfrm>
            <a:off x="1543506" y="913484"/>
            <a:ext cx="6460625" cy="173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71809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 confronto entre as exigências técnicas e a percepção de risco empresarial</a:t>
            </a:r>
            <a:endParaRPr lang="pt-BR" sz="1300" b="1" noProof="0" dirty="0"/>
          </a:p>
        </p:txBody>
      </p:sp>
      <p:sp>
        <p:nvSpPr>
          <p:cNvPr id="9" name="Shape 6"/>
          <p:cNvSpPr/>
          <p:nvPr/>
        </p:nvSpPr>
        <p:spPr>
          <a:xfrm>
            <a:off x="6231272" y="1359713"/>
            <a:ext cx="5333695" cy="4809744"/>
          </a:xfrm>
          <a:prstGeom prst="roundRect">
            <a:avLst>
              <a:gd name="adj" fmla="val 602"/>
            </a:avLst>
          </a:prstGeom>
          <a:noFill/>
          <a:ln w="25400">
            <a:solidFill>
              <a:srgbClr val="3182CE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Shape 7"/>
          <p:cNvSpPr/>
          <p:nvPr/>
        </p:nvSpPr>
        <p:spPr>
          <a:xfrm>
            <a:off x="6250474" y="1378916"/>
            <a:ext cx="5296205" cy="819302"/>
          </a:xfrm>
          <a:prstGeom prst="rect">
            <a:avLst/>
          </a:prstGeom>
          <a:solidFill>
            <a:srgbClr val="3182C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l="-50" r="-50"/>
          <a:stretch/>
        </p:blipFill>
        <p:spPr>
          <a:xfrm>
            <a:off x="7468455" y="1635862"/>
            <a:ext cx="228600" cy="304495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7839702" y="1645006"/>
            <a:ext cx="26673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800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que a norma exige</a:t>
            </a:r>
            <a:endParaRPr lang="pt-BR" sz="1800" noProof="0" dirty="0"/>
          </a:p>
        </p:txBody>
      </p:sp>
      <p:sp>
        <p:nvSpPr>
          <p:cNvPr id="13" name="Shape 9"/>
          <p:cNvSpPr/>
          <p:nvPr/>
        </p:nvSpPr>
        <p:spPr>
          <a:xfrm>
            <a:off x="6250474" y="2198218"/>
            <a:ext cx="5296205" cy="3952951"/>
          </a:xfrm>
          <a:prstGeom prst="rect">
            <a:avLst/>
          </a:prstGeom>
          <a:solidFill>
            <a:srgbClr val="EBF8F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4" name="Shape 10"/>
          <p:cNvSpPr/>
          <p:nvPr/>
        </p:nvSpPr>
        <p:spPr>
          <a:xfrm>
            <a:off x="6535767" y="2483511"/>
            <a:ext cx="4724705" cy="666598"/>
          </a:xfrm>
          <a:prstGeom prst="roundRect">
            <a:avLst>
              <a:gd name="adj" fmla="val 15677"/>
            </a:avLst>
          </a:prstGeom>
          <a:solidFill>
            <a:srgbClr val="FFFFFF">
              <a:alpha val="70000"/>
            </a:srgbClr>
          </a:solidFill>
          <a:ln/>
          <a:effectLst>
            <a:outerShdw blurRad="254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5" name="Shape 11"/>
          <p:cNvSpPr/>
          <p:nvPr/>
        </p:nvSpPr>
        <p:spPr>
          <a:xfrm>
            <a:off x="6679328" y="2626157"/>
            <a:ext cx="381305" cy="381305"/>
          </a:xfrm>
          <a:prstGeom prst="ellipse">
            <a:avLst/>
          </a:prstGeom>
          <a:solidFill>
            <a:srgbClr val="BEE3F8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83570" y="2731313"/>
            <a:ext cx="171907" cy="171907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7203279" y="2697480"/>
            <a:ext cx="290047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2D374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Mapeamento detalhado de riscos</a:t>
            </a:r>
            <a:endParaRPr lang="pt-BR" sz="1300" noProof="0" dirty="0"/>
          </a:p>
        </p:txBody>
      </p:sp>
      <p:sp>
        <p:nvSpPr>
          <p:cNvPr id="18" name="Shape 13"/>
          <p:cNvSpPr/>
          <p:nvPr/>
        </p:nvSpPr>
        <p:spPr>
          <a:xfrm>
            <a:off x="6535767" y="3388767"/>
            <a:ext cx="4724705" cy="666598"/>
          </a:xfrm>
          <a:prstGeom prst="roundRect">
            <a:avLst>
              <a:gd name="adj" fmla="val 15677"/>
            </a:avLst>
          </a:prstGeom>
          <a:solidFill>
            <a:srgbClr val="FFFFFF">
              <a:alpha val="70000"/>
            </a:srgbClr>
          </a:solidFill>
          <a:ln/>
          <a:effectLst>
            <a:outerShdw blurRad="254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9" name="Shape 14"/>
          <p:cNvSpPr/>
          <p:nvPr/>
        </p:nvSpPr>
        <p:spPr>
          <a:xfrm>
            <a:off x="6679328" y="3531413"/>
            <a:ext cx="381305" cy="381305"/>
          </a:xfrm>
          <a:prstGeom prst="ellipse">
            <a:avLst/>
          </a:prstGeom>
          <a:solidFill>
            <a:srgbClr val="BEE3F8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rcRect l="-1773" r="-1773"/>
          <a:stretch/>
        </p:blipFill>
        <p:spPr>
          <a:xfrm>
            <a:off x="6802772" y="3636569"/>
            <a:ext cx="133502" cy="171907"/>
          </a:xfrm>
          <a:prstGeom prst="rect">
            <a:avLst/>
          </a:prstGeom>
        </p:spPr>
      </p:pic>
      <p:sp>
        <p:nvSpPr>
          <p:cNvPr id="21" name="Text 15"/>
          <p:cNvSpPr txBox="1"/>
          <p:nvPr/>
        </p:nvSpPr>
        <p:spPr>
          <a:xfrm>
            <a:off x="7203279" y="3602736"/>
            <a:ext cx="323423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2D374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Documentação rigorosa de processos</a:t>
            </a:r>
            <a:endParaRPr lang="pt-BR" sz="1300" noProof="0" dirty="0"/>
          </a:p>
        </p:txBody>
      </p:sp>
      <p:sp>
        <p:nvSpPr>
          <p:cNvPr id="22" name="Shape 16"/>
          <p:cNvSpPr/>
          <p:nvPr/>
        </p:nvSpPr>
        <p:spPr>
          <a:xfrm>
            <a:off x="6535767" y="4293108"/>
            <a:ext cx="4724705" cy="666598"/>
          </a:xfrm>
          <a:prstGeom prst="roundRect">
            <a:avLst>
              <a:gd name="adj" fmla="val 15677"/>
            </a:avLst>
          </a:prstGeom>
          <a:solidFill>
            <a:srgbClr val="FFFFFF">
              <a:alpha val="70000"/>
            </a:srgbClr>
          </a:solidFill>
          <a:ln/>
          <a:effectLst>
            <a:outerShdw blurRad="254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23" name="Shape 17"/>
          <p:cNvSpPr/>
          <p:nvPr/>
        </p:nvSpPr>
        <p:spPr>
          <a:xfrm>
            <a:off x="6679328" y="4436669"/>
            <a:ext cx="381305" cy="381305"/>
          </a:xfrm>
          <a:prstGeom prst="ellipse">
            <a:avLst/>
          </a:prstGeom>
          <a:solidFill>
            <a:srgbClr val="BEE3F8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83570" y="4540911"/>
            <a:ext cx="171907" cy="171907"/>
          </a:xfrm>
          <a:prstGeom prst="rect">
            <a:avLst/>
          </a:prstGeom>
        </p:spPr>
      </p:pic>
      <p:sp>
        <p:nvSpPr>
          <p:cNvPr id="25" name="Text 18"/>
          <p:cNvSpPr txBox="1"/>
          <p:nvPr/>
        </p:nvSpPr>
        <p:spPr>
          <a:xfrm>
            <a:off x="7203279" y="4507992"/>
            <a:ext cx="25292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2D374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Avaliação e revisão periódica</a:t>
            </a:r>
            <a:endParaRPr lang="pt-BR" sz="1300" noProof="0" dirty="0"/>
          </a:p>
        </p:txBody>
      </p:sp>
      <p:sp>
        <p:nvSpPr>
          <p:cNvPr id="26" name="Shape 19"/>
          <p:cNvSpPr/>
          <p:nvPr/>
        </p:nvSpPr>
        <p:spPr>
          <a:xfrm>
            <a:off x="6535767" y="5198364"/>
            <a:ext cx="4724705" cy="666598"/>
          </a:xfrm>
          <a:prstGeom prst="roundRect">
            <a:avLst>
              <a:gd name="adj" fmla="val 15677"/>
            </a:avLst>
          </a:prstGeom>
          <a:solidFill>
            <a:srgbClr val="FFFFFF">
              <a:alpha val="70000"/>
            </a:srgbClr>
          </a:solidFill>
          <a:ln/>
          <a:effectLst>
            <a:outerShdw blurRad="254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27" name="Shape 20"/>
          <p:cNvSpPr/>
          <p:nvPr/>
        </p:nvSpPr>
        <p:spPr>
          <a:xfrm>
            <a:off x="6679328" y="5341011"/>
            <a:ext cx="381305" cy="381305"/>
          </a:xfrm>
          <a:prstGeom prst="ellipse">
            <a:avLst/>
          </a:prstGeom>
          <a:solidFill>
            <a:srgbClr val="BEE3F8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8"/>
          <a:srcRect l="-760" r="-760"/>
          <a:stretch/>
        </p:blipFill>
        <p:spPr>
          <a:xfrm>
            <a:off x="6793628" y="5446167"/>
            <a:ext cx="152705" cy="171907"/>
          </a:xfrm>
          <a:prstGeom prst="rect">
            <a:avLst/>
          </a:prstGeom>
        </p:spPr>
      </p:pic>
      <p:sp>
        <p:nvSpPr>
          <p:cNvPr id="29" name="Text 21"/>
          <p:cNvSpPr txBox="1"/>
          <p:nvPr/>
        </p:nvSpPr>
        <p:spPr>
          <a:xfrm>
            <a:off x="7203279" y="5412334"/>
            <a:ext cx="316748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2D374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Informação documentada disponível</a:t>
            </a:r>
            <a:endParaRPr lang="pt-BR" sz="1300" noProof="0" dirty="0"/>
          </a:p>
        </p:txBody>
      </p:sp>
      <p:sp>
        <p:nvSpPr>
          <p:cNvPr id="30" name="Shape 22"/>
          <p:cNvSpPr/>
          <p:nvPr/>
        </p:nvSpPr>
        <p:spPr>
          <a:xfrm>
            <a:off x="597654" y="1378916"/>
            <a:ext cx="5333695" cy="4809744"/>
          </a:xfrm>
          <a:prstGeom prst="roundRect">
            <a:avLst>
              <a:gd name="adj" fmla="val 602"/>
            </a:avLst>
          </a:prstGeom>
          <a:noFill/>
          <a:ln w="25400">
            <a:solidFill>
              <a:srgbClr val="E53E3E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31" name="Shape 23"/>
          <p:cNvSpPr/>
          <p:nvPr/>
        </p:nvSpPr>
        <p:spPr>
          <a:xfrm>
            <a:off x="616856" y="1398119"/>
            <a:ext cx="5296205" cy="819302"/>
          </a:xfrm>
          <a:prstGeom prst="rect">
            <a:avLst/>
          </a:prstGeom>
          <a:solidFill>
            <a:srgbClr val="E53E3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32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38902" y="1655065"/>
            <a:ext cx="304495" cy="304495"/>
          </a:xfrm>
          <a:prstGeom prst="rect">
            <a:avLst/>
          </a:prstGeom>
        </p:spPr>
      </p:pic>
      <p:sp>
        <p:nvSpPr>
          <p:cNvPr id="33" name="Text 24"/>
          <p:cNvSpPr txBox="1"/>
          <p:nvPr/>
        </p:nvSpPr>
        <p:spPr>
          <a:xfrm>
            <a:off x="1886044" y="1664209"/>
            <a:ext cx="351045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800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que pode afastar a adesão</a:t>
            </a:r>
            <a:endParaRPr lang="pt-BR" sz="1800" noProof="0" dirty="0"/>
          </a:p>
        </p:txBody>
      </p:sp>
      <p:sp>
        <p:nvSpPr>
          <p:cNvPr id="34" name="Shape 25"/>
          <p:cNvSpPr/>
          <p:nvPr/>
        </p:nvSpPr>
        <p:spPr>
          <a:xfrm>
            <a:off x="616856" y="2217421"/>
            <a:ext cx="5296205" cy="3952951"/>
          </a:xfrm>
          <a:prstGeom prst="rect">
            <a:avLst/>
          </a:prstGeom>
          <a:solidFill>
            <a:srgbClr val="FFF5F5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35" name="Shape 26"/>
          <p:cNvSpPr/>
          <p:nvPr/>
        </p:nvSpPr>
        <p:spPr>
          <a:xfrm>
            <a:off x="902149" y="2502714"/>
            <a:ext cx="4724705" cy="666598"/>
          </a:xfrm>
          <a:prstGeom prst="roundRect">
            <a:avLst>
              <a:gd name="adj" fmla="val 15677"/>
            </a:avLst>
          </a:prstGeom>
          <a:solidFill>
            <a:srgbClr val="FFFFFF">
              <a:alpha val="70000"/>
            </a:srgbClr>
          </a:solidFill>
          <a:ln/>
          <a:effectLst>
            <a:outerShdw blurRad="254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36" name="Shape 27"/>
          <p:cNvSpPr/>
          <p:nvPr/>
        </p:nvSpPr>
        <p:spPr>
          <a:xfrm>
            <a:off x="1045710" y="2645360"/>
            <a:ext cx="381305" cy="381305"/>
          </a:xfrm>
          <a:prstGeom prst="ellipse">
            <a:avLst/>
          </a:prstGeom>
          <a:solidFill>
            <a:srgbClr val="FED7D7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37" name="Image 7" descr="preencoded.png"/>
          <p:cNvPicPr>
            <a:picLocks noChangeAspect="1"/>
          </p:cNvPicPr>
          <p:nvPr/>
        </p:nvPicPr>
        <p:blipFill>
          <a:blip r:embed="rId10"/>
          <a:srcRect t="-842" b="-842"/>
          <a:stretch/>
        </p:blipFill>
        <p:spPr>
          <a:xfrm>
            <a:off x="1140808" y="2750516"/>
            <a:ext cx="190195" cy="171907"/>
          </a:xfrm>
          <a:prstGeom prst="rect">
            <a:avLst/>
          </a:prstGeom>
        </p:spPr>
      </p:pic>
      <p:sp>
        <p:nvSpPr>
          <p:cNvPr id="38" name="Text 28"/>
          <p:cNvSpPr txBox="1"/>
          <p:nvPr/>
        </p:nvSpPr>
        <p:spPr>
          <a:xfrm>
            <a:off x="1569661" y="2716683"/>
            <a:ext cx="262432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2D374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Exposição de passivos ao fisco</a:t>
            </a:r>
            <a:endParaRPr lang="pt-BR" sz="1300" noProof="0" dirty="0"/>
          </a:p>
        </p:txBody>
      </p:sp>
      <p:sp>
        <p:nvSpPr>
          <p:cNvPr id="39" name="Shape 29"/>
          <p:cNvSpPr/>
          <p:nvPr/>
        </p:nvSpPr>
        <p:spPr>
          <a:xfrm>
            <a:off x="902149" y="3407970"/>
            <a:ext cx="4724705" cy="666598"/>
          </a:xfrm>
          <a:prstGeom prst="roundRect">
            <a:avLst>
              <a:gd name="adj" fmla="val 15677"/>
            </a:avLst>
          </a:prstGeom>
          <a:solidFill>
            <a:srgbClr val="FFFFFF">
              <a:alpha val="70000"/>
            </a:srgbClr>
          </a:solidFill>
          <a:ln/>
          <a:effectLst>
            <a:outerShdw blurRad="254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40" name="Shape 30"/>
          <p:cNvSpPr/>
          <p:nvPr/>
        </p:nvSpPr>
        <p:spPr>
          <a:xfrm>
            <a:off x="1045710" y="3550616"/>
            <a:ext cx="381305" cy="381305"/>
          </a:xfrm>
          <a:prstGeom prst="ellipse">
            <a:avLst/>
          </a:prstGeom>
          <a:solidFill>
            <a:srgbClr val="FED7D7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41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49952" y="3655772"/>
            <a:ext cx="171907" cy="171907"/>
          </a:xfrm>
          <a:prstGeom prst="rect">
            <a:avLst/>
          </a:prstGeom>
        </p:spPr>
      </p:pic>
      <p:sp>
        <p:nvSpPr>
          <p:cNvPr id="42" name="Text 31"/>
          <p:cNvSpPr txBox="1"/>
          <p:nvPr/>
        </p:nvSpPr>
        <p:spPr>
          <a:xfrm>
            <a:off x="1569661" y="3621939"/>
            <a:ext cx="26910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2D374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Autodeclaração de fragilidades</a:t>
            </a:r>
            <a:endParaRPr lang="pt-BR" sz="1300" noProof="0" dirty="0"/>
          </a:p>
        </p:txBody>
      </p:sp>
      <p:sp>
        <p:nvSpPr>
          <p:cNvPr id="43" name="Shape 32"/>
          <p:cNvSpPr/>
          <p:nvPr/>
        </p:nvSpPr>
        <p:spPr>
          <a:xfrm>
            <a:off x="902149" y="4312311"/>
            <a:ext cx="4724705" cy="666598"/>
          </a:xfrm>
          <a:prstGeom prst="roundRect">
            <a:avLst>
              <a:gd name="adj" fmla="val 15677"/>
            </a:avLst>
          </a:prstGeom>
          <a:solidFill>
            <a:srgbClr val="FFFFFF">
              <a:alpha val="70000"/>
            </a:srgbClr>
          </a:solidFill>
          <a:ln/>
          <a:effectLst>
            <a:outerShdw blurRad="254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44" name="Shape 33"/>
          <p:cNvSpPr/>
          <p:nvPr/>
        </p:nvSpPr>
        <p:spPr>
          <a:xfrm>
            <a:off x="1045710" y="4455872"/>
            <a:ext cx="381305" cy="381305"/>
          </a:xfrm>
          <a:prstGeom prst="ellipse">
            <a:avLst/>
          </a:prstGeom>
          <a:solidFill>
            <a:srgbClr val="FED7D7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45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49952" y="4560114"/>
            <a:ext cx="171907" cy="171907"/>
          </a:xfrm>
          <a:prstGeom prst="rect">
            <a:avLst/>
          </a:prstGeom>
        </p:spPr>
      </p:pic>
      <p:sp>
        <p:nvSpPr>
          <p:cNvPr id="46" name="Text 34"/>
          <p:cNvSpPr txBox="1"/>
          <p:nvPr/>
        </p:nvSpPr>
        <p:spPr>
          <a:xfrm>
            <a:off x="1569661" y="4527195"/>
            <a:ext cx="33293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2D374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Autuações baseadas em autoavaliação</a:t>
            </a:r>
            <a:endParaRPr lang="pt-BR" sz="1300" noProof="0" dirty="0"/>
          </a:p>
        </p:txBody>
      </p:sp>
      <p:sp>
        <p:nvSpPr>
          <p:cNvPr id="47" name="Shape 35"/>
          <p:cNvSpPr/>
          <p:nvPr/>
        </p:nvSpPr>
        <p:spPr>
          <a:xfrm>
            <a:off x="902149" y="5217567"/>
            <a:ext cx="4724705" cy="666598"/>
          </a:xfrm>
          <a:prstGeom prst="roundRect">
            <a:avLst>
              <a:gd name="adj" fmla="val 15677"/>
            </a:avLst>
          </a:prstGeom>
          <a:solidFill>
            <a:srgbClr val="FFFFFF">
              <a:alpha val="70000"/>
            </a:srgbClr>
          </a:solidFill>
          <a:ln/>
          <a:effectLst>
            <a:outerShdw blurRad="25400" dist="127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48" name="Shape 36"/>
          <p:cNvSpPr/>
          <p:nvPr/>
        </p:nvSpPr>
        <p:spPr>
          <a:xfrm>
            <a:off x="1045710" y="5360214"/>
            <a:ext cx="381305" cy="381305"/>
          </a:xfrm>
          <a:prstGeom prst="ellipse">
            <a:avLst/>
          </a:prstGeom>
          <a:solidFill>
            <a:srgbClr val="FED7D7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49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149952" y="5465370"/>
            <a:ext cx="171907" cy="171907"/>
          </a:xfrm>
          <a:prstGeom prst="rect">
            <a:avLst/>
          </a:prstGeom>
        </p:spPr>
      </p:pic>
      <p:sp>
        <p:nvSpPr>
          <p:cNvPr id="50" name="Text 37"/>
          <p:cNvSpPr txBox="1"/>
          <p:nvPr/>
        </p:nvSpPr>
        <p:spPr>
          <a:xfrm>
            <a:off x="1569661" y="5431537"/>
            <a:ext cx="308152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2D374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Aumento indesejado de fiscalização</a:t>
            </a:r>
            <a:endParaRPr lang="pt-BR" sz="1300" noProof="0" dirty="0"/>
          </a:p>
        </p:txBody>
      </p:sp>
      <p:sp>
        <p:nvSpPr>
          <p:cNvPr id="52" name="Shape 39"/>
          <p:cNvSpPr/>
          <p:nvPr/>
        </p:nvSpPr>
        <p:spPr>
          <a:xfrm>
            <a:off x="5715000" y="3402420"/>
            <a:ext cx="761695" cy="761695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7FAFC"/>
            </a:solidFill>
            <a:prstDash val="solid"/>
          </a:ln>
          <a:effectLst>
            <a:outerShdw blurRad="1016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53" name="Text 40"/>
          <p:cNvSpPr txBox="1"/>
          <p:nvPr/>
        </p:nvSpPr>
        <p:spPr>
          <a:xfrm>
            <a:off x="5913425" y="3583472"/>
            <a:ext cx="57150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2100" b="1" noProof="0" dirty="0">
                <a:solidFill>
                  <a:srgbClr val="7180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VS</a:t>
            </a:r>
            <a:endParaRPr lang="pt-BR" sz="2100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FC7D7A0-21E8-B311-BB27-DD92C9A5A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5" name="Shape 3"/>
          <p:cNvSpPr/>
          <p:nvPr/>
        </p:nvSpPr>
        <p:spPr>
          <a:xfrm>
            <a:off x="0" y="1276502"/>
            <a:ext cx="12191695" cy="9144"/>
          </a:xfrm>
          <a:prstGeom prst="rect">
            <a:avLst/>
          </a:prstGeom>
          <a:solidFill>
            <a:srgbClr val="F0F4F8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Text 4"/>
          <p:cNvSpPr txBox="1"/>
          <p:nvPr/>
        </p:nvSpPr>
        <p:spPr>
          <a:xfrm>
            <a:off x="1691640" y="370789"/>
            <a:ext cx="8030261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2700" b="1" noProof="0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Comunicação e Divulgação: Até Onde Ir?</a:t>
            </a:r>
            <a:endParaRPr lang="pt-BR" sz="2700" noProof="0" dirty="0"/>
          </a:p>
        </p:txBody>
      </p:sp>
      <p:sp>
        <p:nvSpPr>
          <p:cNvPr id="7" name="Text 5"/>
          <p:cNvSpPr txBox="1"/>
          <p:nvPr/>
        </p:nvSpPr>
        <p:spPr>
          <a:xfrm>
            <a:off x="1518818" y="856793"/>
            <a:ext cx="5377586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71809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 fronteiras da transparência no novo ambiente de compliance</a:t>
            </a:r>
            <a:endParaRPr lang="pt-BR" sz="1300" b="1" noProof="0" dirty="0"/>
          </a:p>
        </p:txBody>
      </p:sp>
      <p:sp>
        <p:nvSpPr>
          <p:cNvPr id="9" name="Shape 6"/>
          <p:cNvSpPr/>
          <p:nvPr/>
        </p:nvSpPr>
        <p:spPr>
          <a:xfrm>
            <a:off x="571500" y="1666789"/>
            <a:ext cx="5381244" cy="1314907"/>
          </a:xfrm>
          <a:prstGeom prst="roundRect">
            <a:avLst>
              <a:gd name="adj" fmla="val 6047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blurRad="38100" dist="25400" dir="54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Shape 7"/>
          <p:cNvSpPr/>
          <p:nvPr/>
        </p:nvSpPr>
        <p:spPr>
          <a:xfrm>
            <a:off x="819302" y="1914591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EBF8FF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l="-775" r="-775"/>
          <a:stretch/>
        </p:blipFill>
        <p:spPr>
          <a:xfrm>
            <a:off x="947318" y="2076440"/>
            <a:ext cx="314554" cy="247802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1580998" y="1942938"/>
            <a:ext cx="22960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500" b="1" noProof="0" dirty="0">
                <a:solidFill>
                  <a:srgbClr val="2D37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Comunicação Interna</a:t>
            </a:r>
            <a:endParaRPr lang="pt-BR" sz="1500" noProof="0" dirty="0"/>
          </a:p>
        </p:txBody>
      </p:sp>
      <p:sp>
        <p:nvSpPr>
          <p:cNvPr id="13" name="Text 9"/>
          <p:cNvSpPr txBox="1"/>
          <p:nvPr/>
        </p:nvSpPr>
        <p:spPr>
          <a:xfrm>
            <a:off x="1580998" y="2285838"/>
            <a:ext cx="401970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Política deve ser compreensível e acessível a </a:t>
            </a:r>
            <a:r>
              <a:rPr lang="pt-BR" sz="1200" b="1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TODOS</a:t>
            </a:r>
            <a:r>
              <a:rPr lang="pt-BR" sz="1200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os colaboradores, não apenas à gestão.</a:t>
            </a:r>
            <a:endParaRPr lang="pt-BR" sz="1200" noProof="0" dirty="0"/>
          </a:p>
        </p:txBody>
      </p:sp>
      <p:sp>
        <p:nvSpPr>
          <p:cNvPr id="14" name="Shape 10"/>
          <p:cNvSpPr/>
          <p:nvPr/>
        </p:nvSpPr>
        <p:spPr>
          <a:xfrm>
            <a:off x="6238951" y="1666789"/>
            <a:ext cx="5381244" cy="1314907"/>
          </a:xfrm>
          <a:prstGeom prst="roundRect">
            <a:avLst>
              <a:gd name="adj" fmla="val 6047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blurRad="38100" dist="25400" dir="54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5" name="Shape 11"/>
          <p:cNvSpPr/>
          <p:nvPr/>
        </p:nvSpPr>
        <p:spPr>
          <a:xfrm>
            <a:off x="6486754" y="1914591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AF5FF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 l="-606" r="-606"/>
          <a:stretch/>
        </p:blipFill>
        <p:spPr>
          <a:xfrm>
            <a:off x="6662318" y="2076440"/>
            <a:ext cx="219456" cy="247802"/>
          </a:xfrm>
          <a:prstGeom prst="rect">
            <a:avLst/>
          </a:prstGeom>
        </p:spPr>
      </p:pic>
      <p:sp>
        <p:nvSpPr>
          <p:cNvPr id="17" name="Text 12"/>
          <p:cNvSpPr txBox="1"/>
          <p:nvPr/>
        </p:nvSpPr>
        <p:spPr>
          <a:xfrm>
            <a:off x="7248449" y="1942938"/>
            <a:ext cx="21342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500" b="1" noProof="0" dirty="0">
                <a:solidFill>
                  <a:srgbClr val="2D37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Canais de Denúncia</a:t>
            </a:r>
            <a:endParaRPr lang="pt-BR" sz="1500" noProof="0" dirty="0"/>
          </a:p>
        </p:txBody>
      </p:sp>
      <p:sp>
        <p:nvSpPr>
          <p:cNvPr id="18" name="Text 13"/>
          <p:cNvSpPr txBox="1"/>
          <p:nvPr/>
        </p:nvSpPr>
        <p:spPr>
          <a:xfrm>
            <a:off x="7248449" y="2285838"/>
            <a:ext cx="40773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Obrigatoriedade de mecanismos para relatos anônimos protegidos contra retaliação.</a:t>
            </a:r>
            <a:endParaRPr lang="pt-BR" sz="1200" noProof="0" dirty="0"/>
          </a:p>
        </p:txBody>
      </p:sp>
      <p:sp>
        <p:nvSpPr>
          <p:cNvPr id="19" name="Shape 14"/>
          <p:cNvSpPr/>
          <p:nvPr/>
        </p:nvSpPr>
        <p:spPr>
          <a:xfrm>
            <a:off x="571500" y="3266989"/>
            <a:ext cx="5381244" cy="1314907"/>
          </a:xfrm>
          <a:prstGeom prst="roundRect">
            <a:avLst>
              <a:gd name="adj" fmla="val 6047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blurRad="38100" dist="25400" dir="54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20" name="Shape 15"/>
          <p:cNvSpPr/>
          <p:nvPr/>
        </p:nvSpPr>
        <p:spPr>
          <a:xfrm>
            <a:off x="819302" y="3514791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0FFF4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 l="-606" r="-606"/>
          <a:stretch/>
        </p:blipFill>
        <p:spPr>
          <a:xfrm>
            <a:off x="995782" y="3676640"/>
            <a:ext cx="219456" cy="247802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1580998" y="3543138"/>
            <a:ext cx="20958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500" b="1" noProof="0" dirty="0">
                <a:solidFill>
                  <a:srgbClr val="2D37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Divulgação Externa</a:t>
            </a:r>
            <a:endParaRPr lang="pt-BR" sz="1500" noProof="0" dirty="0"/>
          </a:p>
        </p:txBody>
      </p:sp>
      <p:sp>
        <p:nvSpPr>
          <p:cNvPr id="23" name="Text 17"/>
          <p:cNvSpPr txBox="1"/>
          <p:nvPr/>
        </p:nvSpPr>
        <p:spPr>
          <a:xfrm>
            <a:off x="1580998" y="3886038"/>
            <a:ext cx="3363163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Comunicar informações pertinentes às partes interessadas (</a:t>
            </a:r>
            <a:r>
              <a:rPr lang="pt-BR" sz="1200" i="1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Stakeholders</a:t>
            </a:r>
            <a:r>
              <a:rPr lang="pt-BR" sz="1200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RFB).</a:t>
            </a:r>
            <a:endParaRPr lang="pt-BR" sz="1200" noProof="0" dirty="0"/>
          </a:p>
        </p:txBody>
      </p:sp>
      <p:sp>
        <p:nvSpPr>
          <p:cNvPr id="24" name="Shape 18"/>
          <p:cNvSpPr/>
          <p:nvPr/>
        </p:nvSpPr>
        <p:spPr>
          <a:xfrm>
            <a:off x="6238951" y="3266989"/>
            <a:ext cx="5381244" cy="1314907"/>
          </a:xfrm>
          <a:prstGeom prst="roundRect">
            <a:avLst>
              <a:gd name="adj" fmla="val 6047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blurRad="38100" dist="25400" dir="54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25" name="Shape 19"/>
          <p:cNvSpPr/>
          <p:nvPr/>
        </p:nvSpPr>
        <p:spPr>
          <a:xfrm>
            <a:off x="6486754" y="3514791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FFFAF0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48602" y="3676640"/>
            <a:ext cx="247802" cy="247802"/>
          </a:xfrm>
          <a:prstGeom prst="rect">
            <a:avLst/>
          </a:prstGeom>
        </p:spPr>
      </p:pic>
      <p:sp>
        <p:nvSpPr>
          <p:cNvPr id="27" name="Text 20"/>
          <p:cNvSpPr txBox="1"/>
          <p:nvPr/>
        </p:nvSpPr>
        <p:spPr>
          <a:xfrm>
            <a:off x="7248449" y="3543138"/>
            <a:ext cx="26481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500" b="1" noProof="0" dirty="0">
                <a:solidFill>
                  <a:srgbClr val="2D374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Cultura de Transparência</a:t>
            </a:r>
            <a:endParaRPr lang="pt-BR" sz="1500" noProof="0" dirty="0"/>
          </a:p>
        </p:txBody>
      </p:sp>
      <p:sp>
        <p:nvSpPr>
          <p:cNvPr id="28" name="Text 21"/>
          <p:cNvSpPr txBox="1"/>
          <p:nvPr/>
        </p:nvSpPr>
        <p:spPr>
          <a:xfrm>
            <a:off x="7248449" y="3886038"/>
            <a:ext cx="31821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Desafio de expor internamente erros e não conformidades para tratativa.</a:t>
            </a:r>
            <a:endParaRPr lang="pt-BR" sz="1200" noProof="0" dirty="0"/>
          </a:p>
        </p:txBody>
      </p:sp>
      <p:sp>
        <p:nvSpPr>
          <p:cNvPr id="29" name="Shape 22"/>
          <p:cNvSpPr/>
          <p:nvPr/>
        </p:nvSpPr>
        <p:spPr>
          <a:xfrm>
            <a:off x="571500" y="4962286"/>
            <a:ext cx="11048695" cy="1114654"/>
          </a:xfrm>
          <a:prstGeom prst="roundRect">
            <a:avLst>
              <a:gd name="adj" fmla="val 5609"/>
            </a:avLst>
          </a:prstGeom>
          <a:solidFill>
            <a:srgbClr val="FFF5F5"/>
          </a:solidFill>
          <a:ln w="12700">
            <a:solidFill>
              <a:srgbClr val="FED7D7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8">
            <a:alphaModFix amt="80000"/>
          </a:blip>
          <a:srcRect/>
          <a:stretch/>
        </p:blipFill>
        <p:spPr>
          <a:xfrm>
            <a:off x="2710282" y="5290556"/>
            <a:ext cx="457200" cy="457200"/>
          </a:xfrm>
          <a:prstGeom prst="rect">
            <a:avLst/>
          </a:prstGeom>
        </p:spPr>
      </p:pic>
      <p:sp>
        <p:nvSpPr>
          <p:cNvPr id="31" name="Text 23"/>
          <p:cNvSpPr txBox="1"/>
          <p:nvPr/>
        </p:nvSpPr>
        <p:spPr>
          <a:xfrm>
            <a:off x="5753405" y="5219233"/>
            <a:ext cx="1595628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000" b="1" noProof="0" dirty="0">
                <a:solidFill>
                  <a:srgbClr val="C5303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GRANDE DILEMA</a:t>
            </a:r>
            <a:endParaRPr lang="pt-BR" sz="1000" noProof="0" dirty="0"/>
          </a:p>
        </p:txBody>
      </p:sp>
      <p:sp>
        <p:nvSpPr>
          <p:cNvPr id="32" name="Text 24"/>
          <p:cNvSpPr txBox="1"/>
          <p:nvPr/>
        </p:nvSpPr>
        <p:spPr>
          <a:xfrm>
            <a:off x="3453689" y="5495382"/>
            <a:ext cx="6268212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800" b="1" noProof="0" dirty="0">
                <a:solidFill>
                  <a:srgbClr val="742A2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Transparência Cooperativa </a:t>
            </a:r>
            <a:r>
              <a:rPr lang="pt-BR" sz="1800" b="1" noProof="0" dirty="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vs. </a:t>
            </a:r>
            <a:r>
              <a:rPr lang="pt-BR" sz="1800" b="1" noProof="0" dirty="0">
                <a:solidFill>
                  <a:srgbClr val="742A2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Proteção Reputacional</a:t>
            </a:r>
            <a:endParaRPr lang="pt-BR" sz="1800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36577-0858-9975-B687-B24301E6D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52C8D86-B904-D3AC-611C-05D22BB44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id="{3C1DF517-2D00-D1E3-2680-FEA3823BFD12}"/>
              </a:ext>
            </a:extLst>
          </p:cNvPr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5D65638-D1BE-20E7-BE26-753DBA672CA0}"/>
              </a:ext>
            </a:extLst>
          </p:cNvPr>
          <p:cNvSpPr/>
          <p:nvPr/>
        </p:nvSpPr>
        <p:spPr>
          <a:xfrm>
            <a:off x="0" y="1248156"/>
            <a:ext cx="12191695" cy="9144"/>
          </a:xfrm>
          <a:prstGeom prst="rect">
            <a:avLst/>
          </a:prstGeom>
          <a:solidFill>
            <a:srgbClr val="F0F4F8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C585982-51D9-3201-929D-E0172B6CB38C}"/>
              </a:ext>
            </a:extLst>
          </p:cNvPr>
          <p:cNvSpPr txBox="1"/>
          <p:nvPr/>
        </p:nvSpPr>
        <p:spPr>
          <a:xfrm>
            <a:off x="1697188" y="371246"/>
            <a:ext cx="8244230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2500" b="1" noProof="0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Governança Tributária: Mudanças Estruturais</a:t>
            </a:r>
            <a:endParaRPr lang="pt-BR" sz="2500" noProof="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9BC89961-795C-2F4E-0312-D3426C57E0D6}"/>
              </a:ext>
            </a:extLst>
          </p:cNvPr>
          <p:cNvSpPr txBox="1"/>
          <p:nvPr/>
        </p:nvSpPr>
        <p:spPr>
          <a:xfrm>
            <a:off x="1508760" y="905256"/>
            <a:ext cx="5692140" cy="1865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71809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nova hierarquia e fluxo de responsabilidades exigidos pela norma</a:t>
            </a:r>
            <a:endParaRPr lang="pt-BR" sz="1300" b="1" noProof="0" dirty="0"/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59FE8CE7-65D5-7336-9E8B-061FBA58C89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"/>
          </a:blip>
          <a:srcRect t="-4" b="-4"/>
          <a:stretch/>
        </p:blipFill>
        <p:spPr>
          <a:xfrm>
            <a:off x="4667098" y="2000707"/>
            <a:ext cx="2857500" cy="3810305"/>
          </a:xfrm>
          <a:prstGeom prst="rect">
            <a:avLst/>
          </a:prstGeom>
        </p:spPr>
      </p:pic>
      <p:sp>
        <p:nvSpPr>
          <p:cNvPr id="3" name="Shape 3">
            <a:extLst>
              <a:ext uri="{FF2B5EF4-FFF2-40B4-BE49-F238E27FC236}">
                <a16:creationId xmlns:a16="http://schemas.microsoft.com/office/drawing/2014/main" id="{03DF6555-46DF-79C6-9C16-419967C47A5F}"/>
              </a:ext>
            </a:extLst>
          </p:cNvPr>
          <p:cNvSpPr/>
          <p:nvPr/>
        </p:nvSpPr>
        <p:spPr>
          <a:xfrm>
            <a:off x="9562795" y="5762549"/>
            <a:ext cx="75895" cy="75895"/>
          </a:xfrm>
          <a:prstGeom prst="ellipse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933D9763-E9D5-77E7-F0AD-BFB1D3C98DD8}"/>
              </a:ext>
            </a:extLst>
          </p:cNvPr>
          <p:cNvSpPr txBox="1"/>
          <p:nvPr/>
        </p:nvSpPr>
        <p:spPr>
          <a:xfrm>
            <a:off x="9733788" y="5725058"/>
            <a:ext cx="1981505" cy="1435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900" b="1" noProof="0" dirty="0">
                <a:solidFill>
                  <a:srgbClr val="94A3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ABNT NBR 17301:2025 - SEÇÃO 8</a:t>
            </a:r>
            <a:endParaRPr lang="pt-BR" sz="900" noProof="0" dirty="0"/>
          </a:p>
        </p:txBody>
      </p:sp>
      <p:sp>
        <p:nvSpPr>
          <p:cNvPr id="22" name="Shape 5">
            <a:extLst>
              <a:ext uri="{FF2B5EF4-FFF2-40B4-BE49-F238E27FC236}">
                <a16:creationId xmlns:a16="http://schemas.microsoft.com/office/drawing/2014/main" id="{39C2E87F-821E-B6CF-C03D-1C671FA63B2C}"/>
              </a:ext>
            </a:extLst>
          </p:cNvPr>
          <p:cNvSpPr/>
          <p:nvPr/>
        </p:nvSpPr>
        <p:spPr>
          <a:xfrm>
            <a:off x="571500" y="1498014"/>
            <a:ext cx="5429707" cy="1076249"/>
          </a:xfrm>
          <a:prstGeom prst="roundRect">
            <a:avLst>
              <a:gd name="adj" fmla="val 902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54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46" name="Shape 6">
            <a:extLst>
              <a:ext uri="{FF2B5EF4-FFF2-40B4-BE49-F238E27FC236}">
                <a16:creationId xmlns:a16="http://schemas.microsoft.com/office/drawing/2014/main" id="{6CC973EF-1033-947A-6AB4-8B5B6EC83AD2}"/>
              </a:ext>
            </a:extLst>
          </p:cNvPr>
          <p:cNvSpPr/>
          <p:nvPr/>
        </p:nvSpPr>
        <p:spPr>
          <a:xfrm>
            <a:off x="571500" y="1498014"/>
            <a:ext cx="57607" cy="1054303"/>
          </a:xfrm>
          <a:prstGeom prst="rect">
            <a:avLst/>
          </a:prstGeom>
          <a:solidFill>
            <a:srgbClr val="CBD5E1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7" name="Shape 7">
            <a:extLst>
              <a:ext uri="{FF2B5EF4-FFF2-40B4-BE49-F238E27FC236}">
                <a16:creationId xmlns:a16="http://schemas.microsoft.com/office/drawing/2014/main" id="{D75BA4C7-7988-FA73-B96F-54B950AFFBCA}"/>
              </a:ext>
            </a:extLst>
          </p:cNvPr>
          <p:cNvSpPr/>
          <p:nvPr/>
        </p:nvSpPr>
        <p:spPr>
          <a:xfrm>
            <a:off x="771754" y="1698267"/>
            <a:ext cx="514807" cy="514807"/>
          </a:xfrm>
          <a:prstGeom prst="roundRect">
            <a:avLst>
              <a:gd name="adj" fmla="val 39471"/>
            </a:avLst>
          </a:prstGeom>
          <a:solidFill>
            <a:srgbClr val="F0F9FF"/>
          </a:solidFill>
          <a:ln w="12700">
            <a:solidFill>
              <a:srgbClr val="E0F2FE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48" name="Image 1" descr="preencoded.png">
            <a:extLst>
              <a:ext uri="{FF2B5EF4-FFF2-40B4-BE49-F238E27FC236}">
                <a16:creationId xmlns:a16="http://schemas.microsoft.com/office/drawing/2014/main" id="{562DF812-89EC-DC3F-062B-4465AE865C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4400" y="1840914"/>
            <a:ext cx="228600" cy="228600"/>
          </a:xfrm>
          <a:prstGeom prst="rect">
            <a:avLst/>
          </a:prstGeom>
        </p:spPr>
      </p:pic>
      <p:sp>
        <p:nvSpPr>
          <p:cNvPr id="49" name="Text 8">
            <a:extLst>
              <a:ext uri="{FF2B5EF4-FFF2-40B4-BE49-F238E27FC236}">
                <a16:creationId xmlns:a16="http://schemas.microsoft.com/office/drawing/2014/main" id="{08FD1D3E-717D-B2EE-ED2A-C97D426709E5}"/>
              </a:ext>
            </a:extLst>
          </p:cNvPr>
          <p:cNvSpPr txBox="1"/>
          <p:nvPr/>
        </p:nvSpPr>
        <p:spPr>
          <a:xfrm>
            <a:off x="1476756" y="1716555"/>
            <a:ext cx="268376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Inventário Vivo de Obrigações</a:t>
            </a:r>
            <a:endParaRPr lang="pt-BR" sz="1200" noProof="0" dirty="0"/>
          </a:p>
        </p:txBody>
      </p:sp>
      <p:sp>
        <p:nvSpPr>
          <p:cNvPr id="50" name="Text 9">
            <a:extLst>
              <a:ext uri="{FF2B5EF4-FFF2-40B4-BE49-F238E27FC236}">
                <a16:creationId xmlns:a16="http://schemas.microsoft.com/office/drawing/2014/main" id="{2A1D9724-73EC-61A9-7CE3-515587829ED0}"/>
              </a:ext>
            </a:extLst>
          </p:cNvPr>
          <p:cNvSpPr txBox="1"/>
          <p:nvPr/>
        </p:nvSpPr>
        <p:spPr>
          <a:xfrm>
            <a:off x="1476756" y="1998190"/>
            <a:ext cx="4091026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0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Identificação sistemática e atualização contínua de todas as obrigações tributárias principais e acessórias.</a:t>
            </a:r>
            <a:endParaRPr lang="pt-BR" sz="1000" noProof="0" dirty="0"/>
          </a:p>
        </p:txBody>
      </p:sp>
      <p:pic>
        <p:nvPicPr>
          <p:cNvPr id="51" name="Image 2" descr="preencoded.png">
            <a:extLst>
              <a:ext uri="{FF2B5EF4-FFF2-40B4-BE49-F238E27FC236}">
                <a16:creationId xmlns:a16="http://schemas.microsoft.com/office/drawing/2014/main" id="{027DD644-C094-7CFB-C6B9-5F3D25E729E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/>
          <a:stretch/>
        </p:blipFill>
        <p:spPr>
          <a:xfrm>
            <a:off x="5695798" y="1650718"/>
            <a:ext cx="152705" cy="152705"/>
          </a:xfrm>
          <a:prstGeom prst="rect">
            <a:avLst/>
          </a:prstGeom>
        </p:spPr>
      </p:pic>
      <p:sp>
        <p:nvSpPr>
          <p:cNvPr id="52" name="Shape 10">
            <a:extLst>
              <a:ext uri="{FF2B5EF4-FFF2-40B4-BE49-F238E27FC236}">
                <a16:creationId xmlns:a16="http://schemas.microsoft.com/office/drawing/2014/main" id="{46820F58-6778-C196-1D15-9080F8129FAE}"/>
              </a:ext>
            </a:extLst>
          </p:cNvPr>
          <p:cNvSpPr/>
          <p:nvPr/>
        </p:nvSpPr>
        <p:spPr>
          <a:xfrm>
            <a:off x="6191402" y="1923898"/>
            <a:ext cx="5429707" cy="1076249"/>
          </a:xfrm>
          <a:prstGeom prst="roundRect">
            <a:avLst>
              <a:gd name="adj" fmla="val 902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54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54" name="Shape 11">
            <a:extLst>
              <a:ext uri="{FF2B5EF4-FFF2-40B4-BE49-F238E27FC236}">
                <a16:creationId xmlns:a16="http://schemas.microsoft.com/office/drawing/2014/main" id="{4BDFA450-1F6C-0340-831B-58A8ECB43962}"/>
              </a:ext>
            </a:extLst>
          </p:cNvPr>
          <p:cNvSpPr/>
          <p:nvPr/>
        </p:nvSpPr>
        <p:spPr>
          <a:xfrm>
            <a:off x="6191402" y="1923898"/>
            <a:ext cx="57607" cy="1054303"/>
          </a:xfrm>
          <a:prstGeom prst="rect">
            <a:avLst/>
          </a:prstGeom>
          <a:solidFill>
            <a:srgbClr val="CBD5E1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55" name="Shape 12">
            <a:extLst>
              <a:ext uri="{FF2B5EF4-FFF2-40B4-BE49-F238E27FC236}">
                <a16:creationId xmlns:a16="http://schemas.microsoft.com/office/drawing/2014/main" id="{7587FFAA-E354-7663-03A6-64CD88252A00}"/>
              </a:ext>
            </a:extLst>
          </p:cNvPr>
          <p:cNvSpPr/>
          <p:nvPr/>
        </p:nvSpPr>
        <p:spPr>
          <a:xfrm>
            <a:off x="6391656" y="2124151"/>
            <a:ext cx="514807" cy="514807"/>
          </a:xfrm>
          <a:prstGeom prst="roundRect">
            <a:avLst>
              <a:gd name="adj" fmla="val 39471"/>
            </a:avLst>
          </a:prstGeom>
          <a:solidFill>
            <a:srgbClr val="F0F9FF"/>
          </a:solidFill>
          <a:ln w="12700">
            <a:solidFill>
              <a:srgbClr val="E0F2FE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56" name="Image 3" descr="preencoded.png">
            <a:extLst>
              <a:ext uri="{FF2B5EF4-FFF2-40B4-BE49-F238E27FC236}">
                <a16:creationId xmlns:a16="http://schemas.microsoft.com/office/drawing/2014/main" id="{E4DAEF2D-9F14-D404-E930-C1389B6C5B9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534302" y="2266798"/>
            <a:ext cx="228600" cy="228600"/>
          </a:xfrm>
          <a:prstGeom prst="rect">
            <a:avLst/>
          </a:prstGeom>
        </p:spPr>
      </p:pic>
      <p:sp>
        <p:nvSpPr>
          <p:cNvPr id="57" name="Text 13">
            <a:extLst>
              <a:ext uri="{FF2B5EF4-FFF2-40B4-BE49-F238E27FC236}">
                <a16:creationId xmlns:a16="http://schemas.microsoft.com/office/drawing/2014/main" id="{FBACB5CE-D523-7266-CDA3-BB2192CBCDC2}"/>
              </a:ext>
            </a:extLst>
          </p:cNvPr>
          <p:cNvSpPr txBox="1"/>
          <p:nvPr/>
        </p:nvSpPr>
        <p:spPr>
          <a:xfrm>
            <a:off x="7095744" y="2142439"/>
            <a:ext cx="262707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Avaliação Periódica de Riscos</a:t>
            </a:r>
            <a:endParaRPr lang="pt-BR" sz="1200" noProof="0" dirty="0"/>
          </a:p>
        </p:txBody>
      </p:sp>
      <p:sp>
        <p:nvSpPr>
          <p:cNvPr id="58" name="Text 14">
            <a:extLst>
              <a:ext uri="{FF2B5EF4-FFF2-40B4-BE49-F238E27FC236}">
                <a16:creationId xmlns:a16="http://schemas.microsoft.com/office/drawing/2014/main" id="{F5EBF6CD-C555-283E-DECB-2D7A714BB51F}"/>
              </a:ext>
            </a:extLst>
          </p:cNvPr>
          <p:cNvSpPr txBox="1"/>
          <p:nvPr/>
        </p:nvSpPr>
        <p:spPr>
          <a:xfrm>
            <a:off x="7095744" y="2424074"/>
            <a:ext cx="3767328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0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Análise recorrente de riscos, abrangendo mudanças na legislação e processos terceirizados.</a:t>
            </a:r>
            <a:endParaRPr lang="pt-BR" sz="1000" noProof="0" dirty="0"/>
          </a:p>
        </p:txBody>
      </p:sp>
      <p:pic>
        <p:nvPicPr>
          <p:cNvPr id="59" name="Image 4" descr="preencoded.png">
            <a:extLst>
              <a:ext uri="{FF2B5EF4-FFF2-40B4-BE49-F238E27FC236}">
                <a16:creationId xmlns:a16="http://schemas.microsoft.com/office/drawing/2014/main" id="{8D763C2D-2F02-D1B2-791F-94F46671ECC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/>
          <a:stretch/>
        </p:blipFill>
        <p:spPr>
          <a:xfrm>
            <a:off x="11315700" y="2076602"/>
            <a:ext cx="152705" cy="152705"/>
          </a:xfrm>
          <a:prstGeom prst="rect">
            <a:avLst/>
          </a:prstGeom>
        </p:spPr>
      </p:pic>
      <p:sp>
        <p:nvSpPr>
          <p:cNvPr id="60" name="Shape 15">
            <a:extLst>
              <a:ext uri="{FF2B5EF4-FFF2-40B4-BE49-F238E27FC236}">
                <a16:creationId xmlns:a16="http://schemas.microsoft.com/office/drawing/2014/main" id="{5A6A2E6A-7D07-4D28-E888-5ADEE2C288E9}"/>
              </a:ext>
            </a:extLst>
          </p:cNvPr>
          <p:cNvSpPr/>
          <p:nvPr/>
        </p:nvSpPr>
        <p:spPr>
          <a:xfrm>
            <a:off x="571500" y="2761714"/>
            <a:ext cx="5429707" cy="1076249"/>
          </a:xfrm>
          <a:prstGeom prst="roundRect">
            <a:avLst>
              <a:gd name="adj" fmla="val 902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54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pt-BR" dirty="0"/>
          </a:p>
        </p:txBody>
      </p:sp>
      <p:sp>
        <p:nvSpPr>
          <p:cNvPr id="61" name="Shape 16">
            <a:extLst>
              <a:ext uri="{FF2B5EF4-FFF2-40B4-BE49-F238E27FC236}">
                <a16:creationId xmlns:a16="http://schemas.microsoft.com/office/drawing/2014/main" id="{6EBBA0BC-5628-091B-5999-487A0DC377AB}"/>
              </a:ext>
            </a:extLst>
          </p:cNvPr>
          <p:cNvSpPr/>
          <p:nvPr/>
        </p:nvSpPr>
        <p:spPr>
          <a:xfrm>
            <a:off x="571500" y="2761714"/>
            <a:ext cx="57607" cy="1054303"/>
          </a:xfrm>
          <a:prstGeom prst="rect">
            <a:avLst/>
          </a:prstGeom>
          <a:solidFill>
            <a:srgbClr val="CBD5E1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2" name="Shape 17">
            <a:extLst>
              <a:ext uri="{FF2B5EF4-FFF2-40B4-BE49-F238E27FC236}">
                <a16:creationId xmlns:a16="http://schemas.microsoft.com/office/drawing/2014/main" id="{0FC1DF17-82E8-5AAB-5CE4-2ADB396945F7}"/>
              </a:ext>
            </a:extLst>
          </p:cNvPr>
          <p:cNvSpPr/>
          <p:nvPr/>
        </p:nvSpPr>
        <p:spPr>
          <a:xfrm>
            <a:off x="771754" y="2961968"/>
            <a:ext cx="514807" cy="514807"/>
          </a:xfrm>
          <a:prstGeom prst="roundRect">
            <a:avLst>
              <a:gd name="adj" fmla="val 39471"/>
            </a:avLst>
          </a:prstGeom>
          <a:solidFill>
            <a:srgbClr val="F0F9FF"/>
          </a:solidFill>
          <a:ln w="12700">
            <a:solidFill>
              <a:srgbClr val="E0F2FE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63" name="Image 5" descr="preencoded.png">
            <a:extLst>
              <a:ext uri="{FF2B5EF4-FFF2-40B4-BE49-F238E27FC236}">
                <a16:creationId xmlns:a16="http://schemas.microsoft.com/office/drawing/2014/main" id="{AD240195-13AB-230F-96FC-2939DEEEA2F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80" r="-80"/>
          <a:stretch/>
        </p:blipFill>
        <p:spPr>
          <a:xfrm>
            <a:off x="886054" y="3104614"/>
            <a:ext cx="286207" cy="228600"/>
          </a:xfrm>
          <a:prstGeom prst="rect">
            <a:avLst/>
          </a:prstGeom>
        </p:spPr>
      </p:pic>
      <p:sp>
        <p:nvSpPr>
          <p:cNvPr id="64" name="Text 18">
            <a:extLst>
              <a:ext uri="{FF2B5EF4-FFF2-40B4-BE49-F238E27FC236}">
                <a16:creationId xmlns:a16="http://schemas.microsoft.com/office/drawing/2014/main" id="{B3B9E17C-02BF-23F8-AE15-7460EED6AA52}"/>
              </a:ext>
            </a:extLst>
          </p:cNvPr>
          <p:cNvSpPr txBox="1"/>
          <p:nvPr/>
        </p:nvSpPr>
        <p:spPr>
          <a:xfrm>
            <a:off x="1476756" y="2981170"/>
            <a:ext cx="206471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Função de Compliance</a:t>
            </a:r>
            <a:endParaRPr lang="pt-BR" sz="1200" noProof="0" dirty="0"/>
          </a:p>
        </p:txBody>
      </p:sp>
      <p:sp>
        <p:nvSpPr>
          <p:cNvPr id="65" name="Text 19">
            <a:extLst>
              <a:ext uri="{FF2B5EF4-FFF2-40B4-BE49-F238E27FC236}">
                <a16:creationId xmlns:a16="http://schemas.microsoft.com/office/drawing/2014/main" id="{DD0F9BF0-A3F1-E29A-CFDE-F7909AB567BA}"/>
              </a:ext>
            </a:extLst>
          </p:cNvPr>
          <p:cNvSpPr txBox="1"/>
          <p:nvPr/>
        </p:nvSpPr>
        <p:spPr>
          <a:xfrm>
            <a:off x="1476756" y="3261891"/>
            <a:ext cx="4139489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0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Estabelecimento de função independente com autoridade e acesso direto à alta governança.</a:t>
            </a:r>
            <a:endParaRPr lang="pt-BR" sz="1000" noProof="0" dirty="0"/>
          </a:p>
        </p:txBody>
      </p:sp>
      <p:pic>
        <p:nvPicPr>
          <p:cNvPr id="66" name="Image 6" descr="preencoded.png">
            <a:extLst>
              <a:ext uri="{FF2B5EF4-FFF2-40B4-BE49-F238E27FC236}">
                <a16:creationId xmlns:a16="http://schemas.microsoft.com/office/drawing/2014/main" id="{7A88D991-5194-8479-12AC-F6FFFBF4680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/>
          <a:stretch/>
        </p:blipFill>
        <p:spPr>
          <a:xfrm>
            <a:off x="5695798" y="2914419"/>
            <a:ext cx="152705" cy="152705"/>
          </a:xfrm>
          <a:prstGeom prst="rect">
            <a:avLst/>
          </a:prstGeom>
        </p:spPr>
      </p:pic>
      <p:sp>
        <p:nvSpPr>
          <p:cNvPr id="67" name="Shape 20">
            <a:extLst>
              <a:ext uri="{FF2B5EF4-FFF2-40B4-BE49-F238E27FC236}">
                <a16:creationId xmlns:a16="http://schemas.microsoft.com/office/drawing/2014/main" id="{34B30F1F-B124-485B-ECB1-F8D267871DC6}"/>
              </a:ext>
            </a:extLst>
          </p:cNvPr>
          <p:cNvSpPr/>
          <p:nvPr/>
        </p:nvSpPr>
        <p:spPr>
          <a:xfrm>
            <a:off x="6191402" y="3187598"/>
            <a:ext cx="5429707" cy="1076249"/>
          </a:xfrm>
          <a:prstGeom prst="roundRect">
            <a:avLst>
              <a:gd name="adj" fmla="val 902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54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68" name="Shape 21">
            <a:extLst>
              <a:ext uri="{FF2B5EF4-FFF2-40B4-BE49-F238E27FC236}">
                <a16:creationId xmlns:a16="http://schemas.microsoft.com/office/drawing/2014/main" id="{15C39996-EDC0-B5CC-9C77-B1DAD2DC99CD}"/>
              </a:ext>
            </a:extLst>
          </p:cNvPr>
          <p:cNvSpPr/>
          <p:nvPr/>
        </p:nvSpPr>
        <p:spPr>
          <a:xfrm>
            <a:off x="6191402" y="3187598"/>
            <a:ext cx="57607" cy="1054303"/>
          </a:xfrm>
          <a:prstGeom prst="rect">
            <a:avLst/>
          </a:prstGeom>
          <a:solidFill>
            <a:srgbClr val="CBD5E1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9" name="Shape 22">
            <a:extLst>
              <a:ext uri="{FF2B5EF4-FFF2-40B4-BE49-F238E27FC236}">
                <a16:creationId xmlns:a16="http://schemas.microsoft.com/office/drawing/2014/main" id="{2F5923CD-B5BC-4857-CB8B-99B16EE49B55}"/>
              </a:ext>
            </a:extLst>
          </p:cNvPr>
          <p:cNvSpPr/>
          <p:nvPr/>
        </p:nvSpPr>
        <p:spPr>
          <a:xfrm>
            <a:off x="6391656" y="3387852"/>
            <a:ext cx="514807" cy="514807"/>
          </a:xfrm>
          <a:prstGeom prst="roundRect">
            <a:avLst>
              <a:gd name="adj" fmla="val 39471"/>
            </a:avLst>
          </a:prstGeom>
          <a:solidFill>
            <a:srgbClr val="F0F9FF"/>
          </a:solidFill>
          <a:ln w="12700">
            <a:solidFill>
              <a:srgbClr val="E0F2FE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70" name="Image 7" descr="preencoded.png">
            <a:extLst>
              <a:ext uri="{FF2B5EF4-FFF2-40B4-BE49-F238E27FC236}">
                <a16:creationId xmlns:a16="http://schemas.microsoft.com/office/drawing/2014/main" id="{BA38B6A3-CCAE-05E9-C94F-0226D828352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534302" y="3530498"/>
            <a:ext cx="228600" cy="228600"/>
          </a:xfrm>
          <a:prstGeom prst="rect">
            <a:avLst/>
          </a:prstGeom>
        </p:spPr>
      </p:pic>
      <p:sp>
        <p:nvSpPr>
          <p:cNvPr id="71" name="Text 23">
            <a:extLst>
              <a:ext uri="{FF2B5EF4-FFF2-40B4-BE49-F238E27FC236}">
                <a16:creationId xmlns:a16="http://schemas.microsoft.com/office/drawing/2014/main" id="{3E659E1A-26DF-C304-70D5-85D3232FE20C}"/>
              </a:ext>
            </a:extLst>
          </p:cNvPr>
          <p:cNvSpPr txBox="1"/>
          <p:nvPr/>
        </p:nvSpPr>
        <p:spPr>
          <a:xfrm>
            <a:off x="7095744" y="3407054"/>
            <a:ext cx="180776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Canal de Denúncias</a:t>
            </a:r>
            <a:endParaRPr lang="pt-BR" sz="1200" noProof="0" dirty="0"/>
          </a:p>
        </p:txBody>
      </p:sp>
      <p:sp>
        <p:nvSpPr>
          <p:cNvPr id="72" name="Text 24">
            <a:extLst>
              <a:ext uri="{FF2B5EF4-FFF2-40B4-BE49-F238E27FC236}">
                <a16:creationId xmlns:a16="http://schemas.microsoft.com/office/drawing/2014/main" id="{5CB760A5-5590-F0BB-D075-2FFDEEEB51F9}"/>
              </a:ext>
            </a:extLst>
          </p:cNvPr>
          <p:cNvSpPr txBox="1"/>
          <p:nvPr/>
        </p:nvSpPr>
        <p:spPr>
          <a:xfrm>
            <a:off x="7095744" y="3687775"/>
            <a:ext cx="4358030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0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Mecanismo seguro que garanta anonimato e proteção expressa contra retaliação (</a:t>
            </a:r>
            <a:r>
              <a:rPr lang="pt-BR" sz="1000" i="1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</a:t>
            </a:r>
            <a:r>
              <a:rPr lang="pt-BR" sz="1000" i="1" noProof="0" dirty="0" err="1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histleblowing</a:t>
            </a:r>
            <a:r>
              <a:rPr lang="pt-BR" sz="10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).</a:t>
            </a:r>
            <a:endParaRPr lang="pt-BR" sz="1000" noProof="0" dirty="0"/>
          </a:p>
        </p:txBody>
      </p:sp>
      <p:pic>
        <p:nvPicPr>
          <p:cNvPr id="73" name="Image 8" descr="preencoded.png">
            <a:extLst>
              <a:ext uri="{FF2B5EF4-FFF2-40B4-BE49-F238E27FC236}">
                <a16:creationId xmlns:a16="http://schemas.microsoft.com/office/drawing/2014/main" id="{25E99D7A-03B9-70DB-176E-2F72AEA742C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/>
          <a:stretch/>
        </p:blipFill>
        <p:spPr>
          <a:xfrm>
            <a:off x="11315700" y="3340303"/>
            <a:ext cx="152705" cy="152705"/>
          </a:xfrm>
          <a:prstGeom prst="rect">
            <a:avLst/>
          </a:prstGeom>
        </p:spPr>
      </p:pic>
      <p:sp>
        <p:nvSpPr>
          <p:cNvPr id="74" name="Shape 25">
            <a:extLst>
              <a:ext uri="{FF2B5EF4-FFF2-40B4-BE49-F238E27FC236}">
                <a16:creationId xmlns:a16="http://schemas.microsoft.com/office/drawing/2014/main" id="{26E0E8F8-3396-C0A0-7609-EBAEDE6BD149}"/>
              </a:ext>
            </a:extLst>
          </p:cNvPr>
          <p:cNvSpPr/>
          <p:nvPr/>
        </p:nvSpPr>
        <p:spPr>
          <a:xfrm>
            <a:off x="571500" y="4025415"/>
            <a:ext cx="5429707" cy="1076249"/>
          </a:xfrm>
          <a:prstGeom prst="roundRect">
            <a:avLst>
              <a:gd name="adj" fmla="val 902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54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75" name="Shape 26">
            <a:extLst>
              <a:ext uri="{FF2B5EF4-FFF2-40B4-BE49-F238E27FC236}">
                <a16:creationId xmlns:a16="http://schemas.microsoft.com/office/drawing/2014/main" id="{9BBC9F7B-BA42-4692-9D67-D9A56BFFDAAB}"/>
              </a:ext>
            </a:extLst>
          </p:cNvPr>
          <p:cNvSpPr/>
          <p:nvPr/>
        </p:nvSpPr>
        <p:spPr>
          <a:xfrm>
            <a:off x="571500" y="4025415"/>
            <a:ext cx="57607" cy="1054303"/>
          </a:xfrm>
          <a:prstGeom prst="rect">
            <a:avLst/>
          </a:prstGeom>
          <a:solidFill>
            <a:srgbClr val="CBD5E1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76" name="Shape 27">
            <a:extLst>
              <a:ext uri="{FF2B5EF4-FFF2-40B4-BE49-F238E27FC236}">
                <a16:creationId xmlns:a16="http://schemas.microsoft.com/office/drawing/2014/main" id="{72ECC760-D2D2-1CC6-0EB2-8D324D898752}"/>
              </a:ext>
            </a:extLst>
          </p:cNvPr>
          <p:cNvSpPr/>
          <p:nvPr/>
        </p:nvSpPr>
        <p:spPr>
          <a:xfrm>
            <a:off x="771754" y="4225669"/>
            <a:ext cx="514807" cy="514807"/>
          </a:xfrm>
          <a:prstGeom prst="roundRect">
            <a:avLst>
              <a:gd name="adj" fmla="val 39471"/>
            </a:avLst>
          </a:prstGeom>
          <a:solidFill>
            <a:srgbClr val="F0F9FF"/>
          </a:solidFill>
          <a:ln w="12700">
            <a:solidFill>
              <a:srgbClr val="E0F2FE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77" name="Image 9" descr="preencoded.png">
            <a:extLst>
              <a:ext uri="{FF2B5EF4-FFF2-40B4-BE49-F238E27FC236}">
                <a16:creationId xmlns:a16="http://schemas.microsoft.com/office/drawing/2014/main" id="{3AB218FF-69D5-CF52-0227-2EB6D26D242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133" r="-133"/>
          <a:stretch/>
        </p:blipFill>
        <p:spPr>
          <a:xfrm>
            <a:off x="942746" y="4368315"/>
            <a:ext cx="171907" cy="228600"/>
          </a:xfrm>
          <a:prstGeom prst="rect">
            <a:avLst/>
          </a:prstGeom>
        </p:spPr>
      </p:pic>
      <p:sp>
        <p:nvSpPr>
          <p:cNvPr id="78" name="Text 28">
            <a:extLst>
              <a:ext uri="{FF2B5EF4-FFF2-40B4-BE49-F238E27FC236}">
                <a16:creationId xmlns:a16="http://schemas.microsoft.com/office/drawing/2014/main" id="{99E08281-44D4-3E5E-28B1-453652F59C54}"/>
              </a:ext>
            </a:extLst>
          </p:cNvPr>
          <p:cNvSpPr txBox="1"/>
          <p:nvPr/>
        </p:nvSpPr>
        <p:spPr>
          <a:xfrm>
            <a:off x="1476756" y="4244871"/>
            <a:ext cx="236006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Informação Documentada</a:t>
            </a:r>
            <a:endParaRPr lang="pt-BR" sz="1200" noProof="0" dirty="0"/>
          </a:p>
        </p:txBody>
      </p:sp>
      <p:sp>
        <p:nvSpPr>
          <p:cNvPr id="79" name="Text 29">
            <a:extLst>
              <a:ext uri="{FF2B5EF4-FFF2-40B4-BE49-F238E27FC236}">
                <a16:creationId xmlns:a16="http://schemas.microsoft.com/office/drawing/2014/main" id="{DCE6509E-946F-3E66-7937-DDC78CA1B759}"/>
              </a:ext>
            </a:extLst>
          </p:cNvPr>
          <p:cNvSpPr txBox="1"/>
          <p:nvPr/>
        </p:nvSpPr>
        <p:spPr>
          <a:xfrm>
            <a:off x="1476756" y="4525592"/>
            <a:ext cx="3900830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0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Manutenção de trilhas de auditoria robustas, registros de decisões e evidências de controle.</a:t>
            </a:r>
            <a:endParaRPr lang="pt-BR" sz="1000" noProof="0" dirty="0"/>
          </a:p>
        </p:txBody>
      </p:sp>
      <p:pic>
        <p:nvPicPr>
          <p:cNvPr id="80" name="Image 10" descr="preencoded.png">
            <a:extLst>
              <a:ext uri="{FF2B5EF4-FFF2-40B4-BE49-F238E27FC236}">
                <a16:creationId xmlns:a16="http://schemas.microsoft.com/office/drawing/2014/main" id="{57C86798-84D6-9272-E7FD-8AA5EAFB428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/>
          <a:stretch/>
        </p:blipFill>
        <p:spPr>
          <a:xfrm>
            <a:off x="5695798" y="4178120"/>
            <a:ext cx="152705" cy="152705"/>
          </a:xfrm>
          <a:prstGeom prst="rect">
            <a:avLst/>
          </a:prstGeom>
        </p:spPr>
      </p:pic>
      <p:sp>
        <p:nvSpPr>
          <p:cNvPr id="81" name="Shape 30">
            <a:extLst>
              <a:ext uri="{FF2B5EF4-FFF2-40B4-BE49-F238E27FC236}">
                <a16:creationId xmlns:a16="http://schemas.microsoft.com/office/drawing/2014/main" id="{C4E2D6A3-206D-DC65-F2B3-88D63081F68E}"/>
              </a:ext>
            </a:extLst>
          </p:cNvPr>
          <p:cNvSpPr/>
          <p:nvPr/>
        </p:nvSpPr>
        <p:spPr>
          <a:xfrm>
            <a:off x="6191402" y="4451299"/>
            <a:ext cx="5429707" cy="1076249"/>
          </a:xfrm>
          <a:prstGeom prst="roundRect">
            <a:avLst>
              <a:gd name="adj" fmla="val 902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54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82" name="Shape 31">
            <a:extLst>
              <a:ext uri="{FF2B5EF4-FFF2-40B4-BE49-F238E27FC236}">
                <a16:creationId xmlns:a16="http://schemas.microsoft.com/office/drawing/2014/main" id="{A37C1603-C4EE-CAF4-92A5-B6952BD30C60}"/>
              </a:ext>
            </a:extLst>
          </p:cNvPr>
          <p:cNvSpPr/>
          <p:nvPr/>
        </p:nvSpPr>
        <p:spPr>
          <a:xfrm>
            <a:off x="6191402" y="4451299"/>
            <a:ext cx="57607" cy="1054303"/>
          </a:xfrm>
          <a:prstGeom prst="rect">
            <a:avLst/>
          </a:prstGeom>
          <a:solidFill>
            <a:srgbClr val="CBD5E1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3" name="Shape 32">
            <a:extLst>
              <a:ext uri="{FF2B5EF4-FFF2-40B4-BE49-F238E27FC236}">
                <a16:creationId xmlns:a16="http://schemas.microsoft.com/office/drawing/2014/main" id="{C5D5B13D-B5D3-53DF-554B-7EE8EB51ADC1}"/>
              </a:ext>
            </a:extLst>
          </p:cNvPr>
          <p:cNvSpPr/>
          <p:nvPr/>
        </p:nvSpPr>
        <p:spPr>
          <a:xfrm>
            <a:off x="6391656" y="4651553"/>
            <a:ext cx="514807" cy="514807"/>
          </a:xfrm>
          <a:prstGeom prst="roundRect">
            <a:avLst>
              <a:gd name="adj" fmla="val 39471"/>
            </a:avLst>
          </a:prstGeom>
          <a:solidFill>
            <a:srgbClr val="F0F9FF"/>
          </a:solidFill>
          <a:ln w="12700">
            <a:solidFill>
              <a:srgbClr val="E0F2FE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84" name="Image 11" descr="preencoded.png">
            <a:extLst>
              <a:ext uri="{FF2B5EF4-FFF2-40B4-BE49-F238E27FC236}">
                <a16:creationId xmlns:a16="http://schemas.microsoft.com/office/drawing/2014/main" id="{FF430C26-7CBF-6121-8637-A1F6459375D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80" r="-80"/>
          <a:stretch/>
        </p:blipFill>
        <p:spPr>
          <a:xfrm>
            <a:off x="6505956" y="4794199"/>
            <a:ext cx="286207" cy="228600"/>
          </a:xfrm>
          <a:prstGeom prst="rect">
            <a:avLst/>
          </a:prstGeom>
        </p:spPr>
      </p:pic>
      <p:sp>
        <p:nvSpPr>
          <p:cNvPr id="85" name="Text 33">
            <a:extLst>
              <a:ext uri="{FF2B5EF4-FFF2-40B4-BE49-F238E27FC236}">
                <a16:creationId xmlns:a16="http://schemas.microsoft.com/office/drawing/2014/main" id="{3FA73D5F-7E5C-E3EF-DF75-498C98007706}"/>
              </a:ext>
            </a:extLst>
          </p:cNvPr>
          <p:cNvSpPr txBox="1"/>
          <p:nvPr/>
        </p:nvSpPr>
        <p:spPr>
          <a:xfrm>
            <a:off x="7095744" y="4670755"/>
            <a:ext cx="239847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b="1" i="1" noProof="0" dirty="0" err="1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Due</a:t>
            </a:r>
            <a:r>
              <a:rPr lang="pt-BR" sz="1200" b="1" i="1" noProof="0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pt-BR" sz="1200" b="1" i="1" noProof="0" dirty="0" err="1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Diligence</a:t>
            </a:r>
            <a:r>
              <a:rPr lang="pt-BR" sz="1200" b="1" i="1" noProof="0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pt-BR" sz="1200" b="1" noProof="0" dirty="0">
                <a:solidFill>
                  <a:srgbClr val="1E293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 Terceiros</a:t>
            </a:r>
            <a:endParaRPr lang="pt-BR" sz="1200" noProof="0" dirty="0"/>
          </a:p>
        </p:txBody>
      </p:sp>
      <p:sp>
        <p:nvSpPr>
          <p:cNvPr id="86" name="Text 34">
            <a:extLst>
              <a:ext uri="{FF2B5EF4-FFF2-40B4-BE49-F238E27FC236}">
                <a16:creationId xmlns:a16="http://schemas.microsoft.com/office/drawing/2014/main" id="{49961062-2403-1EAE-E327-0608882FC0E9}"/>
              </a:ext>
            </a:extLst>
          </p:cNvPr>
          <p:cNvSpPr txBox="1"/>
          <p:nvPr/>
        </p:nvSpPr>
        <p:spPr>
          <a:xfrm>
            <a:off x="7095744" y="4951476"/>
            <a:ext cx="4424782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0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Processos formais de verificação de parceiros e fornecedores que impactam a cadeia tributária.</a:t>
            </a:r>
            <a:endParaRPr lang="pt-BR" sz="1000" noProof="0" dirty="0"/>
          </a:p>
        </p:txBody>
      </p:sp>
      <p:pic>
        <p:nvPicPr>
          <p:cNvPr id="87" name="Image 12" descr="preencoded.png">
            <a:extLst>
              <a:ext uri="{FF2B5EF4-FFF2-40B4-BE49-F238E27FC236}">
                <a16:creationId xmlns:a16="http://schemas.microsoft.com/office/drawing/2014/main" id="{ADA64102-D287-9EAF-9D25-4444B974B70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/>
          <a:stretch/>
        </p:blipFill>
        <p:spPr>
          <a:xfrm>
            <a:off x="11315700" y="4604004"/>
            <a:ext cx="152705" cy="152705"/>
          </a:xfrm>
          <a:prstGeom prst="rect">
            <a:avLst/>
          </a:prstGeom>
        </p:spPr>
      </p:pic>
      <p:sp>
        <p:nvSpPr>
          <p:cNvPr id="88" name="Shape 25">
            <a:extLst>
              <a:ext uri="{FF2B5EF4-FFF2-40B4-BE49-F238E27FC236}">
                <a16:creationId xmlns:a16="http://schemas.microsoft.com/office/drawing/2014/main" id="{1B617DC0-12BE-92AE-A59F-27ACB0DD3C4E}"/>
              </a:ext>
            </a:extLst>
          </p:cNvPr>
          <p:cNvSpPr/>
          <p:nvPr/>
        </p:nvSpPr>
        <p:spPr>
          <a:xfrm>
            <a:off x="570587" y="5280085"/>
            <a:ext cx="5429707" cy="1076249"/>
          </a:xfrm>
          <a:prstGeom prst="roundRect">
            <a:avLst>
              <a:gd name="adj" fmla="val 902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54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89" name="Shape 26">
            <a:extLst>
              <a:ext uri="{FF2B5EF4-FFF2-40B4-BE49-F238E27FC236}">
                <a16:creationId xmlns:a16="http://schemas.microsoft.com/office/drawing/2014/main" id="{ABB9664A-B486-E6FB-79A3-1572DCD445AE}"/>
              </a:ext>
            </a:extLst>
          </p:cNvPr>
          <p:cNvSpPr/>
          <p:nvPr/>
        </p:nvSpPr>
        <p:spPr>
          <a:xfrm>
            <a:off x="570587" y="5280085"/>
            <a:ext cx="57607" cy="1054303"/>
          </a:xfrm>
          <a:prstGeom prst="rect">
            <a:avLst/>
          </a:prstGeom>
          <a:solidFill>
            <a:srgbClr val="CBD5E1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90" name="Shape 27">
            <a:extLst>
              <a:ext uri="{FF2B5EF4-FFF2-40B4-BE49-F238E27FC236}">
                <a16:creationId xmlns:a16="http://schemas.microsoft.com/office/drawing/2014/main" id="{8E4968AA-2530-4496-A8E9-D326D29C79AA}"/>
              </a:ext>
            </a:extLst>
          </p:cNvPr>
          <p:cNvSpPr/>
          <p:nvPr/>
        </p:nvSpPr>
        <p:spPr>
          <a:xfrm>
            <a:off x="770841" y="5480339"/>
            <a:ext cx="514807" cy="514807"/>
          </a:xfrm>
          <a:prstGeom prst="roundRect">
            <a:avLst>
              <a:gd name="adj" fmla="val 39471"/>
            </a:avLst>
          </a:prstGeom>
          <a:solidFill>
            <a:srgbClr val="F0F9FF"/>
          </a:solidFill>
          <a:ln w="12700">
            <a:solidFill>
              <a:srgbClr val="E0F2FE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92" name="Text 28">
            <a:extLst>
              <a:ext uri="{FF2B5EF4-FFF2-40B4-BE49-F238E27FC236}">
                <a16:creationId xmlns:a16="http://schemas.microsoft.com/office/drawing/2014/main" id="{658FE0FD-2E55-60A5-14AE-62F8F1328386}"/>
              </a:ext>
            </a:extLst>
          </p:cNvPr>
          <p:cNvSpPr txBox="1"/>
          <p:nvPr/>
        </p:nvSpPr>
        <p:spPr>
          <a:xfrm>
            <a:off x="1475843" y="5499541"/>
            <a:ext cx="236006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b="1" dirty="0">
                <a:solidFill>
                  <a:srgbClr val="1E293B"/>
                </a:solidFill>
                <a:latin typeface="Montserrat" pitchFamily="34" charset="0"/>
              </a:rPr>
              <a:t>Órgão de Governança</a:t>
            </a:r>
            <a:endParaRPr lang="pt-BR" sz="1200" noProof="0" dirty="0"/>
          </a:p>
        </p:txBody>
      </p:sp>
      <p:sp>
        <p:nvSpPr>
          <p:cNvPr id="93" name="Text 29">
            <a:extLst>
              <a:ext uri="{FF2B5EF4-FFF2-40B4-BE49-F238E27FC236}">
                <a16:creationId xmlns:a16="http://schemas.microsoft.com/office/drawing/2014/main" id="{EE7285FE-6DA1-3B67-9C09-4C4024157CEF}"/>
              </a:ext>
            </a:extLst>
          </p:cNvPr>
          <p:cNvSpPr txBox="1"/>
          <p:nvPr/>
        </p:nvSpPr>
        <p:spPr>
          <a:xfrm>
            <a:off x="1475843" y="5780262"/>
            <a:ext cx="3900830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sz="1000" dirty="0">
                <a:solidFill>
                  <a:srgbClr val="4A5568"/>
                </a:solidFill>
                <a:latin typeface="Montserrat" pitchFamily="2" charset="77"/>
                <a:ea typeface="Open Sans" pitchFamily="34" charset="-122"/>
                <a:cs typeface="Open Sans" pitchFamily="34" charset="-120"/>
              </a:rPr>
              <a:t>Conselho de Administração / Fiscal com </a:t>
            </a:r>
            <a:r>
              <a:rPr lang="pt-BR" sz="1000" b="1" dirty="0">
                <a:solidFill>
                  <a:srgbClr val="4A5568"/>
                </a:solidFill>
                <a:latin typeface="Montserrat" pitchFamily="2" charset="77"/>
                <a:ea typeface="Open Sans" pitchFamily="34" charset="-122"/>
                <a:cs typeface="Open Sans" pitchFamily="34" charset="-120"/>
              </a:rPr>
              <a:t>responsabilidade final </a:t>
            </a:r>
            <a:r>
              <a:rPr lang="pt-BR" sz="1000" dirty="0">
                <a:solidFill>
                  <a:srgbClr val="4A5568"/>
                </a:solidFill>
                <a:latin typeface="Montserrat" pitchFamily="2" charset="77"/>
                <a:ea typeface="Open Sans" pitchFamily="34" charset="-122"/>
                <a:cs typeface="Open Sans" pitchFamily="34" charset="-120"/>
              </a:rPr>
              <a:t>pela supervisão da norma</a:t>
            </a:r>
            <a:endParaRPr lang="pt-BR" sz="1000" dirty="0">
              <a:latin typeface="Montserrat" pitchFamily="2" charset="77"/>
            </a:endParaRPr>
          </a:p>
        </p:txBody>
      </p:sp>
      <p:pic>
        <p:nvPicPr>
          <p:cNvPr id="94" name="Image 10" descr="preencoded.png">
            <a:extLst>
              <a:ext uri="{FF2B5EF4-FFF2-40B4-BE49-F238E27FC236}">
                <a16:creationId xmlns:a16="http://schemas.microsoft.com/office/drawing/2014/main" id="{CA0E2298-694B-55E0-7E3A-E49702BECEE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rcRect/>
          <a:stretch/>
        </p:blipFill>
        <p:spPr>
          <a:xfrm>
            <a:off x="5694885" y="5432790"/>
            <a:ext cx="152705" cy="152705"/>
          </a:xfrm>
          <a:prstGeom prst="rect">
            <a:avLst/>
          </a:prstGeom>
        </p:spPr>
      </p:pic>
      <p:pic>
        <p:nvPicPr>
          <p:cNvPr id="95" name="Image 3" descr="preencoded.png">
            <a:extLst>
              <a:ext uri="{FF2B5EF4-FFF2-40B4-BE49-F238E27FC236}">
                <a16:creationId xmlns:a16="http://schemas.microsoft.com/office/drawing/2014/main" id="{374FC199-24B1-DA8E-DC44-99C5851C253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14400" y="561588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2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D10D-D918-C5B9-B661-189978572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9B3D07D-9F0B-9320-FEAE-6ACB33A8A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id="{9655D2C2-B3CA-2B84-2CB8-223177C563B7}"/>
              </a:ext>
            </a:extLst>
          </p:cNvPr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E5CB7C9-A1B2-83AB-03CE-45085E7BF69B}"/>
              </a:ext>
            </a:extLst>
          </p:cNvPr>
          <p:cNvSpPr txBox="1"/>
          <p:nvPr/>
        </p:nvSpPr>
        <p:spPr>
          <a:xfrm>
            <a:off x="1668780" y="366217"/>
            <a:ext cx="9951416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2700" b="1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Delimitação do </a:t>
            </a:r>
            <a:r>
              <a:rPr lang="pt-BR" sz="2700" b="1" noProof="0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termo “Responsabilidade” + Anexo </a:t>
            </a:r>
            <a:r>
              <a:rPr lang="pt-BR" sz="2700" b="1" noProof="0" dirty="0" err="1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</a:t>
            </a:r>
            <a:endParaRPr lang="pt-BR" sz="2700" noProof="0" dirty="0"/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02AD4D8D-D83C-A6A5-62D1-46C2DD6035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rcRect l="-266" r="-266"/>
          <a:stretch/>
        </p:blipFill>
        <p:spPr>
          <a:xfrm>
            <a:off x="11296498" y="1278534"/>
            <a:ext cx="323698" cy="286207"/>
          </a:xfrm>
          <a:prstGeom prst="rect">
            <a:avLst/>
          </a:prstGeom>
        </p:spPr>
      </p:pic>
      <p:sp>
        <p:nvSpPr>
          <p:cNvPr id="71" name="Shape 5">
            <a:extLst>
              <a:ext uri="{FF2B5EF4-FFF2-40B4-BE49-F238E27FC236}">
                <a16:creationId xmlns:a16="http://schemas.microsoft.com/office/drawing/2014/main" id="{E0F5E1B0-6414-1B7A-BA74-76C66EEC74C9}"/>
              </a:ext>
            </a:extLst>
          </p:cNvPr>
          <p:cNvSpPr/>
          <p:nvPr/>
        </p:nvSpPr>
        <p:spPr>
          <a:xfrm>
            <a:off x="762000" y="1145032"/>
            <a:ext cx="11048695" cy="1419149"/>
          </a:xfrm>
          <a:prstGeom prst="rect">
            <a:avLst/>
          </a:prstGeom>
          <a:solidFill>
            <a:schemeClr val="bg1"/>
          </a:solidFill>
          <a:ln/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72" name="Shape 6">
            <a:extLst>
              <a:ext uri="{FF2B5EF4-FFF2-40B4-BE49-F238E27FC236}">
                <a16:creationId xmlns:a16="http://schemas.microsoft.com/office/drawing/2014/main" id="{F57B1EDD-89CB-517F-7B1C-88FF4170E9AC}"/>
              </a:ext>
            </a:extLst>
          </p:cNvPr>
          <p:cNvSpPr/>
          <p:nvPr/>
        </p:nvSpPr>
        <p:spPr>
          <a:xfrm>
            <a:off x="762000" y="1145032"/>
            <a:ext cx="75895" cy="1419149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73" name="Image 1" descr="preencoded.png">
            <a:extLst>
              <a:ext uri="{FF2B5EF4-FFF2-40B4-BE49-F238E27FC236}">
                <a16:creationId xmlns:a16="http://schemas.microsoft.com/office/drawing/2014/main" id="{15A6ECF7-6155-0D3A-54D6-22ED197E8D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23991" r="-23991"/>
          <a:stretch/>
        </p:blipFill>
        <p:spPr>
          <a:xfrm>
            <a:off x="724052" y="1077722"/>
            <a:ext cx="666598" cy="514807"/>
          </a:xfrm>
          <a:prstGeom prst="rect">
            <a:avLst/>
          </a:prstGeom>
        </p:spPr>
      </p:pic>
      <p:sp>
        <p:nvSpPr>
          <p:cNvPr id="74" name="Text 7">
            <a:extLst>
              <a:ext uri="{FF2B5EF4-FFF2-40B4-BE49-F238E27FC236}">
                <a16:creationId xmlns:a16="http://schemas.microsoft.com/office/drawing/2014/main" id="{15C38CDA-81D5-E436-8C1E-21742375E287}"/>
              </a:ext>
            </a:extLst>
          </p:cNvPr>
          <p:cNvSpPr txBox="1"/>
          <p:nvPr/>
        </p:nvSpPr>
        <p:spPr>
          <a:xfrm>
            <a:off x="1219200" y="1401979"/>
            <a:ext cx="10400996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pt-BR" sz="1800" b="1" i="1" noProof="0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responsabilidade pela gestão de compliance tributário não se confunde com a responsabilidade pelo crédito tributário prevista na legislação."</a:t>
            </a:r>
            <a:endParaRPr lang="pt-BR" sz="1800" noProof="0" dirty="0"/>
          </a:p>
        </p:txBody>
      </p:sp>
      <p:sp>
        <p:nvSpPr>
          <p:cNvPr id="75" name="Text 8">
            <a:extLst>
              <a:ext uri="{FF2B5EF4-FFF2-40B4-BE49-F238E27FC236}">
                <a16:creationId xmlns:a16="http://schemas.microsoft.com/office/drawing/2014/main" id="{6C0F2138-5797-6113-3F2A-4500377424E9}"/>
              </a:ext>
            </a:extLst>
          </p:cNvPr>
          <p:cNvSpPr txBox="1"/>
          <p:nvPr/>
        </p:nvSpPr>
        <p:spPr>
          <a:xfrm>
            <a:off x="1219200" y="2127098"/>
            <a:ext cx="2339035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000" b="1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ABNT NBR 17301:2025 - ANEXO </a:t>
            </a:r>
            <a:r>
              <a:rPr lang="pt-BR" sz="1000" b="1" noProof="0" dirty="0" err="1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</a:t>
            </a:r>
            <a:endParaRPr lang="pt-BR" sz="1000" noProof="0" dirty="0"/>
          </a:p>
        </p:txBody>
      </p:sp>
      <p:sp>
        <p:nvSpPr>
          <p:cNvPr id="76" name="Shape 9">
            <a:extLst>
              <a:ext uri="{FF2B5EF4-FFF2-40B4-BE49-F238E27FC236}">
                <a16:creationId xmlns:a16="http://schemas.microsoft.com/office/drawing/2014/main" id="{DB42D205-580C-05CB-5A69-92894E0EE646}"/>
              </a:ext>
            </a:extLst>
          </p:cNvPr>
          <p:cNvSpPr/>
          <p:nvPr/>
        </p:nvSpPr>
        <p:spPr>
          <a:xfrm>
            <a:off x="762000" y="2714245"/>
            <a:ext cx="5333695" cy="2582264"/>
          </a:xfrm>
          <a:prstGeom prst="roundRect">
            <a:avLst>
              <a:gd name="adj" fmla="val 1472"/>
            </a:avLst>
          </a:prstGeom>
          <a:solidFill>
            <a:srgbClr val="FFFFFF"/>
          </a:solidFill>
          <a:ln w="76200">
            <a:solidFill>
              <a:srgbClr val="10B981"/>
            </a:solidFill>
            <a:prstDash val="solid"/>
          </a:ln>
          <a:effectLst>
            <a:outerShdw blurRad="139700" dist="1016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77" name="Shape 10">
            <a:extLst>
              <a:ext uri="{FF2B5EF4-FFF2-40B4-BE49-F238E27FC236}">
                <a16:creationId xmlns:a16="http://schemas.microsoft.com/office/drawing/2014/main" id="{465B65E4-A183-9971-997B-51F5669E4989}"/>
              </a:ext>
            </a:extLst>
          </p:cNvPr>
          <p:cNvSpPr/>
          <p:nvPr/>
        </p:nvSpPr>
        <p:spPr>
          <a:xfrm>
            <a:off x="1057351" y="3800551"/>
            <a:ext cx="4743907" cy="19202"/>
          </a:xfrm>
          <a:prstGeom prst="rect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78" name="Image 2" descr="preencoded.png">
            <a:extLst>
              <a:ext uri="{FF2B5EF4-FFF2-40B4-BE49-F238E27FC236}">
                <a16:creationId xmlns:a16="http://schemas.microsoft.com/office/drawing/2014/main" id="{E3BD72F9-760E-8181-3457-6417E38162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38195" y="2829459"/>
            <a:ext cx="381305" cy="381305"/>
          </a:xfrm>
          <a:prstGeom prst="rect">
            <a:avLst/>
          </a:prstGeom>
        </p:spPr>
      </p:pic>
      <p:sp>
        <p:nvSpPr>
          <p:cNvPr id="79" name="Text 11">
            <a:extLst>
              <a:ext uri="{FF2B5EF4-FFF2-40B4-BE49-F238E27FC236}">
                <a16:creationId xmlns:a16="http://schemas.microsoft.com/office/drawing/2014/main" id="{BDDE9DE0-9561-CC4F-003C-4BF0008ADD4C}"/>
              </a:ext>
            </a:extLst>
          </p:cNvPr>
          <p:cNvSpPr txBox="1"/>
          <p:nvPr/>
        </p:nvSpPr>
        <p:spPr>
          <a:xfrm>
            <a:off x="2150059" y="3400959"/>
            <a:ext cx="27057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500" b="1" noProof="0" dirty="0">
                <a:solidFill>
                  <a:srgbClr val="065F4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GESTÃO DE COMPLIANCE</a:t>
            </a:r>
            <a:endParaRPr lang="pt-BR" sz="1500" noProof="0" dirty="0"/>
          </a:p>
        </p:txBody>
      </p:sp>
      <p:pic>
        <p:nvPicPr>
          <p:cNvPr id="80" name="Image 3" descr="preencoded.png">
            <a:extLst>
              <a:ext uri="{FF2B5EF4-FFF2-40B4-BE49-F238E27FC236}">
                <a16:creationId xmlns:a16="http://schemas.microsoft.com/office/drawing/2014/main" id="{2D49F2E2-03B8-1F60-DB3F-E1890F6D122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2571" r="-2571"/>
          <a:stretch/>
        </p:blipFill>
        <p:spPr>
          <a:xfrm>
            <a:off x="1057351" y="4009949"/>
            <a:ext cx="105156" cy="114300"/>
          </a:xfrm>
          <a:prstGeom prst="rect">
            <a:avLst/>
          </a:prstGeom>
        </p:spPr>
      </p:pic>
      <p:sp>
        <p:nvSpPr>
          <p:cNvPr id="81" name="Text 12">
            <a:extLst>
              <a:ext uri="{FF2B5EF4-FFF2-40B4-BE49-F238E27FC236}">
                <a16:creationId xmlns:a16="http://schemas.microsoft.com/office/drawing/2014/main" id="{E3DCA97B-CC61-0731-2B8F-AF86A7999F2C}"/>
              </a:ext>
            </a:extLst>
          </p:cNvPr>
          <p:cNvSpPr txBox="1"/>
          <p:nvPr/>
        </p:nvSpPr>
        <p:spPr>
          <a:xfrm>
            <a:off x="1276807" y="4095901"/>
            <a:ext cx="4505249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Foco em implementar e manter os </a:t>
            </a:r>
            <a:r>
              <a:rPr lang="pt-BR" sz="1200" b="1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processos e controles </a:t>
            </a:r>
            <a:r>
              <a:rPr lang="pt-BR" sz="1200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robustos</a:t>
            </a:r>
            <a:endParaRPr lang="pt-BR" sz="1200" noProof="0" dirty="0"/>
          </a:p>
        </p:txBody>
      </p:sp>
      <p:pic>
        <p:nvPicPr>
          <p:cNvPr id="84" name="Image 4" descr="preencoded.png">
            <a:extLst>
              <a:ext uri="{FF2B5EF4-FFF2-40B4-BE49-F238E27FC236}">
                <a16:creationId xmlns:a16="http://schemas.microsoft.com/office/drawing/2014/main" id="{048F51E6-A138-22A7-DA6B-D3D1FA5DCA7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2571" r="-2571"/>
          <a:stretch/>
        </p:blipFill>
        <p:spPr>
          <a:xfrm>
            <a:off x="1057351" y="4479849"/>
            <a:ext cx="105156" cy="114300"/>
          </a:xfrm>
          <a:prstGeom prst="rect">
            <a:avLst/>
          </a:prstGeom>
        </p:spPr>
      </p:pic>
      <p:sp>
        <p:nvSpPr>
          <p:cNvPr id="85" name="Text 15">
            <a:extLst>
              <a:ext uri="{FF2B5EF4-FFF2-40B4-BE49-F238E27FC236}">
                <a16:creationId xmlns:a16="http://schemas.microsoft.com/office/drawing/2014/main" id="{270E1133-ECCE-5161-06DD-7DD46F23718B}"/>
              </a:ext>
            </a:extLst>
          </p:cNvPr>
          <p:cNvSpPr txBox="1"/>
          <p:nvPr/>
        </p:nvSpPr>
        <p:spPr>
          <a:xfrm>
            <a:off x="1276807" y="4499051"/>
            <a:ext cx="30861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Responsabilidade da gestão em prover</a:t>
            </a:r>
            <a:endParaRPr lang="pt-BR" sz="1200" noProof="0" dirty="0"/>
          </a:p>
        </p:txBody>
      </p:sp>
      <p:sp>
        <p:nvSpPr>
          <p:cNvPr id="86" name="Text 16">
            <a:extLst>
              <a:ext uri="{FF2B5EF4-FFF2-40B4-BE49-F238E27FC236}">
                <a16:creationId xmlns:a16="http://schemas.microsoft.com/office/drawing/2014/main" id="{D342BC0A-60B1-4121-9448-E3536D652A6A}"/>
              </a:ext>
            </a:extLst>
          </p:cNvPr>
          <p:cNvSpPr txBox="1"/>
          <p:nvPr/>
        </p:nvSpPr>
        <p:spPr>
          <a:xfrm>
            <a:off x="4308450" y="4499051"/>
            <a:ext cx="15526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recursos e cultura</a:t>
            </a:r>
            <a:endParaRPr lang="pt-BR" sz="1200" noProof="0" dirty="0"/>
          </a:p>
        </p:txBody>
      </p:sp>
      <p:sp>
        <p:nvSpPr>
          <p:cNvPr id="87" name="Text 17">
            <a:extLst>
              <a:ext uri="{FF2B5EF4-FFF2-40B4-BE49-F238E27FC236}">
                <a16:creationId xmlns:a16="http://schemas.microsoft.com/office/drawing/2014/main" id="{D7F2859D-B425-C3A3-9E8F-F0A6D6697ABF}"/>
              </a:ext>
            </a:extLst>
          </p:cNvPr>
          <p:cNvSpPr txBox="1"/>
          <p:nvPr/>
        </p:nvSpPr>
        <p:spPr>
          <a:xfrm>
            <a:off x="5675986" y="4499051"/>
            <a:ext cx="1527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pt-BR" sz="1200" noProof="0" dirty="0"/>
          </a:p>
        </p:txBody>
      </p:sp>
      <p:pic>
        <p:nvPicPr>
          <p:cNvPr id="88" name="Image 5" descr="preencoded.png">
            <a:extLst>
              <a:ext uri="{FF2B5EF4-FFF2-40B4-BE49-F238E27FC236}">
                <a16:creationId xmlns:a16="http://schemas.microsoft.com/office/drawing/2014/main" id="{A2EB2C64-F1EE-BAD7-0597-9392A2C642E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2571" r="-2571"/>
          <a:stretch/>
        </p:blipFill>
        <p:spPr>
          <a:xfrm>
            <a:off x="1057351" y="4822749"/>
            <a:ext cx="105156" cy="114300"/>
          </a:xfrm>
          <a:prstGeom prst="rect">
            <a:avLst/>
          </a:prstGeom>
        </p:spPr>
      </p:pic>
      <p:sp>
        <p:nvSpPr>
          <p:cNvPr id="89" name="Text 18">
            <a:extLst>
              <a:ext uri="{FF2B5EF4-FFF2-40B4-BE49-F238E27FC236}">
                <a16:creationId xmlns:a16="http://schemas.microsoft.com/office/drawing/2014/main" id="{385CAE7F-EF55-15A1-DB08-B0F0035F2E89}"/>
              </a:ext>
            </a:extLst>
          </p:cNvPr>
          <p:cNvSpPr txBox="1"/>
          <p:nvPr/>
        </p:nvSpPr>
        <p:spPr>
          <a:xfrm>
            <a:off x="1276807" y="4841951"/>
            <a:ext cx="27148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Objetivo: Prevenir riscos e garantir</a:t>
            </a:r>
            <a:endParaRPr lang="pt-BR" sz="1200" noProof="0" dirty="0"/>
          </a:p>
        </p:txBody>
      </p:sp>
      <p:sp>
        <p:nvSpPr>
          <p:cNvPr id="90" name="Text 19">
            <a:extLst>
              <a:ext uri="{FF2B5EF4-FFF2-40B4-BE49-F238E27FC236}">
                <a16:creationId xmlns:a16="http://schemas.microsoft.com/office/drawing/2014/main" id="{2E56EB61-1E38-7113-E7D1-68B4751914F8}"/>
              </a:ext>
            </a:extLst>
          </p:cNvPr>
          <p:cNvSpPr txBox="1"/>
          <p:nvPr/>
        </p:nvSpPr>
        <p:spPr>
          <a:xfrm>
            <a:off x="3936289" y="4841951"/>
            <a:ext cx="158191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melhoria contínua</a:t>
            </a:r>
            <a:endParaRPr lang="pt-BR" sz="1200" noProof="0" dirty="0"/>
          </a:p>
        </p:txBody>
      </p:sp>
      <p:sp>
        <p:nvSpPr>
          <p:cNvPr id="91" name="Text 20">
            <a:extLst>
              <a:ext uri="{FF2B5EF4-FFF2-40B4-BE49-F238E27FC236}">
                <a16:creationId xmlns:a16="http://schemas.microsoft.com/office/drawing/2014/main" id="{F43841E5-FE93-F0B3-01AB-28590CF05BD9}"/>
              </a:ext>
            </a:extLst>
          </p:cNvPr>
          <p:cNvSpPr txBox="1"/>
          <p:nvPr/>
        </p:nvSpPr>
        <p:spPr>
          <a:xfrm>
            <a:off x="5339486" y="4841951"/>
            <a:ext cx="1527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pt-BR" sz="1200" noProof="0" dirty="0"/>
          </a:p>
        </p:txBody>
      </p:sp>
      <p:sp>
        <p:nvSpPr>
          <p:cNvPr id="92" name="Shape 21">
            <a:extLst>
              <a:ext uri="{FF2B5EF4-FFF2-40B4-BE49-F238E27FC236}">
                <a16:creationId xmlns:a16="http://schemas.microsoft.com/office/drawing/2014/main" id="{FC2A2E98-5451-29FC-81C4-B25ACCE797A6}"/>
              </a:ext>
            </a:extLst>
          </p:cNvPr>
          <p:cNvSpPr/>
          <p:nvPr/>
        </p:nvSpPr>
        <p:spPr>
          <a:xfrm>
            <a:off x="6477000" y="2729331"/>
            <a:ext cx="5333695" cy="2558035"/>
          </a:xfrm>
          <a:prstGeom prst="roundRect">
            <a:avLst>
              <a:gd name="adj" fmla="val 1472"/>
            </a:avLst>
          </a:prstGeom>
          <a:solidFill>
            <a:srgbClr val="FFFFFF"/>
          </a:solidFill>
          <a:ln w="76200">
            <a:solidFill>
              <a:srgbClr val="EF4444"/>
            </a:solidFill>
            <a:prstDash val="solid"/>
          </a:ln>
          <a:effectLst>
            <a:outerShdw blurRad="139700" dist="1016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93" name="Shape 22">
            <a:extLst>
              <a:ext uri="{FF2B5EF4-FFF2-40B4-BE49-F238E27FC236}">
                <a16:creationId xmlns:a16="http://schemas.microsoft.com/office/drawing/2014/main" id="{AA654008-CA87-7C30-0D04-EE6CD9D3BD66}"/>
              </a:ext>
            </a:extLst>
          </p:cNvPr>
          <p:cNvSpPr/>
          <p:nvPr/>
        </p:nvSpPr>
        <p:spPr>
          <a:xfrm>
            <a:off x="6772351" y="3800551"/>
            <a:ext cx="4743907" cy="19202"/>
          </a:xfrm>
          <a:prstGeom prst="rect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94" name="Image 6" descr="preencoded.png">
            <a:extLst>
              <a:ext uri="{FF2B5EF4-FFF2-40B4-BE49-F238E27FC236}">
                <a16:creationId xmlns:a16="http://schemas.microsoft.com/office/drawing/2014/main" id="{4E66DDBF-F894-C015-6860-2D48BC83425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40" r="-40"/>
          <a:stretch/>
        </p:blipFill>
        <p:spPr>
          <a:xfrm>
            <a:off x="9000744" y="2829459"/>
            <a:ext cx="286207" cy="381305"/>
          </a:xfrm>
          <a:prstGeom prst="rect">
            <a:avLst/>
          </a:prstGeom>
        </p:spPr>
      </p:pic>
      <p:sp>
        <p:nvSpPr>
          <p:cNvPr id="95" name="Text 23">
            <a:extLst>
              <a:ext uri="{FF2B5EF4-FFF2-40B4-BE49-F238E27FC236}">
                <a16:creationId xmlns:a16="http://schemas.microsoft.com/office/drawing/2014/main" id="{34F8D664-1EC0-314F-B615-E9CF7AF10CB9}"/>
              </a:ext>
            </a:extLst>
          </p:cNvPr>
          <p:cNvSpPr txBox="1"/>
          <p:nvPr/>
        </p:nvSpPr>
        <p:spPr>
          <a:xfrm>
            <a:off x="7465466" y="3400959"/>
            <a:ext cx="35058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500" b="1" noProof="0" dirty="0">
                <a:solidFill>
                  <a:srgbClr val="991B1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RESPONSABILIDADE TRIBUTÁRIA</a:t>
            </a:r>
            <a:endParaRPr lang="pt-BR" sz="1500" noProof="0" dirty="0"/>
          </a:p>
        </p:txBody>
      </p:sp>
      <p:pic>
        <p:nvPicPr>
          <p:cNvPr id="96" name="Image 7" descr="preencoded.png">
            <a:extLst>
              <a:ext uri="{FF2B5EF4-FFF2-40B4-BE49-F238E27FC236}">
                <a16:creationId xmlns:a16="http://schemas.microsoft.com/office/drawing/2014/main" id="{0FC88AC9-E209-B4B9-5F98-D2670973EFB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133" r="-133"/>
          <a:stretch/>
        </p:blipFill>
        <p:spPr>
          <a:xfrm>
            <a:off x="6772351" y="4009949"/>
            <a:ext cx="85954" cy="114300"/>
          </a:xfrm>
          <a:prstGeom prst="rect">
            <a:avLst/>
          </a:prstGeom>
        </p:spPr>
      </p:pic>
      <p:sp>
        <p:nvSpPr>
          <p:cNvPr id="97" name="Text 24">
            <a:extLst>
              <a:ext uri="{FF2B5EF4-FFF2-40B4-BE49-F238E27FC236}">
                <a16:creationId xmlns:a16="http://schemas.microsoft.com/office/drawing/2014/main" id="{8EBB7F0D-086B-6BBC-4ADC-4E7D9BB0DE40}"/>
              </a:ext>
            </a:extLst>
          </p:cNvPr>
          <p:cNvSpPr txBox="1"/>
          <p:nvPr/>
        </p:nvSpPr>
        <p:spPr>
          <a:xfrm>
            <a:off x="6972605" y="4029151"/>
            <a:ext cx="2257654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Responsabilidade legal pelo</a:t>
            </a:r>
            <a:endParaRPr lang="pt-BR" sz="1200" noProof="0" dirty="0"/>
          </a:p>
        </p:txBody>
      </p:sp>
      <p:sp>
        <p:nvSpPr>
          <p:cNvPr id="98" name="Text 25">
            <a:extLst>
              <a:ext uri="{FF2B5EF4-FFF2-40B4-BE49-F238E27FC236}">
                <a16:creationId xmlns:a16="http://schemas.microsoft.com/office/drawing/2014/main" id="{E08EEB41-EBD9-6113-C36D-1C66D5449B2E}"/>
              </a:ext>
            </a:extLst>
          </p:cNvPr>
          <p:cNvSpPr txBox="1"/>
          <p:nvPr/>
        </p:nvSpPr>
        <p:spPr>
          <a:xfrm>
            <a:off x="9110472" y="4029151"/>
            <a:ext cx="188640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pagamento do tributo</a:t>
            </a:r>
            <a:endParaRPr lang="pt-BR" sz="1200" noProof="0" dirty="0"/>
          </a:p>
        </p:txBody>
      </p:sp>
      <p:sp>
        <p:nvSpPr>
          <p:cNvPr id="99" name="Text 26">
            <a:extLst>
              <a:ext uri="{FF2B5EF4-FFF2-40B4-BE49-F238E27FC236}">
                <a16:creationId xmlns:a16="http://schemas.microsoft.com/office/drawing/2014/main" id="{7423401F-ACE8-B21D-3CA2-9B19F2EF9D42}"/>
              </a:ext>
            </a:extLst>
          </p:cNvPr>
          <p:cNvSpPr txBox="1"/>
          <p:nvPr/>
        </p:nvSpPr>
        <p:spPr>
          <a:xfrm>
            <a:off x="10877093" y="4029151"/>
            <a:ext cx="5715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 (CTN).</a:t>
            </a:r>
            <a:endParaRPr lang="pt-BR" sz="1200" noProof="0" dirty="0"/>
          </a:p>
        </p:txBody>
      </p:sp>
      <p:pic>
        <p:nvPicPr>
          <p:cNvPr id="100" name="Image 8" descr="preencoded.png">
            <a:extLst>
              <a:ext uri="{FF2B5EF4-FFF2-40B4-BE49-F238E27FC236}">
                <a16:creationId xmlns:a16="http://schemas.microsoft.com/office/drawing/2014/main" id="{B8FBE5D9-A24B-3E21-A3DC-4927BB3C764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133" r="-133"/>
          <a:stretch/>
        </p:blipFill>
        <p:spPr>
          <a:xfrm>
            <a:off x="6772351" y="4352849"/>
            <a:ext cx="85954" cy="114300"/>
          </a:xfrm>
          <a:prstGeom prst="rect">
            <a:avLst/>
          </a:prstGeom>
        </p:spPr>
      </p:pic>
      <p:sp>
        <p:nvSpPr>
          <p:cNvPr id="101" name="Text 27">
            <a:extLst>
              <a:ext uri="{FF2B5EF4-FFF2-40B4-BE49-F238E27FC236}">
                <a16:creationId xmlns:a16="http://schemas.microsoft.com/office/drawing/2014/main" id="{0A2DCCE3-BD4E-BF3D-CD3A-CA9FFCDFEEB9}"/>
              </a:ext>
            </a:extLst>
          </p:cNvPr>
          <p:cNvSpPr txBox="1"/>
          <p:nvPr/>
        </p:nvSpPr>
        <p:spPr>
          <a:xfrm>
            <a:off x="6972605" y="4372051"/>
            <a:ext cx="137160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norma técnica</a:t>
            </a:r>
            <a:endParaRPr lang="pt-BR" sz="1200" noProof="0" dirty="0"/>
          </a:p>
        </p:txBody>
      </p:sp>
      <p:sp>
        <p:nvSpPr>
          <p:cNvPr id="102" name="Text 28">
            <a:extLst>
              <a:ext uri="{FF2B5EF4-FFF2-40B4-BE49-F238E27FC236}">
                <a16:creationId xmlns:a16="http://schemas.microsoft.com/office/drawing/2014/main" id="{E125AAEF-44DD-962A-3B0B-56D987293C74}"/>
              </a:ext>
            </a:extLst>
          </p:cNvPr>
          <p:cNvSpPr txBox="1"/>
          <p:nvPr/>
        </p:nvSpPr>
        <p:spPr>
          <a:xfrm>
            <a:off x="8291576" y="4372051"/>
            <a:ext cx="75255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não cria</a:t>
            </a:r>
            <a:endParaRPr lang="pt-BR" sz="1200" noProof="0" dirty="0"/>
          </a:p>
        </p:txBody>
      </p:sp>
      <p:sp>
        <p:nvSpPr>
          <p:cNvPr id="103" name="Text 29">
            <a:extLst>
              <a:ext uri="{FF2B5EF4-FFF2-40B4-BE49-F238E27FC236}">
                <a16:creationId xmlns:a16="http://schemas.microsoft.com/office/drawing/2014/main" id="{CDDA0FE2-A2B2-643A-E154-7B001D826188}"/>
              </a:ext>
            </a:extLst>
          </p:cNvPr>
          <p:cNvSpPr txBox="1"/>
          <p:nvPr/>
        </p:nvSpPr>
        <p:spPr>
          <a:xfrm>
            <a:off x="8955227" y="4372051"/>
            <a:ext cx="229605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novos tipos penais ou fiscais.</a:t>
            </a:r>
            <a:endParaRPr lang="pt-BR" sz="1200" noProof="0" dirty="0"/>
          </a:p>
        </p:txBody>
      </p:sp>
      <p:pic>
        <p:nvPicPr>
          <p:cNvPr id="104" name="Image 9" descr="preencoded.png">
            <a:extLst>
              <a:ext uri="{FF2B5EF4-FFF2-40B4-BE49-F238E27FC236}">
                <a16:creationId xmlns:a16="http://schemas.microsoft.com/office/drawing/2014/main" id="{D8B80CF5-4417-ACC2-8D86-063FAD0CFB4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133" r="-133"/>
          <a:stretch/>
        </p:blipFill>
        <p:spPr>
          <a:xfrm>
            <a:off x="6772351" y="4695749"/>
            <a:ext cx="85954" cy="114300"/>
          </a:xfrm>
          <a:prstGeom prst="rect">
            <a:avLst/>
          </a:prstGeom>
        </p:spPr>
      </p:pic>
      <p:sp>
        <p:nvSpPr>
          <p:cNvPr id="105" name="Text 30">
            <a:extLst>
              <a:ext uri="{FF2B5EF4-FFF2-40B4-BE49-F238E27FC236}">
                <a16:creationId xmlns:a16="http://schemas.microsoft.com/office/drawing/2014/main" id="{84C50113-5536-DE86-96CD-328CDF159ED8}"/>
              </a:ext>
            </a:extLst>
          </p:cNvPr>
          <p:cNvSpPr txBox="1"/>
          <p:nvPr/>
        </p:nvSpPr>
        <p:spPr>
          <a:xfrm>
            <a:off x="6972605" y="4714951"/>
            <a:ext cx="4323588" cy="2093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Não transfere automaticamente a dívida para a </a:t>
            </a:r>
            <a:r>
              <a:rPr lang="pt-BR" sz="1200" b="1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pessoa física </a:t>
            </a:r>
            <a:r>
              <a:rPr lang="pt-BR" sz="1200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 gestor. </a:t>
            </a:r>
            <a:endParaRPr lang="pt-BR" sz="1200" noProof="0" dirty="0"/>
          </a:p>
        </p:txBody>
      </p:sp>
      <p:sp>
        <p:nvSpPr>
          <p:cNvPr id="106" name="Shape 33">
            <a:extLst>
              <a:ext uri="{FF2B5EF4-FFF2-40B4-BE49-F238E27FC236}">
                <a16:creationId xmlns:a16="http://schemas.microsoft.com/office/drawing/2014/main" id="{08FD9594-5ED2-A937-B74D-657FEEE654D2}"/>
              </a:ext>
            </a:extLst>
          </p:cNvPr>
          <p:cNvSpPr/>
          <p:nvPr/>
        </p:nvSpPr>
        <p:spPr>
          <a:xfrm>
            <a:off x="762000" y="5455107"/>
            <a:ext cx="11048695" cy="761695"/>
          </a:xfrm>
          <a:prstGeom prst="roundRect">
            <a:avLst>
              <a:gd name="adj" fmla="val 18007"/>
            </a:avLst>
          </a:prstGeom>
          <a:solidFill>
            <a:srgbClr val="FFFBEB"/>
          </a:solidFill>
          <a:ln w="12700">
            <a:solidFill>
              <a:srgbClr val="FCD34D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pic>
        <p:nvPicPr>
          <p:cNvPr id="107" name="Image 10" descr="preencoded.png">
            <a:extLst>
              <a:ext uri="{FF2B5EF4-FFF2-40B4-BE49-F238E27FC236}">
                <a16:creationId xmlns:a16="http://schemas.microsoft.com/office/drawing/2014/main" id="{8FFAB3BC-4E69-1D3C-6A1E-F38D9C1A88A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09802" y="5721198"/>
            <a:ext cx="228600" cy="228600"/>
          </a:xfrm>
          <a:prstGeom prst="rect">
            <a:avLst/>
          </a:prstGeom>
        </p:spPr>
      </p:pic>
      <p:sp>
        <p:nvSpPr>
          <p:cNvPr id="108" name="Text 34">
            <a:extLst>
              <a:ext uri="{FF2B5EF4-FFF2-40B4-BE49-F238E27FC236}">
                <a16:creationId xmlns:a16="http://schemas.microsoft.com/office/drawing/2014/main" id="{4FE63F1C-8136-7A16-DA57-85CAF2BB7DA3}"/>
              </a:ext>
            </a:extLst>
          </p:cNvPr>
          <p:cNvSpPr txBox="1"/>
          <p:nvPr/>
        </p:nvSpPr>
        <p:spPr>
          <a:xfrm>
            <a:off x="1428598" y="5626100"/>
            <a:ext cx="9944100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200" noProof="0" dirty="0">
                <a:solidFill>
                  <a:srgbClr val="92400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Conclusão Estratégica: O SGCT deve ser utilizado como evidência de diligência e boa-fé administrativa, servindo como proteção institucional, e </a:t>
            </a:r>
            <a:r>
              <a:rPr lang="pt-BR" sz="1200" b="1" u="sng" noProof="0" dirty="0">
                <a:solidFill>
                  <a:srgbClr val="92400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não como instrumento para atrair responsabilidade pessoal automática</a:t>
            </a:r>
            <a:r>
              <a:rPr lang="pt-BR" sz="1200" noProof="0" dirty="0">
                <a:solidFill>
                  <a:srgbClr val="92400E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pt-BR" sz="1200" noProof="0" dirty="0"/>
          </a:p>
        </p:txBody>
      </p:sp>
      <p:sp>
        <p:nvSpPr>
          <p:cNvPr id="109" name="Shape 35">
            <a:extLst>
              <a:ext uri="{FF2B5EF4-FFF2-40B4-BE49-F238E27FC236}">
                <a16:creationId xmlns:a16="http://schemas.microsoft.com/office/drawing/2014/main" id="{1015AE24-E7EF-580C-B120-80DA60D112FF}"/>
              </a:ext>
            </a:extLst>
          </p:cNvPr>
          <p:cNvSpPr/>
          <p:nvPr/>
        </p:nvSpPr>
        <p:spPr>
          <a:xfrm>
            <a:off x="6000598" y="3738372"/>
            <a:ext cx="571500" cy="571500"/>
          </a:xfrm>
          <a:prstGeom prst="ellipse">
            <a:avLst/>
          </a:prstGeom>
          <a:solidFill>
            <a:srgbClr val="003366"/>
          </a:solidFill>
          <a:ln w="50800">
            <a:solidFill>
              <a:srgbClr val="F3F4F6"/>
            </a:solidFill>
            <a:prstDash val="solid"/>
          </a:ln>
          <a:effectLst>
            <a:outerShdw blurRad="635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110" name="Text 36">
            <a:extLst>
              <a:ext uri="{FF2B5EF4-FFF2-40B4-BE49-F238E27FC236}">
                <a16:creationId xmlns:a16="http://schemas.microsoft.com/office/drawing/2014/main" id="{EF5C2352-C49E-D194-0FE3-0839873BCD65}"/>
              </a:ext>
            </a:extLst>
          </p:cNvPr>
          <p:cNvSpPr txBox="1"/>
          <p:nvPr/>
        </p:nvSpPr>
        <p:spPr>
          <a:xfrm>
            <a:off x="6233770" y="3881933"/>
            <a:ext cx="2478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500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≠</a:t>
            </a: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352416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D7DBB-B769-0F85-AC63-FF89663B0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5636869-A1F0-2DB6-94E4-84EBB0E34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2">
            <a:extLst>
              <a:ext uri="{FF2B5EF4-FFF2-40B4-BE49-F238E27FC236}">
                <a16:creationId xmlns:a16="http://schemas.microsoft.com/office/drawing/2014/main" id="{A164995C-C367-D8B7-D726-D8FD5F2EFD8E}"/>
              </a:ext>
            </a:extLst>
          </p:cNvPr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C5D3929F-0AAB-4A88-C898-528DDE4F39F6}"/>
              </a:ext>
            </a:extLst>
          </p:cNvPr>
          <p:cNvSpPr/>
          <p:nvPr/>
        </p:nvSpPr>
        <p:spPr>
          <a:xfrm>
            <a:off x="0" y="1359627"/>
            <a:ext cx="12191695" cy="9144"/>
          </a:xfrm>
          <a:prstGeom prst="rect">
            <a:avLst/>
          </a:prstGeom>
          <a:solidFill>
            <a:srgbClr val="F0F4F8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6CA52DC-AC4E-9796-B47B-3614FB69887F}"/>
              </a:ext>
            </a:extLst>
          </p:cNvPr>
          <p:cNvSpPr txBox="1"/>
          <p:nvPr/>
        </p:nvSpPr>
        <p:spPr>
          <a:xfrm>
            <a:off x="1682497" y="373075"/>
            <a:ext cx="5086807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2700" b="1" noProof="0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 que esperar do SGCT?</a:t>
            </a:r>
            <a:endParaRPr lang="pt-BR" sz="2700" noProof="0" dirty="0"/>
          </a:p>
        </p:txBody>
      </p:sp>
      <p:sp>
        <p:nvSpPr>
          <p:cNvPr id="2" name="Shape 3">
            <a:extLst>
              <a:ext uri="{FF2B5EF4-FFF2-40B4-BE49-F238E27FC236}">
                <a16:creationId xmlns:a16="http://schemas.microsoft.com/office/drawing/2014/main" id="{227512F1-2F16-9ACF-6544-A6E2AE3D3607}"/>
              </a:ext>
            </a:extLst>
          </p:cNvPr>
          <p:cNvSpPr/>
          <p:nvPr/>
        </p:nvSpPr>
        <p:spPr>
          <a:xfrm>
            <a:off x="638002" y="1420974"/>
            <a:ext cx="5333695" cy="3858769"/>
          </a:xfrm>
          <a:prstGeom prst="roundRect">
            <a:avLst>
              <a:gd name="adj" fmla="val 667"/>
            </a:avLst>
          </a:prstGeom>
          <a:solidFill>
            <a:srgbClr val="FFF1F2"/>
          </a:solidFill>
          <a:ln w="12700">
            <a:solidFill>
              <a:srgbClr val="FECDD3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79EAB28D-10DF-63FF-BFBA-C15E90E43810}"/>
              </a:ext>
            </a:extLst>
          </p:cNvPr>
          <p:cNvSpPr/>
          <p:nvPr/>
        </p:nvSpPr>
        <p:spPr>
          <a:xfrm>
            <a:off x="933353" y="2259315"/>
            <a:ext cx="4743907" cy="19202"/>
          </a:xfrm>
          <a:prstGeom prst="rect">
            <a:avLst/>
          </a:prstGeom>
          <a:solidFill>
            <a:srgbClr val="FDA4A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55A6ED4A-DB29-B363-37DE-6C098B49A555}"/>
              </a:ext>
            </a:extLst>
          </p:cNvPr>
          <p:cNvSpPr/>
          <p:nvPr/>
        </p:nvSpPr>
        <p:spPr>
          <a:xfrm>
            <a:off x="933353" y="1611919"/>
            <a:ext cx="457200" cy="457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31" name="Image 0" descr="preencoded.png">
            <a:extLst>
              <a:ext uri="{FF2B5EF4-FFF2-40B4-BE49-F238E27FC236}">
                <a16:creationId xmlns:a16="http://schemas.microsoft.com/office/drawing/2014/main" id="{6767E360-1A19-43E0-FF8D-675BEBC761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3" r="-133"/>
          <a:stretch/>
        </p:blipFill>
        <p:spPr>
          <a:xfrm>
            <a:off x="1076000" y="1726219"/>
            <a:ext cx="171907" cy="228600"/>
          </a:xfrm>
          <a:prstGeom prst="rect">
            <a:avLst/>
          </a:prstGeom>
        </p:spPr>
      </p:pic>
      <p:sp>
        <p:nvSpPr>
          <p:cNvPr id="37" name="Text 6">
            <a:extLst>
              <a:ext uri="{FF2B5EF4-FFF2-40B4-BE49-F238E27FC236}">
                <a16:creationId xmlns:a16="http://schemas.microsoft.com/office/drawing/2014/main" id="{F440B09B-F6B2-B59C-E016-FF44FB5155D1}"/>
              </a:ext>
            </a:extLst>
          </p:cNvPr>
          <p:cNvSpPr txBox="1"/>
          <p:nvPr/>
        </p:nvSpPr>
        <p:spPr>
          <a:xfrm>
            <a:off x="1533200" y="1697873"/>
            <a:ext cx="2095805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800" b="1" noProof="0" dirty="0">
                <a:solidFill>
                  <a:srgbClr val="9F123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MITOS COMUNS</a:t>
            </a:r>
            <a:endParaRPr lang="pt-BR" sz="1800" noProof="0" dirty="0"/>
          </a:p>
        </p:txBody>
      </p:sp>
      <p:pic>
        <p:nvPicPr>
          <p:cNvPr id="38" name="Image 1" descr="preencoded.png">
            <a:extLst>
              <a:ext uri="{FF2B5EF4-FFF2-40B4-BE49-F238E27FC236}">
                <a16:creationId xmlns:a16="http://schemas.microsoft.com/office/drawing/2014/main" id="{8B07C094-A710-9B09-2BCC-FC737EEDE8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27885" b="-127885"/>
          <a:stretch/>
        </p:blipFill>
        <p:spPr>
          <a:xfrm>
            <a:off x="933353" y="2536378"/>
            <a:ext cx="190195" cy="676656"/>
          </a:xfrm>
          <a:prstGeom prst="rect">
            <a:avLst/>
          </a:prstGeom>
        </p:spPr>
      </p:pic>
      <p:sp>
        <p:nvSpPr>
          <p:cNvPr id="39" name="Text 7">
            <a:extLst>
              <a:ext uri="{FF2B5EF4-FFF2-40B4-BE49-F238E27FC236}">
                <a16:creationId xmlns:a16="http://schemas.microsoft.com/office/drawing/2014/main" id="{DAB97D1F-1D92-1B6F-D4A4-8ACD4BDD863A}"/>
              </a:ext>
            </a:extLst>
          </p:cNvPr>
          <p:cNvSpPr txBox="1"/>
          <p:nvPr/>
        </p:nvSpPr>
        <p:spPr>
          <a:xfrm>
            <a:off x="1267109" y="2536378"/>
            <a:ext cx="175747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"Blindagem Total"</a:t>
            </a:r>
            <a:endParaRPr lang="pt-BR" sz="1300" noProof="0" dirty="0"/>
          </a:p>
        </p:txBody>
      </p:sp>
      <p:sp>
        <p:nvSpPr>
          <p:cNvPr id="40" name="Text 8">
            <a:extLst>
              <a:ext uri="{FF2B5EF4-FFF2-40B4-BE49-F238E27FC236}">
                <a16:creationId xmlns:a16="http://schemas.microsoft.com/office/drawing/2014/main" id="{76795D58-2A37-7934-B4A7-990FDD68D08E}"/>
              </a:ext>
            </a:extLst>
          </p:cNvPr>
          <p:cNvSpPr txBox="1"/>
          <p:nvPr/>
        </p:nvSpPr>
        <p:spPr>
          <a:xfrm>
            <a:off x="1267109" y="2821671"/>
            <a:ext cx="448879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1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Acreditar que adotar a norma elimina 100% das autuações ou fiscalizações.</a:t>
            </a:r>
            <a:endParaRPr lang="pt-BR" sz="1100" noProof="0" dirty="0"/>
          </a:p>
        </p:txBody>
      </p:sp>
      <p:pic>
        <p:nvPicPr>
          <p:cNvPr id="41" name="Image 2" descr="preencoded.png">
            <a:extLst>
              <a:ext uri="{FF2B5EF4-FFF2-40B4-BE49-F238E27FC236}">
                <a16:creationId xmlns:a16="http://schemas.microsoft.com/office/drawing/2014/main" id="{74224D74-BD39-B350-9745-F24D1F48C0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27885" b="-127885"/>
          <a:stretch/>
        </p:blipFill>
        <p:spPr>
          <a:xfrm>
            <a:off x="933353" y="3469980"/>
            <a:ext cx="190195" cy="676656"/>
          </a:xfrm>
          <a:prstGeom prst="rect">
            <a:avLst/>
          </a:prstGeom>
        </p:spPr>
      </p:pic>
      <p:sp>
        <p:nvSpPr>
          <p:cNvPr id="42" name="Text 9">
            <a:extLst>
              <a:ext uri="{FF2B5EF4-FFF2-40B4-BE49-F238E27FC236}">
                <a16:creationId xmlns:a16="http://schemas.microsoft.com/office/drawing/2014/main" id="{0A3B2DAF-157C-E73C-4604-3FD81551BEA2}"/>
              </a:ext>
            </a:extLst>
          </p:cNvPr>
          <p:cNvSpPr txBox="1"/>
          <p:nvPr/>
        </p:nvSpPr>
        <p:spPr>
          <a:xfrm>
            <a:off x="1267109" y="3469980"/>
            <a:ext cx="297728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"Responsabilidade Automática"</a:t>
            </a:r>
            <a:endParaRPr lang="pt-BR" sz="1300" noProof="0" dirty="0"/>
          </a:p>
        </p:txBody>
      </p:sp>
      <p:sp>
        <p:nvSpPr>
          <p:cNvPr id="44" name="Text 10">
            <a:extLst>
              <a:ext uri="{FF2B5EF4-FFF2-40B4-BE49-F238E27FC236}">
                <a16:creationId xmlns:a16="http://schemas.microsoft.com/office/drawing/2014/main" id="{541EA3BA-783B-B759-C0D4-1860339DB9DC}"/>
              </a:ext>
            </a:extLst>
          </p:cNvPr>
          <p:cNvSpPr txBox="1"/>
          <p:nvPr/>
        </p:nvSpPr>
        <p:spPr>
          <a:xfrm>
            <a:off x="1267109" y="3755273"/>
            <a:ext cx="43562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1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Achar que a administração se torna corresponsável objetiva pelo crédito tributário.</a:t>
            </a:r>
            <a:endParaRPr lang="pt-BR" sz="1100" noProof="0" dirty="0"/>
          </a:p>
        </p:txBody>
      </p:sp>
      <p:pic>
        <p:nvPicPr>
          <p:cNvPr id="45" name="Image 3" descr="preencoded.png">
            <a:extLst>
              <a:ext uri="{FF2B5EF4-FFF2-40B4-BE49-F238E27FC236}">
                <a16:creationId xmlns:a16="http://schemas.microsoft.com/office/drawing/2014/main" id="{0C515334-04D2-80C4-F9A1-069F4A13B6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27885" b="-127885"/>
          <a:stretch/>
        </p:blipFill>
        <p:spPr>
          <a:xfrm>
            <a:off x="933353" y="4402668"/>
            <a:ext cx="190195" cy="676656"/>
          </a:xfrm>
          <a:prstGeom prst="rect">
            <a:avLst/>
          </a:prstGeom>
        </p:spPr>
      </p:pic>
      <p:sp>
        <p:nvSpPr>
          <p:cNvPr id="46" name="Text 11">
            <a:extLst>
              <a:ext uri="{FF2B5EF4-FFF2-40B4-BE49-F238E27FC236}">
                <a16:creationId xmlns:a16="http://schemas.microsoft.com/office/drawing/2014/main" id="{ADD4CA30-5EB8-572D-01D5-D591CB04EFEF}"/>
              </a:ext>
            </a:extLst>
          </p:cNvPr>
          <p:cNvSpPr txBox="1"/>
          <p:nvPr/>
        </p:nvSpPr>
        <p:spPr>
          <a:xfrm>
            <a:off x="1267109" y="4402668"/>
            <a:ext cx="2082089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"Burocracia de Papel"</a:t>
            </a:r>
            <a:endParaRPr lang="pt-BR" sz="1300" noProof="0" dirty="0"/>
          </a:p>
        </p:txBody>
      </p:sp>
      <p:sp>
        <p:nvSpPr>
          <p:cNvPr id="47" name="Text 12">
            <a:extLst>
              <a:ext uri="{FF2B5EF4-FFF2-40B4-BE49-F238E27FC236}">
                <a16:creationId xmlns:a16="http://schemas.microsoft.com/office/drawing/2014/main" id="{64592B36-0223-2F55-DCEE-9F00F879FF83}"/>
              </a:ext>
            </a:extLst>
          </p:cNvPr>
          <p:cNvSpPr txBox="1"/>
          <p:nvPr/>
        </p:nvSpPr>
        <p:spPr>
          <a:xfrm>
            <a:off x="1267109" y="4688875"/>
            <a:ext cx="4317797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1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Pensar que basta ter manuais escritos e políticas na gaveta para estar em compliance.</a:t>
            </a:r>
            <a:endParaRPr lang="pt-BR" sz="1100" noProof="0" dirty="0"/>
          </a:p>
        </p:txBody>
      </p:sp>
      <p:sp>
        <p:nvSpPr>
          <p:cNvPr id="48" name="Shape 13">
            <a:extLst>
              <a:ext uri="{FF2B5EF4-FFF2-40B4-BE49-F238E27FC236}">
                <a16:creationId xmlns:a16="http://schemas.microsoft.com/office/drawing/2014/main" id="{90AB5731-9A91-5A62-8B9A-30AC989D7FEA}"/>
              </a:ext>
            </a:extLst>
          </p:cNvPr>
          <p:cNvSpPr/>
          <p:nvPr/>
        </p:nvSpPr>
        <p:spPr>
          <a:xfrm>
            <a:off x="6353002" y="1420974"/>
            <a:ext cx="5333695" cy="3858769"/>
          </a:xfrm>
          <a:prstGeom prst="roundRect">
            <a:avLst>
              <a:gd name="adj" fmla="val 667"/>
            </a:avLst>
          </a:prstGeom>
          <a:solidFill>
            <a:srgbClr val="F0FDF4"/>
          </a:solidFill>
          <a:ln w="12700">
            <a:solidFill>
              <a:srgbClr val="BBF7D0"/>
            </a:solidFill>
            <a:prstDash val="solid"/>
          </a:ln>
          <a:effectLst>
            <a:outerShdw blurRad="63500" dist="381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49" name="Shape 14">
            <a:extLst>
              <a:ext uri="{FF2B5EF4-FFF2-40B4-BE49-F238E27FC236}">
                <a16:creationId xmlns:a16="http://schemas.microsoft.com/office/drawing/2014/main" id="{E39FB9AD-90C0-FFE9-1B49-B10F4AD90FD3}"/>
              </a:ext>
            </a:extLst>
          </p:cNvPr>
          <p:cNvSpPr/>
          <p:nvPr/>
        </p:nvSpPr>
        <p:spPr>
          <a:xfrm>
            <a:off x="6648353" y="2259315"/>
            <a:ext cx="4743907" cy="19202"/>
          </a:xfrm>
          <a:prstGeom prst="rect">
            <a:avLst/>
          </a:prstGeom>
          <a:solidFill>
            <a:srgbClr val="86EFA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50" name="Shape 15">
            <a:extLst>
              <a:ext uri="{FF2B5EF4-FFF2-40B4-BE49-F238E27FC236}">
                <a16:creationId xmlns:a16="http://schemas.microsoft.com/office/drawing/2014/main" id="{084E707B-4F7A-2EA9-3092-ED6CA613C1DC}"/>
              </a:ext>
            </a:extLst>
          </p:cNvPr>
          <p:cNvSpPr/>
          <p:nvPr/>
        </p:nvSpPr>
        <p:spPr>
          <a:xfrm>
            <a:off x="6648353" y="1611919"/>
            <a:ext cx="457200" cy="457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  <a:effectLst>
            <a:outerShdw blurRad="38100" dist="25400" dir="54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51" name="Image 4" descr="preencoded.png">
            <a:extLst>
              <a:ext uri="{FF2B5EF4-FFF2-40B4-BE49-F238E27FC236}">
                <a16:creationId xmlns:a16="http://schemas.microsoft.com/office/drawing/2014/main" id="{24C1361C-019D-3427-5262-AA47901423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57" r="-57"/>
          <a:stretch/>
        </p:blipFill>
        <p:spPr>
          <a:xfrm>
            <a:off x="6777284" y="1726219"/>
            <a:ext cx="200254" cy="228600"/>
          </a:xfrm>
          <a:prstGeom prst="rect">
            <a:avLst/>
          </a:prstGeom>
        </p:spPr>
      </p:pic>
      <p:sp>
        <p:nvSpPr>
          <p:cNvPr id="52" name="Text 16">
            <a:extLst>
              <a:ext uri="{FF2B5EF4-FFF2-40B4-BE49-F238E27FC236}">
                <a16:creationId xmlns:a16="http://schemas.microsoft.com/office/drawing/2014/main" id="{54E422A3-1B9A-407E-BB47-2A268659BDA5}"/>
              </a:ext>
            </a:extLst>
          </p:cNvPr>
          <p:cNvSpPr txBox="1"/>
          <p:nvPr/>
        </p:nvSpPr>
        <p:spPr>
          <a:xfrm>
            <a:off x="7248200" y="1697873"/>
            <a:ext cx="27148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800" b="1" noProof="0" dirty="0">
                <a:solidFill>
                  <a:srgbClr val="16653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REALIDADE TÉCNICA</a:t>
            </a:r>
            <a:endParaRPr lang="pt-BR" sz="1800" noProof="0" dirty="0"/>
          </a:p>
        </p:txBody>
      </p:sp>
      <p:pic>
        <p:nvPicPr>
          <p:cNvPr id="53" name="Image 5" descr="preencoded.png">
            <a:extLst>
              <a:ext uri="{FF2B5EF4-FFF2-40B4-BE49-F238E27FC236}">
                <a16:creationId xmlns:a16="http://schemas.microsoft.com/office/drawing/2014/main" id="{B1B4A805-E5DD-1C65-7EDC-255BE38F9C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-127885" b="-127885"/>
          <a:stretch/>
        </p:blipFill>
        <p:spPr>
          <a:xfrm>
            <a:off x="6648353" y="2536378"/>
            <a:ext cx="190195" cy="676656"/>
          </a:xfrm>
          <a:prstGeom prst="rect">
            <a:avLst/>
          </a:prstGeom>
        </p:spPr>
      </p:pic>
      <p:sp>
        <p:nvSpPr>
          <p:cNvPr id="54" name="Text 17">
            <a:extLst>
              <a:ext uri="{FF2B5EF4-FFF2-40B4-BE49-F238E27FC236}">
                <a16:creationId xmlns:a16="http://schemas.microsoft.com/office/drawing/2014/main" id="{EF3CBE2D-6A83-9539-6B18-8E7B20BDEAD3}"/>
              </a:ext>
            </a:extLst>
          </p:cNvPr>
          <p:cNvSpPr txBox="1"/>
          <p:nvPr/>
        </p:nvSpPr>
        <p:spPr>
          <a:xfrm>
            <a:off x="6982109" y="2536378"/>
            <a:ext cx="1890979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"Mitigação e Prova"</a:t>
            </a:r>
            <a:endParaRPr lang="pt-BR" sz="1300" noProof="0" dirty="0"/>
          </a:p>
        </p:txBody>
      </p:sp>
      <p:sp>
        <p:nvSpPr>
          <p:cNvPr id="55" name="Text 18">
            <a:extLst>
              <a:ext uri="{FF2B5EF4-FFF2-40B4-BE49-F238E27FC236}">
                <a16:creationId xmlns:a16="http://schemas.microsoft.com/office/drawing/2014/main" id="{26ACFBCC-A856-759C-7373-9E1F074FDC0E}"/>
              </a:ext>
            </a:extLst>
          </p:cNvPr>
          <p:cNvSpPr txBox="1"/>
          <p:nvPr/>
        </p:nvSpPr>
        <p:spPr>
          <a:xfrm>
            <a:off x="6982109" y="2821671"/>
            <a:ext cx="438454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1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Reduz riscos e serve como prova de boa-fé, mas não altera a obrigação principal.</a:t>
            </a:r>
            <a:endParaRPr lang="pt-BR" sz="1100" noProof="0" dirty="0"/>
          </a:p>
        </p:txBody>
      </p:sp>
      <p:pic>
        <p:nvPicPr>
          <p:cNvPr id="56" name="Image 6" descr="preencoded.png">
            <a:extLst>
              <a:ext uri="{FF2B5EF4-FFF2-40B4-BE49-F238E27FC236}">
                <a16:creationId xmlns:a16="http://schemas.microsoft.com/office/drawing/2014/main" id="{A83A46D6-603E-4847-A914-A06C4631F2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-127885" b="-127885"/>
          <a:stretch/>
        </p:blipFill>
        <p:spPr>
          <a:xfrm>
            <a:off x="6648353" y="3469980"/>
            <a:ext cx="190195" cy="676656"/>
          </a:xfrm>
          <a:prstGeom prst="rect">
            <a:avLst/>
          </a:prstGeom>
        </p:spPr>
      </p:pic>
      <p:sp>
        <p:nvSpPr>
          <p:cNvPr id="57" name="Text 19">
            <a:extLst>
              <a:ext uri="{FF2B5EF4-FFF2-40B4-BE49-F238E27FC236}">
                <a16:creationId xmlns:a16="http://schemas.microsoft.com/office/drawing/2014/main" id="{F1BD01CB-6840-193A-3B23-3E95D37404DA}"/>
              </a:ext>
            </a:extLst>
          </p:cNvPr>
          <p:cNvSpPr txBox="1"/>
          <p:nvPr/>
        </p:nvSpPr>
        <p:spPr>
          <a:xfrm>
            <a:off x="6982109" y="3469980"/>
            <a:ext cx="212963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"Diligência de Gestão"</a:t>
            </a:r>
            <a:endParaRPr lang="pt-BR" sz="1300" noProof="0" dirty="0"/>
          </a:p>
        </p:txBody>
      </p:sp>
      <p:sp>
        <p:nvSpPr>
          <p:cNvPr id="58" name="Text 20">
            <a:extLst>
              <a:ext uri="{FF2B5EF4-FFF2-40B4-BE49-F238E27FC236}">
                <a16:creationId xmlns:a16="http://schemas.microsoft.com/office/drawing/2014/main" id="{47502367-0352-C21F-506F-CAF5BB88BCA5}"/>
              </a:ext>
            </a:extLst>
          </p:cNvPr>
          <p:cNvSpPr txBox="1"/>
          <p:nvPr/>
        </p:nvSpPr>
        <p:spPr>
          <a:xfrm>
            <a:off x="6982109" y="3755273"/>
            <a:ext cx="439369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1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Anexo </a:t>
            </a:r>
            <a:r>
              <a:rPr lang="pt-BR" sz="1100" noProof="0" dirty="0" err="1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</a:t>
            </a:r>
            <a:r>
              <a:rPr lang="pt-BR" sz="11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delimita o escopo: foco na qualidade do sistema de gestão, não na dívida.</a:t>
            </a:r>
            <a:endParaRPr lang="pt-BR" sz="1100" noProof="0" dirty="0"/>
          </a:p>
        </p:txBody>
      </p:sp>
      <p:pic>
        <p:nvPicPr>
          <p:cNvPr id="59" name="Image 7" descr="preencoded.png">
            <a:extLst>
              <a:ext uri="{FF2B5EF4-FFF2-40B4-BE49-F238E27FC236}">
                <a16:creationId xmlns:a16="http://schemas.microsoft.com/office/drawing/2014/main" id="{BF632289-1A7F-ED8B-784B-FB4BD63C3CD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-127885" b="-127885"/>
          <a:stretch/>
        </p:blipFill>
        <p:spPr>
          <a:xfrm>
            <a:off x="6648353" y="4402668"/>
            <a:ext cx="190195" cy="676656"/>
          </a:xfrm>
          <a:prstGeom prst="rect">
            <a:avLst/>
          </a:prstGeom>
        </p:spPr>
      </p:pic>
      <p:sp>
        <p:nvSpPr>
          <p:cNvPr id="60" name="Text 21">
            <a:extLst>
              <a:ext uri="{FF2B5EF4-FFF2-40B4-BE49-F238E27FC236}">
                <a16:creationId xmlns:a16="http://schemas.microsoft.com/office/drawing/2014/main" id="{41684DCA-788D-9ADE-38C3-1BB85ADC9496}"/>
              </a:ext>
            </a:extLst>
          </p:cNvPr>
          <p:cNvSpPr txBox="1"/>
          <p:nvPr/>
        </p:nvSpPr>
        <p:spPr>
          <a:xfrm>
            <a:off x="6982109" y="4402668"/>
            <a:ext cx="2110435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33415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"Cultura e Evidências"</a:t>
            </a:r>
            <a:endParaRPr lang="pt-BR" sz="1300" noProof="0" dirty="0"/>
          </a:p>
        </p:txBody>
      </p:sp>
      <p:sp>
        <p:nvSpPr>
          <p:cNvPr id="61" name="Text 22">
            <a:extLst>
              <a:ext uri="{FF2B5EF4-FFF2-40B4-BE49-F238E27FC236}">
                <a16:creationId xmlns:a16="http://schemas.microsoft.com/office/drawing/2014/main" id="{FA669227-015D-774B-F0AF-CA4AD6BEF4C5}"/>
              </a:ext>
            </a:extLst>
          </p:cNvPr>
          <p:cNvSpPr txBox="1"/>
          <p:nvPr/>
        </p:nvSpPr>
        <p:spPr>
          <a:xfrm>
            <a:off x="6982109" y="4688875"/>
            <a:ext cx="404164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100" noProof="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Exige indicadores, auditoria, canal de denúncias ativo e melhoria contínua real.</a:t>
            </a:r>
            <a:endParaRPr lang="pt-BR" sz="1100" noProof="0" dirty="0"/>
          </a:p>
        </p:txBody>
      </p:sp>
      <p:sp>
        <p:nvSpPr>
          <p:cNvPr id="62" name="Shape 23">
            <a:extLst>
              <a:ext uri="{FF2B5EF4-FFF2-40B4-BE49-F238E27FC236}">
                <a16:creationId xmlns:a16="http://schemas.microsoft.com/office/drawing/2014/main" id="{223E3083-6619-1321-819C-273977B319AF}"/>
              </a:ext>
            </a:extLst>
          </p:cNvPr>
          <p:cNvSpPr/>
          <p:nvPr/>
        </p:nvSpPr>
        <p:spPr>
          <a:xfrm>
            <a:off x="641826" y="5518484"/>
            <a:ext cx="11048695" cy="533095"/>
          </a:xfrm>
          <a:prstGeom prst="roundRect">
            <a:avLst>
              <a:gd name="adj" fmla="val 3675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38100" dist="25400" dir="54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pic>
        <p:nvPicPr>
          <p:cNvPr id="63" name="Image 8" descr="preencoded.png">
            <a:extLst>
              <a:ext uri="{FF2B5EF4-FFF2-40B4-BE49-F238E27FC236}">
                <a16:creationId xmlns:a16="http://schemas.microsoft.com/office/drawing/2014/main" id="{225A8DC6-6703-22EB-7ABE-A7C34A770CB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938445" y="5689476"/>
            <a:ext cx="142646" cy="190195"/>
          </a:xfrm>
          <a:prstGeom prst="rect">
            <a:avLst/>
          </a:prstGeom>
        </p:spPr>
      </p:pic>
      <p:sp>
        <p:nvSpPr>
          <p:cNvPr id="64" name="Text 24">
            <a:extLst>
              <a:ext uri="{FF2B5EF4-FFF2-40B4-BE49-F238E27FC236}">
                <a16:creationId xmlns:a16="http://schemas.microsoft.com/office/drawing/2014/main" id="{45FCFBE3-A73F-319A-9E0E-A6E15810CD92}"/>
              </a:ext>
            </a:extLst>
          </p:cNvPr>
          <p:cNvSpPr txBox="1"/>
          <p:nvPr/>
        </p:nvSpPr>
        <p:spPr>
          <a:xfrm>
            <a:off x="2177104" y="5689476"/>
            <a:ext cx="83347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200" noProof="0" dirty="0">
                <a:solidFill>
                  <a:srgbClr val="47556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Conclusão: O SGCT é um instrumento de governança e sustentabilidade, não um "seguro" contra tributação.</a:t>
            </a:r>
            <a:endParaRPr lang="pt-BR" sz="1200" noProof="0" dirty="0"/>
          </a:p>
        </p:txBody>
      </p:sp>
      <p:sp>
        <p:nvSpPr>
          <p:cNvPr id="65" name="Shape 25">
            <a:extLst>
              <a:ext uri="{FF2B5EF4-FFF2-40B4-BE49-F238E27FC236}">
                <a16:creationId xmlns:a16="http://schemas.microsoft.com/office/drawing/2014/main" id="{CFEF5DDD-949F-AE4B-D924-5B799D12412F}"/>
              </a:ext>
            </a:extLst>
          </p:cNvPr>
          <p:cNvSpPr/>
          <p:nvPr/>
        </p:nvSpPr>
        <p:spPr>
          <a:xfrm>
            <a:off x="5829051" y="3269727"/>
            <a:ext cx="666598" cy="666598"/>
          </a:xfrm>
          <a:prstGeom prst="ellipse">
            <a:avLst/>
          </a:prstGeom>
          <a:solidFill>
            <a:srgbClr val="003366"/>
          </a:solidFill>
          <a:ln w="76200">
            <a:solidFill>
              <a:srgbClr val="F8FAFC"/>
            </a:solidFill>
            <a:prstDash val="solid"/>
          </a:ln>
          <a:effectLst>
            <a:outerShdw blurRad="139700" dist="38100" dir="54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66" name="Text 26">
            <a:extLst>
              <a:ext uri="{FF2B5EF4-FFF2-40B4-BE49-F238E27FC236}">
                <a16:creationId xmlns:a16="http://schemas.microsoft.com/office/drawing/2014/main" id="{E701FE32-2C98-26AD-2A4A-46C8B4D02B1D}"/>
              </a:ext>
            </a:extLst>
          </p:cNvPr>
          <p:cNvSpPr txBox="1"/>
          <p:nvPr/>
        </p:nvSpPr>
        <p:spPr>
          <a:xfrm>
            <a:off x="6002787" y="3431575"/>
            <a:ext cx="4956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800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VS</a:t>
            </a:r>
            <a:endParaRPr lang="pt-BR" sz="1800" noProof="0" dirty="0"/>
          </a:p>
        </p:txBody>
      </p:sp>
    </p:spTree>
    <p:extLst>
      <p:ext uri="{BB962C8B-B14F-4D97-AF65-F5344CB8AC3E}">
        <p14:creationId xmlns:p14="http://schemas.microsoft.com/office/powerpoint/2010/main" val="163053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BE4B2D0-8398-7449-B9B6-75C62BA8A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2"/>
          <p:cNvSpPr/>
          <p:nvPr/>
        </p:nvSpPr>
        <p:spPr>
          <a:xfrm>
            <a:off x="0" y="0"/>
            <a:ext cx="12191695" cy="75895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5" name="Shape 3"/>
          <p:cNvSpPr/>
          <p:nvPr/>
        </p:nvSpPr>
        <p:spPr>
          <a:xfrm>
            <a:off x="0" y="1276502"/>
            <a:ext cx="12191695" cy="9144"/>
          </a:xfrm>
          <a:prstGeom prst="rect">
            <a:avLst/>
          </a:prstGeom>
          <a:solidFill>
            <a:srgbClr val="F0F4F8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Text 4"/>
          <p:cNvSpPr txBox="1"/>
          <p:nvPr/>
        </p:nvSpPr>
        <p:spPr>
          <a:xfrm>
            <a:off x="1682497" y="373075"/>
            <a:ext cx="5086807" cy="419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2700" b="1" noProof="0" dirty="0">
                <a:solidFill>
                  <a:srgbClr val="1A1A1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Encruzilhada Negocial</a:t>
            </a:r>
            <a:endParaRPr lang="pt-BR" sz="2700" noProof="0" dirty="0"/>
          </a:p>
        </p:txBody>
      </p:sp>
      <p:sp>
        <p:nvSpPr>
          <p:cNvPr id="7" name="Text 5"/>
          <p:cNvSpPr txBox="1"/>
          <p:nvPr/>
        </p:nvSpPr>
        <p:spPr>
          <a:xfrm>
            <a:off x="1514246" y="920343"/>
            <a:ext cx="431048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71809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 momento de decisão para o compliance tributário</a:t>
            </a:r>
            <a:endParaRPr lang="pt-BR" sz="1300" b="1" noProof="0" dirty="0"/>
          </a:p>
        </p:txBody>
      </p:sp>
      <p:sp>
        <p:nvSpPr>
          <p:cNvPr id="9" name="Shape 6"/>
          <p:cNvSpPr/>
          <p:nvPr/>
        </p:nvSpPr>
        <p:spPr>
          <a:xfrm>
            <a:off x="761695" y="1968703"/>
            <a:ext cx="4286707" cy="2667305"/>
          </a:xfrm>
          <a:prstGeom prst="roundRect">
            <a:avLst>
              <a:gd name="adj" fmla="val 1959"/>
            </a:avLst>
          </a:prstGeom>
          <a:solidFill>
            <a:srgbClr val="F7FAFC"/>
          </a:solidFill>
          <a:ln w="25400">
            <a:solidFill>
              <a:srgbClr val="CBD5E0"/>
            </a:solidFill>
            <a:prstDash val="solid"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Shape 7"/>
          <p:cNvSpPr/>
          <p:nvPr/>
        </p:nvSpPr>
        <p:spPr>
          <a:xfrm>
            <a:off x="1067105" y="2758745"/>
            <a:ext cx="3676802" cy="19202"/>
          </a:xfrm>
          <a:prstGeom prst="rect">
            <a:avLst/>
          </a:prstGeom>
          <a:solidFill>
            <a:srgbClr val="CBD5E0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/>
        </p:blipFill>
        <p:spPr>
          <a:xfrm>
            <a:off x="1973275" y="2321662"/>
            <a:ext cx="228600" cy="228600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2277770" y="2302459"/>
            <a:ext cx="17337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800" b="1" noProof="0" dirty="0">
                <a:solidFill>
                  <a:srgbClr val="7180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NÃO ADERIR</a:t>
            </a:r>
            <a:endParaRPr lang="pt-BR" sz="1800" noProof="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 l="-30048" r="-30048"/>
          <a:stretch/>
        </p:blipFill>
        <p:spPr>
          <a:xfrm>
            <a:off x="1067105" y="3083357"/>
            <a:ext cx="304495" cy="190195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1514246" y="3059582"/>
            <a:ext cx="18150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Manter o</a:t>
            </a:r>
            <a:r>
              <a:rPr lang="pt-BR" sz="1300" b="1" i="1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status quo</a:t>
            </a:r>
            <a:endParaRPr lang="pt-BR" sz="1300" i="1" noProof="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 l="-30048" r="-30048"/>
          <a:stretch/>
        </p:blipFill>
        <p:spPr>
          <a:xfrm>
            <a:off x="1067105" y="3482950"/>
            <a:ext cx="304495" cy="190195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514246" y="3459175"/>
            <a:ext cx="225308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Evitar exposição imediata</a:t>
            </a:r>
            <a:endParaRPr lang="pt-BR" sz="1300" noProof="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 l="-30048" r="-30048"/>
          <a:stretch/>
        </p:blipFill>
        <p:spPr>
          <a:xfrm>
            <a:off x="1067105" y="3883457"/>
            <a:ext cx="304495" cy="190195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1514246" y="3859682"/>
            <a:ext cx="288218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Risco: Ficar para trás no mercado</a:t>
            </a:r>
            <a:endParaRPr lang="pt-BR" sz="1300" noProof="0" dirty="0"/>
          </a:p>
        </p:txBody>
      </p:sp>
      <p:sp>
        <p:nvSpPr>
          <p:cNvPr id="19" name="Shape 12"/>
          <p:cNvSpPr/>
          <p:nvPr/>
        </p:nvSpPr>
        <p:spPr>
          <a:xfrm>
            <a:off x="7144207" y="1921154"/>
            <a:ext cx="4286707" cy="2762402"/>
          </a:xfrm>
          <a:prstGeom prst="roundRect">
            <a:avLst>
              <a:gd name="adj" fmla="val 1826"/>
            </a:avLst>
          </a:prstGeom>
          <a:solidFill>
            <a:srgbClr val="EBF8FF"/>
          </a:solidFill>
          <a:ln w="25400">
            <a:solidFill>
              <a:srgbClr val="3182CE"/>
            </a:solidFill>
            <a:prstDash val="solid"/>
          </a:ln>
          <a:effectLst>
            <a:outerShdw blurRad="63500" dist="38100" dir="5400000" algn="bl" rotWithShape="0">
              <a:srgbClr val="3182CE">
                <a:alpha val="1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20" name="Shape 13"/>
          <p:cNvSpPr/>
          <p:nvPr/>
        </p:nvSpPr>
        <p:spPr>
          <a:xfrm>
            <a:off x="7448702" y="2711196"/>
            <a:ext cx="3676802" cy="19202"/>
          </a:xfrm>
          <a:prstGeom prst="rect">
            <a:avLst/>
          </a:prstGeom>
          <a:solidFill>
            <a:srgbClr val="3182C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665769" y="2273198"/>
            <a:ext cx="228600" cy="228600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8970264" y="2254910"/>
            <a:ext cx="111465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800" b="1" noProof="0" dirty="0">
                <a:solidFill>
                  <a:srgbClr val="2B6CB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ADERIR</a:t>
            </a:r>
            <a:endParaRPr lang="pt-BR" sz="1800" noProof="0" dirty="0"/>
          </a:p>
        </p:txBody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9"/>
          <a:srcRect l="-56731" r="-56731"/>
          <a:stretch/>
        </p:blipFill>
        <p:spPr>
          <a:xfrm>
            <a:off x="7448702" y="2954426"/>
            <a:ext cx="304495" cy="190195"/>
          </a:xfrm>
          <a:prstGeom prst="rect">
            <a:avLst/>
          </a:prstGeom>
        </p:spPr>
      </p:pic>
      <p:sp>
        <p:nvSpPr>
          <p:cNvPr id="24" name="Text 15"/>
          <p:cNvSpPr txBox="1"/>
          <p:nvPr/>
        </p:nvSpPr>
        <p:spPr>
          <a:xfrm>
            <a:off x="7895844" y="2930652"/>
            <a:ext cx="25868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Investir em estrutura robusta</a:t>
            </a:r>
            <a:endParaRPr lang="pt-BR" sz="1300" noProof="0" dirty="0"/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10"/>
          <a:srcRect l="-21154" r="-21154"/>
          <a:stretch/>
        </p:blipFill>
        <p:spPr>
          <a:xfrm>
            <a:off x="7448702" y="3354934"/>
            <a:ext cx="304495" cy="190195"/>
          </a:xfrm>
          <a:prstGeom prst="rect">
            <a:avLst/>
          </a:prstGeom>
        </p:spPr>
      </p:pic>
      <p:sp>
        <p:nvSpPr>
          <p:cNvPr id="26" name="Text 16"/>
          <p:cNvSpPr txBox="1"/>
          <p:nvPr/>
        </p:nvSpPr>
        <p:spPr>
          <a:xfrm>
            <a:off x="7895844" y="3331159"/>
            <a:ext cx="244327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Assumir transparência total</a:t>
            </a:r>
            <a:endParaRPr lang="pt-BR" sz="1300" noProof="0" dirty="0"/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11"/>
          <a:srcRect l="-30048" r="-30048"/>
          <a:stretch/>
        </p:blipFill>
        <p:spPr>
          <a:xfrm>
            <a:off x="7448702" y="3883457"/>
            <a:ext cx="304495" cy="190195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7895843" y="3730752"/>
            <a:ext cx="3367243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4A556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Oportunidade: Liderar a transformação</a:t>
            </a:r>
            <a:endParaRPr lang="pt-BR" sz="1300" noProof="0" dirty="0"/>
          </a:p>
        </p:txBody>
      </p:sp>
      <p:sp>
        <p:nvSpPr>
          <p:cNvPr id="29" name="Shape 18"/>
          <p:cNvSpPr/>
          <p:nvPr/>
        </p:nvSpPr>
        <p:spPr>
          <a:xfrm>
            <a:off x="761695" y="5159959"/>
            <a:ext cx="10669219" cy="1067105"/>
          </a:xfrm>
          <a:prstGeom prst="roundRect">
            <a:avLst>
              <a:gd name="adj" fmla="val 9181"/>
            </a:avLst>
          </a:prstGeom>
          <a:solidFill>
            <a:srgbClr val="003366"/>
          </a:solidFill>
          <a:ln/>
          <a:effectLst>
            <a:outerShdw blurRad="101600" dist="38100" dir="54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30" name="Text 19"/>
          <p:cNvSpPr txBox="1"/>
          <p:nvPr/>
        </p:nvSpPr>
        <p:spPr>
          <a:xfrm>
            <a:off x="827586" y="5407762"/>
            <a:ext cx="10544223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pt-BR" sz="1600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norma não é apenas técnica — é uma escolha sobre </a:t>
            </a:r>
            <a:r>
              <a:rPr lang="pt-BR" b="1" u="sng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COMO</a:t>
            </a:r>
            <a:r>
              <a:rPr lang="pt-BR" sz="1600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se relacionar com o fisco no futuro</a:t>
            </a:r>
            <a:endParaRPr lang="pt-BR" sz="1600" noProof="0" dirty="0"/>
          </a:p>
        </p:txBody>
      </p:sp>
      <p:sp>
        <p:nvSpPr>
          <p:cNvPr id="32" name="Shape 21"/>
          <p:cNvSpPr/>
          <p:nvPr/>
        </p:nvSpPr>
        <p:spPr>
          <a:xfrm>
            <a:off x="5429707" y="2635301"/>
            <a:ext cx="1333195" cy="1333195"/>
          </a:xfrm>
          <a:prstGeom prst="ellipse">
            <a:avLst/>
          </a:prstGeom>
          <a:solidFill>
            <a:srgbClr val="2D3748"/>
          </a:solidFill>
          <a:ln w="50800">
            <a:solidFill>
              <a:srgbClr val="FFFFFF"/>
            </a:solidFill>
            <a:prstDash val="solid"/>
          </a:ln>
          <a:effectLst>
            <a:outerShdw blurRad="139700" dist="101600" dir="54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pt-BR" noProof="0" dirty="0"/>
          </a:p>
        </p:txBody>
      </p:sp>
      <p:sp>
        <p:nvSpPr>
          <p:cNvPr id="33" name="Text 22"/>
          <p:cNvSpPr txBox="1"/>
          <p:nvPr/>
        </p:nvSpPr>
        <p:spPr>
          <a:xfrm>
            <a:off x="5654650" y="3007462"/>
            <a:ext cx="1114654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2400" b="1" noProof="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SGCT</a:t>
            </a:r>
            <a:endParaRPr lang="pt-BR" sz="2400" noProof="0" dirty="0"/>
          </a:p>
        </p:txBody>
      </p:sp>
      <p:sp>
        <p:nvSpPr>
          <p:cNvPr id="34" name="Text 23"/>
          <p:cNvSpPr txBox="1"/>
          <p:nvPr/>
        </p:nvSpPr>
        <p:spPr>
          <a:xfrm>
            <a:off x="5853989" y="3464662"/>
            <a:ext cx="5715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pt-BR" sz="900" b="1" noProof="0" dirty="0">
                <a:solidFill>
                  <a:srgbClr val="A0AEC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DECISÃO</a:t>
            </a:r>
            <a:endParaRPr lang="pt-BR" sz="900" noProof="0" dirty="0"/>
          </a:p>
        </p:txBody>
      </p:sp>
      <p:sp>
        <p:nvSpPr>
          <p:cNvPr id="35" name="Shape 24"/>
          <p:cNvSpPr/>
          <p:nvPr/>
        </p:nvSpPr>
        <p:spPr>
          <a:xfrm>
            <a:off x="4800600" y="3301898"/>
            <a:ext cx="571500" cy="38405"/>
          </a:xfrm>
          <a:prstGeom prst="rect">
            <a:avLst/>
          </a:prstGeom>
          <a:solidFill>
            <a:srgbClr val="CBD5E0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36" name="Shape 25"/>
          <p:cNvSpPr/>
          <p:nvPr/>
        </p:nvSpPr>
        <p:spPr>
          <a:xfrm>
            <a:off x="6819595" y="3301898"/>
            <a:ext cx="571500" cy="38405"/>
          </a:xfrm>
          <a:prstGeom prst="rect">
            <a:avLst/>
          </a:prstGeom>
          <a:solidFill>
            <a:srgbClr val="CBD5E0"/>
          </a:solidFill>
          <a:ln/>
        </p:spPr>
        <p:txBody>
          <a:bodyPr/>
          <a:lstStyle/>
          <a:p>
            <a:endParaRPr lang="pt-BR" noProof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43fe7-d293-48f8-95a0-508e3568d6db" xsi:nil="true"/>
    <Data xmlns="d937ac56-705c-4625-ab61-edc1520eb985" xsi:nil="true"/>
    <lcf76f155ced4ddcb4097134ff3c332f xmlns="d937ac56-705c-4625-ab61-edc1520eb985">
      <Terms xmlns="http://schemas.microsoft.com/office/infopath/2007/PartnerControls"/>
    </lcf76f155ced4ddcb4097134ff3c332f>
    <Subpasta xmlns="d937ac56-705c-4625-ab61-edc1520eb985" xsi:nil="true"/>
    <Assunto xmlns="d937ac56-705c-4625-ab61-edc1520eb985" xsi:nil="true"/>
    <Autor xmlns="d937ac56-705c-4625-ab61-edc1520eb985" xsi:nil="true"/>
    <_Flow_SignoffStatus xmlns="d937ac56-705c-4625-ab61-edc1520eb985" xsi:nil="true"/>
    <Equipe xmlns="d937ac56-705c-4625-ab61-edc1520eb9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C3FEC7656B2B4FB53BF1E1BF7614E3" ma:contentTypeVersion="26" ma:contentTypeDescription="Crie um novo documento." ma:contentTypeScope="" ma:versionID="26dd6317a9a6f0eb24cd87607fa3a8a8">
  <xsd:schema xmlns:xsd="http://www.w3.org/2001/XMLSchema" xmlns:xs="http://www.w3.org/2001/XMLSchema" xmlns:p="http://schemas.microsoft.com/office/2006/metadata/properties" xmlns:ns2="d937ac56-705c-4625-ab61-edc1520eb985" xmlns:ns3="0be60910-ad3f-4f0c-8df7-4fccd397b81c" xmlns:ns4="1c343fe7-d293-48f8-95a0-508e3568d6db" targetNamespace="http://schemas.microsoft.com/office/2006/metadata/properties" ma:root="true" ma:fieldsID="7090bd1b02bb8fad4a8c10dc4956812c" ns2:_="" ns3:_="" ns4:_="">
    <xsd:import namespace="d937ac56-705c-4625-ab61-edc1520eb985"/>
    <xsd:import namespace="0be60910-ad3f-4f0c-8df7-4fccd397b81c"/>
    <xsd:import namespace="1c343fe7-d293-48f8-95a0-508e3568d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quipe" minOccurs="0"/>
                <xsd:element ref="ns2:Assunto" minOccurs="0"/>
                <xsd:element ref="ns2:Subpasta" minOccurs="0"/>
                <xsd:element ref="ns2:Autor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Data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ac56-705c-4625-ab61-edc1520eb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quipe" ma:index="18" nillable="true" ma:displayName="Pasta" ma:description="Nome da pasta da Biblioteca Confia" ma:format="Dropdown" ma:internalName="Equipe">
      <xsd:simpleType>
        <xsd:restriction base="dms:Choice">
          <xsd:enumeration value="00. Geral"/>
          <xsd:enumeration value="01. Processo de Trabalho Confia"/>
          <xsd:enumeration value="02. Código de Boas Práticas - CBPT"/>
          <xsd:enumeration value="03. Referencial de Governança Tributária"/>
          <xsd:enumeration value="04. Gerenciamento de Riscos de Conformidade"/>
          <xsd:enumeration value="05. Fórum de Diálogo"/>
          <xsd:enumeration value="06. Estrutura Interna - Centro Confia"/>
          <xsd:enumeration value="07. Capacitação"/>
          <xsd:enumeration value="08. Comunicação"/>
          <xsd:enumeration value="09. Coordenação Administrativa"/>
          <xsd:enumeration value="10. Manual Confia"/>
          <xsd:enumeration value="11. Secretaria Executiva"/>
          <xsd:enumeration value="7. Coordenação Administrativa"/>
          <xsd:enumeration value="8. Manual Confia"/>
          <xsd:enumeration value="0. Geral"/>
        </xsd:restriction>
      </xsd:simpleType>
    </xsd:element>
    <xsd:element name="Assunto" ma:index="19" nillable="true" ma:displayName="Assunto" ma:description="Informar o assunto a que se refere o documento." ma:internalName="Assunto">
      <xsd:simpleType>
        <xsd:restriction base="dms:Text">
          <xsd:maxLength value="255"/>
        </xsd:restriction>
      </xsd:simpleType>
    </xsd:element>
    <xsd:element name="Subpasta" ma:index="20" nillable="true" ma:displayName="Subpasta" ma:description="Nome da subpasta da Biblioteca Confia" ma:format="Dropdown" ma:internalName="Subpasta">
      <xsd:simpleType>
        <xsd:restriction base="dms:Choice">
          <xsd:enumeration value="Digite a Opção 1"/>
          <xsd:enumeration value="Digite a Opção 2"/>
          <xsd:enumeration value="Digite a Opção 3"/>
        </xsd:restriction>
      </xsd:simpleType>
    </xsd:element>
    <xsd:element name="Autor" ma:index="21" nillable="true" ma:displayName="Autor" ma:description="Informe o nome do Autor do documento" ma:internalName="Autor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Marcações de imagem" ma:readOnly="false" ma:fieldId="{5cf76f15-5ced-4ddc-b409-7134ff3c332f}" ma:taxonomyMulti="true" ma:sspId="bbb0a7e8-13cc-4f9e-86a5-04ec5dc48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a" ma:index="27" nillable="true" ma:displayName="Data" ma:format="DateOnly" ma:internalName="Data">
      <xsd:simpleType>
        <xsd:restriction base="dms:DateTim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60910-ad3f-4f0c-8df7-4fccd397b81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43fe7-d293-48f8-95a0-508e3568d6d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7bc4f232-6e07-4b2c-9ae6-ec7e9a353b55}" ma:internalName="TaxCatchAll" ma:showField="CatchAllData" ma:web="0be60910-ad3f-4f0c-8df7-4fccd397b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D73A9B-B242-4943-BA3F-E88AE0FADAA1}">
  <ds:schemaRefs>
    <ds:schemaRef ds:uri="http://schemas.microsoft.com/office/2006/metadata/properties"/>
    <ds:schemaRef ds:uri="http://schemas.microsoft.com/office/infopath/2007/PartnerControls"/>
    <ds:schemaRef ds:uri="1c343fe7-d293-48f8-95a0-508e3568d6db"/>
    <ds:schemaRef ds:uri="d937ac56-705c-4625-ab61-edc1520eb985"/>
  </ds:schemaRefs>
</ds:datastoreItem>
</file>

<file path=customXml/itemProps2.xml><?xml version="1.0" encoding="utf-8"?>
<ds:datastoreItem xmlns:ds="http://schemas.openxmlformats.org/officeDocument/2006/customXml" ds:itemID="{7FC3B94B-CFC9-469C-B957-6219EE89AE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B82D0D-7A87-40FA-8736-822CB61726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37ac56-705c-4625-ab61-edc1520eb985"/>
    <ds:schemaRef ds:uri="0be60910-ad3f-4f0c-8df7-4fccd397b81c"/>
    <ds:schemaRef ds:uri="1c343fe7-d293-48f8-95a0-508e3568d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865</Words>
  <Application>Microsoft Office PowerPoint</Application>
  <PresentationFormat>Widescreen</PresentationFormat>
  <Paragraphs>138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Montserrat</vt:lpstr>
      <vt:lpstr>Open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Virginia Valladares Rodrigues</cp:lastModifiedBy>
  <cp:revision>4</cp:revision>
  <dcterms:created xsi:type="dcterms:W3CDTF">2025-12-08T04:54:03Z</dcterms:created>
  <dcterms:modified xsi:type="dcterms:W3CDTF">2025-12-08T13:23:30Z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0x01010000C3FEC7656B2B4FB53BF1E1BF7614E3</vt:lpwstr>
  </property>
  <property fmtid="{D5CDD505-2E9C-101B-9397-08002B2CF9AE}" pid="3" name="MediaServiceImageTags">
    <vt:lpwstr/>
  </property>
</Properties>
</file>