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788150" cy="9923463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CC00"/>
    <a:srgbClr val="33CC33"/>
    <a:srgbClr val="FFFDAD"/>
    <a:srgbClr val="A7FBC1"/>
    <a:srgbClr val="99FF99"/>
    <a:srgbClr val="C4D7FC"/>
    <a:srgbClr val="2639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60" autoAdjust="0"/>
    <p:restoredTop sz="92518" autoAdjust="0"/>
  </p:normalViewPr>
  <p:slideViewPr>
    <p:cSldViewPr>
      <p:cViewPr varScale="1">
        <p:scale>
          <a:sx n="108" d="100"/>
          <a:sy n="108" d="100"/>
        </p:scale>
        <p:origin x="126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468"/>
    </p:cViewPr>
  </p:sorterViewPr>
  <p:notesViewPr>
    <p:cSldViewPr>
      <p:cViewPr varScale="1">
        <p:scale>
          <a:sx n="50" d="100"/>
          <a:sy n="50" d="100"/>
        </p:scale>
        <p:origin x="288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4925" y="0"/>
            <a:ext cx="2941638" cy="49688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8A2D64D-F9D0-46C4-9356-005FFEB32D53}" type="datetimeFigureOut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4988"/>
            <a:ext cx="2941638" cy="49688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4925" y="9424988"/>
            <a:ext cx="2941638" cy="49688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3B8C1BD-0CF1-4F13-A23D-9A1703A9483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9784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4925" y="0"/>
            <a:ext cx="2941638" cy="49688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21E80AF-7A8D-4666-BD67-6E9584DCF5EB}" type="datetimeFigureOut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7863" y="4713288"/>
            <a:ext cx="5432425" cy="4465637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4988"/>
            <a:ext cx="2941638" cy="49688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4925" y="9424988"/>
            <a:ext cx="2941638" cy="49688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BD97C91-7799-4A3F-BDB3-8F8B94CF15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5564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 noTextEdit="1"/>
          </p:cNvSpPr>
          <p:nvPr>
            <p:ph type="sldImg"/>
          </p:nvPr>
        </p:nvSpPr>
        <p:spPr bwMode="auto">
          <a:xfrm>
            <a:off x="412750" y="695325"/>
            <a:ext cx="6192838" cy="3484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36625" y="4414838"/>
            <a:ext cx="5135563" cy="4184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altLang="pt-BR" smtClean="0"/>
          </a:p>
        </p:txBody>
      </p:sp>
    </p:spTree>
    <p:extLst>
      <p:ext uri="{BB962C8B-B14F-4D97-AF65-F5344CB8AC3E}">
        <p14:creationId xmlns:p14="http://schemas.microsoft.com/office/powerpoint/2010/main" val="1796237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518705-F945-482D-9F83-6956C370BB17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08139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5DE254-2569-4B62-8025-8CA729D3388E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3403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_tradnl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86AB78-3EF9-426C-8337-00991E70A33A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26246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_tradnl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698569-F796-412B-BB85-B8581AA72800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81034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_tradnl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A088D0-AC6B-48A8-8777-A6A2A1806C1D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113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7A8378-68F0-4BC4-A2CE-75C1D20B6BA0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965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 smtClean="0"/>
          </a:p>
        </p:txBody>
      </p:sp>
    </p:spTree>
    <p:extLst>
      <p:ext uri="{BB962C8B-B14F-4D97-AF65-F5344CB8AC3E}">
        <p14:creationId xmlns:p14="http://schemas.microsoft.com/office/powerpoint/2010/main" val="4182354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41CABA-B6F4-4001-911E-B6BFF8C9F468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1464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_tradnl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0534DD-9B34-47A2-9A58-9A39528469DA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35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F4FAAA-6C7D-45A7-93B9-3128B9AC9FBE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5580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B04374-419F-418F-875A-E1953921EFD6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54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0D87E9-7745-4D28-BDFD-EEE733450774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2109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6B3CCC-E593-44AE-BE38-07FCBD547DBD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4960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CC833-E3DA-46D4-BDE0-074B97AA94E8}" type="datetime1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D517335-8D9C-4E20-8273-6094A7C7A78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0246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743C4-448B-4F43-8B06-A71642A622C5}" type="datetime1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DE2C4-BBA6-459C-9D93-5E7ABB5DCF7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0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D6B12-DF8F-45AF-AF49-E245CD0AEC68}" type="datetime1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E2349-F38C-4899-B84F-90CAB623655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6822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908720"/>
            <a:ext cx="109728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2113558"/>
            <a:ext cx="10972800" cy="4425355"/>
          </a:xfr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102DD-94B2-414D-93F6-FBE350B49F25}" type="datetime1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1749A8D-9C13-4180-A932-ED5F9B37492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1893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69F85-7530-46BC-83AF-A06606B878AC}" type="datetime1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2A68F4D-BBFD-4605-B2FB-12D5D3B18AB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83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 userDrawn="1"/>
        </p:nvSpPr>
        <p:spPr>
          <a:xfrm>
            <a:off x="11106150" y="6356350"/>
            <a:ext cx="384175" cy="501650"/>
          </a:xfrm>
          <a:prstGeom prst="rect">
            <a:avLst/>
          </a:prstGeom>
          <a:solidFill>
            <a:srgbClr val="92D050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13014-E2C9-44DD-8F51-CBB0B16B7A54}" type="datetime1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7B4C80F-957B-4989-ABBF-362D8DB41CF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564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CE81A-B101-43F8-BCB7-07CC6AACE54E}" type="datetime1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5364BD9-B0E7-43CB-8538-B06D211C9ED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7946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7C167-42E3-4021-94B3-1419A2CC314B}" type="datetime1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472C4-649F-4384-B3CB-4B6EE1B3762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8177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CEC0-3DE9-4FE7-82E3-9CD5FDD98BD4}" type="datetime1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38A68-10FD-4EBD-90D5-833730E3CB9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84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11689-6CE8-43D5-B2E8-F6CF07590AC0}" type="datetime1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6FC3C-B81F-44A9-AAFD-063189933AB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2771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79F83-E39A-45E5-8AB7-2DB667D4D802}" type="datetime1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F1258-F700-4A25-BAB4-F71D320370C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178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0"/>
            <a:ext cx="12166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09600" y="557213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s-ES" smtClean="0"/>
              <a:t>Clique para editar o estilo do título mestre</a:t>
            </a:r>
          </a:p>
        </p:txBody>
      </p:sp>
      <p:sp>
        <p:nvSpPr>
          <p:cNvPr id="1028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09600" y="1700213"/>
            <a:ext cx="10972800" cy="442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s-ES" smtClean="0"/>
              <a:t>Clique para editar os estilos do texto mestre</a:t>
            </a:r>
          </a:p>
          <a:p>
            <a:pPr lvl="1"/>
            <a:r>
              <a:rPr lang="pt-BR" altLang="es-ES" smtClean="0"/>
              <a:t>Segundo nível</a:t>
            </a:r>
          </a:p>
          <a:p>
            <a:pPr lvl="2"/>
            <a:r>
              <a:rPr lang="pt-BR" altLang="es-ES" smtClean="0"/>
              <a:t>Terceiro nível</a:t>
            </a:r>
          </a:p>
          <a:p>
            <a:pPr lvl="3"/>
            <a:r>
              <a:rPr lang="pt-BR" altLang="es-ES" smtClean="0"/>
              <a:t>Quarto nível</a:t>
            </a:r>
          </a:p>
          <a:p>
            <a:pPr lvl="4"/>
            <a:r>
              <a:rPr lang="pt-BR" altLang="es-ES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90E1DB-5D73-4F4B-A3E1-DE246884495C}" type="datetime1">
              <a:rPr lang="pt-BR"/>
              <a:pPr>
                <a:defRPr/>
              </a:pPr>
              <a:t>04/01/2019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06FFD55-89CF-4C08-A1B7-77269D04A0D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31" r:id="rId6"/>
    <p:sldLayoutId id="2147484032" r:id="rId7"/>
    <p:sldLayoutId id="2147484033" r:id="rId8"/>
    <p:sldLayoutId id="2147484034" r:id="rId9"/>
    <p:sldLayoutId id="2147484035" r:id="rId10"/>
    <p:sldLayoutId id="214748403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839788" y="1268413"/>
            <a:ext cx="10488612" cy="531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pt-BR" altLang="pt-BR" sz="5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r>
              <a:rPr lang="pt-BR" altLang="pt-BR" sz="4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RESULTADO DO REGIME GERAL DE PREVIDÊNCIA SOCIAL – RGPS </a:t>
            </a:r>
          </a:p>
          <a:p>
            <a:pPr algn="ctr">
              <a:spcBef>
                <a:spcPct val="50000"/>
              </a:spcBef>
              <a:defRPr/>
            </a:pPr>
            <a:r>
              <a:rPr lang="pt-BR" altLang="pt-BR" sz="4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NOVEMBRO/2018</a:t>
            </a:r>
            <a:endParaRPr lang="pt-BR" altLang="pt-BR" sz="44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endParaRPr lang="pt-BR" altLang="pt-BR" sz="24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endParaRPr lang="pt-BR" altLang="pt-BR" sz="24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endParaRPr lang="pt-BR" altLang="pt-BR" sz="24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r>
              <a:rPr lang="pt-BR" altLang="pt-BR" sz="2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Brasília, dezembro de 2018</a:t>
            </a:r>
          </a:p>
          <a:p>
            <a:pPr algn="ctr">
              <a:spcBef>
                <a:spcPct val="50000"/>
              </a:spcBef>
              <a:defRPr/>
            </a:pPr>
            <a:endParaRPr lang="pt-BR" altLang="pt-BR" sz="20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4963" y="6286500"/>
            <a:ext cx="10801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SRGPS – Subsecretaria do Regime Geral de Previdência Social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11113" y="508000"/>
            <a:ext cx="95615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5000"/>
              </a:lnSpc>
              <a:defRPr/>
            </a:pPr>
            <a:r>
              <a:rPr lang="pt-BR" alt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RESULTADO DO RGPS</a:t>
            </a:r>
            <a:endParaRPr lang="pt-BR" altLang="pt-BR" sz="2000" b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defRPr/>
            </a:pPr>
            <a:r>
              <a:rPr lang="pt-BR" altLang="pt-BR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Em R$ milhões nominais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1113" y="6488113"/>
            <a:ext cx="6985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Fonte: Fluxo de Caixa INSS; Informar/DATAPREV.  Elaboração: SPREV/MF.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Nota: O dado de Renúncia Previdenciária é uma estimativa da Receita Federal do Brasil, sujeito a alteração.</a:t>
            </a:r>
          </a:p>
        </p:txBody>
      </p:sp>
      <p:pic>
        <p:nvPicPr>
          <p:cNvPr id="20484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1125538"/>
            <a:ext cx="12133262" cy="539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-6350" y="476250"/>
            <a:ext cx="9558338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5000"/>
              </a:lnSpc>
              <a:defRPr/>
            </a:pPr>
            <a:r>
              <a:rPr lang="pt-BR" alt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RESULTADO DO RGPS</a:t>
            </a:r>
            <a:endParaRPr lang="pt-BR" altLang="pt-BR" sz="2000" b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defRPr/>
            </a:pPr>
            <a:r>
              <a:rPr lang="pt-BR" altLang="pt-BR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Acumulado nos últimos 12 meses - Em R$ milhões de </a:t>
            </a:r>
            <a:r>
              <a:rPr lang="pt-BR" altLang="pt-BR" sz="1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novembro </a:t>
            </a:r>
            <a:r>
              <a:rPr lang="pt-BR" altLang="pt-BR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de </a:t>
            </a:r>
            <a:r>
              <a:rPr lang="pt-BR" altLang="pt-BR" sz="1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2018 </a:t>
            </a:r>
            <a:r>
              <a:rPr lang="pt-BR" altLang="pt-BR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(INPC)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2225" y="6496050"/>
            <a:ext cx="55626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Fonte: Fluxo de Caixa INSS; Informar/DATAPREV.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Elaboração: SPREV/MF.</a:t>
            </a:r>
            <a:endParaRPr lang="pt-BR" alt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53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1195388"/>
            <a:ext cx="12198350" cy="533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620713"/>
            <a:ext cx="962501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5000"/>
              </a:lnSpc>
              <a:defRPr/>
            </a:pPr>
            <a:r>
              <a:rPr lang="pt-BR" alt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RESULTADO DO RGPS</a:t>
            </a:r>
            <a:endParaRPr lang="pt-BR" altLang="pt-BR" sz="2000" b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defRPr/>
            </a:pPr>
            <a:r>
              <a:rPr lang="pt-BR" altLang="pt-BR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Acumulado nos últimos 12 meses - Em R$ milhões nominais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4288" y="6489700"/>
            <a:ext cx="5562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Fonte: Fluxo de Caixa INSS; Informar/DATAPREV.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Elaboração: SPREV/MF.</a:t>
            </a:r>
            <a:endParaRPr lang="pt-BR" altLang="pt-BR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556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12192000" cy="519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2135188" y="1052513"/>
            <a:ext cx="7993062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defRPr/>
            </a:pPr>
            <a:r>
              <a:rPr lang="pt-BR" altLang="pt-BR" sz="4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TENDÊNCIAS </a:t>
            </a:r>
          </a:p>
          <a:p>
            <a:pPr algn="ctr">
              <a:defRPr/>
            </a:pPr>
            <a:r>
              <a:rPr lang="pt-BR" altLang="pt-BR" sz="4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ARRECADAÇÃO, DESPESA E NECESSIDADE DE FINANCIAMENTO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474663"/>
            <a:ext cx="9758363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pt-BR" altLang="pt-BR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Arrecadação Líquida e Despesa com Benefícios Previdenciários, nos últimos 25 meses </a:t>
            </a:r>
            <a:r>
              <a:rPr lang="pt-BR" alt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– </a:t>
            </a:r>
            <a:r>
              <a:rPr lang="pt-BR" altLang="pt-BR" sz="2000" dirty="0">
                <a:solidFill>
                  <a:schemeClr val="tx1"/>
                </a:solidFill>
                <a:cs typeface="Times New Roman" panose="02020603050405020304" pitchFamily="18" charset="0"/>
              </a:rPr>
              <a:t>Em R$ bilhões de </a:t>
            </a:r>
            <a:r>
              <a:rPr lang="pt-BR" altLang="pt-B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novembro/2018 </a:t>
            </a:r>
            <a:r>
              <a:rPr lang="pt-BR" altLang="pt-BR" sz="2000" dirty="0">
                <a:solidFill>
                  <a:schemeClr val="tx1"/>
                </a:solidFill>
                <a:cs typeface="Times New Roman" panose="02020603050405020304" pitchFamily="18" charset="0"/>
              </a:rPr>
              <a:t>- INPC –</a:t>
            </a:r>
            <a:endParaRPr lang="pt-BR" alt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4995863" y="1122363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_tradnl" altLang="pt-BR" sz="2000">
              <a:latin typeface="Times New Roman" panose="02020603050405020304" pitchFamily="18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9525" y="6416675"/>
            <a:ext cx="5562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Fonte: Fluxo de Caixa INSS; Informar/DATAPREV.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Elaboração: SPREV/MF.</a:t>
            </a:r>
          </a:p>
        </p:txBody>
      </p:sp>
      <p:pic>
        <p:nvPicPr>
          <p:cNvPr id="26629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122363"/>
            <a:ext cx="12182475" cy="529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47625" y="546100"/>
            <a:ext cx="9577388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pt-BR" altLang="pt-BR" sz="20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Composição da Arrecadação Líquida</a:t>
            </a:r>
            <a:endParaRPr lang="pt-BR" alt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pt-BR" altLang="pt-BR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Arrecadação Corrente, Recuperação de Créditos e Transferência a Terceiros, nos últimos 25 meses</a:t>
            </a:r>
            <a:r>
              <a:rPr lang="pt-BR" alt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– </a:t>
            </a:r>
            <a:r>
              <a:rPr lang="pt-BR" altLang="pt-BR" sz="2000" dirty="0">
                <a:solidFill>
                  <a:schemeClr val="tx1"/>
                </a:solidFill>
                <a:cs typeface="Times New Roman" panose="02020603050405020304" pitchFamily="18" charset="0"/>
              </a:rPr>
              <a:t>Em R$ bilhões de </a:t>
            </a:r>
            <a:r>
              <a:rPr lang="pt-BR" altLang="pt-B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novembro/2018 </a:t>
            </a:r>
            <a:r>
              <a:rPr lang="pt-BR" altLang="pt-BR" sz="2000" dirty="0">
                <a:solidFill>
                  <a:schemeClr val="tx1"/>
                </a:solidFill>
                <a:cs typeface="Times New Roman" panose="02020603050405020304" pitchFamily="18" charset="0"/>
              </a:rPr>
              <a:t>- INPC 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47625" y="6462713"/>
            <a:ext cx="6704013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Fonte: Fluxo de Caixa INSS; Informar/DATAPREV.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Elaboração: SPREV/MF.</a:t>
            </a:r>
          </a:p>
        </p:txBody>
      </p:sp>
      <p:pic>
        <p:nvPicPr>
          <p:cNvPr id="28676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1341438"/>
            <a:ext cx="11809412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47625" y="549275"/>
            <a:ext cx="9577388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defRPr/>
            </a:pPr>
            <a:r>
              <a:rPr lang="pt-BR" altLang="pt-BR" sz="20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Composição da Despesa com Benefícios Previdenciários</a:t>
            </a:r>
          </a:p>
          <a:p>
            <a:pPr algn="ctr">
              <a:defRPr/>
            </a:pPr>
            <a:r>
              <a:rPr lang="pt-BR" altLang="pt-BR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Benefícios Pagos pelo INSS e Sentenças Judiciais nos últimos 25 meses </a:t>
            </a:r>
            <a:r>
              <a:rPr lang="pt-BR" altLang="pt-BR" sz="2000" dirty="0">
                <a:solidFill>
                  <a:schemeClr val="tx1"/>
                </a:solidFill>
                <a:cs typeface="Times New Roman" panose="02020603050405020304" pitchFamily="18" charset="0"/>
              </a:rPr>
              <a:t>– Em R$ bilhões de </a:t>
            </a:r>
            <a:r>
              <a:rPr lang="pt-BR" altLang="pt-B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novembro/2018 </a:t>
            </a:r>
            <a:r>
              <a:rPr lang="pt-BR" altLang="pt-BR" sz="2000" dirty="0">
                <a:solidFill>
                  <a:schemeClr val="tx1"/>
                </a:solidFill>
                <a:cs typeface="Times New Roman" panose="02020603050405020304" pitchFamily="18" charset="0"/>
              </a:rPr>
              <a:t>(INPC)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7625" y="6488113"/>
            <a:ext cx="677703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Fonte: Fluxo de Caixa INSS; Informar/DATAPREV.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Elaboração: SPREV/MF.</a:t>
            </a:r>
          </a:p>
        </p:txBody>
      </p:sp>
      <p:pic>
        <p:nvPicPr>
          <p:cNvPr id="30724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485900"/>
            <a:ext cx="11593513" cy="508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549275"/>
            <a:ext cx="9625013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altLang="pt-BR" sz="24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Resultado da Previdência Social nos últimos 25 meses –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altLang="pt-BR" sz="2000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Em R$ bilhões de novembro/2018 - INPC 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52388" y="6464300"/>
            <a:ext cx="5562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Fonte: Fluxo de Caixa INSS; Informar/DATAPREV.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Elaboração: SPREV/MF.</a:t>
            </a:r>
          </a:p>
        </p:txBody>
      </p:sp>
      <p:pic>
        <p:nvPicPr>
          <p:cNvPr id="3277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1201738"/>
            <a:ext cx="11156950" cy="528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-22225" y="549275"/>
            <a:ext cx="964723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altLang="pt-BR" sz="20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Resultado do RGPS por Clientela – Média móvel de 12 meses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altLang="pt-BR" sz="20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(janeiro/2008 a novembro/2018) – </a:t>
            </a:r>
            <a:r>
              <a:rPr lang="pt-BR" altLang="pt-BR" sz="2000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Em R$ milhões de novembro/2018 - INPC 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525" y="6488113"/>
            <a:ext cx="677703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Fonte: Fluxo de Caixa INSS; Informar/DATAPREV.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Elaboração: SPREV/MF.</a:t>
            </a:r>
          </a:p>
        </p:txBody>
      </p:sp>
      <p:pic>
        <p:nvPicPr>
          <p:cNvPr id="34820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196975"/>
            <a:ext cx="11271250" cy="531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-12700" y="549275"/>
            <a:ext cx="9551988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altLang="pt-BR" sz="18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Resultado do RGPS – Média móvel de 12 meses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altLang="pt-BR" sz="18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(janeiro/2008 a novembro/2018) </a:t>
            </a:r>
            <a:r>
              <a:rPr lang="pt-BR" altLang="pt-BR" sz="1800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Em R$ bilhões de novembro/2018 (INPC)</a:t>
            </a:r>
            <a:r>
              <a:rPr lang="pt-BR" altLang="pt-BR" sz="2000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0" y="6464300"/>
            <a:ext cx="67770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Fonte: Fluxo de Caixa INSS; Informar/DATAPREV.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Elaboração: SPREV/MF.</a:t>
            </a:r>
          </a:p>
        </p:txBody>
      </p:sp>
      <p:pic>
        <p:nvPicPr>
          <p:cNvPr id="36868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00150"/>
            <a:ext cx="11136313" cy="533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1560513" y="1052513"/>
            <a:ext cx="9144000" cy="504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defRPr/>
            </a:pPr>
            <a:r>
              <a:rPr lang="pt-BR" altLang="pt-B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ARRECADAÇÃO LÍQUIDA,  DESPESA COM BENEFÍCIOS E RESULTADO </a:t>
            </a:r>
            <a:r>
              <a:rPr lang="pt-BR" altLang="pt-BR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PREVIDENCIÁRIO</a:t>
            </a:r>
          </a:p>
          <a:p>
            <a:pPr algn="ctr">
              <a:defRPr/>
            </a:pPr>
            <a:r>
              <a:rPr lang="pt-BR" altLang="pt-BR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pt-BR" altLang="pt-BR" sz="4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pt-BR" altLang="pt-B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URBANO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1524000" y="2060575"/>
            <a:ext cx="9144000" cy="215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defRPr/>
            </a:pPr>
            <a:r>
              <a:rPr lang="pt-BR" altLang="pt-BR" sz="4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BENEFÍCIOS EMITIDOS </a:t>
            </a:r>
          </a:p>
          <a:p>
            <a:pPr algn="ctr">
              <a:defRPr/>
            </a:pPr>
            <a:r>
              <a:rPr lang="pt-BR" altLang="pt-BR" sz="4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(ESTOQUE)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47625" y="549275"/>
            <a:ext cx="9504363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17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Quantidade de Benefícios Emitidos – RGPS –</a:t>
            </a:r>
            <a:r>
              <a:rPr lang="pt-BR" altLang="pt-BR" sz="1700" b="1">
                <a:solidFill>
                  <a:srgbClr val="CC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novembro/2017, outubro/2018 e novembro/2018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20638" y="6492875"/>
            <a:ext cx="88836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Fontes: Anuário Estatístico da Previdência Social - AEPS; Boletim Estatístico da Previdência Social – BEPS.  Elaboração: SPREV/MF.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Obs.: Os benefícios assistenciais, embora operacionalizados pelo INSS, estão sob a responsabilidade do Ministério do Desenvolvimento Social e Combate à Fome</a:t>
            </a:r>
          </a:p>
        </p:txBody>
      </p:sp>
      <p:pic>
        <p:nvPicPr>
          <p:cNvPr id="38916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052513"/>
            <a:ext cx="11017250" cy="545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92088" y="979488"/>
            <a:ext cx="11376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pt-BR" altLang="pt-BR" sz="1200">
                <a:latin typeface="Arial" panose="020B0604020202020204" pitchFamily="34" charset="0"/>
              </a:rPr>
              <a:t>Entre dezembro de 2008 e novembro de 2018, a quantidade de benefícios previdenciários e acidentários emitidos pela Previdência aumentou 32,8%, passando de 22,8 milhões para 30,3 milhões. </a:t>
            </a: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4763" y="563563"/>
            <a:ext cx="96202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pt-BR" altLang="pt-BR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Evolução da Quantidade de Benefícios Emitidos pela Previdência Social</a:t>
            </a:r>
            <a:r>
              <a:rPr lang="pt-BR" altLang="pt-BR" sz="1600" b="1" i="1" dirty="0">
                <a:solidFill>
                  <a:schemeClr val="accent2"/>
                </a:solidFill>
                <a:cs typeface="Times New Roman" panose="02020603050405020304" pitchFamily="18" charset="0"/>
              </a:rPr>
              <a:t> </a:t>
            </a:r>
            <a:br>
              <a:rPr lang="pt-BR" altLang="pt-BR" sz="1600" b="1" i="1" dirty="0">
                <a:solidFill>
                  <a:schemeClr val="accent2"/>
                </a:solidFill>
                <a:cs typeface="Times New Roman" panose="02020603050405020304" pitchFamily="18" charset="0"/>
              </a:rPr>
            </a:br>
            <a:r>
              <a:rPr lang="pt-BR" altLang="pt-BR" sz="1600" b="1" dirty="0">
                <a:solidFill>
                  <a:srgbClr val="CC0000"/>
                </a:solidFill>
                <a:cs typeface="Times New Roman" panose="02020603050405020304" pitchFamily="18" charset="0"/>
              </a:rPr>
              <a:t>Em milhões de benefícios - </a:t>
            </a:r>
            <a:r>
              <a:rPr lang="pt-BR" altLang="pt-BR" sz="1600" b="1" dirty="0" smtClean="0">
                <a:solidFill>
                  <a:srgbClr val="CC0000"/>
                </a:solidFill>
                <a:cs typeface="Times New Roman" panose="02020603050405020304" pitchFamily="18" charset="0"/>
              </a:rPr>
              <a:t>2008 </a:t>
            </a:r>
            <a:r>
              <a:rPr lang="pt-BR" altLang="pt-BR" sz="1600" b="1" dirty="0">
                <a:solidFill>
                  <a:srgbClr val="CC0000"/>
                </a:solidFill>
                <a:cs typeface="Times New Roman" panose="02020603050405020304" pitchFamily="18" charset="0"/>
              </a:rPr>
              <a:t>a </a:t>
            </a:r>
            <a:r>
              <a:rPr lang="pt-BR" altLang="pt-BR" sz="1600" b="1" dirty="0" smtClean="0">
                <a:solidFill>
                  <a:srgbClr val="CC0000"/>
                </a:solidFill>
                <a:cs typeface="Times New Roman" panose="02020603050405020304" pitchFamily="18" charset="0"/>
              </a:rPr>
              <a:t>2017 </a:t>
            </a:r>
            <a:r>
              <a:rPr lang="pt-BR" altLang="pt-BR" sz="1600" b="1" dirty="0">
                <a:solidFill>
                  <a:srgbClr val="CC0000"/>
                </a:solidFill>
                <a:cs typeface="Times New Roman" panose="02020603050405020304" pitchFamily="18" charset="0"/>
              </a:rPr>
              <a:t>(dezembro), </a:t>
            </a:r>
            <a:r>
              <a:rPr lang="pt-BR" altLang="pt-BR" sz="1600" b="1" dirty="0" smtClean="0">
                <a:solidFill>
                  <a:srgbClr val="CC0000"/>
                </a:solidFill>
                <a:cs typeface="Times New Roman" panose="02020603050405020304" pitchFamily="18" charset="0"/>
              </a:rPr>
              <a:t>2018 (novembro)</a:t>
            </a:r>
            <a:endParaRPr lang="pt-BR" altLang="pt-BR" sz="1600" b="1" dirty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763" y="6483350"/>
            <a:ext cx="9144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Fontes: Anuário Estatístico da Previdência Social - AEPS; Boletim Estatístico da Previdência Social – BEPS. Elaboração: SPREV/MF.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Obs.: Os benefícios assistenciais, embora operacionalizados pelo INSS, estão sob a responsabilidade do Ministério do Desenvolvimento Social e Combate à Fome</a:t>
            </a:r>
          </a:p>
        </p:txBody>
      </p:sp>
      <p:pic>
        <p:nvPicPr>
          <p:cNvPr id="39941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36688"/>
            <a:ext cx="11568113" cy="504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334963" y="717550"/>
            <a:ext cx="10801350" cy="47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lang="pt-BR" altLang="pt-BR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 Unicode MS" panose="020B0604020202020204" pitchFamily="34" charset="-128"/>
                <a:cs typeface="Times New Roman" panose="02020603050405020304" pitchFamily="18" charset="0"/>
              </a:rPr>
              <a:t>Valor Médio Real dos Benefícios Pagos pela Previdência Social (2011 a 2018)</a:t>
            </a:r>
            <a:r>
              <a:rPr lang="pt-BR" altLang="pt-BR" sz="1600" b="1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br>
              <a:rPr lang="pt-BR" altLang="pt-BR" sz="1600" b="1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pt-BR" altLang="pt-BR" sz="1600" b="1" dirty="0" smtClean="0">
                <a:solidFill>
                  <a:srgbClr val="CC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Média de janeiro a novembro de cada ano – Em R$ de novembro/2018 (INPC)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34963" y="1165225"/>
            <a:ext cx="1080135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140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 valor médio real dos benefícios da Previdência Social atingiu R$ 1.414,93, na média de janeiro a novembro de 2018, o que representou um crescimento de 11,0% em relação ao mesmo período de 2011.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6553200" y="4956175"/>
            <a:ext cx="10985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1600" b="1">
                <a:solidFill>
                  <a:srgbClr val="FF0000"/>
                </a:solidFill>
                <a:latin typeface="Arial" panose="020B0604020202020204" pitchFamily="34" charset="0"/>
              </a:rPr>
              <a:t>Variação: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1600" b="1">
                <a:solidFill>
                  <a:srgbClr val="FF0000"/>
                </a:solidFill>
                <a:latin typeface="Arial" panose="020B0604020202020204" pitchFamily="34" charset="0"/>
              </a:rPr>
              <a:t>+11,0%</a:t>
            </a:r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V="1">
            <a:off x="2640013" y="5176838"/>
            <a:ext cx="3913187" cy="22225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 flipH="1">
            <a:off x="7608888" y="2681288"/>
            <a:ext cx="3600450" cy="2411412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92088" y="6311900"/>
            <a:ext cx="86106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Fontes: Anuário Estatístico da Previdência Social - AEPS; Boletim Estatístico da Previdência Social – BEPS.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Elaboração: SPREV/MF.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Obs.: Inclui apenas os benefícios previdenciários e acidentários</a:t>
            </a:r>
            <a:endParaRPr lang="pt-BR" altLang="pt-BR" sz="900">
              <a:latin typeface="Arial" panose="020B0604020202020204" pitchFamily="34" charset="0"/>
            </a:endParaRPr>
          </a:p>
        </p:txBody>
      </p:sp>
      <p:pic>
        <p:nvPicPr>
          <p:cNvPr id="4199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1643063"/>
            <a:ext cx="11553825" cy="468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0" y="6334125"/>
            <a:ext cx="1214437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Fontes: DATAPREV, SUB, SINTESE. Elaboração: SPREV/MF.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Obs.: A existência de benefícios com valores inferiores ao salário mínimo deve-se ao desmembramento de pensões e ao pagamento de benefícios como o salário-família, o auxílio suplementar, o auxílio acidente e o abono de permanência.</a:t>
            </a:r>
          </a:p>
        </p:txBody>
      </p:sp>
      <p:sp>
        <p:nvSpPr>
          <p:cNvPr id="44035" name="Rectangle 3" descr="Pergaminho"/>
          <p:cNvSpPr>
            <a:spLocks noChangeArrowheads="1"/>
          </p:cNvSpPr>
          <p:nvPr/>
        </p:nvSpPr>
        <p:spPr bwMode="auto">
          <a:xfrm>
            <a:off x="4872038" y="2133600"/>
            <a:ext cx="5545137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pt-BR" altLang="pt-BR" sz="1600">
                <a:solidFill>
                  <a:srgbClr val="CC0000"/>
                </a:solidFill>
                <a:latin typeface="Arial" panose="020B0604020202020204" pitchFamily="34" charset="0"/>
              </a:rPr>
              <a:t>Cerca de 66,5% dos benefícios pagos pelo INSS em novembro/2018 possuíam o valor de até um salário mínimo, o que representa um contingente de 23,3 milhões de beneficiários diretos. </a:t>
            </a: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0" y="542925"/>
            <a:ext cx="9625013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pt-BR" alt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Distribuição de Benefícios Emitidos, segundo faixas de Valores</a:t>
            </a:r>
            <a:r>
              <a:rPr lang="pt-BR" altLang="pt-B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br>
              <a:rPr lang="pt-BR" altLang="pt-B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</a:br>
            <a:r>
              <a:rPr lang="pt-BR" altLang="pt-B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                  </a:t>
            </a:r>
            <a:r>
              <a:rPr lang="pt-BR" altLang="pt-BR" sz="1600" b="1" dirty="0">
                <a:solidFill>
                  <a:srgbClr val="CC0000"/>
                </a:solidFill>
                <a:cs typeface="Times New Roman" panose="02020603050405020304" pitchFamily="18" charset="0"/>
              </a:rPr>
              <a:t>Em Pisos Previdenciários (Posição </a:t>
            </a:r>
            <a:r>
              <a:rPr lang="pt-BR" altLang="pt-BR" sz="1600" b="1" dirty="0" smtClean="0">
                <a:solidFill>
                  <a:srgbClr val="CC0000"/>
                </a:solidFill>
                <a:cs typeface="Times New Roman" panose="02020603050405020304" pitchFamily="18" charset="0"/>
              </a:rPr>
              <a:t>novembro/2018)</a:t>
            </a:r>
            <a:endParaRPr lang="pt-BR" altLang="pt-BR" sz="1600" b="1" dirty="0">
              <a:solidFill>
                <a:srgbClr val="CC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44037" name="Imagem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975"/>
            <a:ext cx="11496675" cy="513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1524000" y="2492375"/>
            <a:ext cx="9107488" cy="216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defRPr/>
            </a:pPr>
            <a:r>
              <a:rPr lang="pt-BR" altLang="pt-BR" sz="4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BENEFÍCIOS CONCEDIDOS </a:t>
            </a:r>
          </a:p>
          <a:p>
            <a:pPr algn="ctr">
              <a:defRPr/>
            </a:pPr>
            <a:r>
              <a:rPr lang="pt-BR" altLang="pt-BR" sz="4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(FLUXO)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620713"/>
            <a:ext cx="9551988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pt-BR" altLang="pt-BR" sz="16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Quantidade de Benefícios Concedidos – RGPS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pt-BR" altLang="pt-BR" sz="1600" b="1">
                <a:solidFill>
                  <a:srgbClr val="CC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novembro/2017, outubro/2018 e novembro/2018, Acumulado de janeiro a novembro (2017 e 2018)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0" y="6488113"/>
            <a:ext cx="93186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Fontes: Anuário Estatístico da Previdência Social - AEPS; Boletim Estatístico da Previdência Social – BEPS.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Elaboração: SPREV/MF.</a:t>
            </a:r>
          </a:p>
        </p:txBody>
      </p:sp>
      <p:pic>
        <p:nvPicPr>
          <p:cNvPr id="47108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513"/>
            <a:ext cx="11999913" cy="544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19050" y="692150"/>
            <a:ext cx="9532938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lang="pt-BR" alt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Quantidade de Benefícios Concedidos pela Previdência Social (2010 a 2018)</a:t>
            </a:r>
            <a:r>
              <a:rPr lang="pt-BR" altLang="pt-BR" sz="1600" b="1" dirty="0" smtClean="0">
                <a:solidFill>
                  <a:srgbClr val="CC0000"/>
                </a:solidFill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r>
              <a:rPr lang="pt-BR" altLang="pt-BR" sz="1600" b="1" dirty="0" smtClean="0">
                <a:solidFill>
                  <a:srgbClr val="CC0000"/>
                </a:solidFill>
                <a:cs typeface="Times New Roman" panose="02020603050405020304" pitchFamily="18" charset="0"/>
              </a:rPr>
              <a:t>Acumulado </a:t>
            </a:r>
            <a:r>
              <a:rPr lang="pt-BR" altLang="pt-BR" sz="1600" b="1" dirty="0">
                <a:solidFill>
                  <a:srgbClr val="CC0000"/>
                </a:solidFill>
                <a:cs typeface="Times New Roman" panose="02020603050405020304" pitchFamily="18" charset="0"/>
              </a:rPr>
              <a:t>de j</a:t>
            </a:r>
            <a:r>
              <a:rPr lang="pt-BR" altLang="pt-BR" sz="1600" b="1" dirty="0" smtClean="0">
                <a:solidFill>
                  <a:srgbClr val="CC0000"/>
                </a:solidFill>
                <a:cs typeface="Times New Roman" panose="02020603050405020304" pitchFamily="18" charset="0"/>
              </a:rPr>
              <a:t>aneiro </a:t>
            </a:r>
            <a:r>
              <a:rPr lang="pt-BR" altLang="pt-BR" sz="1600" b="1" dirty="0">
                <a:solidFill>
                  <a:srgbClr val="CC0000"/>
                </a:solidFill>
                <a:cs typeface="Times New Roman" panose="02020603050405020304" pitchFamily="18" charset="0"/>
              </a:rPr>
              <a:t>a </a:t>
            </a:r>
            <a:r>
              <a:rPr lang="pt-BR" altLang="pt-BR" sz="1600" b="1" dirty="0" smtClean="0">
                <a:solidFill>
                  <a:srgbClr val="CC0000"/>
                </a:solidFill>
                <a:cs typeface="Times New Roman" panose="02020603050405020304" pitchFamily="18" charset="0"/>
              </a:rPr>
              <a:t>novembro </a:t>
            </a:r>
            <a:r>
              <a:rPr lang="pt-BR" altLang="pt-BR" sz="1600" b="1" dirty="0">
                <a:solidFill>
                  <a:srgbClr val="CC0000"/>
                </a:solidFill>
                <a:cs typeface="Times New Roman" panose="02020603050405020304" pitchFamily="18" charset="0"/>
              </a:rPr>
              <a:t>(Em milhares de benefícios)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192088" y="6424613"/>
            <a:ext cx="82296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Fontes: Anuário Estatístico da Previdência Social - AEPS; Boletim Estatístico da Previdência Social – BEPS.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  <a:cs typeface="Times New Roman" panose="02020603050405020304" pitchFamily="18" charset="0"/>
              </a:rPr>
              <a:t>Elaboração: SPREV/MF.</a:t>
            </a:r>
          </a:p>
        </p:txBody>
      </p:sp>
      <p:pic>
        <p:nvPicPr>
          <p:cNvPr id="49156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1125538"/>
            <a:ext cx="12053888" cy="529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-23813" y="557213"/>
            <a:ext cx="9617076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5000"/>
              </a:lnSpc>
              <a:spcBef>
                <a:spcPct val="0"/>
              </a:spcBef>
              <a:buFontTx/>
              <a:buNone/>
            </a:pPr>
            <a:r>
              <a:rPr lang="pt-BR" altLang="pt-BR" sz="16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Arrecadação Líquida, Despesa com Benefícios e Resultado Previdenciário – </a:t>
            </a:r>
            <a:r>
              <a:rPr lang="pt-BR" altLang="pt-BR" sz="1600" b="1" u="sng">
                <a:solidFill>
                  <a:srgbClr val="CC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URBANO</a:t>
            </a:r>
            <a:r>
              <a:rPr lang="pt-BR" altLang="pt-BR" sz="1800" b="1" u="sng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5000"/>
              </a:lnSpc>
              <a:spcBef>
                <a:spcPct val="0"/>
              </a:spcBef>
              <a:buFontTx/>
              <a:buNone/>
            </a:pPr>
            <a:r>
              <a:rPr lang="pt-BR" altLang="pt-BR" sz="16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Janeiro a novembro (2017 e 2018) – Em R$ milhões de novembro/2018 (INPC)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85750" y="6464300"/>
            <a:ext cx="57959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Fonte: Fluxo de Caixa INSS; Informar/DATAPREV.  Elaboração: SPREV/MF.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Nota: O dado de Renúncia Previdenciária é uma estimativa da Receita Federal do Brasil, sujeito a alteração.</a:t>
            </a:r>
          </a:p>
        </p:txBody>
      </p:sp>
      <p:pic>
        <p:nvPicPr>
          <p:cNvPr id="1229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1062038"/>
            <a:ext cx="12050713" cy="538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7463" y="620713"/>
            <a:ext cx="9678987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5000"/>
              </a:lnSpc>
              <a:spcBef>
                <a:spcPct val="0"/>
              </a:spcBef>
              <a:buFontTx/>
              <a:buNone/>
            </a:pPr>
            <a:r>
              <a:rPr lang="pt-BR" altLang="pt-BR" sz="16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Arrecadação Líquida, Despesa com Benefícios e Resultado Previdenciário – </a:t>
            </a:r>
            <a:r>
              <a:rPr lang="pt-BR" altLang="pt-BR" sz="1600" b="1" u="sng">
                <a:solidFill>
                  <a:srgbClr val="CC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URBANO</a:t>
            </a:r>
            <a:r>
              <a:rPr lang="pt-BR" altLang="pt-BR" sz="1600" b="1" u="sng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5000"/>
              </a:lnSpc>
              <a:spcBef>
                <a:spcPct val="0"/>
              </a:spcBef>
              <a:buFontTx/>
              <a:buNone/>
            </a:pPr>
            <a:r>
              <a:rPr lang="pt-BR" altLang="pt-BR" sz="16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Janeiro a novembro (2017 e 2018) – Em R$ milhões nominais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34963" y="6488113"/>
            <a:ext cx="6985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Fonte: Fluxo de Caixa INSS; Informar/DATAPREV.  Elaboração: SPREV/MF.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Nota: O dado de Renúncia Previdenciária é uma estimativa da Receita Federal do Brasil, sujeito a alteração.</a:t>
            </a:r>
          </a:p>
        </p:txBody>
      </p:sp>
      <p:pic>
        <p:nvPicPr>
          <p:cNvPr id="13316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1196975"/>
            <a:ext cx="12025312" cy="529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1560513" y="1052513"/>
            <a:ext cx="9144000" cy="504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defRPr/>
            </a:pPr>
            <a:r>
              <a:rPr lang="pt-BR" altLang="pt-B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ARRECADAÇÃO LÍQUIDA,  DESPESA COM BENEFÍCIOS E RESULTADO </a:t>
            </a:r>
            <a:r>
              <a:rPr lang="pt-BR" altLang="pt-BR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PREVIDENCIÁRIO</a:t>
            </a:r>
          </a:p>
          <a:p>
            <a:pPr algn="ctr">
              <a:defRPr/>
            </a:pPr>
            <a:r>
              <a:rPr lang="pt-BR" altLang="pt-BR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pt-BR" altLang="pt-BR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RURAL</a:t>
            </a:r>
            <a:endParaRPr lang="pt-BR" altLang="pt-BR" sz="4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34963" y="765175"/>
            <a:ext cx="1080135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5000"/>
              </a:lnSpc>
              <a:spcBef>
                <a:spcPct val="0"/>
              </a:spcBef>
              <a:buFontTx/>
              <a:buNone/>
            </a:pPr>
            <a:r>
              <a:rPr lang="pt-BR" altLang="pt-BR" sz="16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Arrecadação Líquida, Despesa com Benefícios e Resultado Previdenciários – </a:t>
            </a:r>
            <a:r>
              <a:rPr lang="pt-BR" altLang="pt-BR" sz="1600" b="1" u="sng">
                <a:solidFill>
                  <a:srgbClr val="CC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RURAL</a:t>
            </a:r>
            <a:r>
              <a:rPr lang="pt-BR" altLang="pt-BR" sz="1800" b="1" u="sng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5000"/>
              </a:lnSpc>
              <a:spcBef>
                <a:spcPct val="0"/>
              </a:spcBef>
              <a:buFontTx/>
              <a:buNone/>
            </a:pPr>
            <a:r>
              <a:rPr lang="pt-BR" altLang="pt-BR" sz="16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Janeiro a novembro (2017 e 2018) – Em R$ milhões de novembro/2018 (INPC)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7463" y="6353175"/>
            <a:ext cx="579596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Fonte: Fluxo de Caixa INSS; Informar/DATAPREV.  Elaboração: SPREV/MF.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Nota: O dado de Renúncia Previdenciária é uma estimativa da Receita Federal do Brasil, sujeito a alteração.</a:t>
            </a:r>
          </a:p>
        </p:txBody>
      </p:sp>
      <p:pic>
        <p:nvPicPr>
          <p:cNvPr id="15364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" y="1349375"/>
            <a:ext cx="12174537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524000" y="836613"/>
            <a:ext cx="91440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5000"/>
              </a:lnSpc>
              <a:spcBef>
                <a:spcPct val="0"/>
              </a:spcBef>
              <a:buFontTx/>
              <a:buNone/>
            </a:pPr>
            <a:r>
              <a:rPr lang="pt-BR" altLang="pt-BR" sz="16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Arrecadação Líquida, Despesa com Benefícios e Resultado Previdenciários – </a:t>
            </a:r>
            <a:r>
              <a:rPr lang="pt-BR" altLang="pt-BR" sz="1600" b="1" u="sng">
                <a:solidFill>
                  <a:srgbClr val="CC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RURAL</a:t>
            </a:r>
            <a:r>
              <a:rPr lang="pt-BR" altLang="pt-BR" sz="1600" b="1" u="sng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5000"/>
              </a:lnSpc>
              <a:spcBef>
                <a:spcPct val="0"/>
              </a:spcBef>
              <a:buFontTx/>
              <a:buNone/>
            </a:pPr>
            <a:r>
              <a:rPr lang="pt-BR" altLang="pt-BR" sz="1600" b="1">
                <a:latin typeface="Arial" panose="020B060402020202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Janeiro a novembro (2017 e 2018) – Em R$ milhões nominais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9525" y="6488113"/>
            <a:ext cx="6985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Fonte: Fluxo de Caixa INSS; Informar/DATAPREV.  Elaboração: SPREV/MF.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Nota: O dado de Renúncia Previdenciária é uma estimativa da Receita Federal do Brasil, sujeito a alteração.</a:t>
            </a:r>
          </a:p>
        </p:txBody>
      </p:sp>
      <p:pic>
        <p:nvPicPr>
          <p:cNvPr id="16388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535113"/>
            <a:ext cx="121443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1524000" y="981075"/>
            <a:ext cx="9144000" cy="467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defRPr/>
            </a:pPr>
            <a:r>
              <a:rPr lang="pt-BR" altLang="pt-BR" sz="48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RESULTADO DO RGPS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17463" y="476250"/>
            <a:ext cx="9534525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15000"/>
              </a:lnSpc>
              <a:defRPr/>
            </a:pPr>
            <a:r>
              <a:rPr lang="pt-BR" alt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RESULTADO DO RGPS</a:t>
            </a:r>
            <a:endParaRPr lang="pt-BR" altLang="pt-BR" sz="2000" b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defRPr/>
            </a:pPr>
            <a:r>
              <a:rPr lang="pt-BR" altLang="pt-BR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Em R$ milhões de </a:t>
            </a:r>
            <a:r>
              <a:rPr lang="pt-BR" altLang="pt-BR" sz="1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novembro </a:t>
            </a:r>
            <a:r>
              <a:rPr lang="pt-BR" altLang="pt-BR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de </a:t>
            </a:r>
            <a:r>
              <a:rPr lang="pt-BR" altLang="pt-BR" sz="1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2018 </a:t>
            </a:r>
            <a:r>
              <a:rPr lang="pt-BR" altLang="pt-BR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(INPC)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7463" y="6464300"/>
            <a:ext cx="579596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Fonte: Fluxo de Caixa INSS; Informar/DATAPREV.  Elaboração: SPREV/MF.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900">
                <a:latin typeface="Arial" panose="020B0604020202020204" pitchFamily="34" charset="0"/>
              </a:rPr>
              <a:t>Nota: O dado de Renúncia Previdenciária é uma estimativa da Receita Federal do Brasil, sujeito a alteração.</a:t>
            </a:r>
          </a:p>
        </p:txBody>
      </p:sp>
      <p:pic>
        <p:nvPicPr>
          <p:cNvPr id="18436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1125538"/>
            <a:ext cx="12106275" cy="533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sultado do RGPS - 2018 - 11 urbano rural [Somente leitura] [Modo de Compatibilidade]" id="{89F0E302-850F-42E2-81E3-F06E18F87292}" vid="{E489F1BD-E8D4-4C86-877A-B3515A45641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7684</TotalTime>
  <Words>1101</Words>
  <Application>Microsoft Office PowerPoint</Application>
  <PresentationFormat>Widescreen</PresentationFormat>
  <Paragraphs>114</Paragraphs>
  <Slides>27</Slides>
  <Notes>14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2" baseType="lpstr">
      <vt:lpstr>Arial</vt:lpstr>
      <vt:lpstr>Calibri</vt:lpstr>
      <vt:lpstr>Arial Unicode MS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Demografia</dc:title>
  <dc:creator>46163212134</dc:creator>
  <cp:lastModifiedBy>Renata Nogueira Brumano Castro - SEC_PREV</cp:lastModifiedBy>
  <cp:revision>652</cp:revision>
  <cp:lastPrinted>2017-08-23T21:50:06Z</cp:lastPrinted>
  <dcterms:created xsi:type="dcterms:W3CDTF">2016-02-12T16:57:42Z</dcterms:created>
  <dcterms:modified xsi:type="dcterms:W3CDTF">2019-01-04T19:18:53Z</dcterms:modified>
</cp:coreProperties>
</file>