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1628" r:id="rId2"/>
    <p:sldId id="1483" r:id="rId3"/>
    <p:sldId id="1674" r:id="rId4"/>
    <p:sldId id="1682" r:id="rId5"/>
    <p:sldId id="1484" r:id="rId6"/>
    <p:sldId id="1485" r:id="rId7"/>
    <p:sldId id="1675" r:id="rId8"/>
    <p:sldId id="1690" r:id="rId9"/>
    <p:sldId id="1676" r:id="rId10"/>
    <p:sldId id="1683" r:id="rId11"/>
    <p:sldId id="1688" r:id="rId12"/>
    <p:sldId id="1684" r:id="rId13"/>
    <p:sldId id="1685" r:id="rId14"/>
    <p:sldId id="1686" r:id="rId15"/>
    <p:sldId id="1687" r:id="rId16"/>
    <p:sldId id="1486" r:id="rId17"/>
    <p:sldId id="1689" r:id="rId18"/>
    <p:sldId id="1678" r:id="rId19"/>
    <p:sldId id="1679" r:id="rId20"/>
    <p:sldId id="1680" r:id="rId21"/>
    <p:sldId id="1656" r:id="rId22"/>
    <p:sldId id="1558" r:id="rId23"/>
  </p:sldIdLst>
  <p:sldSz cx="9144000" cy="6858000" type="screen4x3"/>
  <p:notesSz cx="7099300" cy="10234613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4"/>
    <a:srgbClr val="CCFFFF"/>
    <a:srgbClr val="00009A"/>
    <a:srgbClr val="0B2B1A"/>
    <a:srgbClr val="08C80D"/>
    <a:srgbClr val="FF9900"/>
    <a:srgbClr val="EC1275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79218" autoAdjust="0"/>
  </p:normalViewPr>
  <p:slideViewPr>
    <p:cSldViewPr>
      <p:cViewPr varScale="1">
        <p:scale>
          <a:sx n="58" d="100"/>
          <a:sy n="58" d="100"/>
        </p:scale>
        <p:origin x="-1734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8394"/>
    </p:cViewPr>
  </p:sorterViewPr>
  <p:notesViewPr>
    <p:cSldViewPr>
      <p:cViewPr varScale="1">
        <p:scale>
          <a:sx n="46" d="100"/>
          <a:sy n="46" d="100"/>
        </p:scale>
        <p:origin x="-275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484188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300"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484188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300"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637D29B-A6DD-4F20-A369-E68807708480}" type="datetimeFigureOut">
              <a:rPr lang="pt-BR" altLang="pt-BR"/>
              <a:pPr>
                <a:defRPr/>
              </a:pPr>
              <a:t>13/06/2018</a:t>
            </a:fld>
            <a:endParaRPr lang="pt-BR" altLang="pt-BR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484188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300"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484188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300"/>
            </a:lvl1pPr>
          </a:lstStyle>
          <a:p>
            <a:pPr>
              <a:defRPr/>
            </a:pPr>
            <a:fld id="{FF95D787-EDF4-492B-BE6B-39CBC139C12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2872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lIns="99048" tIns="49524" rIns="99048" bIns="49524" anchor="ctr"/>
          <a:lstStyle>
            <a:lvl1pPr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804863" indent="-309563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238250" indent="-247650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733550" indent="-247650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228850" indent="-247650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6860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31432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6004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40576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pt-BR" sz="2600"/>
          </a:p>
        </p:txBody>
      </p:sp>
      <p:sp>
        <p:nvSpPr>
          <p:cNvPr id="43011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lIns="99048" tIns="49524" rIns="99048" bIns="49524" anchor="ctr"/>
          <a:lstStyle>
            <a:lvl1pPr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804863" indent="-309563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238250" indent="-247650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733550" indent="-247650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228850" indent="-247650" defTabSz="484188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6860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31432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6004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4057650" indent="-247650" defTabSz="4841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pt-BR" sz="26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3400" cy="508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>
            <a:lvl1pPr algn="l" defTabSz="484188" eaLnBrk="1" hangingPunct="1">
              <a:buClrTx/>
              <a:buSzPct val="100000"/>
              <a:buFontTx/>
              <a:buNone/>
              <a:tabLst>
                <a:tab pos="0" algn="l"/>
                <a:tab pos="484188" algn="l"/>
                <a:tab pos="971550" algn="l"/>
                <a:tab pos="1458913" algn="l"/>
                <a:tab pos="1944688" algn="l"/>
                <a:tab pos="2432050" algn="l"/>
                <a:tab pos="2917825" algn="l"/>
                <a:tab pos="3405188" algn="l"/>
                <a:tab pos="3890963" algn="l"/>
                <a:tab pos="4378325" algn="l"/>
                <a:tab pos="4864100" algn="l"/>
                <a:tab pos="5351463" algn="l"/>
                <a:tab pos="5837238" algn="l"/>
                <a:tab pos="6324600" algn="l"/>
                <a:tab pos="6811963" algn="l"/>
                <a:tab pos="7297738" algn="l"/>
                <a:tab pos="7785100" algn="l"/>
                <a:tab pos="8270875" algn="l"/>
                <a:tab pos="8758238" algn="l"/>
                <a:tab pos="9244013" algn="l"/>
                <a:tab pos="9731375" algn="l"/>
              </a:tabLst>
              <a:defRPr sz="1300" u="sng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022725" y="0"/>
            <a:ext cx="3073400" cy="508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>
            <a:lvl1pPr algn="r" defTabSz="484188" eaLnBrk="1" hangingPunct="1">
              <a:buClrTx/>
              <a:buSzPct val="100000"/>
              <a:buFontTx/>
              <a:buNone/>
              <a:tabLst>
                <a:tab pos="0" algn="l"/>
                <a:tab pos="484188" algn="l"/>
                <a:tab pos="971550" algn="l"/>
                <a:tab pos="1458913" algn="l"/>
                <a:tab pos="1944688" algn="l"/>
                <a:tab pos="2432050" algn="l"/>
                <a:tab pos="2917825" algn="l"/>
                <a:tab pos="3405188" algn="l"/>
                <a:tab pos="3890963" algn="l"/>
                <a:tab pos="4378325" algn="l"/>
                <a:tab pos="4864100" algn="l"/>
                <a:tab pos="5351463" algn="l"/>
                <a:tab pos="5837238" algn="l"/>
                <a:tab pos="6324600" algn="l"/>
                <a:tab pos="6811963" algn="l"/>
                <a:tab pos="7297738" algn="l"/>
                <a:tab pos="7785100" algn="l"/>
                <a:tab pos="8270875" algn="l"/>
                <a:tab pos="8758238" algn="l"/>
                <a:tab pos="9244013" algn="l"/>
                <a:tab pos="9731375" algn="l"/>
              </a:tabLst>
              <a:defRPr sz="1300" u="sng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2710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68350"/>
            <a:ext cx="5111750" cy="38338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46150" y="4860925"/>
            <a:ext cx="5203825" cy="460216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9723438"/>
            <a:ext cx="3073400" cy="508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7488" tIns="50694" rIns="97488" bIns="50694" numCol="1" anchor="b" anchorCtr="0" compatLnSpc="1">
            <a:prstTxWarp prst="textNoShape">
              <a:avLst/>
            </a:prstTxWarp>
          </a:bodyPr>
          <a:lstStyle>
            <a:lvl1pPr algn="l" defTabSz="484188" eaLnBrk="1" hangingPunct="1">
              <a:buClrTx/>
              <a:buSzPct val="100000"/>
              <a:buFontTx/>
              <a:buNone/>
              <a:tabLst>
                <a:tab pos="0" algn="l"/>
                <a:tab pos="484188" algn="l"/>
                <a:tab pos="971550" algn="l"/>
                <a:tab pos="1458913" algn="l"/>
                <a:tab pos="1944688" algn="l"/>
                <a:tab pos="2432050" algn="l"/>
                <a:tab pos="2917825" algn="l"/>
                <a:tab pos="3405188" algn="l"/>
                <a:tab pos="3890963" algn="l"/>
                <a:tab pos="4378325" algn="l"/>
                <a:tab pos="4864100" algn="l"/>
                <a:tab pos="5351463" algn="l"/>
                <a:tab pos="5837238" algn="l"/>
                <a:tab pos="6324600" algn="l"/>
                <a:tab pos="6811963" algn="l"/>
                <a:tab pos="7297738" algn="l"/>
                <a:tab pos="7785100" algn="l"/>
                <a:tab pos="8270875" algn="l"/>
                <a:tab pos="8758238" algn="l"/>
                <a:tab pos="9244013" algn="l"/>
                <a:tab pos="9731375" algn="l"/>
              </a:tabLst>
              <a:defRPr sz="1300" u="sng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3438"/>
            <a:ext cx="3073400" cy="508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7488" tIns="50694" rIns="97488" bIns="50694" numCol="1" anchor="b" anchorCtr="0" compatLnSpc="1">
            <a:prstTxWarp prst="textNoShape">
              <a:avLst/>
            </a:prstTxWarp>
          </a:bodyPr>
          <a:lstStyle>
            <a:lvl1pPr algn="r" defTabSz="484188" eaLnBrk="1" hangingPunct="1">
              <a:buSzPct val="100000"/>
              <a:tabLst>
                <a:tab pos="0" algn="l"/>
                <a:tab pos="484188" algn="l"/>
                <a:tab pos="971550" algn="l"/>
                <a:tab pos="1458913" algn="l"/>
                <a:tab pos="1944688" algn="l"/>
                <a:tab pos="2432050" algn="l"/>
                <a:tab pos="2917825" algn="l"/>
                <a:tab pos="3405188" algn="l"/>
                <a:tab pos="3890963" algn="l"/>
                <a:tab pos="4378325" algn="l"/>
                <a:tab pos="4864100" algn="l"/>
                <a:tab pos="5351463" algn="l"/>
                <a:tab pos="5837238" algn="l"/>
                <a:tab pos="6324600" algn="l"/>
                <a:tab pos="6811963" algn="l"/>
                <a:tab pos="7297738" algn="l"/>
                <a:tab pos="7785100" algn="l"/>
                <a:tab pos="8270875" algn="l"/>
                <a:tab pos="8758238" algn="l"/>
                <a:tab pos="9244013" algn="l"/>
                <a:tab pos="9731375" algn="l"/>
              </a:tabLst>
              <a:defRPr sz="1300" u="sng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C1048A3-496D-42E1-A5F9-C348212F2D6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2075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5913" algn="l" defTabSz="9143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5" algn="l" defTabSz="9143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7" algn="l" defTabSz="9143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60" algn="l" defTabSz="9143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5175"/>
            <a:ext cx="5119687" cy="3838575"/>
          </a:xfrm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027" y="4861155"/>
            <a:ext cx="5209248" cy="4607459"/>
          </a:xfrm>
          <a:noFill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416168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C1048A3-496D-42E1-A5F9-C348212F2D66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261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C1048A3-496D-42E1-A5F9-C348212F2D66}" type="slidenum">
              <a:rPr lang="pt-BR" altLang="pt-BR" smtClean="0"/>
              <a:pPr>
                <a:defRPr/>
              </a:pPr>
              <a:t>15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5974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>
              <a:latin typeface="Arial" pitchFamily="34" charset="0"/>
            </a:endParaRPr>
          </a:p>
        </p:txBody>
      </p:sp>
      <p:sp>
        <p:nvSpPr>
          <p:cNvPr id="83972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952AB9A5-DA00-4148-9F68-F029047F9216}" type="slidenum">
              <a:rPr lang="pt-BR" altLang="pt-BR" sz="1300" smtClean="0">
                <a:solidFill>
                  <a:srgbClr val="000000"/>
                </a:solidFill>
              </a:rPr>
              <a:pPr/>
              <a:t>19</a:t>
            </a:fld>
            <a:endParaRPr lang="pt-BR" altLang="pt-BR" sz="13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>
              <a:latin typeface="Arial" pitchFamily="34" charset="0"/>
            </a:endParaRPr>
          </a:p>
        </p:txBody>
      </p:sp>
      <p:sp>
        <p:nvSpPr>
          <p:cNvPr id="8499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4F5F236C-6C13-4846-99F3-2E9725654E5A}" type="slidenum">
              <a:rPr lang="pt-BR" altLang="pt-BR" sz="1300" smtClean="0">
                <a:solidFill>
                  <a:srgbClr val="000000"/>
                </a:solidFill>
              </a:rPr>
              <a:pPr/>
              <a:t>20</a:t>
            </a:fld>
            <a:endParaRPr lang="pt-BR" altLang="pt-BR" sz="13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>
              <a:latin typeface="Arial" pitchFamily="34" charset="0"/>
            </a:endParaRPr>
          </a:p>
        </p:txBody>
      </p:sp>
      <p:sp>
        <p:nvSpPr>
          <p:cNvPr id="86020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482600"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2600" algn="l"/>
                <a:tab pos="969963" algn="l"/>
                <a:tab pos="1457325" algn="l"/>
                <a:tab pos="1943100" algn="l"/>
                <a:tab pos="2430463" algn="l"/>
                <a:tab pos="2916238" algn="l"/>
                <a:tab pos="3403600" algn="l"/>
                <a:tab pos="3889375" algn="l"/>
                <a:tab pos="4376738" algn="l"/>
                <a:tab pos="4862513" algn="l"/>
                <a:tab pos="5349875" algn="l"/>
                <a:tab pos="5835650" algn="l"/>
                <a:tab pos="6323013" algn="l"/>
                <a:tab pos="6810375" algn="l"/>
                <a:tab pos="7296150" algn="l"/>
                <a:tab pos="7783513" algn="l"/>
                <a:tab pos="8269288" algn="l"/>
                <a:tab pos="8756650" algn="l"/>
                <a:tab pos="9242425" algn="l"/>
                <a:tab pos="9729788" algn="l"/>
              </a:tabLs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4EB28723-4ECB-47F1-9B14-4A3BD359F11D}" type="slidenum">
              <a:rPr lang="pt-BR" altLang="pt-BR" sz="1300" smtClean="0">
                <a:solidFill>
                  <a:srgbClr val="000000"/>
                </a:solidFill>
              </a:rPr>
              <a:pPr/>
              <a:t>21</a:t>
            </a:fld>
            <a:endParaRPr lang="pt-BR" altLang="pt-BR" sz="13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772400" cy="1470025"/>
          </a:xfrm>
          <a:prstGeom prst="rect">
            <a:avLst/>
          </a:prstGeom>
        </p:spPr>
        <p:txBody>
          <a:bodyPr lIns="91436" tIns="45719" rIns="91436" bIns="457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436" tIns="45719" rIns="91436" bIns="45719"/>
          <a:lstStyle>
            <a:lvl1pPr marL="0" indent="0" algn="ctr">
              <a:buNone/>
              <a:defRPr/>
            </a:lvl1pPr>
            <a:lvl2pPr marL="457182" indent="0" algn="ctr">
              <a:buNone/>
              <a:defRPr/>
            </a:lvl2pPr>
            <a:lvl3pPr marL="914365" indent="0" algn="ctr">
              <a:buNone/>
              <a:defRPr/>
            </a:lvl3pPr>
            <a:lvl4pPr marL="1371547" indent="0" algn="ctr">
              <a:buNone/>
              <a:defRPr/>
            </a:lvl4pPr>
            <a:lvl5pPr marL="1828729" indent="0" algn="ctr">
              <a:buNone/>
              <a:defRPr/>
            </a:lvl5pPr>
            <a:lvl6pPr marL="2285913" indent="0" algn="ctr">
              <a:buNone/>
              <a:defRPr/>
            </a:lvl6pPr>
            <a:lvl7pPr marL="2743095" indent="0" algn="ctr">
              <a:buNone/>
              <a:defRPr/>
            </a:lvl7pPr>
            <a:lvl8pPr marL="3200277" indent="0" algn="ctr">
              <a:buNone/>
              <a:defRPr/>
            </a:lvl8pPr>
            <a:lvl9pPr marL="365746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2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6" tIns="45719" rIns="91436" bIns="457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 lIns="91436" tIns="45719" rIns="91436" bIns="45719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4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 lIns="91436" tIns="45719" rIns="91436" bIns="457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  <a:prstGeom prst="rect">
            <a:avLst/>
          </a:prstGeom>
        </p:spPr>
        <p:txBody>
          <a:bodyPr vert="eaVert" lIns="91436" tIns="45719" rIns="91436" bIns="45719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7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6" tIns="45719" rIns="91436" bIns="457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36" tIns="45719" rIns="91436" bIns="45719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0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lIns="91436" tIns="45719" rIns="91436" bIns="45719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lIns="91436" tIns="45719" rIns="91436" bIns="45719" anchor="b"/>
          <a:lstStyle>
            <a:lvl1pPr marL="0" indent="0">
              <a:buNone/>
              <a:defRPr sz="2000"/>
            </a:lvl1pPr>
            <a:lvl2pPr marL="457182" indent="0">
              <a:buNone/>
              <a:defRPr sz="1800"/>
            </a:lvl2pPr>
            <a:lvl3pPr marL="914365" indent="0">
              <a:buNone/>
              <a:defRPr sz="1600"/>
            </a:lvl3pPr>
            <a:lvl4pPr marL="1371547" indent="0">
              <a:buNone/>
              <a:defRPr sz="1400"/>
            </a:lvl4pPr>
            <a:lvl5pPr marL="1828729" indent="0">
              <a:buNone/>
              <a:defRPr sz="1400"/>
            </a:lvl5pPr>
            <a:lvl6pPr marL="2285913" indent="0">
              <a:buNone/>
              <a:defRPr sz="1400"/>
            </a:lvl6pPr>
            <a:lvl7pPr marL="2743095" indent="0">
              <a:buNone/>
              <a:defRPr sz="1400"/>
            </a:lvl7pPr>
            <a:lvl8pPr marL="3200277" indent="0">
              <a:buNone/>
              <a:defRPr sz="1400"/>
            </a:lvl8pPr>
            <a:lvl9pPr marL="365746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725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6" tIns="45719" rIns="91436" bIns="457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 lIns="91436" tIns="45719" rIns="91436" bIns="45719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 lIns="91436" tIns="45719" rIns="91436" bIns="45719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5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6" tIns="45719" rIns="91436" bIns="45719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lIns="91436" tIns="45719" rIns="91436" bIns="45719"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5" indent="0">
              <a:buNone/>
              <a:defRPr sz="1800" b="1"/>
            </a:lvl3pPr>
            <a:lvl4pPr marL="1371547" indent="0">
              <a:buNone/>
              <a:defRPr sz="1600" b="1"/>
            </a:lvl4pPr>
            <a:lvl5pPr marL="1828729" indent="0">
              <a:buNone/>
              <a:defRPr sz="1600" b="1"/>
            </a:lvl5pPr>
            <a:lvl6pPr marL="2285913" indent="0">
              <a:buNone/>
              <a:defRPr sz="1600" b="1"/>
            </a:lvl6pPr>
            <a:lvl7pPr marL="2743095" indent="0">
              <a:buNone/>
              <a:defRPr sz="1600" b="1"/>
            </a:lvl7pPr>
            <a:lvl8pPr marL="3200277" indent="0">
              <a:buNone/>
              <a:defRPr sz="1600" b="1"/>
            </a:lvl8pPr>
            <a:lvl9pPr marL="365746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 lIns="91436" tIns="45719" rIns="91436" bIns="45719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lIns="91436" tIns="45719" rIns="91436" bIns="45719"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5" indent="0">
              <a:buNone/>
              <a:defRPr sz="1800" b="1"/>
            </a:lvl3pPr>
            <a:lvl4pPr marL="1371547" indent="0">
              <a:buNone/>
              <a:defRPr sz="1600" b="1"/>
            </a:lvl4pPr>
            <a:lvl5pPr marL="1828729" indent="0">
              <a:buNone/>
              <a:defRPr sz="1600" b="1"/>
            </a:lvl5pPr>
            <a:lvl6pPr marL="2285913" indent="0">
              <a:buNone/>
              <a:defRPr sz="1600" b="1"/>
            </a:lvl6pPr>
            <a:lvl7pPr marL="2743095" indent="0">
              <a:buNone/>
              <a:defRPr sz="1600" b="1"/>
            </a:lvl7pPr>
            <a:lvl8pPr marL="3200277" indent="0">
              <a:buNone/>
              <a:defRPr sz="1600" b="1"/>
            </a:lvl8pPr>
            <a:lvl9pPr marL="365746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 lIns="91436" tIns="45719" rIns="91436" bIns="45719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1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6" tIns="45719" rIns="91436" bIns="457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4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70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lIns="91436" tIns="45719" rIns="91436" bIns="45719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  <a:prstGeom prst="rect">
            <a:avLst/>
          </a:prstGeom>
        </p:spPr>
        <p:txBody>
          <a:bodyPr lIns="91436" tIns="45719" rIns="91436" bIns="45719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 lIns="91436" tIns="45719" rIns="91436" bIns="45719"/>
          <a:lstStyle>
            <a:lvl1pPr marL="0" indent="0">
              <a:buNone/>
              <a:defRPr sz="1400"/>
            </a:lvl1pPr>
            <a:lvl2pPr marL="457182" indent="0">
              <a:buNone/>
              <a:defRPr sz="1200"/>
            </a:lvl2pPr>
            <a:lvl3pPr marL="914365" indent="0">
              <a:buNone/>
              <a:defRPr sz="1000"/>
            </a:lvl3pPr>
            <a:lvl4pPr marL="1371547" indent="0">
              <a:buNone/>
              <a:defRPr sz="900"/>
            </a:lvl4pPr>
            <a:lvl5pPr marL="1828729" indent="0">
              <a:buNone/>
              <a:defRPr sz="900"/>
            </a:lvl5pPr>
            <a:lvl6pPr marL="2285913" indent="0">
              <a:buNone/>
              <a:defRPr sz="900"/>
            </a:lvl6pPr>
            <a:lvl7pPr marL="2743095" indent="0">
              <a:buNone/>
              <a:defRPr sz="900"/>
            </a:lvl7pPr>
            <a:lvl8pPr marL="3200277" indent="0">
              <a:buNone/>
              <a:defRPr sz="900"/>
            </a:lvl8pPr>
            <a:lvl9pPr marL="365746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748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36" tIns="45719" rIns="91436" bIns="45719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36" tIns="45719" rIns="91436" bIns="45719"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5" indent="0">
              <a:buNone/>
              <a:defRPr sz="2400"/>
            </a:lvl3pPr>
            <a:lvl4pPr marL="1371547" indent="0">
              <a:buNone/>
              <a:defRPr sz="2000"/>
            </a:lvl4pPr>
            <a:lvl5pPr marL="1828729" indent="0">
              <a:buNone/>
              <a:defRPr sz="2000"/>
            </a:lvl5pPr>
            <a:lvl6pPr marL="2285913" indent="0">
              <a:buNone/>
              <a:defRPr sz="2000"/>
            </a:lvl6pPr>
            <a:lvl7pPr marL="2743095" indent="0">
              <a:buNone/>
              <a:defRPr sz="2000"/>
            </a:lvl7pPr>
            <a:lvl8pPr marL="3200277" indent="0">
              <a:buNone/>
              <a:defRPr sz="2000"/>
            </a:lvl8pPr>
            <a:lvl9pPr marL="365746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36" tIns="45719" rIns="91436" bIns="45719"/>
          <a:lstStyle>
            <a:lvl1pPr marL="0" indent="0">
              <a:buNone/>
              <a:defRPr sz="1400"/>
            </a:lvl1pPr>
            <a:lvl2pPr marL="457182" indent="0">
              <a:buNone/>
              <a:defRPr sz="1200"/>
            </a:lvl2pPr>
            <a:lvl3pPr marL="914365" indent="0">
              <a:buNone/>
              <a:defRPr sz="1000"/>
            </a:lvl3pPr>
            <a:lvl4pPr marL="1371547" indent="0">
              <a:buNone/>
              <a:defRPr sz="900"/>
            </a:lvl4pPr>
            <a:lvl5pPr marL="1828729" indent="0">
              <a:buNone/>
              <a:defRPr sz="900"/>
            </a:lvl5pPr>
            <a:lvl6pPr marL="2285913" indent="0">
              <a:buNone/>
              <a:defRPr sz="900"/>
            </a:lvl6pPr>
            <a:lvl7pPr marL="2743095" indent="0">
              <a:buNone/>
              <a:defRPr sz="900"/>
            </a:lvl7pPr>
            <a:lvl8pPr marL="3200277" indent="0">
              <a:buNone/>
              <a:defRPr sz="900"/>
            </a:lvl8pPr>
            <a:lvl9pPr marL="365746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310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28575"/>
            <a:ext cx="9075737" cy="68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-228600" y="304800"/>
            <a:ext cx="93726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lIns="89997" tIns="46798" rIns="89997" bIns="46798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spcBef>
                <a:spcPts val="1000"/>
              </a:spcBef>
              <a:buSzPct val="100000"/>
              <a:defRPr/>
            </a:pPr>
            <a:r>
              <a:rPr lang="pt-BR" sz="1600" smtClean="0">
                <a:solidFill>
                  <a:srgbClr val="3EB25C"/>
                </a:solidFill>
                <a:latin typeface="Tahoma" pitchFamily="34" charset="0"/>
              </a:rPr>
              <a:t>                                   </a:t>
            </a:r>
            <a:r>
              <a:rPr lang="pt-BR" sz="1600" b="1" smtClean="0">
                <a:solidFill>
                  <a:srgbClr val="3EB25C"/>
                </a:solidFill>
                <a:latin typeface="Trebuchet MS" pitchFamily="34" charset="0"/>
              </a:rPr>
              <a:t>uma nova era nas relações entre </a:t>
            </a:r>
            <a:r>
              <a:rPr lang="pt-BR" sz="1600" b="1" smtClean="0">
                <a:solidFill>
                  <a:srgbClr val="CAC616"/>
                </a:solidFill>
                <a:latin typeface="Trebuchet MS" pitchFamily="34" charset="0"/>
              </a:rPr>
              <a:t>Empregadores</a:t>
            </a:r>
            <a:r>
              <a:rPr lang="pt-BR" sz="1600" b="1" smtClean="0">
                <a:solidFill>
                  <a:srgbClr val="3EB25C"/>
                </a:solidFill>
                <a:latin typeface="Trebuchet MS" pitchFamily="34" charset="0"/>
              </a:rPr>
              <a:t>, </a:t>
            </a:r>
            <a:r>
              <a:rPr lang="pt-BR" sz="1600" b="1" smtClean="0">
                <a:solidFill>
                  <a:srgbClr val="CAC616"/>
                </a:solidFill>
                <a:latin typeface="Trebuchet MS" pitchFamily="34" charset="0"/>
              </a:rPr>
              <a:t>Empregados</a:t>
            </a:r>
            <a:r>
              <a:rPr lang="pt-BR" sz="1600" b="1" smtClean="0">
                <a:solidFill>
                  <a:srgbClr val="3EB25C"/>
                </a:solidFill>
                <a:latin typeface="Trebuchet MS" pitchFamily="34" charset="0"/>
              </a:rPr>
              <a:t> e</a:t>
            </a:r>
            <a:r>
              <a:rPr lang="pt-BR" sz="1600" b="1" smtClean="0">
                <a:solidFill>
                  <a:srgbClr val="CAC616"/>
                </a:solidFill>
                <a:latin typeface="Trebuchet MS" pitchFamily="34" charset="0"/>
              </a:rPr>
              <a:t> Governo</a:t>
            </a:r>
            <a:r>
              <a:rPr lang="pt-BR" sz="1600" b="1" smtClean="0">
                <a:solidFill>
                  <a:srgbClr val="3EB25C"/>
                </a:solidFill>
                <a:latin typeface="Trebuchet MS" pitchFamily="34" charset="0"/>
              </a:rPr>
              <a:t>.</a:t>
            </a:r>
          </a:p>
        </p:txBody>
      </p:sp>
      <p:graphicFrame>
        <p:nvGraphicFramePr>
          <p:cNvPr id="1028" name="Object 217"/>
          <p:cNvGraphicFramePr>
            <a:graphicFrameLocks noChangeAspect="1"/>
          </p:cNvGraphicFramePr>
          <p:nvPr/>
        </p:nvGraphicFramePr>
        <p:xfrm>
          <a:off x="228600" y="228600"/>
          <a:ext cx="18002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r:id="rId15" imgW="1800476" imgH="514422" progId="PBrush">
                  <p:embed/>
                </p:oleObj>
              </mc:Choice>
              <mc:Fallback>
                <p:oleObj r:id="rId15" imgW="1800476" imgH="514422" progId="PBrush">
                  <p:embed/>
                  <p:pic>
                    <p:nvPicPr>
                      <p:cNvPr id="0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18002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476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Lucida Sans Unicode" pitchFamily="34" charset="0"/>
          <a:cs typeface="+mj-cs"/>
        </a:defRPr>
      </a:lvl1pPr>
      <a:lvl2pPr algn="ctr" defTabSz="4476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2pPr>
      <a:lvl3pPr algn="ctr" defTabSz="4476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3pPr>
      <a:lvl4pPr algn="ctr" defTabSz="4476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4pPr>
      <a:lvl5pPr algn="ctr" defTabSz="4476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5pPr>
      <a:lvl6pPr marL="2514504" indent="-228591" algn="ctr" defTabSz="44924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6pPr>
      <a:lvl7pPr marL="2971686" indent="-228591" algn="ctr" defTabSz="44924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7pPr>
      <a:lvl8pPr marL="3428869" indent="-228591" algn="ctr" defTabSz="44924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8pPr>
      <a:lvl9pPr marL="3886051" indent="-228591" algn="ctr" defTabSz="44924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Lucida Sans Unicode" pitchFamily="34" charset="0"/>
        </a:defRPr>
      </a:lvl9pPr>
    </p:titleStyle>
    <p:bodyStyle>
      <a:lvl1pPr marL="341313" indent="-341313" algn="l" defTabSz="447675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Lucida Sans Unicode" pitchFamily="34" charset="0"/>
          <a:cs typeface="+mn-cs"/>
        </a:defRPr>
      </a:lvl1pPr>
      <a:lvl2pPr marL="741363" indent="-284163" algn="l" defTabSz="447675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Lucida Sans Unicode" pitchFamily="34" charset="0"/>
          <a:cs typeface="+mn-cs"/>
        </a:defRPr>
      </a:lvl2pPr>
      <a:lvl3pPr marL="1141413" indent="-227013" algn="l" defTabSz="447675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Lucida Sans Unicode" pitchFamily="34" charset="0"/>
          <a:cs typeface="+mn-cs"/>
        </a:defRPr>
      </a:lvl3pPr>
      <a:lvl4pPr marL="1598613" indent="-227013" algn="l" defTabSz="447675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Lucida Sans Unicode" pitchFamily="34" charset="0"/>
          <a:cs typeface="+mn-cs"/>
        </a:defRPr>
      </a:lvl4pPr>
      <a:lvl5pPr marL="2055813" indent="-227013" algn="l" defTabSz="447675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Lucida Sans Unicode" pitchFamily="34" charset="0"/>
          <a:cs typeface="+mn-cs"/>
        </a:defRPr>
      </a:lvl5pPr>
      <a:lvl6pPr marL="2514504" indent="-228591" algn="l" defTabSz="449245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686" indent="-228591" algn="l" defTabSz="449245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8869" indent="-228591" algn="l" defTabSz="449245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051" indent="-228591" algn="l" defTabSz="449245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5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7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9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3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5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7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0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00809"/>
            <a:ext cx="3672408" cy="15529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92" name="Rectangle 152"/>
          <p:cNvSpPr>
            <a:spLocks noChangeArrowheads="1"/>
          </p:cNvSpPr>
          <p:nvPr/>
        </p:nvSpPr>
        <p:spPr bwMode="auto">
          <a:xfrm>
            <a:off x="611560" y="3253741"/>
            <a:ext cx="813690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rgbClr val="002060"/>
                </a:solidFill>
                <a:latin typeface="Arial Black" pitchFamily="34" charset="0"/>
              </a:rPr>
              <a:t>COMO EXCELENTE </a:t>
            </a:r>
          </a:p>
          <a:p>
            <a:pPr algn="ctr"/>
            <a:r>
              <a:rPr lang="pt-BR" b="1" dirty="0" smtClean="0">
                <a:solidFill>
                  <a:srgbClr val="002060"/>
                </a:solidFill>
                <a:latin typeface="Arial Black" pitchFamily="34" charset="0"/>
              </a:rPr>
              <a:t>FERRAMENTA DE GESTÃO PÚBLICA</a:t>
            </a:r>
          </a:p>
          <a:p>
            <a:pPr algn="ctr"/>
            <a:r>
              <a:rPr lang="pt-BR" b="1" u="sng" dirty="0" smtClean="0">
                <a:solidFill>
                  <a:srgbClr val="002060"/>
                </a:solidFill>
                <a:latin typeface="Arial Black" pitchFamily="34" charset="0"/>
              </a:rPr>
              <a:t>EVENTOS - BENEFÍCIOS</a:t>
            </a:r>
          </a:p>
          <a:p>
            <a:pPr algn="r"/>
            <a:endParaRPr lang="pt-BR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r"/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0388" name="Text Box 2"/>
          <p:cNvSpPr txBox="1">
            <a:spLocks noChangeArrowheads="1"/>
          </p:cNvSpPr>
          <p:nvPr/>
        </p:nvSpPr>
        <p:spPr bwMode="auto">
          <a:xfrm>
            <a:off x="1691680" y="4927600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endParaRPr lang="en-US" b="1" i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24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052736"/>
            <a:ext cx="90364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Registro que relaciona as rubricas que compõem a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remuneração, proventos e pensões do beneficiário com vínculo previdenciário.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2008" y="2908101"/>
            <a:ext cx="88924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Informações de plano privado coletivo empresarial de assistência à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saúde, se houver.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" y="4293096"/>
            <a:ext cx="889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Remuneração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 de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Períodos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Anteriores, se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houver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pagamento retroativo.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" y="5301208"/>
            <a:ext cx="93245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Registro que relaciona as rubricas que compõem os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valores das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pensões/benefícios sem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vínculo previdenciário.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7" y="3861048"/>
            <a:ext cx="2088232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S-2400</a:t>
            </a:r>
            <a:endParaRPr lang="pt-BR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47864" y="3861048"/>
            <a:ext cx="2232248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S-2405</a:t>
            </a:r>
            <a:endParaRPr lang="pt-BR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372201" y="3861048"/>
            <a:ext cx="2088231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S-2410</a:t>
            </a:r>
            <a:endParaRPr lang="pt-BR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Seta para baixo 8"/>
          <p:cNvSpPr/>
          <p:nvPr/>
        </p:nvSpPr>
        <p:spPr bwMode="auto">
          <a:xfrm>
            <a:off x="4211960" y="2480702"/>
            <a:ext cx="576064" cy="1508818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1" name="Seta para baixo 10"/>
          <p:cNvSpPr/>
          <p:nvPr/>
        </p:nvSpPr>
        <p:spPr bwMode="auto">
          <a:xfrm rot="18574851">
            <a:off x="6198646" y="1906919"/>
            <a:ext cx="523986" cy="2297476"/>
          </a:xfrm>
          <a:prstGeom prst="downArrow">
            <a:avLst>
              <a:gd name="adj1" fmla="val 50000"/>
              <a:gd name="adj2" fmla="val 79456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2" name="Seta para baixo 11"/>
          <p:cNvSpPr/>
          <p:nvPr/>
        </p:nvSpPr>
        <p:spPr bwMode="auto">
          <a:xfrm rot="2831207">
            <a:off x="2436355" y="1976215"/>
            <a:ext cx="555202" cy="2101290"/>
          </a:xfrm>
          <a:prstGeom prst="downArrow">
            <a:avLst>
              <a:gd name="adj1" fmla="val 50000"/>
              <a:gd name="adj2" fmla="val 85232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915816" y="1772816"/>
            <a:ext cx="3168352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S-2400</a:t>
            </a:r>
            <a:endParaRPr lang="pt-BR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Seta para baixo 12"/>
          <p:cNvSpPr/>
          <p:nvPr/>
        </p:nvSpPr>
        <p:spPr bwMode="auto">
          <a:xfrm>
            <a:off x="1197337" y="4568934"/>
            <a:ext cx="484632" cy="804282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79512" y="5373216"/>
            <a:ext cx="2412269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CADASTRO </a:t>
            </a:r>
          </a:p>
          <a:p>
            <a:pPr algn="ctr"/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BENEFICIÁRIO</a:t>
            </a:r>
            <a:endParaRPr lang="pt-BR" sz="20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5" name="Seta para baixo 14"/>
          <p:cNvSpPr/>
          <p:nvPr/>
        </p:nvSpPr>
        <p:spPr bwMode="auto">
          <a:xfrm>
            <a:off x="4359729" y="4568934"/>
            <a:ext cx="484632" cy="804282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203848" y="5373216"/>
            <a:ext cx="2592287" cy="10156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ALTERAÇÃO DADOS</a:t>
            </a:r>
          </a:p>
          <a:p>
            <a:pPr algn="ctr"/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BENEFICIÁRIO</a:t>
            </a:r>
            <a:endParaRPr lang="pt-BR" sz="20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Seta para baixo 16"/>
          <p:cNvSpPr/>
          <p:nvPr/>
        </p:nvSpPr>
        <p:spPr bwMode="auto">
          <a:xfrm>
            <a:off x="7174000" y="4568935"/>
            <a:ext cx="484632" cy="804282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6372201" y="5373217"/>
            <a:ext cx="2304255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CADASTRO DO BENEFÍCIO</a:t>
            </a:r>
            <a:endParaRPr lang="pt-BR" sz="20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8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9" grpId="0" animBg="1"/>
      <p:bldP spid="11" grpId="0" animBg="1"/>
      <p:bldP spid="12" grpId="0" animBg="1"/>
      <p:bldP spid="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3" y="1052736"/>
            <a:ext cx="8568951" cy="10772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solidFill>
                  <a:srgbClr val="00000A"/>
                </a:solidFill>
                <a:latin typeface="Arial Black" pitchFamily="34" charset="0"/>
                <a:ea typeface="SimSun"/>
                <a:cs typeface="Mangal"/>
              </a:rPr>
              <a:t>S-2400 - Cadastro de Beneficiários – Entes Públicos– - </a:t>
            </a:r>
            <a:r>
              <a:rPr lang="pt-BR" sz="3200" dirty="0" smtClean="0">
                <a:solidFill>
                  <a:srgbClr val="00000A"/>
                </a:solidFill>
                <a:latin typeface="Arial Black" pitchFamily="34" charset="0"/>
                <a:ea typeface="SimSun"/>
                <a:cs typeface="Mangal"/>
              </a:rPr>
              <a:t>Início</a:t>
            </a:r>
            <a:endParaRPr lang="pt-BR" sz="3200" dirty="0">
              <a:latin typeface="Arial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" y="23488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0"/>
              </a:spcAft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Indicar se o evento se refere a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cadastro inicial - anterior ao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eSocial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ou pós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eSocial.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" y="3330570"/>
            <a:ext cx="8748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Validação CPF: deve ser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um CPF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válido.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" y="388747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Validação NIS: deve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ser um NIS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válido para aposentadorias,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se indicativo de não ser “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cadIni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”.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9513" y="5318630"/>
            <a:ext cx="88569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Dados do beneficiário: sexo, raça/cor, estado civil, doença incapacitante</a:t>
            </a:r>
            <a:r>
              <a:rPr lang="pt-BR" sz="2800" dirty="0" smtClean="0">
                <a:solidFill>
                  <a:srgbClr val="00000A"/>
                </a:solidFill>
                <a:latin typeface="Times New Roman"/>
                <a:ea typeface="SimSun"/>
                <a:cs typeface="Mangal"/>
              </a:rPr>
              <a:t>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" y="6138882"/>
            <a:ext cx="8532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Informações dos dependentes.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09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2564904"/>
            <a:ext cx="8352928" cy="10772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 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S-2405 - Cadastro de Beneficiários  -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Alteração</a:t>
            </a:r>
            <a:endParaRPr lang="pt-BR" sz="32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59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836712"/>
            <a:ext cx="8856984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S-2410 - Cadastro de Benefícios – Entes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Públicos</a:t>
            </a:r>
            <a:endParaRPr lang="pt-BR" sz="32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2132856"/>
            <a:ext cx="9036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0"/>
              </a:spcAft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Evento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de cadastro de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benefício previdenciário ou não, conforme Tabela 25 – “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cadIni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” – S/N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354659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Identificação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do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OP/Pagador do benefício.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4202160"/>
            <a:ext cx="9036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Identificação do beneficiário. No caso de {</a:t>
            </a:r>
            <a:r>
              <a:rPr lang="pt-BR" sz="2800" dirty="0" err="1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cadIni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} = [S],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os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beneficiários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devem estar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cadastrados no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S-2200 ou S-2400.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5733257"/>
            <a:ext cx="9036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Identificação do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benefício = número do Benefício é chave.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2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4770149"/>
            <a:ext cx="89644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Informações relativas ao –término ou suspensão do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benefício (data e motivo da </a:t>
            </a:r>
            <a:r>
              <a:rPr lang="pt-BR" sz="280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cessação </a:t>
            </a:r>
            <a:r>
              <a:rPr lang="pt-BR" sz="280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– Tabela 25 ou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suspensão – Tabela 26).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" y="1052736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Informações relativas a pensão por morte preenchimento obrigatório se {</a:t>
            </a:r>
            <a:r>
              <a:rPr lang="pt-BR" sz="2800" dirty="0" err="1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tpBenef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} for do grupo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6:</a:t>
            </a:r>
          </a:p>
          <a:p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	</a:t>
            </a:r>
            <a:r>
              <a:rPr lang="pt-BR" sz="24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- </a:t>
            </a:r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Identificação </a:t>
            </a:r>
            <a:r>
              <a:rPr lang="pt-BR" sz="20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sequencial das quotas do </a:t>
            </a:r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benefício</a:t>
            </a:r>
          </a:p>
          <a:p>
            <a:pPr>
              <a:spcAft>
                <a:spcPts val="0"/>
              </a:spcAft>
            </a:pPr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	- </a:t>
            </a:r>
            <a:r>
              <a:rPr lang="pt-BR" sz="20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Tipo de pensão por </a:t>
            </a:r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morte : Vitalícia ou Temporária.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" y="3356992"/>
            <a:ext cx="9143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I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nformações sobre a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</a:rPr>
              <a:t>homologação do benefício pelo Tribunal de Contas.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0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1643" y="1929471"/>
            <a:ext cx="8929241" cy="467995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marL="342900" lvl="1" indent="0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000" kern="50" dirty="0" smtClean="0">
                <a:solidFill>
                  <a:srgbClr val="002060"/>
                </a:solidFill>
                <a:latin typeface="Arial Black" pitchFamily="34" charset="0"/>
                <a:ea typeface="Lucida Sans Unicode"/>
                <a:cs typeface="Times New Roman"/>
              </a:rPr>
              <a:t>1) </a:t>
            </a:r>
            <a:r>
              <a:rPr lang="pt-BR" sz="24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Número </a:t>
            </a:r>
            <a:r>
              <a:rPr lang="pt-BR" sz="2400" b="1" kern="5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do </a:t>
            </a:r>
            <a:r>
              <a:rPr lang="pt-BR" sz="24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processo/protocolo - OK;</a:t>
            </a:r>
          </a:p>
          <a:p>
            <a:pPr marL="342900" lvl="1" indent="0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4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2) Faixa numérica do Órgão Público - OK;</a:t>
            </a:r>
          </a:p>
          <a:p>
            <a:pPr marL="342900" lvl="1" indent="0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4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3) Caso </a:t>
            </a:r>
            <a:r>
              <a:rPr lang="pt-BR" sz="2400" b="1" kern="5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não possua nenhum dos </a:t>
            </a:r>
            <a:r>
              <a:rPr lang="pt-BR" sz="24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anteriores:</a:t>
            </a: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sz="2000" kern="50" dirty="0" smtClean="0">
                <a:latin typeface="Arial Black" pitchFamily="34" charset="0"/>
                <a:ea typeface="Lucida Sans Unicode"/>
                <a:cs typeface="Times New Roman"/>
              </a:rPr>
              <a:t>	</a:t>
            </a:r>
            <a:r>
              <a:rPr lang="pt-BR" sz="2000" kern="50" dirty="0" smtClean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a) informar </a:t>
            </a:r>
            <a:r>
              <a:rPr lang="pt-BR" sz="2000" kern="50" dirty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um número </a:t>
            </a:r>
            <a:r>
              <a:rPr lang="pt-BR" sz="2000" kern="50" dirty="0" smtClean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sequencial </a:t>
            </a:r>
            <a:r>
              <a:rPr lang="pt-BR" sz="2000" kern="50" dirty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(01, </a:t>
            </a:r>
            <a:r>
              <a:rPr lang="pt-BR" sz="2000" kern="50" dirty="0" smtClean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02...);</a:t>
            </a: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sz="2000" kern="50" dirty="0">
                <a:latin typeface="Arial Black" pitchFamily="34" charset="0"/>
                <a:ea typeface="Lucida Sans Unicode"/>
                <a:cs typeface="Times New Roman"/>
              </a:rPr>
              <a:t>	</a:t>
            </a:r>
            <a:r>
              <a:rPr lang="pt-BR" sz="2000" kern="50" dirty="0">
                <a:solidFill>
                  <a:srgbClr val="E36C0A"/>
                </a:solidFill>
                <a:latin typeface="Arial Black" pitchFamily="34" charset="0"/>
                <a:ea typeface="Lucida Sans Unicode"/>
                <a:cs typeface="Times New Roman"/>
              </a:rPr>
              <a:t>b) acompanhado do código do tipo de </a:t>
            </a:r>
            <a:r>
              <a:rPr lang="pt-BR" sz="2000" kern="50" dirty="0" smtClean="0">
                <a:solidFill>
                  <a:srgbClr val="E36C0A"/>
                </a:solidFill>
                <a:latin typeface="Arial Black" pitchFamily="34" charset="0"/>
                <a:ea typeface="Lucida Sans Unicode"/>
                <a:cs typeface="Times New Roman"/>
              </a:rPr>
              <a:t>benefício;</a:t>
            </a:r>
            <a:endParaRPr lang="pt-BR" sz="2000" kern="50" dirty="0">
              <a:solidFill>
                <a:srgbClr val="E36C0A"/>
              </a:solidFill>
              <a:latin typeface="Arial Black" pitchFamily="34" charset="0"/>
              <a:ea typeface="Lucida Sans Unicode"/>
              <a:cs typeface="Times New Roman"/>
            </a:endParaRP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sz="2000" kern="50" dirty="0">
                <a:latin typeface="Arial Black" pitchFamily="34" charset="0"/>
                <a:ea typeface="Lucida Sans Unicode"/>
                <a:cs typeface="Times New Roman"/>
              </a:rPr>
              <a:t>	</a:t>
            </a:r>
            <a:r>
              <a:rPr lang="pt-BR" sz="2000" kern="50" dirty="0">
                <a:solidFill>
                  <a:srgbClr val="4472C4"/>
                </a:solidFill>
                <a:latin typeface="Arial Black" pitchFamily="34" charset="0"/>
                <a:ea typeface="Lucida Sans Unicode"/>
                <a:cs typeface="Times New Roman"/>
              </a:rPr>
              <a:t>c) número do CPF do beneficiário.</a:t>
            </a: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sz="2000" kern="50" dirty="0" smtClean="0">
                <a:latin typeface="Arial Black" pitchFamily="34" charset="0"/>
                <a:ea typeface="Lucida Sans Unicode"/>
                <a:cs typeface="Times New Roman"/>
              </a:rPr>
              <a:t> </a:t>
            </a:r>
            <a:r>
              <a:rPr lang="pt-BR" sz="20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Exemplo Aposentadoria:</a:t>
            </a:r>
            <a:r>
              <a:rPr lang="pt-BR" sz="2000" kern="50" dirty="0" smtClean="0">
                <a:solidFill>
                  <a:srgbClr val="002060"/>
                </a:solidFill>
                <a:latin typeface="Arial Black" pitchFamily="34" charset="0"/>
                <a:ea typeface="Lucida Sans Unicode"/>
                <a:cs typeface="Times New Roman"/>
              </a:rPr>
              <a:t> </a:t>
            </a: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sz="2000" kern="50" dirty="0" smtClean="0">
                <a:solidFill>
                  <a:srgbClr val="002060"/>
                </a:solidFill>
                <a:latin typeface="Arial Black" pitchFamily="34" charset="0"/>
                <a:ea typeface="Lucida Sans Unicode"/>
                <a:cs typeface="Times New Roman"/>
              </a:rPr>
              <a:t> </a:t>
            </a:r>
            <a:r>
              <a:rPr lang="pt-BR" sz="2000" b="1" kern="5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Lucida Sans Unicode"/>
                <a:cs typeface="Times New Roman"/>
              </a:rPr>
              <a:t>Exemplo Pensão por Morte: </a:t>
            </a:r>
            <a:endParaRPr lang="pt-BR" sz="2000" b="1" kern="50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  <a:ea typeface="Lucida Sans Unicode"/>
              <a:cs typeface="Mangal"/>
            </a:endParaRPr>
          </a:p>
          <a:p>
            <a:pPr marL="0" indent="0">
              <a:buFont typeface="Arial" charset="0"/>
              <a:buNone/>
              <a:defRPr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1052513"/>
            <a:ext cx="6048375" cy="46196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NÚMERO DO BENEFÍCIO</a:t>
            </a:r>
          </a:p>
        </p:txBody>
      </p:sp>
      <p:sp>
        <p:nvSpPr>
          <p:cNvPr id="5" name="Retângulo 4"/>
          <p:cNvSpPr/>
          <p:nvPr/>
        </p:nvSpPr>
        <p:spPr bwMode="auto">
          <a:xfrm>
            <a:off x="4932362" y="5589066"/>
            <a:ext cx="3456061" cy="43222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>
              <a:defRPr/>
            </a:pPr>
            <a:r>
              <a:rPr lang="pt-BR" sz="2400" u="sng" kern="50" dirty="0" smtClean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01</a:t>
            </a:r>
            <a:r>
              <a:rPr lang="pt-BR" sz="2400" u="sng" kern="50" dirty="0" smtClean="0">
                <a:solidFill>
                  <a:srgbClr val="E36C0A"/>
                </a:solidFill>
                <a:latin typeface="Arial Black" pitchFamily="34" charset="0"/>
                <a:ea typeface="Lucida Sans Unicode"/>
                <a:cs typeface="Times New Roman"/>
              </a:rPr>
              <a:t>108</a:t>
            </a:r>
            <a:r>
              <a:rPr lang="pt-BR" sz="2400" u="sng" kern="50" dirty="0" smtClean="0">
                <a:solidFill>
                  <a:srgbClr val="4472C4"/>
                </a:solidFill>
                <a:latin typeface="Arial Black" pitchFamily="34" charset="0"/>
                <a:ea typeface="Lucida Sans Unicode"/>
                <a:cs typeface="Times New Roman"/>
              </a:rPr>
              <a:t>00700700757</a:t>
            </a:r>
            <a:endParaRPr lang="pt-BR" sz="2400" u="sng" dirty="0">
              <a:solidFill>
                <a:srgbClr val="262626"/>
              </a:solidFill>
              <a:cs typeface="Arial" charset="0"/>
            </a:endParaRPr>
          </a:p>
        </p:txBody>
      </p:sp>
      <p:sp>
        <p:nvSpPr>
          <p:cNvPr id="6" name="Retângulo 5"/>
          <p:cNvSpPr/>
          <p:nvPr/>
        </p:nvSpPr>
        <p:spPr bwMode="auto">
          <a:xfrm>
            <a:off x="4932362" y="6240462"/>
            <a:ext cx="3456061" cy="35689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>
              <a:defRPr/>
            </a:pPr>
            <a:r>
              <a:rPr lang="pt-BR" sz="2400" kern="50" dirty="0" smtClean="0">
                <a:solidFill>
                  <a:srgbClr val="FF0000"/>
                </a:solidFill>
                <a:latin typeface="Arial Black" pitchFamily="34" charset="0"/>
                <a:ea typeface="Lucida Sans Unicode"/>
                <a:cs typeface="Times New Roman"/>
              </a:rPr>
              <a:t>02</a:t>
            </a:r>
            <a:r>
              <a:rPr lang="pt-BR" sz="2400" kern="50" dirty="0" smtClean="0">
                <a:solidFill>
                  <a:srgbClr val="E36C0A"/>
                </a:solidFill>
                <a:latin typeface="Arial Black" pitchFamily="34" charset="0"/>
                <a:ea typeface="Lucida Sans Unicode"/>
                <a:cs typeface="Times New Roman"/>
              </a:rPr>
              <a:t>602</a:t>
            </a:r>
            <a:r>
              <a:rPr lang="pt-BR" sz="2400" kern="50" dirty="0" smtClean="0">
                <a:solidFill>
                  <a:srgbClr val="4472C4"/>
                </a:solidFill>
                <a:latin typeface="Arial Black" pitchFamily="34" charset="0"/>
                <a:ea typeface="Lucida Sans Unicode"/>
                <a:cs typeface="Times New Roman"/>
              </a:rPr>
              <a:t>00700700757</a:t>
            </a:r>
            <a:endParaRPr lang="pt-BR" sz="2400" dirty="0">
              <a:solidFill>
                <a:srgbClr val="262626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5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2767141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2D2DB9"/>
                </a:solidFill>
                <a:latin typeface="Arial Black" pitchFamily="34" charset="0"/>
              </a:rPr>
              <a:t>LINK </a:t>
            </a:r>
            <a:r>
              <a:rPr lang="pt-BR" u="sng" dirty="0" smtClean="0">
                <a:solidFill>
                  <a:srgbClr val="2D2DB9"/>
                </a:solidFill>
                <a:latin typeface="Arial Black" pitchFamily="34" charset="0"/>
              </a:rPr>
              <a:t>TABELA 25</a:t>
            </a:r>
            <a:r>
              <a:rPr lang="pt-BR" dirty="0" smtClean="0">
                <a:solidFill>
                  <a:srgbClr val="2D2DB9"/>
                </a:solidFill>
                <a:latin typeface="Arial Black" pitchFamily="34" charset="0"/>
              </a:rPr>
              <a:t> do </a:t>
            </a:r>
            <a:r>
              <a:rPr lang="pt-BR" dirty="0" err="1" smtClean="0">
                <a:solidFill>
                  <a:srgbClr val="2D2DB9"/>
                </a:solidFill>
                <a:latin typeface="Arial Black" pitchFamily="34" charset="0"/>
              </a:rPr>
              <a:t>eSOCIAL</a:t>
            </a:r>
            <a:endParaRPr lang="pt-BR" dirty="0">
              <a:solidFill>
                <a:srgbClr val="2D2DB9"/>
              </a:solidFill>
              <a:latin typeface="Arial Black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72344" y="4051885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2D2DB9"/>
                </a:solidFill>
                <a:latin typeface="Arial Black" pitchFamily="34" charset="0"/>
              </a:rPr>
              <a:t>LINK </a:t>
            </a:r>
            <a:r>
              <a:rPr lang="pt-BR" u="sng" dirty="0">
                <a:solidFill>
                  <a:srgbClr val="2D2DB9"/>
                </a:solidFill>
                <a:latin typeface="Arial Black" pitchFamily="34" charset="0"/>
              </a:rPr>
              <a:t>TABELA 26</a:t>
            </a:r>
            <a:r>
              <a:rPr lang="pt-BR" dirty="0">
                <a:solidFill>
                  <a:srgbClr val="2D2DB9"/>
                </a:solidFill>
                <a:latin typeface="Arial Black" pitchFamily="34" charset="0"/>
              </a:rPr>
              <a:t> do </a:t>
            </a:r>
            <a:r>
              <a:rPr lang="pt-BR" dirty="0" err="1">
                <a:solidFill>
                  <a:srgbClr val="2D2DB9"/>
                </a:solidFill>
                <a:latin typeface="Arial Black" pitchFamily="34" charset="0"/>
              </a:rPr>
              <a:t>eSOCIAL</a:t>
            </a:r>
            <a:endParaRPr lang="pt-BR" dirty="0">
              <a:solidFill>
                <a:srgbClr val="2D2DB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27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6" descr="C:\Users\Laura\AppData\Local\Microsoft\Windows\INetCache\IE\UBY4OT04\pontuac3a7c3a3o-joc3a3o-cabral-de-melo-neto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424" y="3933056"/>
            <a:ext cx="5113337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CaixaDeTexto 1"/>
          <p:cNvSpPr txBox="1">
            <a:spLocks noChangeArrowheads="1"/>
          </p:cNvSpPr>
          <p:nvPr/>
        </p:nvSpPr>
        <p:spPr bwMode="auto">
          <a:xfrm flipH="1">
            <a:off x="0" y="1196752"/>
            <a:ext cx="763284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5400" dirty="0" smtClean="0">
                <a:solidFill>
                  <a:srgbClr val="002060"/>
                </a:solidFill>
                <a:latin typeface="Arial Black" pitchFamily="34" charset="0"/>
              </a:rPr>
              <a:t>GANHOS </a:t>
            </a:r>
          </a:p>
          <a:p>
            <a:pPr algn="ctr"/>
            <a:r>
              <a:rPr lang="pt-BR" altLang="pt-BR" sz="5400" dirty="0" smtClean="0">
                <a:solidFill>
                  <a:srgbClr val="002060"/>
                </a:solidFill>
                <a:latin typeface="Arial Black" pitchFamily="34" charset="0"/>
              </a:rPr>
              <a:t>PARA A GESTÃO</a:t>
            </a:r>
          </a:p>
          <a:p>
            <a:pPr algn="ctr"/>
            <a:r>
              <a:rPr lang="pt-BR" altLang="pt-BR" sz="5400" dirty="0" smtClean="0">
                <a:solidFill>
                  <a:srgbClr val="002060"/>
                </a:solidFill>
                <a:latin typeface="Arial Black" pitchFamily="34" charset="0"/>
              </a:rPr>
              <a:t> DOS ÓRGÃOS PÚBLICOS?</a:t>
            </a:r>
            <a:endParaRPr lang="pt-BR" altLang="pt-BR" sz="54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351620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7950" y="1052513"/>
            <a:ext cx="8928100" cy="1292225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just" eaLnBrk="1" hangingPunct="1">
              <a:spcBef>
                <a:spcPts val="300"/>
              </a:spcBef>
            </a:pPr>
            <a:r>
              <a:rPr lang="pt-BR" altLang="pt-BR" sz="2800" b="1">
                <a:solidFill>
                  <a:srgbClr val="002060"/>
                </a:solidFill>
                <a:latin typeface="Arial Black" pitchFamily="34" charset="0"/>
              </a:rPr>
              <a:t>A formação do </a:t>
            </a:r>
            <a:r>
              <a:rPr lang="pt-BR" altLang="pt-BR" sz="2800" b="1" u="sng">
                <a:solidFill>
                  <a:srgbClr val="002060"/>
                </a:solidFill>
                <a:latin typeface="Arial Black" pitchFamily="34" charset="0"/>
              </a:rPr>
              <a:t>Banco de Dados Nacional dos Servidores</a:t>
            </a:r>
            <a:r>
              <a:rPr lang="pt-BR" altLang="pt-BR" sz="2800" b="1">
                <a:solidFill>
                  <a:srgbClr val="002060"/>
                </a:solidFill>
                <a:latin typeface="Arial Black" pitchFamily="34" charset="0"/>
              </a:rPr>
              <a:t>, em cumprimento ao art. 37 da CF e ao art. 3º da Lei  10.887/2004 para verificar:</a:t>
            </a:r>
          </a:p>
        </p:txBody>
      </p:sp>
      <p:pic>
        <p:nvPicPr>
          <p:cNvPr id="1028" name="Picture 4" descr="http://www.assimpassei.com.br/wp-content/uploads/2015/01/funcionario-publico-feder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884738"/>
            <a:ext cx="89281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250825" y="2565400"/>
            <a:ext cx="8353425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sz="2800" b="1">
                <a:solidFill>
                  <a:srgbClr val="002060"/>
                </a:solidFill>
                <a:latin typeface="Arial Black" pitchFamily="34" charset="0"/>
              </a:rPr>
              <a:t>o cumprimento do teto constitucional;</a:t>
            </a:r>
          </a:p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sz="2800" b="1">
                <a:solidFill>
                  <a:srgbClr val="002060"/>
                </a:solidFill>
                <a:latin typeface="Arial Black" pitchFamily="34" charset="0"/>
              </a:rPr>
              <a:t>acumulação indevida de cargos;</a:t>
            </a:r>
          </a:p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sz="2800" b="1">
                <a:solidFill>
                  <a:srgbClr val="002060"/>
                </a:solidFill>
                <a:latin typeface="Arial Black" pitchFamily="34" charset="0"/>
              </a:rPr>
              <a:t>Identificar outras inconsistências (concessão de benefícios indevidos, obitos...)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600017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aixaDeTexto 1"/>
          <p:cNvSpPr txBox="1">
            <a:spLocks noChangeArrowheads="1"/>
          </p:cNvSpPr>
          <p:nvPr/>
        </p:nvSpPr>
        <p:spPr bwMode="auto">
          <a:xfrm>
            <a:off x="1043608" y="1628800"/>
            <a:ext cx="6912768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/>
            <a:r>
              <a:rPr lang="pt-BR" altLang="pt-BR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CARGA </a:t>
            </a:r>
            <a:r>
              <a:rPr lang="pt-BR" alt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INICIAL </a:t>
            </a:r>
            <a:r>
              <a:rPr lang="pt-BR" altLang="pt-BR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DOS </a:t>
            </a:r>
            <a:r>
              <a:rPr lang="pt-BR" alt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BENEFÍCIOS  </a:t>
            </a:r>
            <a:endParaRPr lang="pt-BR" altLang="pt-BR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pt-BR" altLang="pt-BR" sz="24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(</a:t>
            </a:r>
            <a:r>
              <a:rPr lang="pt-BR" altLang="pt-BR" sz="2400" u="sng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EM MANUTENÇÃO/ATIVOS)</a:t>
            </a:r>
            <a:endParaRPr lang="pt-BR" altLang="pt-BR" sz="2400" u="sng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4077072"/>
            <a:ext cx="820891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CADASTRO DE BENEFÍCIOS A PARTIR DO </a:t>
            </a:r>
            <a:r>
              <a:rPr lang="pt-BR" dirty="0" err="1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eSOCIAL</a:t>
            </a:r>
            <a:endParaRPr lang="pt-BR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pt-BR" sz="2400" u="sng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(CONCESSÃO DE NOVOS BENEFÍCIOS)</a:t>
            </a:r>
            <a:endParaRPr lang="pt-BR" sz="2400" u="sng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12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713" y="4645025"/>
            <a:ext cx="4787900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395" name="Rectangle 2"/>
          <p:cNvSpPr>
            <a:spLocks/>
          </p:cNvSpPr>
          <p:nvPr/>
        </p:nvSpPr>
        <p:spPr bwMode="auto">
          <a:xfrm>
            <a:off x="539750" y="2492375"/>
            <a:ext cx="8135938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40" bIns="0"/>
          <a:lstStyle/>
          <a:p>
            <a:pPr marL="382588" indent="-342900" defTabSz="822325">
              <a:lnSpc>
                <a:spcPct val="90000"/>
              </a:lnSpc>
              <a:spcBef>
                <a:spcPct val="20000"/>
              </a:spcBef>
            </a:pPr>
            <a:endParaRPr lang="en-US" altLang="pt-BR" sz="3000">
              <a:solidFill>
                <a:srgbClr val="008080"/>
              </a:solidFill>
              <a:latin typeface="Arial" pitchFamily="34" charset="0"/>
              <a:sym typeface="Erie Bold"/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95288" y="1065213"/>
            <a:ext cx="8569325" cy="419100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457200" indent="-4572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just">
              <a:spcBef>
                <a:spcPts val="300"/>
              </a:spcBef>
              <a:buFont typeface="Wingdings" pitchFamily="2" charset="2"/>
              <a:buChar char="Ø"/>
            </a:pPr>
            <a:endParaRPr lang="pt-BR" altLang="pt-BR" sz="2800" b="1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107950" y="1744663"/>
            <a:ext cx="8856663" cy="30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just"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sz="3900" b="1" u="sng">
                <a:solidFill>
                  <a:srgbClr val="002060"/>
                </a:solidFill>
                <a:latin typeface="Arial Black" pitchFamily="34" charset="0"/>
              </a:rPr>
              <a:t>Avaliação atuarial</a:t>
            </a:r>
            <a:r>
              <a:rPr lang="pt-BR" altLang="pt-BR" sz="3900" b="1">
                <a:solidFill>
                  <a:srgbClr val="002060"/>
                </a:solidFill>
                <a:latin typeface="Arial Black" pitchFamily="34" charset="0"/>
              </a:rPr>
              <a:t> com dados consistentes, completos e atualizados da vida funcional e previdenciária do servidor público de cargo efetivo.</a:t>
            </a:r>
            <a:endParaRPr lang="pt-BR" altLang="pt-BR" sz="3900">
              <a:solidFill>
                <a:srgbClr val="262626"/>
              </a:solidFill>
              <a:latin typeface="Arial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95288" y="981075"/>
            <a:ext cx="7561262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3600" b="1" spc="300" dirty="0">
                <a:solidFill>
                  <a:srgbClr val="3333CC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VIABILIZAR.....</a:t>
            </a:r>
            <a:endParaRPr lang="pt-BR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999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1520" y="2852936"/>
            <a:ext cx="6408712" cy="2769989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 marL="457200" indent="-4572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t-BR" altLang="pt-BR" sz="3600" b="1" dirty="0">
                <a:solidFill>
                  <a:srgbClr val="002060"/>
                </a:solidFill>
                <a:latin typeface="Arial Black" pitchFamily="34" charset="0"/>
              </a:rPr>
              <a:t>A geração de informações a partir do </a:t>
            </a:r>
            <a:r>
              <a:rPr lang="pt-BR" altLang="pt-BR" sz="3600" b="1" u="sng" dirty="0">
                <a:solidFill>
                  <a:srgbClr val="002060"/>
                </a:solidFill>
                <a:latin typeface="Arial Black" pitchFamily="34" charset="0"/>
              </a:rPr>
              <a:t>cruzamento com dados de outras fontes</a:t>
            </a:r>
            <a:r>
              <a:rPr lang="pt-BR" altLang="pt-BR" sz="3600" b="1" dirty="0">
                <a:solidFill>
                  <a:srgbClr val="002060"/>
                </a:solidFill>
                <a:latin typeface="Arial Black" pitchFamily="34" charset="0"/>
              </a:rPr>
              <a:t> de informação.</a:t>
            </a:r>
          </a:p>
        </p:txBody>
      </p:sp>
      <p:pic>
        <p:nvPicPr>
          <p:cNvPr id="60418" name="Picture 2" descr="http://blog.blognasajon.com.br/wp-content/uploads/2013/05/intran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827088"/>
            <a:ext cx="3419872" cy="274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328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23850" y="3540125"/>
            <a:ext cx="8496300" cy="24314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US" altLang="pt-BR" sz="2400" i="1" dirty="0">
              <a:solidFill>
                <a:schemeClr val="tx1"/>
              </a:solidFill>
              <a:latin typeface="Calibri" panose="020F0502020204030204" pitchFamily="34" charset="0"/>
              <a:sym typeface="Erie Bold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3600" i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Laura Schwerz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3600" i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esocialop@previdencia.gov.br </a:t>
            </a:r>
            <a:endParaRPr lang="pt-BR" sz="3600" i="1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sz="2400" kern="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pt-BR" sz="3200" b="1" i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(61)2021-5555</a:t>
            </a:r>
          </a:p>
        </p:txBody>
      </p:sp>
      <p:sp>
        <p:nvSpPr>
          <p:cNvPr id="71684" name="CaixaDeTexto 3"/>
          <p:cNvSpPr txBox="1">
            <a:spLocks noChangeArrowheads="1"/>
          </p:cNvSpPr>
          <p:nvPr/>
        </p:nvSpPr>
        <p:spPr bwMode="auto">
          <a:xfrm>
            <a:off x="0" y="2133600"/>
            <a:ext cx="91408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24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Secretaria de Previdência </a:t>
            </a:r>
            <a:r>
              <a:rPr lang="pt-BR" altLang="pt-BR" sz="24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|</a:t>
            </a:r>
            <a:r>
              <a:rPr lang="pt-BR" altLang="pt-BR" sz="24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 Ministério da Fazenda</a:t>
            </a:r>
          </a:p>
          <a:p>
            <a:pPr algn="ctr"/>
            <a:r>
              <a:rPr lang="pt-BR" altLang="pt-BR" sz="24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Subsecretaria dos Regimes Próprios de Previdência Social   </a:t>
            </a:r>
          </a:p>
        </p:txBody>
      </p:sp>
    </p:spTree>
    <p:extLst>
      <p:ext uri="{BB962C8B-B14F-4D97-AF65-F5344CB8AC3E}">
        <p14:creationId xmlns:p14="http://schemas.microsoft.com/office/powerpoint/2010/main" val="253092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47664" y="2996952"/>
            <a:ext cx="6480720" cy="132343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O QUE ESTÁ VIGENTE</a:t>
            </a:r>
          </a:p>
          <a:p>
            <a:pPr algn="ctr"/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VERSÃO 2.4.02</a:t>
            </a:r>
            <a:endParaRPr lang="pt-BR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579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980728"/>
            <a:ext cx="9144000" cy="58477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3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S-1207 Benefícios Previdenciários-RPPS</a:t>
            </a:r>
            <a:endParaRPr lang="pt-BR" sz="3200" dirty="0">
              <a:solidFill>
                <a:srgbClr val="262626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41300" y="4615543"/>
            <a:ext cx="8775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•</a:t>
            </a:r>
            <a:r>
              <a:rPr lang="pt-BR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Quem está obrigado:</a:t>
            </a:r>
            <a:r>
              <a:rPr lang="pt-BR" sz="32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pt-BR" sz="3200" dirty="0">
                <a:solidFill>
                  <a:srgbClr val="002060"/>
                </a:solidFill>
                <a:latin typeface="Arial Black" pitchFamily="34" charset="0"/>
              </a:rPr>
              <a:t>Todos os órgãos públicos que efetuem pagamento de benefícios previdenciários do RPPS</a:t>
            </a:r>
            <a:r>
              <a:rPr lang="pt-BR" sz="3200" dirty="0" smtClean="0">
                <a:solidFill>
                  <a:srgbClr val="002060"/>
                </a:solidFill>
                <a:latin typeface="Arial Black" pitchFamily="34" charset="0"/>
              </a:rPr>
              <a:t>.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41300" y="1772816"/>
            <a:ext cx="86511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>
                <a:solidFill>
                  <a:srgbClr val="002060"/>
                </a:solidFill>
                <a:latin typeface="Arial Black" pitchFamily="34" charset="0"/>
              </a:rPr>
              <a:t>•</a:t>
            </a:r>
            <a:r>
              <a:rPr lang="pt-BR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Conceito:</a:t>
            </a:r>
            <a:r>
              <a:rPr lang="pt-BR" sz="32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pt-BR" sz="3200" dirty="0">
                <a:solidFill>
                  <a:srgbClr val="002060"/>
                </a:solidFill>
                <a:latin typeface="Arial Black" pitchFamily="34" charset="0"/>
              </a:rPr>
              <a:t>São as informações referentes ao pagamento dos proventos, pensões e demais benefícios dos segurados , no mês de referência.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48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107950" y="2420938"/>
            <a:ext cx="90360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Dados cadastrais: CPF, NOME e DN (obrigatórios) os demais desejáveis;</a:t>
            </a:r>
          </a:p>
        </p:txBody>
      </p:sp>
      <p:sp>
        <p:nvSpPr>
          <p:cNvPr id="46083" name="CaixaDeTexto 3"/>
          <p:cNvSpPr txBox="1">
            <a:spLocks noChangeArrowheads="1"/>
          </p:cNvSpPr>
          <p:nvPr/>
        </p:nvSpPr>
        <p:spPr bwMode="auto">
          <a:xfrm>
            <a:off x="323850" y="981075"/>
            <a:ext cx="8496300" cy="1016000"/>
          </a:xfrm>
          <a:prstGeom prst="rect">
            <a:avLst/>
          </a:prstGeom>
          <a:noFill/>
          <a:ln w="28575">
            <a:solidFill>
              <a:srgbClr val="00569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CADASTRO DOS BENEFÍCIOS  S-2400 –</a:t>
            </a:r>
            <a:r>
              <a:rPr lang="pt-BR" altLang="pt-BR" sz="2800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pt-BR" altLang="pt-BR" sz="3200" b="1" dirty="0">
                <a:solidFill>
                  <a:srgbClr val="FF0000"/>
                </a:solidFill>
                <a:latin typeface="Arial Black" pitchFamily="34" charset="0"/>
              </a:rPr>
              <a:t>Concedidos antes do eSocial</a:t>
            </a:r>
            <a:r>
              <a:rPr lang="pt-BR" altLang="pt-BR" sz="3200" b="1" dirty="0">
                <a:solidFill>
                  <a:srgbClr val="1E4B78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107950" y="3573463"/>
            <a:ext cx="9217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Tipo de Benefício – Código Tabela 25;</a:t>
            </a:r>
            <a:endParaRPr lang="pt-BR" alt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aixaDeTexto 3"/>
          <p:cNvSpPr txBox="1">
            <a:spLocks noChangeArrowheads="1"/>
          </p:cNvSpPr>
          <p:nvPr/>
        </p:nvSpPr>
        <p:spPr bwMode="auto">
          <a:xfrm>
            <a:off x="107950" y="4292600"/>
            <a:ext cx="903605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Instituidor de Pensão – Não Informar;</a:t>
            </a:r>
            <a:endParaRPr lang="pt-BR" alt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107950" y="4829175"/>
            <a:ext cx="88566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Número do Benefício;</a:t>
            </a:r>
            <a:r>
              <a:rPr lang="pt-BR" altLang="pt-BR" dirty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07950" y="5475288"/>
            <a:ext cx="8856663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Complementação – </a:t>
            </a:r>
            <a:r>
              <a:rPr lang="pt-BR" altLang="pt-BR" sz="32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Tabela </a:t>
            </a:r>
            <a:r>
              <a:rPr lang="pt-BR" altLang="pt-BR" sz="32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25;</a:t>
            </a:r>
          </a:p>
        </p:txBody>
      </p:sp>
    </p:spTree>
    <p:extLst>
      <p:ext uri="{BB962C8B-B14F-4D97-AF65-F5344CB8AC3E}">
        <p14:creationId xmlns:p14="http://schemas.microsoft.com/office/powerpoint/2010/main" val="819781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0" y="2060849"/>
            <a:ext cx="91440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 smtClean="0">
                <a:solidFill>
                  <a:srgbClr val="002060"/>
                </a:solidFill>
                <a:latin typeface="Arial Black" pitchFamily="34" charset="0"/>
              </a:rPr>
              <a:t>Servidor </a:t>
            </a:r>
            <a:r>
              <a:rPr lang="pt-BR" altLang="pt-BR" sz="3200" b="1" dirty="0">
                <a:solidFill>
                  <a:srgbClr val="002060"/>
                </a:solidFill>
                <a:latin typeface="Arial Black" pitchFamily="34" charset="0"/>
              </a:rPr>
              <a:t>estar cadastrado no </a:t>
            </a:r>
            <a:r>
              <a:rPr lang="pt-BR" altLang="pt-BR" sz="3200" b="1" u="sng" dirty="0" smtClean="0">
                <a:solidFill>
                  <a:srgbClr val="002060"/>
                </a:solidFill>
                <a:latin typeface="Arial Black" pitchFamily="34" charset="0"/>
              </a:rPr>
              <a:t>S-2200</a:t>
            </a:r>
            <a:r>
              <a:rPr lang="pt-BR" altLang="pt-BR" sz="3200" b="1" dirty="0" smtClean="0">
                <a:solidFill>
                  <a:srgbClr val="002060"/>
                </a:solidFill>
                <a:latin typeface="Arial Black" pitchFamily="34" charset="0"/>
              </a:rPr>
              <a:t>;</a:t>
            </a:r>
            <a:endParaRPr lang="pt-BR" altLang="pt-BR" sz="3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47107" name="CaixaDeTexto 3"/>
          <p:cNvSpPr txBox="1">
            <a:spLocks noChangeArrowheads="1"/>
          </p:cNvSpPr>
          <p:nvPr/>
        </p:nvSpPr>
        <p:spPr bwMode="auto">
          <a:xfrm>
            <a:off x="179388" y="836613"/>
            <a:ext cx="8640762" cy="1016000"/>
          </a:xfrm>
          <a:prstGeom prst="rect">
            <a:avLst/>
          </a:prstGeom>
          <a:noFill/>
          <a:ln w="28575">
            <a:solidFill>
              <a:srgbClr val="00569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2800">
                <a:solidFill>
                  <a:srgbClr val="002060"/>
                </a:solidFill>
                <a:latin typeface="Arial Black" pitchFamily="34" charset="0"/>
              </a:rPr>
              <a:t>CADASTRO DOS BENEFÍCIOS S-2400 – </a:t>
            </a:r>
            <a:r>
              <a:rPr lang="pt-BR" altLang="pt-BR" sz="3200" b="1">
                <a:solidFill>
                  <a:srgbClr val="FF0000"/>
                </a:solidFill>
                <a:latin typeface="Arial Black" pitchFamily="34" charset="0"/>
              </a:rPr>
              <a:t>Concedidos a partir do eSocial</a:t>
            </a:r>
            <a:r>
              <a:rPr lang="pt-BR" altLang="pt-BR" sz="3200" b="1">
                <a:solidFill>
                  <a:srgbClr val="1E4B78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2799828"/>
            <a:ext cx="91440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defTabSz="685800"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rgbClr val="002060"/>
                </a:solidFill>
                <a:latin typeface="Arial Black" pitchFamily="34" charset="0"/>
              </a:rPr>
              <a:t>Tipo de Benefício – </a:t>
            </a:r>
            <a:r>
              <a:rPr lang="pt-BR" altLang="pt-BR" sz="3200" b="1" u="sng" dirty="0">
                <a:solidFill>
                  <a:srgbClr val="002060"/>
                </a:solidFill>
                <a:latin typeface="Arial Black" pitchFamily="34" charset="0"/>
              </a:rPr>
              <a:t>Código Tabela </a:t>
            </a:r>
            <a:r>
              <a:rPr lang="pt-BR" altLang="pt-BR" sz="3200" b="1" u="sng" dirty="0" smtClean="0">
                <a:solidFill>
                  <a:srgbClr val="002060"/>
                </a:solidFill>
                <a:latin typeface="Arial Black" pitchFamily="34" charset="0"/>
              </a:rPr>
              <a:t>25</a:t>
            </a:r>
            <a:r>
              <a:rPr lang="pt-BR" altLang="pt-BR" sz="3200" b="1" dirty="0" smtClean="0">
                <a:solidFill>
                  <a:srgbClr val="002060"/>
                </a:solidFill>
                <a:latin typeface="Arial Black" pitchFamily="34" charset="0"/>
              </a:rPr>
              <a:t>; </a:t>
            </a:r>
            <a:endParaRPr lang="pt-BR" altLang="pt-BR" sz="3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0" y="3511550"/>
            <a:ext cx="914400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rgbClr val="002060"/>
                </a:solidFill>
                <a:latin typeface="Arial Black" pitchFamily="34" charset="0"/>
              </a:rPr>
              <a:t>Instituidor de Pensão – cadastrado </a:t>
            </a:r>
            <a:r>
              <a:rPr lang="pt-BR" altLang="pt-BR" sz="3200" b="1" dirty="0" smtClean="0">
                <a:solidFill>
                  <a:srgbClr val="002060"/>
                </a:solidFill>
                <a:latin typeface="Arial Black" pitchFamily="34" charset="0"/>
              </a:rPr>
              <a:t>como servidor ativo ou aposentado;</a:t>
            </a:r>
            <a:endParaRPr lang="pt-BR" altLang="pt-BR" sz="3200" b="1" u="sng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-108520" y="4725144"/>
            <a:ext cx="907313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rgbClr val="002060"/>
                </a:solidFill>
                <a:latin typeface="Arial Black" pitchFamily="34" charset="0"/>
              </a:rPr>
              <a:t>Pensionista – o CPF é obrigatório e </a:t>
            </a:r>
            <a:r>
              <a:rPr lang="pt-BR" altLang="pt-BR" sz="3200" b="1" dirty="0" smtClean="0">
                <a:solidFill>
                  <a:srgbClr val="002060"/>
                </a:solidFill>
                <a:latin typeface="Arial Black" pitchFamily="34" charset="0"/>
              </a:rPr>
              <a:t>informar quantidade de quotas;</a:t>
            </a:r>
            <a:endParaRPr lang="pt-BR" altLang="pt-BR" sz="3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0" y="5949280"/>
            <a:ext cx="882015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3E5D0B"/>
              </a:buClr>
              <a:buFont typeface="Wingdings" pitchFamily="2" charset="2"/>
              <a:buChar char="Ø"/>
            </a:pPr>
            <a:r>
              <a:rPr lang="pt-BR" altLang="pt-BR" sz="3200" b="1" dirty="0">
                <a:solidFill>
                  <a:srgbClr val="002060"/>
                </a:solidFill>
                <a:latin typeface="Arial Black" pitchFamily="34" charset="0"/>
              </a:rPr>
              <a:t>Número do Benefício.</a:t>
            </a:r>
            <a:endParaRPr lang="pt-BR" altLang="pt-B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2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47664" y="2996952"/>
            <a:ext cx="6480720" cy="19389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VERSÃO </a:t>
            </a:r>
          </a:p>
          <a:p>
            <a:pPr algn="ctr"/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REVISTA A SER PUBLICADA</a:t>
            </a:r>
            <a:endParaRPr lang="pt-BR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47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1299" y="836712"/>
            <a:ext cx="8775701" cy="1077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S-1207 Pagamento de Benefícios- Entes Públicos</a:t>
            </a:r>
            <a:endParaRPr lang="pt-BR" sz="3200" dirty="0">
              <a:solidFill>
                <a:srgbClr val="262626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" y="4725143"/>
            <a:ext cx="901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pt-BR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Quem </a:t>
            </a:r>
            <a:r>
              <a:rPr lang="pt-BR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está obrigado:</a:t>
            </a:r>
            <a:r>
              <a:rPr lang="pt-BR" sz="28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pt-BR" sz="2800" dirty="0">
                <a:solidFill>
                  <a:srgbClr val="002060"/>
                </a:solidFill>
                <a:latin typeface="Arial Black" pitchFamily="34" charset="0"/>
              </a:rPr>
              <a:t>Todos os órgãos públicos que efetuem pagamento de benefícios </a:t>
            </a:r>
            <a:r>
              <a:rPr lang="pt-BR" sz="2800" dirty="0" smtClean="0">
                <a:solidFill>
                  <a:srgbClr val="002060"/>
                </a:solidFill>
                <a:latin typeface="Arial Black" pitchFamily="34" charset="0"/>
              </a:rPr>
              <a:t>previdenciários </a:t>
            </a:r>
            <a:r>
              <a:rPr lang="pt-BR" sz="2800" dirty="0">
                <a:solidFill>
                  <a:srgbClr val="002060"/>
                </a:solidFill>
                <a:latin typeface="Arial Black" pitchFamily="34" charset="0"/>
              </a:rPr>
              <a:t>do </a:t>
            </a:r>
            <a:r>
              <a:rPr lang="pt-BR" sz="2800" dirty="0" smtClean="0">
                <a:solidFill>
                  <a:srgbClr val="002060"/>
                </a:solidFill>
                <a:latin typeface="Arial Black" pitchFamily="34" charset="0"/>
              </a:rPr>
              <a:t>RPPS </a:t>
            </a:r>
            <a:r>
              <a:rPr lang="pt-BR" sz="2800" u="sng" dirty="0" smtClean="0">
                <a:solidFill>
                  <a:srgbClr val="002060"/>
                </a:solidFill>
                <a:latin typeface="Arial Black" pitchFamily="34" charset="0"/>
              </a:rPr>
              <a:t>ou sem vínculo previdenciário</a:t>
            </a:r>
            <a:r>
              <a:rPr lang="pt-BR" sz="2800" dirty="0" smtClean="0">
                <a:solidFill>
                  <a:srgbClr val="002060"/>
                </a:solidFill>
                <a:latin typeface="Arial Black" pitchFamily="34" charset="0"/>
              </a:rPr>
              <a:t>.</a:t>
            </a:r>
            <a:endParaRPr lang="pt-BR" sz="2800" dirty="0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" y="2204864"/>
            <a:ext cx="90169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pt-BR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Conceito</a:t>
            </a:r>
            <a:r>
              <a:rPr lang="pt-BR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:</a:t>
            </a:r>
            <a:r>
              <a:rPr lang="pt-BR" sz="28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pt-BR" sz="2800" dirty="0">
                <a:solidFill>
                  <a:srgbClr val="002060"/>
                </a:solidFill>
                <a:latin typeface="Arial Black" pitchFamily="34" charset="0"/>
              </a:rPr>
              <a:t>São as informações referentes ao pagamento dos proventos, pensões e demais benefícios dos segurados </a:t>
            </a:r>
            <a:r>
              <a:rPr lang="pt-BR" sz="2800" dirty="0" smtClean="0">
                <a:solidFill>
                  <a:srgbClr val="002060"/>
                </a:solidFill>
                <a:latin typeface="Arial Black" pitchFamily="34" charset="0"/>
              </a:rPr>
              <a:t>de </a:t>
            </a:r>
            <a:r>
              <a:rPr lang="pt-BR" sz="2800" u="sng" dirty="0" smtClean="0">
                <a:solidFill>
                  <a:srgbClr val="002060"/>
                </a:solidFill>
                <a:latin typeface="Arial Black" pitchFamily="34" charset="0"/>
              </a:rPr>
              <a:t>vínculo previdenciário ou não</a:t>
            </a:r>
            <a:r>
              <a:rPr lang="pt-BR" sz="2800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pt-BR" sz="2800" dirty="0">
                <a:solidFill>
                  <a:srgbClr val="002060"/>
                </a:solidFill>
                <a:latin typeface="Arial Black" pitchFamily="34" charset="0"/>
              </a:rPr>
              <a:t>no mês de referência. </a:t>
            </a:r>
            <a:endParaRPr lang="pt-BR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63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7" y="836712"/>
            <a:ext cx="7632848" cy="1200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S-1207 </a:t>
            </a:r>
            <a:r>
              <a:rPr lang="pt-BR" sz="36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– Pagamento de Benefícios – Entes </a:t>
            </a:r>
            <a:r>
              <a:rPr lang="pt-BR" sz="3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Públicos</a:t>
            </a:r>
            <a:endParaRPr lang="pt-BR" sz="3600" dirty="0">
              <a:latin typeface="Arial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9514" y="2181057"/>
            <a:ext cx="87849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Processo judicial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do beneficiário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quanto: à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não incidência/</a:t>
            </a:r>
            <a:r>
              <a:rPr lang="pt-BR" sz="2800" dirty="0" err="1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exigibilidde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de </a:t>
            </a: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contribuição previdenciária e/ou Imposto de Renda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ea typeface="SimSun"/>
                <a:cs typeface="Mangal"/>
              </a:rPr>
              <a:t>;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547664" y="4365104"/>
            <a:ext cx="1847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pt-BR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79515" y="4221088"/>
            <a:ext cx="8964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Informações relativas aos períodos de apuração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79515" y="5334600"/>
            <a:ext cx="84249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pt-BR" sz="28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Informações relativas aos proventos e pensões  do beneficiário no período de apuração</a:t>
            </a:r>
          </a:p>
        </p:txBody>
      </p:sp>
    </p:spTree>
    <p:extLst>
      <p:ext uri="{BB962C8B-B14F-4D97-AF65-F5344CB8AC3E}">
        <p14:creationId xmlns:p14="http://schemas.microsoft.com/office/powerpoint/2010/main" val="126866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19301</TotalTime>
  <Words>718</Words>
  <Application>Microsoft Office PowerPoint</Application>
  <PresentationFormat>Apresentação na tela (4:3)</PresentationFormat>
  <Paragraphs>99</Paragraphs>
  <Slides>22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04270011459</dc:creator>
  <cp:lastModifiedBy>LAURA</cp:lastModifiedBy>
  <cp:revision>1333</cp:revision>
  <cp:lastPrinted>1601-01-01T00:00:00Z</cp:lastPrinted>
  <dcterms:created xsi:type="dcterms:W3CDTF">2011-04-20T21:13:40Z</dcterms:created>
  <dcterms:modified xsi:type="dcterms:W3CDTF">2018-06-13T12:34:03Z</dcterms:modified>
</cp:coreProperties>
</file>