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48" r:id="rId2"/>
    <p:sldId id="495" r:id="rId3"/>
    <p:sldId id="489" r:id="rId4"/>
    <p:sldId id="490" r:id="rId5"/>
    <p:sldId id="491" r:id="rId6"/>
    <p:sldId id="496" r:id="rId7"/>
    <p:sldId id="497" r:id="rId8"/>
    <p:sldId id="506" r:id="rId9"/>
    <p:sldId id="502" r:id="rId10"/>
    <p:sldId id="503" r:id="rId11"/>
    <p:sldId id="504" r:id="rId12"/>
    <p:sldId id="507" r:id="rId13"/>
    <p:sldId id="505" r:id="rId14"/>
    <p:sldId id="508" r:id="rId15"/>
    <p:sldId id="509" r:id="rId16"/>
    <p:sldId id="498" r:id="rId17"/>
    <p:sldId id="512" r:id="rId18"/>
    <p:sldId id="511" r:id="rId19"/>
    <p:sldId id="499" r:id="rId20"/>
    <p:sldId id="513" r:id="rId21"/>
    <p:sldId id="514" r:id="rId22"/>
    <p:sldId id="399" r:id="rId23"/>
    <p:sldId id="535" r:id="rId24"/>
    <p:sldId id="465" r:id="rId25"/>
    <p:sldId id="492" r:id="rId26"/>
    <p:sldId id="493" r:id="rId27"/>
    <p:sldId id="534" r:id="rId28"/>
    <p:sldId id="515" r:id="rId29"/>
    <p:sldId id="516" r:id="rId30"/>
    <p:sldId id="522" r:id="rId31"/>
    <p:sldId id="517" r:id="rId32"/>
    <p:sldId id="524" r:id="rId33"/>
    <p:sldId id="518" r:id="rId34"/>
    <p:sldId id="519" r:id="rId35"/>
    <p:sldId id="525" r:id="rId36"/>
    <p:sldId id="526" r:id="rId37"/>
    <p:sldId id="527" r:id="rId38"/>
    <p:sldId id="520" r:id="rId39"/>
    <p:sldId id="528" r:id="rId40"/>
    <p:sldId id="529" r:id="rId41"/>
    <p:sldId id="530" r:id="rId42"/>
    <p:sldId id="531" r:id="rId43"/>
    <p:sldId id="521" r:id="rId44"/>
    <p:sldId id="532" r:id="rId45"/>
    <p:sldId id="533" r:id="rId46"/>
    <p:sldId id="500" r:id="rId47"/>
    <p:sldId id="501" r:id="rId48"/>
    <p:sldId id="404" r:id="rId49"/>
    <p:sldId id="494" r:id="rId50"/>
    <p:sldId id="451" r:id="rId51"/>
    <p:sldId id="468" r:id="rId52"/>
    <p:sldId id="466" r:id="rId53"/>
    <p:sldId id="410" r:id="rId54"/>
    <p:sldId id="419" r:id="rId55"/>
    <p:sldId id="447" r:id="rId56"/>
    <p:sldId id="471" r:id="rId57"/>
    <p:sldId id="438" r:id="rId58"/>
    <p:sldId id="475" r:id="rId59"/>
    <p:sldId id="473" r:id="rId60"/>
    <p:sldId id="474" r:id="rId61"/>
    <p:sldId id="472" r:id="rId62"/>
    <p:sldId id="449" r:id="rId63"/>
  </p:sldIdLst>
  <p:sldSz cx="9144000" cy="5143500" type="screen16x9"/>
  <p:notesSz cx="7099300" cy="10234613"/>
  <p:defaultTextStyle>
    <a:defPPr>
      <a:defRPr lang="en-GB"/>
    </a:defPPr>
    <a:lvl1pPr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741363" indent="-284163"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1141413" indent="-227013"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598613" indent="-227013"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2055813" indent="-227013" algn="l" defTabSz="44767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774"/>
    <a:srgbClr val="5465AC"/>
    <a:srgbClr val="AE6652"/>
    <a:srgbClr val="CCFFFF"/>
    <a:srgbClr val="66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522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77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BCFE4-3336-487D-892E-A2A3EFA28BEB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94F0E5C-9600-4D30-833D-80F1F0C280F4}">
      <dgm:prSet phldrT="[Texto]"/>
      <dgm:spPr/>
      <dgm:t>
        <a:bodyPr/>
        <a:lstStyle/>
        <a:p>
          <a:r>
            <a:rPr lang="pt-BR" b="1" dirty="0" smtClean="0"/>
            <a:t>Monitoramento biológico e reconhecimento dos fatores de risco</a:t>
          </a:r>
          <a:endParaRPr lang="pt-BR" b="1" dirty="0"/>
        </a:p>
      </dgm:t>
    </dgm:pt>
    <dgm:pt modelId="{5C7169EB-8DE7-4DBE-AEAD-E658A046F0C0}" type="parTrans" cxnId="{2CF2779F-82CC-4766-A136-A2AF3E96D42F}">
      <dgm:prSet/>
      <dgm:spPr/>
      <dgm:t>
        <a:bodyPr/>
        <a:lstStyle/>
        <a:p>
          <a:endParaRPr lang="pt-BR"/>
        </a:p>
      </dgm:t>
    </dgm:pt>
    <dgm:pt modelId="{011532F3-EC6E-4859-B854-D2F666EAF842}" type="sibTrans" cxnId="{2CF2779F-82CC-4766-A136-A2AF3E96D42F}">
      <dgm:prSet/>
      <dgm:spPr/>
      <dgm:t>
        <a:bodyPr/>
        <a:lstStyle/>
        <a:p>
          <a:endParaRPr lang="pt-BR"/>
        </a:p>
      </dgm:t>
    </dgm:pt>
    <dgm:pt modelId="{28F4D934-D297-4EA4-BCC0-D82A0EABCB6E}">
      <dgm:prSet phldrT="[Texto]" custT="1"/>
      <dgm:spPr/>
      <dgm:t>
        <a:bodyPr/>
        <a:lstStyle/>
        <a:p>
          <a:r>
            <a:rPr lang="pt-BR" sz="1800" b="1" u="sng" dirty="0" smtClean="0"/>
            <a:t>Tabela 23</a:t>
          </a:r>
        </a:p>
        <a:p>
          <a:r>
            <a:rPr lang="pt-BR" sz="1800" dirty="0" smtClean="0"/>
            <a:t>Fatores de Risco</a:t>
          </a:r>
          <a:endParaRPr lang="pt-BR" sz="1800" dirty="0"/>
        </a:p>
      </dgm:t>
    </dgm:pt>
    <dgm:pt modelId="{05EF8FEA-4DA6-4789-B9E4-9A396BD2384F}" type="parTrans" cxnId="{1BBA335D-00DE-4E5B-B42B-9C4AF368228B}">
      <dgm:prSet/>
      <dgm:spPr/>
      <dgm:t>
        <a:bodyPr/>
        <a:lstStyle/>
        <a:p>
          <a:endParaRPr lang="pt-BR"/>
        </a:p>
      </dgm:t>
    </dgm:pt>
    <dgm:pt modelId="{4562927F-620D-4C90-98E0-7F6546243932}" type="sibTrans" cxnId="{1BBA335D-00DE-4E5B-B42B-9C4AF368228B}">
      <dgm:prSet/>
      <dgm:spPr/>
      <dgm:t>
        <a:bodyPr/>
        <a:lstStyle/>
        <a:p>
          <a:endParaRPr lang="pt-BR"/>
        </a:p>
      </dgm:t>
    </dgm:pt>
    <dgm:pt modelId="{1A220F91-6693-4DAF-9E2B-28BE69E684CE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800" b="1" u="sng" dirty="0" smtClean="0"/>
            <a:t>Tabela 27</a:t>
          </a:r>
        </a:p>
        <a:p>
          <a:r>
            <a:rPr lang="pt-BR" sz="1800" dirty="0" smtClean="0"/>
            <a:t>Procedimentos Diagnósticos</a:t>
          </a:r>
          <a:endParaRPr lang="pt-BR" sz="1800" dirty="0"/>
        </a:p>
      </dgm:t>
    </dgm:pt>
    <dgm:pt modelId="{CB08419B-1F27-40B1-94F4-56C64BF9FA9D}" type="parTrans" cxnId="{7A34982A-3ACC-4958-BBBF-CFAD531129BB}">
      <dgm:prSet/>
      <dgm:spPr/>
      <dgm:t>
        <a:bodyPr/>
        <a:lstStyle/>
        <a:p>
          <a:endParaRPr lang="pt-BR"/>
        </a:p>
      </dgm:t>
    </dgm:pt>
    <dgm:pt modelId="{AC1D80FF-A5B9-4476-A05A-15FEAE14E45C}" type="sibTrans" cxnId="{7A34982A-3ACC-4958-BBBF-CFAD531129BB}">
      <dgm:prSet/>
      <dgm:spPr/>
      <dgm:t>
        <a:bodyPr/>
        <a:lstStyle/>
        <a:p>
          <a:endParaRPr lang="pt-BR"/>
        </a:p>
      </dgm:t>
    </dgm:pt>
    <dgm:pt modelId="{4EB12652-1E9D-47A8-88FA-492D4D15BA0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800" b="1" u="sng" dirty="0" smtClean="0"/>
            <a:t>Tabela 28</a:t>
          </a:r>
        </a:p>
        <a:p>
          <a:r>
            <a:rPr lang="pt-BR" sz="1800" dirty="0" smtClean="0"/>
            <a:t>Atividades Insalubres, </a:t>
          </a:r>
          <a:r>
            <a:rPr lang="pt-BR" sz="1800" dirty="0" err="1" smtClean="0"/>
            <a:t>Periculosas</a:t>
          </a:r>
          <a:r>
            <a:rPr lang="pt-BR" sz="1800" dirty="0" smtClean="0"/>
            <a:t> e/ou Especiais</a:t>
          </a:r>
          <a:endParaRPr lang="pt-BR" sz="1800" dirty="0"/>
        </a:p>
      </dgm:t>
    </dgm:pt>
    <dgm:pt modelId="{1EADA4CC-1440-4A62-AFA6-117447A9044D}" type="parTrans" cxnId="{30B0C053-41CE-43C1-870D-20F64D3B4C50}">
      <dgm:prSet/>
      <dgm:spPr/>
      <dgm:t>
        <a:bodyPr/>
        <a:lstStyle/>
        <a:p>
          <a:endParaRPr lang="pt-BR"/>
        </a:p>
      </dgm:t>
    </dgm:pt>
    <dgm:pt modelId="{5CBD965A-4FF8-4B4F-8069-E56AEC3178A3}" type="sibTrans" cxnId="{30B0C053-41CE-43C1-870D-20F64D3B4C50}">
      <dgm:prSet/>
      <dgm:spPr/>
      <dgm:t>
        <a:bodyPr/>
        <a:lstStyle/>
        <a:p>
          <a:endParaRPr lang="pt-BR"/>
        </a:p>
      </dgm:t>
    </dgm:pt>
    <dgm:pt modelId="{5FE5C553-7638-4675-88C2-8A1DCFC72BC0}" type="pres">
      <dgm:prSet presAssocID="{8BEBCFE4-3336-487D-892E-A2A3EFA28BE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A879E0-5A0C-4A1B-A414-F66007A2F4FC}" type="pres">
      <dgm:prSet presAssocID="{294F0E5C-9600-4D30-833D-80F1F0C280F4}" presName="roof" presStyleLbl="dkBgShp" presStyleIdx="0" presStyleCnt="2"/>
      <dgm:spPr/>
      <dgm:t>
        <a:bodyPr/>
        <a:lstStyle/>
        <a:p>
          <a:endParaRPr lang="pt-BR"/>
        </a:p>
      </dgm:t>
    </dgm:pt>
    <dgm:pt modelId="{29C3CD10-E4B3-4D73-B246-0C1794A4D35A}" type="pres">
      <dgm:prSet presAssocID="{294F0E5C-9600-4D30-833D-80F1F0C280F4}" presName="pillars" presStyleCnt="0"/>
      <dgm:spPr/>
    </dgm:pt>
    <dgm:pt modelId="{01788CF9-8206-4945-A4C0-6FEDC3D20BA4}" type="pres">
      <dgm:prSet presAssocID="{294F0E5C-9600-4D30-833D-80F1F0C280F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573FB6-5290-46E5-8AE4-05F7D012E5BD}" type="pres">
      <dgm:prSet presAssocID="{1A220F91-6693-4DAF-9E2B-28BE69E684C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51FDD1-F64C-4E5B-A835-02444FF8F8D8}" type="pres">
      <dgm:prSet presAssocID="{4EB12652-1E9D-47A8-88FA-492D4D15BA0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C1FFB1-DB8C-4FDD-A6DC-8B77A26BA1D5}" type="pres">
      <dgm:prSet presAssocID="{294F0E5C-9600-4D30-833D-80F1F0C280F4}" presName="base" presStyleLbl="dkBgShp" presStyleIdx="1" presStyleCnt="2"/>
      <dgm:spPr/>
    </dgm:pt>
  </dgm:ptLst>
  <dgm:cxnLst>
    <dgm:cxn modelId="{D7B1281E-9A5E-44B2-87A8-CAC6467F05A2}" type="presOf" srcId="{28F4D934-D297-4EA4-BCC0-D82A0EABCB6E}" destId="{01788CF9-8206-4945-A4C0-6FEDC3D20BA4}" srcOrd="0" destOrd="0" presId="urn:microsoft.com/office/officeart/2005/8/layout/hList3"/>
    <dgm:cxn modelId="{7A34982A-3ACC-4958-BBBF-CFAD531129BB}" srcId="{294F0E5C-9600-4D30-833D-80F1F0C280F4}" destId="{1A220F91-6693-4DAF-9E2B-28BE69E684CE}" srcOrd="1" destOrd="0" parTransId="{CB08419B-1F27-40B1-94F4-56C64BF9FA9D}" sibTransId="{AC1D80FF-A5B9-4476-A05A-15FEAE14E45C}"/>
    <dgm:cxn modelId="{68B8F09A-F417-4C76-A3FC-474351C9BD77}" type="presOf" srcId="{294F0E5C-9600-4D30-833D-80F1F0C280F4}" destId="{98A879E0-5A0C-4A1B-A414-F66007A2F4FC}" srcOrd="0" destOrd="0" presId="urn:microsoft.com/office/officeart/2005/8/layout/hList3"/>
    <dgm:cxn modelId="{5C893123-BB3A-4247-A0C9-BE6101CC9970}" type="presOf" srcId="{8BEBCFE4-3336-487D-892E-A2A3EFA28BEB}" destId="{5FE5C553-7638-4675-88C2-8A1DCFC72BC0}" srcOrd="0" destOrd="0" presId="urn:microsoft.com/office/officeart/2005/8/layout/hList3"/>
    <dgm:cxn modelId="{1BBA335D-00DE-4E5B-B42B-9C4AF368228B}" srcId="{294F0E5C-9600-4D30-833D-80F1F0C280F4}" destId="{28F4D934-D297-4EA4-BCC0-D82A0EABCB6E}" srcOrd="0" destOrd="0" parTransId="{05EF8FEA-4DA6-4789-B9E4-9A396BD2384F}" sibTransId="{4562927F-620D-4C90-98E0-7F6546243932}"/>
    <dgm:cxn modelId="{30B0C053-41CE-43C1-870D-20F64D3B4C50}" srcId="{294F0E5C-9600-4D30-833D-80F1F0C280F4}" destId="{4EB12652-1E9D-47A8-88FA-492D4D15BA06}" srcOrd="2" destOrd="0" parTransId="{1EADA4CC-1440-4A62-AFA6-117447A9044D}" sibTransId="{5CBD965A-4FF8-4B4F-8069-E56AEC3178A3}"/>
    <dgm:cxn modelId="{058B347F-F85E-4FF2-A260-D8D0292F0C3D}" type="presOf" srcId="{1A220F91-6693-4DAF-9E2B-28BE69E684CE}" destId="{E8573FB6-5290-46E5-8AE4-05F7D012E5BD}" srcOrd="0" destOrd="0" presId="urn:microsoft.com/office/officeart/2005/8/layout/hList3"/>
    <dgm:cxn modelId="{976D59AF-0966-46C7-88EA-1AAF6677A2DE}" type="presOf" srcId="{4EB12652-1E9D-47A8-88FA-492D4D15BA06}" destId="{B851FDD1-F64C-4E5B-A835-02444FF8F8D8}" srcOrd="0" destOrd="0" presId="urn:microsoft.com/office/officeart/2005/8/layout/hList3"/>
    <dgm:cxn modelId="{2CF2779F-82CC-4766-A136-A2AF3E96D42F}" srcId="{8BEBCFE4-3336-487D-892E-A2A3EFA28BEB}" destId="{294F0E5C-9600-4D30-833D-80F1F0C280F4}" srcOrd="0" destOrd="0" parTransId="{5C7169EB-8DE7-4DBE-AEAD-E658A046F0C0}" sibTransId="{011532F3-EC6E-4859-B854-D2F666EAF842}"/>
    <dgm:cxn modelId="{CE76358E-E776-4E75-8D24-0C12D7ABC484}" type="presParOf" srcId="{5FE5C553-7638-4675-88C2-8A1DCFC72BC0}" destId="{98A879E0-5A0C-4A1B-A414-F66007A2F4FC}" srcOrd="0" destOrd="0" presId="urn:microsoft.com/office/officeart/2005/8/layout/hList3"/>
    <dgm:cxn modelId="{47A9DF63-9A45-4C8C-80F3-A6EBF93360EB}" type="presParOf" srcId="{5FE5C553-7638-4675-88C2-8A1DCFC72BC0}" destId="{29C3CD10-E4B3-4D73-B246-0C1794A4D35A}" srcOrd="1" destOrd="0" presId="urn:microsoft.com/office/officeart/2005/8/layout/hList3"/>
    <dgm:cxn modelId="{60E743A8-CF48-45C0-BADF-64533D6975D5}" type="presParOf" srcId="{29C3CD10-E4B3-4D73-B246-0C1794A4D35A}" destId="{01788CF9-8206-4945-A4C0-6FEDC3D20BA4}" srcOrd="0" destOrd="0" presId="urn:microsoft.com/office/officeart/2005/8/layout/hList3"/>
    <dgm:cxn modelId="{0D9F6ACF-61A0-42F9-9029-A914EB580023}" type="presParOf" srcId="{29C3CD10-E4B3-4D73-B246-0C1794A4D35A}" destId="{E8573FB6-5290-46E5-8AE4-05F7D012E5BD}" srcOrd="1" destOrd="0" presId="urn:microsoft.com/office/officeart/2005/8/layout/hList3"/>
    <dgm:cxn modelId="{170EDA0E-5739-422D-A004-BFB7392A3A9C}" type="presParOf" srcId="{29C3CD10-E4B3-4D73-B246-0C1794A4D35A}" destId="{B851FDD1-F64C-4E5B-A835-02444FF8F8D8}" srcOrd="2" destOrd="0" presId="urn:microsoft.com/office/officeart/2005/8/layout/hList3"/>
    <dgm:cxn modelId="{036BD347-EFB6-4AEF-A1FD-0A549DBC7893}" type="presParOf" srcId="{5FE5C553-7638-4675-88C2-8A1DCFC72BC0}" destId="{82C1FFB1-DB8C-4FDD-A6DC-8B77A26BA1D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8B15A-86DC-454D-9E6A-CC72F4C490F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098C51-7CB9-45F9-A824-4C418FA37112}">
      <dgm:prSet phldrT="[Texto]" custT="1"/>
      <dgm:spPr/>
      <dgm:t>
        <a:bodyPr/>
        <a:lstStyle/>
        <a:p>
          <a:r>
            <a:rPr lang="pt-BR" sz="3600" b="1" dirty="0" smtClean="0"/>
            <a:t>CAT</a:t>
          </a:r>
          <a:endParaRPr lang="pt-BR" sz="3600" b="1" dirty="0"/>
        </a:p>
      </dgm:t>
    </dgm:pt>
    <dgm:pt modelId="{D461237F-BE21-4248-BBDB-5AB562844E09}" type="parTrans" cxnId="{5C934019-3182-468A-9269-B45A4BD45F57}">
      <dgm:prSet/>
      <dgm:spPr/>
      <dgm:t>
        <a:bodyPr/>
        <a:lstStyle/>
        <a:p>
          <a:endParaRPr lang="pt-BR"/>
        </a:p>
      </dgm:t>
    </dgm:pt>
    <dgm:pt modelId="{5CD34A63-8543-4DFF-A1E2-2117827E1CDA}" type="sibTrans" cxnId="{5C934019-3182-468A-9269-B45A4BD45F57}">
      <dgm:prSet/>
      <dgm:spPr/>
      <dgm:t>
        <a:bodyPr/>
        <a:lstStyle/>
        <a:p>
          <a:endParaRPr lang="pt-BR"/>
        </a:p>
      </dgm:t>
    </dgm:pt>
    <dgm:pt modelId="{4DA24677-153B-43FE-94D5-6393776BFD6E}">
      <dgm:prSet phldrT="[Texto]" custT="1"/>
      <dgm:spPr/>
      <dgm:t>
        <a:bodyPr/>
        <a:lstStyle/>
        <a:p>
          <a:r>
            <a:rPr lang="pt-BR" sz="1400" b="1" u="sng" dirty="0" smtClean="0"/>
            <a:t>Tabela 13</a:t>
          </a:r>
        </a:p>
        <a:p>
          <a:r>
            <a:rPr lang="pt-BR" sz="1400" dirty="0" smtClean="0"/>
            <a:t>Parte do Corpo Atingida</a:t>
          </a:r>
          <a:endParaRPr lang="pt-BR" sz="1400" dirty="0"/>
        </a:p>
      </dgm:t>
    </dgm:pt>
    <dgm:pt modelId="{9EBFCD99-6EF1-4238-AE16-57536F037CA7}" type="parTrans" cxnId="{CD680B91-DC20-4755-8158-3E49F43A4193}">
      <dgm:prSet/>
      <dgm:spPr/>
      <dgm:t>
        <a:bodyPr/>
        <a:lstStyle/>
        <a:p>
          <a:endParaRPr lang="pt-BR"/>
        </a:p>
      </dgm:t>
    </dgm:pt>
    <dgm:pt modelId="{4191AE89-0048-4251-B0EF-C92A5F963B2C}" type="sibTrans" cxnId="{CD680B91-DC20-4755-8158-3E49F43A4193}">
      <dgm:prSet/>
      <dgm:spPr/>
      <dgm:t>
        <a:bodyPr/>
        <a:lstStyle/>
        <a:p>
          <a:endParaRPr lang="pt-BR"/>
        </a:p>
      </dgm:t>
    </dgm:pt>
    <dgm:pt modelId="{4914C79E-3EC2-4919-8B2B-9374C449E29F}">
      <dgm:prSet phldrT="[Texto]" custT="1"/>
      <dgm:spPr/>
      <dgm:t>
        <a:bodyPr/>
        <a:lstStyle/>
        <a:p>
          <a:r>
            <a:rPr lang="pt-BR" sz="1400" b="1" u="sng" dirty="0" smtClean="0"/>
            <a:t>Tabela 14</a:t>
          </a:r>
        </a:p>
        <a:p>
          <a:r>
            <a:rPr lang="pt-BR" sz="1400" dirty="0" smtClean="0"/>
            <a:t>Agente Causador do Acidente de Trabalho</a:t>
          </a:r>
          <a:endParaRPr lang="pt-BR" sz="1400" dirty="0"/>
        </a:p>
      </dgm:t>
    </dgm:pt>
    <dgm:pt modelId="{01545128-C874-4C49-8DE6-FC2FF9CBF7BC}" type="parTrans" cxnId="{D0B173F5-F900-44AA-B3FA-E84D97D3CD65}">
      <dgm:prSet/>
      <dgm:spPr/>
      <dgm:t>
        <a:bodyPr/>
        <a:lstStyle/>
        <a:p>
          <a:endParaRPr lang="pt-BR"/>
        </a:p>
      </dgm:t>
    </dgm:pt>
    <dgm:pt modelId="{3F84D1C0-6D35-420E-A5B0-F66CDAFDA7FC}" type="sibTrans" cxnId="{D0B173F5-F900-44AA-B3FA-E84D97D3CD65}">
      <dgm:prSet/>
      <dgm:spPr/>
      <dgm:t>
        <a:bodyPr/>
        <a:lstStyle/>
        <a:p>
          <a:endParaRPr lang="pt-BR"/>
        </a:p>
      </dgm:t>
    </dgm:pt>
    <dgm:pt modelId="{B46785F6-D2CB-4582-8349-0F596697D1AA}">
      <dgm:prSet phldrT="[Texto]" custT="1"/>
      <dgm:spPr/>
      <dgm:t>
        <a:bodyPr/>
        <a:lstStyle/>
        <a:p>
          <a:r>
            <a:rPr lang="pt-BR" sz="1400" b="1" u="sng" dirty="0" smtClean="0"/>
            <a:t>Tabela 15</a:t>
          </a:r>
        </a:p>
        <a:p>
          <a:r>
            <a:rPr lang="pt-BR" sz="1400" dirty="0" smtClean="0"/>
            <a:t>Agente Causador/Situação Geradora da Doença Profissional</a:t>
          </a:r>
          <a:endParaRPr lang="pt-BR" sz="1400" dirty="0"/>
        </a:p>
      </dgm:t>
    </dgm:pt>
    <dgm:pt modelId="{D550200F-1DC0-4AF3-94BC-D010008DEECB}" type="parTrans" cxnId="{09E6ACB9-62EC-4E8C-B320-1E2AB381BAED}">
      <dgm:prSet/>
      <dgm:spPr/>
      <dgm:t>
        <a:bodyPr/>
        <a:lstStyle/>
        <a:p>
          <a:endParaRPr lang="pt-BR"/>
        </a:p>
      </dgm:t>
    </dgm:pt>
    <dgm:pt modelId="{D16BE286-302C-4D29-AA93-9776AB3C5243}" type="sibTrans" cxnId="{09E6ACB9-62EC-4E8C-B320-1E2AB381BAED}">
      <dgm:prSet/>
      <dgm:spPr/>
      <dgm:t>
        <a:bodyPr/>
        <a:lstStyle/>
        <a:p>
          <a:endParaRPr lang="pt-BR"/>
        </a:p>
      </dgm:t>
    </dgm:pt>
    <dgm:pt modelId="{2B1E7B4E-A7D4-408B-B275-38F0AD2D70EA}">
      <dgm:prSet phldrT="[Texto]" custT="1"/>
      <dgm:spPr/>
      <dgm:t>
        <a:bodyPr/>
        <a:lstStyle/>
        <a:p>
          <a:r>
            <a:rPr lang="pt-BR" sz="1400" b="1" u="sng" dirty="0" smtClean="0"/>
            <a:t>Tabela 16</a:t>
          </a:r>
        </a:p>
        <a:p>
          <a:r>
            <a:rPr lang="pt-BR" sz="1400" dirty="0" smtClean="0"/>
            <a:t>Situação Geradora do Acidente de Trabalho</a:t>
          </a:r>
          <a:endParaRPr lang="pt-BR" sz="1400" dirty="0"/>
        </a:p>
      </dgm:t>
    </dgm:pt>
    <dgm:pt modelId="{88698B15-A1D6-4978-B190-096473E91732}" type="parTrans" cxnId="{304FFA60-7F78-4804-9622-C45E7905E67A}">
      <dgm:prSet/>
      <dgm:spPr/>
      <dgm:t>
        <a:bodyPr/>
        <a:lstStyle/>
        <a:p>
          <a:endParaRPr lang="pt-BR"/>
        </a:p>
      </dgm:t>
    </dgm:pt>
    <dgm:pt modelId="{6D9CD243-E824-4862-BF27-DBB2F7A713D1}" type="sibTrans" cxnId="{304FFA60-7F78-4804-9622-C45E7905E67A}">
      <dgm:prSet/>
      <dgm:spPr/>
      <dgm:t>
        <a:bodyPr/>
        <a:lstStyle/>
        <a:p>
          <a:endParaRPr lang="pt-BR"/>
        </a:p>
      </dgm:t>
    </dgm:pt>
    <dgm:pt modelId="{E2FE81E5-0ED8-4128-87BA-0C9C9D2A7F70}">
      <dgm:prSet phldrT="[Texto]" custT="1"/>
      <dgm:spPr/>
      <dgm:t>
        <a:bodyPr/>
        <a:lstStyle/>
        <a:p>
          <a:r>
            <a:rPr lang="pt-BR" sz="1400" b="1" u="sng" dirty="0" smtClean="0"/>
            <a:t>Tabela 17</a:t>
          </a:r>
        </a:p>
        <a:p>
          <a:r>
            <a:rPr lang="pt-BR" sz="1400" dirty="0" smtClean="0"/>
            <a:t>Descrição da Natureza da Lesão</a:t>
          </a:r>
          <a:endParaRPr lang="pt-BR" sz="1400" dirty="0"/>
        </a:p>
      </dgm:t>
    </dgm:pt>
    <dgm:pt modelId="{5B315077-EA80-4AFC-990A-76810943037A}" type="parTrans" cxnId="{197C0B59-91BB-4862-8C4F-1A409392CE36}">
      <dgm:prSet/>
      <dgm:spPr/>
      <dgm:t>
        <a:bodyPr/>
        <a:lstStyle/>
        <a:p>
          <a:endParaRPr lang="pt-BR"/>
        </a:p>
      </dgm:t>
    </dgm:pt>
    <dgm:pt modelId="{132EF9C2-90BA-4A90-8017-077A66E0800D}" type="sibTrans" cxnId="{197C0B59-91BB-4862-8C4F-1A409392CE36}">
      <dgm:prSet/>
      <dgm:spPr/>
      <dgm:t>
        <a:bodyPr/>
        <a:lstStyle/>
        <a:p>
          <a:endParaRPr lang="pt-BR"/>
        </a:p>
      </dgm:t>
    </dgm:pt>
    <dgm:pt modelId="{128A9BE7-7131-4C03-93F6-C44E572FF3A5}">
      <dgm:prSet phldrT="[Texto]" custT="1"/>
      <dgm:spPr/>
      <dgm:t>
        <a:bodyPr/>
        <a:lstStyle/>
        <a:p>
          <a:r>
            <a:rPr lang="pt-BR" sz="1100" b="1" u="sng" dirty="0" smtClean="0"/>
            <a:t>Tabela 24</a:t>
          </a:r>
        </a:p>
        <a:p>
          <a:r>
            <a:rPr lang="pt-BR" sz="1200" dirty="0" smtClean="0"/>
            <a:t>Codificação de Acidentes de Trabalho</a:t>
          </a:r>
          <a:endParaRPr lang="pt-BR" sz="1200" dirty="0"/>
        </a:p>
      </dgm:t>
    </dgm:pt>
    <dgm:pt modelId="{7732EA8F-FB5F-49D0-BB2E-5677A75E35C0}" type="parTrans" cxnId="{E11E455A-0639-4A69-8136-FAEC1A0CA9E3}">
      <dgm:prSet/>
      <dgm:spPr/>
      <dgm:t>
        <a:bodyPr/>
        <a:lstStyle/>
        <a:p>
          <a:endParaRPr lang="pt-BR"/>
        </a:p>
      </dgm:t>
    </dgm:pt>
    <dgm:pt modelId="{6910C926-103F-4C27-B4DD-A74EFB865FBC}" type="sibTrans" cxnId="{E11E455A-0639-4A69-8136-FAEC1A0CA9E3}">
      <dgm:prSet/>
      <dgm:spPr/>
      <dgm:t>
        <a:bodyPr/>
        <a:lstStyle/>
        <a:p>
          <a:endParaRPr lang="pt-BR"/>
        </a:p>
      </dgm:t>
    </dgm:pt>
    <dgm:pt modelId="{EA2A42A1-F59C-41B2-A24F-CC570B439B56}" type="pres">
      <dgm:prSet presAssocID="{40D8B15A-86DC-454D-9E6A-CC72F4C490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FA6570-A153-4DD9-A222-E66B74A1E48C}" type="pres">
      <dgm:prSet presAssocID="{97098C51-7CB9-45F9-A824-4C418FA37112}" presName="root1" presStyleCnt="0"/>
      <dgm:spPr/>
    </dgm:pt>
    <dgm:pt modelId="{3761C5AA-2573-4770-9D5F-9488DE017596}" type="pres">
      <dgm:prSet presAssocID="{97098C51-7CB9-45F9-A824-4C418FA371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2274C7-DE3C-4295-BD76-4E449B0905A6}" type="pres">
      <dgm:prSet presAssocID="{97098C51-7CB9-45F9-A824-4C418FA37112}" presName="level2hierChild" presStyleCnt="0"/>
      <dgm:spPr/>
    </dgm:pt>
    <dgm:pt modelId="{CEE661EB-FD54-4BB6-808D-D16E78D29EF4}" type="pres">
      <dgm:prSet presAssocID="{9EBFCD99-6EF1-4238-AE16-57536F037CA7}" presName="conn2-1" presStyleLbl="parChTrans1D2" presStyleIdx="0" presStyleCnt="6"/>
      <dgm:spPr/>
      <dgm:t>
        <a:bodyPr/>
        <a:lstStyle/>
        <a:p>
          <a:endParaRPr lang="pt-BR"/>
        </a:p>
      </dgm:t>
    </dgm:pt>
    <dgm:pt modelId="{34F5CEDA-C16F-4FA9-A7DB-E236B4A675F9}" type="pres">
      <dgm:prSet presAssocID="{9EBFCD99-6EF1-4238-AE16-57536F037CA7}" presName="connTx" presStyleLbl="parChTrans1D2" presStyleIdx="0" presStyleCnt="6"/>
      <dgm:spPr/>
      <dgm:t>
        <a:bodyPr/>
        <a:lstStyle/>
        <a:p>
          <a:endParaRPr lang="pt-BR"/>
        </a:p>
      </dgm:t>
    </dgm:pt>
    <dgm:pt modelId="{D83587F6-B408-4CE8-BCED-97AD50C04A10}" type="pres">
      <dgm:prSet presAssocID="{4DA24677-153B-43FE-94D5-6393776BFD6E}" presName="root2" presStyleCnt="0"/>
      <dgm:spPr/>
    </dgm:pt>
    <dgm:pt modelId="{41BFA0A6-3AFD-4F0E-9AB6-B489A987EE45}" type="pres">
      <dgm:prSet presAssocID="{4DA24677-153B-43FE-94D5-6393776BFD6E}" presName="LevelTwoTextNode" presStyleLbl="node2" presStyleIdx="0" presStyleCnt="6" custScaleX="254089" custScaleY="180365" custLinFactNeighborX="29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73AD46-6AB9-47C0-BF26-F393441DE4AA}" type="pres">
      <dgm:prSet presAssocID="{4DA24677-153B-43FE-94D5-6393776BFD6E}" presName="level3hierChild" presStyleCnt="0"/>
      <dgm:spPr/>
    </dgm:pt>
    <dgm:pt modelId="{A15B3B89-3EBB-46FF-8146-3AD796CA0578}" type="pres">
      <dgm:prSet presAssocID="{01545128-C874-4C49-8DE6-FC2FF9CBF7BC}" presName="conn2-1" presStyleLbl="parChTrans1D2" presStyleIdx="1" presStyleCnt="6"/>
      <dgm:spPr/>
      <dgm:t>
        <a:bodyPr/>
        <a:lstStyle/>
        <a:p>
          <a:endParaRPr lang="pt-BR"/>
        </a:p>
      </dgm:t>
    </dgm:pt>
    <dgm:pt modelId="{C79B2016-9F65-4014-96FB-FF259789574D}" type="pres">
      <dgm:prSet presAssocID="{01545128-C874-4C49-8DE6-FC2FF9CBF7BC}" presName="connTx" presStyleLbl="parChTrans1D2" presStyleIdx="1" presStyleCnt="6"/>
      <dgm:spPr/>
      <dgm:t>
        <a:bodyPr/>
        <a:lstStyle/>
        <a:p>
          <a:endParaRPr lang="pt-BR"/>
        </a:p>
      </dgm:t>
    </dgm:pt>
    <dgm:pt modelId="{D696BB57-71AC-41D2-98CD-8DC81BAE6400}" type="pres">
      <dgm:prSet presAssocID="{4914C79E-3EC2-4919-8B2B-9374C449E29F}" presName="root2" presStyleCnt="0"/>
      <dgm:spPr/>
    </dgm:pt>
    <dgm:pt modelId="{1C56C7A0-6930-48CF-8E1F-5FC3CCEC2217}" type="pres">
      <dgm:prSet presAssocID="{4914C79E-3EC2-4919-8B2B-9374C449E29F}" presName="LevelTwoTextNode" presStyleLbl="node2" presStyleIdx="1" presStyleCnt="6" custScaleX="256001" custScaleY="2431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3618A1-1478-4957-A124-9DCD2BCD55BD}" type="pres">
      <dgm:prSet presAssocID="{4914C79E-3EC2-4919-8B2B-9374C449E29F}" presName="level3hierChild" presStyleCnt="0"/>
      <dgm:spPr/>
    </dgm:pt>
    <dgm:pt modelId="{038567A0-CE6C-4EE5-A9BF-A1E458399503}" type="pres">
      <dgm:prSet presAssocID="{D550200F-1DC0-4AF3-94BC-D010008DEECB}" presName="conn2-1" presStyleLbl="parChTrans1D2" presStyleIdx="2" presStyleCnt="6"/>
      <dgm:spPr/>
      <dgm:t>
        <a:bodyPr/>
        <a:lstStyle/>
        <a:p>
          <a:endParaRPr lang="pt-BR"/>
        </a:p>
      </dgm:t>
    </dgm:pt>
    <dgm:pt modelId="{C0A002D3-9EF8-4F02-825B-71B87593D85B}" type="pres">
      <dgm:prSet presAssocID="{D550200F-1DC0-4AF3-94BC-D010008DEECB}" presName="connTx" presStyleLbl="parChTrans1D2" presStyleIdx="2" presStyleCnt="6"/>
      <dgm:spPr/>
      <dgm:t>
        <a:bodyPr/>
        <a:lstStyle/>
        <a:p>
          <a:endParaRPr lang="pt-BR"/>
        </a:p>
      </dgm:t>
    </dgm:pt>
    <dgm:pt modelId="{EDFF5E84-BF82-4DB1-BD36-CE0DF530F4AF}" type="pres">
      <dgm:prSet presAssocID="{B46785F6-D2CB-4582-8349-0F596697D1AA}" presName="root2" presStyleCnt="0"/>
      <dgm:spPr/>
    </dgm:pt>
    <dgm:pt modelId="{05575FB2-E1B1-471F-8B97-AE94DC0E009B}" type="pres">
      <dgm:prSet presAssocID="{B46785F6-D2CB-4582-8349-0F596697D1AA}" presName="LevelTwoTextNode" presStyleLbl="node2" presStyleIdx="2" presStyleCnt="6" custScaleX="250272" custScaleY="2054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A7A45D-BD1A-4700-A892-7173085B5324}" type="pres">
      <dgm:prSet presAssocID="{B46785F6-D2CB-4582-8349-0F596697D1AA}" presName="level3hierChild" presStyleCnt="0"/>
      <dgm:spPr/>
    </dgm:pt>
    <dgm:pt modelId="{FA621D9C-D1C3-4944-B445-5A7FC3540D41}" type="pres">
      <dgm:prSet presAssocID="{88698B15-A1D6-4978-B190-096473E91732}" presName="conn2-1" presStyleLbl="parChTrans1D2" presStyleIdx="3" presStyleCnt="6"/>
      <dgm:spPr/>
      <dgm:t>
        <a:bodyPr/>
        <a:lstStyle/>
        <a:p>
          <a:endParaRPr lang="pt-BR"/>
        </a:p>
      </dgm:t>
    </dgm:pt>
    <dgm:pt modelId="{FC5740FE-C32D-4FF4-AAD5-ABE20EED4322}" type="pres">
      <dgm:prSet presAssocID="{88698B15-A1D6-4978-B190-096473E91732}" presName="connTx" presStyleLbl="parChTrans1D2" presStyleIdx="3" presStyleCnt="6"/>
      <dgm:spPr/>
      <dgm:t>
        <a:bodyPr/>
        <a:lstStyle/>
        <a:p>
          <a:endParaRPr lang="pt-BR"/>
        </a:p>
      </dgm:t>
    </dgm:pt>
    <dgm:pt modelId="{14779D76-78FB-49F0-95B9-D38F0BD8213D}" type="pres">
      <dgm:prSet presAssocID="{2B1E7B4E-A7D4-408B-B275-38F0AD2D70EA}" presName="root2" presStyleCnt="0"/>
      <dgm:spPr/>
    </dgm:pt>
    <dgm:pt modelId="{ADE9D551-8463-4834-9D32-1735E97519EE}" type="pres">
      <dgm:prSet presAssocID="{2B1E7B4E-A7D4-408B-B275-38F0AD2D70EA}" presName="LevelTwoTextNode" presStyleLbl="node2" presStyleIdx="3" presStyleCnt="6" custScaleX="250272" custScaleY="2085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13F2457-0849-4A4E-A515-E116306EE53C}" type="pres">
      <dgm:prSet presAssocID="{2B1E7B4E-A7D4-408B-B275-38F0AD2D70EA}" presName="level3hierChild" presStyleCnt="0"/>
      <dgm:spPr/>
    </dgm:pt>
    <dgm:pt modelId="{AFE30101-3609-474E-AD41-1A1AE08484E7}" type="pres">
      <dgm:prSet presAssocID="{5B315077-EA80-4AFC-990A-76810943037A}" presName="conn2-1" presStyleLbl="parChTrans1D2" presStyleIdx="4" presStyleCnt="6"/>
      <dgm:spPr/>
      <dgm:t>
        <a:bodyPr/>
        <a:lstStyle/>
        <a:p>
          <a:endParaRPr lang="pt-BR"/>
        </a:p>
      </dgm:t>
    </dgm:pt>
    <dgm:pt modelId="{3A825F6B-E493-4FC5-B8C4-F115731D934B}" type="pres">
      <dgm:prSet presAssocID="{5B315077-EA80-4AFC-990A-76810943037A}" presName="connTx" presStyleLbl="parChTrans1D2" presStyleIdx="4" presStyleCnt="6"/>
      <dgm:spPr/>
      <dgm:t>
        <a:bodyPr/>
        <a:lstStyle/>
        <a:p>
          <a:endParaRPr lang="pt-BR"/>
        </a:p>
      </dgm:t>
    </dgm:pt>
    <dgm:pt modelId="{3BD671C6-0058-4F47-8BBC-8C9830AA1A37}" type="pres">
      <dgm:prSet presAssocID="{E2FE81E5-0ED8-4128-87BA-0C9C9D2A7F70}" presName="root2" presStyleCnt="0"/>
      <dgm:spPr/>
    </dgm:pt>
    <dgm:pt modelId="{10D485F8-E2A3-48D0-9FC1-56872DBADB16}" type="pres">
      <dgm:prSet presAssocID="{E2FE81E5-0ED8-4128-87BA-0C9C9D2A7F70}" presName="LevelTwoTextNode" presStyleLbl="node2" presStyleIdx="4" presStyleCnt="6" custScaleX="253136" custScaleY="1750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ED46B3-C38E-4CE4-B1F0-B739414374BE}" type="pres">
      <dgm:prSet presAssocID="{E2FE81E5-0ED8-4128-87BA-0C9C9D2A7F70}" presName="level3hierChild" presStyleCnt="0"/>
      <dgm:spPr/>
    </dgm:pt>
    <dgm:pt modelId="{3A50B624-9820-4585-9760-446D3B68B9BF}" type="pres">
      <dgm:prSet presAssocID="{7732EA8F-FB5F-49D0-BB2E-5677A75E35C0}" presName="conn2-1" presStyleLbl="parChTrans1D2" presStyleIdx="5" presStyleCnt="6"/>
      <dgm:spPr/>
      <dgm:t>
        <a:bodyPr/>
        <a:lstStyle/>
        <a:p>
          <a:endParaRPr lang="pt-BR"/>
        </a:p>
      </dgm:t>
    </dgm:pt>
    <dgm:pt modelId="{2114FDE1-CB0F-4868-A5BE-19E02C8D5A3C}" type="pres">
      <dgm:prSet presAssocID="{7732EA8F-FB5F-49D0-BB2E-5677A75E35C0}" presName="connTx" presStyleLbl="parChTrans1D2" presStyleIdx="5" presStyleCnt="6"/>
      <dgm:spPr/>
      <dgm:t>
        <a:bodyPr/>
        <a:lstStyle/>
        <a:p>
          <a:endParaRPr lang="pt-BR"/>
        </a:p>
      </dgm:t>
    </dgm:pt>
    <dgm:pt modelId="{FD40A945-9459-4AC2-A6F8-3AAADE5B6855}" type="pres">
      <dgm:prSet presAssocID="{128A9BE7-7131-4C03-93F6-C44E572FF3A5}" presName="root2" presStyleCnt="0"/>
      <dgm:spPr/>
    </dgm:pt>
    <dgm:pt modelId="{CE5A0C43-D2D3-449E-9B26-E314D3971DFC}" type="pres">
      <dgm:prSet presAssocID="{128A9BE7-7131-4C03-93F6-C44E572FF3A5}" presName="LevelTwoTextNode" presStyleLbl="node2" presStyleIdx="5" presStyleCnt="6" custScaleX="253136" custScaleY="1750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807453-FDF7-4702-9B1A-F6B74354DE3F}" type="pres">
      <dgm:prSet presAssocID="{128A9BE7-7131-4C03-93F6-C44E572FF3A5}" presName="level3hierChild" presStyleCnt="0"/>
      <dgm:spPr/>
    </dgm:pt>
  </dgm:ptLst>
  <dgm:cxnLst>
    <dgm:cxn modelId="{8E844108-5349-4099-B766-3890649665A5}" type="presOf" srcId="{D550200F-1DC0-4AF3-94BC-D010008DEECB}" destId="{038567A0-CE6C-4EE5-A9BF-A1E458399503}" srcOrd="0" destOrd="0" presId="urn:microsoft.com/office/officeart/2008/layout/HorizontalMultiLevelHierarchy"/>
    <dgm:cxn modelId="{83F890A7-A72E-40A4-B103-4B13B5379873}" type="presOf" srcId="{01545128-C874-4C49-8DE6-FC2FF9CBF7BC}" destId="{A15B3B89-3EBB-46FF-8146-3AD796CA0578}" srcOrd="0" destOrd="0" presId="urn:microsoft.com/office/officeart/2008/layout/HorizontalMultiLevelHierarchy"/>
    <dgm:cxn modelId="{E11E455A-0639-4A69-8136-FAEC1A0CA9E3}" srcId="{97098C51-7CB9-45F9-A824-4C418FA37112}" destId="{128A9BE7-7131-4C03-93F6-C44E572FF3A5}" srcOrd="5" destOrd="0" parTransId="{7732EA8F-FB5F-49D0-BB2E-5677A75E35C0}" sibTransId="{6910C926-103F-4C27-B4DD-A74EFB865FBC}"/>
    <dgm:cxn modelId="{790D987B-CD0E-413B-B455-741B93DD32AF}" type="presOf" srcId="{128A9BE7-7131-4C03-93F6-C44E572FF3A5}" destId="{CE5A0C43-D2D3-449E-9B26-E314D3971DFC}" srcOrd="0" destOrd="0" presId="urn:microsoft.com/office/officeart/2008/layout/HorizontalMultiLevelHierarchy"/>
    <dgm:cxn modelId="{CC40185E-142C-4D7C-9078-A39DCB4D70F1}" type="presOf" srcId="{01545128-C874-4C49-8DE6-FC2FF9CBF7BC}" destId="{C79B2016-9F65-4014-96FB-FF259789574D}" srcOrd="1" destOrd="0" presId="urn:microsoft.com/office/officeart/2008/layout/HorizontalMultiLevelHierarchy"/>
    <dgm:cxn modelId="{8CF19FF2-DFB5-4AB6-929F-4783445FF4FB}" type="presOf" srcId="{40D8B15A-86DC-454D-9E6A-CC72F4C490FB}" destId="{EA2A42A1-F59C-41B2-A24F-CC570B439B56}" srcOrd="0" destOrd="0" presId="urn:microsoft.com/office/officeart/2008/layout/HorizontalMultiLevelHierarchy"/>
    <dgm:cxn modelId="{219BF329-FC1C-4E79-8833-2AA25D0D94C4}" type="presOf" srcId="{97098C51-7CB9-45F9-A824-4C418FA37112}" destId="{3761C5AA-2573-4770-9D5F-9488DE017596}" srcOrd="0" destOrd="0" presId="urn:microsoft.com/office/officeart/2008/layout/HorizontalMultiLevelHierarchy"/>
    <dgm:cxn modelId="{304FFA60-7F78-4804-9622-C45E7905E67A}" srcId="{97098C51-7CB9-45F9-A824-4C418FA37112}" destId="{2B1E7B4E-A7D4-408B-B275-38F0AD2D70EA}" srcOrd="3" destOrd="0" parTransId="{88698B15-A1D6-4978-B190-096473E91732}" sibTransId="{6D9CD243-E824-4862-BF27-DBB2F7A713D1}"/>
    <dgm:cxn modelId="{6EC39A8B-A2CE-4C04-BA10-39DAB9AFF180}" type="presOf" srcId="{4DA24677-153B-43FE-94D5-6393776BFD6E}" destId="{41BFA0A6-3AFD-4F0E-9AB6-B489A987EE45}" srcOrd="0" destOrd="0" presId="urn:microsoft.com/office/officeart/2008/layout/HorizontalMultiLevelHierarchy"/>
    <dgm:cxn modelId="{912B0E2B-9EDC-4C94-A3B0-80F10C41408A}" type="presOf" srcId="{9EBFCD99-6EF1-4238-AE16-57536F037CA7}" destId="{CEE661EB-FD54-4BB6-808D-D16E78D29EF4}" srcOrd="0" destOrd="0" presId="urn:microsoft.com/office/officeart/2008/layout/HorizontalMultiLevelHierarchy"/>
    <dgm:cxn modelId="{6CC01BC5-5256-45BA-BBCC-93113E8EBA68}" type="presOf" srcId="{E2FE81E5-0ED8-4128-87BA-0C9C9D2A7F70}" destId="{10D485F8-E2A3-48D0-9FC1-56872DBADB16}" srcOrd="0" destOrd="0" presId="urn:microsoft.com/office/officeart/2008/layout/HorizontalMultiLevelHierarchy"/>
    <dgm:cxn modelId="{3D480835-0F8C-4192-9776-6994005DB3A5}" type="presOf" srcId="{7732EA8F-FB5F-49D0-BB2E-5677A75E35C0}" destId="{3A50B624-9820-4585-9760-446D3B68B9BF}" srcOrd="0" destOrd="0" presId="urn:microsoft.com/office/officeart/2008/layout/HorizontalMultiLevelHierarchy"/>
    <dgm:cxn modelId="{5C934019-3182-468A-9269-B45A4BD45F57}" srcId="{40D8B15A-86DC-454D-9E6A-CC72F4C490FB}" destId="{97098C51-7CB9-45F9-A824-4C418FA37112}" srcOrd="0" destOrd="0" parTransId="{D461237F-BE21-4248-BBDB-5AB562844E09}" sibTransId="{5CD34A63-8543-4DFF-A1E2-2117827E1CDA}"/>
    <dgm:cxn modelId="{D0B173F5-F900-44AA-B3FA-E84D97D3CD65}" srcId="{97098C51-7CB9-45F9-A824-4C418FA37112}" destId="{4914C79E-3EC2-4919-8B2B-9374C449E29F}" srcOrd="1" destOrd="0" parTransId="{01545128-C874-4C49-8DE6-FC2FF9CBF7BC}" sibTransId="{3F84D1C0-6D35-420E-A5B0-F66CDAFDA7FC}"/>
    <dgm:cxn modelId="{288B218C-F7F0-47FF-A1FE-1783E200E3B8}" type="presOf" srcId="{88698B15-A1D6-4978-B190-096473E91732}" destId="{FC5740FE-C32D-4FF4-AAD5-ABE20EED4322}" srcOrd="1" destOrd="0" presId="urn:microsoft.com/office/officeart/2008/layout/HorizontalMultiLevelHierarchy"/>
    <dgm:cxn modelId="{DC10A31C-3EF6-4A57-80CF-BADBDBA32359}" type="presOf" srcId="{5B315077-EA80-4AFC-990A-76810943037A}" destId="{3A825F6B-E493-4FC5-B8C4-F115731D934B}" srcOrd="1" destOrd="0" presId="urn:microsoft.com/office/officeart/2008/layout/HorizontalMultiLevelHierarchy"/>
    <dgm:cxn modelId="{CD680B91-DC20-4755-8158-3E49F43A4193}" srcId="{97098C51-7CB9-45F9-A824-4C418FA37112}" destId="{4DA24677-153B-43FE-94D5-6393776BFD6E}" srcOrd="0" destOrd="0" parTransId="{9EBFCD99-6EF1-4238-AE16-57536F037CA7}" sibTransId="{4191AE89-0048-4251-B0EF-C92A5F963B2C}"/>
    <dgm:cxn modelId="{197C0B59-91BB-4862-8C4F-1A409392CE36}" srcId="{97098C51-7CB9-45F9-A824-4C418FA37112}" destId="{E2FE81E5-0ED8-4128-87BA-0C9C9D2A7F70}" srcOrd="4" destOrd="0" parTransId="{5B315077-EA80-4AFC-990A-76810943037A}" sibTransId="{132EF9C2-90BA-4A90-8017-077A66E0800D}"/>
    <dgm:cxn modelId="{E536175C-637E-45B5-86D1-4DC7730B62A5}" type="presOf" srcId="{4914C79E-3EC2-4919-8B2B-9374C449E29F}" destId="{1C56C7A0-6930-48CF-8E1F-5FC3CCEC2217}" srcOrd="0" destOrd="0" presId="urn:microsoft.com/office/officeart/2008/layout/HorizontalMultiLevelHierarchy"/>
    <dgm:cxn modelId="{0E2EA799-96C3-44CE-B84E-AA2261836C43}" type="presOf" srcId="{2B1E7B4E-A7D4-408B-B275-38F0AD2D70EA}" destId="{ADE9D551-8463-4834-9D32-1735E97519EE}" srcOrd="0" destOrd="0" presId="urn:microsoft.com/office/officeart/2008/layout/HorizontalMultiLevelHierarchy"/>
    <dgm:cxn modelId="{DE16C3EB-E035-4011-87C4-C3AB1AE247BF}" type="presOf" srcId="{B46785F6-D2CB-4582-8349-0F596697D1AA}" destId="{05575FB2-E1B1-471F-8B97-AE94DC0E009B}" srcOrd="0" destOrd="0" presId="urn:microsoft.com/office/officeart/2008/layout/HorizontalMultiLevelHierarchy"/>
    <dgm:cxn modelId="{60A4324E-7C01-4FDB-9D92-319A2A87330F}" type="presOf" srcId="{9EBFCD99-6EF1-4238-AE16-57536F037CA7}" destId="{34F5CEDA-C16F-4FA9-A7DB-E236B4A675F9}" srcOrd="1" destOrd="0" presId="urn:microsoft.com/office/officeart/2008/layout/HorizontalMultiLevelHierarchy"/>
    <dgm:cxn modelId="{B33F2ED5-478F-4466-9E9C-EE8E4CDBA060}" type="presOf" srcId="{88698B15-A1D6-4978-B190-096473E91732}" destId="{FA621D9C-D1C3-4944-B445-5A7FC3540D41}" srcOrd="0" destOrd="0" presId="urn:microsoft.com/office/officeart/2008/layout/HorizontalMultiLevelHierarchy"/>
    <dgm:cxn modelId="{A843B052-E3B4-41CD-BF41-5F4AC644B9E6}" type="presOf" srcId="{D550200F-1DC0-4AF3-94BC-D010008DEECB}" destId="{C0A002D3-9EF8-4F02-825B-71B87593D85B}" srcOrd="1" destOrd="0" presId="urn:microsoft.com/office/officeart/2008/layout/HorizontalMultiLevelHierarchy"/>
    <dgm:cxn modelId="{09E6ACB9-62EC-4E8C-B320-1E2AB381BAED}" srcId="{97098C51-7CB9-45F9-A824-4C418FA37112}" destId="{B46785F6-D2CB-4582-8349-0F596697D1AA}" srcOrd="2" destOrd="0" parTransId="{D550200F-1DC0-4AF3-94BC-D010008DEECB}" sibTransId="{D16BE286-302C-4D29-AA93-9776AB3C5243}"/>
    <dgm:cxn modelId="{ADE99BCA-73AB-4856-A4CC-CD4B5F7D9416}" type="presOf" srcId="{5B315077-EA80-4AFC-990A-76810943037A}" destId="{AFE30101-3609-474E-AD41-1A1AE08484E7}" srcOrd="0" destOrd="0" presId="urn:microsoft.com/office/officeart/2008/layout/HorizontalMultiLevelHierarchy"/>
    <dgm:cxn modelId="{2D00E4DA-0F58-4F5E-B7DD-019BD9A6863F}" type="presOf" srcId="{7732EA8F-FB5F-49D0-BB2E-5677A75E35C0}" destId="{2114FDE1-CB0F-4868-A5BE-19E02C8D5A3C}" srcOrd="1" destOrd="0" presId="urn:microsoft.com/office/officeart/2008/layout/HorizontalMultiLevelHierarchy"/>
    <dgm:cxn modelId="{CD516434-8CE5-44E5-981A-ECEF1C42043F}" type="presParOf" srcId="{EA2A42A1-F59C-41B2-A24F-CC570B439B56}" destId="{CEFA6570-A153-4DD9-A222-E66B74A1E48C}" srcOrd="0" destOrd="0" presId="urn:microsoft.com/office/officeart/2008/layout/HorizontalMultiLevelHierarchy"/>
    <dgm:cxn modelId="{E7F2A729-B8EF-4D7E-83C3-3D8C24A7E460}" type="presParOf" srcId="{CEFA6570-A153-4DD9-A222-E66B74A1E48C}" destId="{3761C5AA-2573-4770-9D5F-9488DE017596}" srcOrd="0" destOrd="0" presId="urn:microsoft.com/office/officeart/2008/layout/HorizontalMultiLevelHierarchy"/>
    <dgm:cxn modelId="{9CC0AF99-8800-4CD8-B1FB-D331A8F85C2A}" type="presParOf" srcId="{CEFA6570-A153-4DD9-A222-E66B74A1E48C}" destId="{9C2274C7-DE3C-4295-BD76-4E449B0905A6}" srcOrd="1" destOrd="0" presId="urn:microsoft.com/office/officeart/2008/layout/HorizontalMultiLevelHierarchy"/>
    <dgm:cxn modelId="{736BD100-D058-4F18-8F6E-A013B6F4FA22}" type="presParOf" srcId="{9C2274C7-DE3C-4295-BD76-4E449B0905A6}" destId="{CEE661EB-FD54-4BB6-808D-D16E78D29EF4}" srcOrd="0" destOrd="0" presId="urn:microsoft.com/office/officeart/2008/layout/HorizontalMultiLevelHierarchy"/>
    <dgm:cxn modelId="{288A2AE2-6E58-47B5-AC24-6CD77682153F}" type="presParOf" srcId="{CEE661EB-FD54-4BB6-808D-D16E78D29EF4}" destId="{34F5CEDA-C16F-4FA9-A7DB-E236B4A675F9}" srcOrd="0" destOrd="0" presId="urn:microsoft.com/office/officeart/2008/layout/HorizontalMultiLevelHierarchy"/>
    <dgm:cxn modelId="{4561942B-1401-4E54-935F-E41FCA19A011}" type="presParOf" srcId="{9C2274C7-DE3C-4295-BD76-4E449B0905A6}" destId="{D83587F6-B408-4CE8-BCED-97AD50C04A10}" srcOrd="1" destOrd="0" presId="urn:microsoft.com/office/officeart/2008/layout/HorizontalMultiLevelHierarchy"/>
    <dgm:cxn modelId="{5E05612A-303D-40BB-99F4-639542B65D36}" type="presParOf" srcId="{D83587F6-B408-4CE8-BCED-97AD50C04A10}" destId="{41BFA0A6-3AFD-4F0E-9AB6-B489A987EE45}" srcOrd="0" destOrd="0" presId="urn:microsoft.com/office/officeart/2008/layout/HorizontalMultiLevelHierarchy"/>
    <dgm:cxn modelId="{BA4F4792-629E-4CB5-81AC-111BD33A9726}" type="presParOf" srcId="{D83587F6-B408-4CE8-BCED-97AD50C04A10}" destId="{B273AD46-6AB9-47C0-BF26-F393441DE4AA}" srcOrd="1" destOrd="0" presId="urn:microsoft.com/office/officeart/2008/layout/HorizontalMultiLevelHierarchy"/>
    <dgm:cxn modelId="{A9875C29-BFCB-43FD-A6B4-4C42ADCD0BB4}" type="presParOf" srcId="{9C2274C7-DE3C-4295-BD76-4E449B0905A6}" destId="{A15B3B89-3EBB-46FF-8146-3AD796CA0578}" srcOrd="2" destOrd="0" presId="urn:microsoft.com/office/officeart/2008/layout/HorizontalMultiLevelHierarchy"/>
    <dgm:cxn modelId="{B370BC0A-A945-44E3-84A4-1EDA6F055A19}" type="presParOf" srcId="{A15B3B89-3EBB-46FF-8146-3AD796CA0578}" destId="{C79B2016-9F65-4014-96FB-FF259789574D}" srcOrd="0" destOrd="0" presId="urn:microsoft.com/office/officeart/2008/layout/HorizontalMultiLevelHierarchy"/>
    <dgm:cxn modelId="{3BD8718E-F99B-4A85-8970-3A6214521C16}" type="presParOf" srcId="{9C2274C7-DE3C-4295-BD76-4E449B0905A6}" destId="{D696BB57-71AC-41D2-98CD-8DC81BAE6400}" srcOrd="3" destOrd="0" presId="urn:microsoft.com/office/officeart/2008/layout/HorizontalMultiLevelHierarchy"/>
    <dgm:cxn modelId="{5A507024-C332-4D31-BF83-FC50BDB641F9}" type="presParOf" srcId="{D696BB57-71AC-41D2-98CD-8DC81BAE6400}" destId="{1C56C7A0-6930-48CF-8E1F-5FC3CCEC2217}" srcOrd="0" destOrd="0" presId="urn:microsoft.com/office/officeart/2008/layout/HorizontalMultiLevelHierarchy"/>
    <dgm:cxn modelId="{931F52EA-E11A-4DA1-8C4A-C0EEEE0449DE}" type="presParOf" srcId="{D696BB57-71AC-41D2-98CD-8DC81BAE6400}" destId="{153618A1-1478-4957-A124-9DCD2BCD55BD}" srcOrd="1" destOrd="0" presId="urn:microsoft.com/office/officeart/2008/layout/HorizontalMultiLevelHierarchy"/>
    <dgm:cxn modelId="{962382D1-51D9-44F0-9F8C-EC344C33BCBF}" type="presParOf" srcId="{9C2274C7-DE3C-4295-BD76-4E449B0905A6}" destId="{038567A0-CE6C-4EE5-A9BF-A1E458399503}" srcOrd="4" destOrd="0" presId="urn:microsoft.com/office/officeart/2008/layout/HorizontalMultiLevelHierarchy"/>
    <dgm:cxn modelId="{AA7A9317-111C-487B-8498-6B27D4869B54}" type="presParOf" srcId="{038567A0-CE6C-4EE5-A9BF-A1E458399503}" destId="{C0A002D3-9EF8-4F02-825B-71B87593D85B}" srcOrd="0" destOrd="0" presId="urn:microsoft.com/office/officeart/2008/layout/HorizontalMultiLevelHierarchy"/>
    <dgm:cxn modelId="{03DE335D-851E-4F99-9459-D6857BA7B785}" type="presParOf" srcId="{9C2274C7-DE3C-4295-BD76-4E449B0905A6}" destId="{EDFF5E84-BF82-4DB1-BD36-CE0DF530F4AF}" srcOrd="5" destOrd="0" presId="urn:microsoft.com/office/officeart/2008/layout/HorizontalMultiLevelHierarchy"/>
    <dgm:cxn modelId="{956761D6-4F90-43E5-B233-D76CB750F1AD}" type="presParOf" srcId="{EDFF5E84-BF82-4DB1-BD36-CE0DF530F4AF}" destId="{05575FB2-E1B1-471F-8B97-AE94DC0E009B}" srcOrd="0" destOrd="0" presId="urn:microsoft.com/office/officeart/2008/layout/HorizontalMultiLevelHierarchy"/>
    <dgm:cxn modelId="{8BDFEEF0-7CDA-4696-B8A2-912E836127CB}" type="presParOf" srcId="{EDFF5E84-BF82-4DB1-BD36-CE0DF530F4AF}" destId="{98A7A45D-BD1A-4700-A892-7173085B5324}" srcOrd="1" destOrd="0" presId="urn:microsoft.com/office/officeart/2008/layout/HorizontalMultiLevelHierarchy"/>
    <dgm:cxn modelId="{ACB0E3DD-17C1-4AE2-BA16-7B962FAF17D4}" type="presParOf" srcId="{9C2274C7-DE3C-4295-BD76-4E449B0905A6}" destId="{FA621D9C-D1C3-4944-B445-5A7FC3540D41}" srcOrd="6" destOrd="0" presId="urn:microsoft.com/office/officeart/2008/layout/HorizontalMultiLevelHierarchy"/>
    <dgm:cxn modelId="{A292CE34-C99D-409F-8954-76B1A86A30BC}" type="presParOf" srcId="{FA621D9C-D1C3-4944-B445-5A7FC3540D41}" destId="{FC5740FE-C32D-4FF4-AAD5-ABE20EED4322}" srcOrd="0" destOrd="0" presId="urn:microsoft.com/office/officeart/2008/layout/HorizontalMultiLevelHierarchy"/>
    <dgm:cxn modelId="{A6C166AC-4F16-4157-AD15-5EB5D36AE5E3}" type="presParOf" srcId="{9C2274C7-DE3C-4295-BD76-4E449B0905A6}" destId="{14779D76-78FB-49F0-95B9-D38F0BD8213D}" srcOrd="7" destOrd="0" presId="urn:microsoft.com/office/officeart/2008/layout/HorizontalMultiLevelHierarchy"/>
    <dgm:cxn modelId="{8D6A09E5-4FCC-41F7-97DD-56A4B4DC8EA8}" type="presParOf" srcId="{14779D76-78FB-49F0-95B9-D38F0BD8213D}" destId="{ADE9D551-8463-4834-9D32-1735E97519EE}" srcOrd="0" destOrd="0" presId="urn:microsoft.com/office/officeart/2008/layout/HorizontalMultiLevelHierarchy"/>
    <dgm:cxn modelId="{051D309D-D798-4184-AA53-D684DB022914}" type="presParOf" srcId="{14779D76-78FB-49F0-95B9-D38F0BD8213D}" destId="{A13F2457-0849-4A4E-A515-E116306EE53C}" srcOrd="1" destOrd="0" presId="urn:microsoft.com/office/officeart/2008/layout/HorizontalMultiLevelHierarchy"/>
    <dgm:cxn modelId="{DB9ED605-011B-438F-A599-F4098B0CAFEB}" type="presParOf" srcId="{9C2274C7-DE3C-4295-BD76-4E449B0905A6}" destId="{AFE30101-3609-474E-AD41-1A1AE08484E7}" srcOrd="8" destOrd="0" presId="urn:microsoft.com/office/officeart/2008/layout/HorizontalMultiLevelHierarchy"/>
    <dgm:cxn modelId="{85710C20-14D1-4C86-96B7-FFEDD6A9F7E5}" type="presParOf" srcId="{AFE30101-3609-474E-AD41-1A1AE08484E7}" destId="{3A825F6B-E493-4FC5-B8C4-F115731D934B}" srcOrd="0" destOrd="0" presId="urn:microsoft.com/office/officeart/2008/layout/HorizontalMultiLevelHierarchy"/>
    <dgm:cxn modelId="{0E6C9584-8F7A-4437-AFA4-EE0D305AC160}" type="presParOf" srcId="{9C2274C7-DE3C-4295-BD76-4E449B0905A6}" destId="{3BD671C6-0058-4F47-8BBC-8C9830AA1A37}" srcOrd="9" destOrd="0" presId="urn:microsoft.com/office/officeart/2008/layout/HorizontalMultiLevelHierarchy"/>
    <dgm:cxn modelId="{79EC7FF7-D7FD-454C-B73E-01738F3CDD79}" type="presParOf" srcId="{3BD671C6-0058-4F47-8BBC-8C9830AA1A37}" destId="{10D485F8-E2A3-48D0-9FC1-56872DBADB16}" srcOrd="0" destOrd="0" presId="urn:microsoft.com/office/officeart/2008/layout/HorizontalMultiLevelHierarchy"/>
    <dgm:cxn modelId="{4E641F98-78E8-4FA5-A4E4-804C7DAC07C4}" type="presParOf" srcId="{3BD671C6-0058-4F47-8BBC-8C9830AA1A37}" destId="{EAED46B3-C38E-4CE4-B1F0-B739414374BE}" srcOrd="1" destOrd="0" presId="urn:microsoft.com/office/officeart/2008/layout/HorizontalMultiLevelHierarchy"/>
    <dgm:cxn modelId="{11E3E511-753D-4C66-9C27-805D059A9A12}" type="presParOf" srcId="{9C2274C7-DE3C-4295-BD76-4E449B0905A6}" destId="{3A50B624-9820-4585-9760-446D3B68B9BF}" srcOrd="10" destOrd="0" presId="urn:microsoft.com/office/officeart/2008/layout/HorizontalMultiLevelHierarchy"/>
    <dgm:cxn modelId="{942DBAC3-DAD0-483F-A3B3-4AF5798F65BA}" type="presParOf" srcId="{3A50B624-9820-4585-9760-446D3B68B9BF}" destId="{2114FDE1-CB0F-4868-A5BE-19E02C8D5A3C}" srcOrd="0" destOrd="0" presId="urn:microsoft.com/office/officeart/2008/layout/HorizontalMultiLevelHierarchy"/>
    <dgm:cxn modelId="{8B001326-91D4-4018-9E91-37D1090C7775}" type="presParOf" srcId="{9C2274C7-DE3C-4295-BD76-4E449B0905A6}" destId="{FD40A945-9459-4AC2-A6F8-3AAADE5B6855}" srcOrd="11" destOrd="0" presId="urn:microsoft.com/office/officeart/2008/layout/HorizontalMultiLevelHierarchy"/>
    <dgm:cxn modelId="{0DE55C3F-3218-4F28-946E-FA33A45E73F0}" type="presParOf" srcId="{FD40A945-9459-4AC2-A6F8-3AAADE5B6855}" destId="{CE5A0C43-D2D3-449E-9B26-E314D3971DFC}" srcOrd="0" destOrd="0" presId="urn:microsoft.com/office/officeart/2008/layout/HorizontalMultiLevelHierarchy"/>
    <dgm:cxn modelId="{B098F340-BB21-42A5-864C-A30980EF22F3}" type="presParOf" srcId="{FD40A945-9459-4AC2-A6F8-3AAADE5B6855}" destId="{22807453-FDF7-4702-9B1A-F6B74354DE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22F1F-4EE3-437E-A4B5-DFE375BBA48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D26796-861B-4659-9225-5766131C4BEF}">
      <dgm:prSet phldrT="[Texto]"/>
      <dgm:spPr/>
      <dgm:t>
        <a:bodyPr/>
        <a:lstStyle/>
        <a:p>
          <a:r>
            <a:rPr lang="pt-BR" b="1" u="sng" dirty="0" smtClean="0"/>
            <a:t>Eventos de Tabela</a:t>
          </a:r>
          <a:endParaRPr lang="pt-BR" b="1" u="sng" dirty="0"/>
        </a:p>
      </dgm:t>
    </dgm:pt>
    <dgm:pt modelId="{C9D39D9C-EAE4-4C01-94B2-B01E823A9CFF}" type="parTrans" cxnId="{0027351E-0DBD-4D62-9175-B340F20AFE69}">
      <dgm:prSet/>
      <dgm:spPr/>
      <dgm:t>
        <a:bodyPr/>
        <a:lstStyle/>
        <a:p>
          <a:endParaRPr lang="pt-BR"/>
        </a:p>
      </dgm:t>
    </dgm:pt>
    <dgm:pt modelId="{99CBC04E-27E5-49AD-9F2D-410ADBC22384}" type="sibTrans" cxnId="{0027351E-0DBD-4D62-9175-B340F20AFE69}">
      <dgm:prSet/>
      <dgm:spPr/>
      <dgm:t>
        <a:bodyPr/>
        <a:lstStyle/>
        <a:p>
          <a:endParaRPr lang="pt-BR"/>
        </a:p>
      </dgm:t>
    </dgm:pt>
    <dgm:pt modelId="{4611FA4C-EA50-43E3-84AC-35E064ABCCED}">
      <dgm:prSet phldrT="[Texto]" custT="1"/>
      <dgm:spPr/>
      <dgm:t>
        <a:bodyPr/>
        <a:lstStyle/>
        <a:p>
          <a:r>
            <a:rPr lang="pt-BR" sz="1800" b="1" u="sng" dirty="0" smtClean="0">
              <a:solidFill>
                <a:schemeClr val="tx1"/>
              </a:solidFill>
            </a:rPr>
            <a:t>S-1060</a:t>
          </a:r>
        </a:p>
        <a:p>
          <a:r>
            <a:rPr lang="pt-BR" sz="1800" dirty="0" smtClean="0">
              <a:solidFill>
                <a:schemeClr val="tx1"/>
              </a:solidFill>
            </a:rPr>
            <a:t>Tabela de Ambientes de Trabalho</a:t>
          </a:r>
          <a:endParaRPr lang="pt-BR" sz="1800" dirty="0">
            <a:solidFill>
              <a:schemeClr val="tx1"/>
            </a:solidFill>
          </a:endParaRPr>
        </a:p>
      </dgm:t>
    </dgm:pt>
    <dgm:pt modelId="{7CF279E6-454E-410A-8D4F-DA9061642A28}" type="parTrans" cxnId="{02B26BE2-E081-46CD-837B-6DF8156C9940}">
      <dgm:prSet/>
      <dgm:spPr/>
      <dgm:t>
        <a:bodyPr/>
        <a:lstStyle/>
        <a:p>
          <a:endParaRPr lang="pt-BR"/>
        </a:p>
      </dgm:t>
    </dgm:pt>
    <dgm:pt modelId="{5144BA7A-0DE9-425F-8DB6-B00034BD15EE}" type="sibTrans" cxnId="{02B26BE2-E081-46CD-837B-6DF8156C9940}">
      <dgm:prSet/>
      <dgm:spPr/>
      <dgm:t>
        <a:bodyPr/>
        <a:lstStyle/>
        <a:p>
          <a:endParaRPr lang="pt-BR"/>
        </a:p>
      </dgm:t>
    </dgm:pt>
    <dgm:pt modelId="{DB896F14-B7C4-442F-A812-401341CAF04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800" b="1" u="sng" dirty="0" smtClean="0">
              <a:solidFill>
                <a:schemeClr val="bg1"/>
              </a:solidFill>
            </a:rPr>
            <a:t>S-1065</a:t>
          </a:r>
        </a:p>
        <a:p>
          <a:r>
            <a:rPr lang="pt-BR" sz="1800" dirty="0" smtClean="0">
              <a:solidFill>
                <a:schemeClr val="bg1"/>
              </a:solidFill>
            </a:rPr>
            <a:t>Tabela de Equipamentos de Proteção</a:t>
          </a:r>
          <a:endParaRPr lang="pt-BR" sz="1800" dirty="0">
            <a:solidFill>
              <a:schemeClr val="bg1"/>
            </a:solidFill>
          </a:endParaRPr>
        </a:p>
      </dgm:t>
    </dgm:pt>
    <dgm:pt modelId="{1E5E7560-E6E2-41FC-A6CA-882D1BAC0C64}" type="parTrans" cxnId="{28CAA356-28CA-4105-866E-1BF19FE9DF67}">
      <dgm:prSet/>
      <dgm:spPr/>
      <dgm:t>
        <a:bodyPr/>
        <a:lstStyle/>
        <a:p>
          <a:endParaRPr lang="pt-BR"/>
        </a:p>
      </dgm:t>
    </dgm:pt>
    <dgm:pt modelId="{E09E05B8-154B-4284-8C9D-33DF3040FD33}" type="sibTrans" cxnId="{28CAA356-28CA-4105-866E-1BF19FE9DF67}">
      <dgm:prSet/>
      <dgm:spPr/>
      <dgm:t>
        <a:bodyPr/>
        <a:lstStyle/>
        <a:p>
          <a:endParaRPr lang="pt-BR"/>
        </a:p>
      </dgm:t>
    </dgm:pt>
    <dgm:pt modelId="{457E43AD-B127-4290-901A-823920A5B91F}">
      <dgm:prSet phldrT="[Texto]"/>
      <dgm:spPr/>
      <dgm:t>
        <a:bodyPr/>
        <a:lstStyle/>
        <a:p>
          <a:r>
            <a:rPr lang="pt-BR" b="1" u="sng" dirty="0" smtClean="0"/>
            <a:t>Reconhecimento de fatores de risco, monitoramento da saúde do trabalhador e toxicológico</a:t>
          </a:r>
          <a:endParaRPr lang="pt-BR" b="1" u="sng" dirty="0"/>
        </a:p>
      </dgm:t>
    </dgm:pt>
    <dgm:pt modelId="{3C70AB38-BF5F-4E71-AF16-BA88F9EE104F}" type="parTrans" cxnId="{60018774-C18C-43B9-B2BF-99102A06F15F}">
      <dgm:prSet/>
      <dgm:spPr/>
      <dgm:t>
        <a:bodyPr/>
        <a:lstStyle/>
        <a:p>
          <a:endParaRPr lang="pt-BR"/>
        </a:p>
      </dgm:t>
    </dgm:pt>
    <dgm:pt modelId="{0D96CF3E-39A3-453F-A910-16778D4BFEB6}" type="sibTrans" cxnId="{60018774-C18C-43B9-B2BF-99102A06F15F}">
      <dgm:prSet/>
      <dgm:spPr/>
      <dgm:t>
        <a:bodyPr/>
        <a:lstStyle/>
        <a:p>
          <a:endParaRPr lang="pt-BR"/>
        </a:p>
      </dgm:t>
    </dgm:pt>
    <dgm:pt modelId="{A151AA7A-BA5B-401D-B1FD-FF7271C36D12}">
      <dgm:prSet phldrT="[Texto]" custT="1"/>
      <dgm:spPr/>
      <dgm:t>
        <a:bodyPr/>
        <a:lstStyle/>
        <a:p>
          <a:r>
            <a:rPr lang="pt-BR" sz="1600" b="1" u="sng" dirty="0" smtClean="0">
              <a:solidFill>
                <a:schemeClr val="tx1"/>
              </a:solidFill>
            </a:rPr>
            <a:t>S-2220</a:t>
          </a:r>
        </a:p>
        <a:p>
          <a:r>
            <a:rPr lang="pt-BR" sz="1600" dirty="0" smtClean="0">
              <a:solidFill>
                <a:schemeClr val="tx1"/>
              </a:solidFill>
            </a:rPr>
            <a:t>Monitoramento da Saúde do Trabalhador e Exame Toxicológico</a:t>
          </a:r>
          <a:endParaRPr lang="pt-BR" sz="1600" dirty="0">
            <a:solidFill>
              <a:schemeClr val="tx1"/>
            </a:solidFill>
          </a:endParaRPr>
        </a:p>
      </dgm:t>
    </dgm:pt>
    <dgm:pt modelId="{C12F0B64-7AF5-4B03-9F57-A2EF6306A49E}" type="parTrans" cxnId="{9B3E5BA5-D667-4EBE-90F7-8462D8766954}">
      <dgm:prSet/>
      <dgm:spPr/>
      <dgm:t>
        <a:bodyPr/>
        <a:lstStyle/>
        <a:p>
          <a:endParaRPr lang="pt-BR"/>
        </a:p>
      </dgm:t>
    </dgm:pt>
    <dgm:pt modelId="{B282F894-63E8-4013-9012-26433032046A}" type="sibTrans" cxnId="{9B3E5BA5-D667-4EBE-90F7-8462D8766954}">
      <dgm:prSet/>
      <dgm:spPr/>
      <dgm:t>
        <a:bodyPr/>
        <a:lstStyle/>
        <a:p>
          <a:endParaRPr lang="pt-BR"/>
        </a:p>
      </dgm:t>
    </dgm:pt>
    <dgm:pt modelId="{F8414E15-8956-4820-80DA-9815C0724CC9}">
      <dgm:prSet phldrT="[Texto]" custT="1"/>
      <dgm:spPr/>
      <dgm:t>
        <a:bodyPr/>
        <a:lstStyle/>
        <a:p>
          <a:r>
            <a:rPr lang="pt-BR" sz="1600" b="1" u="sng" dirty="0" smtClean="0">
              <a:solidFill>
                <a:schemeClr val="tx1"/>
              </a:solidFill>
            </a:rPr>
            <a:t>S-2240</a:t>
          </a:r>
        </a:p>
        <a:p>
          <a:r>
            <a:rPr lang="pt-BR" sz="1600" dirty="0" smtClean="0">
              <a:solidFill>
                <a:schemeClr val="tx1"/>
              </a:solidFill>
            </a:rPr>
            <a:t>Condições Ambientais do Trabalho – Fatores de Risco</a:t>
          </a:r>
          <a:endParaRPr lang="pt-BR" sz="1600" dirty="0">
            <a:solidFill>
              <a:schemeClr val="tx1"/>
            </a:solidFill>
          </a:endParaRPr>
        </a:p>
      </dgm:t>
    </dgm:pt>
    <dgm:pt modelId="{8DDD90D4-75A0-4358-A12C-88D1919E0454}" type="parTrans" cxnId="{F17A575F-FA32-4093-A5BC-6EB7917299A0}">
      <dgm:prSet/>
      <dgm:spPr/>
      <dgm:t>
        <a:bodyPr/>
        <a:lstStyle/>
        <a:p>
          <a:endParaRPr lang="pt-BR"/>
        </a:p>
      </dgm:t>
    </dgm:pt>
    <dgm:pt modelId="{1F7DE1E7-D7AE-4481-8F32-3DBEB0D698D9}" type="sibTrans" cxnId="{F17A575F-FA32-4093-A5BC-6EB7917299A0}">
      <dgm:prSet/>
      <dgm:spPr/>
      <dgm:t>
        <a:bodyPr/>
        <a:lstStyle/>
        <a:p>
          <a:endParaRPr lang="pt-BR"/>
        </a:p>
      </dgm:t>
    </dgm:pt>
    <dgm:pt modelId="{A6872685-4EB7-4670-A7EC-79F6F61C92C5}">
      <dgm:prSet phldrT="[Texto]"/>
      <dgm:spPr/>
      <dgm:t>
        <a:bodyPr/>
        <a:lstStyle/>
        <a:p>
          <a:r>
            <a:rPr lang="pt-BR" b="1" u="sng" dirty="0" smtClean="0"/>
            <a:t>Comunicação de Acidentes de Trabalho</a:t>
          </a:r>
          <a:endParaRPr lang="pt-BR" b="1" u="sng" dirty="0"/>
        </a:p>
      </dgm:t>
    </dgm:pt>
    <dgm:pt modelId="{66DC2D0C-831B-4A1F-AAD8-659112005CFE}" type="parTrans" cxnId="{AD2D37AF-E944-4342-B710-4FCBFE94697D}">
      <dgm:prSet/>
      <dgm:spPr/>
      <dgm:t>
        <a:bodyPr/>
        <a:lstStyle/>
        <a:p>
          <a:endParaRPr lang="pt-BR"/>
        </a:p>
      </dgm:t>
    </dgm:pt>
    <dgm:pt modelId="{0BF46328-C8DA-4572-9577-51CD8B1BF6D8}" type="sibTrans" cxnId="{AD2D37AF-E944-4342-B710-4FCBFE94697D}">
      <dgm:prSet/>
      <dgm:spPr/>
      <dgm:t>
        <a:bodyPr/>
        <a:lstStyle/>
        <a:p>
          <a:endParaRPr lang="pt-BR"/>
        </a:p>
      </dgm:t>
    </dgm:pt>
    <dgm:pt modelId="{AB3B7CD8-7FFC-4599-848E-904FF3187492}">
      <dgm:prSet phldrT="[Texto]"/>
      <dgm:spPr/>
      <dgm:t>
        <a:bodyPr/>
        <a:lstStyle/>
        <a:p>
          <a:r>
            <a:rPr lang="pt-BR" b="1" u="sng" dirty="0" smtClean="0">
              <a:solidFill>
                <a:schemeClr val="tx1"/>
              </a:solidFill>
            </a:rPr>
            <a:t>S-2210</a:t>
          </a:r>
        </a:p>
        <a:p>
          <a:r>
            <a:rPr lang="pt-BR" dirty="0" smtClean="0">
              <a:solidFill>
                <a:schemeClr val="tx1"/>
              </a:solidFill>
            </a:rPr>
            <a:t>Comunicação de Acidente de Trabalho</a:t>
          </a:r>
          <a:endParaRPr lang="pt-BR" dirty="0">
            <a:solidFill>
              <a:schemeClr val="tx1"/>
            </a:solidFill>
          </a:endParaRPr>
        </a:p>
      </dgm:t>
    </dgm:pt>
    <dgm:pt modelId="{8B726AAE-DA82-46FF-AF4F-138A311612C9}" type="parTrans" cxnId="{C1B3DA08-995C-4550-9DD0-3A48505A4C34}">
      <dgm:prSet/>
      <dgm:spPr/>
      <dgm:t>
        <a:bodyPr/>
        <a:lstStyle/>
        <a:p>
          <a:endParaRPr lang="pt-BR"/>
        </a:p>
      </dgm:t>
    </dgm:pt>
    <dgm:pt modelId="{39C45915-554D-4C50-B874-D41BB4218161}" type="sibTrans" cxnId="{C1B3DA08-995C-4550-9DD0-3A48505A4C34}">
      <dgm:prSet/>
      <dgm:spPr/>
      <dgm:t>
        <a:bodyPr/>
        <a:lstStyle/>
        <a:p>
          <a:endParaRPr lang="pt-BR"/>
        </a:p>
      </dgm:t>
    </dgm:pt>
    <dgm:pt modelId="{317C173B-AEFC-45B0-ADAA-C36AC47D0433}" type="pres">
      <dgm:prSet presAssocID="{B7B22F1F-4EE3-437E-A4B5-DFE375BBA4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83506E-B401-4F2A-9F92-FF347688E3B1}" type="pres">
      <dgm:prSet presAssocID="{4FD26796-861B-4659-9225-5766131C4BEF}" presName="compNode" presStyleCnt="0"/>
      <dgm:spPr/>
    </dgm:pt>
    <dgm:pt modelId="{021DD383-1796-4A7A-8F7A-3CB6F310A8CE}" type="pres">
      <dgm:prSet presAssocID="{4FD26796-861B-4659-9225-5766131C4BEF}" presName="aNode" presStyleLbl="bgShp" presStyleIdx="0" presStyleCnt="3" custScaleX="62000"/>
      <dgm:spPr/>
      <dgm:t>
        <a:bodyPr/>
        <a:lstStyle/>
        <a:p>
          <a:endParaRPr lang="pt-BR"/>
        </a:p>
      </dgm:t>
    </dgm:pt>
    <dgm:pt modelId="{5280A289-396A-4506-A95C-138630ED5E2A}" type="pres">
      <dgm:prSet presAssocID="{4FD26796-861B-4659-9225-5766131C4BEF}" presName="textNode" presStyleLbl="bgShp" presStyleIdx="0" presStyleCnt="3"/>
      <dgm:spPr/>
      <dgm:t>
        <a:bodyPr/>
        <a:lstStyle/>
        <a:p>
          <a:endParaRPr lang="pt-BR"/>
        </a:p>
      </dgm:t>
    </dgm:pt>
    <dgm:pt modelId="{F77CF6BD-F8E9-4018-A4C3-A579C5B88FE8}" type="pres">
      <dgm:prSet presAssocID="{4FD26796-861B-4659-9225-5766131C4BEF}" presName="compChildNode" presStyleCnt="0"/>
      <dgm:spPr/>
    </dgm:pt>
    <dgm:pt modelId="{E71F1918-EC8D-4395-B20E-BC7B490D4CA0}" type="pres">
      <dgm:prSet presAssocID="{4FD26796-861B-4659-9225-5766131C4BEF}" presName="theInnerList" presStyleCnt="0"/>
      <dgm:spPr/>
    </dgm:pt>
    <dgm:pt modelId="{FF340730-A168-40EB-8349-B4A56D5F6003}" type="pres">
      <dgm:prSet presAssocID="{4611FA4C-EA50-43E3-84AC-35E064ABCCED}" presName="childNode" presStyleLbl="node1" presStyleIdx="0" presStyleCnt="5" custScaleX="72389" custLinFactY="-4291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72F06E-C369-4706-9AB2-6F21B6BECB76}" type="pres">
      <dgm:prSet presAssocID="{4611FA4C-EA50-43E3-84AC-35E064ABCCED}" presName="aSpace2" presStyleCnt="0"/>
      <dgm:spPr/>
    </dgm:pt>
    <dgm:pt modelId="{446C6C80-FFF6-4B0A-B4FD-49565B6EE689}" type="pres">
      <dgm:prSet presAssocID="{DB896F14-B7C4-442F-A812-401341CAF042}" presName="childNode" presStyleLbl="node1" presStyleIdx="1" presStyleCnt="5" custScaleX="67359" custLinFactNeighborY="-597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CE6B9F-4CDB-4DB3-A7C4-FCE6E9838564}" type="pres">
      <dgm:prSet presAssocID="{4FD26796-861B-4659-9225-5766131C4BEF}" presName="aSpace" presStyleCnt="0"/>
      <dgm:spPr/>
    </dgm:pt>
    <dgm:pt modelId="{B12C65AD-5C29-411E-890C-F0DD6DC6F934}" type="pres">
      <dgm:prSet presAssocID="{457E43AD-B127-4290-901A-823920A5B91F}" presName="compNode" presStyleCnt="0"/>
      <dgm:spPr/>
    </dgm:pt>
    <dgm:pt modelId="{D89D96B0-7D48-4EE7-9138-44B986472DB4}" type="pres">
      <dgm:prSet presAssocID="{457E43AD-B127-4290-901A-823920A5B91F}" presName="aNode" presStyleLbl="bgShp" presStyleIdx="1" presStyleCnt="3" custScaleX="105821" custScaleY="78372" custLinFactNeighborY="-8480"/>
      <dgm:spPr/>
      <dgm:t>
        <a:bodyPr/>
        <a:lstStyle/>
        <a:p>
          <a:endParaRPr lang="pt-BR"/>
        </a:p>
      </dgm:t>
    </dgm:pt>
    <dgm:pt modelId="{582CDE88-72AF-4A33-8979-9914266148A2}" type="pres">
      <dgm:prSet presAssocID="{457E43AD-B127-4290-901A-823920A5B91F}" presName="textNode" presStyleLbl="bgShp" presStyleIdx="1" presStyleCnt="3"/>
      <dgm:spPr/>
      <dgm:t>
        <a:bodyPr/>
        <a:lstStyle/>
        <a:p>
          <a:endParaRPr lang="pt-BR"/>
        </a:p>
      </dgm:t>
    </dgm:pt>
    <dgm:pt modelId="{D60DCC8C-CC6C-4B93-A382-6BEBAD56CD25}" type="pres">
      <dgm:prSet presAssocID="{457E43AD-B127-4290-901A-823920A5B91F}" presName="compChildNode" presStyleCnt="0"/>
      <dgm:spPr/>
    </dgm:pt>
    <dgm:pt modelId="{312ED021-D0C3-488F-82EC-E2412AE0FE0B}" type="pres">
      <dgm:prSet presAssocID="{457E43AD-B127-4290-901A-823920A5B91F}" presName="theInnerList" presStyleCnt="0"/>
      <dgm:spPr/>
    </dgm:pt>
    <dgm:pt modelId="{FAB69421-69A9-40CC-B6E1-CF6CCE305C51}" type="pres">
      <dgm:prSet presAssocID="{A151AA7A-BA5B-401D-B1FD-FF7271C36D12}" presName="childNode" presStyleLbl="node1" presStyleIdx="2" presStyleCnt="5" custScaleX="117747" custScaleY="37035" custLinFactNeighborY="-656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AFF986-D214-4615-BA4B-B4DDE0D3C1C9}" type="pres">
      <dgm:prSet presAssocID="{A151AA7A-BA5B-401D-B1FD-FF7271C36D12}" presName="aSpace2" presStyleCnt="0"/>
      <dgm:spPr/>
    </dgm:pt>
    <dgm:pt modelId="{60343FD9-2012-4C7D-87AC-136C21B4BF2C}" type="pres">
      <dgm:prSet presAssocID="{F8414E15-8956-4820-80DA-9815C0724CC9}" presName="childNode" presStyleLbl="node1" presStyleIdx="3" presStyleCnt="5" custScaleX="118583" custScaleY="44939" custLinFactY="-6823" custLinFactNeighborX="42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037F2A-F88E-4CDD-BCD9-37609362E12A}" type="pres">
      <dgm:prSet presAssocID="{457E43AD-B127-4290-901A-823920A5B91F}" presName="aSpace" presStyleCnt="0"/>
      <dgm:spPr/>
    </dgm:pt>
    <dgm:pt modelId="{AB2F6EC7-9BC2-478C-9650-9A51B3E0E58B}" type="pres">
      <dgm:prSet presAssocID="{A6872685-4EB7-4670-A7EC-79F6F61C92C5}" presName="compNode" presStyleCnt="0"/>
      <dgm:spPr/>
    </dgm:pt>
    <dgm:pt modelId="{33F97C0B-4F5C-4446-8E78-3842B193C04E}" type="pres">
      <dgm:prSet presAssocID="{A6872685-4EB7-4670-A7EC-79F6F61C92C5}" presName="aNode" presStyleLbl="bgShp" presStyleIdx="2" presStyleCnt="3" custScaleX="64169"/>
      <dgm:spPr/>
      <dgm:t>
        <a:bodyPr/>
        <a:lstStyle/>
        <a:p>
          <a:endParaRPr lang="pt-BR"/>
        </a:p>
      </dgm:t>
    </dgm:pt>
    <dgm:pt modelId="{4D50CB49-1C61-4EDF-9377-2F4F9B6E5D70}" type="pres">
      <dgm:prSet presAssocID="{A6872685-4EB7-4670-A7EC-79F6F61C92C5}" presName="textNode" presStyleLbl="bgShp" presStyleIdx="2" presStyleCnt="3"/>
      <dgm:spPr/>
      <dgm:t>
        <a:bodyPr/>
        <a:lstStyle/>
        <a:p>
          <a:endParaRPr lang="pt-BR"/>
        </a:p>
      </dgm:t>
    </dgm:pt>
    <dgm:pt modelId="{B6C09902-242E-47E5-B7A3-5DADA178F8F3}" type="pres">
      <dgm:prSet presAssocID="{A6872685-4EB7-4670-A7EC-79F6F61C92C5}" presName="compChildNode" presStyleCnt="0"/>
      <dgm:spPr/>
    </dgm:pt>
    <dgm:pt modelId="{AD6FA098-8F48-4BB8-A605-0873B1264E9E}" type="pres">
      <dgm:prSet presAssocID="{A6872685-4EB7-4670-A7EC-79F6F61C92C5}" presName="theInnerList" presStyleCnt="0"/>
      <dgm:spPr/>
    </dgm:pt>
    <dgm:pt modelId="{64AABF09-2C86-4816-A692-C5A3258E5CDA}" type="pres">
      <dgm:prSet presAssocID="{AB3B7CD8-7FFC-4599-848E-904FF3187492}" presName="childNode" presStyleLbl="node1" presStyleIdx="4" presStyleCnt="5" custScaleX="67476" custLinFactNeighborX="63" custLinFactNeighborY="-3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D1338D-2FDB-43E6-9007-6A949A9DDBCD}" type="presOf" srcId="{4FD26796-861B-4659-9225-5766131C4BEF}" destId="{5280A289-396A-4506-A95C-138630ED5E2A}" srcOrd="1" destOrd="0" presId="urn:microsoft.com/office/officeart/2005/8/layout/lProcess2"/>
    <dgm:cxn modelId="{8979A076-9519-4728-9110-677C40A8B7D9}" type="presOf" srcId="{B7B22F1F-4EE3-437E-A4B5-DFE375BBA48E}" destId="{317C173B-AEFC-45B0-ADAA-C36AC47D0433}" srcOrd="0" destOrd="0" presId="urn:microsoft.com/office/officeart/2005/8/layout/lProcess2"/>
    <dgm:cxn modelId="{44739860-97F7-4ED5-9DB9-EC1602221B54}" type="presOf" srcId="{AB3B7CD8-7FFC-4599-848E-904FF3187492}" destId="{64AABF09-2C86-4816-A692-C5A3258E5CDA}" srcOrd="0" destOrd="0" presId="urn:microsoft.com/office/officeart/2005/8/layout/lProcess2"/>
    <dgm:cxn modelId="{CF1E6CAB-116F-4879-8DB0-1F4150C79220}" type="presOf" srcId="{DB896F14-B7C4-442F-A812-401341CAF042}" destId="{446C6C80-FFF6-4B0A-B4FD-49565B6EE689}" srcOrd="0" destOrd="0" presId="urn:microsoft.com/office/officeart/2005/8/layout/lProcess2"/>
    <dgm:cxn modelId="{1EC6EF9E-D52A-48D5-BBFB-E5A1A4EE2942}" type="presOf" srcId="{F8414E15-8956-4820-80DA-9815C0724CC9}" destId="{60343FD9-2012-4C7D-87AC-136C21B4BF2C}" srcOrd="0" destOrd="0" presId="urn:microsoft.com/office/officeart/2005/8/layout/lProcess2"/>
    <dgm:cxn modelId="{02B26BE2-E081-46CD-837B-6DF8156C9940}" srcId="{4FD26796-861B-4659-9225-5766131C4BEF}" destId="{4611FA4C-EA50-43E3-84AC-35E064ABCCED}" srcOrd="0" destOrd="0" parTransId="{7CF279E6-454E-410A-8D4F-DA9061642A28}" sibTransId="{5144BA7A-0DE9-425F-8DB6-B00034BD15EE}"/>
    <dgm:cxn modelId="{AD2D37AF-E944-4342-B710-4FCBFE94697D}" srcId="{B7B22F1F-4EE3-437E-A4B5-DFE375BBA48E}" destId="{A6872685-4EB7-4670-A7EC-79F6F61C92C5}" srcOrd="2" destOrd="0" parTransId="{66DC2D0C-831B-4A1F-AAD8-659112005CFE}" sibTransId="{0BF46328-C8DA-4572-9577-51CD8B1BF6D8}"/>
    <dgm:cxn modelId="{A1356A3F-3D2E-498E-AF31-7F24F0A86480}" type="presOf" srcId="{457E43AD-B127-4290-901A-823920A5B91F}" destId="{D89D96B0-7D48-4EE7-9138-44B986472DB4}" srcOrd="0" destOrd="0" presId="urn:microsoft.com/office/officeart/2005/8/layout/lProcess2"/>
    <dgm:cxn modelId="{9B3E5BA5-D667-4EBE-90F7-8462D8766954}" srcId="{457E43AD-B127-4290-901A-823920A5B91F}" destId="{A151AA7A-BA5B-401D-B1FD-FF7271C36D12}" srcOrd="0" destOrd="0" parTransId="{C12F0B64-7AF5-4B03-9F57-A2EF6306A49E}" sibTransId="{B282F894-63E8-4013-9012-26433032046A}"/>
    <dgm:cxn modelId="{60018774-C18C-43B9-B2BF-99102A06F15F}" srcId="{B7B22F1F-4EE3-437E-A4B5-DFE375BBA48E}" destId="{457E43AD-B127-4290-901A-823920A5B91F}" srcOrd="1" destOrd="0" parTransId="{3C70AB38-BF5F-4E71-AF16-BA88F9EE104F}" sibTransId="{0D96CF3E-39A3-453F-A910-16778D4BFEB6}"/>
    <dgm:cxn modelId="{F17A575F-FA32-4093-A5BC-6EB7917299A0}" srcId="{457E43AD-B127-4290-901A-823920A5B91F}" destId="{F8414E15-8956-4820-80DA-9815C0724CC9}" srcOrd="1" destOrd="0" parTransId="{8DDD90D4-75A0-4358-A12C-88D1919E0454}" sibTransId="{1F7DE1E7-D7AE-4481-8F32-3DBEB0D698D9}"/>
    <dgm:cxn modelId="{968574C6-F931-41EA-97F5-AB5A2810FFAA}" type="presOf" srcId="{A151AA7A-BA5B-401D-B1FD-FF7271C36D12}" destId="{FAB69421-69A9-40CC-B6E1-CF6CCE305C51}" srcOrd="0" destOrd="0" presId="urn:microsoft.com/office/officeart/2005/8/layout/lProcess2"/>
    <dgm:cxn modelId="{2A57290E-9863-40C2-8C4D-990B2A2D849E}" type="presOf" srcId="{A6872685-4EB7-4670-A7EC-79F6F61C92C5}" destId="{4D50CB49-1C61-4EDF-9377-2F4F9B6E5D70}" srcOrd="1" destOrd="0" presId="urn:microsoft.com/office/officeart/2005/8/layout/lProcess2"/>
    <dgm:cxn modelId="{5D9C73A5-0F26-4755-830E-FEE80A75D10C}" type="presOf" srcId="{4611FA4C-EA50-43E3-84AC-35E064ABCCED}" destId="{FF340730-A168-40EB-8349-B4A56D5F6003}" srcOrd="0" destOrd="0" presId="urn:microsoft.com/office/officeart/2005/8/layout/lProcess2"/>
    <dgm:cxn modelId="{28CAA356-28CA-4105-866E-1BF19FE9DF67}" srcId="{4FD26796-861B-4659-9225-5766131C4BEF}" destId="{DB896F14-B7C4-442F-A812-401341CAF042}" srcOrd="1" destOrd="0" parTransId="{1E5E7560-E6E2-41FC-A6CA-882D1BAC0C64}" sibTransId="{E09E05B8-154B-4284-8C9D-33DF3040FD33}"/>
    <dgm:cxn modelId="{C1B3DA08-995C-4550-9DD0-3A48505A4C34}" srcId="{A6872685-4EB7-4670-A7EC-79F6F61C92C5}" destId="{AB3B7CD8-7FFC-4599-848E-904FF3187492}" srcOrd="0" destOrd="0" parTransId="{8B726AAE-DA82-46FF-AF4F-138A311612C9}" sibTransId="{39C45915-554D-4C50-B874-D41BB4218161}"/>
    <dgm:cxn modelId="{636C25A7-364F-4989-A648-746EF0D5498E}" type="presOf" srcId="{4FD26796-861B-4659-9225-5766131C4BEF}" destId="{021DD383-1796-4A7A-8F7A-3CB6F310A8CE}" srcOrd="0" destOrd="0" presId="urn:microsoft.com/office/officeart/2005/8/layout/lProcess2"/>
    <dgm:cxn modelId="{6C3FF899-6F38-40AB-B4FC-11942B8D195C}" type="presOf" srcId="{A6872685-4EB7-4670-A7EC-79F6F61C92C5}" destId="{33F97C0B-4F5C-4446-8E78-3842B193C04E}" srcOrd="0" destOrd="0" presId="urn:microsoft.com/office/officeart/2005/8/layout/lProcess2"/>
    <dgm:cxn modelId="{0027351E-0DBD-4D62-9175-B340F20AFE69}" srcId="{B7B22F1F-4EE3-437E-A4B5-DFE375BBA48E}" destId="{4FD26796-861B-4659-9225-5766131C4BEF}" srcOrd="0" destOrd="0" parTransId="{C9D39D9C-EAE4-4C01-94B2-B01E823A9CFF}" sibTransId="{99CBC04E-27E5-49AD-9F2D-410ADBC22384}"/>
    <dgm:cxn modelId="{30D6455A-3363-4227-8142-D08067F85435}" type="presOf" srcId="{457E43AD-B127-4290-901A-823920A5B91F}" destId="{582CDE88-72AF-4A33-8979-9914266148A2}" srcOrd="1" destOrd="0" presId="urn:microsoft.com/office/officeart/2005/8/layout/lProcess2"/>
    <dgm:cxn modelId="{55BDB636-3539-4662-9650-25DB029A1687}" type="presParOf" srcId="{317C173B-AEFC-45B0-ADAA-C36AC47D0433}" destId="{5A83506E-B401-4F2A-9F92-FF347688E3B1}" srcOrd="0" destOrd="0" presId="urn:microsoft.com/office/officeart/2005/8/layout/lProcess2"/>
    <dgm:cxn modelId="{62164F16-5713-42C3-BE5F-79F3E0997068}" type="presParOf" srcId="{5A83506E-B401-4F2A-9F92-FF347688E3B1}" destId="{021DD383-1796-4A7A-8F7A-3CB6F310A8CE}" srcOrd="0" destOrd="0" presId="urn:microsoft.com/office/officeart/2005/8/layout/lProcess2"/>
    <dgm:cxn modelId="{839CFF80-CF07-41FA-9497-DB29C81F454C}" type="presParOf" srcId="{5A83506E-B401-4F2A-9F92-FF347688E3B1}" destId="{5280A289-396A-4506-A95C-138630ED5E2A}" srcOrd="1" destOrd="0" presId="urn:microsoft.com/office/officeart/2005/8/layout/lProcess2"/>
    <dgm:cxn modelId="{EFE686FE-399F-40C4-B3E2-871E1ECE78DC}" type="presParOf" srcId="{5A83506E-B401-4F2A-9F92-FF347688E3B1}" destId="{F77CF6BD-F8E9-4018-A4C3-A579C5B88FE8}" srcOrd="2" destOrd="0" presId="urn:microsoft.com/office/officeart/2005/8/layout/lProcess2"/>
    <dgm:cxn modelId="{C56D890F-64FB-41B8-B450-E4B6BCBC6F13}" type="presParOf" srcId="{F77CF6BD-F8E9-4018-A4C3-A579C5B88FE8}" destId="{E71F1918-EC8D-4395-B20E-BC7B490D4CA0}" srcOrd="0" destOrd="0" presId="urn:microsoft.com/office/officeart/2005/8/layout/lProcess2"/>
    <dgm:cxn modelId="{BA5D07C7-5EDF-4C1D-A854-8DD12487B6F3}" type="presParOf" srcId="{E71F1918-EC8D-4395-B20E-BC7B490D4CA0}" destId="{FF340730-A168-40EB-8349-B4A56D5F6003}" srcOrd="0" destOrd="0" presId="urn:microsoft.com/office/officeart/2005/8/layout/lProcess2"/>
    <dgm:cxn modelId="{F5A090B6-F6C5-4869-BC38-D93E4A5868D5}" type="presParOf" srcId="{E71F1918-EC8D-4395-B20E-BC7B490D4CA0}" destId="{F172F06E-C369-4706-9AB2-6F21B6BECB76}" srcOrd="1" destOrd="0" presId="urn:microsoft.com/office/officeart/2005/8/layout/lProcess2"/>
    <dgm:cxn modelId="{94F6AE76-086E-4D4C-B7D6-6ACCAB2B6E61}" type="presParOf" srcId="{E71F1918-EC8D-4395-B20E-BC7B490D4CA0}" destId="{446C6C80-FFF6-4B0A-B4FD-49565B6EE689}" srcOrd="2" destOrd="0" presId="urn:microsoft.com/office/officeart/2005/8/layout/lProcess2"/>
    <dgm:cxn modelId="{28019661-A321-4C8D-8B2F-0FE824AD5013}" type="presParOf" srcId="{317C173B-AEFC-45B0-ADAA-C36AC47D0433}" destId="{E5CE6B9F-4CDB-4DB3-A7C4-FCE6E9838564}" srcOrd="1" destOrd="0" presId="urn:microsoft.com/office/officeart/2005/8/layout/lProcess2"/>
    <dgm:cxn modelId="{AC5ED402-6463-4CE6-B799-E8E1A4CB1989}" type="presParOf" srcId="{317C173B-AEFC-45B0-ADAA-C36AC47D0433}" destId="{B12C65AD-5C29-411E-890C-F0DD6DC6F934}" srcOrd="2" destOrd="0" presId="urn:microsoft.com/office/officeart/2005/8/layout/lProcess2"/>
    <dgm:cxn modelId="{1109474E-BCB0-45E6-A87B-619B663CD4DC}" type="presParOf" srcId="{B12C65AD-5C29-411E-890C-F0DD6DC6F934}" destId="{D89D96B0-7D48-4EE7-9138-44B986472DB4}" srcOrd="0" destOrd="0" presId="urn:microsoft.com/office/officeart/2005/8/layout/lProcess2"/>
    <dgm:cxn modelId="{345C40FB-1B09-4F30-9EE1-65C2E28569EB}" type="presParOf" srcId="{B12C65AD-5C29-411E-890C-F0DD6DC6F934}" destId="{582CDE88-72AF-4A33-8979-9914266148A2}" srcOrd="1" destOrd="0" presId="urn:microsoft.com/office/officeart/2005/8/layout/lProcess2"/>
    <dgm:cxn modelId="{B11C42C1-DDA3-43EC-9EA2-7C16718D5101}" type="presParOf" srcId="{B12C65AD-5C29-411E-890C-F0DD6DC6F934}" destId="{D60DCC8C-CC6C-4B93-A382-6BEBAD56CD25}" srcOrd="2" destOrd="0" presId="urn:microsoft.com/office/officeart/2005/8/layout/lProcess2"/>
    <dgm:cxn modelId="{EDBBBA41-FBB2-4B98-B7A0-090231C08F19}" type="presParOf" srcId="{D60DCC8C-CC6C-4B93-A382-6BEBAD56CD25}" destId="{312ED021-D0C3-488F-82EC-E2412AE0FE0B}" srcOrd="0" destOrd="0" presId="urn:microsoft.com/office/officeart/2005/8/layout/lProcess2"/>
    <dgm:cxn modelId="{F9C12C30-EEFC-4258-B10C-D3FCE8B5A28F}" type="presParOf" srcId="{312ED021-D0C3-488F-82EC-E2412AE0FE0B}" destId="{FAB69421-69A9-40CC-B6E1-CF6CCE305C51}" srcOrd="0" destOrd="0" presId="urn:microsoft.com/office/officeart/2005/8/layout/lProcess2"/>
    <dgm:cxn modelId="{4B0EFEB6-0734-471B-8E40-5AB288459EDD}" type="presParOf" srcId="{312ED021-D0C3-488F-82EC-E2412AE0FE0B}" destId="{4FAFF986-D214-4615-BA4B-B4DDE0D3C1C9}" srcOrd="1" destOrd="0" presId="urn:microsoft.com/office/officeart/2005/8/layout/lProcess2"/>
    <dgm:cxn modelId="{5F5A1E4B-34F2-416B-ABE4-0CC4931B68D9}" type="presParOf" srcId="{312ED021-D0C3-488F-82EC-E2412AE0FE0B}" destId="{60343FD9-2012-4C7D-87AC-136C21B4BF2C}" srcOrd="2" destOrd="0" presId="urn:microsoft.com/office/officeart/2005/8/layout/lProcess2"/>
    <dgm:cxn modelId="{ABF67B1D-6473-4816-92F4-20234CC67F62}" type="presParOf" srcId="{317C173B-AEFC-45B0-ADAA-C36AC47D0433}" destId="{05037F2A-F88E-4CDD-BCD9-37609362E12A}" srcOrd="3" destOrd="0" presId="urn:microsoft.com/office/officeart/2005/8/layout/lProcess2"/>
    <dgm:cxn modelId="{47A5E883-61F6-44B9-B776-A76530721FA7}" type="presParOf" srcId="{317C173B-AEFC-45B0-ADAA-C36AC47D0433}" destId="{AB2F6EC7-9BC2-478C-9650-9A51B3E0E58B}" srcOrd="4" destOrd="0" presId="urn:microsoft.com/office/officeart/2005/8/layout/lProcess2"/>
    <dgm:cxn modelId="{E147784D-02C4-465C-ADF3-1615DFD3EC21}" type="presParOf" srcId="{AB2F6EC7-9BC2-478C-9650-9A51B3E0E58B}" destId="{33F97C0B-4F5C-4446-8E78-3842B193C04E}" srcOrd="0" destOrd="0" presId="urn:microsoft.com/office/officeart/2005/8/layout/lProcess2"/>
    <dgm:cxn modelId="{C2A34046-3CCC-4C34-861E-12B9D2AAFAB7}" type="presParOf" srcId="{AB2F6EC7-9BC2-478C-9650-9A51B3E0E58B}" destId="{4D50CB49-1C61-4EDF-9377-2F4F9B6E5D70}" srcOrd="1" destOrd="0" presId="urn:microsoft.com/office/officeart/2005/8/layout/lProcess2"/>
    <dgm:cxn modelId="{FCF4E5D9-ED29-4EC9-AC3C-D74A61B54D25}" type="presParOf" srcId="{AB2F6EC7-9BC2-478C-9650-9A51B3E0E58B}" destId="{B6C09902-242E-47E5-B7A3-5DADA178F8F3}" srcOrd="2" destOrd="0" presId="urn:microsoft.com/office/officeart/2005/8/layout/lProcess2"/>
    <dgm:cxn modelId="{500AA1EB-B04B-447E-A923-11C4F54CDEC3}" type="presParOf" srcId="{B6C09902-242E-47E5-B7A3-5DADA178F8F3}" destId="{AD6FA098-8F48-4BB8-A605-0873B1264E9E}" srcOrd="0" destOrd="0" presId="urn:microsoft.com/office/officeart/2005/8/layout/lProcess2"/>
    <dgm:cxn modelId="{6138834F-8237-47C3-A719-ACA77F45BFD9}" type="presParOf" srcId="{AD6FA098-8F48-4BB8-A605-0873B1264E9E}" destId="{64AABF09-2C86-4816-A692-C5A3258E5CD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3F11AE-8484-4CA5-A0F4-826215846B8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4F455E9E-36BC-4261-9532-2B840359A211}">
      <dgm:prSet phldrT="[Texto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Não</a:t>
          </a:r>
          <a:r>
            <a:rPr lang="pt-BR" dirty="0" smtClean="0"/>
            <a:t> </a:t>
          </a:r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substitui</a:t>
          </a:r>
          <a:endParaRPr lang="pt-BR" dirty="0">
            <a:solidFill>
              <a:schemeClr val="accent1">
                <a:lumMod val="50000"/>
              </a:schemeClr>
            </a:solidFill>
          </a:endParaRPr>
        </a:p>
      </dgm:t>
    </dgm:pt>
    <dgm:pt modelId="{73145D5B-1D90-49E5-B81D-5CE1656A2552}" type="parTrans" cxnId="{0836E8E2-484E-450F-8438-CF9073BFDA91}">
      <dgm:prSet/>
      <dgm:spPr/>
      <dgm:t>
        <a:bodyPr/>
        <a:lstStyle/>
        <a:p>
          <a:endParaRPr lang="pt-BR"/>
        </a:p>
      </dgm:t>
    </dgm:pt>
    <dgm:pt modelId="{5A89A7D7-BB88-4B44-A2CE-071CA8FD6DD4}" type="sibTrans" cxnId="{0836E8E2-484E-450F-8438-CF9073BFDA91}">
      <dgm:prSet/>
      <dgm:spPr/>
      <dgm:t>
        <a:bodyPr/>
        <a:lstStyle/>
        <a:p>
          <a:endParaRPr lang="pt-BR"/>
        </a:p>
      </dgm:t>
    </dgm:pt>
    <dgm:pt modelId="{850EE4C7-3EBA-461E-BBC2-CB200E59D05E}">
      <dgm:prSet phldrT="[Texto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PPRA</a:t>
          </a:r>
          <a:endParaRPr lang="pt-BR" dirty="0">
            <a:solidFill>
              <a:schemeClr val="accent1">
                <a:lumMod val="50000"/>
              </a:schemeClr>
            </a:solidFill>
          </a:endParaRPr>
        </a:p>
      </dgm:t>
    </dgm:pt>
    <dgm:pt modelId="{2815C62D-C634-4E49-A2FB-D6F2C573AA54}" type="parTrans" cxnId="{28E8FB7F-DF90-456F-A21C-4AF489B784B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FF63DD50-F634-48A8-980F-1BD86A8FD25D}" type="sibTrans" cxnId="{28E8FB7F-DF90-456F-A21C-4AF489B784B2}">
      <dgm:prSet/>
      <dgm:spPr/>
      <dgm:t>
        <a:bodyPr/>
        <a:lstStyle/>
        <a:p>
          <a:endParaRPr lang="pt-BR"/>
        </a:p>
      </dgm:t>
    </dgm:pt>
    <dgm:pt modelId="{14E24138-C9B6-4760-893F-CF3DF0677B18}">
      <dgm:prSet phldrT="[Texto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PCMSO</a:t>
          </a:r>
          <a:endParaRPr lang="pt-BR" dirty="0">
            <a:solidFill>
              <a:schemeClr val="accent1">
                <a:lumMod val="50000"/>
              </a:schemeClr>
            </a:solidFill>
          </a:endParaRPr>
        </a:p>
      </dgm:t>
    </dgm:pt>
    <dgm:pt modelId="{E91228D4-339B-478D-81BA-D2E75685B61B}" type="parTrans" cxnId="{5748FC20-C7A3-462E-921B-8D21123CF6F5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45E1A122-40A3-4654-A579-FF35074917A8}" type="sibTrans" cxnId="{5748FC20-C7A3-462E-921B-8D21123CF6F5}">
      <dgm:prSet/>
      <dgm:spPr/>
      <dgm:t>
        <a:bodyPr/>
        <a:lstStyle/>
        <a:p>
          <a:endParaRPr lang="pt-BR"/>
        </a:p>
      </dgm:t>
    </dgm:pt>
    <dgm:pt modelId="{38DDD0D5-E0AC-4BF9-9B0E-DBFB35AE587A}">
      <dgm:prSet phldrT="[Texto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LTCAT</a:t>
          </a:r>
          <a:endParaRPr lang="pt-BR" dirty="0">
            <a:solidFill>
              <a:schemeClr val="accent1">
                <a:lumMod val="50000"/>
              </a:schemeClr>
            </a:solidFill>
          </a:endParaRPr>
        </a:p>
      </dgm:t>
    </dgm:pt>
    <dgm:pt modelId="{0A69DAFC-AFC2-44ED-9EF4-3D1BB76D9A5B}" type="parTrans" cxnId="{F25AE116-85A0-4E04-A2BB-2D9F6DC2832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02B9D36B-D24B-49DC-A218-7D5DF37B1761}" type="sibTrans" cxnId="{F25AE116-85A0-4E04-A2BB-2D9F6DC2832F}">
      <dgm:prSet/>
      <dgm:spPr/>
      <dgm:t>
        <a:bodyPr/>
        <a:lstStyle/>
        <a:p>
          <a:endParaRPr lang="pt-BR"/>
        </a:p>
      </dgm:t>
    </dgm:pt>
    <dgm:pt modelId="{1815C7A5-FF19-48C0-8259-1C55FC46B039}">
      <dgm:prSet phldrT="[Texto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ASO</a:t>
          </a:r>
          <a:endParaRPr lang="pt-BR" dirty="0">
            <a:solidFill>
              <a:schemeClr val="accent1">
                <a:lumMod val="50000"/>
              </a:schemeClr>
            </a:solidFill>
          </a:endParaRPr>
        </a:p>
      </dgm:t>
    </dgm:pt>
    <dgm:pt modelId="{011575CB-A433-41CC-A262-D70EEC0FA6EA}" type="parTrans" cxnId="{3B6A0828-ED32-4652-BC75-EFD7689DEA2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A212DAC5-7728-4855-B847-8CF12C22244B}" type="sibTrans" cxnId="{3B6A0828-ED32-4652-BC75-EFD7689DEA26}">
      <dgm:prSet/>
      <dgm:spPr/>
      <dgm:t>
        <a:bodyPr/>
        <a:lstStyle/>
        <a:p>
          <a:endParaRPr lang="pt-BR"/>
        </a:p>
      </dgm:t>
    </dgm:pt>
    <dgm:pt modelId="{375CA867-20AC-4DF8-9420-5ACC686A5C69}">
      <dgm:prSet phldrT="[Texto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 smtClean="0">
              <a:solidFill>
                <a:schemeClr val="accent1">
                  <a:lumMod val="50000"/>
                </a:schemeClr>
              </a:solidFill>
            </a:rPr>
            <a:t>(...)</a:t>
          </a:r>
          <a:endParaRPr lang="pt-BR" dirty="0">
            <a:solidFill>
              <a:schemeClr val="accent1">
                <a:lumMod val="50000"/>
              </a:schemeClr>
            </a:solidFill>
          </a:endParaRPr>
        </a:p>
      </dgm:t>
    </dgm:pt>
    <dgm:pt modelId="{AD01A291-2CDA-45D9-A336-C05E463175FC}" type="parTrans" cxnId="{93ACB97D-6631-4A5F-9542-9F8AD9B5087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BR"/>
        </a:p>
      </dgm:t>
    </dgm:pt>
    <dgm:pt modelId="{44E773C6-B861-4C13-830B-B060FE4CE683}" type="sibTrans" cxnId="{93ACB97D-6631-4A5F-9542-9F8AD9B5087A}">
      <dgm:prSet/>
      <dgm:spPr/>
      <dgm:t>
        <a:bodyPr/>
        <a:lstStyle/>
        <a:p>
          <a:endParaRPr lang="pt-BR"/>
        </a:p>
      </dgm:t>
    </dgm:pt>
    <dgm:pt modelId="{279C802F-8643-43AB-B957-0107B82C272B}" type="pres">
      <dgm:prSet presAssocID="{023F11AE-8484-4CA5-A0F4-826215846B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990826-8110-4AB5-A468-F7A36B236B37}" type="pres">
      <dgm:prSet presAssocID="{4F455E9E-36BC-4261-9532-2B840359A211}" presName="root1" presStyleCnt="0"/>
      <dgm:spPr/>
    </dgm:pt>
    <dgm:pt modelId="{B597E267-4E64-43D7-9AA9-04C72AE3A885}" type="pres">
      <dgm:prSet presAssocID="{4F455E9E-36BC-4261-9532-2B840359A21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A9DCEE-3808-49DF-AE8E-D5B3FA1F395A}" type="pres">
      <dgm:prSet presAssocID="{4F455E9E-36BC-4261-9532-2B840359A211}" presName="level2hierChild" presStyleCnt="0"/>
      <dgm:spPr/>
    </dgm:pt>
    <dgm:pt modelId="{A235384E-7B31-4EF5-938D-F21C326C89AF}" type="pres">
      <dgm:prSet presAssocID="{2815C62D-C634-4E49-A2FB-D6F2C573AA54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B139EF95-FFEF-49A5-842C-70EBE75149D4}" type="pres">
      <dgm:prSet presAssocID="{2815C62D-C634-4E49-A2FB-D6F2C573AA54}" presName="connTx" presStyleLbl="parChTrans1D2" presStyleIdx="0" presStyleCnt="5"/>
      <dgm:spPr/>
      <dgm:t>
        <a:bodyPr/>
        <a:lstStyle/>
        <a:p>
          <a:endParaRPr lang="pt-BR"/>
        </a:p>
      </dgm:t>
    </dgm:pt>
    <dgm:pt modelId="{47F00BEB-BB01-4EDB-9C5D-103FE1E52AAD}" type="pres">
      <dgm:prSet presAssocID="{850EE4C7-3EBA-461E-BBC2-CB200E59D05E}" presName="root2" presStyleCnt="0"/>
      <dgm:spPr/>
    </dgm:pt>
    <dgm:pt modelId="{290FFE61-594F-45F8-83FE-4CB16728905B}" type="pres">
      <dgm:prSet presAssocID="{850EE4C7-3EBA-461E-BBC2-CB200E59D05E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06B20D-90AE-49FE-A47A-2FB270ADB26C}" type="pres">
      <dgm:prSet presAssocID="{850EE4C7-3EBA-461E-BBC2-CB200E59D05E}" presName="level3hierChild" presStyleCnt="0"/>
      <dgm:spPr/>
    </dgm:pt>
    <dgm:pt modelId="{AEDB985A-E03D-44B0-A0A3-BE21B3D4F5A9}" type="pres">
      <dgm:prSet presAssocID="{E91228D4-339B-478D-81BA-D2E75685B61B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3EFA9C3A-DD91-42E4-BB67-7F1E04D6EFD6}" type="pres">
      <dgm:prSet presAssocID="{E91228D4-339B-478D-81BA-D2E75685B61B}" presName="connTx" presStyleLbl="parChTrans1D2" presStyleIdx="1" presStyleCnt="5"/>
      <dgm:spPr/>
      <dgm:t>
        <a:bodyPr/>
        <a:lstStyle/>
        <a:p>
          <a:endParaRPr lang="pt-BR"/>
        </a:p>
      </dgm:t>
    </dgm:pt>
    <dgm:pt modelId="{E1091393-BF72-4B1A-BF63-54652C9CA5B3}" type="pres">
      <dgm:prSet presAssocID="{14E24138-C9B6-4760-893F-CF3DF0677B18}" presName="root2" presStyleCnt="0"/>
      <dgm:spPr/>
    </dgm:pt>
    <dgm:pt modelId="{7A843E62-B868-4D49-A1DB-136C707481A9}" type="pres">
      <dgm:prSet presAssocID="{14E24138-C9B6-4760-893F-CF3DF0677B1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3425CC-BE31-41BD-87C6-C36751B48D3A}" type="pres">
      <dgm:prSet presAssocID="{14E24138-C9B6-4760-893F-CF3DF0677B18}" presName="level3hierChild" presStyleCnt="0"/>
      <dgm:spPr/>
    </dgm:pt>
    <dgm:pt modelId="{C9A88FD5-79D4-4ACE-B82C-5A5C25135E18}" type="pres">
      <dgm:prSet presAssocID="{0A69DAFC-AFC2-44ED-9EF4-3D1BB76D9A5B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2F84B657-BC17-470B-AFB3-80DA751F9CF4}" type="pres">
      <dgm:prSet presAssocID="{0A69DAFC-AFC2-44ED-9EF4-3D1BB76D9A5B}" presName="connTx" presStyleLbl="parChTrans1D2" presStyleIdx="2" presStyleCnt="5"/>
      <dgm:spPr/>
      <dgm:t>
        <a:bodyPr/>
        <a:lstStyle/>
        <a:p>
          <a:endParaRPr lang="pt-BR"/>
        </a:p>
      </dgm:t>
    </dgm:pt>
    <dgm:pt modelId="{89E920FD-0664-4944-9952-F17162DF7AB2}" type="pres">
      <dgm:prSet presAssocID="{38DDD0D5-E0AC-4BF9-9B0E-DBFB35AE587A}" presName="root2" presStyleCnt="0"/>
      <dgm:spPr/>
    </dgm:pt>
    <dgm:pt modelId="{32FBD101-616C-48D1-83B4-7F8F8A933E04}" type="pres">
      <dgm:prSet presAssocID="{38DDD0D5-E0AC-4BF9-9B0E-DBFB35AE587A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7AE5217-26AE-4FF8-9C19-F50FEDE4B2DD}" type="pres">
      <dgm:prSet presAssocID="{38DDD0D5-E0AC-4BF9-9B0E-DBFB35AE587A}" presName="level3hierChild" presStyleCnt="0"/>
      <dgm:spPr/>
    </dgm:pt>
    <dgm:pt modelId="{6C2176DC-3FA3-4F45-9851-79372DC10388}" type="pres">
      <dgm:prSet presAssocID="{011575CB-A433-41CC-A262-D70EEC0FA6EA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53574E79-3D7A-41C2-BE33-45BA51B3C62D}" type="pres">
      <dgm:prSet presAssocID="{011575CB-A433-41CC-A262-D70EEC0FA6EA}" presName="connTx" presStyleLbl="parChTrans1D2" presStyleIdx="3" presStyleCnt="5"/>
      <dgm:spPr/>
      <dgm:t>
        <a:bodyPr/>
        <a:lstStyle/>
        <a:p>
          <a:endParaRPr lang="pt-BR"/>
        </a:p>
      </dgm:t>
    </dgm:pt>
    <dgm:pt modelId="{46F04F16-DBD6-47E4-B963-5C1AF5E86270}" type="pres">
      <dgm:prSet presAssocID="{1815C7A5-FF19-48C0-8259-1C55FC46B039}" presName="root2" presStyleCnt="0"/>
      <dgm:spPr/>
    </dgm:pt>
    <dgm:pt modelId="{2723EF8D-7F0A-4A16-868D-971F31D3F716}" type="pres">
      <dgm:prSet presAssocID="{1815C7A5-FF19-48C0-8259-1C55FC46B03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0BD1BF6-1779-499A-9FBA-81A279B3F441}" type="pres">
      <dgm:prSet presAssocID="{1815C7A5-FF19-48C0-8259-1C55FC46B039}" presName="level3hierChild" presStyleCnt="0"/>
      <dgm:spPr/>
    </dgm:pt>
    <dgm:pt modelId="{590403BF-54DE-484F-94EB-DF8A82A135C9}" type="pres">
      <dgm:prSet presAssocID="{AD01A291-2CDA-45D9-A336-C05E463175FC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1041E2DB-A96C-469C-8D35-52B63C2E8848}" type="pres">
      <dgm:prSet presAssocID="{AD01A291-2CDA-45D9-A336-C05E463175FC}" presName="connTx" presStyleLbl="parChTrans1D2" presStyleIdx="4" presStyleCnt="5"/>
      <dgm:spPr/>
      <dgm:t>
        <a:bodyPr/>
        <a:lstStyle/>
        <a:p>
          <a:endParaRPr lang="pt-BR"/>
        </a:p>
      </dgm:t>
    </dgm:pt>
    <dgm:pt modelId="{35AEDD6B-0224-4442-885B-6A7102B69AE2}" type="pres">
      <dgm:prSet presAssocID="{375CA867-20AC-4DF8-9420-5ACC686A5C69}" presName="root2" presStyleCnt="0"/>
      <dgm:spPr/>
    </dgm:pt>
    <dgm:pt modelId="{0A6C8FBC-55D2-4242-A252-01C976D74273}" type="pres">
      <dgm:prSet presAssocID="{375CA867-20AC-4DF8-9420-5ACC686A5C69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9B65FFB-EF40-47FB-8730-7F5E12EA288F}" type="pres">
      <dgm:prSet presAssocID="{375CA867-20AC-4DF8-9420-5ACC686A5C69}" presName="level3hierChild" presStyleCnt="0"/>
      <dgm:spPr/>
    </dgm:pt>
  </dgm:ptLst>
  <dgm:cxnLst>
    <dgm:cxn modelId="{0836E8E2-484E-450F-8438-CF9073BFDA91}" srcId="{023F11AE-8484-4CA5-A0F4-826215846B8A}" destId="{4F455E9E-36BC-4261-9532-2B840359A211}" srcOrd="0" destOrd="0" parTransId="{73145D5B-1D90-49E5-B81D-5CE1656A2552}" sibTransId="{5A89A7D7-BB88-4B44-A2CE-071CA8FD6DD4}"/>
    <dgm:cxn modelId="{93ACB97D-6631-4A5F-9542-9F8AD9B5087A}" srcId="{4F455E9E-36BC-4261-9532-2B840359A211}" destId="{375CA867-20AC-4DF8-9420-5ACC686A5C69}" srcOrd="4" destOrd="0" parTransId="{AD01A291-2CDA-45D9-A336-C05E463175FC}" sibTransId="{44E773C6-B861-4C13-830B-B060FE4CE683}"/>
    <dgm:cxn modelId="{AF54B093-92BC-4730-A45E-1AF134B75085}" type="presOf" srcId="{E91228D4-339B-478D-81BA-D2E75685B61B}" destId="{AEDB985A-E03D-44B0-A0A3-BE21B3D4F5A9}" srcOrd="0" destOrd="0" presId="urn:microsoft.com/office/officeart/2008/layout/HorizontalMultiLevelHierarchy"/>
    <dgm:cxn modelId="{59023B25-B3DA-497B-8F88-295E1B449281}" type="presOf" srcId="{AD01A291-2CDA-45D9-A336-C05E463175FC}" destId="{1041E2DB-A96C-469C-8D35-52B63C2E8848}" srcOrd="1" destOrd="0" presId="urn:microsoft.com/office/officeart/2008/layout/HorizontalMultiLevelHierarchy"/>
    <dgm:cxn modelId="{28E8FB7F-DF90-456F-A21C-4AF489B784B2}" srcId="{4F455E9E-36BC-4261-9532-2B840359A211}" destId="{850EE4C7-3EBA-461E-BBC2-CB200E59D05E}" srcOrd="0" destOrd="0" parTransId="{2815C62D-C634-4E49-A2FB-D6F2C573AA54}" sibTransId="{FF63DD50-F634-48A8-980F-1BD86A8FD25D}"/>
    <dgm:cxn modelId="{1A5D4EE8-27C4-474C-8F1B-85352E597C41}" type="presOf" srcId="{0A69DAFC-AFC2-44ED-9EF4-3D1BB76D9A5B}" destId="{2F84B657-BC17-470B-AFB3-80DA751F9CF4}" srcOrd="1" destOrd="0" presId="urn:microsoft.com/office/officeart/2008/layout/HorizontalMultiLevelHierarchy"/>
    <dgm:cxn modelId="{8662BF5D-69A7-4108-817F-353BD17052CD}" type="presOf" srcId="{011575CB-A433-41CC-A262-D70EEC0FA6EA}" destId="{53574E79-3D7A-41C2-BE33-45BA51B3C62D}" srcOrd="1" destOrd="0" presId="urn:microsoft.com/office/officeart/2008/layout/HorizontalMultiLevelHierarchy"/>
    <dgm:cxn modelId="{81F300D1-C736-48DC-9919-F762AF29E57F}" type="presOf" srcId="{011575CB-A433-41CC-A262-D70EEC0FA6EA}" destId="{6C2176DC-3FA3-4F45-9851-79372DC10388}" srcOrd="0" destOrd="0" presId="urn:microsoft.com/office/officeart/2008/layout/HorizontalMultiLevelHierarchy"/>
    <dgm:cxn modelId="{AF29C0D8-EFFC-490A-83FA-530FE42A64B4}" type="presOf" srcId="{E91228D4-339B-478D-81BA-D2E75685B61B}" destId="{3EFA9C3A-DD91-42E4-BB67-7F1E04D6EFD6}" srcOrd="1" destOrd="0" presId="urn:microsoft.com/office/officeart/2008/layout/HorizontalMultiLevelHierarchy"/>
    <dgm:cxn modelId="{AB696086-F645-4C1F-AF23-CB85047EA57C}" type="presOf" srcId="{023F11AE-8484-4CA5-A0F4-826215846B8A}" destId="{279C802F-8643-43AB-B957-0107B82C272B}" srcOrd="0" destOrd="0" presId="urn:microsoft.com/office/officeart/2008/layout/HorizontalMultiLevelHierarchy"/>
    <dgm:cxn modelId="{3B6A0828-ED32-4652-BC75-EFD7689DEA26}" srcId="{4F455E9E-36BC-4261-9532-2B840359A211}" destId="{1815C7A5-FF19-48C0-8259-1C55FC46B039}" srcOrd="3" destOrd="0" parTransId="{011575CB-A433-41CC-A262-D70EEC0FA6EA}" sibTransId="{A212DAC5-7728-4855-B847-8CF12C22244B}"/>
    <dgm:cxn modelId="{4F6C36E2-E581-4466-9118-AF0C58BCB111}" type="presOf" srcId="{AD01A291-2CDA-45D9-A336-C05E463175FC}" destId="{590403BF-54DE-484F-94EB-DF8A82A135C9}" srcOrd="0" destOrd="0" presId="urn:microsoft.com/office/officeart/2008/layout/HorizontalMultiLevelHierarchy"/>
    <dgm:cxn modelId="{948756F9-55A1-42DE-B3A9-F63960A92400}" type="presOf" srcId="{1815C7A5-FF19-48C0-8259-1C55FC46B039}" destId="{2723EF8D-7F0A-4A16-868D-971F31D3F716}" srcOrd="0" destOrd="0" presId="urn:microsoft.com/office/officeart/2008/layout/HorizontalMultiLevelHierarchy"/>
    <dgm:cxn modelId="{664953A8-B498-4E29-A608-36B4015418E3}" type="presOf" srcId="{2815C62D-C634-4E49-A2FB-D6F2C573AA54}" destId="{B139EF95-FFEF-49A5-842C-70EBE75149D4}" srcOrd="1" destOrd="0" presId="urn:microsoft.com/office/officeart/2008/layout/HorizontalMultiLevelHierarchy"/>
    <dgm:cxn modelId="{5748FC20-C7A3-462E-921B-8D21123CF6F5}" srcId="{4F455E9E-36BC-4261-9532-2B840359A211}" destId="{14E24138-C9B6-4760-893F-CF3DF0677B18}" srcOrd="1" destOrd="0" parTransId="{E91228D4-339B-478D-81BA-D2E75685B61B}" sibTransId="{45E1A122-40A3-4654-A579-FF35074917A8}"/>
    <dgm:cxn modelId="{9FE7A580-05FA-426F-9C88-53415C4DC37D}" type="presOf" srcId="{4F455E9E-36BC-4261-9532-2B840359A211}" destId="{B597E267-4E64-43D7-9AA9-04C72AE3A885}" srcOrd="0" destOrd="0" presId="urn:microsoft.com/office/officeart/2008/layout/HorizontalMultiLevelHierarchy"/>
    <dgm:cxn modelId="{A54DB443-7228-4605-9282-B27B87D06E82}" type="presOf" srcId="{38DDD0D5-E0AC-4BF9-9B0E-DBFB35AE587A}" destId="{32FBD101-616C-48D1-83B4-7F8F8A933E04}" srcOrd="0" destOrd="0" presId="urn:microsoft.com/office/officeart/2008/layout/HorizontalMultiLevelHierarchy"/>
    <dgm:cxn modelId="{A49D196D-EF5B-4B8C-A5E3-6DD1366A59F4}" type="presOf" srcId="{14E24138-C9B6-4760-893F-CF3DF0677B18}" destId="{7A843E62-B868-4D49-A1DB-136C707481A9}" srcOrd="0" destOrd="0" presId="urn:microsoft.com/office/officeart/2008/layout/HorizontalMultiLevelHierarchy"/>
    <dgm:cxn modelId="{F25AE116-85A0-4E04-A2BB-2D9F6DC2832F}" srcId="{4F455E9E-36BC-4261-9532-2B840359A211}" destId="{38DDD0D5-E0AC-4BF9-9B0E-DBFB35AE587A}" srcOrd="2" destOrd="0" parTransId="{0A69DAFC-AFC2-44ED-9EF4-3D1BB76D9A5B}" sibTransId="{02B9D36B-D24B-49DC-A218-7D5DF37B1761}"/>
    <dgm:cxn modelId="{DCCC27B5-B696-45A9-A2AC-2DC9691719CF}" type="presOf" srcId="{2815C62D-C634-4E49-A2FB-D6F2C573AA54}" destId="{A235384E-7B31-4EF5-938D-F21C326C89AF}" srcOrd="0" destOrd="0" presId="urn:microsoft.com/office/officeart/2008/layout/HorizontalMultiLevelHierarchy"/>
    <dgm:cxn modelId="{D3A93B91-FD5E-4376-B124-2F88CEEE2CCF}" type="presOf" srcId="{850EE4C7-3EBA-461E-BBC2-CB200E59D05E}" destId="{290FFE61-594F-45F8-83FE-4CB16728905B}" srcOrd="0" destOrd="0" presId="urn:microsoft.com/office/officeart/2008/layout/HorizontalMultiLevelHierarchy"/>
    <dgm:cxn modelId="{08C82D2E-C0CA-487F-A45B-D90347CB6E08}" type="presOf" srcId="{375CA867-20AC-4DF8-9420-5ACC686A5C69}" destId="{0A6C8FBC-55D2-4242-A252-01C976D74273}" srcOrd="0" destOrd="0" presId="urn:microsoft.com/office/officeart/2008/layout/HorizontalMultiLevelHierarchy"/>
    <dgm:cxn modelId="{5FB0EDC8-5740-45AB-B4BA-9CA3E7BE28C0}" type="presOf" srcId="{0A69DAFC-AFC2-44ED-9EF4-3D1BB76D9A5B}" destId="{C9A88FD5-79D4-4ACE-B82C-5A5C25135E18}" srcOrd="0" destOrd="0" presId="urn:microsoft.com/office/officeart/2008/layout/HorizontalMultiLevelHierarchy"/>
    <dgm:cxn modelId="{F8A7A156-DF9F-4628-8DF4-156ADA24655F}" type="presParOf" srcId="{279C802F-8643-43AB-B957-0107B82C272B}" destId="{94990826-8110-4AB5-A468-F7A36B236B37}" srcOrd="0" destOrd="0" presId="urn:microsoft.com/office/officeart/2008/layout/HorizontalMultiLevelHierarchy"/>
    <dgm:cxn modelId="{0A6A9F12-9731-4934-93AD-ACBA3AF837BF}" type="presParOf" srcId="{94990826-8110-4AB5-A468-F7A36B236B37}" destId="{B597E267-4E64-43D7-9AA9-04C72AE3A885}" srcOrd="0" destOrd="0" presId="urn:microsoft.com/office/officeart/2008/layout/HorizontalMultiLevelHierarchy"/>
    <dgm:cxn modelId="{7E6B91A8-1072-4A7B-9534-DD9E11066839}" type="presParOf" srcId="{94990826-8110-4AB5-A468-F7A36B236B37}" destId="{A9A9DCEE-3808-49DF-AE8E-D5B3FA1F395A}" srcOrd="1" destOrd="0" presId="urn:microsoft.com/office/officeart/2008/layout/HorizontalMultiLevelHierarchy"/>
    <dgm:cxn modelId="{304C9352-467F-420C-AA9C-0E107CB7DDF7}" type="presParOf" srcId="{A9A9DCEE-3808-49DF-AE8E-D5B3FA1F395A}" destId="{A235384E-7B31-4EF5-938D-F21C326C89AF}" srcOrd="0" destOrd="0" presId="urn:microsoft.com/office/officeart/2008/layout/HorizontalMultiLevelHierarchy"/>
    <dgm:cxn modelId="{7C739723-11E7-4BEA-B492-4323289F75D9}" type="presParOf" srcId="{A235384E-7B31-4EF5-938D-F21C326C89AF}" destId="{B139EF95-FFEF-49A5-842C-70EBE75149D4}" srcOrd="0" destOrd="0" presId="urn:microsoft.com/office/officeart/2008/layout/HorizontalMultiLevelHierarchy"/>
    <dgm:cxn modelId="{E257A49F-AB21-4FDE-B381-F6A95FB22877}" type="presParOf" srcId="{A9A9DCEE-3808-49DF-AE8E-D5B3FA1F395A}" destId="{47F00BEB-BB01-4EDB-9C5D-103FE1E52AAD}" srcOrd="1" destOrd="0" presId="urn:microsoft.com/office/officeart/2008/layout/HorizontalMultiLevelHierarchy"/>
    <dgm:cxn modelId="{5E13CD73-F3D2-4FBB-B683-04FE08A0C708}" type="presParOf" srcId="{47F00BEB-BB01-4EDB-9C5D-103FE1E52AAD}" destId="{290FFE61-594F-45F8-83FE-4CB16728905B}" srcOrd="0" destOrd="0" presId="urn:microsoft.com/office/officeart/2008/layout/HorizontalMultiLevelHierarchy"/>
    <dgm:cxn modelId="{91F3E8E0-88C2-4987-BC11-3BA3D5000184}" type="presParOf" srcId="{47F00BEB-BB01-4EDB-9C5D-103FE1E52AAD}" destId="{CF06B20D-90AE-49FE-A47A-2FB270ADB26C}" srcOrd="1" destOrd="0" presId="urn:microsoft.com/office/officeart/2008/layout/HorizontalMultiLevelHierarchy"/>
    <dgm:cxn modelId="{BDB41552-ACFD-46B0-871A-DF893BA4FEC4}" type="presParOf" srcId="{A9A9DCEE-3808-49DF-AE8E-D5B3FA1F395A}" destId="{AEDB985A-E03D-44B0-A0A3-BE21B3D4F5A9}" srcOrd="2" destOrd="0" presId="urn:microsoft.com/office/officeart/2008/layout/HorizontalMultiLevelHierarchy"/>
    <dgm:cxn modelId="{30BFE72D-5023-476B-AC20-7B447BE9321A}" type="presParOf" srcId="{AEDB985A-E03D-44B0-A0A3-BE21B3D4F5A9}" destId="{3EFA9C3A-DD91-42E4-BB67-7F1E04D6EFD6}" srcOrd="0" destOrd="0" presId="urn:microsoft.com/office/officeart/2008/layout/HorizontalMultiLevelHierarchy"/>
    <dgm:cxn modelId="{3A45C601-EEC9-43DE-B44F-EB105B43D157}" type="presParOf" srcId="{A9A9DCEE-3808-49DF-AE8E-D5B3FA1F395A}" destId="{E1091393-BF72-4B1A-BF63-54652C9CA5B3}" srcOrd="3" destOrd="0" presId="urn:microsoft.com/office/officeart/2008/layout/HorizontalMultiLevelHierarchy"/>
    <dgm:cxn modelId="{35FCD715-2209-4AC3-B3C6-A6A0497C2E6E}" type="presParOf" srcId="{E1091393-BF72-4B1A-BF63-54652C9CA5B3}" destId="{7A843E62-B868-4D49-A1DB-136C707481A9}" srcOrd="0" destOrd="0" presId="urn:microsoft.com/office/officeart/2008/layout/HorizontalMultiLevelHierarchy"/>
    <dgm:cxn modelId="{8AF9134E-EF6A-4B72-A6C6-DF4C450A34F1}" type="presParOf" srcId="{E1091393-BF72-4B1A-BF63-54652C9CA5B3}" destId="{553425CC-BE31-41BD-87C6-C36751B48D3A}" srcOrd="1" destOrd="0" presId="urn:microsoft.com/office/officeart/2008/layout/HorizontalMultiLevelHierarchy"/>
    <dgm:cxn modelId="{40EF1415-161B-4C5B-8121-8C2EA51827FC}" type="presParOf" srcId="{A9A9DCEE-3808-49DF-AE8E-D5B3FA1F395A}" destId="{C9A88FD5-79D4-4ACE-B82C-5A5C25135E18}" srcOrd="4" destOrd="0" presId="urn:microsoft.com/office/officeart/2008/layout/HorizontalMultiLevelHierarchy"/>
    <dgm:cxn modelId="{E1500F20-79DA-460F-8595-071312FF5C0F}" type="presParOf" srcId="{C9A88FD5-79D4-4ACE-B82C-5A5C25135E18}" destId="{2F84B657-BC17-470B-AFB3-80DA751F9CF4}" srcOrd="0" destOrd="0" presId="urn:microsoft.com/office/officeart/2008/layout/HorizontalMultiLevelHierarchy"/>
    <dgm:cxn modelId="{FA2813E5-F84F-4D9C-9CA1-D21610967D33}" type="presParOf" srcId="{A9A9DCEE-3808-49DF-AE8E-D5B3FA1F395A}" destId="{89E920FD-0664-4944-9952-F17162DF7AB2}" srcOrd="5" destOrd="0" presId="urn:microsoft.com/office/officeart/2008/layout/HorizontalMultiLevelHierarchy"/>
    <dgm:cxn modelId="{DC370D79-6A80-4295-8BF7-64E9277D5DF6}" type="presParOf" srcId="{89E920FD-0664-4944-9952-F17162DF7AB2}" destId="{32FBD101-616C-48D1-83B4-7F8F8A933E04}" srcOrd="0" destOrd="0" presId="urn:microsoft.com/office/officeart/2008/layout/HorizontalMultiLevelHierarchy"/>
    <dgm:cxn modelId="{05DC54AC-1C07-4D16-A3E4-83988B23BE33}" type="presParOf" srcId="{89E920FD-0664-4944-9952-F17162DF7AB2}" destId="{67AE5217-26AE-4FF8-9C19-F50FEDE4B2DD}" srcOrd="1" destOrd="0" presId="urn:microsoft.com/office/officeart/2008/layout/HorizontalMultiLevelHierarchy"/>
    <dgm:cxn modelId="{91CB3591-4436-4570-9191-66C6024264C8}" type="presParOf" srcId="{A9A9DCEE-3808-49DF-AE8E-D5B3FA1F395A}" destId="{6C2176DC-3FA3-4F45-9851-79372DC10388}" srcOrd="6" destOrd="0" presId="urn:microsoft.com/office/officeart/2008/layout/HorizontalMultiLevelHierarchy"/>
    <dgm:cxn modelId="{47E6ABB2-43B2-44E2-B06C-5CF95F63F349}" type="presParOf" srcId="{6C2176DC-3FA3-4F45-9851-79372DC10388}" destId="{53574E79-3D7A-41C2-BE33-45BA51B3C62D}" srcOrd="0" destOrd="0" presId="urn:microsoft.com/office/officeart/2008/layout/HorizontalMultiLevelHierarchy"/>
    <dgm:cxn modelId="{7B557023-0FE9-4F73-B6A4-D2E81400F657}" type="presParOf" srcId="{A9A9DCEE-3808-49DF-AE8E-D5B3FA1F395A}" destId="{46F04F16-DBD6-47E4-B963-5C1AF5E86270}" srcOrd="7" destOrd="0" presId="urn:microsoft.com/office/officeart/2008/layout/HorizontalMultiLevelHierarchy"/>
    <dgm:cxn modelId="{B5B33548-42A1-4362-A26C-04F3BB5E4AFB}" type="presParOf" srcId="{46F04F16-DBD6-47E4-B963-5C1AF5E86270}" destId="{2723EF8D-7F0A-4A16-868D-971F31D3F716}" srcOrd="0" destOrd="0" presId="urn:microsoft.com/office/officeart/2008/layout/HorizontalMultiLevelHierarchy"/>
    <dgm:cxn modelId="{918C464E-9C20-4B23-BAF5-C13127FA0EB9}" type="presParOf" srcId="{46F04F16-DBD6-47E4-B963-5C1AF5E86270}" destId="{40BD1BF6-1779-499A-9FBA-81A279B3F441}" srcOrd="1" destOrd="0" presId="urn:microsoft.com/office/officeart/2008/layout/HorizontalMultiLevelHierarchy"/>
    <dgm:cxn modelId="{9332C4BA-6216-42D0-AEB6-7AEA9124CC37}" type="presParOf" srcId="{A9A9DCEE-3808-49DF-AE8E-D5B3FA1F395A}" destId="{590403BF-54DE-484F-94EB-DF8A82A135C9}" srcOrd="8" destOrd="0" presId="urn:microsoft.com/office/officeart/2008/layout/HorizontalMultiLevelHierarchy"/>
    <dgm:cxn modelId="{3C73ADFD-26E7-40CE-80A8-F1FC0393B5BB}" type="presParOf" srcId="{590403BF-54DE-484F-94EB-DF8A82A135C9}" destId="{1041E2DB-A96C-469C-8D35-52B63C2E8848}" srcOrd="0" destOrd="0" presId="urn:microsoft.com/office/officeart/2008/layout/HorizontalMultiLevelHierarchy"/>
    <dgm:cxn modelId="{53A07053-D873-4CE1-95AB-A4B72499104C}" type="presParOf" srcId="{A9A9DCEE-3808-49DF-AE8E-D5B3FA1F395A}" destId="{35AEDD6B-0224-4442-885B-6A7102B69AE2}" srcOrd="9" destOrd="0" presId="urn:microsoft.com/office/officeart/2008/layout/HorizontalMultiLevelHierarchy"/>
    <dgm:cxn modelId="{2D3C59B1-21D7-4A03-9842-C4D3A28BB1DC}" type="presParOf" srcId="{35AEDD6B-0224-4442-885B-6A7102B69AE2}" destId="{0A6C8FBC-55D2-4242-A252-01C976D74273}" srcOrd="0" destOrd="0" presId="urn:microsoft.com/office/officeart/2008/layout/HorizontalMultiLevelHierarchy"/>
    <dgm:cxn modelId="{60B1F859-CB0C-4018-8A01-F32FA61F9F52}" type="presParOf" srcId="{35AEDD6B-0224-4442-885B-6A7102B69AE2}" destId="{29B65FFB-EF40-47FB-8730-7F5E12EA28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90A95-1595-49DE-90C7-6D30CA81B02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D32898-7375-457A-9AFF-B5A3C16A7C55}">
      <dgm:prSet custT="1"/>
      <dgm:spPr/>
      <dgm:t>
        <a:bodyPr/>
        <a:lstStyle/>
        <a:p>
          <a:pPr algn="just" rtl="0"/>
          <a:r>
            <a:rPr lang="pt-B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Corrigir algo que estava errado desde o princípio.</a:t>
          </a:r>
          <a:endParaRPr lang="pt-B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35587F-FD57-4065-BA30-3ED18930DF4B}" type="parTrans" cxnId="{FE33AE6D-AA86-4259-A6AF-DA91D38426BF}">
      <dgm:prSet/>
      <dgm:spPr/>
      <dgm:t>
        <a:bodyPr/>
        <a:lstStyle/>
        <a:p>
          <a:pPr algn="just"/>
          <a:endParaRPr lang="pt-BR"/>
        </a:p>
      </dgm:t>
    </dgm:pt>
    <dgm:pt modelId="{954964C1-B42C-4B45-AE70-DE702AEBFB6F}" type="sibTrans" cxnId="{FE33AE6D-AA86-4259-A6AF-DA91D38426BF}">
      <dgm:prSet/>
      <dgm:spPr/>
      <dgm:t>
        <a:bodyPr/>
        <a:lstStyle/>
        <a:p>
          <a:pPr algn="just"/>
          <a:endParaRPr lang="pt-BR"/>
        </a:p>
      </dgm:t>
    </dgm:pt>
    <dgm:pt modelId="{47FDF9C0-2984-4089-9028-F451E8F12475}">
      <dgm:prSet/>
      <dgm:spPr/>
      <dgm:t>
        <a:bodyPr/>
        <a:lstStyle/>
        <a:p>
          <a:pPr algn="ctr" rtl="0"/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Alterar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E4FE7-E23A-4061-887C-E944B0A2EBB5}" type="parTrans" cxnId="{69428EB2-8BF8-41B0-A46C-31CF5BF0374B}">
      <dgm:prSet/>
      <dgm:spPr/>
      <dgm:t>
        <a:bodyPr/>
        <a:lstStyle/>
        <a:p>
          <a:pPr algn="just"/>
          <a:endParaRPr lang="pt-BR"/>
        </a:p>
      </dgm:t>
    </dgm:pt>
    <dgm:pt modelId="{1937EF28-013D-4D64-AE8E-A6A0A03DEF4F}" type="sibTrans" cxnId="{69428EB2-8BF8-41B0-A46C-31CF5BF0374B}">
      <dgm:prSet/>
      <dgm:spPr/>
      <dgm:t>
        <a:bodyPr/>
        <a:lstStyle/>
        <a:p>
          <a:pPr algn="just"/>
          <a:endParaRPr lang="pt-BR"/>
        </a:p>
      </dgm:t>
    </dgm:pt>
    <dgm:pt modelId="{67FF689E-B2B5-431B-A43E-F73142D66E4B}">
      <dgm:prSet custT="1"/>
      <dgm:spPr/>
      <dgm:t>
        <a:bodyPr/>
        <a:lstStyle/>
        <a:p>
          <a:pPr algn="just" rtl="0"/>
          <a:r>
            <a:rPr lang="pt-B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Mudar informação que era correta em determinado período e que sofreu alteração ao longo do tempo.</a:t>
          </a:r>
          <a:endParaRPr lang="pt-BR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06D11-A26B-4F5A-89FC-587F4B56C401}" type="parTrans" cxnId="{D2971DAE-0F6A-4900-9CFF-DB3FEA307B9F}">
      <dgm:prSet/>
      <dgm:spPr/>
      <dgm:t>
        <a:bodyPr/>
        <a:lstStyle/>
        <a:p>
          <a:pPr algn="just"/>
          <a:endParaRPr lang="pt-BR"/>
        </a:p>
      </dgm:t>
    </dgm:pt>
    <dgm:pt modelId="{4EF8518D-5A5B-4B9D-B00F-EB182CF6D498}" type="sibTrans" cxnId="{D2971DAE-0F6A-4900-9CFF-DB3FEA307B9F}">
      <dgm:prSet/>
      <dgm:spPr/>
      <dgm:t>
        <a:bodyPr/>
        <a:lstStyle/>
        <a:p>
          <a:pPr algn="just"/>
          <a:endParaRPr lang="pt-BR"/>
        </a:p>
      </dgm:t>
    </dgm:pt>
    <dgm:pt modelId="{E83AA8E7-F104-43A6-B925-96B377047711}">
      <dgm:prSet/>
      <dgm:spPr/>
      <dgm:t>
        <a:bodyPr/>
        <a:lstStyle/>
        <a:p>
          <a:pPr algn="ctr" rtl="0"/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Excluir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CD05F-F407-4CE1-91F8-0BCF8AB33668}" type="parTrans" cxnId="{DF697B94-AA0E-4C22-AC24-C6E5E6F47C51}">
      <dgm:prSet/>
      <dgm:spPr/>
      <dgm:t>
        <a:bodyPr/>
        <a:lstStyle/>
        <a:p>
          <a:pPr algn="just"/>
          <a:endParaRPr lang="pt-BR"/>
        </a:p>
      </dgm:t>
    </dgm:pt>
    <dgm:pt modelId="{12258A95-CC53-4BC2-AA13-E9699013D991}" type="sibTrans" cxnId="{DF697B94-AA0E-4C22-AC24-C6E5E6F47C51}">
      <dgm:prSet/>
      <dgm:spPr/>
      <dgm:t>
        <a:bodyPr/>
        <a:lstStyle/>
        <a:p>
          <a:pPr algn="just"/>
          <a:endParaRPr lang="pt-BR"/>
        </a:p>
      </dgm:t>
    </dgm:pt>
    <dgm:pt modelId="{9F8B0A1C-7162-478C-B90C-DCC2D822D331}">
      <dgm:prSet custT="1"/>
      <dgm:spPr/>
      <dgm:t>
        <a:bodyPr/>
        <a:lstStyle/>
        <a:p>
          <a:pPr algn="just" rtl="0"/>
          <a:r>
            <a:rPr lang="pt-B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Deixar sem efeito jurídico um evento enviado anteriormente</a:t>
          </a:r>
          <a:r>
            <a:rPr lang="pt-BR" sz="2400" dirty="0" smtClean="0"/>
            <a:t>.</a:t>
          </a:r>
          <a:endParaRPr lang="pt-BR" sz="2400" dirty="0"/>
        </a:p>
      </dgm:t>
    </dgm:pt>
    <dgm:pt modelId="{892D5B89-88C2-48A7-A3B6-F220EC237392}" type="parTrans" cxnId="{D2AD182B-BFC4-41B8-B08E-3FD2FADE3B63}">
      <dgm:prSet/>
      <dgm:spPr/>
      <dgm:t>
        <a:bodyPr/>
        <a:lstStyle/>
        <a:p>
          <a:pPr algn="just"/>
          <a:endParaRPr lang="pt-BR"/>
        </a:p>
      </dgm:t>
    </dgm:pt>
    <dgm:pt modelId="{963DAE4D-C24F-4C71-86FF-A40B3C6C202C}" type="sibTrans" cxnId="{D2AD182B-BFC4-41B8-B08E-3FD2FADE3B63}">
      <dgm:prSet/>
      <dgm:spPr/>
      <dgm:t>
        <a:bodyPr/>
        <a:lstStyle/>
        <a:p>
          <a:pPr algn="just"/>
          <a:endParaRPr lang="pt-BR"/>
        </a:p>
      </dgm:t>
    </dgm:pt>
    <dgm:pt modelId="{A3C157BE-7C7B-4B09-B225-E13071C550E1}">
      <dgm:prSet/>
      <dgm:spPr/>
      <dgm:t>
        <a:bodyPr/>
        <a:lstStyle/>
        <a:p>
          <a:pPr algn="ctr" rtl="0"/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Retificar 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B262F-3840-4E1F-BF25-61041FEB7CE3}" type="sibTrans" cxnId="{C8C0EB21-2C16-42EE-A2C1-0DA83C6683E7}">
      <dgm:prSet/>
      <dgm:spPr/>
      <dgm:t>
        <a:bodyPr/>
        <a:lstStyle/>
        <a:p>
          <a:pPr algn="just"/>
          <a:endParaRPr lang="pt-BR"/>
        </a:p>
      </dgm:t>
    </dgm:pt>
    <dgm:pt modelId="{83BFCEE8-6583-47E1-92E9-B57C91586347}" type="parTrans" cxnId="{C8C0EB21-2C16-42EE-A2C1-0DA83C6683E7}">
      <dgm:prSet/>
      <dgm:spPr/>
      <dgm:t>
        <a:bodyPr/>
        <a:lstStyle/>
        <a:p>
          <a:pPr algn="just"/>
          <a:endParaRPr lang="pt-BR"/>
        </a:p>
      </dgm:t>
    </dgm:pt>
    <dgm:pt modelId="{3BFB29F2-DA1D-41E4-A652-646B35320799}" type="pres">
      <dgm:prSet presAssocID="{B9E90A95-1595-49DE-90C7-6D30CA81B0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E88B0F-55EC-4146-B40B-D5978C0859CE}" type="pres">
      <dgm:prSet presAssocID="{A3C157BE-7C7B-4B09-B225-E13071C550E1}" presName="linNode" presStyleCnt="0"/>
      <dgm:spPr/>
      <dgm:t>
        <a:bodyPr/>
        <a:lstStyle/>
        <a:p>
          <a:endParaRPr lang="pt-BR"/>
        </a:p>
      </dgm:t>
    </dgm:pt>
    <dgm:pt modelId="{9553B941-C870-46CC-A52B-6C34E1BBB57C}" type="pres">
      <dgm:prSet presAssocID="{A3C157BE-7C7B-4B09-B225-E13071C550E1}" presName="parentText" presStyleLbl="node1" presStyleIdx="0" presStyleCnt="3" custScaleX="9263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E8611F-A673-4F14-871C-3E1577FEA779}" type="pres">
      <dgm:prSet presAssocID="{A3C157BE-7C7B-4B09-B225-E13071C550E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313A7B-00DB-41CD-9592-B83BC4B7BA50}" type="pres">
      <dgm:prSet presAssocID="{633B262F-3840-4E1F-BF25-61041FEB7CE3}" presName="sp" presStyleCnt="0"/>
      <dgm:spPr/>
      <dgm:t>
        <a:bodyPr/>
        <a:lstStyle/>
        <a:p>
          <a:endParaRPr lang="pt-BR"/>
        </a:p>
      </dgm:t>
    </dgm:pt>
    <dgm:pt modelId="{8A5B5A44-0F97-4540-89A8-47C7D1AD856F}" type="pres">
      <dgm:prSet presAssocID="{47FDF9C0-2984-4089-9028-F451E8F12475}" presName="linNode" presStyleCnt="0"/>
      <dgm:spPr/>
      <dgm:t>
        <a:bodyPr/>
        <a:lstStyle/>
        <a:p>
          <a:endParaRPr lang="pt-BR"/>
        </a:p>
      </dgm:t>
    </dgm:pt>
    <dgm:pt modelId="{1524D241-A7E0-4A3F-B5BB-D046879250E5}" type="pres">
      <dgm:prSet presAssocID="{47FDF9C0-2984-4089-9028-F451E8F12475}" presName="parentText" presStyleLbl="node1" presStyleIdx="1" presStyleCnt="3" custScaleX="92637" custScaleY="12684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193D09-346B-4B51-A8AE-E1DC9EA88C1E}" type="pres">
      <dgm:prSet presAssocID="{47FDF9C0-2984-4089-9028-F451E8F12475}" presName="descendantText" presStyleLbl="alignAccFollowNode1" presStyleIdx="1" presStyleCnt="3" custScaleY="1531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B553F6-7B66-4424-850E-59EFB7F31050}" type="pres">
      <dgm:prSet presAssocID="{1937EF28-013D-4D64-AE8E-A6A0A03DEF4F}" presName="sp" presStyleCnt="0"/>
      <dgm:spPr/>
      <dgm:t>
        <a:bodyPr/>
        <a:lstStyle/>
        <a:p>
          <a:endParaRPr lang="pt-BR"/>
        </a:p>
      </dgm:t>
    </dgm:pt>
    <dgm:pt modelId="{D3311137-0FDE-443B-BCD5-FE3BC5BC1EBE}" type="pres">
      <dgm:prSet presAssocID="{E83AA8E7-F104-43A6-B925-96B377047711}" presName="linNode" presStyleCnt="0"/>
      <dgm:spPr/>
      <dgm:t>
        <a:bodyPr/>
        <a:lstStyle/>
        <a:p>
          <a:endParaRPr lang="pt-BR"/>
        </a:p>
      </dgm:t>
    </dgm:pt>
    <dgm:pt modelId="{7346ABE4-AF50-4F9E-B11D-48C08C9A1A2E}" type="pres">
      <dgm:prSet presAssocID="{E83AA8E7-F104-43A6-B925-96B377047711}" presName="parentText" presStyleLbl="node1" presStyleIdx="2" presStyleCnt="3" custScaleX="9263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02F226-6739-4DB0-A51F-C4C8201ED3B3}" type="pres">
      <dgm:prSet presAssocID="{E83AA8E7-F104-43A6-B925-96B377047711}" presName="descendantText" presStyleLbl="alignAccFollowNode1" presStyleIdx="2" presStyleCnt="3" custScaleY="1113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697B94-AA0E-4C22-AC24-C6E5E6F47C51}" srcId="{B9E90A95-1595-49DE-90C7-6D30CA81B02B}" destId="{E83AA8E7-F104-43A6-B925-96B377047711}" srcOrd="2" destOrd="0" parTransId="{DA7CD05F-F407-4CE1-91F8-0BCF8AB33668}" sibTransId="{12258A95-CC53-4BC2-AA13-E9699013D991}"/>
    <dgm:cxn modelId="{4064AB44-F9A3-43DD-8B6E-43371FA31A0A}" type="presOf" srcId="{9F8B0A1C-7162-478C-B90C-DCC2D822D331}" destId="{1902F226-6739-4DB0-A51F-C4C8201ED3B3}" srcOrd="0" destOrd="0" presId="urn:microsoft.com/office/officeart/2005/8/layout/vList5"/>
    <dgm:cxn modelId="{69428EB2-8BF8-41B0-A46C-31CF5BF0374B}" srcId="{B9E90A95-1595-49DE-90C7-6D30CA81B02B}" destId="{47FDF9C0-2984-4089-9028-F451E8F12475}" srcOrd="1" destOrd="0" parTransId="{2DFE4FE7-E23A-4061-887C-E944B0A2EBB5}" sibTransId="{1937EF28-013D-4D64-AE8E-A6A0A03DEF4F}"/>
    <dgm:cxn modelId="{FDE77432-A572-4CAD-B90A-FE3145A3D3D8}" type="presOf" srcId="{A3C157BE-7C7B-4B09-B225-E13071C550E1}" destId="{9553B941-C870-46CC-A52B-6C34E1BBB57C}" srcOrd="0" destOrd="0" presId="urn:microsoft.com/office/officeart/2005/8/layout/vList5"/>
    <dgm:cxn modelId="{40D49FAD-5BF1-4DB7-8262-A3E8A18BBCF2}" type="presOf" srcId="{B9E90A95-1595-49DE-90C7-6D30CA81B02B}" destId="{3BFB29F2-DA1D-41E4-A652-646B35320799}" srcOrd="0" destOrd="0" presId="urn:microsoft.com/office/officeart/2005/8/layout/vList5"/>
    <dgm:cxn modelId="{371F47DB-06BF-4416-B273-E55B0DAD4275}" type="presOf" srcId="{67FF689E-B2B5-431B-A43E-F73142D66E4B}" destId="{7C193D09-346B-4B51-A8AE-E1DC9EA88C1E}" srcOrd="0" destOrd="0" presId="urn:microsoft.com/office/officeart/2005/8/layout/vList5"/>
    <dgm:cxn modelId="{C8C0EB21-2C16-42EE-A2C1-0DA83C6683E7}" srcId="{B9E90A95-1595-49DE-90C7-6D30CA81B02B}" destId="{A3C157BE-7C7B-4B09-B225-E13071C550E1}" srcOrd="0" destOrd="0" parTransId="{83BFCEE8-6583-47E1-92E9-B57C91586347}" sibTransId="{633B262F-3840-4E1F-BF25-61041FEB7CE3}"/>
    <dgm:cxn modelId="{502E3673-47D4-49B9-AFFD-848BC2DAF08D}" type="presOf" srcId="{E83AA8E7-F104-43A6-B925-96B377047711}" destId="{7346ABE4-AF50-4F9E-B11D-48C08C9A1A2E}" srcOrd="0" destOrd="0" presId="urn:microsoft.com/office/officeart/2005/8/layout/vList5"/>
    <dgm:cxn modelId="{2A0DE045-91F8-4B61-8BB8-7517D6984ABB}" type="presOf" srcId="{0ED32898-7375-457A-9AFF-B5A3C16A7C55}" destId="{91E8611F-A673-4F14-871C-3E1577FEA779}" srcOrd="0" destOrd="0" presId="urn:microsoft.com/office/officeart/2005/8/layout/vList5"/>
    <dgm:cxn modelId="{D2971DAE-0F6A-4900-9CFF-DB3FEA307B9F}" srcId="{47FDF9C0-2984-4089-9028-F451E8F12475}" destId="{67FF689E-B2B5-431B-A43E-F73142D66E4B}" srcOrd="0" destOrd="0" parTransId="{20606D11-A26B-4F5A-89FC-587F4B56C401}" sibTransId="{4EF8518D-5A5B-4B9D-B00F-EB182CF6D498}"/>
    <dgm:cxn modelId="{854E6278-50B7-408E-AD2A-2688CDC99C1F}" type="presOf" srcId="{47FDF9C0-2984-4089-9028-F451E8F12475}" destId="{1524D241-A7E0-4A3F-B5BB-D046879250E5}" srcOrd="0" destOrd="0" presId="urn:microsoft.com/office/officeart/2005/8/layout/vList5"/>
    <dgm:cxn modelId="{D2AD182B-BFC4-41B8-B08E-3FD2FADE3B63}" srcId="{E83AA8E7-F104-43A6-B925-96B377047711}" destId="{9F8B0A1C-7162-478C-B90C-DCC2D822D331}" srcOrd="0" destOrd="0" parTransId="{892D5B89-88C2-48A7-A3B6-F220EC237392}" sibTransId="{963DAE4D-C24F-4C71-86FF-A40B3C6C202C}"/>
    <dgm:cxn modelId="{FE33AE6D-AA86-4259-A6AF-DA91D38426BF}" srcId="{A3C157BE-7C7B-4B09-B225-E13071C550E1}" destId="{0ED32898-7375-457A-9AFF-B5A3C16A7C55}" srcOrd="0" destOrd="0" parTransId="{6F35587F-FD57-4065-BA30-3ED18930DF4B}" sibTransId="{954964C1-B42C-4B45-AE70-DE702AEBFB6F}"/>
    <dgm:cxn modelId="{FE4D9DAC-CBCE-420C-8003-24019C3D0B6B}" type="presParOf" srcId="{3BFB29F2-DA1D-41E4-A652-646B35320799}" destId="{00E88B0F-55EC-4146-B40B-D5978C0859CE}" srcOrd="0" destOrd="0" presId="urn:microsoft.com/office/officeart/2005/8/layout/vList5"/>
    <dgm:cxn modelId="{9918A136-8B02-4066-A71E-F5A8E524C635}" type="presParOf" srcId="{00E88B0F-55EC-4146-B40B-D5978C0859CE}" destId="{9553B941-C870-46CC-A52B-6C34E1BBB57C}" srcOrd="0" destOrd="0" presId="urn:microsoft.com/office/officeart/2005/8/layout/vList5"/>
    <dgm:cxn modelId="{42918C8A-1ABD-4EFD-8871-92E4443ECE5D}" type="presParOf" srcId="{00E88B0F-55EC-4146-B40B-D5978C0859CE}" destId="{91E8611F-A673-4F14-871C-3E1577FEA779}" srcOrd="1" destOrd="0" presId="urn:microsoft.com/office/officeart/2005/8/layout/vList5"/>
    <dgm:cxn modelId="{6F005F4D-7027-4BF2-9CC9-932D4F5C318A}" type="presParOf" srcId="{3BFB29F2-DA1D-41E4-A652-646B35320799}" destId="{37313A7B-00DB-41CD-9592-B83BC4B7BA50}" srcOrd="1" destOrd="0" presId="urn:microsoft.com/office/officeart/2005/8/layout/vList5"/>
    <dgm:cxn modelId="{CE4D026C-EEED-423C-BF48-604BF2E9F3D5}" type="presParOf" srcId="{3BFB29F2-DA1D-41E4-A652-646B35320799}" destId="{8A5B5A44-0F97-4540-89A8-47C7D1AD856F}" srcOrd="2" destOrd="0" presId="urn:microsoft.com/office/officeart/2005/8/layout/vList5"/>
    <dgm:cxn modelId="{8A96B719-A617-4A09-B9E5-6104E23C3571}" type="presParOf" srcId="{8A5B5A44-0F97-4540-89A8-47C7D1AD856F}" destId="{1524D241-A7E0-4A3F-B5BB-D046879250E5}" srcOrd="0" destOrd="0" presId="urn:microsoft.com/office/officeart/2005/8/layout/vList5"/>
    <dgm:cxn modelId="{814AA36D-12F8-46B4-AE5C-F72AE0FAEDD8}" type="presParOf" srcId="{8A5B5A44-0F97-4540-89A8-47C7D1AD856F}" destId="{7C193D09-346B-4B51-A8AE-E1DC9EA88C1E}" srcOrd="1" destOrd="0" presId="urn:microsoft.com/office/officeart/2005/8/layout/vList5"/>
    <dgm:cxn modelId="{C6273D89-C75C-492B-AF62-82DDDAF3D56D}" type="presParOf" srcId="{3BFB29F2-DA1D-41E4-A652-646B35320799}" destId="{9AB553F6-7B66-4424-850E-59EFB7F31050}" srcOrd="3" destOrd="0" presId="urn:microsoft.com/office/officeart/2005/8/layout/vList5"/>
    <dgm:cxn modelId="{0E96691C-B68C-4E5B-886A-DE2D16C0C164}" type="presParOf" srcId="{3BFB29F2-DA1D-41E4-A652-646B35320799}" destId="{D3311137-0FDE-443B-BCD5-FE3BC5BC1EBE}" srcOrd="4" destOrd="0" presId="urn:microsoft.com/office/officeart/2005/8/layout/vList5"/>
    <dgm:cxn modelId="{ECCF4425-5E6C-4D65-A751-E92A704FCBC8}" type="presParOf" srcId="{D3311137-0FDE-443B-BCD5-FE3BC5BC1EBE}" destId="{7346ABE4-AF50-4F9E-B11D-48C08C9A1A2E}" srcOrd="0" destOrd="0" presId="urn:microsoft.com/office/officeart/2005/8/layout/vList5"/>
    <dgm:cxn modelId="{37A1E985-395F-4955-A5EC-12ACE93FC45C}" type="presParOf" srcId="{D3311137-0FDE-443B-BCD5-FE3BC5BC1EBE}" destId="{1902F226-6739-4DB0-A51F-C4C8201ED3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879E0-5A0C-4A1B-A414-F66007A2F4FC}">
      <dsp:nvSpPr>
        <dsp:cNvPr id="0" name=""/>
        <dsp:cNvSpPr/>
      </dsp:nvSpPr>
      <dsp:spPr>
        <a:xfrm>
          <a:off x="0" y="0"/>
          <a:ext cx="4544442" cy="9768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Monitoramento biológico e reconhecimento dos fatores de risco</a:t>
          </a:r>
          <a:endParaRPr lang="pt-BR" sz="2200" b="1" kern="1200" dirty="0"/>
        </a:p>
      </dsp:txBody>
      <dsp:txXfrm>
        <a:off x="0" y="0"/>
        <a:ext cx="4544442" cy="976840"/>
      </dsp:txXfrm>
    </dsp:sp>
    <dsp:sp modelId="{01788CF9-8206-4945-A4C0-6FEDC3D20BA4}">
      <dsp:nvSpPr>
        <dsp:cNvPr id="0" name=""/>
        <dsp:cNvSpPr/>
      </dsp:nvSpPr>
      <dsp:spPr>
        <a:xfrm>
          <a:off x="2218" y="976840"/>
          <a:ext cx="1513334" cy="2051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Tabela 23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Fatores de Risco</a:t>
          </a:r>
          <a:endParaRPr lang="pt-BR" sz="1800" kern="1200" dirty="0"/>
        </a:p>
      </dsp:txBody>
      <dsp:txXfrm>
        <a:off x="2218" y="976840"/>
        <a:ext cx="1513334" cy="2051365"/>
      </dsp:txXfrm>
    </dsp:sp>
    <dsp:sp modelId="{E8573FB6-5290-46E5-8AE4-05F7D012E5BD}">
      <dsp:nvSpPr>
        <dsp:cNvPr id="0" name=""/>
        <dsp:cNvSpPr/>
      </dsp:nvSpPr>
      <dsp:spPr>
        <a:xfrm>
          <a:off x="1515553" y="976840"/>
          <a:ext cx="1513334" cy="205136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Tabela 27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Procedimentos Diagnósticos</a:t>
          </a:r>
          <a:endParaRPr lang="pt-BR" sz="1800" kern="1200" dirty="0"/>
        </a:p>
      </dsp:txBody>
      <dsp:txXfrm>
        <a:off x="1515553" y="976840"/>
        <a:ext cx="1513334" cy="2051365"/>
      </dsp:txXfrm>
    </dsp:sp>
    <dsp:sp modelId="{B851FDD1-F64C-4E5B-A835-02444FF8F8D8}">
      <dsp:nvSpPr>
        <dsp:cNvPr id="0" name=""/>
        <dsp:cNvSpPr/>
      </dsp:nvSpPr>
      <dsp:spPr>
        <a:xfrm>
          <a:off x="3028888" y="976840"/>
          <a:ext cx="1513334" cy="205136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Tabela 28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Atividades Insalubres, </a:t>
          </a:r>
          <a:r>
            <a:rPr lang="pt-BR" sz="1800" kern="1200" dirty="0" err="1" smtClean="0"/>
            <a:t>Periculosas</a:t>
          </a:r>
          <a:r>
            <a:rPr lang="pt-BR" sz="1800" kern="1200" dirty="0" smtClean="0"/>
            <a:t> e/ou Especiais</a:t>
          </a:r>
          <a:endParaRPr lang="pt-BR" sz="1800" kern="1200" dirty="0"/>
        </a:p>
      </dsp:txBody>
      <dsp:txXfrm>
        <a:off x="3028888" y="976840"/>
        <a:ext cx="1513334" cy="2051365"/>
      </dsp:txXfrm>
    </dsp:sp>
    <dsp:sp modelId="{82C1FFB1-DB8C-4FDD-A6DC-8B77A26BA1D5}">
      <dsp:nvSpPr>
        <dsp:cNvPr id="0" name=""/>
        <dsp:cNvSpPr/>
      </dsp:nvSpPr>
      <dsp:spPr>
        <a:xfrm>
          <a:off x="0" y="3028206"/>
          <a:ext cx="4544442" cy="2279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0B624-9820-4585-9760-446D3B68B9BF}">
      <dsp:nvSpPr>
        <dsp:cNvPr id="0" name=""/>
        <dsp:cNvSpPr/>
      </dsp:nvSpPr>
      <dsp:spPr>
        <a:xfrm>
          <a:off x="1056665" y="1969950"/>
          <a:ext cx="196667" cy="1705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333" y="0"/>
              </a:lnTo>
              <a:lnTo>
                <a:pt x="98333" y="1705207"/>
              </a:lnTo>
              <a:lnTo>
                <a:pt x="196667" y="1705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112086" y="2779641"/>
        <a:ext cx="85825" cy="85825"/>
      </dsp:txXfrm>
    </dsp:sp>
    <dsp:sp modelId="{AFE30101-3609-474E-AD41-1A1AE08484E7}">
      <dsp:nvSpPr>
        <dsp:cNvPr id="0" name=""/>
        <dsp:cNvSpPr/>
      </dsp:nvSpPr>
      <dsp:spPr>
        <a:xfrm>
          <a:off x="1056665" y="1969950"/>
          <a:ext cx="196667" cy="110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333" y="0"/>
              </a:lnTo>
              <a:lnTo>
                <a:pt x="98333" y="1105549"/>
              </a:lnTo>
              <a:lnTo>
                <a:pt x="196667" y="1105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126926" y="2494653"/>
        <a:ext cx="56145" cy="56145"/>
      </dsp:txXfrm>
    </dsp:sp>
    <dsp:sp modelId="{FA621D9C-D1C3-4944-B445-5A7FC3540D41}">
      <dsp:nvSpPr>
        <dsp:cNvPr id="0" name=""/>
        <dsp:cNvSpPr/>
      </dsp:nvSpPr>
      <dsp:spPr>
        <a:xfrm>
          <a:off x="1056665" y="1969950"/>
          <a:ext cx="196667" cy="455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333" y="0"/>
              </a:lnTo>
              <a:lnTo>
                <a:pt x="98333" y="455584"/>
              </a:lnTo>
              <a:lnTo>
                <a:pt x="196667" y="455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142593" y="2185337"/>
        <a:ext cx="24811" cy="24811"/>
      </dsp:txXfrm>
    </dsp:sp>
    <dsp:sp modelId="{038567A0-CE6C-4EE5-A9BF-A1E458399503}">
      <dsp:nvSpPr>
        <dsp:cNvPr id="0" name=""/>
        <dsp:cNvSpPr/>
      </dsp:nvSpPr>
      <dsp:spPr>
        <a:xfrm>
          <a:off x="1056665" y="1729976"/>
          <a:ext cx="196667" cy="239974"/>
        </a:xfrm>
        <a:custGeom>
          <a:avLst/>
          <a:gdLst/>
          <a:ahLst/>
          <a:cxnLst/>
          <a:rect l="0" t="0" r="0" b="0"/>
          <a:pathLst>
            <a:path>
              <a:moveTo>
                <a:pt x="0" y="239974"/>
              </a:moveTo>
              <a:lnTo>
                <a:pt x="98333" y="239974"/>
              </a:lnTo>
              <a:lnTo>
                <a:pt x="98333" y="0"/>
              </a:lnTo>
              <a:lnTo>
                <a:pt x="1966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147242" y="1842207"/>
        <a:ext cx="15513" cy="15513"/>
      </dsp:txXfrm>
    </dsp:sp>
    <dsp:sp modelId="{A15B3B89-3EBB-46FF-8146-3AD796CA0578}">
      <dsp:nvSpPr>
        <dsp:cNvPr id="0" name=""/>
        <dsp:cNvSpPr/>
      </dsp:nvSpPr>
      <dsp:spPr>
        <a:xfrm>
          <a:off x="1056665" y="982574"/>
          <a:ext cx="196667" cy="987376"/>
        </a:xfrm>
        <a:custGeom>
          <a:avLst/>
          <a:gdLst/>
          <a:ahLst/>
          <a:cxnLst/>
          <a:rect l="0" t="0" r="0" b="0"/>
          <a:pathLst>
            <a:path>
              <a:moveTo>
                <a:pt x="0" y="987376"/>
              </a:moveTo>
              <a:lnTo>
                <a:pt x="98333" y="987376"/>
              </a:lnTo>
              <a:lnTo>
                <a:pt x="98333" y="0"/>
              </a:lnTo>
              <a:lnTo>
                <a:pt x="1966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129829" y="1451093"/>
        <a:ext cx="50338" cy="50338"/>
      </dsp:txXfrm>
    </dsp:sp>
    <dsp:sp modelId="{CEE661EB-FD54-4BB6-808D-D16E78D29EF4}">
      <dsp:nvSpPr>
        <dsp:cNvPr id="0" name=""/>
        <dsp:cNvSpPr/>
      </dsp:nvSpPr>
      <dsp:spPr>
        <a:xfrm>
          <a:off x="1056665" y="272754"/>
          <a:ext cx="225636" cy="1697196"/>
        </a:xfrm>
        <a:custGeom>
          <a:avLst/>
          <a:gdLst/>
          <a:ahLst/>
          <a:cxnLst/>
          <a:rect l="0" t="0" r="0" b="0"/>
          <a:pathLst>
            <a:path>
              <a:moveTo>
                <a:pt x="0" y="1697196"/>
              </a:moveTo>
              <a:lnTo>
                <a:pt x="112818" y="1697196"/>
              </a:lnTo>
              <a:lnTo>
                <a:pt x="112818" y="0"/>
              </a:lnTo>
              <a:lnTo>
                <a:pt x="2256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1126680" y="1078549"/>
        <a:ext cx="85606" cy="85606"/>
      </dsp:txXfrm>
    </dsp:sp>
    <dsp:sp modelId="{3761C5AA-2573-4770-9D5F-9488DE017596}">
      <dsp:nvSpPr>
        <dsp:cNvPr id="0" name=""/>
        <dsp:cNvSpPr/>
      </dsp:nvSpPr>
      <dsp:spPr>
        <a:xfrm rot="16200000">
          <a:off x="117826" y="1820052"/>
          <a:ext cx="1577881" cy="299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CAT</a:t>
          </a:r>
          <a:endParaRPr lang="pt-BR" sz="3600" b="1" kern="1200" dirty="0"/>
        </a:p>
      </dsp:txBody>
      <dsp:txXfrm>
        <a:off x="117826" y="1820052"/>
        <a:ext cx="1577881" cy="299797"/>
      </dsp:txXfrm>
    </dsp:sp>
    <dsp:sp modelId="{41BFA0A6-3AFD-4F0E-9AB6-B489A987EE45}">
      <dsp:nvSpPr>
        <dsp:cNvPr id="0" name=""/>
        <dsp:cNvSpPr/>
      </dsp:nvSpPr>
      <dsp:spPr>
        <a:xfrm>
          <a:off x="1282301" y="2389"/>
          <a:ext cx="2498547" cy="540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Tabela 13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Parte do Corpo Atingida</a:t>
          </a:r>
          <a:endParaRPr lang="pt-BR" sz="1400" kern="1200" dirty="0"/>
        </a:p>
      </dsp:txBody>
      <dsp:txXfrm>
        <a:off x="1282301" y="2389"/>
        <a:ext cx="2498547" cy="540729"/>
      </dsp:txXfrm>
    </dsp:sp>
    <dsp:sp modelId="{1C56C7A0-6930-48CF-8E1F-5FC3CCEC2217}">
      <dsp:nvSpPr>
        <dsp:cNvPr id="0" name=""/>
        <dsp:cNvSpPr/>
      </dsp:nvSpPr>
      <dsp:spPr>
        <a:xfrm>
          <a:off x="1253332" y="618068"/>
          <a:ext cx="2517348" cy="729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Tabela 14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Agente Causador do Acidente de Trabalho</a:t>
          </a:r>
          <a:endParaRPr lang="pt-BR" sz="1400" kern="1200" dirty="0"/>
        </a:p>
      </dsp:txBody>
      <dsp:txXfrm>
        <a:off x="1253332" y="618068"/>
        <a:ext cx="2517348" cy="729011"/>
      </dsp:txXfrm>
    </dsp:sp>
    <dsp:sp modelId="{05575FB2-E1B1-471F-8B97-AE94DC0E009B}">
      <dsp:nvSpPr>
        <dsp:cNvPr id="0" name=""/>
        <dsp:cNvSpPr/>
      </dsp:nvSpPr>
      <dsp:spPr>
        <a:xfrm>
          <a:off x="1253332" y="1422029"/>
          <a:ext cx="2461013" cy="615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Tabela 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Agente Causador/Situação Geradora da Doença Profissional</a:t>
          </a:r>
          <a:endParaRPr lang="pt-BR" sz="1400" kern="1200" dirty="0"/>
        </a:p>
      </dsp:txBody>
      <dsp:txXfrm>
        <a:off x="1253332" y="1422029"/>
        <a:ext cx="2461013" cy="615894"/>
      </dsp:txXfrm>
    </dsp:sp>
    <dsp:sp modelId="{ADE9D551-8463-4834-9D32-1735E97519EE}">
      <dsp:nvSpPr>
        <dsp:cNvPr id="0" name=""/>
        <dsp:cNvSpPr/>
      </dsp:nvSpPr>
      <dsp:spPr>
        <a:xfrm>
          <a:off x="1253332" y="2112873"/>
          <a:ext cx="2461013" cy="625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Tabela 16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Situação Geradora do Acidente de Trabalho</a:t>
          </a:r>
          <a:endParaRPr lang="pt-BR" sz="1400" kern="1200" dirty="0"/>
        </a:p>
      </dsp:txBody>
      <dsp:txXfrm>
        <a:off x="1253332" y="2112873"/>
        <a:ext cx="2461013" cy="625323"/>
      </dsp:txXfrm>
    </dsp:sp>
    <dsp:sp modelId="{10D485F8-E2A3-48D0-9FC1-56872DBADB16}">
      <dsp:nvSpPr>
        <dsp:cNvPr id="0" name=""/>
        <dsp:cNvSpPr/>
      </dsp:nvSpPr>
      <dsp:spPr>
        <a:xfrm>
          <a:off x="1253332" y="2813146"/>
          <a:ext cx="2489176" cy="524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Tabela 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Descrição da Natureza da Lesão</a:t>
          </a:r>
          <a:endParaRPr lang="pt-BR" sz="1400" kern="1200" dirty="0"/>
        </a:p>
      </dsp:txBody>
      <dsp:txXfrm>
        <a:off x="1253332" y="2813146"/>
        <a:ext cx="2489176" cy="524708"/>
      </dsp:txXfrm>
    </dsp:sp>
    <dsp:sp modelId="{CE5A0C43-D2D3-449E-9B26-E314D3971DFC}">
      <dsp:nvSpPr>
        <dsp:cNvPr id="0" name=""/>
        <dsp:cNvSpPr/>
      </dsp:nvSpPr>
      <dsp:spPr>
        <a:xfrm>
          <a:off x="1253332" y="3412804"/>
          <a:ext cx="2489176" cy="524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u="sng" kern="1200" dirty="0" smtClean="0"/>
            <a:t>Tabela 24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Codificação de Acidentes de Trabalho</a:t>
          </a:r>
          <a:endParaRPr lang="pt-BR" sz="1200" kern="1200" dirty="0"/>
        </a:p>
      </dsp:txBody>
      <dsp:txXfrm>
        <a:off x="1253332" y="3412804"/>
        <a:ext cx="2489176" cy="524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DD383-1796-4A7A-8F7A-3CB6F310A8CE}">
      <dsp:nvSpPr>
        <dsp:cNvPr id="0" name=""/>
        <dsp:cNvSpPr/>
      </dsp:nvSpPr>
      <dsp:spPr>
        <a:xfrm>
          <a:off x="987" y="0"/>
          <a:ext cx="2240880" cy="37947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Eventos de Tabela</a:t>
          </a:r>
          <a:endParaRPr lang="pt-BR" sz="1800" b="1" u="sng" kern="1200" dirty="0"/>
        </a:p>
      </dsp:txBody>
      <dsp:txXfrm>
        <a:off x="987" y="0"/>
        <a:ext cx="2240880" cy="1138419"/>
      </dsp:txXfrm>
    </dsp:sp>
    <dsp:sp modelId="{FF340730-A168-40EB-8349-B4A56D5F6003}">
      <dsp:nvSpPr>
        <dsp:cNvPr id="0" name=""/>
        <dsp:cNvSpPr/>
      </dsp:nvSpPr>
      <dsp:spPr>
        <a:xfrm>
          <a:off x="74878" y="914410"/>
          <a:ext cx="2093098" cy="1144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>
              <a:solidFill>
                <a:schemeClr val="tx1"/>
              </a:solidFill>
            </a:rPr>
            <a:t>S-1060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Tabela de Ambientes de Trabalho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108389" y="947921"/>
        <a:ext cx="2026076" cy="1077141"/>
      </dsp:txXfrm>
    </dsp:sp>
    <dsp:sp modelId="{446C6C80-FFF6-4B0A-B4FD-49565B6EE689}">
      <dsp:nvSpPr>
        <dsp:cNvPr id="0" name=""/>
        <dsp:cNvSpPr/>
      </dsp:nvSpPr>
      <dsp:spPr>
        <a:xfrm>
          <a:off x="147598" y="2354573"/>
          <a:ext cx="1947657" cy="11441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>
              <a:solidFill>
                <a:schemeClr val="bg1"/>
              </a:solidFill>
            </a:rPr>
            <a:t>S-1065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bg1"/>
              </a:solidFill>
            </a:rPr>
            <a:t>Tabela de Equipamentos de Proteção</a:t>
          </a:r>
          <a:endParaRPr lang="pt-BR" sz="1800" kern="1200" dirty="0">
            <a:solidFill>
              <a:schemeClr val="bg1"/>
            </a:solidFill>
          </a:endParaRPr>
        </a:p>
      </dsp:txBody>
      <dsp:txXfrm>
        <a:off x="181109" y="2388084"/>
        <a:ext cx="1880635" cy="1077141"/>
      </dsp:txXfrm>
    </dsp:sp>
    <dsp:sp modelId="{D89D96B0-7D48-4EE7-9138-44B986472DB4}">
      <dsp:nvSpPr>
        <dsp:cNvPr id="0" name=""/>
        <dsp:cNvSpPr/>
      </dsp:nvSpPr>
      <dsp:spPr>
        <a:xfrm>
          <a:off x="2512942" y="0"/>
          <a:ext cx="3824713" cy="2974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Reconhecimento de fatores de risco, monitoramento da saúde do trabalhador e toxicológico</a:t>
          </a:r>
          <a:endParaRPr lang="pt-BR" sz="1800" b="1" u="sng" kern="1200" dirty="0"/>
        </a:p>
      </dsp:txBody>
      <dsp:txXfrm>
        <a:off x="2512942" y="0"/>
        <a:ext cx="3824713" cy="892202"/>
      </dsp:txXfrm>
    </dsp:sp>
    <dsp:sp modelId="{FAB69421-69A9-40CC-B6E1-CF6CCE305C51}">
      <dsp:nvSpPr>
        <dsp:cNvPr id="0" name=""/>
        <dsp:cNvSpPr/>
      </dsp:nvSpPr>
      <dsp:spPr>
        <a:xfrm>
          <a:off x="2722995" y="827960"/>
          <a:ext cx="3404605" cy="913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>
              <a:solidFill>
                <a:schemeClr val="tx1"/>
              </a:solidFill>
            </a:rPr>
            <a:t>S-2220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Monitoramento da Saúde do Trabalhador e Exame Toxicológico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749750" y="854715"/>
        <a:ext cx="3351095" cy="859986"/>
      </dsp:txXfrm>
    </dsp:sp>
    <dsp:sp modelId="{60343FD9-2012-4C7D-87AC-136C21B4BF2C}">
      <dsp:nvSpPr>
        <dsp:cNvPr id="0" name=""/>
        <dsp:cNvSpPr/>
      </dsp:nvSpPr>
      <dsp:spPr>
        <a:xfrm>
          <a:off x="2723198" y="1822172"/>
          <a:ext cx="3428778" cy="1108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>
              <a:solidFill>
                <a:schemeClr val="tx1"/>
              </a:solidFill>
            </a:rPr>
            <a:t>S-2240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Condições Ambientais do Trabalho – Fatores de Risco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755664" y="1854638"/>
        <a:ext cx="3363846" cy="1043522"/>
      </dsp:txXfrm>
    </dsp:sp>
    <dsp:sp modelId="{33F97C0B-4F5C-4446-8E78-3842B193C04E}">
      <dsp:nvSpPr>
        <dsp:cNvPr id="0" name=""/>
        <dsp:cNvSpPr/>
      </dsp:nvSpPr>
      <dsp:spPr>
        <a:xfrm>
          <a:off x="6608729" y="0"/>
          <a:ext cx="2319275" cy="37947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Comunicação de Acidentes de Trabalho</a:t>
          </a:r>
          <a:endParaRPr lang="pt-BR" sz="1800" b="1" u="sng" kern="1200" dirty="0"/>
        </a:p>
      </dsp:txBody>
      <dsp:txXfrm>
        <a:off x="6608729" y="0"/>
        <a:ext cx="2319275" cy="1138419"/>
      </dsp:txXfrm>
    </dsp:sp>
    <dsp:sp modelId="{64AABF09-2C86-4816-A692-C5A3258E5CDA}">
      <dsp:nvSpPr>
        <dsp:cNvPr id="0" name=""/>
        <dsp:cNvSpPr/>
      </dsp:nvSpPr>
      <dsp:spPr>
        <a:xfrm>
          <a:off x="6794668" y="1130427"/>
          <a:ext cx="1951040" cy="2466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sng" kern="1200" dirty="0" smtClean="0">
              <a:solidFill>
                <a:schemeClr val="tx1"/>
              </a:solidFill>
            </a:rPr>
            <a:t>S-2210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Comunicação de Acidente de Trabalho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6851812" y="1187571"/>
        <a:ext cx="1836752" cy="2352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403BF-54DE-484F-94EB-DF8A82A135C9}">
      <dsp:nvSpPr>
        <dsp:cNvPr id="0" name=""/>
        <dsp:cNvSpPr/>
      </dsp:nvSpPr>
      <dsp:spPr>
        <a:xfrm>
          <a:off x="3268208" y="1469994"/>
          <a:ext cx="321350" cy="1224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675" y="0"/>
              </a:lnTo>
              <a:lnTo>
                <a:pt x="160675" y="1224660"/>
              </a:lnTo>
              <a:lnTo>
                <a:pt x="321350" y="1224660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397230" y="2050671"/>
        <a:ext cx="63305" cy="63305"/>
      </dsp:txXfrm>
    </dsp:sp>
    <dsp:sp modelId="{6C2176DC-3FA3-4F45-9851-79372DC10388}">
      <dsp:nvSpPr>
        <dsp:cNvPr id="0" name=""/>
        <dsp:cNvSpPr/>
      </dsp:nvSpPr>
      <dsp:spPr>
        <a:xfrm>
          <a:off x="3268208" y="1469994"/>
          <a:ext cx="321350" cy="612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675" y="0"/>
              </a:lnTo>
              <a:lnTo>
                <a:pt x="160675" y="612330"/>
              </a:lnTo>
              <a:lnTo>
                <a:pt x="321350" y="612330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11595" y="1758870"/>
        <a:ext cx="34576" cy="34576"/>
      </dsp:txXfrm>
    </dsp:sp>
    <dsp:sp modelId="{C9A88FD5-79D4-4ACE-B82C-5A5C25135E18}">
      <dsp:nvSpPr>
        <dsp:cNvPr id="0" name=""/>
        <dsp:cNvSpPr/>
      </dsp:nvSpPr>
      <dsp:spPr>
        <a:xfrm>
          <a:off x="3268208" y="1424274"/>
          <a:ext cx="321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350" y="45720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20849" y="1461960"/>
        <a:ext cx="16067" cy="16067"/>
      </dsp:txXfrm>
    </dsp:sp>
    <dsp:sp modelId="{AEDB985A-E03D-44B0-A0A3-BE21B3D4F5A9}">
      <dsp:nvSpPr>
        <dsp:cNvPr id="0" name=""/>
        <dsp:cNvSpPr/>
      </dsp:nvSpPr>
      <dsp:spPr>
        <a:xfrm>
          <a:off x="3268208" y="857663"/>
          <a:ext cx="321350" cy="612330"/>
        </a:xfrm>
        <a:custGeom>
          <a:avLst/>
          <a:gdLst/>
          <a:ahLst/>
          <a:cxnLst/>
          <a:rect l="0" t="0" r="0" b="0"/>
          <a:pathLst>
            <a:path>
              <a:moveTo>
                <a:pt x="0" y="612330"/>
              </a:moveTo>
              <a:lnTo>
                <a:pt x="160675" y="612330"/>
              </a:lnTo>
              <a:lnTo>
                <a:pt x="160675" y="0"/>
              </a:lnTo>
              <a:lnTo>
                <a:pt x="321350" y="0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11595" y="1146540"/>
        <a:ext cx="34576" cy="34576"/>
      </dsp:txXfrm>
    </dsp:sp>
    <dsp:sp modelId="{A235384E-7B31-4EF5-938D-F21C326C89AF}">
      <dsp:nvSpPr>
        <dsp:cNvPr id="0" name=""/>
        <dsp:cNvSpPr/>
      </dsp:nvSpPr>
      <dsp:spPr>
        <a:xfrm>
          <a:off x="3268208" y="245333"/>
          <a:ext cx="321350" cy="1224660"/>
        </a:xfrm>
        <a:custGeom>
          <a:avLst/>
          <a:gdLst/>
          <a:ahLst/>
          <a:cxnLst/>
          <a:rect l="0" t="0" r="0" b="0"/>
          <a:pathLst>
            <a:path>
              <a:moveTo>
                <a:pt x="0" y="1224660"/>
              </a:moveTo>
              <a:lnTo>
                <a:pt x="160675" y="1224660"/>
              </a:lnTo>
              <a:lnTo>
                <a:pt x="160675" y="0"/>
              </a:lnTo>
              <a:lnTo>
                <a:pt x="321350" y="0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397230" y="826010"/>
        <a:ext cx="63305" cy="63305"/>
      </dsp:txXfrm>
    </dsp:sp>
    <dsp:sp modelId="{B597E267-4E64-43D7-9AA9-04C72AE3A885}">
      <dsp:nvSpPr>
        <dsp:cNvPr id="0" name=""/>
        <dsp:cNvSpPr/>
      </dsp:nvSpPr>
      <dsp:spPr>
        <a:xfrm rot="16200000">
          <a:off x="1734160" y="1225061"/>
          <a:ext cx="2578231" cy="489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solidFill>
                <a:schemeClr val="accent1">
                  <a:lumMod val="50000"/>
                </a:schemeClr>
              </a:solidFill>
            </a:rPr>
            <a:t>Não</a:t>
          </a:r>
          <a:r>
            <a:rPr lang="pt-BR" sz="3300" kern="1200" dirty="0" smtClean="0"/>
            <a:t> </a:t>
          </a:r>
          <a:r>
            <a:rPr lang="pt-BR" sz="3300" kern="1200" dirty="0" smtClean="0">
              <a:solidFill>
                <a:schemeClr val="accent1">
                  <a:lumMod val="50000"/>
                </a:schemeClr>
              </a:solidFill>
            </a:rPr>
            <a:t>substitui</a:t>
          </a:r>
          <a:endParaRPr lang="pt-BR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34160" y="1225061"/>
        <a:ext cx="2578231" cy="489864"/>
      </dsp:txXfrm>
    </dsp:sp>
    <dsp:sp modelId="{290FFE61-594F-45F8-83FE-4CB16728905B}">
      <dsp:nvSpPr>
        <dsp:cNvPr id="0" name=""/>
        <dsp:cNvSpPr/>
      </dsp:nvSpPr>
      <dsp:spPr>
        <a:xfrm>
          <a:off x="3589558" y="401"/>
          <a:ext cx="1606753" cy="489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solidFill>
                <a:schemeClr val="accent1">
                  <a:lumMod val="50000"/>
                </a:schemeClr>
              </a:solidFill>
            </a:rPr>
            <a:t>PPRA</a:t>
          </a:r>
          <a:endParaRPr lang="pt-BR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89558" y="401"/>
        <a:ext cx="1606753" cy="489864"/>
      </dsp:txXfrm>
    </dsp:sp>
    <dsp:sp modelId="{7A843E62-B868-4D49-A1DB-136C707481A9}">
      <dsp:nvSpPr>
        <dsp:cNvPr id="0" name=""/>
        <dsp:cNvSpPr/>
      </dsp:nvSpPr>
      <dsp:spPr>
        <a:xfrm>
          <a:off x="3589558" y="612731"/>
          <a:ext cx="1606753" cy="489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solidFill>
                <a:schemeClr val="accent1">
                  <a:lumMod val="50000"/>
                </a:schemeClr>
              </a:solidFill>
            </a:rPr>
            <a:t>PCMSO</a:t>
          </a:r>
          <a:endParaRPr lang="pt-BR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89558" y="612731"/>
        <a:ext cx="1606753" cy="489864"/>
      </dsp:txXfrm>
    </dsp:sp>
    <dsp:sp modelId="{32FBD101-616C-48D1-83B4-7F8F8A933E04}">
      <dsp:nvSpPr>
        <dsp:cNvPr id="0" name=""/>
        <dsp:cNvSpPr/>
      </dsp:nvSpPr>
      <dsp:spPr>
        <a:xfrm>
          <a:off x="3589558" y="1225061"/>
          <a:ext cx="1606753" cy="489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solidFill>
                <a:schemeClr val="accent1">
                  <a:lumMod val="50000"/>
                </a:schemeClr>
              </a:solidFill>
            </a:rPr>
            <a:t>LTCAT</a:t>
          </a:r>
          <a:endParaRPr lang="pt-BR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89558" y="1225061"/>
        <a:ext cx="1606753" cy="489864"/>
      </dsp:txXfrm>
    </dsp:sp>
    <dsp:sp modelId="{2723EF8D-7F0A-4A16-868D-971F31D3F716}">
      <dsp:nvSpPr>
        <dsp:cNvPr id="0" name=""/>
        <dsp:cNvSpPr/>
      </dsp:nvSpPr>
      <dsp:spPr>
        <a:xfrm>
          <a:off x="3589558" y="1837392"/>
          <a:ext cx="1606753" cy="489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solidFill>
                <a:schemeClr val="accent1">
                  <a:lumMod val="50000"/>
                </a:schemeClr>
              </a:solidFill>
            </a:rPr>
            <a:t>ASO</a:t>
          </a:r>
          <a:endParaRPr lang="pt-BR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89558" y="1837392"/>
        <a:ext cx="1606753" cy="489864"/>
      </dsp:txXfrm>
    </dsp:sp>
    <dsp:sp modelId="{0A6C8FBC-55D2-4242-A252-01C976D74273}">
      <dsp:nvSpPr>
        <dsp:cNvPr id="0" name=""/>
        <dsp:cNvSpPr/>
      </dsp:nvSpPr>
      <dsp:spPr>
        <a:xfrm>
          <a:off x="3589558" y="2449722"/>
          <a:ext cx="1606753" cy="489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solidFill>
                <a:schemeClr val="accent1">
                  <a:lumMod val="50000"/>
                </a:schemeClr>
              </a:solidFill>
            </a:rPr>
            <a:t>(...)</a:t>
          </a:r>
          <a:endParaRPr lang="pt-BR" sz="33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89558" y="2449722"/>
        <a:ext cx="1606753" cy="489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8611F-A673-4F14-871C-3E1577FEA779}">
      <dsp:nvSpPr>
        <dsp:cNvPr id="0" name=""/>
        <dsp:cNvSpPr/>
      </dsp:nvSpPr>
      <dsp:spPr>
        <a:xfrm rot="5400000">
          <a:off x="4833078" y="-1989123"/>
          <a:ext cx="8507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Corrigir algo que estava errado desde o princípio.</a:t>
          </a:r>
          <a:endParaRPr lang="pt-BR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34686" y="150797"/>
        <a:ext cx="5005960" cy="767648"/>
      </dsp:txXfrm>
    </dsp:sp>
    <dsp:sp modelId="{9553B941-C870-46CC-A52B-6C34E1BBB57C}">
      <dsp:nvSpPr>
        <dsp:cNvPr id="0" name=""/>
        <dsp:cNvSpPr/>
      </dsp:nvSpPr>
      <dsp:spPr>
        <a:xfrm>
          <a:off x="104525" y="2929"/>
          <a:ext cx="2630160" cy="10633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Retificar </a:t>
          </a:r>
          <a:endParaRPr lang="pt-BR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435" y="54839"/>
        <a:ext cx="2526340" cy="959561"/>
      </dsp:txXfrm>
    </dsp:sp>
    <dsp:sp modelId="{7C193D09-346B-4B51-A8AE-E1DC9EA88C1E}">
      <dsp:nvSpPr>
        <dsp:cNvPr id="0" name=""/>
        <dsp:cNvSpPr/>
      </dsp:nvSpPr>
      <dsp:spPr>
        <a:xfrm rot="5400000">
          <a:off x="4601812" y="-727371"/>
          <a:ext cx="1303169" cy="50425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Mudar informação que era correta em determinado período e que sofreu alteração ao longo do tempo.</a:t>
          </a:r>
          <a:endParaRPr lang="pt-BR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32118" y="1205938"/>
        <a:ext cx="4978943" cy="1175939"/>
      </dsp:txXfrm>
    </dsp:sp>
    <dsp:sp modelId="{1524D241-A7E0-4A3F-B5BB-D046879250E5}">
      <dsp:nvSpPr>
        <dsp:cNvPr id="0" name=""/>
        <dsp:cNvSpPr/>
      </dsp:nvSpPr>
      <dsp:spPr>
        <a:xfrm>
          <a:off x="104525" y="1119479"/>
          <a:ext cx="2627592" cy="1348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Alterar</a:t>
          </a:r>
          <a:endParaRPr lang="pt-BR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371" y="1185325"/>
        <a:ext cx="2495900" cy="1217164"/>
      </dsp:txXfrm>
    </dsp:sp>
    <dsp:sp modelId="{1902F226-6739-4DB0-A51F-C4C8201ED3B3}">
      <dsp:nvSpPr>
        <dsp:cNvPr id="0" name=""/>
        <dsp:cNvSpPr/>
      </dsp:nvSpPr>
      <dsp:spPr>
        <a:xfrm rot="5400000">
          <a:off x="4784940" y="529451"/>
          <a:ext cx="94697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Deixar sem efeito jurídico um evento enviado anteriormente</a:t>
          </a:r>
          <a:r>
            <a:rPr lang="pt-BR" sz="2400" kern="1200" dirty="0" smtClean="0"/>
            <a:t>.</a:t>
          </a:r>
          <a:endParaRPr lang="pt-BR" sz="2400" kern="1200" dirty="0"/>
        </a:p>
      </dsp:txBody>
      <dsp:txXfrm rot="-5400000">
        <a:off x="2734686" y="2625933"/>
        <a:ext cx="5001260" cy="854523"/>
      </dsp:txXfrm>
    </dsp:sp>
    <dsp:sp modelId="{7346ABE4-AF50-4F9E-B11D-48C08C9A1A2E}">
      <dsp:nvSpPr>
        <dsp:cNvPr id="0" name=""/>
        <dsp:cNvSpPr/>
      </dsp:nvSpPr>
      <dsp:spPr>
        <a:xfrm>
          <a:off x="104525" y="2521505"/>
          <a:ext cx="2630160" cy="10633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Excluir</a:t>
          </a:r>
          <a:endParaRPr lang="pt-BR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435" y="2573415"/>
        <a:ext cx="2526340" cy="959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84188">
              <a:buFont typeface="Times New Roman" charset="0"/>
              <a:buNone/>
              <a:defRPr sz="1300">
                <a:latin typeface="Times New Roman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84188">
              <a:buFont typeface="Times New Roman" charset="0"/>
              <a:buNone/>
              <a:defRPr sz="1300">
                <a:latin typeface="Times New Roman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C9DC79AB-A077-43A3-A5C9-53C784DBA461}" type="datetimeFigureOut">
              <a:rPr lang="pt-BR" altLang="pt-BR"/>
              <a:pPr>
                <a:defRPr/>
              </a:pPr>
              <a:t>01/06/2018</a:t>
            </a:fld>
            <a:endParaRPr lang="pt-BR" altLang="pt-BR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84188">
              <a:buFont typeface="Times New Roman" charset="0"/>
              <a:buNone/>
              <a:defRPr sz="1300">
                <a:latin typeface="Times New Roman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84188">
              <a:buFont typeface="Times New Roman" charset="0"/>
              <a:buNone/>
              <a:defRPr sz="1300">
                <a:latin typeface="Times New Roman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44796CB2-ACD4-4BAD-A74B-EDD62A60EB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6931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9048" tIns="49524" rIns="99048" bIns="49524" anchor="ctr"/>
          <a:lstStyle>
            <a:lvl1pPr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 marL="804863" indent="-309563"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 marL="1238250" indent="-247650"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 marL="1733550" indent="-247650"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 marL="2228850" indent="-247650"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686050" indent="-247650" defTabSz="4841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3143250" indent="-247650" defTabSz="4841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600450" indent="-247650" defTabSz="4841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4057650" indent="-247650" defTabSz="4841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en-US" altLang="pt-BR" sz="2600" smtClean="0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9048" tIns="49524" rIns="99048" bIns="49524" anchor="ctr"/>
          <a:lstStyle>
            <a:lvl1pPr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1pPr>
            <a:lvl2pPr marL="804863" indent="-309563"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2pPr>
            <a:lvl3pPr marL="1238250" indent="-247650"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3pPr>
            <a:lvl4pPr marL="1733550" indent="-247650"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4pPr>
            <a:lvl5pPr marL="2228850" indent="-247650" defTabSz="484188" eaLnBrk="0" hangingPunct="0"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5pPr>
            <a:lvl6pPr marL="2686050" indent="-247650" defTabSz="4841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6pPr>
            <a:lvl7pPr marL="3143250" indent="-247650" defTabSz="4841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7pPr>
            <a:lvl8pPr marL="3600450" indent="-247650" defTabSz="4841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8pPr>
            <a:lvl9pPr marL="4057650" indent="-247650" defTabSz="4841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en-US" altLang="pt-BR" sz="26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3400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defTabSz="484188">
              <a:buClrTx/>
              <a:buFontTx/>
              <a:buNone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 u="sng">
                <a:solidFill>
                  <a:srgbClr val="000000"/>
                </a:solidFill>
                <a:latin typeface="Times New Roman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3400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4188">
              <a:buClrTx/>
              <a:buFontTx/>
              <a:buNone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 u="sng">
                <a:solidFill>
                  <a:srgbClr val="000000"/>
                </a:solidFill>
                <a:latin typeface="Times New Roman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53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3550" cy="38338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3825" cy="46021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3400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defTabSz="484188">
              <a:buClrTx/>
              <a:buFontTx/>
              <a:buNone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 u="sng">
                <a:solidFill>
                  <a:srgbClr val="000000"/>
                </a:solidFill>
                <a:latin typeface="Times New Roman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3400" cy="508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4188">
              <a:buClrTx/>
              <a:buFontTx/>
              <a:buNone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300" u="sng">
                <a:solidFill>
                  <a:srgbClr val="000000"/>
                </a:solidFill>
                <a:latin typeface="Times New Roman" charset="0"/>
                <a:ea typeface="Lucida Sans Unicode" pitchFamily="34" charset="0"/>
              </a:defRPr>
            </a:lvl1pPr>
          </a:lstStyle>
          <a:p>
            <a:pPr>
              <a:defRPr/>
            </a:pPr>
            <a:fld id="{7723655D-D2B0-4A0A-90AE-C61CCB1187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770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913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5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7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0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13550" cy="3833813"/>
          </a:xfrm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4188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84188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84188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84188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84188"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41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41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41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41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188" algn="l"/>
                <a:tab pos="971550" algn="l"/>
                <a:tab pos="1458913" algn="l"/>
                <a:tab pos="1944688" algn="l"/>
                <a:tab pos="2432050" algn="l"/>
                <a:tab pos="2917825" algn="l"/>
                <a:tab pos="3405188" algn="l"/>
                <a:tab pos="3890963" algn="l"/>
                <a:tab pos="4378325" algn="l"/>
                <a:tab pos="4864100" algn="l"/>
                <a:tab pos="5351463" algn="l"/>
                <a:tab pos="5837238" algn="l"/>
                <a:tab pos="6324600" algn="l"/>
                <a:tab pos="6811963" algn="l"/>
                <a:tab pos="7297738" algn="l"/>
                <a:tab pos="7785100" algn="l"/>
                <a:tab pos="8270875" algn="l"/>
                <a:tab pos="8758238" algn="l"/>
                <a:tab pos="9244013" algn="l"/>
                <a:tab pos="97313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D1E484E0-F8C1-4C3D-9295-D2486451CA17}" type="slidenum">
              <a:rPr lang="pt-BR" altLang="pt-BR" sz="1300" smtClean="0"/>
              <a:pPr/>
              <a:t>1</a:t>
            </a:fld>
            <a:endParaRPr lang="pt-BR" altLang="pt-BR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DD4-FFC7-4EEE-B6D8-D272F766C02B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9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5" indent="0" algn="ctr">
              <a:buNone/>
              <a:defRPr/>
            </a:lvl3pPr>
            <a:lvl4pPr marL="1371547" indent="0" algn="ctr">
              <a:buNone/>
              <a:defRPr/>
            </a:lvl4pPr>
            <a:lvl5pPr marL="1828729" indent="0" algn="ctr">
              <a:buNone/>
              <a:defRPr/>
            </a:lvl5pPr>
            <a:lvl6pPr marL="2285913" indent="0" algn="ctr">
              <a:buNone/>
              <a:defRPr/>
            </a:lvl6pPr>
            <a:lvl7pPr marL="2743095" indent="0" algn="ctr">
              <a:buNone/>
              <a:defRPr/>
            </a:lvl7pPr>
            <a:lvl8pPr marL="3200277" indent="0" algn="ctr">
              <a:buNone/>
              <a:defRPr/>
            </a:lvl8pPr>
            <a:lvl9pPr marL="36574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6" tIns="45719" rIns="91436" bIns="457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  <a:prstGeom prst="rect">
            <a:avLst/>
          </a:prstGeom>
        </p:spPr>
        <p:txBody>
          <a:bodyPr vert="eaVert" lIns="91436" tIns="45719" rIns="91436" bIns="457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9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1431"/>
            <a:ext cx="9075737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228600" y="228600"/>
            <a:ext cx="9372600" cy="340731"/>
          </a:xfrm>
          <a:prstGeom prst="rect">
            <a:avLst/>
          </a:prstGeom>
          <a:noFill/>
          <a:ln>
            <a:noFill/>
          </a:ln>
          <a:extLst/>
        </p:spPr>
        <p:txBody>
          <a:bodyPr lIns="89997" tIns="46798" rIns="89997" bIns="46798">
            <a:spAutoFit/>
          </a:bodyPr>
          <a:lstStyle>
            <a:lvl1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spcBef>
                <a:spcPts val="1000"/>
              </a:spcBef>
              <a:buClrTx/>
              <a:buFontTx/>
              <a:buNone/>
              <a:defRPr/>
            </a:pPr>
            <a:r>
              <a:rPr lang="pt-BR" sz="1600" smtClean="0">
                <a:solidFill>
                  <a:srgbClr val="3EB25C"/>
                </a:solidFill>
                <a:latin typeface="Tahoma" pitchFamily="34" charset="0"/>
              </a:rPr>
              <a:t>                                   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uma nova era nas relações entre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Empregadores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,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 e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 Governo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1" y="171450"/>
          <a:ext cx="1800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r:id="rId4" imgW="1800476" imgH="514422" progId="">
                  <p:embed/>
                </p:oleObj>
              </mc:Choice>
              <mc:Fallback>
                <p:oleObj r:id="rId4" imgW="1800476" imgH="5144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71450"/>
                        <a:ext cx="18002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1431"/>
            <a:ext cx="9075737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28600" y="228600"/>
            <a:ext cx="9372600" cy="340731"/>
          </a:xfrm>
          <a:prstGeom prst="rect">
            <a:avLst/>
          </a:prstGeom>
          <a:noFill/>
          <a:ln>
            <a:noFill/>
          </a:ln>
          <a:extLst/>
        </p:spPr>
        <p:txBody>
          <a:bodyPr lIns="89997" tIns="46798" rIns="89997" bIns="46798">
            <a:spAutoFit/>
          </a:bodyPr>
          <a:lstStyle>
            <a:lvl1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spcBef>
                <a:spcPts val="1000"/>
              </a:spcBef>
              <a:buClrTx/>
              <a:buFontTx/>
              <a:buNone/>
              <a:defRPr/>
            </a:pPr>
            <a:r>
              <a:rPr lang="pt-BR" sz="1600" smtClean="0">
                <a:solidFill>
                  <a:srgbClr val="3EB25C"/>
                </a:solidFill>
                <a:latin typeface="Tahoma" pitchFamily="34" charset="0"/>
              </a:rPr>
              <a:t>                                   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uma nova era nas relações entre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Empregadores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,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 e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 Governo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.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28601" y="171450"/>
          <a:ext cx="1800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r:id="rId6" imgW="1800476" imgH="514422" progId="">
                  <p:embed/>
                </p:oleObj>
              </mc:Choice>
              <mc:Fallback>
                <p:oleObj r:id="rId6" imgW="1800476" imgH="5144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71450"/>
                        <a:ext cx="18002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hape 14"/>
          <p:cNvSpPr>
            <a:spLocks noGrp="1"/>
          </p:cNvSpPr>
          <p:nvPr>
            <p:ph type="sldNum" sz="quarter" idx="10"/>
          </p:nvPr>
        </p:nvSpPr>
        <p:spPr>
          <a:xfrm>
            <a:off x="4419600" y="4629150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1197-7145-4338-9392-23860D968A7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3327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texto a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888" y="213386"/>
            <a:ext cx="7886700" cy="38945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/>
          </p:nvPr>
        </p:nvSpPr>
        <p:spPr>
          <a:xfrm>
            <a:off x="623888" y="648000"/>
            <a:ext cx="7886700" cy="278016"/>
          </a:xfrm>
          <a:prstGeom prst="rect">
            <a:avLst/>
          </a:prstGeom>
        </p:spPr>
        <p:txBody>
          <a:bodyPr anchor="t" anchorCtr="0"/>
          <a:lstStyle>
            <a:lvl1pPr>
              <a:defRPr lang="es-ES" sz="18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1"/>
          </p:nvPr>
        </p:nvSpPr>
        <p:spPr>
          <a:xfrm>
            <a:off x="631032" y="1134000"/>
            <a:ext cx="7879556" cy="298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s-E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s-E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77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6" tIns="45719" rIns="91436" bIns="457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6" tIns="45719" rIns="91436" bIns="45719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</p:spPr>
        <p:txBody>
          <a:bodyPr lIns="91436" tIns="45719" rIns="91436" bIns="45719"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5" indent="0">
              <a:buNone/>
              <a:defRPr sz="1600"/>
            </a:lvl3pPr>
            <a:lvl4pPr marL="1371547" indent="0">
              <a:buNone/>
              <a:defRPr sz="1400"/>
            </a:lvl4pPr>
            <a:lvl5pPr marL="1828729" indent="0">
              <a:buNone/>
              <a:defRPr sz="1400"/>
            </a:lvl5pPr>
            <a:lvl6pPr marL="2285913" indent="0">
              <a:buNone/>
              <a:defRPr sz="1400"/>
            </a:lvl6pPr>
            <a:lvl7pPr marL="2743095" indent="0">
              <a:buNone/>
              <a:defRPr sz="1400"/>
            </a:lvl7pPr>
            <a:lvl8pPr marL="3200277" indent="0">
              <a:buNone/>
              <a:defRPr sz="1400"/>
            </a:lvl8pPr>
            <a:lvl9pPr marL="36574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98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3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lIns="91436" tIns="45719" rIns="91436" bIns="45719"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5" indent="0">
              <a:buNone/>
              <a:defRPr sz="1600" b="1"/>
            </a:lvl7pPr>
            <a:lvl8pPr marL="3200277" indent="0">
              <a:buNone/>
              <a:defRPr sz="1600" b="1"/>
            </a:lvl8pPr>
            <a:lvl9pPr marL="3657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lIns="91436" tIns="45719" rIns="91436" bIns="45719"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5" indent="0">
              <a:buNone/>
              <a:defRPr sz="1600" b="1"/>
            </a:lvl7pPr>
            <a:lvl8pPr marL="3200277" indent="0">
              <a:buNone/>
              <a:defRPr sz="1600" b="1"/>
            </a:lvl8pPr>
            <a:lvl9pPr marL="3657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5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6" tIns="45719" rIns="91436" bIns="4571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3" indent="0">
              <a:buNone/>
              <a:defRPr sz="900"/>
            </a:lvl6pPr>
            <a:lvl7pPr marL="2743095" indent="0">
              <a:buNone/>
              <a:defRPr sz="900"/>
            </a:lvl7pPr>
            <a:lvl8pPr marL="3200277" indent="0">
              <a:buNone/>
              <a:defRPr sz="900"/>
            </a:lvl8pPr>
            <a:lvl9pPr marL="3657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18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91436" tIns="45719" rIns="91436" bIns="4571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5" indent="0">
              <a:buNone/>
              <a:defRPr sz="2400"/>
            </a:lvl3pPr>
            <a:lvl4pPr marL="1371547" indent="0">
              <a:buNone/>
              <a:defRPr sz="2000"/>
            </a:lvl4pPr>
            <a:lvl5pPr marL="1828729" indent="0">
              <a:buNone/>
              <a:defRPr sz="2000"/>
            </a:lvl5pPr>
            <a:lvl6pPr marL="2285913" indent="0">
              <a:buNone/>
              <a:defRPr sz="2000"/>
            </a:lvl6pPr>
            <a:lvl7pPr marL="2743095" indent="0">
              <a:buNone/>
              <a:defRPr sz="2000"/>
            </a:lvl7pPr>
            <a:lvl8pPr marL="3200277" indent="0">
              <a:buNone/>
              <a:defRPr sz="2000"/>
            </a:lvl8pPr>
            <a:lvl9pPr marL="365746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3" indent="0">
              <a:buNone/>
              <a:defRPr sz="900"/>
            </a:lvl6pPr>
            <a:lvl7pPr marL="2743095" indent="0">
              <a:buNone/>
              <a:defRPr sz="900"/>
            </a:lvl7pPr>
            <a:lvl8pPr marL="3200277" indent="0">
              <a:buNone/>
              <a:defRPr sz="900"/>
            </a:lvl8pPr>
            <a:lvl9pPr marL="3657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36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21431"/>
            <a:ext cx="9075737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-228600" y="228600"/>
            <a:ext cx="9372600" cy="340731"/>
          </a:xfrm>
          <a:prstGeom prst="rect">
            <a:avLst/>
          </a:prstGeom>
          <a:noFill/>
          <a:ln>
            <a:noFill/>
          </a:ln>
          <a:extLst/>
        </p:spPr>
        <p:txBody>
          <a:bodyPr lIns="89997" tIns="46798" rIns="89997" bIns="46798">
            <a:spAutoFit/>
          </a:bodyPr>
          <a:lstStyle>
            <a:lvl1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spcBef>
                <a:spcPts val="1000"/>
              </a:spcBef>
              <a:buClrTx/>
              <a:buFontTx/>
              <a:buNone/>
              <a:defRPr/>
            </a:pPr>
            <a:r>
              <a:rPr lang="pt-BR" sz="1600" smtClean="0">
                <a:solidFill>
                  <a:srgbClr val="3EB25C"/>
                </a:solidFill>
                <a:latin typeface="Tahoma" pitchFamily="34" charset="0"/>
              </a:rPr>
              <a:t>                                   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uma nova era nas relações entre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Empregadores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,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 e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 Governo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.</a:t>
            </a:r>
          </a:p>
        </p:txBody>
      </p:sp>
      <p:graphicFrame>
        <p:nvGraphicFramePr>
          <p:cNvPr id="1028" name="Object 3"/>
          <p:cNvGraphicFramePr>
            <a:graphicFrameLocks noChangeAspect="1"/>
          </p:cNvGraphicFramePr>
          <p:nvPr/>
        </p:nvGraphicFramePr>
        <p:xfrm>
          <a:off x="228601" y="171450"/>
          <a:ext cx="1800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17" imgW="1800476" imgH="514422" progId="">
                  <p:embed/>
                </p:oleObj>
              </mc:Choice>
              <mc:Fallback>
                <p:oleObj r:id="rId17" imgW="1800476" imgH="51442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71450"/>
                        <a:ext cx="18002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</p:sldLayoutIdLst>
  <p:txStyles>
    <p:titleStyle>
      <a:lvl1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2514504" indent="-228591" algn="ctr" defTabSz="44924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6pPr>
      <a:lvl7pPr marL="2971686" indent="-228591" algn="ctr" defTabSz="44924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7pPr>
      <a:lvl8pPr marL="3428869" indent="-228591" algn="ctr" defTabSz="44924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8pPr>
      <a:lvl9pPr marL="3886051" indent="-228591" algn="ctr" defTabSz="44924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9pPr>
    </p:titleStyle>
    <p:bodyStyle>
      <a:lvl1pPr marL="341313" indent="-341313" algn="l" defTabSz="44767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1363" indent="-284163" algn="l" defTabSz="44767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1413" indent="-227013" algn="l" defTabSz="44767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598613" indent="-227013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5813" indent="-227013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504" indent="-228591" algn="l" defTabSz="44924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686" indent="-228591" algn="l" defTabSz="44924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8869" indent="-228591" algn="l" defTabSz="44924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051" indent="-228591" algn="l" defTabSz="44924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3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tângulo 7"/>
          <p:cNvSpPr>
            <a:spLocks noChangeArrowheads="1"/>
          </p:cNvSpPr>
          <p:nvPr/>
        </p:nvSpPr>
        <p:spPr bwMode="auto">
          <a:xfrm>
            <a:off x="107504" y="1203598"/>
            <a:ext cx="9001000" cy="36625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eSocial</a:t>
            </a:r>
            <a:endParaRPr lang="pt-BR" altLang="pt-BR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 eaLnBrk="1" hangingPunct="1">
              <a:defRPr/>
            </a:pPr>
            <a:r>
              <a:rPr lang="pt-BR" altLang="pt-BR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t-BR" altLang="pt-B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Uma nova forma de registro dos eventos de Saúde e Segurança do Trabalhador</a:t>
            </a:r>
          </a:p>
          <a:p>
            <a:pPr algn="ctr" eaLnBrk="1" hangingPunct="1">
              <a:defRPr/>
            </a:pPr>
            <a:endParaRPr lang="pt-BR" altLang="pt-BR" sz="3200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  <a:p>
            <a:pPr algn="ctr" eaLnBrk="1" hangingPunct="1">
              <a:defRPr/>
            </a:pPr>
            <a:endParaRPr lang="pt-BR" altLang="pt-BR" sz="3200" dirty="0" smtClean="0">
              <a:solidFill>
                <a:schemeClr val="accent6">
                  <a:lumMod val="50000"/>
                </a:schemeClr>
              </a:solidFill>
              <a:latin typeface="Tempus Sans ITC" pitchFamily="82" charset="0"/>
            </a:endParaRPr>
          </a:p>
          <a:p>
            <a:pPr eaLnBrk="1" hangingPunct="1">
              <a:defRPr/>
            </a:pPr>
            <a:endParaRPr lang="pt-BR" altLang="pt-BR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pt-BR" altLang="pt-B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19622"/>
            <a:ext cx="813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Decreto nº. 3.048/1999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9º São segurados obrigatórios da previdência social as seguintes pessoas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físicas:</a:t>
            </a:r>
          </a:p>
          <a:p>
            <a:pPr algn="just"/>
            <a:r>
              <a:rPr lang="pt-BR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pt-BR" sz="1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- como empregado</a:t>
            </a:r>
            <a:r>
              <a:rPr lang="pt-BR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o </a:t>
            </a:r>
            <a:r>
              <a:rPr lang="pt-BR" sz="1800" b="1" u="sng" dirty="0">
                <a:solidFill>
                  <a:srgbClr val="FF0000"/>
                </a:solidFill>
              </a:rPr>
              <a:t>servidor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 Estado, Distrito Federal ou Município, bem como o das respectivas autarquias e fundações, ocupante de cargo efetivo, desde que, nessa qualidade, </a:t>
            </a:r>
            <a:r>
              <a:rPr lang="pt-BR" sz="1800" b="1" u="sng" dirty="0">
                <a:solidFill>
                  <a:srgbClr val="FF0000"/>
                </a:solidFill>
              </a:rPr>
              <a:t>não esteja amparado por regime próprio de previdência </a:t>
            </a:r>
            <a:r>
              <a:rPr lang="pt-BR" sz="1800" b="1" u="sng" dirty="0" smtClean="0">
                <a:solidFill>
                  <a:srgbClr val="FF0000"/>
                </a:solidFill>
              </a:rPr>
              <a:t>social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o </a:t>
            </a:r>
            <a:r>
              <a:rPr lang="pt-BR" sz="1800" b="1" u="sng" dirty="0">
                <a:solidFill>
                  <a:srgbClr val="FF0000"/>
                </a:solidFill>
              </a:rPr>
              <a:t>servidor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contratado pela União, Estado, Distrito Federal ou Município,</a:t>
            </a:r>
            <a:r>
              <a:rPr lang="pt-B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bem como pelas respectivas autarquias e fundações, </a:t>
            </a:r>
            <a:r>
              <a:rPr lang="pt-BR" sz="1800" b="1" u="sng" dirty="0">
                <a:solidFill>
                  <a:srgbClr val="FF0000"/>
                </a:solidFill>
              </a:rPr>
              <a:t>por tempo determinado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para atender a necessidade temporária de excepcional interesse público, nos termos do inciso IX do art. 37 da Constituição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Federal;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o </a:t>
            </a:r>
            <a:r>
              <a:rPr lang="pt-BR" sz="1800" b="1" u="sng" dirty="0">
                <a:solidFill>
                  <a:srgbClr val="FF0000"/>
                </a:solidFill>
              </a:rPr>
              <a:t>servidor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 União, Estado, Distrito Federal ou Município, incluídas suas autarquias e fundações, </a:t>
            </a:r>
            <a:r>
              <a:rPr lang="pt-BR" sz="1800" b="1" u="sng" dirty="0">
                <a:solidFill>
                  <a:srgbClr val="FF0000"/>
                </a:solidFill>
              </a:rPr>
              <a:t>ocupante de emprego público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96552" y="576052"/>
            <a:ext cx="10009112" cy="483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Categoria de Segurado do Servidor Público Vinculado ao RGPS</a:t>
            </a:r>
            <a:endParaRPr lang="pt-BR" sz="2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39747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19622"/>
            <a:ext cx="8135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u="sng" dirty="0" smtClean="0">
                <a:solidFill>
                  <a:schemeClr val="tx1"/>
                </a:solidFill>
              </a:rPr>
              <a:t>Lei nº. 8.213/1991</a:t>
            </a:r>
          </a:p>
          <a:p>
            <a:pPr algn="just"/>
            <a:endParaRPr lang="pt-BR" sz="1800" b="1" u="sng" dirty="0" smtClean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</a:rPr>
              <a:t>Art. 14. Consideram-se:</a:t>
            </a:r>
          </a:p>
          <a:p>
            <a:pPr algn="just"/>
            <a:r>
              <a:rPr lang="pt-BR" sz="1800" dirty="0" smtClean="0">
                <a:solidFill>
                  <a:schemeClr val="tx1"/>
                </a:solidFill>
              </a:rPr>
              <a:t>I </a:t>
            </a:r>
            <a:r>
              <a:rPr lang="pt-BR" sz="1800" dirty="0">
                <a:solidFill>
                  <a:schemeClr val="tx1"/>
                </a:solidFill>
              </a:rPr>
              <a:t>- </a:t>
            </a:r>
            <a:r>
              <a:rPr lang="pt-BR" sz="1800" b="1" u="sng" dirty="0">
                <a:solidFill>
                  <a:srgbClr val="FF0000"/>
                </a:solidFill>
              </a:rPr>
              <a:t>empresa</a:t>
            </a:r>
            <a:r>
              <a:rPr lang="pt-BR" sz="1800" dirty="0">
                <a:solidFill>
                  <a:schemeClr val="tx1"/>
                </a:solidFill>
              </a:rPr>
              <a:t> - a firma individual ou sociedade que assume o risco de atividade econômica urbana ou rural, com fins lucrativos ou não, bem como os </a:t>
            </a:r>
            <a:r>
              <a:rPr lang="pt-BR" sz="1800" b="1" u="sng" dirty="0">
                <a:solidFill>
                  <a:srgbClr val="FF0000"/>
                </a:solidFill>
              </a:rPr>
              <a:t>órgãos e entidades da administração pública direta, indireta ou fundacional</a:t>
            </a:r>
            <a:r>
              <a:rPr lang="pt-BR" sz="1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96552" y="576052"/>
            <a:ext cx="10009112" cy="483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Natureza da Administração Pública para o RGPS</a:t>
            </a:r>
            <a:endParaRPr lang="pt-BR" sz="2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609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6844" y="1491630"/>
            <a:ext cx="8813800" cy="183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Quais segurados têm direito à aposentadoria especial e à proteção do Seguro contra Acidentes de trabalho no RGPS?</a:t>
            </a:r>
            <a:endParaRPr lang="pt-BR" sz="3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32750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707654"/>
            <a:ext cx="8135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u="sng" dirty="0" smtClean="0">
                <a:solidFill>
                  <a:schemeClr val="tx1"/>
                </a:solidFill>
              </a:rPr>
              <a:t>Decreto nº. 3.048/1999</a:t>
            </a:r>
          </a:p>
          <a:p>
            <a:pPr algn="just"/>
            <a:endParaRPr lang="pt-BR" sz="1800" b="1" u="sng" dirty="0" smtClean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Art. 64.  </a:t>
            </a:r>
            <a:r>
              <a:rPr lang="pt-BR" sz="1800" b="1" u="sng" dirty="0">
                <a:solidFill>
                  <a:srgbClr val="FF0000"/>
                </a:solidFill>
              </a:rPr>
              <a:t>A aposentadoria especial, uma vez cumprida a carência exigida, será devida ao segurado empregado</a:t>
            </a:r>
            <a:r>
              <a:rPr lang="pt-BR" sz="1800" dirty="0">
                <a:solidFill>
                  <a:schemeClr val="tx1"/>
                </a:solidFill>
              </a:rPr>
              <a:t>, trabalhador avulso e contribuinte individual, este somente quando cooperado filiado a cooperativa de trabalho ou de produção, que tenha trabalhado durante quinze, vinte ou vinte e cinco anos, conforme o caso, sujeito a condições especiais que prejudiquem a saúde ou a integridade física.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96552" y="576052"/>
            <a:ext cx="10009112" cy="483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Direito à aposentadoria especial</a:t>
            </a:r>
            <a:endParaRPr lang="pt-BR" sz="2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20438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016" y="1275606"/>
            <a:ext cx="88924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u="sng" dirty="0" smtClean="0">
                <a:solidFill>
                  <a:schemeClr val="tx1"/>
                </a:solidFill>
              </a:rPr>
              <a:t>Decreto nº. 3.048/1999</a:t>
            </a:r>
          </a:p>
          <a:p>
            <a:pPr algn="just"/>
            <a:endParaRPr lang="pt-BR" sz="1600" b="1" u="sng" dirty="0" smtClean="0">
              <a:solidFill>
                <a:schemeClr val="tx1"/>
              </a:solidFill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Art. 68. </a:t>
            </a:r>
            <a:r>
              <a:rPr lang="pt-BR" sz="1600" dirty="0" smtClean="0">
                <a:solidFill>
                  <a:schemeClr val="tx1"/>
                </a:solidFill>
              </a:rPr>
              <a:t>(...)</a:t>
            </a:r>
          </a:p>
          <a:p>
            <a:pPr algn="just"/>
            <a:r>
              <a:rPr lang="pt-BR" sz="1600" dirty="0" smtClean="0">
                <a:solidFill>
                  <a:schemeClr val="tx1"/>
                </a:solidFill>
              </a:rPr>
              <a:t>§</a:t>
            </a:r>
            <a:r>
              <a:rPr lang="pt-BR" sz="1600" dirty="0">
                <a:solidFill>
                  <a:schemeClr val="tx1"/>
                </a:solidFill>
              </a:rPr>
              <a:t> 3</a:t>
            </a:r>
            <a:r>
              <a:rPr lang="pt-BR" sz="1600" u="sng" baseline="30000" dirty="0">
                <a:solidFill>
                  <a:schemeClr val="tx1"/>
                </a:solidFill>
              </a:rPr>
              <a:t>o</a:t>
            </a:r>
            <a:r>
              <a:rPr lang="pt-BR" sz="1600" dirty="0">
                <a:solidFill>
                  <a:schemeClr val="tx1"/>
                </a:solidFill>
              </a:rPr>
              <a:t>  A comprovação da efetiva exposição do segurado aos agentes nocivos será feita mediante formulário emitido pela empresa ou seu preposto, com base em </a:t>
            </a:r>
            <a:r>
              <a:rPr lang="pt-BR" sz="1600" b="1" u="sng" dirty="0">
                <a:solidFill>
                  <a:schemeClr val="tx1"/>
                </a:solidFill>
              </a:rPr>
              <a:t>laudo técnico de condições ambientais do trabalho </a:t>
            </a:r>
            <a:r>
              <a:rPr lang="pt-BR" sz="1600" dirty="0">
                <a:solidFill>
                  <a:schemeClr val="tx1"/>
                </a:solidFill>
              </a:rPr>
              <a:t>expedido por médico do trabalho ou engenheiro de segurança do trabalho. </a:t>
            </a:r>
            <a:endParaRPr lang="pt-BR" sz="1600" dirty="0" smtClean="0">
              <a:solidFill>
                <a:schemeClr val="tx1"/>
              </a:solidFill>
            </a:endParaRPr>
          </a:p>
          <a:p>
            <a:pPr algn="just"/>
            <a:r>
              <a:rPr lang="pt-BR" sz="1600" dirty="0" smtClean="0">
                <a:solidFill>
                  <a:schemeClr val="tx1"/>
                </a:solidFill>
              </a:rPr>
              <a:t>§</a:t>
            </a:r>
            <a:r>
              <a:rPr lang="pt-BR" sz="1600" dirty="0">
                <a:solidFill>
                  <a:schemeClr val="tx1"/>
                </a:solidFill>
              </a:rPr>
              <a:t> 8</a:t>
            </a:r>
            <a:r>
              <a:rPr lang="pt-BR" sz="1600" u="sng" baseline="30000" dirty="0">
                <a:solidFill>
                  <a:schemeClr val="tx1"/>
                </a:solidFill>
              </a:rPr>
              <a:t>o</a:t>
            </a:r>
            <a:r>
              <a:rPr lang="pt-BR" sz="1600" dirty="0">
                <a:solidFill>
                  <a:schemeClr val="tx1"/>
                </a:solidFill>
              </a:rPr>
              <a:t>  </a:t>
            </a:r>
            <a:r>
              <a:rPr lang="pt-BR" sz="1600" b="1" u="sng" dirty="0">
                <a:solidFill>
                  <a:schemeClr val="tx1"/>
                </a:solidFill>
              </a:rPr>
              <a:t>A empresa deverá elaborar e manter atualizado o perfil </a:t>
            </a:r>
            <a:r>
              <a:rPr lang="pt-BR" sz="1600" b="1" u="sng" dirty="0" err="1">
                <a:solidFill>
                  <a:schemeClr val="tx1"/>
                </a:solidFill>
              </a:rPr>
              <a:t>profissiográfico</a:t>
            </a:r>
            <a:r>
              <a:rPr lang="pt-BR" sz="1600" b="1" u="sng" dirty="0">
                <a:solidFill>
                  <a:schemeClr val="tx1"/>
                </a:solidFill>
              </a:rPr>
              <a:t> do trabalhador</a:t>
            </a:r>
            <a:r>
              <a:rPr lang="pt-BR" sz="1600" dirty="0">
                <a:solidFill>
                  <a:schemeClr val="tx1"/>
                </a:solidFill>
              </a:rPr>
              <a:t>, contemplando as atividades desenvolvidas durante o período laboral, documento que a ele deverá ser fornecido, por cópia autêntica, no prazo de trinta dias da rescisão do seu contrato de trabalho, sob pena de sujeição às sanções previstas na legislação aplicável. </a:t>
            </a:r>
            <a:r>
              <a:rPr lang="pt-BR" sz="1600" dirty="0" smtClean="0">
                <a:solidFill>
                  <a:schemeClr val="tx1"/>
                </a:solidFill>
              </a:rPr>
              <a:t>§</a:t>
            </a:r>
            <a:r>
              <a:rPr lang="pt-BR" sz="1600" dirty="0">
                <a:solidFill>
                  <a:schemeClr val="tx1"/>
                </a:solidFill>
              </a:rPr>
              <a:t> 9</a:t>
            </a:r>
            <a:r>
              <a:rPr lang="pt-BR" sz="1600" u="sng" baseline="30000" dirty="0">
                <a:solidFill>
                  <a:schemeClr val="tx1"/>
                </a:solidFill>
              </a:rPr>
              <a:t>o</a:t>
            </a:r>
            <a:r>
              <a:rPr lang="pt-BR" sz="1600" dirty="0">
                <a:solidFill>
                  <a:schemeClr val="tx1"/>
                </a:solidFill>
              </a:rPr>
              <a:t>  Considera-se perfil </a:t>
            </a:r>
            <a:r>
              <a:rPr lang="pt-BR" sz="1600" dirty="0" err="1">
                <a:solidFill>
                  <a:schemeClr val="tx1"/>
                </a:solidFill>
              </a:rPr>
              <a:t>profissiográfico</a:t>
            </a:r>
            <a:r>
              <a:rPr lang="pt-BR" sz="1600" dirty="0">
                <a:solidFill>
                  <a:schemeClr val="tx1"/>
                </a:solidFill>
              </a:rPr>
              <a:t>, para os efeitos do </a:t>
            </a:r>
            <a:endParaRPr lang="pt-BR" sz="1600" dirty="0" smtClean="0">
              <a:solidFill>
                <a:schemeClr val="tx1"/>
              </a:solidFill>
            </a:endParaRPr>
          </a:p>
          <a:p>
            <a:pPr algn="just"/>
            <a:r>
              <a:rPr lang="pt-BR" sz="1600" dirty="0" smtClean="0">
                <a:solidFill>
                  <a:schemeClr val="tx1"/>
                </a:solidFill>
              </a:rPr>
              <a:t>§ </a:t>
            </a:r>
            <a:r>
              <a:rPr lang="pt-BR" sz="1600" dirty="0">
                <a:solidFill>
                  <a:schemeClr val="tx1"/>
                </a:solidFill>
              </a:rPr>
              <a:t>8</a:t>
            </a:r>
            <a:r>
              <a:rPr lang="pt-BR" sz="1600" u="sng" baseline="30000" dirty="0">
                <a:solidFill>
                  <a:schemeClr val="tx1"/>
                </a:solidFill>
              </a:rPr>
              <a:t>o</a:t>
            </a:r>
            <a:r>
              <a:rPr lang="pt-BR" sz="1600" dirty="0">
                <a:solidFill>
                  <a:schemeClr val="tx1"/>
                </a:solidFill>
              </a:rPr>
              <a:t>, </a:t>
            </a:r>
            <a:r>
              <a:rPr lang="pt-BR" sz="1600" b="1" u="sng" dirty="0">
                <a:solidFill>
                  <a:schemeClr val="tx1"/>
                </a:solidFill>
              </a:rPr>
              <a:t>o documento com o </a:t>
            </a:r>
            <a:r>
              <a:rPr lang="pt-BR" sz="1600" b="1" u="sng" dirty="0" err="1">
                <a:solidFill>
                  <a:schemeClr val="tx1"/>
                </a:solidFill>
              </a:rPr>
              <a:t>históricolaboral</a:t>
            </a:r>
            <a:r>
              <a:rPr lang="pt-BR" sz="1600" b="1" u="sng" dirty="0">
                <a:solidFill>
                  <a:schemeClr val="tx1"/>
                </a:solidFill>
              </a:rPr>
              <a:t> do trabalhador, segundo modelo instituído pelo INSS</a:t>
            </a:r>
            <a:r>
              <a:rPr lang="pt-BR" sz="1600" dirty="0">
                <a:solidFill>
                  <a:schemeClr val="tx1"/>
                </a:solidFill>
              </a:rPr>
              <a:t>, que, entre outras informações, deve conter o resultado das avaliações ambientais, o nome dos responsáveis pela monitoração biológica e das avaliações ambientais, os resultados de monitoração biológica e os dados administrativos correspondentes. 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96552" y="576052"/>
            <a:ext cx="10009112" cy="483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Obrigatoriedade de elaborar o PPP</a:t>
            </a:r>
            <a:endParaRPr lang="pt-BR" sz="2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22158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6502" y="1404521"/>
            <a:ext cx="8135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u="sng" dirty="0" smtClean="0">
                <a:solidFill>
                  <a:schemeClr val="tx1"/>
                </a:solidFill>
              </a:rPr>
              <a:t>Lei nº. 8.213/1991</a:t>
            </a:r>
          </a:p>
          <a:p>
            <a:pPr algn="just"/>
            <a:endParaRPr lang="pt-BR" sz="1800" b="1" u="sng" dirty="0" smtClean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  Art. 22.  </a:t>
            </a:r>
            <a:r>
              <a:rPr lang="pt-BR" sz="1800" b="1" u="sng" dirty="0">
                <a:solidFill>
                  <a:schemeClr val="tx1"/>
                </a:solidFill>
              </a:rPr>
              <a:t>A empresa </a:t>
            </a:r>
            <a:r>
              <a:rPr lang="pt-BR" sz="1800" dirty="0">
                <a:solidFill>
                  <a:schemeClr val="tx1"/>
                </a:solidFill>
              </a:rPr>
              <a:t>ou o empregador doméstico deverão </a:t>
            </a:r>
            <a:r>
              <a:rPr lang="pt-BR" sz="1800" b="1" u="sng" dirty="0">
                <a:solidFill>
                  <a:schemeClr val="tx1"/>
                </a:solidFill>
              </a:rPr>
              <a:t>comunicar o acidente do trabalho à Previdência Social</a:t>
            </a:r>
            <a:r>
              <a:rPr lang="pt-BR" sz="1800" dirty="0">
                <a:solidFill>
                  <a:schemeClr val="tx1"/>
                </a:solidFill>
              </a:rPr>
              <a:t> até o primeiro dia útil seguinte ao da ocorrência e, em caso de morte, de imediato, à autoridade competente, sob pena de multa variável entre o limite mínimo e o limite máximo do salário de contribuição, sucessivamente aumentada nas reincidências, aplicada e cobrada pela Previdência Social.   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96552" y="576052"/>
            <a:ext cx="10009112" cy="483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Obrigatoriedade de emissão da CAT</a:t>
            </a:r>
            <a:endParaRPr lang="pt-BR" sz="2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3286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55526"/>
            <a:ext cx="9144000" cy="781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r>
              <a:rPr lang="pt-BR" altLang="pt-BR" sz="2800" b="1" u="sng" dirty="0">
                <a:solidFill>
                  <a:srgbClr val="002774"/>
                </a:solidFill>
                <a:cs typeface="Times New Roman" pitchFamily="18" charset="0"/>
              </a:rPr>
              <a:t>Importante!</a:t>
            </a: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r>
              <a:rPr lang="pt-BR" altLang="pt-BR" sz="2000" b="1" u="sng" dirty="0" smtClean="0">
                <a:solidFill>
                  <a:srgbClr val="002774"/>
                </a:solidFill>
                <a:cs typeface="Times New Roman" pitchFamily="18" charset="0"/>
              </a:rPr>
              <a:t>IN/RFB </a:t>
            </a:r>
            <a:r>
              <a:rPr lang="pt-BR" altLang="pt-BR" sz="2000" b="1" u="sng" dirty="0">
                <a:solidFill>
                  <a:srgbClr val="002774"/>
                </a:solidFill>
                <a:cs typeface="Times New Roman" pitchFamily="18" charset="0"/>
              </a:rPr>
              <a:t>971/2009</a:t>
            </a:r>
          </a:p>
          <a:p>
            <a:pPr algn="just"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</a:rPr>
              <a:t>Art. 291. As informações prestadas em GFIP sobre a existência ou não de riscos ambientais em níveis ou concentrações que prejudiquem a saúde ou a integridade física do trabalhador deverão ser comprovadas perante a fiscalização da RFB mediante a apresentação dos seguintes documentos:</a:t>
            </a:r>
          </a:p>
          <a:p>
            <a:pPr algn="just">
              <a:defRPr/>
            </a:pPr>
            <a:r>
              <a:rPr lang="pt-BR" sz="1600" dirty="0">
                <a:solidFill>
                  <a:srgbClr val="FF0000"/>
                </a:solidFill>
              </a:rPr>
              <a:t>I - PPRA ...</a:t>
            </a:r>
          </a:p>
          <a:p>
            <a:pPr algn="just">
              <a:defRPr/>
            </a:pPr>
            <a:r>
              <a:rPr lang="pt-BR" sz="1600" dirty="0">
                <a:solidFill>
                  <a:srgbClr val="FF0000"/>
                </a:solidFill>
              </a:rPr>
              <a:t>II - Programa de Gerenciamento de Riscos (PGR), ...</a:t>
            </a:r>
          </a:p>
          <a:p>
            <a:pPr algn="just">
              <a:defRPr/>
            </a:pPr>
            <a:r>
              <a:rPr lang="pt-BR" sz="1600" dirty="0">
                <a:solidFill>
                  <a:srgbClr val="FF0000"/>
                </a:solidFill>
              </a:rPr>
              <a:t>III - PCMAT, ...</a:t>
            </a:r>
          </a:p>
          <a:p>
            <a:pPr algn="just">
              <a:defRPr/>
            </a:pPr>
            <a:r>
              <a:rPr lang="pt-BR" sz="1600" dirty="0">
                <a:solidFill>
                  <a:srgbClr val="FF0000"/>
                </a:solidFill>
              </a:rPr>
              <a:t>IV – PCMSO...</a:t>
            </a:r>
          </a:p>
          <a:p>
            <a:pPr algn="just">
              <a:defRPr/>
            </a:pPr>
            <a:r>
              <a:rPr lang="pt-BR" sz="1600" b="1" u="sng" dirty="0">
                <a:solidFill>
                  <a:schemeClr val="accent6">
                    <a:lumMod val="75000"/>
                  </a:schemeClr>
                </a:solidFill>
              </a:rPr>
              <a:t>V – LTCAT ...;</a:t>
            </a:r>
          </a:p>
          <a:p>
            <a:pPr algn="just">
              <a:defRPr/>
            </a:pPr>
            <a:r>
              <a:rPr lang="pt-BR" sz="1600" b="1" u="sng" dirty="0">
                <a:solidFill>
                  <a:schemeClr val="accent6">
                    <a:lumMod val="75000"/>
                  </a:schemeClr>
                </a:solidFill>
              </a:rPr>
              <a:t>VI - PPP,...;</a:t>
            </a:r>
          </a:p>
          <a:p>
            <a:pPr algn="just">
              <a:defRPr/>
            </a:pPr>
            <a:r>
              <a:rPr lang="pt-BR" sz="1600" b="1" u="sng" dirty="0">
                <a:solidFill>
                  <a:schemeClr val="accent6">
                    <a:lumMod val="75000"/>
                  </a:schemeClr>
                </a:solidFill>
              </a:rPr>
              <a:t>VII – CAT.....</a:t>
            </a:r>
          </a:p>
          <a:p>
            <a:pPr algn="just"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</a:rPr>
              <a:t>(...)</a:t>
            </a:r>
          </a:p>
          <a:p>
            <a:pPr algn="just">
              <a:defRPr/>
            </a:pPr>
            <a:r>
              <a:rPr lang="pt-BR" sz="1600" b="1" u="sng" dirty="0">
                <a:solidFill>
                  <a:schemeClr val="accent6">
                    <a:lumMod val="75000"/>
                  </a:schemeClr>
                </a:solidFill>
              </a:rPr>
              <a:t>§ 2º As entidades e órgãos da Administração Pública Direta, as autarquias e as fundações de direito público, inclusive os órgãos dos Poderes Legislativo e Judiciário, que não possuam trabalhadores regidos pela CLT, aprovada pelo Decreto-Lei nº 5.452, de 1943, estão desobrigados da apresentação dos documentos previstos nos incisos I a IV do caput, nos termos do subitem 1.1 da NR-1 do MTE.</a:t>
            </a: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endParaRPr lang="pt-BR" altLang="pt-BR" sz="2800" b="1" dirty="0">
              <a:solidFill>
                <a:srgbClr val="002774"/>
              </a:solidFill>
              <a:cs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endParaRPr lang="pt-BR" altLang="pt-BR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endParaRPr lang="pt-BR" altLang="pt-BR" dirty="0">
              <a:solidFill>
                <a:schemeClr val="tx1"/>
              </a:solidFill>
              <a:cs typeface="Times New Roman" pitchFamily="18" charset="0"/>
            </a:endParaRPr>
          </a:p>
          <a:p>
            <a:pPr marL="1084263" lvl="1" indent="-342900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tx1"/>
              </a:solidFill>
              <a:cs typeface="Times New Roman" pitchFamily="18" charset="0"/>
            </a:endParaRPr>
          </a:p>
          <a:p>
            <a:pPr lvl="1" indent="0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endParaRPr lang="pt-BR" altLang="pt-BR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endParaRPr lang="pt-BR" altLang="pt-BR" sz="18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endParaRPr lang="pt-BR" altLang="pt-BR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6844" y="1679391"/>
            <a:ext cx="8813800" cy="964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SERVIDORES ESTATUTÁRIOS VINCULADOS A REGIME PRÓPRIO</a:t>
            </a:r>
            <a:endParaRPr lang="pt-BR" sz="3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22464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016" y="1765141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As regras a serem seguidas em relação ao vínculo de trabalho estão previstas no estatuto do ente federativo e as regras previdenciárias são estabelecidas em Lei também do ente federativo, motivo pelo qual não há necessidade de prestação das informações de SST.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396552" y="576052"/>
            <a:ext cx="10009112" cy="501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Servidores públicos vinculados a RPPS</a:t>
            </a:r>
            <a:endParaRPr lang="pt-BR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1348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08410"/>
            <a:ext cx="9144000" cy="46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r>
              <a:rPr lang="pt-BR" altLang="pt-BR" sz="3200" b="1" u="sng" dirty="0">
                <a:solidFill>
                  <a:srgbClr val="002774"/>
                </a:solidFill>
                <a:cs typeface="Times New Roman" pitchFamily="18" charset="0"/>
              </a:rPr>
              <a:t>Importante!</a:t>
            </a:r>
          </a:p>
          <a:p>
            <a:pPr algn="just" fontAlgn="t">
              <a:defRPr/>
            </a:pPr>
            <a:endParaRPr lang="pt-BR" sz="13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t">
              <a:defRPr/>
            </a:pPr>
            <a:endParaRPr lang="pt-BR" sz="28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t">
              <a:defRPr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Súmula </a:t>
            </a:r>
            <a:r>
              <a:rPr lang="pt-BR" b="1" u="sng" dirty="0">
                <a:solidFill>
                  <a:schemeClr val="accent6">
                    <a:lumMod val="75000"/>
                  </a:schemeClr>
                </a:solidFill>
              </a:rPr>
              <a:t>Vinculante 33</a:t>
            </a:r>
          </a:p>
          <a:p>
            <a:pPr algn="just" fontAlgn="t"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Aplicam-se ao servidor público, no que couber, as regras do regime geral da previdência social sobre aposentadoria especial de que trata o artigo 40, § 4º, inciso III da Constituição Federal, até a edição de lei complementar específica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 fontAlgn="t">
              <a:defRPr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t">
              <a:defRPr/>
            </a:pPr>
            <a:r>
              <a:rPr lang="pt-BR" dirty="0">
                <a:solidFill>
                  <a:srgbClr val="FF0000"/>
                </a:solidFill>
              </a:rPr>
              <a:t>NOTA TÉCNICA Nº 02/2014/CGNAL/DRPSP/SPPS/MPS</a:t>
            </a: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endParaRPr lang="pt-BR" altLang="pt-BR" sz="18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endParaRPr lang="pt-BR" altLang="pt-BR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8"/>
          <p:cNvSpPr>
            <a:spLocks noChangeArrowheads="1"/>
          </p:cNvSpPr>
          <p:nvPr/>
        </p:nvSpPr>
        <p:spPr bwMode="auto">
          <a:xfrm>
            <a:off x="628650" y="843558"/>
            <a:ext cx="78867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447675" indent="-447675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500"/>
              </a:spcBef>
              <a:defRPr/>
            </a:pPr>
            <a:r>
              <a:rPr lang="pt-BR" altLang="pt-BR" sz="2000" b="1" u="sng" dirty="0" smtClean="0">
                <a:solidFill>
                  <a:srgbClr val="2454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  <a:sym typeface="Prelo-Bold"/>
              </a:rPr>
              <a:t>ROTEIRO</a:t>
            </a:r>
          </a:p>
        </p:txBody>
      </p:sp>
      <p:sp>
        <p:nvSpPr>
          <p:cNvPr id="4105" name="Shape 65"/>
          <p:cNvSpPr>
            <a:spLocks noGrp="1"/>
          </p:cNvSpPr>
          <p:nvPr>
            <p:ph type="subTitle" sz="quarter" idx="4294967295"/>
          </p:nvPr>
        </p:nvSpPr>
        <p:spPr bwMode="auto">
          <a:xfrm>
            <a:off x="14424025" y="1266825"/>
            <a:ext cx="7289800" cy="6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6" tIns="48766" rIns="48766" bIns="48766" anchor="ctr"/>
          <a:lstStyle/>
          <a:p>
            <a:pPr marL="0" indent="0" defTabSz="792163">
              <a:spcBef>
                <a:spcPct val="0"/>
              </a:spcBef>
            </a:pPr>
            <a:r>
              <a:rPr lang="pt-BR" altLang="pt-BR" b="1" smtClean="0">
                <a:latin typeface="Arial" pitchFamily="34" charset="0"/>
                <a:cs typeface="Arial" pitchFamily="34" charset="0"/>
                <a:sym typeface="Arial" pitchFamily="34" charset="0"/>
              </a:rPr>
              <a:t>tisão geral do projeto</a:t>
            </a:r>
          </a:p>
        </p:txBody>
      </p:sp>
      <p:sp>
        <p:nvSpPr>
          <p:cNvPr id="4106" name="Shape 66"/>
          <p:cNvSpPr>
            <a:spLocks/>
          </p:cNvSpPr>
          <p:nvPr/>
        </p:nvSpPr>
        <p:spPr bwMode="auto">
          <a:xfrm>
            <a:off x="1217614" y="1445419"/>
            <a:ext cx="566737" cy="4238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407" y="3131"/>
                </a:moveTo>
                <a:lnTo>
                  <a:pt x="21600" y="10803"/>
                </a:lnTo>
                <a:lnTo>
                  <a:pt x="18407" y="18441"/>
                </a:lnTo>
                <a:lnTo>
                  <a:pt x="10789" y="21600"/>
                </a:lnTo>
                <a:lnTo>
                  <a:pt x="3158" y="18441"/>
                </a:lnTo>
                <a:lnTo>
                  <a:pt x="0" y="10786"/>
                </a:lnTo>
                <a:lnTo>
                  <a:pt x="3158" y="3131"/>
                </a:lnTo>
                <a:lnTo>
                  <a:pt x="10783" y="0"/>
                </a:lnTo>
                <a:lnTo>
                  <a:pt x="18407" y="3131"/>
                </a:lnTo>
                <a:close/>
              </a:path>
            </a:pathLst>
          </a:custGeom>
          <a:solidFill>
            <a:srgbClr val="41E79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pt-BR"/>
          </a:p>
        </p:txBody>
      </p:sp>
      <p:sp>
        <p:nvSpPr>
          <p:cNvPr id="4107" name="Shape 70"/>
          <p:cNvSpPr>
            <a:spLocks noChangeArrowheads="1"/>
          </p:cNvSpPr>
          <p:nvPr/>
        </p:nvSpPr>
        <p:spPr bwMode="auto">
          <a:xfrm>
            <a:off x="1955800" y="1545432"/>
            <a:ext cx="4708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</a:pPr>
            <a:r>
              <a:rPr lang="pt-BR" altLang="pt-BR" sz="18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Considerações </a:t>
            </a:r>
            <a:r>
              <a:rPr lang="pt-BR" altLang="pt-BR" sz="1800" dirty="0" smtClean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Iniciais e programação do dia</a:t>
            </a:r>
            <a:endParaRPr lang="pt-BR" altLang="pt-BR" sz="1800" dirty="0">
              <a:solidFill>
                <a:srgbClr val="245488"/>
              </a:solidFill>
              <a:latin typeface="Prelo-Medium"/>
              <a:ea typeface="Prelo-Medium"/>
              <a:cs typeface="Prelo-Medium"/>
              <a:sym typeface="Prelo-Medium"/>
            </a:endParaRPr>
          </a:p>
        </p:txBody>
      </p:sp>
      <p:sp>
        <p:nvSpPr>
          <p:cNvPr id="35" name="Shape 76"/>
          <p:cNvSpPr/>
          <p:nvPr/>
        </p:nvSpPr>
        <p:spPr>
          <a:xfrm>
            <a:off x="1392238" y="1595437"/>
            <a:ext cx="222250" cy="166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E1E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9" name="Shape 74"/>
          <p:cNvSpPr>
            <a:spLocks noChangeArrowheads="1"/>
          </p:cNvSpPr>
          <p:nvPr/>
        </p:nvSpPr>
        <p:spPr bwMode="auto">
          <a:xfrm>
            <a:off x="2019300" y="2497932"/>
            <a:ext cx="175945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</a:pPr>
            <a:r>
              <a:rPr lang="pt-BR" altLang="pt-BR" sz="18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Eventos de SST</a:t>
            </a:r>
          </a:p>
        </p:txBody>
      </p:sp>
      <p:sp>
        <p:nvSpPr>
          <p:cNvPr id="4110" name="Shape 66"/>
          <p:cNvSpPr>
            <a:spLocks/>
          </p:cNvSpPr>
          <p:nvPr/>
        </p:nvSpPr>
        <p:spPr bwMode="auto">
          <a:xfrm>
            <a:off x="1216025" y="3327797"/>
            <a:ext cx="566738" cy="4226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407" y="3131"/>
                </a:moveTo>
                <a:lnTo>
                  <a:pt x="21600" y="10803"/>
                </a:lnTo>
                <a:lnTo>
                  <a:pt x="18407" y="18441"/>
                </a:lnTo>
                <a:lnTo>
                  <a:pt x="10789" y="21600"/>
                </a:lnTo>
                <a:lnTo>
                  <a:pt x="3158" y="18441"/>
                </a:lnTo>
                <a:lnTo>
                  <a:pt x="0" y="10786"/>
                </a:lnTo>
                <a:lnTo>
                  <a:pt x="3158" y="3131"/>
                </a:lnTo>
                <a:lnTo>
                  <a:pt x="10783" y="0"/>
                </a:lnTo>
                <a:lnTo>
                  <a:pt x="18407" y="3131"/>
                </a:lnTo>
                <a:close/>
              </a:path>
            </a:pathLst>
          </a:custGeom>
          <a:solidFill>
            <a:srgbClr val="41E79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pt-BR"/>
          </a:p>
        </p:txBody>
      </p:sp>
      <p:sp>
        <p:nvSpPr>
          <p:cNvPr id="4111" name="Shape 70"/>
          <p:cNvSpPr>
            <a:spLocks noChangeArrowheads="1"/>
          </p:cNvSpPr>
          <p:nvPr/>
        </p:nvSpPr>
        <p:spPr bwMode="auto">
          <a:xfrm>
            <a:off x="1908176" y="4346050"/>
            <a:ext cx="452527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</a:pPr>
            <a:r>
              <a:rPr lang="pt-BR" altLang="pt-BR" sz="1800" dirty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Seguro contra Acidentes de Trabalho - SAT</a:t>
            </a:r>
          </a:p>
        </p:txBody>
      </p:sp>
      <p:sp>
        <p:nvSpPr>
          <p:cNvPr id="40" name="Shape 76"/>
          <p:cNvSpPr/>
          <p:nvPr/>
        </p:nvSpPr>
        <p:spPr>
          <a:xfrm>
            <a:off x="1397000" y="3436144"/>
            <a:ext cx="222250" cy="166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E1E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3" name="Shape 71"/>
          <p:cNvSpPr>
            <a:spLocks/>
          </p:cNvSpPr>
          <p:nvPr/>
        </p:nvSpPr>
        <p:spPr bwMode="auto">
          <a:xfrm>
            <a:off x="1198563" y="2362200"/>
            <a:ext cx="565150" cy="4250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465" y="3156"/>
                </a:moveTo>
                <a:lnTo>
                  <a:pt x="21600" y="10776"/>
                </a:lnTo>
                <a:lnTo>
                  <a:pt x="18465" y="18392"/>
                </a:lnTo>
                <a:lnTo>
                  <a:pt x="10803" y="21600"/>
                </a:lnTo>
                <a:lnTo>
                  <a:pt x="3190" y="18392"/>
                </a:lnTo>
                <a:lnTo>
                  <a:pt x="0" y="10758"/>
                </a:lnTo>
                <a:lnTo>
                  <a:pt x="3190" y="3156"/>
                </a:lnTo>
                <a:lnTo>
                  <a:pt x="10827" y="0"/>
                </a:lnTo>
                <a:lnTo>
                  <a:pt x="18465" y="3156"/>
                </a:lnTo>
                <a:close/>
              </a:path>
            </a:pathLst>
          </a:custGeom>
          <a:solidFill>
            <a:srgbClr val="196A4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pt-BR"/>
          </a:p>
        </p:txBody>
      </p:sp>
      <p:cxnSp>
        <p:nvCxnSpPr>
          <p:cNvPr id="4114" name="Conector reto 6"/>
          <p:cNvCxnSpPr>
            <a:cxnSpLocks noChangeShapeType="1"/>
          </p:cNvCxnSpPr>
          <p:nvPr/>
        </p:nvCxnSpPr>
        <p:spPr bwMode="auto">
          <a:xfrm flipH="1">
            <a:off x="1492250" y="1869282"/>
            <a:ext cx="7938" cy="49291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5" name="Conector reto 18"/>
          <p:cNvCxnSpPr>
            <a:cxnSpLocks noChangeShapeType="1"/>
          </p:cNvCxnSpPr>
          <p:nvPr/>
        </p:nvCxnSpPr>
        <p:spPr bwMode="auto">
          <a:xfrm>
            <a:off x="1481138" y="2787254"/>
            <a:ext cx="0" cy="54054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Shape 77"/>
          <p:cNvSpPr/>
          <p:nvPr/>
        </p:nvSpPr>
        <p:spPr>
          <a:xfrm rot="10800000">
            <a:off x="1395414" y="2463404"/>
            <a:ext cx="223837" cy="167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rgbClr val="E1E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71"/>
          <p:cNvSpPr>
            <a:spLocks/>
          </p:cNvSpPr>
          <p:nvPr/>
        </p:nvSpPr>
        <p:spPr bwMode="auto">
          <a:xfrm>
            <a:off x="1187624" y="4234928"/>
            <a:ext cx="565150" cy="4250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465" y="3156"/>
                </a:moveTo>
                <a:lnTo>
                  <a:pt x="21600" y="10776"/>
                </a:lnTo>
                <a:lnTo>
                  <a:pt x="18465" y="18392"/>
                </a:lnTo>
                <a:lnTo>
                  <a:pt x="10803" y="21600"/>
                </a:lnTo>
                <a:lnTo>
                  <a:pt x="3190" y="18392"/>
                </a:lnTo>
                <a:lnTo>
                  <a:pt x="0" y="10758"/>
                </a:lnTo>
                <a:lnTo>
                  <a:pt x="3190" y="3156"/>
                </a:lnTo>
                <a:lnTo>
                  <a:pt x="10827" y="0"/>
                </a:lnTo>
                <a:lnTo>
                  <a:pt x="18465" y="3156"/>
                </a:lnTo>
                <a:close/>
              </a:path>
            </a:pathLst>
          </a:custGeom>
          <a:solidFill>
            <a:srgbClr val="196A4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pt-BR"/>
          </a:p>
        </p:txBody>
      </p:sp>
      <p:sp>
        <p:nvSpPr>
          <p:cNvPr id="16" name="Shape 77"/>
          <p:cNvSpPr/>
          <p:nvPr/>
        </p:nvSpPr>
        <p:spPr>
          <a:xfrm rot="10800000">
            <a:off x="1384475" y="4336132"/>
            <a:ext cx="223837" cy="167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rgbClr val="E1E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Conector reto 18"/>
          <p:cNvCxnSpPr>
            <a:cxnSpLocks noChangeShapeType="1"/>
          </p:cNvCxnSpPr>
          <p:nvPr/>
        </p:nvCxnSpPr>
        <p:spPr bwMode="auto">
          <a:xfrm flipH="1">
            <a:off x="1475657" y="3731026"/>
            <a:ext cx="20562" cy="49690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Shape 70"/>
          <p:cNvSpPr>
            <a:spLocks noChangeArrowheads="1"/>
          </p:cNvSpPr>
          <p:nvPr/>
        </p:nvSpPr>
        <p:spPr bwMode="auto">
          <a:xfrm>
            <a:off x="1979712" y="3409946"/>
            <a:ext cx="39908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</a:pPr>
            <a:r>
              <a:rPr lang="pt-BR" altLang="pt-BR" sz="1800" dirty="0" smtClean="0">
                <a:solidFill>
                  <a:srgbClr val="245488"/>
                </a:solidFill>
                <a:latin typeface="Prelo-Medium"/>
                <a:ea typeface="Prelo-Medium"/>
                <a:cs typeface="Prelo-Medium"/>
                <a:sym typeface="Prelo-Medium"/>
              </a:rPr>
              <a:t>Órgãos Públicos e os eventos de SST</a:t>
            </a:r>
            <a:endParaRPr lang="pt-BR" altLang="pt-BR" sz="1800" dirty="0">
              <a:solidFill>
                <a:srgbClr val="245488"/>
              </a:solidFill>
              <a:latin typeface="Prelo-Medium"/>
              <a:ea typeface="Prelo-Medium"/>
              <a:cs typeface="Prelo-Medium"/>
              <a:sym typeface="Prel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69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6844" y="2043400"/>
            <a:ext cx="88138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ESTAGIÁRIOS</a:t>
            </a:r>
            <a:endParaRPr lang="pt-BR" sz="3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7896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851" y="854530"/>
            <a:ext cx="8393113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Eventos de SST obrigatórios para Estagiários</a:t>
            </a:r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363838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/>
              <a:t>Estagiários</a:t>
            </a:r>
            <a:endParaRPr lang="pt-BR" alt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7374" y="2067694"/>
            <a:ext cx="8496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1"/>
                </a:solidFill>
              </a:rPr>
              <a:t>Lei nº. 11.788, de 2008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Art. 14.  Aplica-se ao estagiário a legislação relacionada à saúde e segurança no trabalho, sendo sua implementação de responsabilidade da parte concedente do estágio. </a:t>
            </a:r>
          </a:p>
        </p:txBody>
      </p:sp>
    </p:spTree>
    <p:extLst>
      <p:ext uri="{BB962C8B-B14F-4D97-AF65-F5344CB8AC3E}">
        <p14:creationId xmlns:p14="http://schemas.microsoft.com/office/powerpoint/2010/main" val="385250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0826" y="862012"/>
            <a:ext cx="86709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Aft>
                <a:spcPts val="0"/>
              </a:spcAft>
              <a:buClrTx/>
              <a:buSzTx/>
              <a:defRPr/>
            </a:pPr>
            <a:r>
              <a:rPr lang="pt-BR" sz="3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Os eventos de Saúde e Segurança do Trabalhador no </a:t>
            </a:r>
            <a:r>
              <a:rPr lang="pt-BR" sz="36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eSocial</a:t>
            </a:r>
            <a:endParaRPr lang="pt-BR" sz="36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15754"/>
            <a:ext cx="7010400" cy="138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orion.oliveira\Desktop\man-hold-exclamation-mark-23111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057525"/>
            <a:ext cx="1136650" cy="11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0825" y="-20538"/>
            <a:ext cx="835818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3600" dirty="0"/>
          </a:p>
          <a:p>
            <a:pPr algn="ctr"/>
            <a:r>
              <a:rPr lang="pt-BR" sz="3600" dirty="0"/>
              <a:t> </a:t>
            </a:r>
            <a:r>
              <a:rPr lang="pt-BR" sz="3600" dirty="0">
                <a:solidFill>
                  <a:srgbClr val="FF0000"/>
                </a:solidFill>
              </a:rPr>
              <a:t>NDE nº </a:t>
            </a:r>
            <a:r>
              <a:rPr lang="pt-BR" sz="3600" dirty="0" smtClean="0">
                <a:solidFill>
                  <a:srgbClr val="FF0000"/>
                </a:solidFill>
              </a:rPr>
              <a:t>01/2018, </a:t>
            </a:r>
            <a:r>
              <a:rPr lang="pt-BR" sz="3600" dirty="0">
                <a:solidFill>
                  <a:srgbClr val="FF0000"/>
                </a:solidFill>
              </a:rPr>
              <a:t>com </a:t>
            </a:r>
            <a:r>
              <a:rPr lang="pt-BR" sz="3600" dirty="0" smtClean="0">
                <a:solidFill>
                  <a:srgbClr val="FF0000"/>
                </a:solidFill>
              </a:rPr>
              <a:t>mudanças importantes nos eventos de SST.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249974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Previsão </a:t>
            </a:r>
            <a:r>
              <a:rPr lang="pt-BR" b="1" dirty="0">
                <a:solidFill>
                  <a:schemeClr val="tx1"/>
                </a:solidFill>
              </a:rPr>
              <a:t>de implantação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• Ambiente de produção restrita: 03/10/2018. </a:t>
            </a:r>
          </a:p>
          <a:p>
            <a:r>
              <a:rPr lang="pt-BR" dirty="0">
                <a:solidFill>
                  <a:schemeClr val="tx1"/>
                </a:solidFill>
              </a:rPr>
              <a:t>• Ambiente de produção: 08/01/2019.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2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/>
          </p:cNvSpPr>
          <p:nvPr/>
        </p:nvSpPr>
        <p:spPr bwMode="auto">
          <a:xfrm>
            <a:off x="485775" y="1928813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9219" name="CaixaDeTexto 1"/>
          <p:cNvSpPr txBox="1">
            <a:spLocks noChangeArrowheads="1"/>
          </p:cNvSpPr>
          <p:nvPr/>
        </p:nvSpPr>
        <p:spPr bwMode="auto">
          <a:xfrm>
            <a:off x="311150" y="675248"/>
            <a:ext cx="8610600" cy="5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ts val="3400"/>
              </a:lnSpc>
              <a:defRPr/>
            </a:pPr>
            <a:r>
              <a:rPr lang="pt-BR" alt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Tabelas do eSocial importantes para SST</a:t>
            </a:r>
            <a:endParaRPr lang="pt-BR" altLang="pt-BR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32768002"/>
              </p:ext>
            </p:extLst>
          </p:nvPr>
        </p:nvGraphicFramePr>
        <p:xfrm>
          <a:off x="72008" y="1475854"/>
          <a:ext cx="4544442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122007190"/>
              </p:ext>
            </p:extLst>
          </p:nvPr>
        </p:nvGraphicFramePr>
        <p:xfrm>
          <a:off x="4788024" y="1203598"/>
          <a:ext cx="4527550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/>
          </p:cNvSpPr>
          <p:nvPr/>
        </p:nvSpPr>
        <p:spPr bwMode="auto">
          <a:xfrm>
            <a:off x="485775" y="1928813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9219" name="CaixaDeTexto 1"/>
          <p:cNvSpPr txBox="1">
            <a:spLocks noChangeArrowheads="1"/>
          </p:cNvSpPr>
          <p:nvPr/>
        </p:nvSpPr>
        <p:spPr bwMode="auto">
          <a:xfrm>
            <a:off x="311150" y="603240"/>
            <a:ext cx="8610600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ts val="3400"/>
              </a:lnSpc>
              <a:defRPr/>
            </a:pPr>
            <a:r>
              <a:rPr lang="pt-BR" altLang="pt-BR" sz="3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Eventos de SST no eSocial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91466703"/>
              </p:ext>
            </p:extLst>
          </p:nvPr>
        </p:nvGraphicFramePr>
        <p:xfrm>
          <a:off x="107504" y="1225290"/>
          <a:ext cx="8928992" cy="379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de cantos arredondados 2"/>
          <p:cNvSpPr/>
          <p:nvPr/>
        </p:nvSpPr>
        <p:spPr bwMode="auto">
          <a:xfrm>
            <a:off x="2411760" y="4227934"/>
            <a:ext cx="4032448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11760" y="4227934"/>
            <a:ext cx="3942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/>
              <a:t>S-2245</a:t>
            </a:r>
          </a:p>
          <a:p>
            <a:pPr algn="ctr"/>
            <a:r>
              <a:rPr lang="pt-BR" sz="1800" dirty="0" smtClean="0"/>
              <a:t>Treinamentos e Capacitações (tabela 29)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237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/>
          </p:cNvSpPr>
          <p:nvPr/>
        </p:nvSpPr>
        <p:spPr bwMode="auto">
          <a:xfrm>
            <a:off x="485775" y="1928813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9219" name="CaixaDeTexto 1"/>
          <p:cNvSpPr txBox="1">
            <a:spLocks noChangeArrowheads="1"/>
          </p:cNvSpPr>
          <p:nvPr/>
        </p:nvSpPr>
        <p:spPr bwMode="auto">
          <a:xfrm>
            <a:off x="311150" y="639382"/>
            <a:ext cx="8610600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ts val="3400"/>
              </a:lnSpc>
              <a:defRPr/>
            </a:pPr>
            <a:r>
              <a:rPr lang="pt-BR" altLang="pt-BR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S-1005 - Tabela </a:t>
            </a:r>
            <a:r>
              <a:rPr lang="pt-BR" altLang="pt-BR" sz="3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de Estabelecimentos, Obras ou Unidades de Órgãos Públicos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1151" y="2067694"/>
            <a:ext cx="82932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Incluído grupo para prestação de informação sobre programas e planos de SST (tabela 30), indicando a data de início da vigência.</a:t>
            </a:r>
          </a:p>
          <a:p>
            <a:pPr algn="just">
              <a:defRPr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  <a:ea typeface="Lucida Sans Unicode" pitchFamily="34" charset="0"/>
            </a:endParaRPr>
          </a:p>
          <a:p>
            <a:pPr algn="just">
              <a:defRPr/>
            </a:pP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Ex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: PPR, PPRA, PCMSO, etc.</a:t>
            </a:r>
            <a:endParaRPr lang="pt-BR" sz="2000" dirty="0">
              <a:solidFill>
                <a:schemeClr val="accent1">
                  <a:lumMod val="50000"/>
                </a:schemeClr>
              </a:solidFill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4" y="1203598"/>
            <a:ext cx="898388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14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6844" y="2043400"/>
            <a:ext cx="88138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DETALHANDO OS EVENTOS</a:t>
            </a:r>
            <a:endParaRPr lang="pt-BR" sz="3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39789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851" y="854530"/>
            <a:ext cx="8393113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S- 1060 – Tabela de Ambientes de Trabalho</a:t>
            </a:r>
            <a:endParaRPr lang="pt-BR" altLang="pt-BR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363838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/>
              <a:t>Estagiários</a:t>
            </a:r>
            <a:endParaRPr lang="pt-BR" alt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7374" y="1707654"/>
            <a:ext cx="8496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Descrevo os ambientes de trabalho com as seguintes informações: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Atribuição de código ao ambiente;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Descrição do ambiente em até 8000 caracteres;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Indicação se o ambiente é próprio ou de terceiro;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Fatores de risco existentes no ambiente (tabela 23)</a:t>
            </a:r>
          </a:p>
        </p:txBody>
      </p:sp>
    </p:spTree>
    <p:extLst>
      <p:ext uri="{BB962C8B-B14F-4D97-AF65-F5344CB8AC3E}">
        <p14:creationId xmlns:p14="http://schemas.microsoft.com/office/powerpoint/2010/main" val="1934345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0"/>
          <p:cNvSpPr txBox="1"/>
          <p:nvPr/>
        </p:nvSpPr>
        <p:spPr>
          <a:xfrm>
            <a:off x="539552" y="4083918"/>
            <a:ext cx="81369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1800" b="1" spc="-5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Observação: os eventos de  SST só deverão ser enviados a partir janeiro de 2019, no caso dos dois primeiros grupos, e a partir de julho de 2019 , para o terceiro grupo.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95536" y="1418817"/>
            <a:ext cx="2543406" cy="2305061"/>
          </a:xfrm>
          <a:prstGeom prst="roundRect">
            <a:avLst>
              <a:gd name="adj" fmla="val 359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538895" y="1995686"/>
            <a:ext cx="2256689" cy="1584176"/>
          </a:xfrm>
          <a:prstGeom prst="roundRect">
            <a:avLst>
              <a:gd name="adj" fmla="val 47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object 10"/>
          <p:cNvSpPr txBox="1"/>
          <p:nvPr/>
        </p:nvSpPr>
        <p:spPr>
          <a:xfrm>
            <a:off x="403125" y="1507181"/>
            <a:ext cx="254340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500" b="1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01/2018</a:t>
            </a:r>
            <a:r>
              <a:rPr lang="en-US" b="1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9" name="object 10"/>
          <p:cNvSpPr txBox="1"/>
          <p:nvPr/>
        </p:nvSpPr>
        <p:spPr>
          <a:xfrm>
            <a:off x="731135" y="2067694"/>
            <a:ext cx="187220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pt-BR" b="1" spc="-5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Faturamento superior a 78 milhões de reais em 2016</a:t>
            </a: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3147539" y="1418817"/>
            <a:ext cx="2543406" cy="2305061"/>
          </a:xfrm>
          <a:prstGeom prst="roundRect">
            <a:avLst>
              <a:gd name="adj" fmla="val 359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3305041" y="1995686"/>
            <a:ext cx="2256689" cy="1584176"/>
          </a:xfrm>
          <a:prstGeom prst="roundRect">
            <a:avLst>
              <a:gd name="adj" fmla="val 47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object 10"/>
          <p:cNvSpPr txBox="1"/>
          <p:nvPr/>
        </p:nvSpPr>
        <p:spPr>
          <a:xfrm>
            <a:off x="3155128" y="1507181"/>
            <a:ext cx="254340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500" b="1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07/2018</a:t>
            </a:r>
            <a:r>
              <a:rPr lang="en-US" b="1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6" name="object 10"/>
          <p:cNvSpPr txBox="1"/>
          <p:nvPr/>
        </p:nvSpPr>
        <p:spPr>
          <a:xfrm>
            <a:off x="3483138" y="2204740"/>
            <a:ext cx="187220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pt-BR" sz="2000" b="1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Demais </a:t>
            </a:r>
            <a:r>
              <a:rPr lang="pt-BR" sz="2000" b="1" spc="-5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empregadores, exceto órgãos públicos</a:t>
            </a:r>
          </a:p>
        </p:txBody>
      </p:sp>
      <p:sp>
        <p:nvSpPr>
          <p:cNvPr id="47" name="Retângulo de cantos arredondados 46"/>
          <p:cNvSpPr/>
          <p:nvPr/>
        </p:nvSpPr>
        <p:spPr>
          <a:xfrm>
            <a:off x="5868144" y="1418817"/>
            <a:ext cx="2543406" cy="2305061"/>
          </a:xfrm>
          <a:prstGeom prst="roundRect">
            <a:avLst>
              <a:gd name="adj" fmla="val 359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6011503" y="1995686"/>
            <a:ext cx="2256689" cy="1584176"/>
          </a:xfrm>
          <a:prstGeom prst="roundRect">
            <a:avLst>
              <a:gd name="adj" fmla="val 47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object 10"/>
          <p:cNvSpPr txBox="1"/>
          <p:nvPr/>
        </p:nvSpPr>
        <p:spPr>
          <a:xfrm>
            <a:off x="5875733" y="1507181"/>
            <a:ext cx="254340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500" b="1" spc="-5" dirty="0">
                <a:latin typeface="Calibri" pitchFamily="34" charset="0"/>
                <a:cs typeface="Calibri" pitchFamily="34" charset="0"/>
              </a:rPr>
              <a:t>01/2019</a:t>
            </a:r>
            <a:r>
              <a:rPr lang="en-US" b="1" spc="-5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0" name="object 10"/>
          <p:cNvSpPr txBox="1"/>
          <p:nvPr/>
        </p:nvSpPr>
        <p:spPr>
          <a:xfrm>
            <a:off x="6203743" y="2438767"/>
            <a:ext cx="187220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pt-BR" b="1" spc="-5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Órgãos Públicos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627534"/>
            <a:ext cx="849256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ctr" defTabSz="911225">
              <a:lnSpc>
                <a:spcPct val="113000"/>
              </a:lnSpc>
              <a:spcBef>
                <a:spcPts val="500"/>
              </a:spcBef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/>
            </a:pPr>
            <a:r>
              <a:rPr lang="pt-BR" sz="3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Implantação por “Etapas”</a:t>
            </a:r>
          </a:p>
        </p:txBody>
      </p:sp>
    </p:spTree>
    <p:extLst>
      <p:ext uri="{BB962C8B-B14F-4D97-AF65-F5344CB8AC3E}">
        <p14:creationId xmlns:p14="http://schemas.microsoft.com/office/powerpoint/2010/main" val="9821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4" grpId="0" animBg="1"/>
      <p:bldP spid="35" grpId="0"/>
      <p:bldP spid="39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252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851" y="854530"/>
            <a:ext cx="8393113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S- 1065 – Tabela de Equipamentos de Proteção</a:t>
            </a:r>
            <a:endParaRPr lang="pt-BR" altLang="pt-BR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363838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/>
              <a:t>Estagiários</a:t>
            </a:r>
            <a:endParaRPr lang="pt-BR" alt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7374" y="1707654"/>
            <a:ext cx="8496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Descrevo os EPIs e </a:t>
            </a:r>
            <a:r>
              <a:rPr lang="pt-BR" dirty="0" err="1" smtClean="0">
                <a:solidFill>
                  <a:schemeClr val="tx1"/>
                </a:solidFill>
              </a:rPr>
              <a:t>EPCs</a:t>
            </a:r>
            <a:r>
              <a:rPr lang="pt-BR" dirty="0" smtClean="0">
                <a:solidFill>
                  <a:schemeClr val="tx1"/>
                </a:solidFill>
              </a:rPr>
              <a:t> que utilizo: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Atribuo código ao Equipamento de Proteção;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Indico se é EPI ou EPC;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Descrição do Equipamento de Proteção em até 999 caracteres;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Informo o CA, se aplicável.</a:t>
            </a:r>
          </a:p>
        </p:txBody>
      </p:sp>
    </p:spTree>
    <p:extLst>
      <p:ext uri="{BB962C8B-B14F-4D97-AF65-F5344CB8AC3E}">
        <p14:creationId xmlns:p14="http://schemas.microsoft.com/office/powerpoint/2010/main" val="391584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37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5" y="854530"/>
            <a:ext cx="860946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S- 2210 – Comunicação de Acidentes de Trabalho</a:t>
            </a:r>
            <a:endParaRPr lang="pt-BR" altLang="pt-BR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363838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/>
              <a:t>Estagiários</a:t>
            </a:r>
            <a:endParaRPr lang="pt-BR" alt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7374" y="1707654"/>
            <a:ext cx="8496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Informações que atualmente compõem o formulário da CAT, com alguns aperfeiçoamentos: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Indicação do tipo de acidente de trabalho por capitulação legal;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Possibilidade de informar que acidente ocorreu no exterior;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Possibilidade de enviar CAT parcial.</a:t>
            </a:r>
          </a:p>
        </p:txBody>
      </p:sp>
    </p:spTree>
    <p:extLst>
      <p:ext uri="{BB962C8B-B14F-4D97-AF65-F5344CB8AC3E}">
        <p14:creationId xmlns:p14="http://schemas.microsoft.com/office/powerpoint/2010/main" val="2165017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5" y="627534"/>
            <a:ext cx="860946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S- 2220 – Monitoramento da Saúde do Trabalhador e exame toxicológico</a:t>
            </a:r>
            <a:endParaRPr lang="pt-BR" altLang="pt-BR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363838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/>
              <a:t>Estagiários</a:t>
            </a:r>
            <a:endParaRPr lang="pt-BR" alt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7374" y="1707654"/>
            <a:ext cx="8496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Evento utilizado para prestação de informações sobre os Atestados de Saúde Ocupacional admissional, </a:t>
            </a:r>
            <a:r>
              <a:rPr lang="pt-BR" dirty="0" err="1" smtClean="0">
                <a:solidFill>
                  <a:schemeClr val="tx1"/>
                </a:solidFill>
              </a:rPr>
              <a:t>demissional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  <a:r>
              <a:rPr lang="pt-BR" dirty="0" err="1" smtClean="0">
                <a:solidFill>
                  <a:schemeClr val="tx1"/>
                </a:solidFill>
              </a:rPr>
              <a:t>períodico</a:t>
            </a:r>
            <a:r>
              <a:rPr lang="pt-BR" dirty="0" smtClean="0">
                <a:solidFill>
                  <a:schemeClr val="tx1"/>
                </a:solidFill>
              </a:rPr>
              <a:t>, de mudança de função e de retorno ao trabalho, além das informações do exame toxicológico do motorista profissional.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O exame de monitoramento pontual foi inserido para prestação de informações não englobadas nos </a:t>
            </a:r>
            <a:r>
              <a:rPr lang="pt-BR" dirty="0" err="1" smtClean="0">
                <a:solidFill>
                  <a:schemeClr val="tx1"/>
                </a:solidFill>
              </a:rPr>
              <a:t>ASOs</a:t>
            </a:r>
            <a:r>
              <a:rPr lang="pt-BR" dirty="0" smtClean="0">
                <a:solidFill>
                  <a:schemeClr val="tx1"/>
                </a:solidFill>
              </a:rPr>
              <a:t> acima mencionados.</a:t>
            </a:r>
          </a:p>
        </p:txBody>
      </p:sp>
    </p:spTree>
    <p:extLst>
      <p:ext uri="{BB962C8B-B14F-4D97-AF65-F5344CB8AC3E}">
        <p14:creationId xmlns:p14="http://schemas.microsoft.com/office/powerpoint/2010/main" val="41696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16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1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67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5" y="627534"/>
            <a:ext cx="860946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S- 2240 – Condições Ambientais do Trabalho – Fatores de Risco</a:t>
            </a:r>
            <a:endParaRPr lang="pt-BR" altLang="pt-BR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363838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/>
              <a:t>Estagiários</a:t>
            </a:r>
            <a:endParaRPr lang="pt-BR" alt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7374" y="1707654"/>
            <a:ext cx="8496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ea typeface="Lucida Sans Unicode" pitchFamily="34" charset="0"/>
              </a:rPr>
              <a:t>Evento utilizado para vinculação do trabalhador a determinado ambiente, individualizando, por trabalhador, os fatores de risco declarados no S-1060 e descrevendo se tal exposição, combinada com demais requisitos específicos, enseja pagamento de insalubridade, periculosidade ou o recolhimento do FAE (Financiamento Aposentadoria Especial)</a:t>
            </a:r>
            <a:endParaRPr lang="pt-BR" alt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1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1509797" y="699541"/>
            <a:ext cx="5936788" cy="54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pt-BR" sz="3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Implantação por “Fases”</a:t>
            </a:r>
          </a:p>
        </p:txBody>
      </p:sp>
      <p:grpSp>
        <p:nvGrpSpPr>
          <p:cNvPr id="2" name="Grupo 22"/>
          <p:cNvGrpSpPr/>
          <p:nvPr/>
        </p:nvGrpSpPr>
        <p:grpSpPr>
          <a:xfrm>
            <a:off x="1259632" y="1432557"/>
            <a:ext cx="2083230" cy="1643249"/>
            <a:chOff x="328530" y="1576573"/>
            <a:chExt cx="2083230" cy="1643249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328530" y="1707654"/>
              <a:ext cx="2083230" cy="1512168"/>
            </a:xfrm>
            <a:prstGeom prst="roundRect">
              <a:avLst>
                <a:gd name="adj" fmla="val 359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Retângulo de cantos arredondados 26"/>
            <p:cNvSpPr/>
            <p:nvPr/>
          </p:nvSpPr>
          <p:spPr>
            <a:xfrm>
              <a:off x="328530" y="1576573"/>
              <a:ext cx="2083230" cy="360040"/>
            </a:xfrm>
            <a:prstGeom prst="roundRect">
              <a:avLst>
                <a:gd name="adj" fmla="val 3595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object 10"/>
            <p:cNvSpPr txBox="1"/>
            <p:nvPr/>
          </p:nvSpPr>
          <p:spPr>
            <a:xfrm>
              <a:off x="328530" y="1633483"/>
              <a:ext cx="208323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600" b="1" spc="-5" dirty="0">
                  <a:latin typeface="Calibri" pitchFamily="34" charset="0"/>
                  <a:cs typeface="Calibri" pitchFamily="34" charset="0"/>
                </a:rPr>
                <a:t>PRIMEIRO MÊS </a:t>
              </a:r>
            </a:p>
          </p:txBody>
        </p:sp>
        <p:sp>
          <p:nvSpPr>
            <p:cNvPr id="29" name="object 10"/>
            <p:cNvSpPr txBox="1"/>
            <p:nvPr/>
          </p:nvSpPr>
          <p:spPr>
            <a:xfrm>
              <a:off x="434041" y="2067694"/>
              <a:ext cx="1872208" cy="9848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pt-BR" sz="1600" b="1" spc="-5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Início da obrigatoriedade do envio dos eventos </a:t>
              </a:r>
            </a:p>
            <a:p>
              <a:pPr marL="12700" algn="ctr">
                <a:lnSpc>
                  <a:spcPct val="100000"/>
                </a:lnSpc>
              </a:pPr>
              <a:r>
                <a:rPr lang="pt-BR" sz="1600" b="1" spc="-5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da empresa</a:t>
              </a:r>
            </a:p>
          </p:txBody>
        </p:sp>
      </p:grpSp>
      <p:grpSp>
        <p:nvGrpSpPr>
          <p:cNvPr id="3" name="Grupo 29"/>
          <p:cNvGrpSpPr/>
          <p:nvPr/>
        </p:nvGrpSpPr>
        <p:grpSpPr>
          <a:xfrm>
            <a:off x="3558886" y="1419622"/>
            <a:ext cx="2083230" cy="1722227"/>
            <a:chOff x="328530" y="1576573"/>
            <a:chExt cx="2083230" cy="1722227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328530" y="1707654"/>
              <a:ext cx="2083230" cy="1512168"/>
            </a:xfrm>
            <a:prstGeom prst="roundRect">
              <a:avLst>
                <a:gd name="adj" fmla="val 359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Retângulo de cantos arredondados 31"/>
            <p:cNvSpPr/>
            <p:nvPr/>
          </p:nvSpPr>
          <p:spPr>
            <a:xfrm>
              <a:off x="328530" y="1576573"/>
              <a:ext cx="2083230" cy="360040"/>
            </a:xfrm>
            <a:prstGeom prst="roundRect">
              <a:avLst>
                <a:gd name="adj" fmla="val 3595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object 10"/>
            <p:cNvSpPr txBox="1"/>
            <p:nvPr/>
          </p:nvSpPr>
          <p:spPr>
            <a:xfrm>
              <a:off x="328530" y="1633483"/>
              <a:ext cx="208323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600" b="1" spc="-5" dirty="0">
                  <a:latin typeface="Calibri" pitchFamily="34" charset="0"/>
                  <a:cs typeface="Calibri" pitchFamily="34" charset="0"/>
                </a:rPr>
                <a:t>TERCEIRO MÊS </a:t>
              </a:r>
            </a:p>
          </p:txBody>
        </p:sp>
        <p:sp>
          <p:nvSpPr>
            <p:cNvPr id="37" name="object 10"/>
            <p:cNvSpPr txBox="1"/>
            <p:nvPr/>
          </p:nvSpPr>
          <p:spPr>
            <a:xfrm>
              <a:off x="434041" y="2067694"/>
              <a:ext cx="1872208" cy="12311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pt-BR" sz="1600" b="1" spc="-5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Início da obrigatoriedade do envio dos eventos </a:t>
              </a:r>
            </a:p>
            <a:p>
              <a:pPr marL="12700" algn="ctr">
                <a:lnSpc>
                  <a:spcPct val="100000"/>
                </a:lnSpc>
              </a:pPr>
              <a:r>
                <a:rPr lang="pt-BR" sz="1600" b="1" spc="-5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dos vínculos</a:t>
              </a:r>
            </a:p>
            <a:p>
              <a:pPr marL="12700" algn="ctr">
                <a:lnSpc>
                  <a:spcPct val="100000"/>
                </a:lnSpc>
              </a:pPr>
              <a:endParaRPr lang="pt-BR" sz="1600" b="1" spc="-5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upo 37"/>
          <p:cNvGrpSpPr/>
          <p:nvPr/>
        </p:nvGrpSpPr>
        <p:grpSpPr>
          <a:xfrm>
            <a:off x="5863142" y="1425587"/>
            <a:ext cx="2083230" cy="1722227"/>
            <a:chOff x="328530" y="1576573"/>
            <a:chExt cx="2083230" cy="1722227"/>
          </a:xfrm>
        </p:grpSpPr>
        <p:sp>
          <p:nvSpPr>
            <p:cNvPr id="40" name="Retângulo de cantos arredondados 39"/>
            <p:cNvSpPr/>
            <p:nvPr/>
          </p:nvSpPr>
          <p:spPr>
            <a:xfrm>
              <a:off x="328530" y="1707654"/>
              <a:ext cx="2083230" cy="1512168"/>
            </a:xfrm>
            <a:prstGeom prst="roundRect">
              <a:avLst>
                <a:gd name="adj" fmla="val 359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>
            <a:xfrm>
              <a:off x="328530" y="1576573"/>
              <a:ext cx="2083230" cy="360040"/>
            </a:xfrm>
            <a:prstGeom prst="roundRect">
              <a:avLst>
                <a:gd name="adj" fmla="val 3595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object 10"/>
            <p:cNvSpPr txBox="1"/>
            <p:nvPr/>
          </p:nvSpPr>
          <p:spPr>
            <a:xfrm>
              <a:off x="328530" y="1633483"/>
              <a:ext cx="208323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600" b="1" spc="-5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spc="-5" dirty="0">
                  <a:latin typeface="Calibri" pitchFamily="34" charset="0"/>
                  <a:cs typeface="Calibri" pitchFamily="34" charset="0"/>
                </a:rPr>
                <a:t>QUINTO MÊS </a:t>
              </a:r>
            </a:p>
          </p:txBody>
        </p:sp>
        <p:sp>
          <p:nvSpPr>
            <p:cNvPr id="51" name="object 10"/>
            <p:cNvSpPr txBox="1"/>
            <p:nvPr/>
          </p:nvSpPr>
          <p:spPr>
            <a:xfrm>
              <a:off x="434041" y="2067694"/>
              <a:ext cx="1872208" cy="12311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pt-BR" sz="1600" b="1" spc="-5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Início da obrigatoriedade do envio dos eventos </a:t>
              </a:r>
            </a:p>
            <a:p>
              <a:pPr marL="12700" algn="ctr">
                <a:lnSpc>
                  <a:spcPct val="100000"/>
                </a:lnSpc>
              </a:pPr>
              <a:r>
                <a:rPr lang="pt-BR" sz="1600" b="1" spc="-5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de folha</a:t>
              </a:r>
            </a:p>
            <a:p>
              <a:pPr marL="12700" algn="ctr">
                <a:lnSpc>
                  <a:spcPct val="100000"/>
                </a:lnSpc>
              </a:pPr>
              <a:endParaRPr lang="pt-BR" sz="1600" b="1" spc="-5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1"/>
          <p:cNvGrpSpPr/>
          <p:nvPr/>
        </p:nvGrpSpPr>
        <p:grpSpPr>
          <a:xfrm>
            <a:off x="2416762" y="3330830"/>
            <a:ext cx="2083230" cy="897104"/>
            <a:chOff x="328530" y="1576573"/>
            <a:chExt cx="2083230" cy="897104"/>
          </a:xfrm>
        </p:grpSpPr>
        <p:sp>
          <p:nvSpPr>
            <p:cNvPr id="53" name="Retângulo de cantos arredondados 52"/>
            <p:cNvSpPr/>
            <p:nvPr/>
          </p:nvSpPr>
          <p:spPr>
            <a:xfrm>
              <a:off x="328530" y="1707654"/>
              <a:ext cx="2083230" cy="766023"/>
            </a:xfrm>
            <a:prstGeom prst="roundRect">
              <a:avLst>
                <a:gd name="adj" fmla="val 359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Retângulo de cantos arredondados 53"/>
            <p:cNvSpPr/>
            <p:nvPr/>
          </p:nvSpPr>
          <p:spPr>
            <a:xfrm>
              <a:off x="328530" y="1576573"/>
              <a:ext cx="2083230" cy="360040"/>
            </a:xfrm>
            <a:prstGeom prst="roundRect">
              <a:avLst>
                <a:gd name="adj" fmla="val 3595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object 10"/>
            <p:cNvSpPr txBox="1"/>
            <p:nvPr/>
          </p:nvSpPr>
          <p:spPr>
            <a:xfrm>
              <a:off x="328530" y="1633483"/>
              <a:ext cx="208323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600" b="1" spc="-5" dirty="0">
                  <a:latin typeface="Calibri" pitchFamily="34" charset="0"/>
                  <a:cs typeface="Calibri" pitchFamily="34" charset="0"/>
                </a:rPr>
                <a:t>SÉTIMO MÊS </a:t>
              </a:r>
            </a:p>
          </p:txBody>
        </p:sp>
        <p:sp>
          <p:nvSpPr>
            <p:cNvPr id="56" name="object 10"/>
            <p:cNvSpPr txBox="1"/>
            <p:nvPr/>
          </p:nvSpPr>
          <p:spPr>
            <a:xfrm>
              <a:off x="434041" y="2067694"/>
              <a:ext cx="187220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pt-BR" sz="1600" b="1" spc="-5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Substituição da GFIP</a:t>
              </a:r>
            </a:p>
          </p:txBody>
        </p:sp>
      </p:grpSp>
      <p:grpSp>
        <p:nvGrpSpPr>
          <p:cNvPr id="7" name="Grupo 56"/>
          <p:cNvGrpSpPr/>
          <p:nvPr/>
        </p:nvGrpSpPr>
        <p:grpSpPr>
          <a:xfrm>
            <a:off x="4721018" y="3330830"/>
            <a:ext cx="2083230" cy="897104"/>
            <a:chOff x="328530" y="1576573"/>
            <a:chExt cx="2083230" cy="897104"/>
          </a:xfrm>
        </p:grpSpPr>
        <p:sp>
          <p:nvSpPr>
            <p:cNvPr id="58" name="Retângulo de cantos arredondados 57"/>
            <p:cNvSpPr/>
            <p:nvPr/>
          </p:nvSpPr>
          <p:spPr>
            <a:xfrm>
              <a:off x="328530" y="1707654"/>
              <a:ext cx="2083230" cy="766023"/>
            </a:xfrm>
            <a:prstGeom prst="roundRect">
              <a:avLst>
                <a:gd name="adj" fmla="val 359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" name="Retângulo de cantos arredondados 58"/>
            <p:cNvSpPr/>
            <p:nvPr/>
          </p:nvSpPr>
          <p:spPr>
            <a:xfrm>
              <a:off x="328530" y="1576573"/>
              <a:ext cx="2083230" cy="360040"/>
            </a:xfrm>
            <a:prstGeom prst="roundRect">
              <a:avLst>
                <a:gd name="adj" fmla="val 3595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object 10"/>
            <p:cNvSpPr txBox="1"/>
            <p:nvPr/>
          </p:nvSpPr>
          <p:spPr>
            <a:xfrm>
              <a:off x="328530" y="1633483"/>
              <a:ext cx="2083230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600" b="1" spc="-5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b="1" spc="-5" dirty="0" smtClean="0">
                  <a:latin typeface="Calibri" pitchFamily="34" charset="0"/>
                  <a:cs typeface="Calibri" pitchFamily="34" charset="0"/>
                </a:rPr>
                <a:t>JANEIRO/2019</a:t>
              </a:r>
              <a:endParaRPr lang="en-US" sz="1600" b="1" spc="-5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object 10"/>
            <p:cNvSpPr txBox="1"/>
            <p:nvPr/>
          </p:nvSpPr>
          <p:spPr>
            <a:xfrm>
              <a:off x="434041" y="2067694"/>
              <a:ext cx="187220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pt-BR" sz="1600" b="1" spc="-5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Eventos de SST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4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1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7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00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5" y="627534"/>
            <a:ext cx="860946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S- 2245 – Treinamentos e Capacitações</a:t>
            </a:r>
            <a:endParaRPr lang="pt-BR" altLang="pt-BR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363838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/>
              <a:t>Estagiários</a:t>
            </a:r>
            <a:endParaRPr lang="pt-BR" alt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7374" y="2235517"/>
            <a:ext cx="8496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800" dirty="0" smtClean="0">
                <a:solidFill>
                  <a:prstClr val="black"/>
                </a:solidFill>
              </a:rPr>
              <a:t>Evento utilizado para prestação de informações de treinamentos e capacitações obrigatórios pelas </a:t>
            </a:r>
            <a:r>
              <a:rPr lang="pt-BR" altLang="pt-BR" sz="2800" dirty="0" err="1" smtClean="0">
                <a:solidFill>
                  <a:prstClr val="black"/>
                </a:solidFill>
              </a:rPr>
              <a:t>NRs</a:t>
            </a:r>
            <a:r>
              <a:rPr lang="pt-BR" altLang="pt-BR" sz="2800" dirty="0" smtClean="0">
                <a:solidFill>
                  <a:prstClr val="black"/>
                </a:solidFill>
              </a:rPr>
              <a:t> do Ministério do Trabalho (utilizar tabela 29).</a:t>
            </a:r>
            <a:endParaRPr lang="pt-BR" alt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21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92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851" y="627534"/>
            <a:ext cx="8393113" cy="4481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 smtClean="0">
                <a:solidFill>
                  <a:srgbClr val="002774"/>
                </a:solidFill>
                <a:cs typeface="Times New Roman" pitchFamily="18" charset="0"/>
              </a:rPr>
              <a:t>Eventos </a:t>
            </a:r>
            <a:r>
              <a:rPr lang="pt-BR" altLang="pt-BR" sz="2800" b="1" u="sng" dirty="0">
                <a:solidFill>
                  <a:srgbClr val="002774"/>
                </a:solidFill>
                <a:cs typeface="Times New Roman" pitchFamily="18" charset="0"/>
              </a:rPr>
              <a:t>de SST obrigatórios para órgãos públicos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dirty="0">
              <a:solidFill>
                <a:schemeClr val="tx1"/>
              </a:solidFill>
              <a:cs typeface="Times New Roman" pitchFamily="18" charset="0"/>
            </a:endParaRPr>
          </a:p>
          <a:p>
            <a:pPr marL="1084263" lvl="1" indent="-342900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tx1"/>
              </a:solidFill>
              <a:cs typeface="Times New Roman" pitchFamily="18" charset="0"/>
            </a:endParaRPr>
          </a:p>
          <a:p>
            <a:pPr lvl="1" indent="0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180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18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18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900113" y="1132483"/>
            <a:ext cx="2376487" cy="10070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28677" name="Retângulo de cantos arredondados 12"/>
          <p:cNvSpPr>
            <a:spLocks noChangeArrowheads="1"/>
          </p:cNvSpPr>
          <p:nvPr/>
        </p:nvSpPr>
        <p:spPr bwMode="auto">
          <a:xfrm>
            <a:off x="900113" y="2265586"/>
            <a:ext cx="2376487" cy="81022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900113" y="3165947"/>
            <a:ext cx="2376487" cy="91797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900113" y="4191967"/>
            <a:ext cx="2376487" cy="756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28680" name="Seta para a direita 4"/>
          <p:cNvSpPr>
            <a:spLocks noChangeArrowheads="1"/>
          </p:cNvSpPr>
          <p:nvPr/>
        </p:nvSpPr>
        <p:spPr bwMode="auto">
          <a:xfrm>
            <a:off x="3869432" y="1490960"/>
            <a:ext cx="990600" cy="216694"/>
          </a:xfrm>
          <a:prstGeom prst="rightArrow">
            <a:avLst>
              <a:gd name="adj1" fmla="val 50000"/>
              <a:gd name="adj2" fmla="val 4988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1" name="Seta para a direita 17"/>
          <p:cNvSpPr>
            <a:spLocks noChangeArrowheads="1"/>
          </p:cNvSpPr>
          <p:nvPr/>
        </p:nvSpPr>
        <p:spPr bwMode="auto">
          <a:xfrm>
            <a:off x="3799011" y="2932310"/>
            <a:ext cx="989013" cy="215504"/>
          </a:xfrm>
          <a:prstGeom prst="rightArrow">
            <a:avLst>
              <a:gd name="adj1" fmla="val 50000"/>
              <a:gd name="adj2" fmla="val 5008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2" name="Seta para a direita 18"/>
          <p:cNvSpPr>
            <a:spLocks noChangeArrowheads="1"/>
          </p:cNvSpPr>
          <p:nvPr/>
        </p:nvSpPr>
        <p:spPr bwMode="auto">
          <a:xfrm>
            <a:off x="3869432" y="4444479"/>
            <a:ext cx="990600" cy="215503"/>
          </a:xfrm>
          <a:prstGeom prst="rightArrow">
            <a:avLst>
              <a:gd name="adj1" fmla="val 50000"/>
              <a:gd name="adj2" fmla="val 5016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5508625" y="1078498"/>
            <a:ext cx="2376488" cy="10612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5580064" y="2285306"/>
            <a:ext cx="2376487" cy="17266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23" name="Retângulo de cantos arredondados 22"/>
          <p:cNvSpPr/>
          <p:nvPr/>
        </p:nvSpPr>
        <p:spPr bwMode="auto">
          <a:xfrm>
            <a:off x="5580064" y="4155926"/>
            <a:ext cx="2376487" cy="756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28686" name="CaixaDeTexto 6"/>
          <p:cNvSpPr txBox="1">
            <a:spLocks noChangeArrowheads="1"/>
          </p:cNvSpPr>
          <p:nvPr/>
        </p:nvSpPr>
        <p:spPr bwMode="auto">
          <a:xfrm>
            <a:off x="1042989" y="1215792"/>
            <a:ext cx="2160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000" b="1" u="sng" dirty="0"/>
              <a:t>CLT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000" dirty="0"/>
              <a:t>(somente RGPS)</a:t>
            </a:r>
          </a:p>
        </p:txBody>
      </p:sp>
      <p:sp>
        <p:nvSpPr>
          <p:cNvPr id="28687" name="CaixaDeTexto 25"/>
          <p:cNvSpPr txBox="1">
            <a:spLocks noChangeArrowheads="1"/>
          </p:cNvSpPr>
          <p:nvPr/>
        </p:nvSpPr>
        <p:spPr bwMode="auto">
          <a:xfrm>
            <a:off x="1043260" y="2295912"/>
            <a:ext cx="216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000" b="1" u="sng" dirty="0" smtClean="0"/>
              <a:t>Estatuto sem RPPS</a:t>
            </a:r>
            <a:endParaRPr lang="pt-BR" altLang="pt-BR" sz="2000" b="1" u="sng" dirty="0"/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075806"/>
            <a:ext cx="2343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550" b="1" u="sng" dirty="0"/>
              <a:t>Servidores obrigatoriamente vinculados ao </a:t>
            </a:r>
            <a:r>
              <a:rPr lang="pt-BR" altLang="pt-BR" sz="1550" b="1" u="sng" dirty="0" smtClean="0"/>
              <a:t>RGPS em órgão com RPPS</a:t>
            </a:r>
            <a:endParaRPr lang="pt-BR" altLang="pt-BR" sz="1550" b="1" u="sng" dirty="0"/>
          </a:p>
        </p:txBody>
      </p:sp>
      <p:sp>
        <p:nvSpPr>
          <p:cNvPr id="28689" name="CaixaDeTexto 27"/>
          <p:cNvSpPr txBox="1">
            <a:spLocks noChangeArrowheads="1"/>
          </p:cNvSpPr>
          <p:nvPr/>
        </p:nvSpPr>
        <p:spPr bwMode="auto">
          <a:xfrm>
            <a:off x="971550" y="4168120"/>
            <a:ext cx="216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000" b="1" u="sng" dirty="0" smtClean="0"/>
              <a:t>Estatuto </a:t>
            </a:r>
            <a:r>
              <a:rPr lang="pt-BR" altLang="pt-BR" sz="2000" b="1" u="sng" dirty="0"/>
              <a:t>com RPPS </a:t>
            </a:r>
          </a:p>
        </p:txBody>
      </p:sp>
      <p:sp>
        <p:nvSpPr>
          <p:cNvPr id="28690" name="CaixaDeTexto 7"/>
          <p:cNvSpPr txBox="1">
            <a:spLocks noChangeArrowheads="1"/>
          </p:cNvSpPr>
          <p:nvPr/>
        </p:nvSpPr>
        <p:spPr bwMode="auto">
          <a:xfrm>
            <a:off x="5868144" y="1131590"/>
            <a:ext cx="20882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 smtClean="0"/>
              <a:t>S-1060	S-1065</a:t>
            </a:r>
            <a:endParaRPr lang="pt-BR" altLang="pt-BR" sz="1400" b="1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 smtClean="0"/>
              <a:t>S-2210	S-2220</a:t>
            </a:r>
            <a:endParaRPr lang="pt-BR" altLang="pt-BR" sz="1400" b="1" dirty="0"/>
          </a:p>
          <a:p>
            <a:pPr algn="just"/>
            <a:r>
              <a:rPr lang="pt-BR" altLang="pt-BR" sz="1400" b="1" dirty="0" smtClean="0"/>
              <a:t>S-2240	</a:t>
            </a:r>
            <a:r>
              <a:rPr lang="pt-BR" altLang="pt-BR" sz="1400" b="1" strike="sngStrike" dirty="0"/>
              <a:t>S-2241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 smtClean="0"/>
              <a:t>S-2245		</a:t>
            </a:r>
            <a:endParaRPr lang="pt-BR" altLang="pt-BR" sz="1400" b="1" dirty="0"/>
          </a:p>
        </p:txBody>
      </p:sp>
      <p:sp>
        <p:nvSpPr>
          <p:cNvPr id="28691" name="CaixaDeTexto 32"/>
          <p:cNvSpPr txBox="1">
            <a:spLocks noChangeArrowheads="1"/>
          </p:cNvSpPr>
          <p:nvPr/>
        </p:nvSpPr>
        <p:spPr bwMode="auto">
          <a:xfrm>
            <a:off x="5756795" y="2283718"/>
            <a:ext cx="2487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600" b="1" dirty="0" smtClean="0"/>
              <a:t>S-1060	S-1065</a:t>
            </a:r>
            <a:endParaRPr lang="pt-BR" altLang="pt-BR" sz="1600" b="1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600" b="1" dirty="0" smtClean="0"/>
              <a:t>S-2210	</a:t>
            </a:r>
            <a:r>
              <a:rPr lang="pt-BR" altLang="pt-BR" sz="1600" b="1" strike="sngStrike" dirty="0" smtClean="0"/>
              <a:t>S-2220</a:t>
            </a:r>
            <a:endParaRPr lang="pt-BR" altLang="pt-BR" sz="1600" b="1" strike="sngStrike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600" b="1" dirty="0" smtClean="0"/>
              <a:t>S-2240(exceto campos insalubridade </a:t>
            </a:r>
            <a:r>
              <a:rPr lang="pt-BR" altLang="pt-BR" sz="1600" b="1" dirty="0"/>
              <a:t>e </a:t>
            </a:r>
            <a:r>
              <a:rPr lang="pt-BR" altLang="pt-BR" sz="1600" b="1" dirty="0" smtClean="0"/>
              <a:t>periculosidade)</a:t>
            </a:r>
            <a:endParaRPr lang="pt-BR" altLang="pt-BR" sz="1600" b="1" dirty="0"/>
          </a:p>
        </p:txBody>
      </p:sp>
      <p:sp>
        <p:nvSpPr>
          <p:cNvPr id="28692" name="CaixaDeTexto 10"/>
          <p:cNvSpPr txBox="1">
            <a:spLocks noChangeArrowheads="1"/>
          </p:cNvSpPr>
          <p:nvPr/>
        </p:nvSpPr>
        <p:spPr bwMode="auto">
          <a:xfrm>
            <a:off x="5795964" y="4155926"/>
            <a:ext cx="1944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/>
              <a:t>O envio de todos os eventos de SST é </a:t>
            </a:r>
            <a:r>
              <a:rPr lang="pt-BR" altLang="pt-BR" sz="1600" b="1" u="sng" dirty="0"/>
              <a:t>facultativo</a:t>
            </a:r>
            <a:endParaRPr lang="pt-BR" altLang="pt-BR" sz="1400" b="1" u="sng" dirty="0"/>
          </a:p>
        </p:txBody>
      </p:sp>
      <p:sp>
        <p:nvSpPr>
          <p:cNvPr id="28693" name="Chave direita 11"/>
          <p:cNvSpPr>
            <a:spLocks/>
          </p:cNvSpPr>
          <p:nvPr/>
        </p:nvSpPr>
        <p:spPr bwMode="auto">
          <a:xfrm>
            <a:off x="7996238" y="2283793"/>
            <a:ext cx="247650" cy="1728117"/>
          </a:xfrm>
          <a:prstGeom prst="rightBrace">
            <a:avLst>
              <a:gd name="adj1" fmla="val 8361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8244408" y="2668005"/>
            <a:ext cx="677108" cy="83984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1600" dirty="0">
                <a:solidFill>
                  <a:schemeClr val="tx1"/>
                </a:solidFill>
              </a:rPr>
              <a:t>Mesma regra</a:t>
            </a:r>
          </a:p>
        </p:txBody>
      </p:sp>
      <p:sp>
        <p:nvSpPr>
          <p:cNvPr id="28695" name="Chave esquerda 23"/>
          <p:cNvSpPr>
            <a:spLocks/>
          </p:cNvSpPr>
          <p:nvPr/>
        </p:nvSpPr>
        <p:spPr bwMode="auto">
          <a:xfrm>
            <a:off x="611188" y="2217217"/>
            <a:ext cx="247650" cy="1866701"/>
          </a:xfrm>
          <a:prstGeom prst="leftBrace">
            <a:avLst>
              <a:gd name="adj1" fmla="val 8352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6460" y="2632430"/>
            <a:ext cx="677108" cy="94743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1600" dirty="0">
                <a:solidFill>
                  <a:schemeClr val="tx1"/>
                </a:solidFill>
              </a:rPr>
              <a:t>Mesma regra</a:t>
            </a:r>
          </a:p>
        </p:txBody>
      </p:sp>
    </p:spTree>
    <p:extLst>
      <p:ext uri="{BB962C8B-B14F-4D97-AF65-F5344CB8AC3E}">
        <p14:creationId xmlns:p14="http://schemas.microsoft.com/office/powerpoint/2010/main" val="274869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822325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851" y="627534"/>
            <a:ext cx="8393113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u="sng" dirty="0" smtClean="0">
                <a:solidFill>
                  <a:srgbClr val="002774"/>
                </a:solidFill>
                <a:cs typeface="Times New Roman" pitchFamily="18" charset="0"/>
              </a:rPr>
              <a:t>Eventos </a:t>
            </a:r>
            <a:r>
              <a:rPr lang="pt-BR" altLang="pt-BR" sz="2800" b="1" u="sng" dirty="0">
                <a:solidFill>
                  <a:srgbClr val="002774"/>
                </a:solidFill>
                <a:cs typeface="Times New Roman" pitchFamily="18" charset="0"/>
              </a:rPr>
              <a:t>de SST obrigatórios para </a:t>
            </a:r>
            <a:r>
              <a:rPr lang="pt-BR" altLang="pt-BR" sz="2800" b="1" u="sng" dirty="0" smtClean="0">
                <a:solidFill>
                  <a:srgbClr val="002774"/>
                </a:solidFill>
                <a:cs typeface="Times New Roman" pitchFamily="18" charset="0"/>
              </a:rPr>
              <a:t>Estagiários</a:t>
            </a:r>
            <a:endParaRPr lang="pt-BR" altLang="pt-BR" sz="2800" b="1" u="sng" dirty="0">
              <a:solidFill>
                <a:srgbClr val="002774"/>
              </a:solidFill>
              <a:cs typeface="Times New Roman" pitchFamily="18" charset="0"/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900113" y="2859782"/>
            <a:ext cx="2376487" cy="1728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5580064" y="2861370"/>
            <a:ext cx="2376487" cy="17266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28688" name="CaixaDeTexto 26"/>
          <p:cNvSpPr txBox="1">
            <a:spLocks noChangeArrowheads="1"/>
          </p:cNvSpPr>
          <p:nvPr/>
        </p:nvSpPr>
        <p:spPr bwMode="auto">
          <a:xfrm>
            <a:off x="933450" y="3363838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3200" b="1" dirty="0" smtClean="0"/>
              <a:t>Estagiários</a:t>
            </a:r>
            <a:endParaRPr lang="pt-BR" altLang="pt-BR" sz="3200" b="1" dirty="0"/>
          </a:p>
        </p:txBody>
      </p:sp>
      <p:sp>
        <p:nvSpPr>
          <p:cNvPr id="28690" name="CaixaDeTexto 7"/>
          <p:cNvSpPr txBox="1">
            <a:spLocks noChangeArrowheads="1"/>
          </p:cNvSpPr>
          <p:nvPr/>
        </p:nvSpPr>
        <p:spPr bwMode="auto">
          <a:xfrm>
            <a:off x="6015038" y="1042159"/>
            <a:ext cx="12938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/>
              <a:t>S-1060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/>
              <a:t>S-2210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/>
              <a:t>S-2220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/>
              <a:t>S-2240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/>
              <a:t>S-2241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851" y="1203598"/>
            <a:ext cx="8496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Lei nº. 11.788, de 2008</a:t>
            </a:r>
          </a:p>
          <a:p>
            <a:pPr algn="just"/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Art. 14.  Aplica-se ao estagiário a legislação relacionada à saúde e segurança no trabalho, sendo sua implementação de responsabilidade da parte concedente do estágio.</a:t>
            </a:r>
            <a:r>
              <a:rPr lang="pt-BR" sz="18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6" name="Seta para a direita 4"/>
          <p:cNvSpPr>
            <a:spLocks noChangeArrowheads="1"/>
          </p:cNvSpPr>
          <p:nvPr/>
        </p:nvSpPr>
        <p:spPr bwMode="auto">
          <a:xfrm>
            <a:off x="3877216" y="3472631"/>
            <a:ext cx="990600" cy="216694"/>
          </a:xfrm>
          <a:prstGeom prst="rightArrow">
            <a:avLst>
              <a:gd name="adj1" fmla="val 50000"/>
              <a:gd name="adj2" fmla="val 4988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defTabSz="449263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5708290" y="2997940"/>
            <a:ext cx="2088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 smtClean="0"/>
              <a:t>S-1060	S-1065</a:t>
            </a:r>
            <a:endParaRPr lang="pt-BR" altLang="pt-BR" sz="1400" b="1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 smtClean="0"/>
              <a:t>S-2210	S-2220</a:t>
            </a:r>
            <a:endParaRPr lang="pt-BR" altLang="pt-BR" sz="1400" b="1" dirty="0"/>
          </a:p>
          <a:p>
            <a:r>
              <a:rPr lang="pt-BR" altLang="pt-BR" sz="1400" b="1" dirty="0" smtClean="0"/>
              <a:t>S-2240 (exceto aposentadoria especial)</a:t>
            </a:r>
          </a:p>
          <a:p>
            <a:pPr algn="just"/>
            <a:r>
              <a:rPr lang="pt-BR" altLang="pt-BR" sz="1400" b="1" dirty="0" smtClean="0"/>
              <a:t>	</a:t>
            </a:r>
            <a:r>
              <a:rPr lang="pt-BR" altLang="pt-BR" sz="1400" b="1" strike="sngStrike" dirty="0"/>
              <a:t>S-2241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S-2245</a:t>
            </a:r>
            <a:r>
              <a:rPr lang="pt-BR" altLang="pt-BR" sz="1400" b="1" dirty="0" smtClean="0"/>
              <a:t>		</a:t>
            </a:r>
            <a:endParaRPr lang="pt-BR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7114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925" y="735806"/>
            <a:ext cx="88138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OBRIGAÇÕES DE SST SUBSTITUÍDAS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07356"/>
            <a:ext cx="41783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850" y="1329929"/>
            <a:ext cx="4078288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600" b="1" u="sng" dirty="0">
                <a:solidFill>
                  <a:srgbClr val="FF0000"/>
                </a:solidFill>
              </a:rPr>
              <a:t>Perfil Profissiográfico Previdenciário - PPP</a:t>
            </a:r>
          </a:p>
        </p:txBody>
      </p:sp>
      <p:sp>
        <p:nvSpPr>
          <p:cNvPr id="13" name="Multiplicar 12"/>
          <p:cNvSpPr/>
          <p:nvPr/>
        </p:nvSpPr>
        <p:spPr bwMode="auto">
          <a:xfrm>
            <a:off x="1403350" y="2571751"/>
            <a:ext cx="2338388" cy="1507331"/>
          </a:xfrm>
          <a:prstGeom prst="mathMultiply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endParaRPr lang="pt-BR" dirty="0">
              <a:ea typeface="Lucida Sans Unicode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87900" y="1329929"/>
            <a:ext cx="424815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u="sng" dirty="0">
                <a:solidFill>
                  <a:srgbClr val="FF0000"/>
                </a:solidFill>
              </a:rPr>
              <a:t>Comunicação de Acidentes de Trabalho - CAT</a:t>
            </a:r>
          </a:p>
        </p:txBody>
      </p:sp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139554"/>
            <a:ext cx="3663950" cy="22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705552"/>
            <a:ext cx="88138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OBRIGAÇÕES DE SST SUBSTITUÍDAS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03" y="1635646"/>
            <a:ext cx="2136280" cy="101455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8" y="1275606"/>
            <a:ext cx="1752489" cy="21703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3507854"/>
            <a:ext cx="8295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Para substituir o Livro de Registros de Empregados e o CAGED, é essencial o registro no eSocial do exame toxicológico do motorista profissional (S-2220) e dos treinamentos obrigatórios pelas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NRs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 (S-2245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</a:rPr>
              <a:t>).</a:t>
            </a:r>
            <a:endParaRPr lang="pt-BR" dirty="0">
              <a:solidFill>
                <a:schemeClr val="accent1">
                  <a:lumMod val="50000"/>
                </a:schemeClr>
              </a:solidFill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625214" y="843560"/>
            <a:ext cx="1215938" cy="3779098"/>
          </a:xfrm>
          <a:prstGeom prst="roundRect">
            <a:avLst>
              <a:gd name="adj" fmla="val 35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upo 6"/>
          <p:cNvGrpSpPr/>
          <p:nvPr/>
        </p:nvGrpSpPr>
        <p:grpSpPr>
          <a:xfrm>
            <a:off x="319314" y="1567864"/>
            <a:ext cx="4252686" cy="419987"/>
            <a:chOff x="-574556" y="1639871"/>
            <a:chExt cx="4252686" cy="419987"/>
          </a:xfrm>
        </p:grpSpPr>
        <p:sp>
          <p:nvSpPr>
            <p:cNvPr id="17" name="object 10"/>
            <p:cNvSpPr txBox="1"/>
            <p:nvPr/>
          </p:nvSpPr>
          <p:spPr>
            <a:xfrm>
              <a:off x="-574556" y="1639871"/>
              <a:ext cx="3960441" cy="4199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ts val="1600"/>
                </a:lnSpc>
              </a:pPr>
              <a:r>
                <a:rPr lang="pt-BR" sz="1600" b="1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Cadastros do </a:t>
              </a:r>
            </a:p>
            <a:p>
              <a:pPr marL="12700" algn="r">
                <a:lnSpc>
                  <a:spcPts val="1600"/>
                </a:lnSpc>
              </a:pPr>
              <a:r>
                <a:rPr lang="pt-BR" sz="1600" b="1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empregador e tabelas</a:t>
              </a:r>
            </a:p>
          </p:txBody>
        </p:sp>
        <p:pic>
          <p:nvPicPr>
            <p:cNvPr id="40" name="Picture 2" descr="\\PANDA-POWER\criacao\Criação Geral\LG lugar de gente\JOB2017031309 - Campanha Webinar eSocial\JOB2017041332 - Apresentação_Webinar_eSocial\LINK\Icones\Arrow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68151" y="1744875"/>
              <a:ext cx="209979" cy="20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3"/>
          <p:cNvGrpSpPr/>
          <p:nvPr/>
        </p:nvGrpSpPr>
        <p:grpSpPr>
          <a:xfrm>
            <a:off x="1183410" y="2067695"/>
            <a:ext cx="3365663" cy="615553"/>
            <a:chOff x="289540" y="2139702"/>
            <a:chExt cx="3365663" cy="615553"/>
          </a:xfrm>
        </p:grpSpPr>
        <p:pic>
          <p:nvPicPr>
            <p:cNvPr id="39" name="Picture 2" descr="\\PANDA-POWER\criacao\Criação Geral\LG lugar de gente\JOB2017031309 - Campanha Webinar eSocial\JOB2017041332 - Apresentação_Webinar_eSocial\LINK\Icones\Arrow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5224" y="2361771"/>
              <a:ext cx="209979" cy="20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bject 10"/>
            <p:cNvSpPr txBox="1"/>
            <p:nvPr/>
          </p:nvSpPr>
          <p:spPr>
            <a:xfrm>
              <a:off x="289540" y="2139702"/>
              <a:ext cx="309634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ts val="1600"/>
                </a:lnSpc>
              </a:pPr>
              <a:r>
                <a:rPr lang="pt-BR" sz="1600" b="1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Dados dos trabalhadores e </a:t>
              </a:r>
            </a:p>
            <a:p>
              <a:pPr marL="12700" algn="r">
                <a:lnSpc>
                  <a:spcPts val="1600"/>
                </a:lnSpc>
              </a:pPr>
              <a:r>
                <a:rPr lang="pt-BR" sz="1600" b="1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seus vínculos com as empresas </a:t>
              </a:r>
            </a:p>
            <a:p>
              <a:pPr marL="12700" algn="r">
                <a:lnSpc>
                  <a:spcPts val="1600"/>
                </a:lnSpc>
              </a:pPr>
              <a:r>
                <a:rPr lang="pt-BR" sz="1600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(eventos não periódicos)</a:t>
              </a:r>
            </a:p>
          </p:txBody>
        </p:sp>
      </p:grpSp>
      <p:grpSp>
        <p:nvGrpSpPr>
          <p:cNvPr id="8" name="Grupo 45"/>
          <p:cNvGrpSpPr/>
          <p:nvPr/>
        </p:nvGrpSpPr>
        <p:grpSpPr>
          <a:xfrm>
            <a:off x="1217397" y="2859783"/>
            <a:ext cx="3331676" cy="209979"/>
            <a:chOff x="323527" y="2251199"/>
            <a:chExt cx="3331676" cy="209979"/>
          </a:xfrm>
        </p:grpSpPr>
        <p:pic>
          <p:nvPicPr>
            <p:cNvPr id="47" name="Picture 2" descr="\\PANDA-POWER\criacao\Criação Geral\LG lugar de gente\JOB2017031309 - Campanha Webinar eSocial\JOB2017041332 - Apresentação_Webinar_eSocial\LINK\Icones\Arrow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5224" y="2251199"/>
              <a:ext cx="209979" cy="20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bject 10"/>
            <p:cNvSpPr txBox="1"/>
            <p:nvPr/>
          </p:nvSpPr>
          <p:spPr>
            <a:xfrm>
              <a:off x="323527" y="2252185"/>
              <a:ext cx="3096345" cy="2051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ts val="1600"/>
                </a:lnSpc>
              </a:pPr>
              <a:r>
                <a:rPr lang="pt-BR" sz="1600" b="1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Folha de pagamento</a:t>
              </a:r>
            </a:p>
          </p:txBody>
        </p:sp>
      </p:grpSp>
      <p:grpSp>
        <p:nvGrpSpPr>
          <p:cNvPr id="9" name="Grupo 52"/>
          <p:cNvGrpSpPr/>
          <p:nvPr/>
        </p:nvGrpSpPr>
        <p:grpSpPr>
          <a:xfrm>
            <a:off x="723445" y="3363839"/>
            <a:ext cx="3825628" cy="410369"/>
            <a:chOff x="-170425" y="2173146"/>
            <a:chExt cx="3825628" cy="410369"/>
          </a:xfrm>
        </p:grpSpPr>
        <p:pic>
          <p:nvPicPr>
            <p:cNvPr id="54" name="Picture 2" descr="\\PANDA-POWER\criacao\Criação Geral\LG lugar de gente\JOB2017031309 - Campanha Webinar eSocial\JOB2017041332 - Apresentação_Webinar_eSocial\LINK\Icones\Arrow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5224" y="2251199"/>
              <a:ext cx="209979" cy="20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object 10"/>
            <p:cNvSpPr txBox="1"/>
            <p:nvPr/>
          </p:nvSpPr>
          <p:spPr>
            <a:xfrm>
              <a:off x="-170425" y="2173146"/>
              <a:ext cx="3590298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ts val="1600"/>
                </a:lnSpc>
              </a:pPr>
              <a:r>
                <a:rPr lang="pt-BR" sz="1600" b="1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Substituição da GFIP </a:t>
              </a:r>
            </a:p>
            <a:p>
              <a:pPr marL="12700" algn="r">
                <a:lnSpc>
                  <a:spcPts val="1600"/>
                </a:lnSpc>
              </a:pPr>
              <a:r>
                <a:rPr lang="pt-BR" sz="1600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(guia de informações à Previdência Social)</a:t>
              </a:r>
            </a:p>
          </p:txBody>
        </p:sp>
      </p:grpSp>
      <p:grpSp>
        <p:nvGrpSpPr>
          <p:cNvPr id="10" name="Grupo 55"/>
          <p:cNvGrpSpPr/>
          <p:nvPr/>
        </p:nvGrpSpPr>
        <p:grpSpPr>
          <a:xfrm>
            <a:off x="1217397" y="3958761"/>
            <a:ext cx="3331676" cy="413190"/>
            <a:chOff x="323527" y="2173146"/>
            <a:chExt cx="3331676" cy="413190"/>
          </a:xfrm>
        </p:grpSpPr>
        <p:pic>
          <p:nvPicPr>
            <p:cNvPr id="57" name="Picture 2" descr="\\PANDA-POWER\criacao\Criação Geral\LG lugar de gente\JOB2017031309 - Campanha Webinar eSocial\JOB2017041332 - Apresentação_Webinar_eSocial\LINK\Icones\Arrow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5224" y="2251199"/>
              <a:ext cx="209979" cy="20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object 10"/>
            <p:cNvSpPr txBox="1"/>
            <p:nvPr/>
          </p:nvSpPr>
          <p:spPr>
            <a:xfrm>
              <a:off x="323527" y="2173146"/>
              <a:ext cx="3096345" cy="4131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ts val="1600"/>
                </a:lnSpc>
              </a:pPr>
              <a:r>
                <a:rPr lang="pt-BR" sz="1600" b="1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Dados de segurança e saúde </a:t>
              </a:r>
            </a:p>
            <a:p>
              <a:pPr marL="12700" algn="r">
                <a:lnSpc>
                  <a:spcPts val="1600"/>
                </a:lnSpc>
              </a:pPr>
              <a:r>
                <a:rPr lang="pt-BR" sz="1600" b="1" spc="-5" dirty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dos trabalhadores</a:t>
              </a:r>
            </a:p>
          </p:txBody>
        </p:sp>
      </p:grpSp>
      <p:sp>
        <p:nvSpPr>
          <p:cNvPr id="61" name="Retângulo de cantos arredondados 60"/>
          <p:cNvSpPr/>
          <p:nvPr/>
        </p:nvSpPr>
        <p:spPr>
          <a:xfrm>
            <a:off x="5993366" y="843560"/>
            <a:ext cx="1215938" cy="3779098"/>
          </a:xfrm>
          <a:prstGeom prst="roundRect">
            <a:avLst>
              <a:gd name="adj" fmla="val 35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7355392" y="843560"/>
            <a:ext cx="1215938" cy="3779098"/>
          </a:xfrm>
          <a:prstGeom prst="roundRect">
            <a:avLst>
              <a:gd name="adj" fmla="val 35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6" name="Grupo 71"/>
          <p:cNvGrpSpPr/>
          <p:nvPr/>
        </p:nvGrpSpPr>
        <p:grpSpPr>
          <a:xfrm>
            <a:off x="6974487" y="1222314"/>
            <a:ext cx="1990001" cy="3509676"/>
            <a:chOff x="6254407" y="1294321"/>
            <a:chExt cx="1990001" cy="3509676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7" y="1294321"/>
              <a:ext cx="1990001" cy="1111083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7" y="1886208"/>
              <a:ext cx="1990001" cy="1111083"/>
            </a:xfrm>
            <a:prstGeom prst="rect">
              <a:avLst/>
            </a:prstGeom>
          </p:spPr>
        </p:pic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7" y="2468778"/>
              <a:ext cx="1990001" cy="1111083"/>
            </a:xfrm>
            <a:prstGeom prst="rect">
              <a:avLst/>
            </a:prstGeom>
          </p:spPr>
        </p:pic>
        <p:pic>
          <p:nvPicPr>
            <p:cNvPr id="70" name="Imagem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7" y="3075806"/>
              <a:ext cx="1990001" cy="1111083"/>
            </a:xfrm>
            <a:prstGeom prst="rect">
              <a:avLst/>
            </a:prstGeom>
          </p:spPr>
        </p:pic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7" y="3692914"/>
              <a:ext cx="1990001" cy="1111083"/>
            </a:xfrm>
            <a:prstGeom prst="rect">
              <a:avLst/>
            </a:prstGeom>
          </p:spPr>
        </p:pic>
      </p:grpSp>
      <p:grpSp>
        <p:nvGrpSpPr>
          <p:cNvPr id="18" name="Grupo 72"/>
          <p:cNvGrpSpPr/>
          <p:nvPr/>
        </p:nvGrpSpPr>
        <p:grpSpPr>
          <a:xfrm>
            <a:off x="5606335" y="1222314"/>
            <a:ext cx="1990001" cy="3509676"/>
            <a:chOff x="6254407" y="1294321"/>
            <a:chExt cx="1990001" cy="3509676"/>
          </a:xfrm>
        </p:grpSpPr>
        <p:pic>
          <p:nvPicPr>
            <p:cNvPr id="74" name="Imagem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1294321"/>
              <a:ext cx="1989999" cy="1111083"/>
            </a:xfrm>
            <a:prstGeom prst="rect">
              <a:avLst/>
            </a:prstGeom>
          </p:spPr>
        </p:pic>
        <p:pic>
          <p:nvPicPr>
            <p:cNvPr id="75" name="Imagem 7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1886208"/>
              <a:ext cx="1989999" cy="1111083"/>
            </a:xfrm>
            <a:prstGeom prst="rect">
              <a:avLst/>
            </a:prstGeom>
          </p:spPr>
        </p:pic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2468778"/>
              <a:ext cx="1989999" cy="1111083"/>
            </a:xfrm>
            <a:prstGeom prst="rect">
              <a:avLst/>
            </a:prstGeom>
          </p:spPr>
        </p:pic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3075806"/>
              <a:ext cx="1989999" cy="1111083"/>
            </a:xfrm>
            <a:prstGeom prst="rect">
              <a:avLst/>
            </a:prstGeom>
          </p:spPr>
        </p:pic>
        <p:pic>
          <p:nvPicPr>
            <p:cNvPr id="78" name="Imagem 7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7" y="3692914"/>
              <a:ext cx="1990001" cy="1111083"/>
            </a:xfrm>
            <a:prstGeom prst="rect">
              <a:avLst/>
            </a:prstGeom>
          </p:spPr>
        </p:pic>
      </p:grpSp>
      <p:grpSp>
        <p:nvGrpSpPr>
          <p:cNvPr id="19" name="Grupo 78"/>
          <p:cNvGrpSpPr/>
          <p:nvPr/>
        </p:nvGrpSpPr>
        <p:grpSpPr>
          <a:xfrm>
            <a:off x="4238184" y="1222314"/>
            <a:ext cx="1989999" cy="3509676"/>
            <a:chOff x="6254408" y="1294321"/>
            <a:chExt cx="1989999" cy="3509676"/>
          </a:xfrm>
        </p:grpSpPr>
        <p:pic>
          <p:nvPicPr>
            <p:cNvPr id="80" name="Imagem 7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1294321"/>
              <a:ext cx="1989999" cy="1111083"/>
            </a:xfrm>
            <a:prstGeom prst="rect">
              <a:avLst/>
            </a:prstGeom>
          </p:spPr>
        </p:pic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1886208"/>
              <a:ext cx="1989999" cy="1111083"/>
            </a:xfrm>
            <a:prstGeom prst="rect">
              <a:avLst/>
            </a:prstGeom>
          </p:spPr>
        </p:pic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2468778"/>
              <a:ext cx="1989999" cy="1111083"/>
            </a:xfrm>
            <a:prstGeom prst="rect">
              <a:avLst/>
            </a:prstGeom>
          </p:spPr>
        </p:pic>
        <p:pic>
          <p:nvPicPr>
            <p:cNvPr id="83" name="Imagem 8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3075806"/>
              <a:ext cx="1989999" cy="1111083"/>
            </a:xfrm>
            <a:prstGeom prst="rect">
              <a:avLst/>
            </a:prstGeom>
          </p:spPr>
        </p:pic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08" y="3692914"/>
              <a:ext cx="1989999" cy="1111083"/>
            </a:xfrm>
            <a:prstGeom prst="rect">
              <a:avLst/>
            </a:prstGeom>
          </p:spPr>
        </p:pic>
      </p:grpSp>
      <p:sp>
        <p:nvSpPr>
          <p:cNvPr id="86" name="object 10"/>
          <p:cNvSpPr txBox="1"/>
          <p:nvPr/>
        </p:nvSpPr>
        <p:spPr>
          <a:xfrm>
            <a:off x="4655698" y="987575"/>
            <a:ext cx="1215939" cy="39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500"/>
              </a:lnSpc>
            </a:pPr>
            <a:r>
              <a:rPr lang="en-US" sz="1600" b="1" spc="-5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Grandes</a:t>
            </a:r>
            <a:endParaRPr lang="en-US" sz="1600" b="1" spc="-5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700" algn="ctr">
              <a:lnSpc>
                <a:spcPts val="1500"/>
              </a:lnSpc>
            </a:pPr>
            <a:r>
              <a:rPr lang="en-US" sz="1600" b="1" spc="-5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b="1" spc="-5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Empresas</a:t>
            </a:r>
            <a:r>
              <a:rPr lang="en-US" sz="1600" b="1" spc="-5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</a:p>
        </p:txBody>
      </p:sp>
      <p:sp>
        <p:nvSpPr>
          <p:cNvPr id="87" name="object 10"/>
          <p:cNvSpPr txBox="1"/>
          <p:nvPr/>
        </p:nvSpPr>
        <p:spPr>
          <a:xfrm>
            <a:off x="5993365" y="990105"/>
            <a:ext cx="1215939" cy="39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500"/>
              </a:lnSpc>
            </a:pPr>
            <a:r>
              <a:rPr lang="en-US" sz="1600" b="1" spc="-5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Demais</a:t>
            </a:r>
            <a:endParaRPr lang="en-US" sz="1600" b="1" spc="-5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2700" algn="ctr">
              <a:lnSpc>
                <a:spcPts val="1500"/>
              </a:lnSpc>
            </a:pPr>
            <a:r>
              <a:rPr lang="en-US" sz="1600" b="1" spc="-5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b="1" spc="-5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Empresas</a:t>
            </a:r>
            <a:endParaRPr lang="en-US" sz="1600" b="1" spc="-5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object 10"/>
          <p:cNvSpPr txBox="1"/>
          <p:nvPr/>
        </p:nvSpPr>
        <p:spPr>
          <a:xfrm>
            <a:off x="7355392" y="990105"/>
            <a:ext cx="1215939" cy="39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500"/>
              </a:lnSpc>
            </a:pPr>
            <a:r>
              <a:rPr lang="en-US" sz="1600" b="1" spc="-5" dirty="0" err="1">
                <a:solidFill>
                  <a:srgbClr val="E62928"/>
                </a:solidFill>
                <a:latin typeface="Calibri" pitchFamily="34" charset="0"/>
                <a:cs typeface="Calibri" pitchFamily="34" charset="0"/>
              </a:rPr>
              <a:t>Órgãos</a:t>
            </a:r>
            <a:r>
              <a:rPr lang="en-US" sz="1600" b="1" spc="-5" dirty="0">
                <a:solidFill>
                  <a:srgbClr val="E6292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spc="-5" dirty="0" err="1">
                <a:solidFill>
                  <a:srgbClr val="E62928"/>
                </a:solidFill>
                <a:latin typeface="Calibri" pitchFamily="34" charset="0"/>
                <a:cs typeface="Calibri" pitchFamily="34" charset="0"/>
              </a:rPr>
              <a:t>Públicos</a:t>
            </a:r>
            <a:endParaRPr lang="en-US" sz="1600" b="1" spc="-5" dirty="0">
              <a:solidFill>
                <a:srgbClr val="E6292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object 10"/>
          <p:cNvSpPr txBox="1"/>
          <p:nvPr/>
        </p:nvSpPr>
        <p:spPr>
          <a:xfrm>
            <a:off x="323528" y="4804578"/>
            <a:ext cx="489654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1400" b="1" spc="-5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*Empresas com faturamento anual maior que R$ 78milhões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395536" y="799643"/>
            <a:ext cx="4048547" cy="54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pt-BR" sz="38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eiryo" panose="020B0604030504040204" pitchFamily="34" charset="-128"/>
                <a:cs typeface="Arial" pitchFamily="34" charset="0"/>
              </a:rPr>
              <a:t>Cronograma final</a:t>
            </a:r>
            <a:endParaRPr lang="pt-BR" sz="38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eiryo" panose="020B060403050404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9375" y="766763"/>
            <a:ext cx="88138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2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OBRIGAÇÕES DE SST NÃO SUBSTITUÍDAS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10438611"/>
              </p:ext>
            </p:extLst>
          </p:nvPr>
        </p:nvGraphicFramePr>
        <p:xfrm>
          <a:off x="485776" y="1719994"/>
          <a:ext cx="7974657" cy="293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402292"/>
              </p:ext>
            </p:extLst>
          </p:nvPr>
        </p:nvGraphicFramePr>
        <p:xfrm>
          <a:off x="652463" y="1072166"/>
          <a:ext cx="7886700" cy="358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3B941-C870-46CC-A52B-6C34E1BB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9553B941-C870-46CC-A52B-6C34E1BBB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8611F-A673-4F14-871C-3E1577FEA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graphicEl>
                                              <a:dgm id="{91E8611F-A673-4F14-871C-3E1577FEA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4D241-A7E0-4A3F-B5BB-D04687925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graphicEl>
                                              <a:dgm id="{1524D241-A7E0-4A3F-B5BB-D04687925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93D09-346B-4B51-A8AE-E1DC9EA88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graphicEl>
                                              <a:dgm id="{7C193D09-346B-4B51-A8AE-E1DC9EA88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6ABE4-AF50-4F9E-B11D-48C08C9A1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7346ABE4-AF50-4F9E-B11D-48C08C9A1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2F226-6739-4DB0-A51F-C4C8201ED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graphicEl>
                                              <a:dgm id="{1902F226-6739-4DB0-A51F-C4C8201ED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57200" y="1200151"/>
            <a:ext cx="8229600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pt-BR" altLang="pt-BR" smtClean="0"/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  <a:buFontTx/>
              <a:buNone/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4340" name="Retângulo 4"/>
          <p:cNvSpPr>
            <a:spLocks noChangeArrowheads="1"/>
          </p:cNvSpPr>
          <p:nvPr/>
        </p:nvSpPr>
        <p:spPr bwMode="auto">
          <a:xfrm>
            <a:off x="87313" y="0"/>
            <a:ext cx="9021762" cy="509203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lIns="0" tIns="0" rIns="0" bIns="0"/>
          <a:lstStyle/>
          <a:p>
            <a:pPr algn="ctr">
              <a:buFontTx/>
              <a:buNone/>
            </a:pPr>
            <a:endParaRPr lang="pt-BR" altLang="pt-BR" sz="2000">
              <a:solidFill>
                <a:srgbClr val="000000"/>
              </a:solidFill>
            </a:endParaRPr>
          </a:p>
        </p:txBody>
      </p:sp>
      <p:sp>
        <p:nvSpPr>
          <p:cNvPr id="14341" name="Retângulo de cantos arredondados 13"/>
          <p:cNvSpPr>
            <a:spLocks noChangeArrowheads="1"/>
          </p:cNvSpPr>
          <p:nvPr/>
        </p:nvSpPr>
        <p:spPr bwMode="auto">
          <a:xfrm>
            <a:off x="503238" y="1923677"/>
            <a:ext cx="4051300" cy="59925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FontTx/>
              <a:buNone/>
            </a:pPr>
            <a:r>
              <a:rPr lang="pt-BR" altLang="pt-BR" sz="1800" b="1" dirty="0">
                <a:solidFill>
                  <a:srgbClr val="000000"/>
                </a:solidFill>
              </a:rPr>
              <a:t>S-2210</a:t>
            </a:r>
            <a:r>
              <a:rPr lang="pt-BR" altLang="pt-BR" sz="1800" dirty="0">
                <a:solidFill>
                  <a:srgbClr val="000000"/>
                </a:solidFill>
              </a:rPr>
              <a:t> (Comunicação de Acidente do Trabalho, Alteração de Exame, Suspeita)</a:t>
            </a:r>
            <a:endParaRPr lang="pt-BR" altLang="pt-BR" sz="1800" b="1" dirty="0">
              <a:solidFill>
                <a:srgbClr val="000000"/>
              </a:solidFill>
            </a:endParaRPr>
          </a:p>
        </p:txBody>
      </p:sp>
      <p:sp>
        <p:nvSpPr>
          <p:cNvPr id="14" name="Retângulo de cantos arredondados 15"/>
          <p:cNvSpPr>
            <a:spLocks noChangeArrowheads="1"/>
          </p:cNvSpPr>
          <p:nvPr/>
        </p:nvSpPr>
        <p:spPr bwMode="auto">
          <a:xfrm>
            <a:off x="642367" y="3313113"/>
            <a:ext cx="3857625" cy="4107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prstClr val="white"/>
                </a:solidFill>
              </a:rPr>
              <a:t>S-2230</a:t>
            </a:r>
            <a:r>
              <a:rPr lang="pt-BR" altLang="pt-BR" dirty="0" smtClean="0">
                <a:solidFill>
                  <a:prstClr val="white"/>
                </a:solidFill>
              </a:rPr>
              <a:t> (Afastamento Temporário)</a:t>
            </a:r>
            <a:endParaRPr lang="pt-BR" altLang="pt-BR" b="1" dirty="0">
              <a:solidFill>
                <a:prstClr val="white"/>
              </a:solidFill>
            </a:endParaRPr>
          </a:p>
        </p:txBody>
      </p:sp>
      <p:sp>
        <p:nvSpPr>
          <p:cNvPr id="15" name="Seta para baixo 10"/>
          <p:cNvSpPr>
            <a:spLocks noChangeArrowheads="1"/>
          </p:cNvSpPr>
          <p:nvPr/>
        </p:nvSpPr>
        <p:spPr bwMode="auto">
          <a:xfrm>
            <a:off x="866775" y="2571750"/>
            <a:ext cx="431800" cy="6477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dirty="0">
              <a:solidFill>
                <a:prstClr val="black"/>
              </a:solidFill>
            </a:endParaRPr>
          </a:p>
        </p:txBody>
      </p:sp>
      <p:sp>
        <p:nvSpPr>
          <p:cNvPr id="18" name="Retângulo de cantos arredondados 6"/>
          <p:cNvSpPr>
            <a:spLocks noChangeArrowheads="1"/>
          </p:cNvSpPr>
          <p:nvPr/>
        </p:nvSpPr>
        <p:spPr bwMode="auto">
          <a:xfrm>
            <a:off x="5673725" y="3651870"/>
            <a:ext cx="2924010" cy="5613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prstClr val="black"/>
                </a:solidFill>
              </a:rPr>
              <a:t>S-2299 </a:t>
            </a:r>
            <a:r>
              <a:rPr lang="pt-BR" altLang="pt-BR" dirty="0" smtClean="0">
                <a:solidFill>
                  <a:prstClr val="black"/>
                </a:solidFill>
              </a:rPr>
              <a:t>(Desligamento)</a:t>
            </a:r>
            <a:endParaRPr lang="pt-BR" altLang="pt-BR"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06851" y="664989"/>
            <a:ext cx="3957637" cy="1834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prstClr val="white"/>
                </a:solidFill>
              </a:rPr>
              <a:t>Reconhecimento dos Fatores de Riscos e Monitoramento Biológico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prstClr val="white"/>
                </a:solidFill>
              </a:rPr>
              <a:t>(S-1060; </a:t>
            </a:r>
            <a:r>
              <a:rPr lang="pt-BR" sz="2000" dirty="0" smtClean="0">
                <a:solidFill>
                  <a:prstClr val="white"/>
                </a:solidFill>
              </a:rPr>
              <a:t>S-1065; S-2220</a:t>
            </a:r>
            <a:r>
              <a:rPr lang="pt-BR" sz="2000" dirty="0">
                <a:solidFill>
                  <a:prstClr val="white"/>
                </a:solidFill>
              </a:rPr>
              <a:t>; </a:t>
            </a:r>
            <a:r>
              <a:rPr lang="pt-BR" sz="2000" dirty="0" smtClean="0">
                <a:solidFill>
                  <a:prstClr val="white"/>
                </a:solidFill>
              </a:rPr>
              <a:t>S-2240)</a:t>
            </a:r>
            <a:endParaRPr lang="pt-BR" sz="2000" dirty="0">
              <a:solidFill>
                <a:prstClr val="white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4791075" y="606029"/>
            <a:ext cx="42291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806950" y="606028"/>
            <a:ext cx="0" cy="115609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323850" y="1762125"/>
            <a:ext cx="44831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806950" y="2522935"/>
            <a:ext cx="42291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9036050" y="606028"/>
            <a:ext cx="0" cy="189071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323851" y="4948014"/>
            <a:ext cx="453866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806950" y="2522936"/>
            <a:ext cx="0" cy="23383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 flipV="1">
            <a:off x="323850" y="1762126"/>
            <a:ext cx="1" cy="31858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ta para baixo 10"/>
          <p:cNvSpPr>
            <a:spLocks noChangeArrowheads="1"/>
          </p:cNvSpPr>
          <p:nvPr/>
        </p:nvSpPr>
        <p:spPr bwMode="auto">
          <a:xfrm rot="10800000">
            <a:off x="3773488" y="2572120"/>
            <a:ext cx="431800" cy="647701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dirty="0">
              <a:solidFill>
                <a:prstClr val="black"/>
              </a:solidFill>
            </a:endParaRPr>
          </a:p>
        </p:txBody>
      </p:sp>
      <p:sp>
        <p:nvSpPr>
          <p:cNvPr id="21" name="Retângulo de cantos arredondados 6"/>
          <p:cNvSpPr>
            <a:spLocks noChangeArrowheads="1"/>
          </p:cNvSpPr>
          <p:nvPr/>
        </p:nvSpPr>
        <p:spPr bwMode="auto">
          <a:xfrm>
            <a:off x="323851" y="293614"/>
            <a:ext cx="3673475" cy="9819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prstClr val="black"/>
                </a:solidFill>
              </a:rPr>
              <a:t>S-2200 </a:t>
            </a:r>
            <a:r>
              <a:rPr lang="pt-BR" altLang="pt-BR" dirty="0" smtClean="0">
                <a:solidFill>
                  <a:prstClr val="black"/>
                </a:solidFill>
              </a:rPr>
              <a:t>(</a:t>
            </a:r>
            <a:r>
              <a:rPr lang="pt-BR" dirty="0"/>
              <a:t>Cadastramento Inicial do Vínculo e Admissão/Ingresso de Trabalhador </a:t>
            </a:r>
            <a:r>
              <a:rPr lang="pt-BR" altLang="pt-BR" dirty="0" smtClean="0">
                <a:solidFill>
                  <a:prstClr val="black"/>
                </a:solidFill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dirty="0">
              <a:solidFill>
                <a:prstClr val="black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642366" y="4069235"/>
            <a:ext cx="3857625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cs typeface="+mn-cs"/>
              </a:rPr>
              <a:t>S-2245</a:t>
            </a:r>
            <a:r>
              <a:rPr lang="pt-BR" sz="2000" dirty="0">
                <a:solidFill>
                  <a:prstClr val="white"/>
                </a:solidFill>
                <a:cs typeface="+mn-cs"/>
              </a:rPr>
              <a:t> </a:t>
            </a:r>
            <a:r>
              <a:rPr lang="pt-BR" sz="2000" dirty="0" smtClean="0">
                <a:solidFill>
                  <a:prstClr val="white"/>
                </a:solidFill>
                <a:cs typeface="+mn-cs"/>
              </a:rPr>
              <a:t>(Treinamentos </a:t>
            </a:r>
            <a:r>
              <a:rPr lang="pt-BR" sz="2000" dirty="0">
                <a:solidFill>
                  <a:prstClr val="white"/>
                </a:solidFill>
                <a:cs typeface="+mn-cs"/>
              </a:rPr>
              <a:t>e </a:t>
            </a:r>
            <a:r>
              <a:rPr lang="pt-BR" sz="2000" dirty="0" smtClean="0">
                <a:solidFill>
                  <a:prstClr val="white"/>
                </a:solidFill>
                <a:cs typeface="+mn-cs"/>
              </a:rPr>
              <a:t>Capacitações)</a:t>
            </a:r>
            <a:endParaRPr lang="pt-BR" sz="2000" dirty="0">
              <a:solidFill>
                <a:prstClr val="white"/>
              </a:solidFill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  <a:buFontTx/>
              <a:buNone/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1" name="Retângulo de cantos arredondados 6"/>
          <p:cNvSpPr>
            <a:spLocks noChangeArrowheads="1"/>
          </p:cNvSpPr>
          <p:nvPr/>
        </p:nvSpPr>
        <p:spPr bwMode="auto">
          <a:xfrm>
            <a:off x="34926" y="699542"/>
            <a:ext cx="2551113" cy="102572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600" b="1" dirty="0">
                <a:solidFill>
                  <a:prstClr val="black"/>
                </a:solidFill>
              </a:rPr>
              <a:t>S-1060</a:t>
            </a:r>
            <a:r>
              <a:rPr lang="pt-BR" altLang="pt-BR" sz="1600" dirty="0">
                <a:solidFill>
                  <a:prstClr val="black"/>
                </a:solidFill>
              </a:rPr>
              <a:t> (Tabela de Ambientes de Trabalho) – Descrição dos ambientes da empresa e dos riscos neles </a:t>
            </a:r>
            <a:r>
              <a:rPr lang="pt-BR" altLang="pt-BR" sz="1600" dirty="0" smtClean="0">
                <a:solidFill>
                  <a:prstClr val="black"/>
                </a:solidFill>
              </a:rPr>
              <a:t>existentes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1600" dirty="0">
              <a:solidFill>
                <a:prstClr val="black"/>
              </a:solidFill>
            </a:endParaRPr>
          </a:p>
        </p:txBody>
      </p:sp>
      <p:sp>
        <p:nvSpPr>
          <p:cNvPr id="12" name="Seta para a direita 8"/>
          <p:cNvSpPr>
            <a:spLocks noChangeArrowheads="1"/>
          </p:cNvSpPr>
          <p:nvPr/>
        </p:nvSpPr>
        <p:spPr bwMode="auto">
          <a:xfrm>
            <a:off x="2738438" y="1653406"/>
            <a:ext cx="1682750" cy="270272"/>
          </a:xfrm>
          <a:prstGeom prst="rightArrow">
            <a:avLst>
              <a:gd name="adj1" fmla="val 50000"/>
              <a:gd name="adj2" fmla="val 49927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8" name="Seta para a direita 8"/>
          <p:cNvSpPr>
            <a:spLocks noChangeArrowheads="1"/>
          </p:cNvSpPr>
          <p:nvPr/>
        </p:nvSpPr>
        <p:spPr bwMode="auto">
          <a:xfrm rot="8389269" flipV="1">
            <a:off x="2559691" y="2867153"/>
            <a:ext cx="2165503" cy="346075"/>
          </a:xfrm>
          <a:prstGeom prst="rightArrow">
            <a:avLst>
              <a:gd name="adj1" fmla="val 50000"/>
              <a:gd name="adj2" fmla="val 49927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dirty="0" smtClean="0">
                <a:solidFill>
                  <a:prstClr val="black"/>
                </a:solidFill>
              </a:rPr>
              <a:t>‘</a:t>
            </a:r>
            <a:endParaRPr lang="pt-BR" altLang="pt-BR" dirty="0">
              <a:solidFill>
                <a:prstClr val="black"/>
              </a:solidFill>
            </a:endParaRPr>
          </a:p>
        </p:txBody>
      </p:sp>
      <p:sp>
        <p:nvSpPr>
          <p:cNvPr id="13" name="Retângulo de cantos arredondados 13"/>
          <p:cNvSpPr>
            <a:spLocks noChangeArrowheads="1"/>
          </p:cNvSpPr>
          <p:nvPr/>
        </p:nvSpPr>
        <p:spPr bwMode="auto">
          <a:xfrm>
            <a:off x="4498976" y="699542"/>
            <a:ext cx="4537075" cy="3384376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600" b="1" dirty="0">
                <a:solidFill>
                  <a:prstClr val="black"/>
                </a:solidFill>
                <a:ea typeface="Lucida Sans Unicode" pitchFamily="34" charset="0"/>
              </a:rPr>
              <a:t>S-2240</a:t>
            </a:r>
            <a:r>
              <a:rPr lang="pt-BR" altLang="pt-BR" sz="1600" dirty="0">
                <a:solidFill>
                  <a:prstClr val="black"/>
                </a:solidFill>
                <a:ea typeface="Lucida Sans Unicode" pitchFamily="34" charset="0"/>
              </a:rPr>
              <a:t> (Condições Ambientais do Trabalho - Fatores de </a:t>
            </a:r>
            <a:r>
              <a:rPr lang="pt-BR" altLang="pt-BR" sz="1600" dirty="0" smtClean="0">
                <a:solidFill>
                  <a:prstClr val="black"/>
                </a:solidFill>
                <a:ea typeface="Lucida Sans Unicode" pitchFamily="34" charset="0"/>
              </a:rPr>
              <a:t>Risco) </a:t>
            </a:r>
            <a:r>
              <a:rPr lang="pt-BR" altLang="pt-BR" sz="1600" dirty="0">
                <a:solidFill>
                  <a:prstClr val="black"/>
                </a:solidFill>
                <a:ea typeface="Lucida Sans Unicode" pitchFamily="34" charset="0"/>
              </a:rPr>
              <a:t>– Vinculação do trabalhador a determinado ambiente, </a:t>
            </a:r>
            <a:r>
              <a:rPr lang="pt-BR" altLang="pt-BR" sz="1600" dirty="0" smtClean="0">
                <a:solidFill>
                  <a:prstClr val="black"/>
                </a:solidFill>
                <a:ea typeface="Lucida Sans Unicode" pitchFamily="34" charset="0"/>
              </a:rPr>
              <a:t>individualizando, por trabalhador, os </a:t>
            </a:r>
            <a:r>
              <a:rPr lang="pt-BR" altLang="pt-BR" sz="1600" b="1" dirty="0" smtClean="0">
                <a:solidFill>
                  <a:prstClr val="black"/>
                </a:solidFill>
                <a:ea typeface="Lucida Sans Unicode" pitchFamily="34" charset="0"/>
              </a:rPr>
              <a:t>fatores </a:t>
            </a:r>
            <a:r>
              <a:rPr lang="pt-BR" altLang="pt-BR" sz="1600" b="1" dirty="0">
                <a:solidFill>
                  <a:prstClr val="black"/>
                </a:solidFill>
                <a:ea typeface="Lucida Sans Unicode" pitchFamily="34" charset="0"/>
              </a:rPr>
              <a:t>de </a:t>
            </a:r>
            <a:r>
              <a:rPr lang="pt-BR" altLang="pt-BR" sz="1600" b="1" dirty="0" smtClean="0">
                <a:solidFill>
                  <a:prstClr val="black"/>
                </a:solidFill>
                <a:ea typeface="Lucida Sans Unicode" pitchFamily="34" charset="0"/>
              </a:rPr>
              <a:t>risco declarados no S-1060 e descreve se tal exposição, </a:t>
            </a:r>
            <a:r>
              <a:rPr lang="pt-BR" altLang="pt-BR" sz="1600" dirty="0">
                <a:solidFill>
                  <a:prstClr val="black"/>
                </a:solidFill>
              </a:rPr>
              <a:t>combinando com demais </a:t>
            </a:r>
            <a:r>
              <a:rPr lang="pt-BR" altLang="pt-BR" sz="1600" b="1" dirty="0">
                <a:solidFill>
                  <a:prstClr val="black"/>
                </a:solidFill>
              </a:rPr>
              <a:t>requisitos específicos </a:t>
            </a:r>
            <a:r>
              <a:rPr lang="pt-BR" altLang="pt-BR" sz="1600" dirty="0">
                <a:solidFill>
                  <a:prstClr val="black"/>
                </a:solidFill>
              </a:rPr>
              <a:t>de forma a ensejar </a:t>
            </a:r>
            <a:r>
              <a:rPr lang="pt-BR" altLang="pt-BR" sz="1600" b="1" dirty="0">
                <a:solidFill>
                  <a:prstClr val="black"/>
                </a:solidFill>
              </a:rPr>
              <a:t>pagamento</a:t>
            </a:r>
            <a:r>
              <a:rPr lang="pt-BR" altLang="pt-BR" sz="1600" dirty="0">
                <a:solidFill>
                  <a:prstClr val="black"/>
                </a:solidFill>
              </a:rPr>
              <a:t> de insalubridade, periculosidade ou o </a:t>
            </a:r>
            <a:r>
              <a:rPr lang="pt-BR" altLang="pt-BR" sz="1600" b="1" dirty="0">
                <a:solidFill>
                  <a:prstClr val="black"/>
                </a:solidFill>
              </a:rPr>
              <a:t>recolhimento</a:t>
            </a:r>
            <a:r>
              <a:rPr lang="pt-BR" altLang="pt-BR" sz="1600" dirty="0">
                <a:solidFill>
                  <a:prstClr val="black"/>
                </a:solidFill>
              </a:rPr>
              <a:t> do FAE (Financiamento Aposentadoria Especial)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1600" b="1" dirty="0">
              <a:solidFill>
                <a:prstClr val="black"/>
              </a:solidFill>
              <a:ea typeface="Lucida Sans Unicode" pitchFamily="34" charset="0"/>
            </a:endParaRPr>
          </a:p>
        </p:txBody>
      </p:sp>
      <p:sp>
        <p:nvSpPr>
          <p:cNvPr id="44" name="Retângulo de cantos arredondados 6"/>
          <p:cNvSpPr>
            <a:spLocks noChangeArrowheads="1"/>
          </p:cNvSpPr>
          <p:nvPr/>
        </p:nvSpPr>
        <p:spPr bwMode="auto">
          <a:xfrm>
            <a:off x="187326" y="3851672"/>
            <a:ext cx="2474913" cy="88031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600" b="1" dirty="0">
                <a:solidFill>
                  <a:prstClr val="black"/>
                </a:solidFill>
              </a:rPr>
              <a:t>S-2220 </a:t>
            </a:r>
            <a:r>
              <a:rPr lang="pt-BR" altLang="pt-BR" sz="1600" dirty="0">
                <a:solidFill>
                  <a:prstClr val="black"/>
                </a:solidFill>
              </a:rPr>
              <a:t>(Monitoramento da Saúde do </a:t>
            </a:r>
            <a:r>
              <a:rPr lang="pt-BR" altLang="pt-BR" sz="1600" dirty="0" smtClean="0">
                <a:solidFill>
                  <a:prstClr val="black"/>
                </a:solidFill>
              </a:rPr>
              <a:t>Trabalhador e Exame Toxicológico)</a:t>
            </a:r>
            <a:endParaRPr lang="pt-BR" altLang="pt-BR" sz="1600" dirty="0">
              <a:solidFill>
                <a:prstClr val="black"/>
              </a:solidFill>
            </a:endParaRPr>
          </a:p>
        </p:txBody>
      </p:sp>
      <p:sp>
        <p:nvSpPr>
          <p:cNvPr id="16" name="Retângulo de cantos arredondados 6"/>
          <p:cNvSpPr>
            <a:spLocks noChangeArrowheads="1"/>
          </p:cNvSpPr>
          <p:nvPr/>
        </p:nvSpPr>
        <p:spPr bwMode="auto">
          <a:xfrm>
            <a:off x="35496" y="1851670"/>
            <a:ext cx="2551113" cy="102572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600" b="1" dirty="0" smtClean="0">
                <a:solidFill>
                  <a:prstClr val="black"/>
                </a:solidFill>
              </a:rPr>
              <a:t>S-1065</a:t>
            </a:r>
            <a:r>
              <a:rPr lang="pt-BR" altLang="pt-BR" sz="1600" dirty="0" smtClean="0">
                <a:solidFill>
                  <a:prstClr val="black"/>
                </a:solidFill>
              </a:rPr>
              <a:t> (Tabela de Equipamentos de Proteção) </a:t>
            </a:r>
            <a:r>
              <a:rPr lang="pt-BR" altLang="pt-BR" sz="1600" dirty="0">
                <a:solidFill>
                  <a:prstClr val="black"/>
                </a:solidFill>
              </a:rPr>
              <a:t>– Descrição </a:t>
            </a:r>
            <a:r>
              <a:rPr lang="pt-BR" altLang="pt-BR" sz="1600" dirty="0" smtClean="0">
                <a:solidFill>
                  <a:prstClr val="black"/>
                </a:solidFill>
              </a:rPr>
              <a:t>dos EPIs e </a:t>
            </a:r>
            <a:r>
              <a:rPr lang="pt-BR" altLang="pt-BR" sz="1600" dirty="0" err="1" smtClean="0">
                <a:solidFill>
                  <a:prstClr val="black"/>
                </a:solidFill>
              </a:rPr>
              <a:t>EPCs</a:t>
            </a:r>
            <a:endParaRPr lang="pt-BR" altLang="pt-BR" sz="1600" dirty="0" smtClean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/>
          </p:cNvSpPr>
          <p:nvPr/>
        </p:nvSpPr>
        <p:spPr bwMode="auto">
          <a:xfrm>
            <a:off x="485775" y="2594590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34823" name="CaixaDeTexto 3"/>
          <p:cNvSpPr txBox="1">
            <a:spLocks noChangeArrowheads="1"/>
          </p:cNvSpPr>
          <p:nvPr/>
        </p:nvSpPr>
        <p:spPr bwMode="auto">
          <a:xfrm>
            <a:off x="595314" y="702469"/>
            <a:ext cx="82137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S-2230 Afastamentos temporários</a:t>
            </a:r>
          </a:p>
        </p:txBody>
      </p:sp>
      <p:sp>
        <p:nvSpPr>
          <p:cNvPr id="3" name="Retângulo com Canto Diagonal Aparado 2"/>
          <p:cNvSpPr/>
          <p:nvPr/>
        </p:nvSpPr>
        <p:spPr bwMode="auto">
          <a:xfrm>
            <a:off x="827088" y="2000467"/>
            <a:ext cx="2665412" cy="1272957"/>
          </a:xfrm>
          <a:prstGeom prst="snip2DiagRect">
            <a:avLst/>
          </a:prstGeom>
          <a:gradFill flip="none" rotWithShape="1">
            <a:gsLst>
              <a:gs pos="0">
                <a:srgbClr val="AE6652">
                  <a:shade val="30000"/>
                  <a:satMod val="115000"/>
                </a:srgbClr>
              </a:gs>
              <a:gs pos="50000">
                <a:srgbClr val="AE6652">
                  <a:shade val="67500"/>
                  <a:satMod val="115000"/>
                </a:srgbClr>
              </a:gs>
              <a:gs pos="100000">
                <a:srgbClr val="AE6652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defRPr/>
            </a:pPr>
            <a:endParaRPr lang="pt-BR"/>
          </a:p>
        </p:txBody>
      </p:sp>
      <p:sp>
        <p:nvSpPr>
          <p:cNvPr id="13" name="Retângulo com Canto Diagonal Aparado 12"/>
          <p:cNvSpPr/>
          <p:nvPr/>
        </p:nvSpPr>
        <p:spPr bwMode="auto">
          <a:xfrm>
            <a:off x="5292080" y="2000914"/>
            <a:ext cx="2664296" cy="1272510"/>
          </a:xfrm>
          <a:prstGeom prst="snip2DiagRect">
            <a:avLst/>
          </a:prstGeom>
          <a:gradFill flip="none" rotWithShape="1">
            <a:gsLst>
              <a:gs pos="0">
                <a:srgbClr val="AE6652">
                  <a:shade val="30000"/>
                  <a:satMod val="115000"/>
                </a:srgbClr>
              </a:gs>
              <a:gs pos="50000">
                <a:srgbClr val="AE6652">
                  <a:shade val="67500"/>
                  <a:satMod val="115000"/>
                </a:srgbClr>
              </a:gs>
              <a:gs pos="100000">
                <a:srgbClr val="AE665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defRPr/>
            </a:pPr>
            <a:endParaRPr lang="pt-BR"/>
          </a:p>
        </p:txBody>
      </p:sp>
      <p:sp>
        <p:nvSpPr>
          <p:cNvPr id="14" name="Retângulo com Canto Diagonal Aparado 13"/>
          <p:cNvSpPr/>
          <p:nvPr/>
        </p:nvSpPr>
        <p:spPr bwMode="auto">
          <a:xfrm>
            <a:off x="5292726" y="3620908"/>
            <a:ext cx="2663825" cy="1218189"/>
          </a:xfrm>
          <a:prstGeom prst="snip2DiagRect">
            <a:avLst/>
          </a:prstGeom>
          <a:gradFill flip="none" rotWithShape="1">
            <a:gsLst>
              <a:gs pos="0">
                <a:srgbClr val="5465AC">
                  <a:shade val="30000"/>
                  <a:satMod val="115000"/>
                </a:srgbClr>
              </a:gs>
              <a:gs pos="50000">
                <a:srgbClr val="5465AC">
                  <a:shade val="67500"/>
                  <a:satMod val="115000"/>
                </a:srgbClr>
              </a:gs>
              <a:gs pos="100000">
                <a:srgbClr val="5465A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defRPr/>
            </a:pPr>
            <a:endParaRPr lang="pt-BR"/>
          </a:p>
        </p:txBody>
      </p:sp>
      <p:sp>
        <p:nvSpPr>
          <p:cNvPr id="15" name="Retângulo com Canto Diagonal Aparado 14"/>
          <p:cNvSpPr/>
          <p:nvPr/>
        </p:nvSpPr>
        <p:spPr bwMode="auto">
          <a:xfrm>
            <a:off x="827088" y="3620908"/>
            <a:ext cx="2665412" cy="1218189"/>
          </a:xfrm>
          <a:prstGeom prst="snip2DiagRect">
            <a:avLst/>
          </a:prstGeom>
          <a:gradFill flip="none" rotWithShape="1">
            <a:gsLst>
              <a:gs pos="0">
                <a:srgbClr val="5465AC">
                  <a:shade val="30000"/>
                  <a:satMod val="115000"/>
                </a:srgbClr>
              </a:gs>
              <a:gs pos="50000">
                <a:srgbClr val="5465AC">
                  <a:shade val="67500"/>
                  <a:satMod val="115000"/>
                </a:srgbClr>
              </a:gs>
              <a:gs pos="100000">
                <a:srgbClr val="5465A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defRPr/>
            </a:pPr>
            <a:endParaRPr lang="pt-BR" sz="1800"/>
          </a:p>
        </p:txBody>
      </p:sp>
      <p:sp>
        <p:nvSpPr>
          <p:cNvPr id="16394" name="CaixaDeTexto 3"/>
          <p:cNvSpPr txBox="1">
            <a:spLocks noChangeArrowheads="1"/>
          </p:cNvSpPr>
          <p:nvPr/>
        </p:nvSpPr>
        <p:spPr bwMode="auto">
          <a:xfrm>
            <a:off x="971550" y="2073095"/>
            <a:ext cx="2305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800" dirty="0"/>
              <a:t>Afastamentos decorrentes de acidente/doença do trabalho</a:t>
            </a:r>
          </a:p>
        </p:txBody>
      </p:sp>
      <p:sp>
        <p:nvSpPr>
          <p:cNvPr id="16395" name="CaixaDeTexto 4"/>
          <p:cNvSpPr txBox="1">
            <a:spLocks noChangeArrowheads="1"/>
          </p:cNvSpPr>
          <p:nvPr/>
        </p:nvSpPr>
        <p:spPr bwMode="auto">
          <a:xfrm>
            <a:off x="5435601" y="2162393"/>
            <a:ext cx="244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800" dirty="0"/>
              <a:t>Informar desde o 1º dia de afastamento</a:t>
            </a:r>
          </a:p>
          <a:p>
            <a:pPr algn="ctr"/>
            <a:r>
              <a:rPr lang="pt-BR" altLang="pt-BR" sz="1800" dirty="0"/>
              <a:t>(CAT deve ser emitida)</a:t>
            </a:r>
          </a:p>
        </p:txBody>
      </p:sp>
      <p:sp>
        <p:nvSpPr>
          <p:cNvPr id="16396" name="CaixaDeTexto 5"/>
          <p:cNvSpPr txBox="1">
            <a:spLocks noChangeArrowheads="1"/>
          </p:cNvSpPr>
          <p:nvPr/>
        </p:nvSpPr>
        <p:spPr bwMode="auto">
          <a:xfrm>
            <a:off x="971550" y="3638768"/>
            <a:ext cx="2305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800" dirty="0"/>
              <a:t>Afastamentos decorrentes de acidente/doença </a:t>
            </a:r>
            <a:r>
              <a:rPr lang="pt-BR" altLang="pt-BR" sz="1800" b="1" u="sng" dirty="0"/>
              <a:t>não </a:t>
            </a:r>
            <a:r>
              <a:rPr lang="pt-BR" altLang="pt-BR" sz="1800" dirty="0"/>
              <a:t>do trabalho</a:t>
            </a:r>
          </a:p>
        </p:txBody>
      </p:sp>
      <p:sp>
        <p:nvSpPr>
          <p:cNvPr id="16397" name="CaixaDeTexto 18"/>
          <p:cNvSpPr txBox="1">
            <a:spLocks noChangeArrowheads="1"/>
          </p:cNvSpPr>
          <p:nvPr/>
        </p:nvSpPr>
        <p:spPr bwMode="auto">
          <a:xfrm>
            <a:off x="5364164" y="3675677"/>
            <a:ext cx="24479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800" dirty="0"/>
              <a:t>Informação obrigatória para afastamentos com duração de 3 ou mais dias</a:t>
            </a:r>
          </a:p>
        </p:txBody>
      </p:sp>
      <p:sp>
        <p:nvSpPr>
          <p:cNvPr id="7" name="Divisa 6"/>
          <p:cNvSpPr/>
          <p:nvPr/>
        </p:nvSpPr>
        <p:spPr bwMode="auto">
          <a:xfrm>
            <a:off x="4011614" y="2217162"/>
            <a:ext cx="776287" cy="323850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defRPr/>
            </a:pPr>
            <a:endParaRPr lang="pt-BR"/>
          </a:p>
        </p:txBody>
      </p:sp>
      <p:sp>
        <p:nvSpPr>
          <p:cNvPr id="21" name="Divisa 20"/>
          <p:cNvSpPr/>
          <p:nvPr/>
        </p:nvSpPr>
        <p:spPr bwMode="auto">
          <a:xfrm>
            <a:off x="4011614" y="3945949"/>
            <a:ext cx="776287" cy="322659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CaixaDeTexto 3"/>
          <p:cNvSpPr txBox="1">
            <a:spLocks noChangeArrowheads="1"/>
          </p:cNvSpPr>
          <p:nvPr/>
        </p:nvSpPr>
        <p:spPr bwMode="auto">
          <a:xfrm>
            <a:off x="179512" y="702469"/>
            <a:ext cx="862952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Afastamentos temporários – regra de informação</a:t>
            </a:r>
          </a:p>
        </p:txBody>
      </p:sp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363538" y="1456244"/>
            <a:ext cx="80962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Exemplo de afastamentos pelo mesmo motivo, não relacionados ao trabalho, dentro de 60 dias:</a:t>
            </a:r>
          </a:p>
          <a:p>
            <a:endParaRPr lang="pt-BR" altLang="pt-BR" dirty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pt-BR" altLang="pt-BR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</a:t>
            </a:r>
            <a:r>
              <a:rPr lang="pt-BR" altLang="pt-BR" sz="1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 1º afastamento: 02/07/2018 a 03/07/2018 (02 dias) – Não será informado.</a:t>
            </a:r>
          </a:p>
          <a:p>
            <a:endParaRPr lang="pt-BR" altLang="pt-BR" sz="1800" dirty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pPr algn="just"/>
            <a:r>
              <a:rPr lang="pt-BR" altLang="pt-BR" sz="1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	 2º afastamento: 08/07/2018 a 27/07/2018 (20 dias) – Informar e preencher 	SIM no campo “</a:t>
            </a:r>
            <a:r>
              <a:rPr lang="pt-BR" altLang="pt-BR" sz="1800" dirty="0" err="1">
                <a:solidFill>
                  <a:schemeClr val="accent1">
                    <a:lumMod val="50000"/>
                  </a:schemeClr>
                </a:solidFill>
              </a:rPr>
              <a:t>infoMesmoMtv</a:t>
            </a:r>
            <a:r>
              <a:rPr lang="pt-BR" altLang="pt-BR" sz="1800" dirty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endParaRPr lang="pt-BR" altLang="pt-BR" sz="18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pt-BR" altLang="pt-BR" sz="1800" b="1" u="sng" dirty="0">
                <a:solidFill>
                  <a:srgbClr val="FF0000"/>
                </a:solidFill>
                <a:sym typeface="Wingdings" pitchFamily="2" charset="2"/>
              </a:rPr>
              <a:t>!!! Deverá ser enviado retroativamente a informação do primeiro afastamento no dia 21.07.2018 (16º dia de afastamento).</a:t>
            </a:r>
          </a:p>
          <a:p>
            <a:endParaRPr lang="pt-BR" alt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hape 65"/>
          <p:cNvSpPr>
            <a:spLocks noGrp="1"/>
          </p:cNvSpPr>
          <p:nvPr>
            <p:ph type="subTitle" sz="quarter" idx="4294967295"/>
          </p:nvPr>
        </p:nvSpPr>
        <p:spPr bwMode="auto">
          <a:xfrm>
            <a:off x="14424025" y="1266825"/>
            <a:ext cx="7289800" cy="6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66" tIns="48766" rIns="48766" bIns="48766" anchor="ctr"/>
          <a:lstStyle/>
          <a:p>
            <a:pPr marL="0" indent="0" defTabSz="792163">
              <a:spcBef>
                <a:spcPct val="0"/>
              </a:spcBef>
            </a:pPr>
            <a:r>
              <a:rPr lang="pt-BR" altLang="pt-BR" b="1" smtClean="0">
                <a:latin typeface="Arial" pitchFamily="34" charset="0"/>
                <a:cs typeface="Arial" pitchFamily="34" charset="0"/>
                <a:sym typeface="Arial" pitchFamily="34" charset="0"/>
              </a:rPr>
              <a:t>tisão geral do projeto</a:t>
            </a:r>
          </a:p>
        </p:txBody>
      </p:sp>
      <p:sp>
        <p:nvSpPr>
          <p:cNvPr id="21" name="Shape 58"/>
          <p:cNvSpPr>
            <a:spLocks noChangeArrowheads="1"/>
          </p:cNvSpPr>
          <p:nvPr/>
        </p:nvSpPr>
        <p:spPr bwMode="auto">
          <a:xfrm>
            <a:off x="0" y="627534"/>
            <a:ext cx="9144000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 marL="447675" indent="-447675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911225" eaLnBrk="0" hangingPunct="0"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4500" algn="l"/>
                <a:tab pos="9017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842000" algn="l"/>
                <a:tab pos="6286500" algn="l"/>
                <a:tab pos="6731000" algn="l"/>
                <a:tab pos="7188200" algn="l"/>
                <a:tab pos="7632700" algn="l"/>
                <a:tab pos="8089900" algn="l"/>
                <a:tab pos="8534400" algn="l"/>
                <a:tab pos="8978900" algn="l"/>
                <a:tab pos="94361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500"/>
              </a:spcBef>
              <a:defRPr/>
            </a:pPr>
            <a:r>
              <a:rPr lang="pt-BR" altLang="pt-BR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  <a:sym typeface="Prelo-Bold"/>
              </a:rPr>
              <a:t>AS DEMAIS ÁREAS DEVEM SE PREOCUPAR COM AS INFORMAÇÕES DE SST?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192367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59673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1) O grau de exposição informado no S-1200 está de acordo com os as informações que constam nos eventos de SST?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238882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2) O pagamento da insalubridade ou periculosidade  está em consonância com as informações lançadas nos eventos de SST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23528" y="317162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) Os mudanças de função informadas no eSocial estão sendo acompanhadas pelo setor de SST? Os exames obrigatórios estão sendo realizados?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23528" y="426103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) Os afastamentos pelo mesmo motivo estão sendo monitorados?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8" grpId="0"/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317695" y="915566"/>
            <a:ext cx="8430770" cy="30088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4800" dirty="0" smtClean="0">
                <a:solidFill>
                  <a:srgbClr val="FF0000"/>
                </a:solidFill>
              </a:rPr>
              <a:t>Algumas respostas...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317695" y="1651093"/>
            <a:ext cx="8430770" cy="3008889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Se no evento 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S-2240 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for verificada a exposição a agentes nocivos relacionados à aposentadoria especial deverá ser informado, no evento S-1200, o '</a:t>
            </a:r>
            <a:r>
              <a:rPr lang="pt-BR" sz="4000" dirty="0" err="1">
                <a:solidFill>
                  <a:schemeClr val="accent1">
                    <a:lumMod val="50000"/>
                  </a:schemeClr>
                </a:solidFill>
              </a:rPr>
              <a:t>grauExp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', conforme tabela 2 do 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eSocial.</a:t>
            </a: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C:\Users\Orion\AppData\Local\Microsoft\Windows\INetCache\IE\6HV6T553\Ponto_de_exclamação_da_RedeTV!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37" y="771550"/>
            <a:ext cx="969303" cy="9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317695" y="1651093"/>
            <a:ext cx="8430770" cy="30088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O pagamento de insalubridade e periculosidade (S-1200 e S-1210) deve corresponder a um risco identificado nos eventos de SST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C:\Users\Orion\AppData\Local\Microsoft\Windows\INetCache\IE\6HV6T553\Ponto_de_exclamação_da_RedeTV!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37" y="771550"/>
            <a:ext cx="969303" cy="9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9219" name="Retângulo 1"/>
          <p:cNvSpPr>
            <a:spLocks noChangeArrowheads="1"/>
          </p:cNvSpPr>
          <p:nvPr/>
        </p:nvSpPr>
        <p:spPr bwMode="auto">
          <a:xfrm>
            <a:off x="346076" y="735807"/>
            <a:ext cx="8393113" cy="459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</a:pPr>
            <a:r>
              <a:rPr lang="pt-BR" altLang="pt-BR" sz="2800" b="1" dirty="0">
                <a:solidFill>
                  <a:srgbClr val="002774"/>
                </a:solidFill>
                <a:cs typeface="Times New Roman" pitchFamily="18" charset="0"/>
              </a:rPr>
              <a:t>Previsão normativa</a:t>
            </a: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</a:pPr>
            <a:endParaRPr lang="pt-BR" altLang="pt-BR" dirty="0">
              <a:solidFill>
                <a:srgbClr val="002774"/>
              </a:solidFill>
              <a:cs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</a:pPr>
            <a:r>
              <a:rPr lang="pt-BR" altLang="pt-BR" dirty="0">
                <a:solidFill>
                  <a:srgbClr val="002774"/>
                </a:solidFill>
                <a:cs typeface="Times New Roman" pitchFamily="18" charset="0"/>
              </a:rPr>
              <a:t>Decreto nº. 8.373/2014 – Art. 2º, §1º, III:</a:t>
            </a:r>
          </a:p>
          <a:p>
            <a:pPr lvl="1" algn="just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</a:pPr>
            <a:r>
              <a:rPr lang="pt-BR" altLang="pt-BR" dirty="0">
                <a:solidFill>
                  <a:srgbClr val="002774"/>
                </a:solidFill>
                <a:cs typeface="Times New Roman" pitchFamily="18" charset="0"/>
              </a:rPr>
              <a:t>Art. 2º ...</a:t>
            </a:r>
          </a:p>
          <a:p>
            <a:pPr lvl="1" algn="just"/>
            <a:r>
              <a:rPr lang="pt-BR" altLang="pt-BR" dirty="0">
                <a:solidFill>
                  <a:srgbClr val="002774"/>
                </a:solidFill>
                <a:cs typeface="Times New Roman" pitchFamily="18" charset="0"/>
              </a:rPr>
              <a:t>	§1º  A prestação das informações ao eSocial substituirá, na forma disciplinada pelos órgãos ou entidades partícipes, a obrigação de entrega das mesmas informações em outros formulários e declarações a que estão sujeitos:</a:t>
            </a:r>
          </a:p>
          <a:p>
            <a:pPr lvl="1" algn="just"/>
            <a:r>
              <a:rPr lang="pt-BR" altLang="pt-BR" dirty="0">
                <a:solidFill>
                  <a:srgbClr val="002774"/>
                </a:solidFill>
                <a:cs typeface="Times New Roman" pitchFamily="18" charset="0"/>
              </a:rPr>
              <a:t>	</a:t>
            </a:r>
            <a:r>
              <a:rPr lang="pt-BR" altLang="pt-BR" b="1" u="sng" dirty="0">
                <a:solidFill>
                  <a:srgbClr val="002774"/>
                </a:solidFill>
                <a:cs typeface="Times New Roman" pitchFamily="18" charset="0"/>
              </a:rPr>
              <a:t>III - as pessoas jurídicas de direito público da União, dos Estados, do Distrito Federal e dos Municípios; e</a:t>
            </a:r>
          </a:p>
          <a:p>
            <a:pPr lvl="1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</a:pPr>
            <a:endParaRPr lang="pt-BR" altLang="pt-BR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681038"/>
            <a:ext cx="2997200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9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317695" y="1651093"/>
            <a:ext cx="8430770" cy="30088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As mudanças de função devem ser acompanhadas pelo setor de SST, permitindo a realização do ASO e sua respectiva informação no evento S-2220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C:\Users\Orion\AppData\Local\Microsoft\Windows\INetCache\IE\6HV6T553\Ponto_de_exclamação_da_RedeTV!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37" y="771550"/>
            <a:ext cx="969303" cy="9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pic>
        <p:nvPicPr>
          <p:cNvPr id="20483" name="Picture 6" descr="C:\Users\orion.oliveira\AppData\Local\Microsoft\Windows\Temporary Internet Files\Content.IE5\005MDA5N\ai_sinal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52462"/>
            <a:ext cx="16557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C:\Users\orion.oliveira\AppData\Local\Microsoft\Windows\Temporary Internet Files\Content.IE5\005MDA5N\ai_sinal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26594"/>
            <a:ext cx="165576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:\Users\orion.oliveira\AppData\Local\Microsoft\Windows\Temporary Internet Files\Content.IE5\005MDA5N\ai_sinal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226594"/>
            <a:ext cx="165576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orion.oliveira\AppData\Local\Microsoft\Windows\Temporary Internet Files\Content.IE5\005MDA5N\ai_sinal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633412"/>
            <a:ext cx="165735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47814" y="1869281"/>
            <a:ext cx="61928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itchFamily="34" charset="0"/>
              </a:rPr>
              <a:t>!!!Não há alteração na legislação tributária, previdenciária e trabalhista!!!</a:t>
            </a:r>
          </a:p>
        </p:txBody>
      </p:sp>
    </p:spTree>
    <p:extLst>
      <p:ext uri="{BB962C8B-B14F-4D97-AF65-F5344CB8AC3E}">
        <p14:creationId xmlns:p14="http://schemas.microsoft.com/office/powerpoint/2010/main" val="40653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7"/>
          <p:cNvSpPr>
            <a:spLocks noChangeArrowheads="1"/>
          </p:cNvSpPr>
          <p:nvPr/>
        </p:nvSpPr>
        <p:spPr bwMode="auto">
          <a:xfrm>
            <a:off x="323850" y="1491853"/>
            <a:ext cx="7704138" cy="11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800" b="1" dirty="0">
                <a:solidFill>
                  <a:srgbClr val="004A94"/>
                </a:solidFill>
                <a:latin typeface="Trebuchet MS" pitchFamily="34" charset="0"/>
              </a:rPr>
              <a:t>	  </a:t>
            </a:r>
            <a:r>
              <a:rPr lang="pt-BR" altLang="pt-BR" sz="5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Obrigado!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58888" y="2625329"/>
            <a:ext cx="6051550" cy="463842"/>
          </a:xfrm>
          <a:prstGeom prst="rect">
            <a:avLst/>
          </a:prstGeom>
          <a:noFill/>
          <a:ln>
            <a:noFill/>
          </a:ln>
          <a:extLst/>
        </p:spPr>
        <p:txBody>
          <a:bodyPr lIns="89997" tIns="46798" rIns="89997" bIns="46798">
            <a:spAutoFit/>
          </a:bodyPr>
          <a:lstStyle>
            <a:lvl1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ClrTx/>
              <a:defRPr/>
            </a:pPr>
            <a:r>
              <a:rPr lang="pt-BR" altLang="pt-BR" b="1" dirty="0" smtClean="0">
                <a:solidFill>
                  <a:srgbClr val="004A94"/>
                </a:solidFill>
                <a:latin typeface="Trebuchet MS" pitchFamily="34" charset="0"/>
              </a:rPr>
              <a:t>            </a:t>
            </a:r>
            <a:endParaRPr lang="pt-BR" altLang="pt-BR" sz="1800" b="1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b="1">
              <a:solidFill>
                <a:srgbClr val="008080"/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670830"/>
            <a:ext cx="8393113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spcBef>
                <a:spcPts val="500"/>
              </a:spcBef>
              <a:spcAft>
                <a:spcPts val="500"/>
              </a:spcAft>
              <a:buClrTx/>
              <a:defRPr/>
            </a:pPr>
            <a:r>
              <a:rPr lang="pt-BR" altLang="pt-BR" sz="2800" b="1" u="sng" dirty="0">
                <a:solidFill>
                  <a:srgbClr val="002774"/>
                </a:solidFill>
                <a:cs typeface="Times New Roman" pitchFamily="18" charset="0"/>
              </a:rPr>
              <a:t>Cenários para Órgãos </a:t>
            </a:r>
            <a:r>
              <a:rPr lang="pt-BR" altLang="pt-BR" sz="2800" b="1" u="sng" dirty="0" smtClean="0">
                <a:solidFill>
                  <a:srgbClr val="002774"/>
                </a:solidFill>
                <a:cs typeface="Times New Roman" pitchFamily="18" charset="0"/>
              </a:rPr>
              <a:t>Públicos</a:t>
            </a:r>
            <a:endParaRPr lang="pt-BR" altLang="pt-BR" sz="2800" b="1" u="sng" dirty="0">
              <a:solidFill>
                <a:srgbClr val="002774"/>
              </a:solidFill>
              <a:cs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" y="2638252"/>
            <a:ext cx="2448272" cy="2448272"/>
          </a:xfrm>
          <a:prstGeom prst="rect">
            <a:avLst/>
          </a:prstGeom>
        </p:spPr>
      </p:pic>
      <p:sp>
        <p:nvSpPr>
          <p:cNvPr id="6" name="Texto explicativo em forma de nuvem 5"/>
          <p:cNvSpPr/>
          <p:nvPr/>
        </p:nvSpPr>
        <p:spPr bwMode="auto">
          <a:xfrm>
            <a:off x="1710581" y="1131590"/>
            <a:ext cx="6930033" cy="2304256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15816" y="185167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CLT?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372200" y="176049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RPPS?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355976" y="141962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Estatutário?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4008" y="242773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RGPS?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6844" y="1707654"/>
            <a:ext cx="8813800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Natureza do vínculo com o RGPS do servidor Público a ele vinculado e da </a:t>
            </a:r>
            <a:r>
              <a:rPr lang="pt-BR" sz="3200" b="1" u="sng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p</a:t>
            </a:r>
            <a:r>
              <a:rPr lang="pt-BR" sz="3200" b="1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dministração</a:t>
            </a:r>
            <a:r>
              <a:rPr lang="pt-BR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 pública</a:t>
            </a:r>
            <a:endParaRPr lang="pt-BR" sz="3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</p:spTree>
    <p:extLst>
      <p:ext uri="{BB962C8B-B14F-4D97-AF65-F5344CB8AC3E}">
        <p14:creationId xmlns:p14="http://schemas.microsoft.com/office/powerpoint/2010/main" val="20010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/>
          </p:cNvSpPr>
          <p:nvPr/>
        </p:nvSpPr>
        <p:spPr bwMode="auto">
          <a:xfrm>
            <a:off x="485775" y="1869282"/>
            <a:ext cx="8135938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algn="ctr" defTabSz="822325">
              <a:spcBef>
                <a:spcPts val="1400"/>
              </a:spcBef>
            </a:pPr>
            <a:endParaRPr lang="en-US" altLang="pt-BR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sym typeface="Erie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396552" y="576052"/>
            <a:ext cx="10009112" cy="483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2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lo-Bold"/>
                <a:ea typeface="Prelo-Bold"/>
                <a:cs typeface="Prelo-Bold"/>
              </a:rPr>
              <a:t>Categoria de Segurado do Servidor Público Vinculado ao RGPS</a:t>
            </a:r>
            <a:endParaRPr lang="pt-BR" sz="2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lo-Bold"/>
              <a:ea typeface="Prelo-Bold"/>
              <a:cs typeface="Prelo-Bold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19622"/>
            <a:ext cx="813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LEI nº. 8.213/1991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11. São segurados obrigatórios da Previdência Social as seguintes pessoas físicas:        </a:t>
            </a:r>
            <a:endParaRPr lang="pt-B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pt-BR" sz="1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como empregado: 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</a:t>
            </a:r>
            <a:endParaRPr lang="pt-B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e) o </a:t>
            </a:r>
            <a:r>
              <a:rPr lang="pt-BR" sz="1800" b="1" u="sng" dirty="0">
                <a:solidFill>
                  <a:srgbClr val="FF0000"/>
                </a:solidFill>
              </a:rPr>
              <a:t>brasileiro civil que trabalha para a União, no exterior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em organismos oficiais brasileiros ou internacionais dos quais o Brasil seja membro efetivo, ainda que lá domiciliado e contratado, salvo se segurado na forma da legislação vigente do país do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domicílio;</a:t>
            </a: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o </a:t>
            </a:r>
            <a:r>
              <a:rPr lang="pt-BR" sz="1800" b="1" u="sng" dirty="0">
                <a:solidFill>
                  <a:srgbClr val="FF0000"/>
                </a:solidFill>
              </a:rPr>
              <a:t>servidor público ocupante de cargo em comissão, sem vínculo efetivo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 a União, Autarquias, inclusive em regime especial, e Fundações Públicas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Federais.</a:t>
            </a:r>
            <a:endParaRPr lang="pt-B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o </a:t>
            </a:r>
            <a:r>
              <a:rPr lang="pt-BR" sz="1800" b="1" u="sng" dirty="0" err="1">
                <a:solidFill>
                  <a:srgbClr val="FF0000"/>
                </a:solidFill>
              </a:rPr>
              <a:t>exercente</a:t>
            </a:r>
            <a:r>
              <a:rPr lang="pt-BR" sz="1800" b="1" u="sng" dirty="0">
                <a:solidFill>
                  <a:srgbClr val="FF0000"/>
                </a:solidFill>
              </a:rPr>
              <a:t> de mandato eletivo federal, estadual ou municipal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desde que não vinculado a regime próprio de previdência </a:t>
            </a:r>
            <a:r>
              <a:rPr lang="pt-B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social;</a:t>
            </a:r>
            <a:endParaRPr lang="pt-B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Words>1523</Words>
  <Application>Microsoft Office PowerPoint</Application>
  <PresentationFormat>Apresentação na tela (16:9)</PresentationFormat>
  <Paragraphs>307</Paragraphs>
  <Slides>62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04270011459</dc:creator>
  <cp:lastModifiedBy>Orion Savio Santos de Oliveira - MPS</cp:lastModifiedBy>
  <cp:revision>305</cp:revision>
  <cp:lastPrinted>1601-01-01T00:00:00Z</cp:lastPrinted>
  <dcterms:created xsi:type="dcterms:W3CDTF">2011-04-20T21:13:40Z</dcterms:created>
  <dcterms:modified xsi:type="dcterms:W3CDTF">2018-06-01T16:29:20Z</dcterms:modified>
</cp:coreProperties>
</file>