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52"/>
  </p:notesMasterIdLst>
  <p:handoutMasterIdLst>
    <p:handoutMasterId r:id="rId53"/>
  </p:handoutMasterIdLst>
  <p:sldIdLst>
    <p:sldId id="1373" r:id="rId2"/>
    <p:sldId id="1524" r:id="rId3"/>
    <p:sldId id="1525" r:id="rId4"/>
    <p:sldId id="1503" r:id="rId5"/>
    <p:sldId id="1526" r:id="rId6"/>
    <p:sldId id="1561" r:id="rId7"/>
    <p:sldId id="1521" r:id="rId8"/>
    <p:sldId id="1562" r:id="rId9"/>
    <p:sldId id="1563" r:id="rId10"/>
    <p:sldId id="1528" r:id="rId11"/>
    <p:sldId id="1529" r:id="rId12"/>
    <p:sldId id="1532" r:id="rId13"/>
    <p:sldId id="1533" r:id="rId14"/>
    <p:sldId id="1534" r:id="rId15"/>
    <p:sldId id="1535" r:id="rId16"/>
    <p:sldId id="1536" r:id="rId17"/>
    <p:sldId id="1537" r:id="rId18"/>
    <p:sldId id="1538" r:id="rId19"/>
    <p:sldId id="1566" r:id="rId20"/>
    <p:sldId id="1540" r:id="rId21"/>
    <p:sldId id="1541" r:id="rId22"/>
    <p:sldId id="1564" r:id="rId23"/>
    <p:sldId id="1542" r:id="rId24"/>
    <p:sldId id="1543" r:id="rId25"/>
    <p:sldId id="1544" r:id="rId26"/>
    <p:sldId id="1545" r:id="rId27"/>
    <p:sldId id="1546" r:id="rId28"/>
    <p:sldId id="1547" r:id="rId29"/>
    <p:sldId id="1550" r:id="rId30"/>
    <p:sldId id="1551" r:id="rId31"/>
    <p:sldId id="1565" r:id="rId32"/>
    <p:sldId id="1552" r:id="rId33"/>
    <p:sldId id="1554" r:id="rId34"/>
    <p:sldId id="1553" r:id="rId35"/>
    <p:sldId id="1555" r:id="rId36"/>
    <p:sldId id="1556" r:id="rId37"/>
    <p:sldId id="1557" r:id="rId38"/>
    <p:sldId id="1558" r:id="rId39"/>
    <p:sldId id="1559" r:id="rId40"/>
    <p:sldId id="1560" r:id="rId41"/>
    <p:sldId id="1516" r:id="rId42"/>
    <p:sldId id="1470" r:id="rId43"/>
    <p:sldId id="1513" r:id="rId44"/>
    <p:sldId id="1471" r:id="rId45"/>
    <p:sldId id="1448" r:id="rId46"/>
    <p:sldId id="1449" r:id="rId47"/>
    <p:sldId id="1453" r:id="rId48"/>
    <p:sldId id="1477" r:id="rId49"/>
    <p:sldId id="1518" r:id="rId50"/>
    <p:sldId id="1508" r:id="rId51"/>
  </p:sldIdLst>
  <p:sldSz cx="11161713" cy="7921625"/>
  <p:notesSz cx="7099300" cy="102346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54521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109042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63563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218084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726055" algn="l" defTabSz="1090422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3271266" algn="l" defTabSz="1090422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816477" algn="l" defTabSz="1090422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4361688" algn="l" defTabSz="1090422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80"/>
    <a:srgbClr val="006C31"/>
    <a:srgbClr val="009900"/>
    <a:srgbClr val="009AD0"/>
    <a:srgbClr val="990000"/>
    <a:srgbClr val="630C05"/>
    <a:srgbClr val="C0504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134" autoAdjust="0"/>
    <p:restoredTop sz="94622" autoAdjust="0"/>
  </p:normalViewPr>
  <p:slideViewPr>
    <p:cSldViewPr snapToGrid="0">
      <p:cViewPr varScale="1">
        <p:scale>
          <a:sx n="75" d="100"/>
          <a:sy n="75" d="100"/>
        </p:scale>
        <p:origin x="-1098" y="-84"/>
      </p:cViewPr>
      <p:guideLst>
        <p:guide orient="horz" pos="2495"/>
        <p:guide pos="35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732"/>
    </p:cViewPr>
  </p:sorterViewPr>
  <p:notesViewPr>
    <p:cSldViewPr snapToGrid="0">
      <p:cViewPr varScale="1">
        <p:scale>
          <a:sx n="51" d="100"/>
          <a:sy n="51" d="100"/>
        </p:scale>
        <p:origin x="2559" y="6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09F60D7-A2D7-4486-AB4D-59A73374CACC}" type="datetimeFigureOut">
              <a:rPr lang="pt-BR" smtClean="0"/>
              <a:pPr/>
              <a:t>14/12/2017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B717088-D91D-47E3-816A-0D220648FD4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3B9147F5-A8EF-41EA-B41C-5DB33E096100}" type="datetimeFigureOut">
              <a:rPr lang="pt-BR"/>
              <a:pPr>
                <a:defRPr/>
              </a:pPr>
              <a:t>14/12/2017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16013" y="1279525"/>
            <a:ext cx="48672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061CAEFA-2FE7-4540-A364-1739F90291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521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9042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563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8084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6055" algn="l" defTabSz="10904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71266" algn="l" defTabSz="10904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6477" algn="l" defTabSz="10904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61688" algn="l" defTabSz="109042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11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12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13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14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15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16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17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18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19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20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21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22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23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24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25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26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27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28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2D74FC44-E6EE-459A-9052-96557F8CDA19}" type="slidenum">
              <a:rPr lang="pt-BR" altLang="pt-BR"/>
              <a:pPr/>
              <a:t>29</a:t>
            </a:fld>
            <a:endParaRPr lang="pt-BR" altLang="pt-BR"/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1279525"/>
            <a:ext cx="4867275" cy="34544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noFill/>
        </p:spPr>
        <p:txBody>
          <a:bodyPr wrap="none" anchor="ctr"/>
          <a:lstStyle/>
          <a:p>
            <a:endParaRPr lang="pt-BR" alt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30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4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31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32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33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34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35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36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37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38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39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40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5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9FF723C-229F-45EC-988B-29C4239819BA}" type="slidenum">
              <a:rPr lang="pt-BR"/>
              <a:pPr/>
              <a:t>41</a:t>
            </a:fld>
            <a:endParaRPr lang="pt-BR"/>
          </a:p>
        </p:txBody>
      </p:sp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3400" cy="50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7560" tIns="50760" rIns="97560" bIns="50760" anchor="b"/>
          <a:lstStyle/>
          <a:p>
            <a:pPr algn="r">
              <a:spcBef>
                <a:spcPct val="0"/>
              </a:spcBef>
              <a:spcAft>
                <a:spcPct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2491D85-2E90-420A-BB99-127A25FE7AF4}" type="slidenum">
              <a:rPr lang="pt-BR" sz="1300" b="0" u="sng">
                <a:solidFill>
                  <a:srgbClr val="000000"/>
                </a:solidFill>
                <a:latin typeface="Times New Roman" pitchFamily="16" charset="0"/>
                <a:ea typeface="Lucida Sans Unicode" pitchFamily="32" charset="0"/>
                <a:cs typeface="Lucida Sans Unicode" pitchFamily="32" charset="0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41</a:t>
            </a:fld>
            <a:endParaRPr lang="pt-BR" sz="1300" b="0" u="sng">
              <a:solidFill>
                <a:srgbClr val="000000"/>
              </a:solidFill>
              <a:latin typeface="Times New Roman" pitchFamily="16" charset="0"/>
              <a:ea typeface="Lucida Sans Unicode" pitchFamily="32" charset="0"/>
              <a:cs typeface="Lucida Sans Unicode" pitchFamily="32" charset="0"/>
            </a:endParaRP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987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946150" y="4860925"/>
            <a:ext cx="5133975" cy="4538663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42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43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44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45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46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47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48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9FF723C-229F-45EC-988B-29C4239819BA}" type="slidenum">
              <a:rPr lang="pt-BR"/>
              <a:pPr/>
              <a:t>49</a:t>
            </a:fld>
            <a:endParaRPr lang="pt-BR"/>
          </a:p>
        </p:txBody>
      </p:sp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3400" cy="508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7560" tIns="50760" rIns="97560" bIns="50760" anchor="b"/>
          <a:lstStyle/>
          <a:p>
            <a:pPr algn="r">
              <a:spcBef>
                <a:spcPct val="0"/>
              </a:spcBef>
              <a:spcAft>
                <a:spcPct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2491D85-2E90-420A-BB99-127A25FE7AF4}" type="slidenum">
              <a:rPr lang="pt-BR" sz="1300" b="0" u="sng">
                <a:solidFill>
                  <a:srgbClr val="000000"/>
                </a:solidFill>
                <a:latin typeface="Times New Roman" pitchFamily="16" charset="0"/>
                <a:ea typeface="Lucida Sans Unicode" pitchFamily="32" charset="0"/>
                <a:cs typeface="Lucida Sans Unicode" pitchFamily="32" charset="0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49</a:t>
            </a:fld>
            <a:endParaRPr lang="pt-BR" sz="1300" b="0" u="sng">
              <a:solidFill>
                <a:srgbClr val="000000"/>
              </a:solidFill>
              <a:latin typeface="Times New Roman" pitchFamily="16" charset="0"/>
              <a:ea typeface="Lucida Sans Unicode" pitchFamily="32" charset="0"/>
              <a:cs typeface="Lucida Sans Unicode" pitchFamily="32" charset="0"/>
            </a:endParaRP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987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946150" y="4860925"/>
            <a:ext cx="5133975" cy="4538663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6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7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8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9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F1B89D-6552-4C69-B5BE-1847AC1A8DDD}" type="slidenum">
              <a:rPr lang="pt-BR"/>
              <a:pPr/>
              <a:t>10</a:t>
            </a:fld>
            <a:endParaRPr lang="pt-BR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47725" y="768350"/>
            <a:ext cx="5403850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820738" y="4659313"/>
            <a:ext cx="5514975" cy="4765675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3465A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Faixa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987"/>
            <a:ext cx="11161713" cy="976650"/>
          </a:xfrm>
          <a:prstGeom prst="rect">
            <a:avLst/>
          </a:prstGeom>
        </p:spPr>
      </p:pic>
      <p:pic>
        <p:nvPicPr>
          <p:cNvPr id="7" name="Imagem 6" descr="esocial_peq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7591" y="243130"/>
            <a:ext cx="1934347" cy="47566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</p:sldLayoutIdLst>
  <p:transition>
    <p:fade/>
  </p:transition>
  <p:txStyles>
    <p:titleStyle>
      <a:lvl1pPr algn="l" defTabSz="81781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1781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</a:defRPr>
      </a:lvl2pPr>
      <a:lvl3pPr algn="l" defTabSz="81781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</a:defRPr>
      </a:lvl3pPr>
      <a:lvl4pPr algn="l" defTabSz="81781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</a:defRPr>
      </a:lvl4pPr>
      <a:lvl5pPr algn="l" defTabSz="81781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</a:defRPr>
      </a:lvl5pPr>
      <a:lvl6pPr marL="545211" algn="l" defTabSz="817817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</a:defRPr>
      </a:lvl6pPr>
      <a:lvl7pPr marL="1090422" algn="l" defTabSz="817817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</a:defRPr>
      </a:lvl7pPr>
      <a:lvl8pPr marL="1635633" algn="l" defTabSz="817817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</a:defRPr>
      </a:lvl8pPr>
      <a:lvl9pPr marL="2180844" algn="l" defTabSz="817817" rtl="0" fontAlgn="base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04454" indent="-204454" algn="l" defTabSz="817817" rtl="0" eaLnBrk="0" fontAlgn="base" hangingPunct="0">
        <a:lnSpc>
          <a:spcPct val="90000"/>
        </a:lnSpc>
        <a:spcBef>
          <a:spcPts val="894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13362" indent="-204454" algn="l" defTabSz="817817" rtl="0" eaLnBrk="0" fontAlgn="base" hangingPunct="0">
        <a:lnSpc>
          <a:spcPct val="90000"/>
        </a:lnSpc>
        <a:spcBef>
          <a:spcPts val="447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022271" indent="-204454" algn="l" defTabSz="817817" rtl="0" eaLnBrk="0" fontAlgn="base" hangingPunct="0">
        <a:lnSpc>
          <a:spcPct val="90000"/>
        </a:lnSpc>
        <a:spcBef>
          <a:spcPts val="447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1179" indent="-204454" algn="l" defTabSz="817817" rtl="0" eaLnBrk="0" fontAlgn="base" hangingPunct="0">
        <a:lnSpc>
          <a:spcPct val="90000"/>
        </a:lnSpc>
        <a:spcBef>
          <a:spcPts val="447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40087" indent="-204454" algn="l" defTabSz="817817" rtl="0" eaLnBrk="0" fontAlgn="base" hangingPunct="0">
        <a:lnSpc>
          <a:spcPct val="90000"/>
        </a:lnSpc>
        <a:spcBef>
          <a:spcPts val="447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48995" indent="-204454" algn="l" defTabSz="81781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57904" indent="-204454" algn="l" defTabSz="81781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066812" indent="-204454" algn="l" defTabSz="81781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75720" indent="-204454" algn="l" defTabSz="81781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178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908" algn="l" defTabSz="8178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7817" algn="l" defTabSz="8178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6725" algn="l" defTabSz="8178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5633" algn="l" defTabSz="8178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4541" algn="l" defTabSz="8178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3450" algn="l" defTabSz="8178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62358" algn="l" defTabSz="8178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71266" algn="l" defTabSz="81781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26" descr="C:\Design\SPED\layout_capa2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8918"/>
            <a:ext cx="11161713" cy="396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1027"/>
          <p:cNvSpPr>
            <a:spLocks noChangeArrowheads="1"/>
          </p:cNvSpPr>
          <p:nvPr/>
        </p:nvSpPr>
        <p:spPr bwMode="auto">
          <a:xfrm>
            <a:off x="2044700" y="4620948"/>
            <a:ext cx="8521700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r" defTabSz="1089963"/>
            <a:r>
              <a:rPr lang="pt-BR" sz="3600" b="1" dirty="0" smtClean="0">
                <a:solidFill>
                  <a:srgbClr val="000080"/>
                </a:solidFill>
                <a:latin typeface="Palatino Linotype" pitchFamily="18" charset="0"/>
              </a:rPr>
              <a:t>eSocial – Eventos Periódicos</a:t>
            </a:r>
          </a:p>
          <a:p>
            <a:pPr algn="r" defTabSz="1089963"/>
            <a:endParaRPr lang="pt-BR" sz="2900" b="1" dirty="0" smtClean="0">
              <a:solidFill>
                <a:srgbClr val="000080"/>
              </a:solidFill>
              <a:latin typeface="Palatino Linotype" pitchFamily="18" charset="0"/>
            </a:endParaRPr>
          </a:p>
          <a:p>
            <a:pPr algn="r" defTabSz="1089963"/>
            <a:r>
              <a:rPr lang="pt-BR" sz="2600" b="1" dirty="0" smtClean="0">
                <a:solidFill>
                  <a:srgbClr val="000080"/>
                </a:solidFill>
                <a:latin typeface="Palatino Linotype" pitchFamily="18" charset="0"/>
              </a:rPr>
              <a:t>Samuel </a:t>
            </a:r>
            <a:r>
              <a:rPr lang="pt-BR" sz="2600" b="1" dirty="0" err="1" smtClean="0">
                <a:solidFill>
                  <a:srgbClr val="000080"/>
                </a:solidFill>
                <a:latin typeface="Palatino Linotype" pitchFamily="18" charset="0"/>
              </a:rPr>
              <a:t>Kruger</a:t>
            </a:r>
            <a:endParaRPr lang="pt-BR" sz="2600" b="1" dirty="0" smtClean="0">
              <a:solidFill>
                <a:srgbClr val="000080"/>
              </a:solidFill>
              <a:latin typeface="Palatino Linotype" pitchFamily="18" charset="0"/>
            </a:endParaRPr>
          </a:p>
          <a:p>
            <a:pPr algn="r" defTabSz="1089963"/>
            <a:r>
              <a:rPr lang="pt-BR" sz="2600" b="1" dirty="0" smtClean="0">
                <a:solidFill>
                  <a:srgbClr val="000080"/>
                </a:solidFill>
                <a:latin typeface="Palatino Linotype" pitchFamily="18" charset="0"/>
              </a:rPr>
              <a:t>Auditor-Fiscal da Receita Federal do Brasil</a:t>
            </a:r>
            <a:endParaRPr lang="pt-BR" sz="2600" b="1" dirty="0">
              <a:solidFill>
                <a:srgbClr val="000080"/>
              </a:solidFill>
              <a:latin typeface="Palatino Linotype" pitchFamily="18" charset="0"/>
            </a:endParaRPr>
          </a:p>
        </p:txBody>
      </p:sp>
      <p:sp>
        <p:nvSpPr>
          <p:cNvPr id="2052" name="Rectangle 1028"/>
          <p:cNvSpPr>
            <a:spLocks noChangeArrowheads="1"/>
          </p:cNvSpPr>
          <p:nvPr/>
        </p:nvSpPr>
        <p:spPr bwMode="auto">
          <a:xfrm>
            <a:off x="3530600" y="6545569"/>
            <a:ext cx="70296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r" defTabSz="1089963"/>
            <a:r>
              <a:rPr lang="pt-BR" sz="2400" b="1" dirty="0" smtClean="0">
                <a:solidFill>
                  <a:srgbClr val="666666"/>
                </a:solidFill>
                <a:latin typeface="Palatino Linotype" pitchFamily="18" charset="0"/>
              </a:rPr>
              <a:t>Manaus, 14 </a:t>
            </a:r>
            <a:r>
              <a:rPr lang="pt-BR" sz="2400" b="1" dirty="0">
                <a:solidFill>
                  <a:srgbClr val="666666"/>
                </a:solidFill>
                <a:latin typeface="Palatino Linotype" pitchFamily="18" charset="0"/>
              </a:rPr>
              <a:t>de </a:t>
            </a:r>
            <a:r>
              <a:rPr lang="pt-BR" sz="2400" b="1" dirty="0" smtClean="0">
                <a:solidFill>
                  <a:srgbClr val="666666"/>
                </a:solidFill>
                <a:latin typeface="Palatino Linotype" pitchFamily="18" charset="0"/>
              </a:rPr>
              <a:t>dezembro  </a:t>
            </a:r>
            <a:r>
              <a:rPr lang="pt-BR" sz="2400" b="1" dirty="0">
                <a:solidFill>
                  <a:srgbClr val="666666"/>
                </a:solidFill>
                <a:latin typeface="Palatino Linotype" pitchFamily="18" charset="0"/>
              </a:rPr>
              <a:t>de </a:t>
            </a:r>
            <a:r>
              <a:rPr lang="pt-BR" sz="2400" b="1" dirty="0" smtClean="0">
                <a:solidFill>
                  <a:srgbClr val="666666"/>
                </a:solidFill>
                <a:latin typeface="Palatino Linotype" pitchFamily="18" charset="0"/>
              </a:rPr>
              <a:t>2017</a:t>
            </a:r>
            <a:endParaRPr lang="pt-BR" sz="2400" b="1" dirty="0">
              <a:solidFill>
                <a:srgbClr val="666666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Remuneração do trabalhador S-1200 (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RGPS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), S-1202 (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RPPS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) e S-2299 (Desligamento):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Devem estar consistentes com o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RET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Deve haver eventos de remuneração para cada trabalhador registrado no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RET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Havendo trabalhador registrado sem a respectiva remuneração, não é possível fazer o fechamento do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mês.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Remuneração para trabalhador não registrado no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RET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Apenas nos casos permitidos (serviços eventuais sem vínculo);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Deve ser informada através do evento próprio de remuneração (S-1200);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Complementar com informações adicionais que identifiquem o trabalhador perante a Previdência Social (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RGPS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).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Informações de múltiplos vínculos (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RGPS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):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Devem ser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presta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das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através do S-1200 – Remuneração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RGPS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Objetiva adequar o valor do desconto de acordo com a tabela progressiva e respeitar o limite máximo do salário de contribuição.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</a:p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Processos judiciais do trabalhador para não retenção ou retenção diferenciada de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CP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ou IRRF: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Em regra, 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CP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(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RGPS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) do empregado ou servidor é cobrada do empregador pelo valor calculado pelo eSocial;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Havendo informações de processos, não há cálculo ou conferência da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CP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descontada. Considera-se o valor efetivamente descontado.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</a:p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Deve-se criar nos eventos remuneratórios, um demonstrativo de valores devidos para cada pagamento previsto: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Em cada demonstrativo detalham-se as verbas a serem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pagas.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</a:p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Em cada demonstrativo,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podem ser informados: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Remuneração do período de apuração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–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Salários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do mês;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Remuneração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de períodos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anteriores.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</a:p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Remuneração de períodos anteriores: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a) Diferenças salariais provenientes de acordos coletivos, convenção coletiva e dissídio;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b) Diferenças de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vencimentos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provenientes de disposições legais (órgãos públicos);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c) Bases de cálculo p/efeitos de apuração de FGTS resultantes de conversão de licença saúde em acidente de trabalho;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d) Verbas devidas após o desligamento.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Pode constituir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RRA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(para efeitos de IR).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</a:p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A remuneração é composta de verbas da folha salarial – salários, subsídios, horas extras, descontos diversos (exceto IRRF e pensão alimentícia), etc.;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A informação prestada nos eventos remuneratórios, em conjunto com a tabela de rubricas será base para apuração da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CP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Deve-se informar também se a remuneração devida ao trabalhador refere-se a trabalho executado em ambientes nocivos (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RGPS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).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</a:p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78780" y="6855468"/>
            <a:ext cx="10560205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 algn="ctr"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2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Posso fechar a folha antes do final do mês?</a:t>
            </a:r>
          </a:p>
        </p:txBody>
      </p:sp>
      <p:pic>
        <p:nvPicPr>
          <p:cNvPr id="7" name="Imagem 6" descr="descabela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1323" y="1201474"/>
            <a:ext cx="6060532" cy="552720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Objetivos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Permitir a informação de pagamento dos valores devidos ao trabalhador, conf. demonstrativos de valores devidos nos eventos remuneratórios;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Permitir a apuração, em conjunto com os eventos remuneratórios, dos rendimentos tributáveis e não tributáveis;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Permitir a apuração das deduções e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isenções do rendimento tribut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ável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Informar 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imposto de renda retido na fonte.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7967662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 de </a:t>
            </a: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Pagamentos – S-1210</a:t>
            </a:r>
            <a:endParaRPr lang="pt-BR" sz="3800" b="1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S-1200 – Remuneração de trabalhadores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RGPS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S-1202 – Remuneração de trabalhadores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RPPS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S-1207 – Benefícios Previdenciários de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RPPS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S-1210 – Pagamentos de rendimentos do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Trabalhador;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S-1250 – Aquisição de produção rural;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S-1260 – Comercialização de produção rural;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S-1270 – Contratação de avulsos não portuários;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S-1280 –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Infs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. complementares aos Eventos Periódicos.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Periódicos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2145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Em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regra, os rendimentos tributáveis e não tributáveis, deduções e isenções relativos ao IRRF são informados nos eventos de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remuneração.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Nesses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casos, o evento de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pagtos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.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tem como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objetivos: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1160272" lvl="2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Definir a data de ocorrência do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FG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do IRRF;</a:t>
            </a:r>
          </a:p>
          <a:p>
            <a:pPr marL="1160272" lvl="2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Efetivar a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retenção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.</a:t>
            </a:r>
            <a:endParaRPr lang="pt-BR" sz="28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9148762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 de </a:t>
            </a: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Pagamentos – S-1210</a:t>
            </a:r>
            <a:endParaRPr lang="pt-BR" sz="3800" b="1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2145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Exceções à essa regra (Rendimentos, deduções e isenções informados diretamente no evento de pagamentos):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Pagamentos parciais – Não podem exceder os valores do demonstrativo que lhe deram origem;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Pagamentos de férias;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Pagamentos relativos a competências anteriores ao eSocial.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9148762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 de </a:t>
            </a: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Pagamentos S-1210</a:t>
            </a:r>
            <a:endParaRPr lang="pt-BR" sz="3800" b="1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2145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Sobre os tributos incidentes sobre remunerações e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pagtos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A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Contribuição Previdenciária 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(</a:t>
            </a:r>
            <a:r>
              <a:rPr lang="pt-BR" sz="28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RGPS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) e 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o FGTS são cobrados do contribuinte pelo valor calculado pela </a:t>
            </a:r>
            <a:r>
              <a:rPr lang="pt-BR" sz="28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RFB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e Caixa, respectivamente;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O 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IRRF é 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cobrado pelo valor 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calculado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pelo contribuinte.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9148762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 de </a:t>
            </a: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Pagamentos – S-1210</a:t>
            </a:r>
            <a:endParaRPr lang="pt-BR" sz="3800" b="1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2145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O pagamento é informado ao eSocial no movimento do mês em que efetivamente ocorreu, independente do mês de referência.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Ex.: pagamento em fevereiro referente ao salário de janeiro: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O evento de remuneração (S-1200 ou S-1202) terá como período de apuração, o mês de janeiro, com envio até 07/02;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O evento do respectivo pagamento (S-1210) terá como período de apuração, o mês de fevereiro, com envio até 07/03.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9199562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 de </a:t>
            </a: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Pagamentos – S-1210</a:t>
            </a:r>
            <a:endParaRPr lang="pt-BR" sz="3800" b="1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568833" y="2096412"/>
            <a:ext cx="9957917" cy="49957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Exemplo de formação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dos eventos de remuneração e do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respectivo pagamento.</a:t>
            </a: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Considere:</a:t>
            </a:r>
          </a:p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Trabalhador tem salário contratual de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R$ 900,00;</a:t>
            </a:r>
          </a:p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Em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janeiro/2016, o servidor recebeu todo o seu salário dentro do mesmo mês trabalhado: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Parte no dia 15/01 (adiantamento);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Restante no dia 30/01.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 de </a:t>
            </a: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Pagamentos – S-1210</a:t>
            </a:r>
            <a:endParaRPr lang="pt-BR" sz="3800" b="1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!200-x-1210-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47855"/>
            <a:ext cx="11161712" cy="697377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99588"/>
            <a:ext cx="10370823" cy="47230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Regimes de Competência x Regime de Caixa: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Conceito contábil:</a:t>
            </a:r>
          </a:p>
          <a:p>
            <a:pPr lvl="2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Competência: as informações são registradas no momento em que ocorrem, independente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da respectiva liquidação financeira;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 lvl="2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Caixa: as informações são registradas no momento do pagamento.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59" y="1279862"/>
            <a:ext cx="10046653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Remuneração x Pagamento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99588"/>
            <a:ext cx="10593211" cy="47230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Regimes de Competência x Regime de Caixa: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Remuneração x Pagamento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–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eSocial trata ambos de forma integrada;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Os eventos remuneratórios - regime de competência –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são base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para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o FGTS e a Contribuição Previdenciária –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CP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;</a:t>
            </a:r>
            <a:endParaRPr lang="pt-BR" sz="2900" dirty="0" smtClean="0">
              <a:solidFill>
                <a:srgbClr val="FF000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O evento de pagamentos - regime de caixa –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em conjunto com os eventos remuneratórios – são base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para o IRRF.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59" y="1279862"/>
            <a:ext cx="10046653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Remuneração x Pagamento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725072" y="1298996"/>
            <a:ext cx="10082628" cy="581300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Remuneração x Pagamento</a:t>
            </a:r>
          </a:p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endParaRPr lang="pt-BR" sz="10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Remuneração - Valores devidos:</a:t>
            </a:r>
          </a:p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É o valor apurado em folha de pagamento que representa o que deve ser pago ao trabalhador – Regime de Competência;</a:t>
            </a:r>
          </a:p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Pagamento - Valores efetivamente pagos:</a:t>
            </a:r>
          </a:p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É a liquidação financeira do valor devido apurado em folha de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pgto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– Regime de Caixa.</a:t>
            </a:r>
            <a:endParaRPr lang="pt-BR" sz="2900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 descr="Competencia-x-Caix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473" y="1952672"/>
            <a:ext cx="9882767" cy="5394828"/>
          </a:xfrm>
          <a:prstGeom prst="rect">
            <a:avLst/>
          </a:prstGeom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725072" y="1298996"/>
            <a:ext cx="10082628" cy="77513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6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Valores devidos e valores pagos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486522" y="7359800"/>
            <a:ext cx="3538424" cy="53526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4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Apuração de IRRF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56477" y="7378389"/>
            <a:ext cx="4928837" cy="53526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4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Apuração </a:t>
            </a:r>
            <a:r>
              <a:rPr lang="pt-BR" sz="2400" b="1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CP</a:t>
            </a:r>
            <a:r>
              <a:rPr lang="pt-BR" sz="24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b="1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RGPS</a:t>
            </a:r>
            <a:r>
              <a:rPr lang="pt-BR" sz="24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 FGTS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Remuneração do trabalhador: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S-1200 – Remuneração Trabalhador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RGPS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</a:p>
          <a:p>
            <a:pPr marL="615061" lvl="1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S-1202 – Remuneração Servidor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RPPS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Representam as folhas de pagamento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Deve ser informado cada item que compõe a remuneração – vencimentos, descontos e rubricas informativas;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Bases de cálculos unificadas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CP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, IRRF e FGTS;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3149600" y="3464262"/>
            <a:ext cx="512581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 algn="ctr"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Movimento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99588"/>
            <a:ext cx="10370823" cy="47230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Conjunto de eventos periódicos relativos a um Período de Apuração – PA;</a:t>
            </a: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Objetivo: consolidação das informações do período para apuração dos tributos.</a:t>
            </a: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Movimento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99588"/>
            <a:ext cx="10370823" cy="47230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Eventos que compõem um movimento: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S-1200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  S-1202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(remuneração);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S-1207 – Benefícios previdenciários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RPPS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S-1210 – Pagamentos;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S-1250 – Aquisição de prod. rural;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Demais: S-1260 a S-1280.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Movimento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1998870"/>
            <a:ext cx="10370823" cy="51490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Status do movimento: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Aberto: podem ser transmitidos os eventos periódicos – ao iniciar uma nova competência o movimento está automaticamente aberto;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Fechado: Apuração dos tributos através dos eventos totalizadores e integração com 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DCTFWeb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Movimento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99588"/>
            <a:ext cx="10370823" cy="47230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Fechamento do Movimento;</a:t>
            </a:r>
          </a:p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Objetivos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Informar a autoridade tributária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que não há mais eventos periódicos a serem enviados;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Provocar a geração dos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totalizadores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pelo eSocial com as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bases de cálculo e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os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tributos correspondentes;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Possibilitar ao contribuinte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a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interação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com 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DCTFWeb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Movimento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099229"/>
            <a:ext cx="10370823" cy="51490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Reabertura de Movimento Fechado: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Necessário para se fazer retificação ou exclusão de algum evento periódico em um movimento já fechado;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Após enviados os eventos de retificação ou de exclusão, o contribuinte deve fechar novamente o movimento através do S-1299;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Após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cada fechamento, necessária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nova interação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com 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DCTFWeb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Movimento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62729"/>
            <a:ext cx="10370823" cy="51490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Não há evento de abertura de movimento;</a:t>
            </a: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No início de cada período de apuração, o movimento presume-se aberto.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Movimento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86888"/>
            <a:ext cx="10370823" cy="538324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Situação de “Sem movimento”: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Ocorre se não houver informação a ser enviada para o grupo de eventos periódicos S-1200 a S-1299;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Procedimento: envia-se o evento S-1299 - Fechamento dos Eventos Periódicos indicando “sem movimento” na primeira competência em que esta situação ocorrer;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Todo mês de janeiro deve-se repetir este procedimento, caso a situação “sem movimento” persista nos anos seguintes.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Movimento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99588"/>
            <a:ext cx="10370823" cy="538324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S-1295 - Solicitação de Totalização para Pagamento em Contingência: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Permite integração com 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DCTFWeb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sem fechamento dos eventos periódicos;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Deve ser utilizado em casos de contingência, de forma não rotineira, pois possui limitações;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Sua utilização não substitui </a:t>
            </a:r>
            <a:r>
              <a:rPr lang="pt-BR" sz="290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o fechamento.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Movimento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86888"/>
            <a:ext cx="10370823" cy="538324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São eventos que consolidam as informações dos eventos periódicos;</a:t>
            </a: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Têm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como objetivo permitir a integração com 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DCTFWeb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, alimentando-a com as informações tributárias apuradas na escrituração digital.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Eventos Totalizadores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99588"/>
            <a:ext cx="10370823" cy="472308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600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Todo tipo de trabalho oneroso: 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 lvl="1">
              <a:spcBef>
                <a:spcPts val="309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Trabalhadores Celetistas;</a:t>
            </a:r>
          </a:p>
          <a:p>
            <a:pPr lvl="1">
              <a:spcBef>
                <a:spcPts val="309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Trabalhadores Estatutários;</a:t>
            </a:r>
          </a:p>
          <a:p>
            <a:pPr lvl="1">
              <a:spcBef>
                <a:spcPts val="309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Trabalhadores Autônomos;</a:t>
            </a:r>
          </a:p>
          <a:p>
            <a:pPr lvl="1">
              <a:spcBef>
                <a:spcPts val="309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Trabalhadores Avulsos;</a:t>
            </a:r>
          </a:p>
          <a:p>
            <a:pPr lvl="1">
              <a:spcBef>
                <a:spcPts val="309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Trabalhadores Cooperados</a:t>
            </a:r>
          </a:p>
          <a:p>
            <a:pPr lvl="1">
              <a:spcBef>
                <a:spcPts val="309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Trabalhadores sem vínculo;</a:t>
            </a:r>
          </a:p>
          <a:p>
            <a:pPr lvl="1">
              <a:spcBef>
                <a:spcPts val="309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Estagiários;</a:t>
            </a:r>
          </a:p>
          <a:p>
            <a:pPr lvl="1">
              <a:spcBef>
                <a:spcPts val="309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Etc.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13"/>
              </a:spcBef>
              <a:spcAft>
                <a:spcPts val="888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99588"/>
            <a:ext cx="10370823" cy="538324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S-5001 - Informações das contribuições sociais por trabalhador;</a:t>
            </a:r>
          </a:p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S-5002 - Imposto de Renda Retido na Fonte;</a:t>
            </a:r>
          </a:p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S-5011 - Informações das contribuições sociais consolidadas por contribuinte;</a:t>
            </a:r>
          </a:p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S-5012 - Informações do IRRF consolidadas por contribuinte.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Eventos Totalizadores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800100" y="2616200"/>
            <a:ext cx="9385300" cy="307339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 algn="ctr"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44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Aspectos técnicos das Tabelas</a:t>
            </a:r>
          </a:p>
          <a:p>
            <a:pPr algn="ctr"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endParaRPr lang="pt-BR" sz="4400" b="1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44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Impactos na apuração de tributos</a:t>
            </a:r>
            <a:endParaRPr lang="pt-BR" sz="44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326588"/>
            <a:ext cx="10370823" cy="50013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Tabelas: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Sozinhas, em geral, não têm valor jurídico;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Combinadas com eventos periódicos ou não periódicos se tornam importantíssimas;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Cuidados c/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infs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. sensíveis na apuração de tributos;</a:t>
            </a: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endParaRPr lang="pt-BR" sz="8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OBS.: A contribuição previdenciária será calculada pelo eSocial e pela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EFD-Reinf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. Futuramente será também para outros tributos administrados pela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RFB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10006440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Dicas importantes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326588"/>
            <a:ext cx="10370823" cy="50013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Informações do empregador/contribuinte:</a:t>
            </a:r>
          </a:p>
          <a:p>
            <a:pPr lvl="2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Classificação tributária;</a:t>
            </a:r>
          </a:p>
          <a:p>
            <a:pPr lvl="2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Indicativo de Cooperativa;</a:t>
            </a:r>
          </a:p>
          <a:p>
            <a:pPr lvl="2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Indicativo de Construtora;</a:t>
            </a:r>
          </a:p>
          <a:p>
            <a:pPr lvl="2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Indicativo de desoneração de folha. 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10006440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Tabelas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326588"/>
            <a:ext cx="10370823" cy="50013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Tabela de Estabelecimentos (S-1005):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Cnae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preponderante;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Alíquota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RAT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,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FAP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Obras de Construção Civil.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10006440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Tabelas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326588"/>
            <a:ext cx="10370823" cy="50013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Tabelas de rubricas: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É uma tabela pouco atualizada, muitas vezes com diversos itens não utilizados há tempo.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Altamente recomendável fazer o saneamento antes de enviá-las, com avaliação jurídica;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Submeter ao eSocial apenas as rubricas efetivamente utilizadas.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10006440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Tabelas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059888"/>
            <a:ext cx="10370823" cy="50013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Tabelas de lotações tributárias:</a:t>
            </a:r>
          </a:p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Indicação do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FPAS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determina recolhimento aos Terceiros;</a:t>
            </a:r>
          </a:p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FF000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Recomendável: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cada empresa deve ter, em regra, apenas uma lotação tributária do </a:t>
            </a:r>
            <a:r>
              <a:rPr lang="pt-BR" sz="2900" dirty="0" smtClean="0">
                <a:solidFill>
                  <a:srgbClr val="FF000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tipo 01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Exceções: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Existência de mais de um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FPAS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- criar tantas lotações quantos forem os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FPAS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Realização de convênios com Terceiros, de forma regionalizada, ou por estabelecimento, para recolhimento direto.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29062"/>
            <a:ext cx="10006440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Tabelas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326588"/>
            <a:ext cx="10370823" cy="50013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Importante: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Eventos de tabelas devem ser enviados apenas para serem referenciados em algum evento periódico ou não periódico;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Nenhuma informação de qualquer uma das tabelas fora dessa condição básica deve ser enviado ao eSocial ou à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EFD-Reinf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10006440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Tabelas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750460" y="1168760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 algn="ctr"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2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Integrações </a:t>
            </a:r>
            <a:r>
              <a:rPr lang="pt-BR" sz="3200" b="1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RFB</a:t>
            </a:r>
            <a:r>
              <a:rPr lang="pt-BR" sz="32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 Caixa</a:t>
            </a:r>
            <a:endParaRPr lang="pt-BR" sz="32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228600" y="3978298"/>
            <a:ext cx="106807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ângulo de cantos arredondados 14"/>
          <p:cNvSpPr/>
          <p:nvPr/>
        </p:nvSpPr>
        <p:spPr>
          <a:xfrm>
            <a:off x="1651000" y="4454086"/>
            <a:ext cx="3517900" cy="4953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</a:t>
            </a:r>
            <a:r>
              <a:rPr lang="pt-BR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Nac. eSocial</a:t>
            </a:r>
            <a:endParaRPr lang="pt-BR" sz="2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6515100" y="4454086"/>
            <a:ext cx="3708400" cy="4953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</a:t>
            </a:r>
            <a:r>
              <a:rPr lang="pt-BR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Nac. </a:t>
            </a:r>
            <a:r>
              <a:rPr lang="pt-BR" sz="2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EFD-Reinf</a:t>
            </a:r>
            <a:endParaRPr lang="pt-BR" sz="2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3822700" y="5521502"/>
            <a:ext cx="6807200" cy="4953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Ambiente </a:t>
            </a:r>
            <a:r>
              <a:rPr lang="pt-BR" sz="2200" b="1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RFB</a:t>
            </a:r>
            <a:r>
              <a:rPr lang="pt-BR" sz="22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Unificado – </a:t>
            </a:r>
            <a:r>
              <a:rPr lang="pt-BR" sz="2200" b="1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DCTF</a:t>
            </a:r>
            <a:r>
              <a:rPr lang="pt-BR" sz="22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Web</a:t>
            </a:r>
            <a:endParaRPr lang="pt-BR" sz="22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Fluxograma: Documento 18"/>
          <p:cNvSpPr/>
          <p:nvPr/>
        </p:nvSpPr>
        <p:spPr>
          <a:xfrm>
            <a:off x="6009863" y="6622371"/>
            <a:ext cx="1943100" cy="1028700"/>
          </a:xfrm>
          <a:prstGeom prst="flowChartDocumen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Novo DARF</a:t>
            </a:r>
            <a:endParaRPr lang="pt-BR" sz="2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5" name="Retângulo de cantos arredondados 24"/>
          <p:cNvSpPr/>
          <p:nvPr/>
        </p:nvSpPr>
        <p:spPr>
          <a:xfrm rot="-5400000">
            <a:off x="-114300" y="2847998"/>
            <a:ext cx="1536700" cy="52070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Empresa</a:t>
            </a:r>
            <a:endParaRPr lang="pt-B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" name="Retângulo de cantos arredondados 25"/>
          <p:cNvSpPr/>
          <p:nvPr/>
        </p:nvSpPr>
        <p:spPr>
          <a:xfrm rot="-5400000">
            <a:off x="-1066800" y="5589341"/>
            <a:ext cx="3467100" cy="52070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Governo</a:t>
            </a:r>
            <a:endParaRPr lang="pt-B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7" name="Fluxograma: Documento 26"/>
          <p:cNvSpPr/>
          <p:nvPr/>
        </p:nvSpPr>
        <p:spPr>
          <a:xfrm>
            <a:off x="1663700" y="6582414"/>
            <a:ext cx="1625910" cy="1019623"/>
          </a:xfrm>
          <a:prstGeom prst="flowChartDocument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Guia FGTS</a:t>
            </a:r>
            <a:endParaRPr lang="pt-BR" sz="2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1625600" y="5534202"/>
            <a:ext cx="1612900" cy="4953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Caixa</a:t>
            </a:r>
          </a:p>
        </p:txBody>
      </p:sp>
      <p:sp>
        <p:nvSpPr>
          <p:cNvPr id="34" name="Retângulo de cantos arredondados 33"/>
          <p:cNvSpPr/>
          <p:nvPr/>
        </p:nvSpPr>
        <p:spPr>
          <a:xfrm>
            <a:off x="1384300" y="2768600"/>
            <a:ext cx="2247900" cy="866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Eventos do</a:t>
            </a:r>
          </a:p>
          <a:p>
            <a:pPr algn="ctr"/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eSocial</a:t>
            </a:r>
            <a:endParaRPr lang="pt-BR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5" name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079048" y="2567462"/>
            <a:ext cx="1076341" cy="45513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36" name="Retângulo de cantos arredondados 35"/>
          <p:cNvSpPr/>
          <p:nvPr/>
        </p:nvSpPr>
        <p:spPr>
          <a:xfrm>
            <a:off x="8559801" y="2717800"/>
            <a:ext cx="2266484" cy="8540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Eventos da</a:t>
            </a:r>
          </a:p>
          <a:p>
            <a:pPr algn="ctr"/>
            <a:r>
              <a:rPr lang="pt-BR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EFD-Reinf</a:t>
            </a:r>
            <a:endParaRPr lang="pt-BR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7" name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892348" y="2516662"/>
            <a:ext cx="1076341" cy="45513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pic>
        <p:nvPicPr>
          <p:cNvPr id="38" name="pasted-image.pd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473" y="2235200"/>
            <a:ext cx="2357355" cy="1724225"/>
          </a:xfrm>
          <a:prstGeom prst="rect">
            <a:avLst/>
          </a:prstGeom>
          <a:ln w="12700">
            <a:miter lim="400000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</p:pic>
      <p:cxnSp>
        <p:nvCxnSpPr>
          <p:cNvPr id="40" name="AutoShape 10"/>
          <p:cNvCxnSpPr>
            <a:cxnSpLocks noChangeShapeType="1"/>
          </p:cNvCxnSpPr>
          <p:nvPr/>
        </p:nvCxnSpPr>
        <p:spPr bwMode="auto">
          <a:xfrm rot="10800000" flipV="1">
            <a:off x="4152900" y="3276600"/>
            <a:ext cx="533400" cy="12700"/>
          </a:xfrm>
          <a:prstGeom prst="straightConnector1">
            <a:avLst/>
          </a:prstGeom>
          <a:noFill/>
          <a:ln w="57150" cap="sq">
            <a:solidFill>
              <a:srgbClr val="006C3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3" name="AutoShape 10"/>
          <p:cNvCxnSpPr>
            <a:cxnSpLocks noChangeShapeType="1"/>
          </p:cNvCxnSpPr>
          <p:nvPr/>
        </p:nvCxnSpPr>
        <p:spPr bwMode="auto">
          <a:xfrm>
            <a:off x="7302500" y="3263900"/>
            <a:ext cx="596900" cy="1588"/>
          </a:xfrm>
          <a:prstGeom prst="straightConnector1">
            <a:avLst/>
          </a:prstGeom>
          <a:noFill/>
          <a:ln w="57150" cap="sq">
            <a:solidFill>
              <a:srgbClr val="006C3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6" name="AutoShape 10"/>
          <p:cNvCxnSpPr>
            <a:cxnSpLocks noChangeShapeType="1"/>
          </p:cNvCxnSpPr>
          <p:nvPr/>
        </p:nvCxnSpPr>
        <p:spPr bwMode="auto">
          <a:xfrm rot="16200000" flipH="1">
            <a:off x="2527300" y="3949700"/>
            <a:ext cx="546100" cy="190500"/>
          </a:xfrm>
          <a:prstGeom prst="straightConnector1">
            <a:avLst/>
          </a:prstGeom>
          <a:noFill/>
          <a:ln w="57150" cap="sq">
            <a:solidFill>
              <a:srgbClr val="006C3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9" name="AutoShape 10"/>
          <p:cNvCxnSpPr>
            <a:cxnSpLocks noChangeShapeType="1"/>
          </p:cNvCxnSpPr>
          <p:nvPr/>
        </p:nvCxnSpPr>
        <p:spPr bwMode="auto">
          <a:xfrm rot="5400000">
            <a:off x="9017000" y="3911600"/>
            <a:ext cx="596900" cy="266700"/>
          </a:xfrm>
          <a:prstGeom prst="straightConnector1">
            <a:avLst/>
          </a:prstGeom>
          <a:noFill/>
          <a:ln w="57150" cap="sq">
            <a:solidFill>
              <a:srgbClr val="006C3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1" name="AutoShape 10"/>
          <p:cNvCxnSpPr>
            <a:cxnSpLocks noChangeShapeType="1"/>
          </p:cNvCxnSpPr>
          <p:nvPr/>
        </p:nvCxnSpPr>
        <p:spPr bwMode="auto">
          <a:xfrm rot="5400000">
            <a:off x="8267700" y="5232400"/>
            <a:ext cx="355600" cy="50800"/>
          </a:xfrm>
          <a:prstGeom prst="straightConnector1">
            <a:avLst/>
          </a:prstGeom>
          <a:noFill/>
          <a:ln w="57150" cap="sq">
            <a:solidFill>
              <a:srgbClr val="006C3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4" name="AutoShape 10"/>
          <p:cNvCxnSpPr>
            <a:cxnSpLocks noChangeShapeType="1"/>
          </p:cNvCxnSpPr>
          <p:nvPr/>
        </p:nvCxnSpPr>
        <p:spPr bwMode="auto">
          <a:xfrm rot="16200000" flipH="1">
            <a:off x="4165600" y="5219700"/>
            <a:ext cx="368300" cy="63500"/>
          </a:xfrm>
          <a:prstGeom prst="straightConnector1">
            <a:avLst/>
          </a:prstGeom>
          <a:noFill/>
          <a:ln w="57150" cap="sq">
            <a:solidFill>
              <a:srgbClr val="006C3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5" name="AutoShape 10"/>
          <p:cNvCxnSpPr>
            <a:cxnSpLocks noChangeShapeType="1"/>
          </p:cNvCxnSpPr>
          <p:nvPr/>
        </p:nvCxnSpPr>
        <p:spPr bwMode="auto">
          <a:xfrm rot="5400000">
            <a:off x="2286000" y="5232400"/>
            <a:ext cx="355600" cy="50800"/>
          </a:xfrm>
          <a:prstGeom prst="straightConnector1">
            <a:avLst/>
          </a:prstGeom>
          <a:noFill/>
          <a:ln w="57150" cap="sq">
            <a:solidFill>
              <a:srgbClr val="006C3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7" name="AutoShape 10"/>
          <p:cNvCxnSpPr>
            <a:cxnSpLocks noChangeShapeType="1"/>
          </p:cNvCxnSpPr>
          <p:nvPr/>
        </p:nvCxnSpPr>
        <p:spPr bwMode="auto">
          <a:xfrm rot="5400000">
            <a:off x="6800850" y="6343650"/>
            <a:ext cx="342900" cy="1588"/>
          </a:xfrm>
          <a:prstGeom prst="straightConnector1">
            <a:avLst/>
          </a:prstGeom>
          <a:noFill/>
          <a:ln w="57150" cap="sq">
            <a:solidFill>
              <a:srgbClr val="006C3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8" name="AutoShape 10"/>
          <p:cNvCxnSpPr>
            <a:cxnSpLocks noChangeShapeType="1"/>
          </p:cNvCxnSpPr>
          <p:nvPr/>
        </p:nvCxnSpPr>
        <p:spPr bwMode="auto">
          <a:xfrm rot="5400000">
            <a:off x="2260600" y="6337300"/>
            <a:ext cx="381000" cy="1588"/>
          </a:xfrm>
          <a:prstGeom prst="straightConnector1">
            <a:avLst/>
          </a:prstGeom>
          <a:noFill/>
          <a:ln w="57150" cap="sq">
            <a:solidFill>
              <a:srgbClr val="006C3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19" grpId="0" animBg="1"/>
      <p:bldP spid="27" grpId="0" animBg="1"/>
      <p:bldP spid="29" grpId="0" animBg="1"/>
      <p:bldP spid="34" grpId="0" animBg="1"/>
      <p:bldP spid="3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Abraco no contribuint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161713" cy="7921625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Espera-se que os sistemas de folha de pagamento dos empregadores sejam utilizados para composição e geração dos eventos remuneratórios * do eSocial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S-1200 e S-1202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–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remuneração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mensal ou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anual;</a:t>
            </a: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S-1207 – Benefícios previdenciários de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RPPS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;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S-2299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 S-2399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– Eventos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de desligamento - verbas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rescisórias.</a:t>
            </a: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endParaRPr lang="pt-BR" sz="2900" dirty="0" smtClean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  <a:p>
            <a:pPr marL="69850" indent="-69850">
              <a:spcBef>
                <a:spcPts val="313"/>
              </a:spcBef>
              <a:spcAft>
                <a:spcPts val="888"/>
              </a:spcAft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* Eventos que possuem informações de remuneração.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de remuneração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Obrigad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0631" y="3031428"/>
            <a:ext cx="1947069" cy="2243834"/>
          </a:xfrm>
          <a:prstGeom prst="rect">
            <a:avLst/>
          </a:prstGeom>
          <a:effectLst>
            <a:outerShdw blurRad="101600" dist="762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31460" y="1838662"/>
            <a:ext cx="2754740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i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Obrigado!</a:t>
            </a:r>
            <a:endParaRPr lang="pt-BR" sz="3800" b="1" i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87800" y="6172200"/>
            <a:ext cx="6692900" cy="1447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 algn="r"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800" b="1" i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Samuel </a:t>
            </a:r>
            <a:r>
              <a:rPr lang="pt-BR" sz="2800" b="1" i="1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Kruger</a:t>
            </a:r>
            <a:endParaRPr lang="pt-BR" sz="2800" b="1" i="1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 algn="r">
              <a:spcBef>
                <a:spcPts val="0"/>
              </a:spcBef>
              <a:spcAft>
                <a:spcPts val="0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400" i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Auditor-Fiscal da Receita Federal do Brasil</a:t>
            </a:r>
          </a:p>
          <a:p>
            <a:pPr algn="r">
              <a:spcBef>
                <a:spcPts val="0"/>
              </a:spcBef>
              <a:spcAft>
                <a:spcPts val="0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400" i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http://receita.fazenda.gov.br</a:t>
            </a:r>
            <a:endParaRPr lang="pt-BR" sz="2400" i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de cantos arredondados 9"/>
          <p:cNvSpPr/>
          <p:nvPr/>
        </p:nvSpPr>
        <p:spPr>
          <a:xfrm>
            <a:off x="7277100" y="2159000"/>
            <a:ext cx="3035300" cy="4292600"/>
          </a:xfrm>
          <a:prstGeom prst="round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10006440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Webservice</a:t>
            </a: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– arquivos XML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58800" y="5334000"/>
            <a:ext cx="3238500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ERP</a:t>
            </a:r>
            <a:endParaRPr lang="pt-BR" sz="48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5400" y="3924301"/>
            <a:ext cx="2298700" cy="584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" name="Seta para a esquerda 7"/>
          <p:cNvSpPr/>
          <p:nvPr/>
        </p:nvSpPr>
        <p:spPr>
          <a:xfrm>
            <a:off x="4508500" y="4165600"/>
            <a:ext cx="2120900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83760" y="6905962"/>
            <a:ext cx="10006440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Transmissão direta, sem </a:t>
            </a:r>
            <a:r>
              <a:rPr lang="pt-BR" sz="28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PGD</a:t>
            </a:r>
            <a:r>
              <a:rPr lang="pt-BR" sz="28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.</a:t>
            </a:r>
            <a:endParaRPr lang="pt-BR" sz="2800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asted-image.pd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558800" y="2178907"/>
            <a:ext cx="3234013" cy="3155401"/>
          </a:xfrm>
          <a:prstGeom prst="rect">
            <a:avLst/>
          </a:prstGeom>
          <a:ln w="12700">
            <a:miter lim="400000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</p:pic>
      <p:sp>
        <p:nvSpPr>
          <p:cNvPr id="7" name="Seta para a direita 6"/>
          <p:cNvSpPr/>
          <p:nvPr/>
        </p:nvSpPr>
        <p:spPr>
          <a:xfrm>
            <a:off x="4495800" y="3568700"/>
            <a:ext cx="21463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4884836" y="2474582"/>
            <a:ext cx="1416854" cy="599126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 algn="l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Um arquivo para cada trabalhador;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</a:t>
            </a:r>
            <a:r>
              <a:rPr lang="pt-BR" sz="3800" b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de Remuneração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  <p:pic>
        <p:nvPicPr>
          <p:cNvPr id="7" name="Imagem 6" descr="Full-ou-especifi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7309" y="2030363"/>
            <a:ext cx="2361668" cy="401483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6262" y="2303463"/>
            <a:ext cx="10421937" cy="4745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69850" indent="-69850" algn="l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As 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retificações passam a ser pontuais;</a:t>
            </a:r>
          </a:p>
          <a:p>
            <a:pPr marL="69850" indent="-69850" algn="l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Bom para o empregador;</a:t>
            </a:r>
          </a:p>
          <a:p>
            <a:pPr marL="69850" indent="-69850" algn="l">
              <a:spcBef>
                <a:spcPts val="313"/>
              </a:spcBef>
              <a:spcAft>
                <a:spcPts val="888"/>
              </a:spcAft>
              <a:buFont typeface="Wingdings" charset="2"/>
              <a:buChar char=""/>
              <a:tabLst>
                <a:tab pos="69850" algn="l"/>
                <a:tab pos="517525" algn="l"/>
                <a:tab pos="966788" algn="l"/>
                <a:tab pos="1416050" algn="l"/>
                <a:tab pos="1865313" algn="l"/>
                <a:tab pos="2314575" algn="l"/>
                <a:tab pos="2763838" algn="l"/>
                <a:tab pos="3213100" algn="l"/>
                <a:tab pos="3662363" algn="l"/>
                <a:tab pos="4111625" algn="l"/>
                <a:tab pos="4560888" algn="l"/>
                <a:tab pos="5010150" algn="l"/>
                <a:tab pos="5459413" algn="l"/>
                <a:tab pos="5908675" algn="l"/>
                <a:tab pos="6357938" algn="l"/>
                <a:tab pos="6807200" algn="l"/>
                <a:tab pos="7256463" algn="l"/>
                <a:tab pos="7705725" algn="l"/>
                <a:tab pos="8154988" algn="l"/>
                <a:tab pos="8604250" algn="l"/>
                <a:tab pos="9053513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 Bom para o governo.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3238" y="1295400"/>
            <a:ext cx="604837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l">
              <a:spcBef>
                <a:spcPts val="313"/>
              </a:spcBef>
              <a:spcAft>
                <a:spcPts val="88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Eventos </a:t>
            </a:r>
            <a:r>
              <a:rPr lang="pt-BR" sz="3800" b="1" smtClean="0">
                <a:solidFill>
                  <a:srgbClr val="000080"/>
                </a:solidFill>
                <a:latin typeface="Palatino Linotype" pitchFamily="18" charset="0"/>
                <a:ea typeface="Lucida Sans Unicode" charset="0"/>
                <a:cs typeface="Lucida Sans Unicode" charset="0"/>
              </a:rPr>
              <a:t>de Remuneração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Lucida Sans Unicode" charset="0"/>
              <a:cs typeface="Lucida Sans Unicode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200" y="5005388"/>
            <a:ext cx="2143125" cy="213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7" name="Imagem 6" descr="Full-ou-especifi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7309" y="2030363"/>
            <a:ext cx="2361668" cy="401483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568502" y="2136087"/>
            <a:ext cx="10370823" cy="55474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RET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– Registro de Eventos Trabalhistas: 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Composto pelos eventos não periódicos;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Empilhamento lógico e cronológico dos eventos trabalhistas;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Individual para cada trabalhador.</a:t>
            </a: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endParaRPr lang="pt-BR" sz="800" dirty="0" smtClean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309"/>
              </a:spcBef>
              <a:spcAft>
                <a:spcPts val="1432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Novos eventos devem estar consistentes com o </a:t>
            </a:r>
            <a:r>
              <a:rPr lang="pt-BR" sz="2900" dirty="0" err="1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RET</a:t>
            </a: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Não periódicos;</a:t>
            </a:r>
          </a:p>
          <a:p>
            <a:pPr lvl="1">
              <a:spcBef>
                <a:spcPts val="309"/>
              </a:spcBef>
              <a:spcAft>
                <a:spcPts val="1432"/>
              </a:spcAft>
              <a:buFont typeface="Wingdings" pitchFamily="2" charset="2"/>
              <a:buChar char="ü"/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  <a:tab pos="9763855" algn="l"/>
                <a:tab pos="10207668" algn="l"/>
              </a:tabLst>
            </a:pPr>
            <a:r>
              <a:rPr lang="pt-BR" sz="2900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 Remuneração.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96460" y="1279862"/>
            <a:ext cx="9518856" cy="64114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88908" tIns="44454" rIns="88908" bIns="44454"/>
          <a:lstStyle/>
          <a:p>
            <a:pPr>
              <a:spcBef>
                <a:spcPts val="309"/>
              </a:spcBef>
              <a:spcAft>
                <a:spcPts val="878"/>
              </a:spcAft>
              <a:tabLst>
                <a:tab pos="0" algn="l"/>
                <a:tab pos="442243" algn="l"/>
                <a:tab pos="886055" algn="l"/>
                <a:tab pos="1329866" algn="l"/>
                <a:tab pos="1773679" algn="l"/>
                <a:tab pos="2217490" algn="l"/>
                <a:tab pos="2661302" algn="l"/>
                <a:tab pos="3105113" algn="l"/>
                <a:tab pos="3548925" algn="l"/>
                <a:tab pos="3992736" algn="l"/>
                <a:tab pos="4436548" algn="l"/>
                <a:tab pos="4880360" algn="l"/>
                <a:tab pos="5324171" algn="l"/>
                <a:tab pos="5767983" algn="l"/>
                <a:tab pos="6211795" algn="l"/>
                <a:tab pos="6655606" algn="l"/>
                <a:tab pos="7099418" algn="l"/>
                <a:tab pos="7543229" algn="l"/>
                <a:tab pos="7987041" algn="l"/>
                <a:tab pos="8430852" algn="l"/>
                <a:tab pos="8874664" algn="l"/>
                <a:tab pos="8876232" algn="l"/>
                <a:tab pos="9320045" algn="l"/>
              </a:tabLst>
            </a:pPr>
            <a:r>
              <a:rPr lang="pt-BR" sz="3800" b="1" dirty="0" smtClean="0">
                <a:solidFill>
                  <a:srgbClr val="000080"/>
                </a:solidFill>
                <a:latin typeface="Palatino Linotype" pitchFamily="18" charset="0"/>
                <a:ea typeface="Verdana" pitchFamily="34" charset="0"/>
                <a:cs typeface="Verdana" pitchFamily="34" charset="0"/>
              </a:rPr>
              <a:t>Eventos de Remuneração</a:t>
            </a:r>
            <a:endParaRPr lang="pt-BR" sz="3800" b="1" dirty="0">
              <a:solidFill>
                <a:srgbClr val="000080"/>
              </a:solidFill>
              <a:latin typeface="Palatino Linotype" pitchFamily="18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7">
      <a:dk1>
        <a:srgbClr val="262626"/>
      </a:dk1>
      <a:lt1>
        <a:srgbClr val="FFFFFF"/>
      </a:lt1>
      <a:dk2>
        <a:srgbClr val="323F4F"/>
      </a:dk2>
      <a:lt2>
        <a:srgbClr val="E7E6E6"/>
      </a:lt2>
      <a:accent1>
        <a:srgbClr val="2864A0"/>
      </a:accent1>
      <a:accent2>
        <a:srgbClr val="527C0E"/>
      </a:accent2>
      <a:accent3>
        <a:srgbClr val="5A5A5A"/>
      </a:accent3>
      <a:accent4>
        <a:srgbClr val="BC5610"/>
      </a:accent4>
      <a:accent5>
        <a:srgbClr val="037F7C"/>
      </a:accent5>
      <a:accent6>
        <a:srgbClr val="9B9003"/>
      </a:accent6>
      <a:hlink>
        <a:srgbClr val="0070C0"/>
      </a:hlink>
      <a:folHlink>
        <a:srgbClr val="C00000"/>
      </a:folHlink>
    </a:clrScheme>
    <a:fontScheme name="Personalizada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12202</TotalTime>
  <Words>2130</Words>
  <Application>Microsoft Office PowerPoint</Application>
  <PresentationFormat>Personalizar</PresentationFormat>
  <Paragraphs>298</Paragraphs>
  <Slides>50</Slides>
  <Notes>48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51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</vt:vector>
  </TitlesOfParts>
  <Company>Caixa Econômica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Artioli Colaciti</dc:creator>
  <cp:lastModifiedBy>Samuel</cp:lastModifiedBy>
  <cp:revision>1380</cp:revision>
  <dcterms:created xsi:type="dcterms:W3CDTF">2015-02-10T19:14:04Z</dcterms:created>
  <dcterms:modified xsi:type="dcterms:W3CDTF">2017-12-14T11:39:05Z</dcterms:modified>
</cp:coreProperties>
</file>