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</p:sldMasterIdLst>
  <p:notesMasterIdLst>
    <p:notesMasterId r:id="rId38"/>
  </p:notesMasterIdLst>
  <p:handoutMasterIdLst>
    <p:handoutMasterId r:id="rId39"/>
  </p:handoutMasterIdLst>
  <p:sldIdLst>
    <p:sldId id="299" r:id="rId4"/>
    <p:sldId id="300" r:id="rId5"/>
    <p:sldId id="301" r:id="rId6"/>
    <p:sldId id="302" r:id="rId7"/>
    <p:sldId id="303" r:id="rId8"/>
    <p:sldId id="256" r:id="rId9"/>
    <p:sldId id="270" r:id="rId10"/>
    <p:sldId id="287" r:id="rId11"/>
    <p:sldId id="289" r:id="rId12"/>
    <p:sldId id="290" r:id="rId13"/>
    <p:sldId id="288" r:id="rId14"/>
    <p:sldId id="285" r:id="rId15"/>
    <p:sldId id="272" r:id="rId16"/>
    <p:sldId id="291" r:id="rId17"/>
    <p:sldId id="265" r:id="rId18"/>
    <p:sldId id="274" r:id="rId19"/>
    <p:sldId id="273" r:id="rId20"/>
    <p:sldId id="283" r:id="rId21"/>
    <p:sldId id="271" r:id="rId22"/>
    <p:sldId id="266" r:id="rId23"/>
    <p:sldId id="267" r:id="rId24"/>
    <p:sldId id="292" r:id="rId25"/>
    <p:sldId id="293" r:id="rId26"/>
    <p:sldId id="296" r:id="rId27"/>
    <p:sldId id="298" r:id="rId28"/>
    <p:sldId id="297" r:id="rId29"/>
    <p:sldId id="294" r:id="rId30"/>
    <p:sldId id="275" r:id="rId31"/>
    <p:sldId id="295" r:id="rId32"/>
    <p:sldId id="284" r:id="rId33"/>
    <p:sldId id="278" r:id="rId34"/>
    <p:sldId id="305" r:id="rId35"/>
    <p:sldId id="306" r:id="rId36"/>
    <p:sldId id="304" r:id="rId37"/>
  </p:sldIdLst>
  <p:sldSz cx="9144000" cy="6858000" type="screen4x3"/>
  <p:notesSz cx="6858000" cy="9144000"/>
  <p:defaultTextStyle>
    <a:defPPr>
      <a:defRPr lang="pt-BR"/>
    </a:defPPr>
    <a:lvl1pPr marL="0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6361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2723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09085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45446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81807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18168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54530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90892" algn="l" defTabSz="87272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1" autoAdjust="0"/>
    <p:restoredTop sz="94660"/>
  </p:normalViewPr>
  <p:slideViewPr>
    <p:cSldViewPr>
      <p:cViewPr>
        <p:scale>
          <a:sx n="100" d="100"/>
          <a:sy n="100" d="100"/>
        </p:scale>
        <p:origin x="-1092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1BCD8-49C8-467F-A9B2-88A189D9B8E5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CF434-932E-4FD5-9911-321C5DF2BD2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52500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E28F9-A4E9-4D9F-9C57-EC1F9F1E746A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AB4C7-3401-4EA7-A24F-93E700DCB0C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3235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71475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42950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14425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85900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57375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28850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00325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71800" algn="l" defTabSz="74295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IE" smtClean="0"/>
              <a:t>‹#›</a:t>
            </a:r>
          </a:p>
        </p:txBody>
      </p:sp>
      <p:sp>
        <p:nvSpPr>
          <p:cNvPr id="78851" name="Text Box 2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80" tIns="43740" rIns="87480" bIns="43740" anchor="b"/>
          <a:lstStyle/>
          <a:p>
            <a:pPr algn="r"/>
            <a:r>
              <a:rPr lang="en-US" sz="1100" dirty="0"/>
              <a:t>1</a:t>
            </a:r>
          </a:p>
        </p:txBody>
      </p:sp>
      <p:sp>
        <p:nvSpPr>
          <p:cNvPr id="78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dirty="0" smtClean="0"/>
              <a:t>[</a:t>
            </a:r>
            <a:r>
              <a:rPr lang="pt-BR" b="1" dirty="0" smtClean="0"/>
              <a:t>Observações para o instrutor</a:t>
            </a:r>
            <a:r>
              <a:rPr lang="pt-BR" dirty="0" smtClean="0"/>
              <a:t>: </a:t>
            </a:r>
          </a:p>
          <a:p>
            <a:pPr eaLnBrk="1" hangingPunct="1">
              <a:buFontTx/>
              <a:buChar char="•"/>
            </a:pPr>
            <a:r>
              <a:rPr lang="pt-BR" dirty="0" smtClean="0"/>
              <a:t>para obter ajuda detalhada para personalizar este modelo, consulte o último slide. Além disso, procure pelo texto adicional da lição no painel de anotações de alguns slides.</a:t>
            </a:r>
          </a:p>
          <a:p>
            <a:pPr eaLnBrk="1" hangingPunct="1">
              <a:buFontTx/>
              <a:buChar char="•"/>
            </a:pPr>
            <a:r>
              <a:rPr lang="pt-BR" dirty="0" smtClean="0"/>
              <a:t>Como esta apresentação contém animações em Macromedia Flash, quando você salvar o modelo pode ser exibida uma mensagem de alerta com relação a informações pessoais. A menos que você adicione informações às propriedades dos próprios arquivos Flash, esse aviso não será válido para esta apresentação. Clique em </a:t>
            </a:r>
            <a:r>
              <a:rPr lang="pt-BR" b="1" dirty="0" smtClean="0"/>
              <a:t>OK</a:t>
            </a:r>
            <a:r>
              <a:rPr lang="pt-BR" dirty="0" smtClean="0"/>
              <a:t> na mensagem.]</a:t>
            </a:r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805076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IE" smtClean="0"/>
              <a:t>‹#›</a:t>
            </a:r>
          </a:p>
        </p:txBody>
      </p:sp>
      <p:sp>
        <p:nvSpPr>
          <p:cNvPr id="78851" name="Text Box 2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80" tIns="43740" rIns="87480" bIns="43740" anchor="b"/>
          <a:lstStyle/>
          <a:p>
            <a:pPr algn="r"/>
            <a:r>
              <a:rPr lang="en-US" sz="1100" dirty="0"/>
              <a:t>1</a:t>
            </a:r>
          </a:p>
        </p:txBody>
      </p:sp>
      <p:sp>
        <p:nvSpPr>
          <p:cNvPr id="78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[</a:t>
            </a:r>
            <a:r>
              <a:rPr lang="pt-BR" b="1" smtClean="0"/>
              <a:t>Observações para o instrutor</a:t>
            </a:r>
            <a:r>
              <a:rPr lang="pt-BR" smtClean="0"/>
              <a:t>: 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para obter ajuda detalhada para personalizar este modelo, consulte o último slide. Além disso, procure pelo texto adicional da lição no painel de anotações de alguns slides.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Como esta apresentação contém animações em Macromedia Flash, quando você salvar o modelo pode ser exibida uma mensagem de alerta com relação a informações pessoais. A menos que você adicione informações às propriedades dos próprios arquivos Flash, esse aviso não será válido para esta apresentação. Clique em </a:t>
            </a:r>
            <a:r>
              <a:rPr lang="pt-BR" b="1" smtClean="0"/>
              <a:t>OK</a:t>
            </a:r>
            <a:r>
              <a:rPr lang="pt-BR" smtClean="0"/>
              <a:t> na mensagem.]</a:t>
            </a:r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xmlns="" val="30115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IE" smtClean="0"/>
              <a:t>‹#›</a:t>
            </a:r>
          </a:p>
        </p:txBody>
      </p:sp>
      <p:sp>
        <p:nvSpPr>
          <p:cNvPr id="78851" name="Text Box 2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80" tIns="43740" rIns="87480" bIns="43740" anchor="b"/>
          <a:lstStyle/>
          <a:p>
            <a:pPr algn="r"/>
            <a:r>
              <a:rPr lang="en-US" sz="1100" dirty="0"/>
              <a:t>1</a:t>
            </a:r>
          </a:p>
        </p:txBody>
      </p:sp>
      <p:sp>
        <p:nvSpPr>
          <p:cNvPr id="78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[</a:t>
            </a:r>
            <a:r>
              <a:rPr lang="pt-BR" b="1" smtClean="0"/>
              <a:t>Observações para o instrutor</a:t>
            </a:r>
            <a:r>
              <a:rPr lang="pt-BR" smtClean="0"/>
              <a:t>: 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para obter ajuda detalhada para personalizar este modelo, consulte o último slide. Além disso, procure pelo texto adicional da lição no painel de anotações de alguns slides.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Como esta apresentação contém animações em Macromedia Flash, quando você salvar o modelo pode ser exibida uma mensagem de alerta com relação a informações pessoais. A menos que você adicione informações às propriedades dos próprios arquivos Flash, esse aviso não será válido para esta apresentação. Clique em </a:t>
            </a:r>
            <a:r>
              <a:rPr lang="pt-BR" b="1" smtClean="0"/>
              <a:t>OK</a:t>
            </a:r>
            <a:r>
              <a:rPr lang="pt-BR" smtClean="0"/>
              <a:t> na mensagem.]</a:t>
            </a:r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xmlns="" val="3205756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IE" smtClean="0"/>
              <a:t>‹#›</a:t>
            </a:r>
          </a:p>
        </p:txBody>
      </p:sp>
      <p:sp>
        <p:nvSpPr>
          <p:cNvPr id="78851" name="Text Box 2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80" tIns="43740" rIns="87480" bIns="43740" anchor="b"/>
          <a:lstStyle/>
          <a:p>
            <a:pPr algn="r"/>
            <a:r>
              <a:rPr lang="en-US" sz="1100" dirty="0"/>
              <a:t>1</a:t>
            </a:r>
          </a:p>
        </p:txBody>
      </p:sp>
      <p:sp>
        <p:nvSpPr>
          <p:cNvPr id="78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[</a:t>
            </a:r>
            <a:r>
              <a:rPr lang="pt-BR" b="1" smtClean="0"/>
              <a:t>Observações para o instrutor</a:t>
            </a:r>
            <a:r>
              <a:rPr lang="pt-BR" smtClean="0"/>
              <a:t>: 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para obter ajuda detalhada para personalizar este modelo, consulte o último slide. Além disso, procure pelo texto adicional da lição no painel de anotações de alguns slides.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Como esta apresentação contém animações em Macromedia Flash, quando você salvar o modelo pode ser exibida uma mensagem de alerta com relação a informações pessoais. A menos que você adicione informações às propriedades dos próprios arquivos Flash, esse aviso não será válido para esta apresentação. Clique em </a:t>
            </a:r>
            <a:r>
              <a:rPr lang="pt-BR" b="1" smtClean="0"/>
              <a:t>OK</a:t>
            </a:r>
            <a:r>
              <a:rPr lang="pt-BR" smtClean="0"/>
              <a:t> na mensagem.]</a:t>
            </a:r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xmlns="" val="2382780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IE" smtClean="0"/>
              <a:t>‹#›</a:t>
            </a:r>
          </a:p>
        </p:txBody>
      </p:sp>
      <p:sp>
        <p:nvSpPr>
          <p:cNvPr id="78851" name="Text Box 2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480" tIns="43740" rIns="87480" bIns="43740" anchor="b"/>
          <a:lstStyle/>
          <a:p>
            <a:pPr algn="r"/>
            <a:r>
              <a:rPr lang="en-US" sz="1100" dirty="0"/>
              <a:t>1</a:t>
            </a:r>
          </a:p>
        </p:txBody>
      </p:sp>
      <p:sp>
        <p:nvSpPr>
          <p:cNvPr id="788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mtClean="0"/>
              <a:t>[</a:t>
            </a:r>
            <a:r>
              <a:rPr lang="pt-BR" b="1" smtClean="0"/>
              <a:t>Observações para o instrutor</a:t>
            </a:r>
            <a:r>
              <a:rPr lang="pt-BR" smtClean="0"/>
              <a:t>: 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para obter ajuda detalhada para personalizar este modelo, consulte o último slide. Além disso, procure pelo texto adicional da lição no painel de anotações de alguns slides.</a:t>
            </a:r>
          </a:p>
          <a:p>
            <a:pPr eaLnBrk="1" hangingPunct="1">
              <a:buFontTx/>
              <a:buChar char="•"/>
            </a:pPr>
            <a:r>
              <a:rPr lang="pt-BR" smtClean="0"/>
              <a:t>Como esta apresentação contém animações em Macromedia Flash, quando você salvar o modelo pode ser exibida uma mensagem de alerta com relação a informações pessoais. A menos que você adicione informações às propriedades dos próprios arquivos Flash, esse aviso não será válido para esta apresentação. Clique em </a:t>
            </a:r>
            <a:r>
              <a:rPr lang="pt-BR" b="1" smtClean="0"/>
              <a:t>OK</a:t>
            </a:r>
            <a:r>
              <a:rPr lang="pt-BR" smtClean="0"/>
              <a:t> na mensagem.]</a:t>
            </a:r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xmlns="" val="1565173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47" y="76020"/>
            <a:ext cx="2305050" cy="904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8229600" cy="1143000"/>
          </a:xfrm>
          <a:prstGeom prst="rect">
            <a:avLst/>
          </a:prstGeom>
        </p:spPr>
        <p:txBody>
          <a:bodyPr lIns="87272" tIns="43637" rIns="87272" bIns="43637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2" y="1600202"/>
            <a:ext cx="8229600" cy="4525963"/>
          </a:xfrm>
          <a:prstGeom prst="rect">
            <a:avLst/>
          </a:prstGeom>
        </p:spPr>
        <p:txBody>
          <a:bodyPr vert="eaVert" lIns="87272" tIns="43637" rIns="87272" bIns="43637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  <a:prstGeom prst="rect">
            <a:avLst/>
          </a:prstGeom>
        </p:spPr>
        <p:txBody>
          <a:bodyPr vert="eaVert" lIns="87272" tIns="43637" rIns="87272" bIns="43637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0" cy="5851525"/>
          </a:xfrm>
          <a:prstGeom prst="rect">
            <a:avLst/>
          </a:prstGeom>
        </p:spPr>
        <p:txBody>
          <a:bodyPr vert="eaVert" lIns="87272" tIns="43637" rIns="87272" bIns="43637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82A3677D-1462-49BB-8C14-04C511ECC529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645E9F3D-D50F-46ED-9429-64BA325A9E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3030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0065878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16252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57582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53669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21126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45371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9694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 userDrawn="1"/>
        </p:nvSpPr>
        <p:spPr>
          <a:xfrm>
            <a:off x="8543053" y="6283534"/>
            <a:ext cx="470256" cy="598242"/>
          </a:xfrm>
          <a:prstGeom prst="rect">
            <a:avLst/>
          </a:prstGeom>
          <a:noFill/>
        </p:spPr>
        <p:txBody>
          <a:bodyPr wrap="square" lIns="74295" tIns="37148" rIns="74295" bIns="37148" rtlCol="0">
            <a:spAutoFit/>
          </a:bodyPr>
          <a:lstStyle/>
          <a:p>
            <a:fld id="{5F8351FD-1CA3-4DBF-9269-8E8748446873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447" y="76020"/>
            <a:ext cx="2305050" cy="904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59702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797886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71010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451759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8E9600-CF19-4116-A3E0-71113AF7E86E}" type="datetimeFigureOut">
              <a:rPr lang="pt-BR" smtClean="0"/>
              <a:pPr/>
              <a:t>22/09/2017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9C6E278-9DFF-4317-BEDE-BB3095F931B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642817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586270756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4147493629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411939040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50611433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19976095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4"/>
          </a:xfrm>
          <a:prstGeom prst="rect">
            <a:avLst/>
          </a:prstGeom>
        </p:spPr>
        <p:txBody>
          <a:bodyPr lIns="87272" tIns="43637" rIns="87272" bIns="43637" anchor="t"/>
          <a:lstStyle>
            <a:lvl1pPr algn="l">
              <a:defRPr sz="38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87272" tIns="43637" rIns="87272" bIns="43637"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363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727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090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45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181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181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0545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4908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71654093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4159445468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1647571912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173756078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97095384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4186239590"/>
      </p:ext>
    </p:extLst>
  </p:cSld>
  <p:clrMapOvr>
    <a:masterClrMapping/>
  </p:clrMapOvr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09640772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439329910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068162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851445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8229600" cy="1143000"/>
          </a:xfrm>
          <a:prstGeom prst="rect">
            <a:avLst/>
          </a:prstGeom>
        </p:spPr>
        <p:txBody>
          <a:bodyPr lIns="87272" tIns="43637" rIns="87272" bIns="43637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698803861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57748305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4639"/>
            <a:ext cx="8229600" cy="1143000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lIns="87272" tIns="43637" rIns="87272" bIns="43637" anchor="b"/>
          <a:lstStyle>
            <a:lvl1pPr marL="0" indent="0">
              <a:buNone/>
              <a:defRPr sz="2300" b="1"/>
            </a:lvl1pPr>
            <a:lvl2pPr marL="436361" indent="0">
              <a:buNone/>
              <a:defRPr sz="1900" b="1"/>
            </a:lvl2pPr>
            <a:lvl3pPr marL="872723" indent="0">
              <a:buNone/>
              <a:defRPr sz="1700" b="1"/>
            </a:lvl3pPr>
            <a:lvl4pPr marL="1309085" indent="0">
              <a:buNone/>
              <a:defRPr sz="1500" b="1"/>
            </a:lvl4pPr>
            <a:lvl5pPr marL="1745446" indent="0">
              <a:buNone/>
              <a:defRPr sz="1500" b="1"/>
            </a:lvl5pPr>
            <a:lvl6pPr marL="2181807" indent="0">
              <a:buNone/>
              <a:defRPr sz="1500" b="1"/>
            </a:lvl6pPr>
            <a:lvl7pPr marL="2618168" indent="0">
              <a:buNone/>
              <a:defRPr sz="1500" b="1"/>
            </a:lvl7pPr>
            <a:lvl8pPr marL="3054530" indent="0">
              <a:buNone/>
              <a:defRPr sz="1500" b="1"/>
            </a:lvl8pPr>
            <a:lvl9pPr marL="3490892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4"/>
            <a:ext cx="4040188" cy="3951288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  <a:prstGeom prst="rect">
            <a:avLst/>
          </a:prstGeom>
        </p:spPr>
        <p:txBody>
          <a:bodyPr lIns="87272" tIns="43637" rIns="87272" bIns="43637" anchor="b"/>
          <a:lstStyle>
            <a:lvl1pPr marL="0" indent="0">
              <a:buNone/>
              <a:defRPr sz="2300" b="1"/>
            </a:lvl1pPr>
            <a:lvl2pPr marL="436361" indent="0">
              <a:buNone/>
              <a:defRPr sz="1900" b="1"/>
            </a:lvl2pPr>
            <a:lvl3pPr marL="872723" indent="0">
              <a:buNone/>
              <a:defRPr sz="1700" b="1"/>
            </a:lvl3pPr>
            <a:lvl4pPr marL="1309085" indent="0">
              <a:buNone/>
              <a:defRPr sz="1500" b="1"/>
            </a:lvl4pPr>
            <a:lvl5pPr marL="1745446" indent="0">
              <a:buNone/>
              <a:defRPr sz="1500" b="1"/>
            </a:lvl5pPr>
            <a:lvl6pPr marL="2181807" indent="0">
              <a:buNone/>
              <a:defRPr sz="1500" b="1"/>
            </a:lvl6pPr>
            <a:lvl7pPr marL="2618168" indent="0">
              <a:buNone/>
              <a:defRPr sz="1500" b="1"/>
            </a:lvl7pPr>
            <a:lvl8pPr marL="3054530" indent="0">
              <a:buNone/>
              <a:defRPr sz="1500" b="1"/>
            </a:lvl8pPr>
            <a:lvl9pPr marL="3490892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0" y="2174874"/>
            <a:ext cx="4041775" cy="3951288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154" y="36838"/>
            <a:ext cx="8229600" cy="787187"/>
          </a:xfrm>
          <a:prstGeom prst="rect">
            <a:avLst/>
          </a:prstGeom>
        </p:spPr>
        <p:txBody>
          <a:bodyPr lIns="87272" tIns="43637" rIns="87272" bIns="43637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1"/>
          </a:xfrm>
          <a:prstGeom prst="rect">
            <a:avLst/>
          </a:prstGeom>
        </p:spPr>
        <p:txBody>
          <a:bodyPr lIns="87272" tIns="43637" rIns="87272" bIns="43637" anchor="b"/>
          <a:lstStyle>
            <a:lvl1pPr algn="l">
              <a:defRPr sz="19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1" y="273057"/>
            <a:ext cx="5111750" cy="5853114"/>
          </a:xfrm>
          <a:prstGeom prst="rect">
            <a:avLst/>
          </a:prstGeom>
        </p:spPr>
        <p:txBody>
          <a:bodyPr lIns="87272" tIns="43637" rIns="87272" bIns="43637"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5" y="1435105"/>
            <a:ext cx="3008313" cy="4691063"/>
          </a:xfrm>
          <a:prstGeom prst="rect">
            <a:avLst/>
          </a:prstGeom>
        </p:spPr>
        <p:txBody>
          <a:bodyPr lIns="87272" tIns="43637" rIns="87272" bIns="43637"/>
          <a:lstStyle>
            <a:lvl1pPr marL="0" indent="0">
              <a:buNone/>
              <a:defRPr sz="1400"/>
            </a:lvl1pPr>
            <a:lvl2pPr marL="436361" indent="0">
              <a:buNone/>
              <a:defRPr sz="1100"/>
            </a:lvl2pPr>
            <a:lvl3pPr marL="872723" indent="0">
              <a:buNone/>
              <a:defRPr sz="1000"/>
            </a:lvl3pPr>
            <a:lvl4pPr marL="1309085" indent="0">
              <a:buNone/>
              <a:defRPr sz="900"/>
            </a:lvl4pPr>
            <a:lvl5pPr marL="1745446" indent="0">
              <a:buNone/>
              <a:defRPr sz="900"/>
            </a:lvl5pPr>
            <a:lvl6pPr marL="2181807" indent="0">
              <a:buNone/>
              <a:defRPr sz="900"/>
            </a:lvl6pPr>
            <a:lvl7pPr marL="2618168" indent="0">
              <a:buNone/>
              <a:defRPr sz="900"/>
            </a:lvl7pPr>
            <a:lvl8pPr marL="3054530" indent="0">
              <a:buNone/>
              <a:defRPr sz="900"/>
            </a:lvl8pPr>
            <a:lvl9pPr marL="3490892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9"/>
          </a:xfrm>
          <a:prstGeom prst="rect">
            <a:avLst/>
          </a:prstGeom>
        </p:spPr>
        <p:txBody>
          <a:bodyPr lIns="87272" tIns="43637" rIns="87272" bIns="43637" anchor="b"/>
          <a:lstStyle>
            <a:lvl1pPr algn="l">
              <a:defRPr sz="19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  <a:prstGeom prst="rect">
            <a:avLst/>
          </a:prstGeom>
        </p:spPr>
        <p:txBody>
          <a:bodyPr lIns="87272" tIns="43637" rIns="87272" bIns="43637"/>
          <a:lstStyle>
            <a:lvl1pPr marL="0" indent="0">
              <a:buNone/>
              <a:defRPr sz="3000"/>
            </a:lvl1pPr>
            <a:lvl2pPr marL="436361" indent="0">
              <a:buNone/>
              <a:defRPr sz="2700"/>
            </a:lvl2pPr>
            <a:lvl3pPr marL="872723" indent="0">
              <a:buNone/>
              <a:defRPr sz="2300"/>
            </a:lvl3pPr>
            <a:lvl4pPr marL="1309085" indent="0">
              <a:buNone/>
              <a:defRPr sz="1900"/>
            </a:lvl4pPr>
            <a:lvl5pPr marL="1745446" indent="0">
              <a:buNone/>
              <a:defRPr sz="1900"/>
            </a:lvl5pPr>
            <a:lvl6pPr marL="2181807" indent="0">
              <a:buNone/>
              <a:defRPr sz="1900"/>
            </a:lvl6pPr>
            <a:lvl7pPr marL="2618168" indent="0">
              <a:buNone/>
              <a:defRPr sz="1900"/>
            </a:lvl7pPr>
            <a:lvl8pPr marL="3054530" indent="0">
              <a:buNone/>
              <a:defRPr sz="1900"/>
            </a:lvl8pPr>
            <a:lvl9pPr marL="3490892" indent="0">
              <a:buNone/>
              <a:defRPr sz="19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9" y="5367343"/>
            <a:ext cx="5486400" cy="804863"/>
          </a:xfrm>
          <a:prstGeom prst="rect">
            <a:avLst/>
          </a:prstGeom>
        </p:spPr>
        <p:txBody>
          <a:bodyPr lIns="87272" tIns="43637" rIns="87272" bIns="43637"/>
          <a:lstStyle>
            <a:lvl1pPr marL="0" indent="0">
              <a:buNone/>
              <a:defRPr sz="1400"/>
            </a:lvl1pPr>
            <a:lvl2pPr marL="436361" indent="0">
              <a:buNone/>
              <a:defRPr sz="1100"/>
            </a:lvl2pPr>
            <a:lvl3pPr marL="872723" indent="0">
              <a:buNone/>
              <a:defRPr sz="1000"/>
            </a:lvl3pPr>
            <a:lvl4pPr marL="1309085" indent="0">
              <a:buNone/>
              <a:defRPr sz="900"/>
            </a:lvl4pPr>
            <a:lvl5pPr marL="1745446" indent="0">
              <a:buNone/>
              <a:defRPr sz="900"/>
            </a:lvl5pPr>
            <a:lvl6pPr marL="2181807" indent="0">
              <a:buNone/>
              <a:defRPr sz="900"/>
            </a:lvl6pPr>
            <a:lvl7pPr marL="2618168" indent="0">
              <a:buNone/>
              <a:defRPr sz="900"/>
            </a:lvl7pPr>
            <a:lvl8pPr marL="3054530" indent="0">
              <a:buNone/>
              <a:defRPr sz="900"/>
            </a:lvl8pPr>
            <a:lvl9pPr marL="3490892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3" y="6356352"/>
            <a:ext cx="2895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2" y="6356352"/>
            <a:ext cx="2133600" cy="365125"/>
          </a:xfrm>
          <a:prstGeom prst="rect">
            <a:avLst/>
          </a:prstGeom>
        </p:spPr>
        <p:txBody>
          <a:bodyPr lIns="87272" tIns="43637" rIns="87272" bIns="43637"/>
          <a:lstStyle/>
          <a:p>
            <a:fld id="{32AD0F79-7089-456F-9A0A-3257B0A655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</p:sldLayoutIdLst>
  <p:hf hdr="0" ftr="0" dt="0"/>
  <p:txStyles>
    <p:titleStyle>
      <a:lvl1pPr algn="ctr" defTabSz="872723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7271" indent="-327271" algn="l" defTabSz="872723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09087" indent="-272725" algn="l" defTabSz="872723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904" indent="-218181" algn="l" defTabSz="87272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264" indent="-218181" algn="l" defTabSz="872723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63626" indent="-218181" algn="l" defTabSz="872723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9988" indent="-218181" algn="l" defTabSz="872723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6350" indent="-218181" algn="l" defTabSz="872723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72711" indent="-218181" algn="l" defTabSz="872723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09073" indent="-218181" algn="l" defTabSz="872723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6361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2723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9085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5446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81807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8168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54530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90892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6196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Obtenha o máximo de desempenho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419068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1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ransition spd="med">
    <p:wipe dir="d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mailto:mario.monteiro@tse.jus.b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esocial.pr@tre-pr.jus.b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95652" y="5347508"/>
            <a:ext cx="3533548" cy="922475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5727" y="720983"/>
            <a:ext cx="4552950" cy="102870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622570" y="2091446"/>
            <a:ext cx="73443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eaLnBrk="1" hangingPunct="1">
              <a:buFontTx/>
              <a:buNone/>
            </a:pPr>
            <a:endParaRPr lang="pt-BR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pt-BR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Trabalho de construção do </a:t>
            </a:r>
            <a:r>
              <a:rPr lang="pt-BR" sz="3200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eSocial</a:t>
            </a:r>
            <a:r>
              <a:rPr lang="pt-BR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na Justiça Eleitoral </a:t>
            </a:r>
          </a:p>
          <a:p>
            <a:pPr marL="0" indent="0" algn="ctr" eaLnBrk="1" hangingPunct="1">
              <a:buFontTx/>
              <a:buNone/>
            </a:pPr>
            <a:r>
              <a:rPr lang="pt-BR" sz="3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(no âmbito do TRE do PR)</a:t>
            </a:r>
          </a:p>
          <a:p>
            <a:pPr marL="0" indent="0" algn="ctr" eaLnBrk="1" hangingPunct="1">
              <a:buFontTx/>
              <a:buNone/>
            </a:pPr>
            <a:endParaRPr lang="pt-BR" sz="32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664755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124182"/>
            <a:ext cx="8435280" cy="532654"/>
          </a:xfrm>
          <a:prstGeom prst="rect">
            <a:avLst/>
          </a:prstGeom>
        </p:spPr>
        <p:txBody>
          <a:bodyPr lIns="87272" tIns="43637" rIns="87272" bIns="43637">
            <a:normAutofit lnSpcReduction="1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3000" dirty="0"/>
              <a:t>Benefícios Previdenciários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4F81CD9C-E3B1-4741-A029-A8ECFE924A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3479359"/>
              </p:ext>
            </p:extLst>
          </p:nvPr>
        </p:nvGraphicFramePr>
        <p:xfrm>
          <a:off x="112890" y="1685170"/>
          <a:ext cx="781176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51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12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53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Beneficiário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SGRH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Folha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Inativo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Pensionista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0907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marL="327271" indent="-327271" algn="ctr">
              <a:spcBef>
                <a:spcPct val="20000"/>
              </a:spcBef>
              <a:defRPr/>
            </a:pPr>
            <a:r>
              <a:rPr lang="pt-BR" sz="6600" b="1" dirty="0"/>
              <a:t>SGRH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SGRH – Desenvolvimento próprio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Sistema de Gestão de Recursos Humanos.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Estruturado em Módulos (Gestão, Férias, Aposentadoria, Folha, etc.).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Disponibilizado para os regionais (executáveis).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Outros Órgãos Públicos (STF, CNJ, CJF, TRT-SP, DPU). Entregamos os fontes. Assumem a manutenção.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8683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223473" y="1700808"/>
            <a:ext cx="8669007" cy="4176464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7201" y="1124182"/>
            <a:ext cx="8435280" cy="532654"/>
          </a:xfrm>
          <a:prstGeom prst="rect">
            <a:avLst/>
          </a:prstGeom>
        </p:spPr>
        <p:txBody>
          <a:bodyPr lIns="87272" tIns="43637" rIns="87272" bIns="43637">
            <a:normAutofit lnSpcReduction="1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3000" b="1" dirty="0"/>
              <a:t>SGRH na Justiça Eleitoral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3165580" y="3861048"/>
            <a:ext cx="2290232" cy="1008112"/>
            <a:chOff x="2267744" y="3356992"/>
            <a:chExt cx="2290232" cy="1008112"/>
          </a:xfrm>
        </p:grpSpPr>
        <p:sp>
          <p:nvSpPr>
            <p:cNvPr id="4" name="Retângulo 3"/>
            <p:cNvSpPr/>
            <p:nvPr/>
          </p:nvSpPr>
          <p:spPr>
            <a:xfrm>
              <a:off x="2411760" y="3573016"/>
              <a:ext cx="1224136" cy="36004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SGRH </a:t>
              </a:r>
              <a:r>
                <a:rPr lang="pt-BR" b="1" dirty="0" err="1"/>
                <a:t>vx</a:t>
              </a:r>
              <a:endParaRPr lang="pt-BR" b="1" dirty="0"/>
            </a:p>
          </p:txBody>
        </p:sp>
        <p:sp>
          <p:nvSpPr>
            <p:cNvPr id="6" name="Fluxograma: Disco magnético 5"/>
            <p:cNvSpPr/>
            <p:nvPr/>
          </p:nvSpPr>
          <p:spPr>
            <a:xfrm>
              <a:off x="3851920" y="3573016"/>
              <a:ext cx="576064" cy="36004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7" name="Retângulo 6"/>
            <p:cNvSpPr/>
            <p:nvPr/>
          </p:nvSpPr>
          <p:spPr>
            <a:xfrm>
              <a:off x="2267744" y="3356992"/>
              <a:ext cx="2290232" cy="100811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165580" y="3970434"/>
              <a:ext cx="494559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/>
                <a:t>TSE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814194" y="1988840"/>
            <a:ext cx="2290232" cy="1008112"/>
            <a:chOff x="2267744" y="3356992"/>
            <a:chExt cx="2290232" cy="1008112"/>
          </a:xfrm>
        </p:grpSpPr>
        <p:sp>
          <p:nvSpPr>
            <p:cNvPr id="13" name="Retângulo 12"/>
            <p:cNvSpPr/>
            <p:nvPr/>
          </p:nvSpPr>
          <p:spPr>
            <a:xfrm>
              <a:off x="2411760" y="3573016"/>
              <a:ext cx="1224136" cy="36004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SGRH </a:t>
              </a:r>
              <a:r>
                <a:rPr lang="pt-BR" b="1" dirty="0" err="1"/>
                <a:t>vx</a:t>
              </a:r>
              <a:endParaRPr lang="pt-BR" b="1" dirty="0"/>
            </a:p>
          </p:txBody>
        </p:sp>
        <p:sp>
          <p:nvSpPr>
            <p:cNvPr id="14" name="Fluxograma: Disco magnético 13"/>
            <p:cNvSpPr/>
            <p:nvPr/>
          </p:nvSpPr>
          <p:spPr>
            <a:xfrm>
              <a:off x="3851920" y="3573016"/>
              <a:ext cx="576064" cy="36004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" name="Retângulo 14"/>
            <p:cNvSpPr/>
            <p:nvPr/>
          </p:nvSpPr>
          <p:spPr>
            <a:xfrm>
              <a:off x="2267744" y="3356992"/>
              <a:ext cx="2290232" cy="100811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165580" y="3970434"/>
              <a:ext cx="827471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/>
                <a:t>TRE-PR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298470" y="1988840"/>
            <a:ext cx="2290232" cy="1008112"/>
            <a:chOff x="2267744" y="3356992"/>
            <a:chExt cx="2290232" cy="1008112"/>
          </a:xfrm>
        </p:grpSpPr>
        <p:sp>
          <p:nvSpPr>
            <p:cNvPr id="18" name="Retângulo 17"/>
            <p:cNvSpPr/>
            <p:nvPr/>
          </p:nvSpPr>
          <p:spPr>
            <a:xfrm>
              <a:off x="2411760" y="3573016"/>
              <a:ext cx="1224136" cy="36004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SGRH </a:t>
              </a:r>
              <a:r>
                <a:rPr lang="pt-BR" b="1" dirty="0" err="1"/>
                <a:t>vx</a:t>
              </a:r>
              <a:endParaRPr lang="pt-BR" b="1" dirty="0"/>
            </a:p>
          </p:txBody>
        </p:sp>
        <p:sp>
          <p:nvSpPr>
            <p:cNvPr id="19" name="Fluxograma: Disco magnético 18"/>
            <p:cNvSpPr/>
            <p:nvPr/>
          </p:nvSpPr>
          <p:spPr>
            <a:xfrm>
              <a:off x="3851920" y="3573016"/>
              <a:ext cx="576064" cy="36004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2267744" y="3356992"/>
              <a:ext cx="2290232" cy="100811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3165580" y="3970434"/>
              <a:ext cx="809837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/>
                <a:t>TRE-PE</a:t>
              </a: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5782746" y="1988840"/>
            <a:ext cx="2290232" cy="1008112"/>
            <a:chOff x="2267744" y="3356992"/>
            <a:chExt cx="2290232" cy="1008112"/>
          </a:xfrm>
        </p:grpSpPr>
        <p:sp>
          <p:nvSpPr>
            <p:cNvPr id="23" name="Retângulo 22"/>
            <p:cNvSpPr/>
            <p:nvPr/>
          </p:nvSpPr>
          <p:spPr>
            <a:xfrm>
              <a:off x="2411760" y="3573016"/>
              <a:ext cx="1224136" cy="36004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/>
                <a:t>SGRH </a:t>
              </a:r>
              <a:r>
                <a:rPr lang="pt-BR" b="1" dirty="0" err="1"/>
                <a:t>vx</a:t>
              </a:r>
              <a:endParaRPr lang="pt-BR" b="1" dirty="0"/>
            </a:p>
          </p:txBody>
        </p:sp>
        <p:sp>
          <p:nvSpPr>
            <p:cNvPr id="24" name="Fluxograma: Disco magnético 23"/>
            <p:cNvSpPr/>
            <p:nvPr/>
          </p:nvSpPr>
          <p:spPr>
            <a:xfrm>
              <a:off x="3851920" y="3573016"/>
              <a:ext cx="576064" cy="36004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25" name="Retângulo 24"/>
            <p:cNvSpPr/>
            <p:nvPr/>
          </p:nvSpPr>
          <p:spPr>
            <a:xfrm>
              <a:off x="2267744" y="3356992"/>
              <a:ext cx="2290232" cy="100811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3165580" y="3970434"/>
              <a:ext cx="806631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/>
                <a:t>TRE-SC</a:t>
              </a:r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179512" y="5334163"/>
            <a:ext cx="8781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/>
              <a:t>Cada regional gerenciará os envios dos eventos do eSocial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1560932" y="3125707"/>
            <a:ext cx="79675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CNPJ-2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4045208" y="3125706"/>
            <a:ext cx="79675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CNPJ-3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6529484" y="3125707"/>
            <a:ext cx="79675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CNPJ-4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5611973" y="4188132"/>
            <a:ext cx="79675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CNPJ-1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559831" y="3903149"/>
            <a:ext cx="228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Vinte e sete regionais utilizam o SGRH.</a:t>
            </a:r>
          </a:p>
        </p:txBody>
      </p:sp>
    </p:spTree>
    <p:extLst>
      <p:ext uri="{BB962C8B-B14F-4D97-AF65-F5344CB8AC3E}">
        <p14:creationId xmlns:p14="http://schemas.microsoft.com/office/powerpoint/2010/main" xmlns="" val="63171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marL="327271" indent="-327271" algn="ctr">
              <a:spcBef>
                <a:spcPct val="20000"/>
              </a:spcBef>
              <a:defRPr/>
            </a:pPr>
            <a:r>
              <a:rPr lang="pt-BR" sz="6600" b="1" dirty="0"/>
              <a:t>Projeto </a:t>
            </a:r>
            <a:r>
              <a:rPr lang="pt-BR" sz="6600" b="1" dirty="0" err="1"/>
              <a:t>eSocial-JE</a:t>
            </a:r>
            <a:endParaRPr lang="pt-BR" sz="66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Início: Abril de 2015. 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Versão 2.0 do MOS.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Análise do Decreto 8.373/2014.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Lista dos eventos. Quais se aplicam?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Análise detalhada dos eventos. Versão 2.1.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Análise detalhada do Manual do Desenvolvedor.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Análise dos impactos nos processos de negócio.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Análise dos impactos no SGRH.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2700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Instituído Grupo de Trabalho (Ofício Diretoria Geral do TSE). Representantes da SGP, STI e SAD.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Incluído no Plano Estratégico do TSE.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Acompanhamento e Controle pelo Escritório de Projetos do TSE (STI).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Acompanhamento e Controle pela Assessoria de Gestão Estratégica do TSE.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2700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7474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Premissas </a:t>
            </a:r>
            <a:r>
              <a:rPr lang="pt-BR" sz="3000" dirty="0" smtClean="0"/>
              <a:t>/ Metas do </a:t>
            </a:r>
            <a:r>
              <a:rPr lang="pt-BR" sz="3000" dirty="0"/>
              <a:t>projeto: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dirty="0"/>
              <a:t>Informação na origem.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dirty="0"/>
              <a:t>Não tornar o eSocial um fim em si.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dirty="0"/>
              <a:t>Tornar o eSocial o mais transparente para os usuários.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dirty="0"/>
              <a:t>Levar em conta as realidades e especificidades dos regionais</a:t>
            </a:r>
            <a:r>
              <a:rPr lang="pt-BR" sz="2700" dirty="0" smtClean="0"/>
              <a:t>. Facilidade de integraç</a:t>
            </a:r>
            <a:r>
              <a:rPr lang="pt-BR" sz="2700" dirty="0" smtClean="0"/>
              <a:t>ão com sistema </a:t>
            </a:r>
            <a:r>
              <a:rPr lang="pt-BR" sz="2700" dirty="0" err="1" smtClean="0"/>
              <a:t>não-SGRH</a:t>
            </a:r>
            <a:r>
              <a:rPr lang="pt-BR" sz="2700" dirty="0" smtClean="0"/>
              <a:t> </a:t>
            </a:r>
            <a:r>
              <a:rPr lang="pt-BR" sz="2700" dirty="0" smtClean="0"/>
              <a:t>com a nossa solução tecnológica.</a:t>
            </a:r>
            <a:endParaRPr lang="pt-BR" sz="2700" dirty="0"/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dirty="0" smtClean="0"/>
              <a:t>Meta: Conclusão </a:t>
            </a:r>
            <a:r>
              <a:rPr lang="pt-BR" sz="2700" dirty="0"/>
              <a:t>de toda implementação seis meses antes do início da obrigatoriedade do eSocial.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1874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2942" y="1201071"/>
            <a:ext cx="8360112" cy="444353"/>
          </a:xfrm>
          <a:prstGeom prst="rect">
            <a:avLst/>
          </a:prstGeom>
          <a:noFill/>
        </p:spPr>
        <p:txBody>
          <a:bodyPr wrap="square" lIns="74295" tIns="37148" rIns="74295" bIns="37148" rtlCol="0">
            <a:spAutoFit/>
          </a:bodyPr>
          <a:lstStyle/>
          <a:p>
            <a:r>
              <a:rPr lang="pt-BR" sz="2400" b="1" dirty="0"/>
              <a:t>Cronograma das liberações para a Justiça Eleitoral</a:t>
            </a:r>
          </a:p>
        </p:txBody>
      </p:sp>
      <p:cxnSp>
        <p:nvCxnSpPr>
          <p:cNvPr id="4" name="Conector de seta reta 3"/>
          <p:cNvCxnSpPr/>
          <p:nvPr/>
        </p:nvCxnSpPr>
        <p:spPr>
          <a:xfrm>
            <a:off x="391944" y="3265675"/>
            <a:ext cx="8360112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7184535" y="3078123"/>
            <a:ext cx="0" cy="3481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7080033" y="3892280"/>
            <a:ext cx="1118255" cy="336632"/>
          </a:xfrm>
          <a:prstGeom prst="rect">
            <a:avLst/>
          </a:prstGeom>
          <a:noFill/>
        </p:spPr>
        <p:txBody>
          <a:bodyPr wrap="none" lIns="74295" tIns="37148" rIns="74295" bIns="37148" rtlCol="0">
            <a:spAutoFit/>
          </a:bodyPr>
          <a:lstStyle/>
          <a:p>
            <a:r>
              <a:rPr lang="pt-BR" b="1" dirty="0"/>
              <a:t>Julho 2018</a:t>
            </a:r>
          </a:p>
        </p:txBody>
      </p:sp>
      <p:cxnSp>
        <p:nvCxnSpPr>
          <p:cNvPr id="11" name="Conector reto 10"/>
          <p:cNvCxnSpPr/>
          <p:nvPr/>
        </p:nvCxnSpPr>
        <p:spPr>
          <a:xfrm>
            <a:off x="3526986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2339752" y="3892280"/>
            <a:ext cx="1920719" cy="336632"/>
          </a:xfrm>
          <a:prstGeom prst="rect">
            <a:avLst/>
          </a:prstGeom>
          <a:noFill/>
        </p:spPr>
        <p:txBody>
          <a:bodyPr wrap="none" lIns="74295" tIns="37148" rIns="74295" bIns="37148" rtlCol="0">
            <a:spAutoFit/>
          </a:bodyPr>
          <a:lstStyle/>
          <a:p>
            <a:r>
              <a:rPr lang="pt-BR" b="1" dirty="0"/>
              <a:t>Até Dezembro 2017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987824" y="1942843"/>
            <a:ext cx="4167103" cy="906018"/>
          </a:xfrm>
          <a:prstGeom prst="rect">
            <a:avLst/>
          </a:prstGeom>
          <a:noFill/>
        </p:spPr>
        <p:txBody>
          <a:bodyPr wrap="none" lIns="74295" tIns="37148" rIns="74295" bIns="37148" rtlCol="0">
            <a:spAutoFit/>
          </a:bodyPr>
          <a:lstStyle/>
          <a:p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Liberação de novos módulos:</a:t>
            </a:r>
          </a:p>
          <a:p>
            <a:pPr>
              <a:buFont typeface="Arial" pitchFamily="34" charset="0"/>
              <a:buChar char="•"/>
            </a:pP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 Gerencial </a:t>
            </a:r>
            <a:r>
              <a:rPr lang="pt-BR" sz="1800" b="1" dirty="0" err="1">
                <a:solidFill>
                  <a:schemeClr val="accent3">
                    <a:lumMod val="50000"/>
                  </a:schemeClr>
                </a:solidFill>
              </a:rPr>
              <a:t>eSocial-JE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 (geração eventos)</a:t>
            </a:r>
          </a:p>
          <a:p>
            <a:pPr>
              <a:buFont typeface="Arial" pitchFamily="34" charset="0"/>
              <a:buChar char="•"/>
            </a:pP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 Conectividade </a:t>
            </a:r>
            <a:r>
              <a:rPr lang="pt-BR" sz="1800" b="1" dirty="0" err="1">
                <a:solidFill>
                  <a:schemeClr val="accent3">
                    <a:lumMod val="50000"/>
                  </a:schemeClr>
                </a:solidFill>
              </a:rPr>
              <a:t>eSocial-JE</a:t>
            </a:r>
            <a:r>
              <a:rPr lang="pt-BR" sz="1800" b="1" dirty="0">
                <a:solidFill>
                  <a:schemeClr val="accent3">
                    <a:lumMod val="50000"/>
                  </a:schemeClr>
                </a:solidFill>
              </a:rPr>
              <a:t> (envio/retorno)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548696" y="2360579"/>
            <a:ext cx="2455783" cy="598242"/>
          </a:xfrm>
          <a:prstGeom prst="rect">
            <a:avLst/>
          </a:prstGeom>
          <a:noFill/>
        </p:spPr>
        <p:txBody>
          <a:bodyPr wrap="square" lIns="74295" tIns="37148" rIns="74295" bIns="37148" rtlCol="0">
            <a:spAutoFit/>
          </a:bodyPr>
          <a:lstStyle/>
          <a:p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Liberação dos módulos do SGRH adaptados</a:t>
            </a:r>
          </a:p>
        </p:txBody>
      </p:sp>
      <p:cxnSp>
        <p:nvCxnSpPr>
          <p:cNvPr id="17" name="Conector reto 16"/>
          <p:cNvCxnSpPr/>
          <p:nvPr/>
        </p:nvCxnSpPr>
        <p:spPr>
          <a:xfrm>
            <a:off x="4049493" y="3078123"/>
            <a:ext cx="0" cy="3481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4568976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5094507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5617014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>
            <a:off x="6139521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>
            <a:off x="6662028" y="3078123"/>
            <a:ext cx="0" cy="34811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7256543" y="2360579"/>
            <a:ext cx="1851961" cy="598242"/>
          </a:xfrm>
          <a:prstGeom prst="rect">
            <a:avLst/>
          </a:prstGeom>
          <a:noFill/>
        </p:spPr>
        <p:txBody>
          <a:bodyPr wrap="square" lIns="74295" tIns="37148" rIns="74295" bIns="37148" rtlCol="0">
            <a:spAutoFit/>
          </a:bodyPr>
          <a:lstStyle/>
          <a:p>
            <a:r>
              <a:rPr lang="pt-BR" b="1" dirty="0">
                <a:solidFill>
                  <a:srgbClr val="7030A0"/>
                </a:solidFill>
              </a:rPr>
              <a:t>Início da obrigatoriedade</a:t>
            </a:r>
          </a:p>
        </p:txBody>
      </p:sp>
      <p:cxnSp>
        <p:nvCxnSpPr>
          <p:cNvPr id="24" name="Conector reto 23"/>
          <p:cNvCxnSpPr/>
          <p:nvPr/>
        </p:nvCxnSpPr>
        <p:spPr>
          <a:xfrm>
            <a:off x="1959464" y="3078123"/>
            <a:ext cx="0" cy="34811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/>
          <p:nvPr/>
        </p:nvSpPr>
        <p:spPr>
          <a:xfrm>
            <a:off x="35496" y="3892280"/>
            <a:ext cx="2403532" cy="336632"/>
          </a:xfrm>
          <a:prstGeom prst="rect">
            <a:avLst/>
          </a:prstGeom>
          <a:noFill/>
        </p:spPr>
        <p:txBody>
          <a:bodyPr wrap="square" lIns="74295" tIns="37148" rIns="74295" bIns="37148" rtlCol="0">
            <a:spAutoFit/>
          </a:bodyPr>
          <a:lstStyle/>
          <a:p>
            <a:pPr algn="ctr"/>
            <a:r>
              <a:rPr lang="pt-BR" b="1" dirty="0"/>
              <a:t>Até Agosto 2017</a:t>
            </a:r>
          </a:p>
        </p:txBody>
      </p:sp>
      <p:sp>
        <p:nvSpPr>
          <p:cNvPr id="26" name="Chave direita 25"/>
          <p:cNvSpPr/>
          <p:nvPr/>
        </p:nvSpPr>
        <p:spPr>
          <a:xfrm rot="5400000">
            <a:off x="5394910" y="2059505"/>
            <a:ext cx="444207" cy="3135042"/>
          </a:xfrm>
          <a:prstGeom prst="rightBrac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4295" tIns="37148" rIns="74295" bIns="37148" rtlCol="0" anchor="ctr"/>
          <a:lstStyle/>
          <a:p>
            <a:pPr algn="ctr"/>
            <a:endParaRPr lang="pt-BR"/>
          </a:p>
        </p:txBody>
      </p:sp>
      <p:sp>
        <p:nvSpPr>
          <p:cNvPr id="27" name="CaixaDeTexto 26"/>
          <p:cNvSpPr txBox="1"/>
          <p:nvPr/>
        </p:nvSpPr>
        <p:spPr>
          <a:xfrm>
            <a:off x="4415248" y="3892280"/>
            <a:ext cx="2705997" cy="336632"/>
          </a:xfrm>
          <a:prstGeom prst="rect">
            <a:avLst/>
          </a:prstGeom>
          <a:noFill/>
        </p:spPr>
        <p:txBody>
          <a:bodyPr wrap="none" lIns="74295" tIns="37148" rIns="74295" bIns="37148" rtlCol="0">
            <a:spAutoFit/>
          </a:bodyPr>
          <a:lstStyle/>
          <a:p>
            <a:r>
              <a:rPr lang="pt-BR" b="1" dirty="0">
                <a:solidFill>
                  <a:schemeClr val="accent3">
                    <a:lumMod val="50000"/>
                  </a:schemeClr>
                </a:solidFill>
              </a:rPr>
              <a:t>Homologação / Implantação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42059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03905" y="1490879"/>
            <a:ext cx="134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Empregador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614287" y="1490879"/>
            <a:ext cx="1336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Trabalhador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126455" y="1490879"/>
            <a:ext cx="3195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Prazo para envio das admissões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3905" y="2063219"/>
            <a:ext cx="540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FAP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901332" y="2063219"/>
            <a:ext cx="549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RAT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614287" y="2063219"/>
            <a:ext cx="855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GILRAT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622399" y="2063219"/>
            <a:ext cx="64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FPAS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4899889" y="2063219"/>
            <a:ext cx="2569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Trabalhador Sem Vínculo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03905" y="2617013"/>
            <a:ext cx="2368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Classificação Tributária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622399" y="2617013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Natureza Jurídica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539176" y="206321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CNAE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4889184" y="2617013"/>
            <a:ext cx="3457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Medicina e Segurança do Trabalho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03905" y="3129004"/>
            <a:ext cx="8869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Estudar legislações (8213, 8112, 11788, Direito do Trabalho, Direito Previdenciário, CLT, </a:t>
            </a:r>
            <a:r>
              <a:rPr lang="pt-BR" sz="1800" b="1" dirty="0" err="1"/>
              <a:t>etc</a:t>
            </a:r>
            <a:r>
              <a:rPr lang="pt-BR" sz="1800" b="1" dirty="0"/>
              <a:t>)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03905" y="3675045"/>
            <a:ext cx="786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Mesmo assim, muitas dúvidas ainda permaneciam.  E-mail do eSocial? Telefone?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3905" y="4221088"/>
            <a:ext cx="382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800" b="1" dirty="0"/>
              <a:t>Cursos de eSocial, livros sobre eSocial.</a:t>
            </a:r>
          </a:p>
        </p:txBody>
      </p:sp>
    </p:spTree>
    <p:extLst>
      <p:ext uri="{BB962C8B-B14F-4D97-AF65-F5344CB8AC3E}">
        <p14:creationId xmlns:p14="http://schemas.microsoft.com/office/powerpoint/2010/main" xmlns="" val="35234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type="subTitle" idx="4294967295"/>
          </p:nvPr>
        </p:nvSpPr>
        <p:spPr>
          <a:xfrm>
            <a:off x="0" y="1341438"/>
            <a:ext cx="7848600" cy="51117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pt-BR" sz="2800" b="1" i="1" dirty="0" smtClean="0"/>
          </a:p>
          <a:p>
            <a:endParaRPr lang="pt-BR" sz="2800" i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9275684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081"/>
                <a:gridCol w="6867919"/>
              </a:tblGrid>
              <a:tr h="35185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QUESTÕES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+mj-lt"/>
                        </a:rPr>
                        <a:t>SOLUÇÕES</a:t>
                      </a:r>
                      <a:endParaRPr lang="pt-BR" dirty="0">
                        <a:latin typeface="+mj-lt"/>
                      </a:endParaRPr>
                    </a:p>
                  </a:txBody>
                  <a:tcPr/>
                </a:tc>
              </a:tr>
              <a:tr h="1671329">
                <a:tc>
                  <a:txBody>
                    <a:bodyPr/>
                    <a:lstStyle/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IMPLANTAÇÃO DO </a:t>
                      </a:r>
                      <a:r>
                        <a:rPr lang="pt-BR" dirty="0" err="1" smtClean="0">
                          <a:latin typeface="+mj-lt"/>
                          <a:cs typeface="Arial" panose="020B0604020202020204" pitchFamily="34" charset="0"/>
                        </a:rPr>
                        <a:t>eSOCIAL</a:t>
                      </a:r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 NO</a:t>
                      </a:r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TRE/PR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Os trabalhos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iniciaram a partir da constituição do </a:t>
                      </a:r>
                      <a:r>
                        <a:rPr lang="pt-BR" sz="1800" b="0" i="1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GTRIeS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através de Portaria da DG (eSocial </a:t>
                      </a:r>
                      <a:r>
                        <a:rPr lang="pt-BR" sz="1800" b="0" i="1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vrs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. 2.1 - 2015).</a:t>
                      </a:r>
                    </a:p>
                    <a:p>
                      <a:pPr marL="0" marR="0" lvl="1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i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Com a 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publicação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da documentação 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técnica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do EFD-</a:t>
                      </a:r>
                      <a:r>
                        <a:rPr lang="pt-BR" sz="1800" b="0" i="1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Reinf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, optou-se por </a:t>
                      </a:r>
                      <a:r>
                        <a:rPr lang="pt-BR" sz="1800" b="0" i="1" u="none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constitur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dois grupos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de trabalho 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especializados: </a:t>
                      </a:r>
                      <a:r>
                        <a:rPr lang="pt-BR" sz="1800" b="0" i="1" u="none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eSOCIAL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 e EFD-</a:t>
                      </a:r>
                      <a:r>
                        <a:rPr lang="pt-BR" sz="1800" b="0" i="1" u="none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Reinf</a:t>
                      </a:r>
                      <a:r>
                        <a:rPr lang="pt-BR" sz="1800" b="0" i="1" u="none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4574164">
                <a:tc>
                  <a:txBody>
                    <a:bodyPr/>
                    <a:lstStyle/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RESPONSABILIDADES</a:t>
                      </a:r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DO GRUPO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Estudar e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manter-se atualizado sobre </a:t>
                      </a:r>
                      <a:r>
                        <a:rPr lang="pt-BR" sz="1800" b="0" i="1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 documentação técnica e a legislação envolvida.</a:t>
                      </a:r>
                    </a:p>
                    <a:p>
                      <a:pPr marL="0" marR="0" lvl="1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1800" b="0" i="1" dirty="0" smtClean="0">
                        <a:latin typeface="+mj-lt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Mapear </a:t>
                      </a:r>
                      <a:r>
                        <a:rPr lang="pt-BR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processos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e </a:t>
                      </a:r>
                      <a:r>
                        <a:rPr lang="pt-BR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subprocessos</a:t>
                      </a:r>
                      <a:r>
                        <a:rPr lang="pt-BR" sz="18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visando identificar os elementos  relacionados às informações exigidas pelo eSocial (ex.: estagiários  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ferramenta </a:t>
                      </a:r>
                      <a:r>
                        <a:rPr lang="pt-BR" sz="18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BizAgi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)</a:t>
                      </a:r>
                      <a:endParaRPr lang="pt-BR" sz="18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18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M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apear os </a:t>
                      </a:r>
                      <a:r>
                        <a:rPr lang="pt-BR" sz="1800" b="1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leiautes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e as </a:t>
                      </a:r>
                      <a:r>
                        <a:rPr lang="pt-BR" sz="1800" b="1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regras de validação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, confronta-los com os processos, </a:t>
                      </a:r>
                      <a:r>
                        <a:rPr lang="pt-BR" sz="1800" b="1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detectar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e </a:t>
                      </a:r>
                      <a:r>
                        <a:rPr lang="pt-BR" sz="1800" b="1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apontar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eventuais inconformidades (aos membros do </a:t>
                      </a:r>
                      <a:r>
                        <a:rPr lang="pt-BR" sz="1800" b="0" i="1" baseline="0" dirty="0" err="1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GTRIeS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e/ou do Comitê Gestor)</a:t>
                      </a:r>
                    </a:p>
                    <a:p>
                      <a:pPr marL="0" marR="0" lvl="1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</a:t>
                      </a: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Encaminhar o resultado dos estudos às Seções competentes (negocial e TI) para que, </a:t>
                      </a:r>
                      <a:r>
                        <a:rPr lang="pt-BR" sz="1800" b="1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juntos</a:t>
                      </a: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, providenciem o desenvolvimento e/ou ajustes necessários (Criação de campos e preenchimento adequado das informações nos sistemas)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8798400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Primeiro contato com o Grupo Gestor (Fevereiro de 2016). Jarbas (Ministério da Previdência).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Convite para participarmos do GT-OP.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Seminário do eSocial na Justiça Eleitoral. Junho de 2016. Local: TSE. Todos os regionais e órgãos públicos convidados.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dirty="0"/>
              <a:t>Participação de membros do Comitê Gestor do eSocial.</a:t>
            </a:r>
          </a:p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2700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4463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8614" y="1572991"/>
            <a:ext cx="3810000" cy="1838325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9588" y="1572991"/>
            <a:ext cx="3810000" cy="183832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8614" y="3805239"/>
            <a:ext cx="3810000" cy="183832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9588" y="3805239"/>
            <a:ext cx="38100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37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marL="327271" indent="-327271" algn="ctr">
              <a:spcBef>
                <a:spcPct val="20000"/>
              </a:spcBef>
              <a:defRPr/>
            </a:pPr>
            <a:r>
              <a:rPr lang="pt-BR" sz="4400" b="1" dirty="0"/>
              <a:t>A participação do TSE nos testes de homologação no Serpro (Belo Horizonte)</a:t>
            </a:r>
            <a:endParaRPr lang="pt-BR" sz="40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7504" y="1196752"/>
          <a:ext cx="8856984" cy="4754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8569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S-1000 - Informações do Empregador/Contribuinte/Órgão Público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S-1005 - Tabela de Estabelecimentos, Obras ou Unidades de Órgãos Públicos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S-1010 - Tabela de Rubricas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S-1020 - Tabela de Lotações Tributárias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S-1030 - Tabela de Cargos/Empregos Públicos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S-1035 - Tabela de Carreiras Públicas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S-1040 - Tabela de Funções/Cargos em Comissão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S-1200 - Remuneração de trabalhador vinculado ao Regime Geral de </a:t>
                      </a:r>
                      <a:r>
                        <a:rPr lang="pt-BR" sz="2000" b="1" dirty="0" err="1"/>
                        <a:t>Previd</a:t>
                      </a:r>
                      <a:r>
                        <a:rPr lang="pt-BR" sz="2000" b="1" dirty="0"/>
                        <a:t>. Social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S-1210 - Pagamentos de Rendimentos do Trabalho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S-1299 - Fechamento dos Eventos Periódicos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S-2200 - Cadastramento Inicial do Vínculo e Admissão/Ingresso de Trabalhador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b="1" dirty="0"/>
                        <a:t>S-2300 - Trabalhador Sem Vínculo de Emprego/Estatutário - Início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983F33F7-6732-45F7-8C87-C01FFDF4660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124744"/>
            <a:ext cx="7591425" cy="5114925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15DD9950-B88F-4A79-A709-25C7B244D473}"/>
              </a:ext>
            </a:extLst>
          </p:cNvPr>
          <p:cNvSpPr/>
          <p:nvPr/>
        </p:nvSpPr>
        <p:spPr>
          <a:xfrm>
            <a:off x="611560" y="5445224"/>
            <a:ext cx="7056784" cy="7944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9358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0083" y="1196752"/>
            <a:ext cx="7934325" cy="189547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3116597"/>
            <a:ext cx="8432979" cy="2304256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15DD9950-B88F-4A79-A709-25C7B244D473}"/>
              </a:ext>
            </a:extLst>
          </p:cNvPr>
          <p:cNvSpPr/>
          <p:nvPr/>
        </p:nvSpPr>
        <p:spPr>
          <a:xfrm>
            <a:off x="395536" y="4157329"/>
            <a:ext cx="7992888" cy="4237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3855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503E6C1E-80C7-4562-B081-08E3B5D8D9D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123950"/>
            <a:ext cx="8064896" cy="4867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6088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483768" y="1124744"/>
            <a:ext cx="3456384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Formalização – Grupo de Trabalho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07504" y="2492896"/>
            <a:ext cx="8856984" cy="57606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Análise da Documentação do eSocial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9512" y="3717032"/>
            <a:ext cx="1728192" cy="864096"/>
          </a:xfrm>
          <a:prstGeom prst="roundRect">
            <a:avLst/>
          </a:prstGeom>
          <a:solidFill>
            <a:srgbClr val="00B050"/>
          </a:solidFill>
          <a:ln w="28575">
            <a:prstDash val="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Reengenharia Processo de Trabalho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2075723" y="3861048"/>
            <a:ext cx="216024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Adaptações SGRH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4403982" y="3861048"/>
            <a:ext cx="2160240" cy="9361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Estratégia Saneamento de Dados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732240" y="3861048"/>
            <a:ext cx="216024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Estratégia Geração Eventos</a:t>
            </a:r>
          </a:p>
        </p:txBody>
      </p:sp>
      <p:sp>
        <p:nvSpPr>
          <p:cNvPr id="11" name="Seta para baixo 10"/>
          <p:cNvSpPr/>
          <p:nvPr/>
        </p:nvSpPr>
        <p:spPr>
          <a:xfrm>
            <a:off x="755576" y="3068960"/>
            <a:ext cx="432048" cy="64807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para baixo 11"/>
          <p:cNvSpPr/>
          <p:nvPr/>
        </p:nvSpPr>
        <p:spPr>
          <a:xfrm>
            <a:off x="2939819" y="3068960"/>
            <a:ext cx="432048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baixo 12"/>
          <p:cNvSpPr/>
          <p:nvPr/>
        </p:nvSpPr>
        <p:spPr>
          <a:xfrm>
            <a:off x="5268078" y="3068960"/>
            <a:ext cx="432048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 para baixo 13"/>
          <p:cNvSpPr/>
          <p:nvPr/>
        </p:nvSpPr>
        <p:spPr>
          <a:xfrm>
            <a:off x="7596336" y="3068960"/>
            <a:ext cx="432048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 para baixo 14"/>
          <p:cNvSpPr/>
          <p:nvPr/>
        </p:nvSpPr>
        <p:spPr>
          <a:xfrm>
            <a:off x="3995936" y="1700808"/>
            <a:ext cx="432048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48C90326-5ACA-4A3A-A3A9-743417299A71}"/>
              </a:ext>
            </a:extLst>
          </p:cNvPr>
          <p:cNvSpPr txBox="1"/>
          <p:nvPr/>
        </p:nvSpPr>
        <p:spPr>
          <a:xfrm>
            <a:off x="6041102" y="1124744"/>
            <a:ext cx="2521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/>
              <a:t>Multidisciplinar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="" xmlns:a16="http://schemas.microsoft.com/office/drawing/2014/main" id="{9462A8B4-0046-46F4-816D-396928CC1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66156229"/>
              </p:ext>
            </p:extLst>
          </p:nvPr>
        </p:nvGraphicFramePr>
        <p:xfrm>
          <a:off x="231120" y="4916016"/>
          <a:ext cx="6096000" cy="91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1315565166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845163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2400" b="1" dirty="0"/>
                        <a:t>Qualificação Cadastral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1" dirty="0"/>
                        <a:t>Comissionado Puro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24851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/>
                        <a:t>Redistribuição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32889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3000" b="1" dirty="0"/>
              <a:t>Qualificação Cadastral.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b="1" dirty="0"/>
              <a:t>TSE: Cinquenta servidores apresentaram problemas.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b="1" dirty="0"/>
              <a:t>Realiza a qualificação antes de o servidor entrar em exercício.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700" b="1" dirty="0"/>
              <a:t>Orienta o servidor para resolução do problema apontado na qualificação.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pt-BR" sz="27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60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marL="32727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800" b="1" dirty="0"/>
              <a:t>Criação dos seguintes produtos de software.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800" b="1" dirty="0">
                <a:solidFill>
                  <a:srgbClr val="FF0000"/>
                </a:solidFill>
              </a:rPr>
              <a:t>Gerencial eSocial-JE</a:t>
            </a:r>
            <a:r>
              <a:rPr lang="pt-BR" sz="2800" b="1" dirty="0"/>
              <a:t>. Motor de Geração implementado. Integração via PLUGINS.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800" b="1" dirty="0">
                <a:solidFill>
                  <a:srgbClr val="FF0000"/>
                </a:solidFill>
              </a:rPr>
              <a:t>Conectividade eSocial-JE</a:t>
            </a:r>
            <a:r>
              <a:rPr lang="pt-BR" sz="2800" b="1" dirty="0"/>
              <a:t>. Envio e Consulta implementado. Eventos de Retorno de Totalização em desenvolvimento.</a:t>
            </a:r>
          </a:p>
          <a:p>
            <a:pPr marL="763632" lvl="1" indent="-32727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pt-BR" sz="2800" b="1" dirty="0">
                <a:solidFill>
                  <a:srgbClr val="FF0000"/>
                </a:solidFill>
              </a:rPr>
              <a:t>Saneamento de Dados </a:t>
            </a:r>
            <a:r>
              <a:rPr lang="pt-BR" sz="2800" b="1" dirty="0"/>
              <a:t>(Qualificação Cadastral em Lote, Tabela de Municípios, Tabela de CBO de 6 dígitos, Relatório de Inconsistências).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34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type="subTitle" idx="4294967295"/>
          </p:nvPr>
        </p:nvSpPr>
        <p:spPr>
          <a:xfrm>
            <a:off x="0" y="1341438"/>
            <a:ext cx="7848600" cy="511175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endParaRPr lang="pt-BR" sz="2800" b="1" i="1" dirty="0" smtClean="0"/>
          </a:p>
          <a:p>
            <a:endParaRPr lang="pt-BR" sz="2800" i="1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42317742"/>
              </p:ext>
            </p:extLst>
          </p:nvPr>
        </p:nvGraphicFramePr>
        <p:xfrm>
          <a:off x="0" y="32048"/>
          <a:ext cx="9144000" cy="688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081"/>
                <a:gridCol w="6867919"/>
              </a:tblGrid>
              <a:tr h="29709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QUESTÕES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+mj-lt"/>
                        </a:rPr>
                        <a:t>SOLUÇÕES</a:t>
                      </a:r>
                      <a:endParaRPr lang="pt-BR" dirty="0">
                        <a:latin typeface="+mj-lt"/>
                      </a:endParaRPr>
                    </a:p>
                  </a:txBody>
                  <a:tcPr/>
                </a:tc>
              </a:tr>
              <a:tr h="3886949">
                <a:tc>
                  <a:txBody>
                    <a:bodyPr/>
                    <a:lstStyle/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RESULTADO PRÁTICO DOS ESTUDOS</a:t>
                      </a:r>
                    </a:p>
                    <a:p>
                      <a:pPr algn="ctr"/>
                      <a:endParaRPr lang="pt-BR" baseline="0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x</a:t>
                      </a:r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ESPECIFICIDADES DA JUSTIÇA</a:t>
                      </a:r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 ELEITORAL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Exemplos de resultados obtidos com os estudos</a:t>
                      </a: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1800" b="0" i="1" baseline="0" dirty="0" smtClean="0">
                        <a:latin typeface="+mj-lt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Autoridades </a:t>
                      </a:r>
                      <a:r>
                        <a:rPr lang="pt-BR" sz="1800" b="0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Eleitorais </a:t>
                      </a:r>
                      <a:r>
                        <a:rPr lang="pt-BR" sz="1800" b="1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Designadas</a:t>
                      </a:r>
                      <a:r>
                        <a:rPr lang="pt-BR" sz="1800" b="0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 S-2300, constatou-se:</a:t>
                      </a:r>
                    </a:p>
                    <a:p>
                      <a:pPr marL="800100" marR="0" lvl="2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lphaLcParenR"/>
                        <a:tabLst/>
                        <a:defRPr/>
                      </a:pPr>
                      <a:r>
                        <a:rPr lang="pt-BR" sz="1800" b="0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Ausência de código adequado na Tabela 01 (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Designação &lt;&gt; </a:t>
                      </a:r>
                      <a:r>
                        <a:rPr lang="pt-BR" sz="1800" b="0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Cessão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) - 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REGRA_COMPATIB_CATEG_EVENTO.</a:t>
                      </a:r>
                    </a:p>
                    <a:p>
                      <a:pPr marL="800100" marR="0" lvl="2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lphaLcParenR"/>
                        <a:tabLst/>
                        <a:defRPr/>
                      </a:pPr>
                      <a:endParaRPr lang="pt-BR" sz="1800" b="0" i="1" u="none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457200" marR="0" lvl="2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b="0" i="1" u="none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b) Regra de 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validação 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impossível de ser atendida (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REGRA_TSV_TRABALHADOR_CEDIDO s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uprimida na </a:t>
                      </a:r>
                      <a:r>
                        <a:rPr lang="pt-BR" sz="1800" b="0" i="1" u="none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vrs</a:t>
                      </a:r>
                      <a:r>
                        <a:rPr lang="pt-BR" sz="1800" b="0" i="1" u="none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. 2.4)</a:t>
                      </a:r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457200" marR="0" lvl="2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1800" b="0" i="0" u="sng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Servidores  S-2200  mapeamento permitiu:</a:t>
                      </a:r>
                    </a:p>
                    <a:p>
                      <a:pPr marL="800100" marR="0" lvl="2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b="0" i="1" baseline="0" dirty="0" smtClean="0">
                          <a:latin typeface="+mj-lt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Adequações no Portal do Servidor  criação de campos de dados cadastrais são preenchidos pelo servidor e gravados diretamente no sistema (SGRH)</a:t>
                      </a:r>
                      <a:r>
                        <a:rPr lang="pt-BR" sz="1800" b="0" dirty="0" smtClean="0">
                          <a:latin typeface="+mj-lt"/>
                          <a:cs typeface="Arial" panose="020B0604020202020204" pitchFamily="34" charset="0"/>
                        </a:rPr>
                        <a:t>*</a:t>
                      </a:r>
                    </a:p>
                    <a:p>
                      <a:pPr marL="342900" marR="0" lvl="1" indent="-34290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2000" b="0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525279">
                <a:tc>
                  <a:txBody>
                    <a:bodyPr/>
                    <a:lstStyle/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dirty="0" smtClean="0">
                        <a:latin typeface="+mj-lt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dirty="0" smtClean="0">
                          <a:latin typeface="+mj-lt"/>
                          <a:cs typeface="Arial" panose="020B0604020202020204" pitchFamily="34" charset="0"/>
                        </a:rPr>
                        <a:t>SOLUÇÕES</a:t>
                      </a:r>
                      <a:r>
                        <a:rPr lang="pt-BR" baseline="0" dirty="0" smtClean="0">
                          <a:latin typeface="+mj-lt"/>
                          <a:cs typeface="Arial" panose="020B0604020202020204" pitchFamily="34" charset="0"/>
                        </a:rPr>
                        <a:t> COMPARTILHADAS TSE e </a:t>
                      </a:r>
                      <a:r>
                        <a:rPr lang="pt-BR" baseline="0" dirty="0" err="1" smtClean="0">
                          <a:latin typeface="+mj-lt"/>
                          <a:cs typeface="Arial" panose="020B0604020202020204" pitchFamily="34" charset="0"/>
                        </a:rPr>
                        <a:t>TREs</a:t>
                      </a:r>
                      <a:endParaRPr lang="pt-BR" dirty="0"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Sistemas 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O SGRH é desenvolvido e mantido pelo 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TSE. Os demais são soluções locais (ex. Autoridades e Estagiários).</a:t>
                      </a: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pt-BR" sz="1800" b="0" i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A ferramenta para transmissão de eventos ao ambiente Nacional será fornecida pelo TSE.</a:t>
                      </a: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endParaRPr lang="pt-BR" sz="1800" b="0" i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rial" panose="020B0604020202020204" pitchFamily="34" charset="0"/>
                        </a:rPr>
                        <a:t>Canais de comunicação: página na intranet, lista de e-mail exclusiva para o eSocial, reuniões presenciais e por videoconferência e grupo de whatsapp exclusivo para a JE.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3529781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EF9828A9-70AF-435A-BB7E-3B97505369D1}"/>
              </a:ext>
            </a:extLst>
          </p:cNvPr>
          <p:cNvSpPr/>
          <p:nvPr/>
        </p:nvSpPr>
        <p:spPr>
          <a:xfrm>
            <a:off x="43032" y="1107663"/>
            <a:ext cx="1656184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SGRH</a:t>
            </a:r>
          </a:p>
        </p:txBody>
      </p:sp>
      <p:sp>
        <p:nvSpPr>
          <p:cNvPr id="35" name="Retângulo 34">
            <a:extLst>
              <a:ext uri="{FF2B5EF4-FFF2-40B4-BE49-F238E27FC236}">
                <a16:creationId xmlns="" xmlns:a16="http://schemas.microsoft.com/office/drawing/2014/main" id="{3F3BB2A7-06FC-497F-A7B0-9DE95806EE03}"/>
              </a:ext>
            </a:extLst>
          </p:cNvPr>
          <p:cNvSpPr/>
          <p:nvPr/>
        </p:nvSpPr>
        <p:spPr>
          <a:xfrm>
            <a:off x="43032" y="1988840"/>
            <a:ext cx="1656184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Não-SGRH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F848EEAB-627F-4F19-9DA4-316567900EDE}"/>
              </a:ext>
            </a:extLst>
          </p:cNvPr>
          <p:cNvSpPr/>
          <p:nvPr/>
        </p:nvSpPr>
        <p:spPr>
          <a:xfrm>
            <a:off x="179512" y="4552312"/>
            <a:ext cx="8712968" cy="11089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>
            <a:extLst>
              <a:ext uri="{FF2B5EF4-FFF2-40B4-BE49-F238E27FC236}">
                <a16:creationId xmlns="" xmlns:a16="http://schemas.microsoft.com/office/drawing/2014/main" id="{617A2094-E61E-4073-8092-ECE9D85A90BF}"/>
              </a:ext>
            </a:extLst>
          </p:cNvPr>
          <p:cNvSpPr/>
          <p:nvPr/>
        </p:nvSpPr>
        <p:spPr>
          <a:xfrm>
            <a:off x="368240" y="4689140"/>
            <a:ext cx="16561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err="1"/>
              <a:t>Siafi</a:t>
            </a:r>
            <a:endParaRPr lang="pt-BR" sz="3600" b="1" dirty="0"/>
          </a:p>
        </p:txBody>
      </p:sp>
      <p:sp>
        <p:nvSpPr>
          <p:cNvPr id="40" name="Retângulo 39">
            <a:extLst>
              <a:ext uri="{FF2B5EF4-FFF2-40B4-BE49-F238E27FC236}">
                <a16:creationId xmlns="" xmlns:a16="http://schemas.microsoft.com/office/drawing/2014/main" id="{5C65C28E-6D86-4AD3-8F42-95A48149B41D}"/>
              </a:ext>
            </a:extLst>
          </p:cNvPr>
          <p:cNvSpPr/>
          <p:nvPr/>
        </p:nvSpPr>
        <p:spPr>
          <a:xfrm>
            <a:off x="4716016" y="4689140"/>
            <a:ext cx="1656184" cy="345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WS-Envio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="" xmlns:a16="http://schemas.microsoft.com/office/drawing/2014/main" id="{AC846C1B-1968-42A0-B17F-3BE80A9E607F}"/>
              </a:ext>
            </a:extLst>
          </p:cNvPr>
          <p:cNvSpPr/>
          <p:nvPr/>
        </p:nvSpPr>
        <p:spPr>
          <a:xfrm>
            <a:off x="2771800" y="1148608"/>
            <a:ext cx="5544616" cy="152635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>
            <a:extLst>
              <a:ext uri="{FF2B5EF4-FFF2-40B4-BE49-F238E27FC236}">
                <a16:creationId xmlns="" xmlns:a16="http://schemas.microsoft.com/office/drawing/2014/main" id="{504E3EC3-62ED-48D8-943E-1514312791E5}"/>
              </a:ext>
            </a:extLst>
          </p:cNvPr>
          <p:cNvSpPr/>
          <p:nvPr/>
        </p:nvSpPr>
        <p:spPr>
          <a:xfrm>
            <a:off x="4716016" y="5040968"/>
            <a:ext cx="3312368" cy="345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eSocial</a:t>
            </a:r>
          </a:p>
        </p:txBody>
      </p:sp>
      <p:sp>
        <p:nvSpPr>
          <p:cNvPr id="49" name="Retângulo 48">
            <a:extLst>
              <a:ext uri="{FF2B5EF4-FFF2-40B4-BE49-F238E27FC236}">
                <a16:creationId xmlns="" xmlns:a16="http://schemas.microsoft.com/office/drawing/2014/main" id="{9D52AA62-F85D-43BC-8AF1-02E593A460FF}"/>
              </a:ext>
            </a:extLst>
          </p:cNvPr>
          <p:cNvSpPr/>
          <p:nvPr/>
        </p:nvSpPr>
        <p:spPr>
          <a:xfrm>
            <a:off x="6370833" y="4689140"/>
            <a:ext cx="1656184" cy="345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WS-Consulta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="" xmlns:a16="http://schemas.microsoft.com/office/drawing/2014/main" id="{9A84440F-8256-46E2-A4FC-7E1CD6ADCEE3}"/>
              </a:ext>
            </a:extLst>
          </p:cNvPr>
          <p:cNvSpPr/>
          <p:nvPr/>
        </p:nvSpPr>
        <p:spPr>
          <a:xfrm>
            <a:off x="3197207" y="1236463"/>
            <a:ext cx="1656184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Captação</a:t>
            </a:r>
          </a:p>
        </p:txBody>
      </p:sp>
      <p:pic>
        <p:nvPicPr>
          <p:cNvPr id="51" name="Imagem 50">
            <a:extLst>
              <a:ext uri="{FF2B5EF4-FFF2-40B4-BE49-F238E27FC236}">
                <a16:creationId xmlns="" xmlns:a16="http://schemas.microsoft.com/office/drawing/2014/main" id="{FA088E4C-3175-47F6-8FFA-88B2BCA5A9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4471" y="3933056"/>
            <a:ext cx="443721" cy="528338"/>
          </a:xfrm>
          <a:prstGeom prst="rect">
            <a:avLst/>
          </a:prstGeom>
        </p:spPr>
      </p:pic>
      <p:sp>
        <p:nvSpPr>
          <p:cNvPr id="4" name="Elipse 3">
            <a:extLst>
              <a:ext uri="{FF2B5EF4-FFF2-40B4-BE49-F238E27FC236}">
                <a16:creationId xmlns="" xmlns:a16="http://schemas.microsoft.com/office/drawing/2014/main" id="{7C6FFFAF-7112-44CC-918C-4E73BD028D6B}"/>
              </a:ext>
            </a:extLst>
          </p:cNvPr>
          <p:cNvSpPr/>
          <p:nvPr/>
        </p:nvSpPr>
        <p:spPr>
          <a:xfrm>
            <a:off x="2046780" y="1293754"/>
            <a:ext cx="504056" cy="4199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: Angulado 8">
            <a:extLst>
              <a:ext uri="{FF2B5EF4-FFF2-40B4-BE49-F238E27FC236}">
                <a16:creationId xmlns="" xmlns:a16="http://schemas.microsoft.com/office/drawing/2014/main" id="{EC36F287-C535-4156-B0F7-2A54EF3B2AF4}"/>
              </a:ext>
            </a:extLst>
          </p:cNvPr>
          <p:cNvCxnSpPr>
            <a:cxnSpLocks/>
            <a:stCxn id="2" idx="3"/>
            <a:endCxn id="4" idx="2"/>
          </p:cNvCxnSpPr>
          <p:nvPr/>
        </p:nvCxnSpPr>
        <p:spPr>
          <a:xfrm>
            <a:off x="1699216" y="1503707"/>
            <a:ext cx="347564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: Angulado 10">
            <a:extLst>
              <a:ext uri="{FF2B5EF4-FFF2-40B4-BE49-F238E27FC236}">
                <a16:creationId xmlns="" xmlns:a16="http://schemas.microsoft.com/office/drawing/2014/main" id="{563501C0-B330-4A96-B9B0-3A401A699584}"/>
              </a:ext>
            </a:extLst>
          </p:cNvPr>
          <p:cNvCxnSpPr>
            <a:stCxn id="35" idx="3"/>
            <a:endCxn id="4" idx="4"/>
          </p:cNvCxnSpPr>
          <p:nvPr/>
        </p:nvCxnSpPr>
        <p:spPr>
          <a:xfrm flipV="1">
            <a:off x="1699216" y="1713661"/>
            <a:ext cx="599592" cy="67122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: Angulado 12">
            <a:extLst>
              <a:ext uri="{FF2B5EF4-FFF2-40B4-BE49-F238E27FC236}">
                <a16:creationId xmlns="" xmlns:a16="http://schemas.microsoft.com/office/drawing/2014/main" id="{E3F27DDB-0DC5-4CCD-8072-F05DD0DE6BE1}"/>
              </a:ext>
            </a:extLst>
          </p:cNvPr>
          <p:cNvCxnSpPr>
            <a:stCxn id="38" idx="3"/>
            <a:endCxn id="44" idx="2"/>
          </p:cNvCxnSpPr>
          <p:nvPr/>
        </p:nvCxnSpPr>
        <p:spPr>
          <a:xfrm flipV="1">
            <a:off x="2024424" y="4293096"/>
            <a:ext cx="274384" cy="79208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="" xmlns:a16="http://schemas.microsoft.com/office/drawing/2014/main" id="{B8B372AE-0173-4545-8967-7C3ECE52E9C3}"/>
              </a:ext>
            </a:extLst>
          </p:cNvPr>
          <p:cNvCxnSpPr>
            <a:cxnSpLocks/>
            <a:stCxn id="51" idx="2"/>
            <a:endCxn id="38" idx="0"/>
          </p:cNvCxnSpPr>
          <p:nvPr/>
        </p:nvCxnSpPr>
        <p:spPr>
          <a:xfrm>
            <a:off x="1196332" y="4461394"/>
            <a:ext cx="0" cy="2277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: Angulado 17">
            <a:extLst>
              <a:ext uri="{FF2B5EF4-FFF2-40B4-BE49-F238E27FC236}">
                <a16:creationId xmlns="" xmlns:a16="http://schemas.microsoft.com/office/drawing/2014/main" id="{6B6577E6-2FC2-4C3B-B08B-BC43F1B366A3}"/>
              </a:ext>
            </a:extLst>
          </p:cNvPr>
          <p:cNvCxnSpPr>
            <a:cxnSpLocks/>
            <a:stCxn id="44" idx="0"/>
            <a:endCxn id="4" idx="4"/>
          </p:cNvCxnSpPr>
          <p:nvPr/>
        </p:nvCxnSpPr>
        <p:spPr>
          <a:xfrm flipV="1">
            <a:off x="2298808" y="1713661"/>
            <a:ext cx="0" cy="20753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>
            <a:extLst>
              <a:ext uri="{FF2B5EF4-FFF2-40B4-BE49-F238E27FC236}">
                <a16:creationId xmlns="" xmlns:a16="http://schemas.microsoft.com/office/drawing/2014/main" id="{4EA4D03A-883D-42C7-BA03-493959CFC3CA}"/>
              </a:ext>
            </a:extLst>
          </p:cNvPr>
          <p:cNvCxnSpPr>
            <a:stCxn id="4" idx="6"/>
            <a:endCxn id="50" idx="1"/>
          </p:cNvCxnSpPr>
          <p:nvPr/>
        </p:nvCxnSpPr>
        <p:spPr>
          <a:xfrm>
            <a:off x="2550836" y="1503708"/>
            <a:ext cx="64637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ângulo 64">
            <a:extLst>
              <a:ext uri="{FF2B5EF4-FFF2-40B4-BE49-F238E27FC236}">
                <a16:creationId xmlns="" xmlns:a16="http://schemas.microsoft.com/office/drawing/2014/main" id="{0D8DF413-6F5C-4994-B0C2-99CDC1A2D26D}"/>
              </a:ext>
            </a:extLst>
          </p:cNvPr>
          <p:cNvSpPr/>
          <p:nvPr/>
        </p:nvSpPr>
        <p:spPr>
          <a:xfrm>
            <a:off x="2849645" y="2049820"/>
            <a:ext cx="2351309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Geração Eventos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="" xmlns:a16="http://schemas.microsoft.com/office/drawing/2014/main" id="{F6197790-43E1-4096-B3D7-4CBEE53AECCA}"/>
              </a:ext>
            </a:extLst>
          </p:cNvPr>
          <p:cNvCxnSpPr>
            <a:cxnSpLocks/>
            <a:stCxn id="50" idx="2"/>
            <a:endCxn id="65" idx="0"/>
          </p:cNvCxnSpPr>
          <p:nvPr/>
        </p:nvCxnSpPr>
        <p:spPr>
          <a:xfrm>
            <a:off x="4025299" y="1770952"/>
            <a:ext cx="1" cy="27886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" descr="C:\Users\Mario\AppData\Local\Microsoft\Windows\INetCache\IE\JLOQ5K3S\file-icon-xml[1].png">
            <a:extLst>
              <a:ext uri="{FF2B5EF4-FFF2-40B4-BE49-F238E27FC236}">
                <a16:creationId xmlns="" xmlns:a16="http://schemas.microsoft.com/office/drawing/2014/main" id="{B3D92629-6AC2-4FE4-AF82-827787713B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2794" y="2038160"/>
            <a:ext cx="544985" cy="55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74" name="Conector de Seta Reta 73">
            <a:extLst>
              <a:ext uri="{FF2B5EF4-FFF2-40B4-BE49-F238E27FC236}">
                <a16:creationId xmlns="" xmlns:a16="http://schemas.microsoft.com/office/drawing/2014/main" id="{93BC6F32-DA06-40C8-AF21-A2F6D6DDC2F3}"/>
              </a:ext>
            </a:extLst>
          </p:cNvPr>
          <p:cNvCxnSpPr>
            <a:cxnSpLocks/>
            <a:stCxn id="65" idx="3"/>
            <a:endCxn id="73" idx="1"/>
          </p:cNvCxnSpPr>
          <p:nvPr/>
        </p:nvCxnSpPr>
        <p:spPr>
          <a:xfrm flipV="1">
            <a:off x="5200954" y="2317064"/>
            <a:ext cx="1501840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tângulo 78">
            <a:extLst>
              <a:ext uri="{FF2B5EF4-FFF2-40B4-BE49-F238E27FC236}">
                <a16:creationId xmlns="" xmlns:a16="http://schemas.microsoft.com/office/drawing/2014/main" id="{909D8C5A-C31B-415E-A0A4-67915CB8529D}"/>
              </a:ext>
            </a:extLst>
          </p:cNvPr>
          <p:cNvSpPr/>
          <p:nvPr/>
        </p:nvSpPr>
        <p:spPr>
          <a:xfrm>
            <a:off x="5063578" y="1241775"/>
            <a:ext cx="2776915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Geração Periódicos</a:t>
            </a:r>
          </a:p>
        </p:txBody>
      </p:sp>
      <p:pic>
        <p:nvPicPr>
          <p:cNvPr id="80" name="Imagem 79">
            <a:extLst>
              <a:ext uri="{FF2B5EF4-FFF2-40B4-BE49-F238E27FC236}">
                <a16:creationId xmlns="" xmlns:a16="http://schemas.microsoft.com/office/drawing/2014/main" id="{6780AF2A-22E9-4E13-87AA-4628A41419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0175" y="432434"/>
            <a:ext cx="443721" cy="528338"/>
          </a:xfrm>
          <a:prstGeom prst="rect">
            <a:avLst/>
          </a:prstGeom>
        </p:spPr>
      </p:pic>
      <p:cxnSp>
        <p:nvCxnSpPr>
          <p:cNvPr id="59" name="Conector: Angulado 58">
            <a:extLst>
              <a:ext uri="{FF2B5EF4-FFF2-40B4-BE49-F238E27FC236}">
                <a16:creationId xmlns="" xmlns:a16="http://schemas.microsoft.com/office/drawing/2014/main" id="{54017A21-B3F2-4399-9A13-8B712B843B2B}"/>
              </a:ext>
            </a:extLst>
          </p:cNvPr>
          <p:cNvCxnSpPr>
            <a:cxnSpLocks/>
            <a:stCxn id="79" idx="2"/>
            <a:endCxn id="73" idx="1"/>
          </p:cNvCxnSpPr>
          <p:nvPr/>
        </p:nvCxnSpPr>
        <p:spPr>
          <a:xfrm rot="16200000" flipH="1">
            <a:off x="6307015" y="1921285"/>
            <a:ext cx="540800" cy="250758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to 84">
            <a:extLst>
              <a:ext uri="{FF2B5EF4-FFF2-40B4-BE49-F238E27FC236}">
                <a16:creationId xmlns="" xmlns:a16="http://schemas.microsoft.com/office/drawing/2014/main" id="{F3E83FE6-0713-4994-B05F-30460D9F9A57}"/>
              </a:ext>
            </a:extLst>
          </p:cNvPr>
          <p:cNvCxnSpPr>
            <a:cxnSpLocks/>
            <a:stCxn id="80" idx="2"/>
            <a:endCxn id="79" idx="0"/>
          </p:cNvCxnSpPr>
          <p:nvPr/>
        </p:nvCxnSpPr>
        <p:spPr>
          <a:xfrm>
            <a:off x="6452036" y="960772"/>
            <a:ext cx="0" cy="2810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tângulo 87">
            <a:extLst>
              <a:ext uri="{FF2B5EF4-FFF2-40B4-BE49-F238E27FC236}">
                <a16:creationId xmlns="" xmlns:a16="http://schemas.microsoft.com/office/drawing/2014/main" id="{17D773FD-F3DE-4257-A0AE-00AEA7E9CBBF}"/>
              </a:ext>
            </a:extLst>
          </p:cNvPr>
          <p:cNvSpPr/>
          <p:nvPr/>
        </p:nvSpPr>
        <p:spPr>
          <a:xfrm>
            <a:off x="2771800" y="2755629"/>
            <a:ext cx="5546700" cy="15263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1" name="Retângulo 90">
            <a:extLst>
              <a:ext uri="{FF2B5EF4-FFF2-40B4-BE49-F238E27FC236}">
                <a16:creationId xmlns="" xmlns:a16="http://schemas.microsoft.com/office/drawing/2014/main" id="{E2AFD5D5-A415-4429-B5A8-B72BC2BF9991}"/>
              </a:ext>
            </a:extLst>
          </p:cNvPr>
          <p:cNvSpPr/>
          <p:nvPr/>
        </p:nvSpPr>
        <p:spPr>
          <a:xfrm>
            <a:off x="5799632" y="2882852"/>
            <a:ext cx="2351309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Geração Lotes</a:t>
            </a:r>
          </a:p>
        </p:txBody>
      </p:sp>
      <p:cxnSp>
        <p:nvCxnSpPr>
          <p:cNvPr id="70" name="Conector de Seta Reta 69">
            <a:extLst>
              <a:ext uri="{FF2B5EF4-FFF2-40B4-BE49-F238E27FC236}">
                <a16:creationId xmlns="" xmlns:a16="http://schemas.microsoft.com/office/drawing/2014/main" id="{0756B457-F720-404E-8DE8-6CC3D8DDDFB1}"/>
              </a:ext>
            </a:extLst>
          </p:cNvPr>
          <p:cNvCxnSpPr>
            <a:stCxn id="73" idx="2"/>
            <a:endCxn id="91" idx="0"/>
          </p:cNvCxnSpPr>
          <p:nvPr/>
        </p:nvCxnSpPr>
        <p:spPr>
          <a:xfrm>
            <a:off x="6975287" y="2595968"/>
            <a:ext cx="0" cy="2868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7" descr="C:\Users\Mario\AppData\Local\Microsoft\Windows\INetCache\IE\JLOQ5K3S\file-icon-xml[1].png">
            <a:extLst>
              <a:ext uri="{FF2B5EF4-FFF2-40B4-BE49-F238E27FC236}">
                <a16:creationId xmlns="" xmlns:a16="http://schemas.microsoft.com/office/drawing/2014/main" id="{1A2F0E0C-970E-42B8-95D2-79ADD725B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99880" y="2871192"/>
            <a:ext cx="544985" cy="55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99" name="Conector de Seta Reta 98">
            <a:extLst>
              <a:ext uri="{FF2B5EF4-FFF2-40B4-BE49-F238E27FC236}">
                <a16:creationId xmlns="" xmlns:a16="http://schemas.microsoft.com/office/drawing/2014/main" id="{E2C9F567-6770-47E8-8425-BED9021B6341}"/>
              </a:ext>
            </a:extLst>
          </p:cNvPr>
          <p:cNvCxnSpPr>
            <a:cxnSpLocks/>
            <a:stCxn id="91" idx="1"/>
            <a:endCxn id="97" idx="3"/>
          </p:cNvCxnSpPr>
          <p:nvPr/>
        </p:nvCxnSpPr>
        <p:spPr>
          <a:xfrm flipH="1" flipV="1">
            <a:off x="4744865" y="3150096"/>
            <a:ext cx="105476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tângulo 105">
            <a:extLst>
              <a:ext uri="{FF2B5EF4-FFF2-40B4-BE49-F238E27FC236}">
                <a16:creationId xmlns="" xmlns:a16="http://schemas.microsoft.com/office/drawing/2014/main" id="{28978D21-042B-4C37-B66A-F3C3C6B8F8DD}"/>
              </a:ext>
            </a:extLst>
          </p:cNvPr>
          <p:cNvSpPr/>
          <p:nvPr/>
        </p:nvSpPr>
        <p:spPr>
          <a:xfrm>
            <a:off x="2919635" y="3618019"/>
            <a:ext cx="1280245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Envio</a:t>
            </a:r>
          </a:p>
        </p:txBody>
      </p:sp>
      <p:cxnSp>
        <p:nvCxnSpPr>
          <p:cNvPr id="92" name="Conector: Angulado 91">
            <a:extLst>
              <a:ext uri="{FF2B5EF4-FFF2-40B4-BE49-F238E27FC236}">
                <a16:creationId xmlns="" xmlns:a16="http://schemas.microsoft.com/office/drawing/2014/main" id="{DAEC7C18-4521-4545-8062-B144EE68E33E}"/>
              </a:ext>
            </a:extLst>
          </p:cNvPr>
          <p:cNvCxnSpPr>
            <a:stCxn id="97" idx="1"/>
            <a:endCxn id="106" idx="0"/>
          </p:cNvCxnSpPr>
          <p:nvPr/>
        </p:nvCxnSpPr>
        <p:spPr>
          <a:xfrm rot="10800000" flipV="1">
            <a:off x="3559758" y="3150095"/>
            <a:ext cx="640122" cy="467923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: Angulado 94">
            <a:extLst>
              <a:ext uri="{FF2B5EF4-FFF2-40B4-BE49-F238E27FC236}">
                <a16:creationId xmlns="" xmlns:a16="http://schemas.microsoft.com/office/drawing/2014/main" id="{AD8BCE74-2F35-43D4-AF09-8C67001FA818}"/>
              </a:ext>
            </a:extLst>
          </p:cNvPr>
          <p:cNvCxnSpPr>
            <a:stCxn id="106" idx="2"/>
            <a:endCxn id="40" idx="1"/>
          </p:cNvCxnSpPr>
          <p:nvPr/>
        </p:nvCxnSpPr>
        <p:spPr>
          <a:xfrm rot="16200000" flipH="1">
            <a:off x="3783311" y="3928955"/>
            <a:ext cx="709152" cy="1156258"/>
          </a:xfrm>
          <a:prstGeom prst="bentConnector2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tângulo 112">
            <a:extLst>
              <a:ext uri="{FF2B5EF4-FFF2-40B4-BE49-F238E27FC236}">
                <a16:creationId xmlns="" xmlns:a16="http://schemas.microsoft.com/office/drawing/2014/main" id="{FB62D1E7-3D20-4C12-89C5-25640ED02522}"/>
              </a:ext>
            </a:extLst>
          </p:cNvPr>
          <p:cNvSpPr/>
          <p:nvPr/>
        </p:nvSpPr>
        <p:spPr>
          <a:xfrm>
            <a:off x="6407768" y="3618019"/>
            <a:ext cx="1582314" cy="53448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Consulta</a:t>
            </a:r>
          </a:p>
        </p:txBody>
      </p:sp>
      <p:cxnSp>
        <p:nvCxnSpPr>
          <p:cNvPr id="105" name="Conector de Seta Reta 104">
            <a:extLst>
              <a:ext uri="{FF2B5EF4-FFF2-40B4-BE49-F238E27FC236}">
                <a16:creationId xmlns="" xmlns:a16="http://schemas.microsoft.com/office/drawing/2014/main" id="{D8DA35BB-4FCC-43E7-8D62-9C34F2162609}"/>
              </a:ext>
            </a:extLst>
          </p:cNvPr>
          <p:cNvCxnSpPr>
            <a:stCxn id="113" idx="2"/>
            <a:endCxn id="49" idx="0"/>
          </p:cNvCxnSpPr>
          <p:nvPr/>
        </p:nvCxnSpPr>
        <p:spPr>
          <a:xfrm>
            <a:off x="7198925" y="4152508"/>
            <a:ext cx="0" cy="536632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6" name="Imagem 115">
            <a:extLst>
              <a:ext uri="{FF2B5EF4-FFF2-40B4-BE49-F238E27FC236}">
                <a16:creationId xmlns="" xmlns:a16="http://schemas.microsoft.com/office/drawing/2014/main" id="{F70C49E5-5BB2-4B3D-ACA9-69242BFEE6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3599701"/>
            <a:ext cx="571124" cy="571124"/>
          </a:xfrm>
          <a:prstGeom prst="rect">
            <a:avLst/>
          </a:prstGeom>
        </p:spPr>
      </p:pic>
      <p:cxnSp>
        <p:nvCxnSpPr>
          <p:cNvPr id="124" name="Conector de Seta Reta 123">
            <a:extLst>
              <a:ext uri="{FF2B5EF4-FFF2-40B4-BE49-F238E27FC236}">
                <a16:creationId xmlns="" xmlns:a16="http://schemas.microsoft.com/office/drawing/2014/main" id="{4420D9AD-FF00-4FBB-A219-C9FC155E9181}"/>
              </a:ext>
            </a:extLst>
          </p:cNvPr>
          <p:cNvCxnSpPr>
            <a:cxnSpLocks/>
            <a:stCxn id="113" idx="1"/>
            <a:endCxn id="116" idx="3"/>
          </p:cNvCxnSpPr>
          <p:nvPr/>
        </p:nvCxnSpPr>
        <p:spPr>
          <a:xfrm flipH="1" flipV="1">
            <a:off x="5575172" y="3885263"/>
            <a:ext cx="83259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CaixaDeTexto 119">
            <a:extLst>
              <a:ext uri="{FF2B5EF4-FFF2-40B4-BE49-F238E27FC236}">
                <a16:creationId xmlns="" xmlns:a16="http://schemas.microsoft.com/office/drawing/2014/main" id="{2B000DFF-87BE-4185-9FA0-1BEDDB9FC5E3}"/>
              </a:ext>
            </a:extLst>
          </p:cNvPr>
          <p:cNvSpPr txBox="1"/>
          <p:nvPr/>
        </p:nvSpPr>
        <p:spPr>
          <a:xfrm>
            <a:off x="150143" y="5589240"/>
            <a:ext cx="2293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Governo Federal</a:t>
            </a:r>
          </a:p>
        </p:txBody>
      </p:sp>
      <p:cxnSp>
        <p:nvCxnSpPr>
          <p:cNvPr id="127" name="Conector de Seta Reta 126">
            <a:extLst>
              <a:ext uri="{FF2B5EF4-FFF2-40B4-BE49-F238E27FC236}">
                <a16:creationId xmlns="" xmlns:a16="http://schemas.microsoft.com/office/drawing/2014/main" id="{2AE43D09-A737-47D9-BE4E-CC0A712BBF64}"/>
              </a:ext>
            </a:extLst>
          </p:cNvPr>
          <p:cNvCxnSpPr>
            <a:cxnSpLocks/>
            <a:stCxn id="106" idx="3"/>
            <a:endCxn id="116" idx="1"/>
          </p:cNvCxnSpPr>
          <p:nvPr/>
        </p:nvCxnSpPr>
        <p:spPr>
          <a:xfrm flipV="1">
            <a:off x="4199880" y="3885263"/>
            <a:ext cx="804168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CaixaDeTexto 130">
            <a:extLst>
              <a:ext uri="{FF2B5EF4-FFF2-40B4-BE49-F238E27FC236}">
                <a16:creationId xmlns="" xmlns:a16="http://schemas.microsoft.com/office/drawing/2014/main" id="{EF32C600-A743-449F-80BC-D35621E6EBF1}"/>
              </a:ext>
            </a:extLst>
          </p:cNvPr>
          <p:cNvSpPr txBox="1"/>
          <p:nvPr/>
        </p:nvSpPr>
        <p:spPr>
          <a:xfrm rot="16200000">
            <a:off x="7709219" y="3142768"/>
            <a:ext cx="20730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Conectividade </a:t>
            </a:r>
          </a:p>
          <a:p>
            <a:pPr algn="ctr"/>
            <a:r>
              <a:rPr lang="pt-BR" sz="2400" b="1" dirty="0"/>
              <a:t>eSocial-JE</a:t>
            </a:r>
          </a:p>
        </p:txBody>
      </p:sp>
      <p:sp>
        <p:nvSpPr>
          <p:cNvPr id="132" name="CaixaDeTexto 131">
            <a:extLst>
              <a:ext uri="{FF2B5EF4-FFF2-40B4-BE49-F238E27FC236}">
                <a16:creationId xmlns="" xmlns:a16="http://schemas.microsoft.com/office/drawing/2014/main" id="{F8B7BBEB-AC90-4830-AA1F-FA3B2631C84F}"/>
              </a:ext>
            </a:extLst>
          </p:cNvPr>
          <p:cNvSpPr txBox="1"/>
          <p:nvPr/>
        </p:nvSpPr>
        <p:spPr>
          <a:xfrm rot="16200000">
            <a:off x="8014720" y="1473015"/>
            <a:ext cx="14620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Gerencial </a:t>
            </a:r>
          </a:p>
          <a:p>
            <a:r>
              <a:rPr lang="pt-BR" sz="2400" b="1" dirty="0"/>
              <a:t>eSocial-JE</a:t>
            </a:r>
          </a:p>
        </p:txBody>
      </p:sp>
      <p:pic>
        <p:nvPicPr>
          <p:cNvPr id="44" name="Imagem 43" descr="txt-51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46780" y="3789040"/>
            <a:ext cx="504056" cy="504056"/>
          </a:xfrm>
          <a:prstGeom prst="rect">
            <a:avLst/>
          </a:prstGeom>
        </p:spPr>
      </p:pic>
      <p:sp>
        <p:nvSpPr>
          <p:cNvPr id="52" name="CaixaDeTexto 51"/>
          <p:cNvSpPr txBox="1"/>
          <p:nvPr/>
        </p:nvSpPr>
        <p:spPr>
          <a:xfrm>
            <a:off x="72007" y="2852936"/>
            <a:ext cx="2128267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Sistemas </a:t>
            </a:r>
            <a:r>
              <a:rPr lang="pt-BR" b="1" dirty="0" err="1" smtClean="0"/>
              <a:t>Não-SGRH</a:t>
            </a:r>
            <a:r>
              <a:rPr lang="pt-BR" b="1" dirty="0" smtClean="0"/>
              <a:t> devem implementar </a:t>
            </a:r>
            <a:r>
              <a:rPr lang="pt-BR" b="1" dirty="0" err="1" smtClean="0"/>
              <a:t>plugin</a:t>
            </a:r>
            <a:r>
              <a:rPr lang="pt-BR" b="1" dirty="0" smtClean="0"/>
              <a:t> de integração.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108965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8" grpId="0" animBg="1"/>
      <p:bldP spid="40" grpId="0" animBg="1"/>
      <p:bldP spid="43" grpId="0" animBg="1"/>
      <p:bldP spid="48" grpId="0" animBg="1"/>
      <p:bldP spid="49" grpId="0" animBg="1"/>
      <p:bldP spid="50" grpId="0" animBg="1"/>
      <p:bldP spid="4" grpId="0" animBg="1"/>
      <p:bldP spid="65" grpId="0" animBg="1"/>
      <p:bldP spid="79" grpId="0" animBg="1"/>
      <p:bldP spid="88" grpId="0" animBg="1"/>
      <p:bldP spid="91" grpId="0" animBg="1"/>
      <p:bldP spid="106" grpId="0" animBg="1"/>
      <p:bldP spid="113" grpId="0" animBg="1"/>
      <p:bldP spid="120" grpId="0"/>
      <p:bldP spid="131" grpId="0"/>
      <p:bldP spid="132" grpId="0"/>
      <p:bldP spid="5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107504" y="1196752"/>
            <a:ext cx="8856984" cy="4929413"/>
          </a:xfrm>
          <a:prstGeom prst="rect">
            <a:avLst/>
          </a:prstGeom>
        </p:spPr>
        <p:txBody>
          <a:bodyPr lIns="87272" tIns="43637" rIns="87272" bIns="43637">
            <a:normAutofit fontScale="92500" lnSpcReduction="1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3000" b="1" u="sng" dirty="0" err="1" smtClean="0"/>
              <a:t>eSocial-JE</a:t>
            </a:r>
            <a:r>
              <a:rPr lang="pt-BR" sz="3000" b="1" u="sng" dirty="0" smtClean="0"/>
              <a:t> – Grupo de Trabalho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Marco Valério – Coordenador de Pessoal - Titular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Eduardo Cândido – Setor de Pagamento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Juliana Greimel – Registros Funcionais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Simone </a:t>
            </a:r>
            <a:r>
              <a:rPr lang="pt-BR" sz="3000" b="1" dirty="0" err="1" smtClean="0"/>
              <a:t>Matsunaga</a:t>
            </a:r>
            <a:r>
              <a:rPr lang="pt-BR" sz="3000" b="1" dirty="0" smtClean="0"/>
              <a:t> – Benefícios Previdenciários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Rafael Cardoso – Avaliação de Desempenho e Estagiários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Irinaldo Cunha – Financeiro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Ana Karinne – Coordenadora de Sistemas Corporativos – TI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Márcio Rosner – Seção de Sistemas Corporativos II – TI</a:t>
            </a:r>
            <a:endParaRPr lang="pt-BR" sz="3000" b="1" dirty="0" smtClean="0"/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 smtClean="0"/>
              <a:t>Mário Monteiro – Gerente de Projeto - TI</a:t>
            </a:r>
            <a:endParaRPr lang="pt-BR" sz="3000" b="1" dirty="0" smtClean="0"/>
          </a:p>
          <a:p>
            <a:pPr algn="ctr">
              <a:spcBef>
                <a:spcPct val="20000"/>
              </a:spcBef>
              <a:defRPr/>
            </a:pPr>
            <a:endParaRPr lang="pt-BR" sz="27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90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107504" y="1196752"/>
            <a:ext cx="8856984" cy="492941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2800" b="1" u="sng" dirty="0" err="1" smtClean="0"/>
              <a:t>eSocial-JE</a:t>
            </a:r>
            <a:r>
              <a:rPr lang="pt-BR" sz="2800" b="1" u="sng" dirty="0" smtClean="0"/>
              <a:t> – Desenvolvedores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Daiane Costa - Requisitos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Pedro Henrique – Arquiteto Java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err="1" smtClean="0"/>
              <a:t>Elpídio</a:t>
            </a:r>
            <a:r>
              <a:rPr lang="pt-BR" sz="2800" b="1" dirty="0" smtClean="0"/>
              <a:t> Neto – Desenvolvedor Java Web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Rafael Pereira – Desenvolvedor Java Web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Wander Gomes – Interface do Usuário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Márcio Evangelista – Modelagem de Dados - Oracle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Sandra Rangel - SGRH</a:t>
            </a:r>
            <a:endParaRPr lang="pt-BR" sz="28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90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107504" y="1196752"/>
            <a:ext cx="8856984" cy="492941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2800" b="1" u="sng" dirty="0" err="1" smtClean="0"/>
              <a:t>eSocial-JE</a:t>
            </a:r>
            <a:r>
              <a:rPr lang="pt-BR" sz="2800" b="1" u="sng" dirty="0" smtClean="0"/>
              <a:t> – Regionais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Patrícia </a:t>
            </a:r>
            <a:r>
              <a:rPr lang="pt-BR" sz="2800" b="1" dirty="0" err="1" smtClean="0"/>
              <a:t>Precoma</a:t>
            </a:r>
            <a:r>
              <a:rPr lang="pt-BR" sz="2800" b="1" dirty="0" smtClean="0"/>
              <a:t> – TRE/PR – Pagamento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Juliana Gabriel - TRE/PR - Registros Funcionais</a:t>
            </a:r>
            <a:endParaRPr lang="pt-BR" sz="2800" b="1" dirty="0" smtClean="0"/>
          </a:p>
          <a:p>
            <a:pPr algn="ctr">
              <a:spcBef>
                <a:spcPct val="20000"/>
              </a:spcBef>
              <a:defRPr/>
            </a:pPr>
            <a:r>
              <a:rPr lang="pt-BR" sz="2800" b="1" dirty="0" smtClean="0"/>
              <a:t>Walter Barcelos – TRE/ES – Pagamento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90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600202"/>
            <a:ext cx="8435280" cy="4525963"/>
          </a:xfrm>
          <a:prstGeom prst="rect">
            <a:avLst/>
          </a:prstGeom>
        </p:spPr>
        <p:txBody>
          <a:bodyPr lIns="87272" tIns="43637" rIns="87272" bIns="43637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pt-BR" sz="3000" b="1" dirty="0"/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/>
              <a:t>Obrigado!</a:t>
            </a:r>
          </a:p>
          <a:p>
            <a:pPr algn="ctr">
              <a:spcBef>
                <a:spcPct val="20000"/>
              </a:spcBef>
              <a:defRPr/>
            </a:pPr>
            <a:endParaRPr lang="pt-BR" sz="3000" b="1" dirty="0"/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/>
              <a:t>Mário Pinto Monteiro</a:t>
            </a:r>
          </a:p>
          <a:p>
            <a:pPr algn="ctr">
              <a:spcBef>
                <a:spcPct val="20000"/>
              </a:spcBef>
              <a:defRPr/>
            </a:pPr>
            <a:r>
              <a:rPr lang="pt-BR" sz="3000" b="1" dirty="0">
                <a:hlinkClick r:id="rId2"/>
              </a:rPr>
              <a:t>mario.monteiro@tse.jus.br</a:t>
            </a:r>
            <a:endParaRPr lang="pt-BR" sz="3000" b="1" dirty="0"/>
          </a:p>
          <a:p>
            <a:pPr algn="ctr">
              <a:spcBef>
                <a:spcPct val="20000"/>
              </a:spcBef>
              <a:defRPr/>
            </a:pPr>
            <a:endParaRPr lang="pt-BR" sz="27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90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33725921"/>
              </p:ext>
            </p:extLst>
          </p:nvPr>
        </p:nvGraphicFramePr>
        <p:xfrm>
          <a:off x="35496" y="1"/>
          <a:ext cx="9108504" cy="6858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1632"/>
                <a:gridCol w="6096872"/>
              </a:tblGrid>
              <a:tr h="409606">
                <a:tc>
                  <a:txBody>
                    <a:bodyPr/>
                    <a:lstStyle/>
                    <a:p>
                      <a:r>
                        <a:rPr lang="pt-BR" dirty="0" smtClean="0"/>
                        <a:t>QUESTÕES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SOLUÇÕES</a:t>
                      </a:r>
                      <a:endParaRPr lang="pt-BR" dirty="0"/>
                    </a:p>
                  </a:txBody>
                  <a:tcPr/>
                </a:tc>
              </a:tr>
              <a:tr h="4291158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pPr algn="ctr"/>
                      <a:r>
                        <a:rPr lang="pt-BR" dirty="0" smtClean="0"/>
                        <a:t>QUALIFICAÇÃO </a:t>
                      </a:r>
                    </a:p>
                    <a:p>
                      <a:pPr algn="ctr"/>
                      <a:r>
                        <a:rPr lang="pt-BR" baseline="0" dirty="0" smtClean="0"/>
                        <a:t>CADASTRAL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1" i="1" dirty="0" smtClean="0"/>
                        <a:t>Recadastramento anual - </a:t>
                      </a:r>
                      <a:r>
                        <a:rPr lang="pt-BR" sz="1800" b="0" i="1" dirty="0" smtClean="0"/>
                        <a:t>Próprio</a:t>
                      </a:r>
                      <a:r>
                        <a:rPr lang="pt-BR" sz="1800" b="0" i="1" baseline="0" dirty="0" smtClean="0"/>
                        <a:t> servidor fez sua qualificação e quando houve alguma questão foi encaminhado ao órgão responsável (INSS, RF, CEF ou BB).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800" b="0" i="1" baseline="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1" i="1" baseline="0" dirty="0" smtClean="0"/>
                        <a:t>Servidores novos - </a:t>
                      </a:r>
                      <a:r>
                        <a:rPr lang="pt-BR" sz="1800" b="0" i="1" baseline="0" dirty="0" smtClean="0"/>
                        <a:t> é feita consulta na data da posse.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800" b="0" i="1" baseline="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0" i="1" baseline="0" dirty="0" smtClean="0"/>
                        <a:t>Permanecendo com problema: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800" b="0" i="1" baseline="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1" i="1" baseline="0" dirty="0" smtClean="0"/>
                        <a:t>Caso 1: </a:t>
                      </a:r>
                      <a:r>
                        <a:rPr lang="pt-BR" sz="1800" b="0" i="1" baseline="0" dirty="0" smtClean="0"/>
                        <a:t>SRF do TRE ligou para a Central de Atendimento 135 (INSS) e conseguiu resolver.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pt-BR" sz="1800" b="0" i="1" baseline="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1" i="1" baseline="0" dirty="0" smtClean="0"/>
                        <a:t>Caso 2: </a:t>
                      </a:r>
                      <a:r>
                        <a:rPr lang="pt-BR" sz="1800" b="0" i="1" baseline="0" dirty="0" smtClean="0"/>
                        <a:t>Servidora foi, pessoalmente, ao INSS e não conseguiu resolver, mas quando ela ligou para o 135,  o problema foi solucionado.</a:t>
                      </a:r>
                      <a:endParaRPr lang="pt-BR" sz="1800" b="0" i="1" dirty="0" smtClean="0"/>
                    </a:p>
                    <a:p>
                      <a:endParaRPr lang="pt-BR" dirty="0"/>
                    </a:p>
                  </a:txBody>
                  <a:tcPr/>
                </a:tc>
              </a:tr>
              <a:tr h="1968595">
                <a:tc>
                  <a:txBody>
                    <a:bodyPr/>
                    <a:lstStyle/>
                    <a:p>
                      <a:pPr algn="ctr"/>
                      <a:endParaRPr lang="pt-BR" dirty="0" smtClean="0"/>
                    </a:p>
                    <a:p>
                      <a:pPr algn="ctr"/>
                      <a:endParaRPr lang="pt-BR" dirty="0" smtClean="0"/>
                    </a:p>
                    <a:p>
                      <a:pPr algn="ctr"/>
                      <a:r>
                        <a:rPr lang="pt-BR" dirty="0" smtClean="0"/>
                        <a:t>DADOS</a:t>
                      </a:r>
                      <a:r>
                        <a:rPr lang="pt-BR" baseline="0" dirty="0" smtClean="0"/>
                        <a:t> CADASTRAIS DE JUÍZES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Acordo de cooperação entre a presidência do TRE/PR e do TJ/PR prevê a possibilidade de importação dos dados, sem a necessidade de digitação dessas informações nos sistemas auxiliares da JE.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2724319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sz="2400" b="1" cap="all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pt-BR" sz="2400" b="1" cap="all" dirty="0" smtClean="0">
                <a:solidFill>
                  <a:schemeClr val="accent1"/>
                </a:solidFill>
              </a:rPr>
              <a:t>Gratos </a:t>
            </a:r>
            <a:r>
              <a:rPr lang="pt-BR" sz="2400" b="1" cap="all" dirty="0">
                <a:solidFill>
                  <a:schemeClr val="accent1"/>
                </a:solidFill>
              </a:rPr>
              <a:t>pela atenção!</a:t>
            </a:r>
            <a:endParaRPr lang="pt-BR" sz="2400" b="1" i="1" cap="all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pt-BR" sz="2400" i="1" dirty="0" smtClean="0"/>
          </a:p>
          <a:p>
            <a:pPr marL="0" indent="0" algn="just">
              <a:buNone/>
            </a:pPr>
            <a:r>
              <a:rPr lang="pt-BR" sz="2400" i="1" dirty="0" smtClean="0"/>
              <a:t>Contatos TRE-PR: </a:t>
            </a:r>
          </a:p>
          <a:p>
            <a:pPr marL="0" indent="0" algn="just">
              <a:buNone/>
            </a:pPr>
            <a:endParaRPr lang="pt-BR" sz="2400" i="1" dirty="0" smtClean="0"/>
          </a:p>
          <a:p>
            <a:pPr marL="0" indent="0" algn="ctr">
              <a:buNone/>
            </a:pPr>
            <a:r>
              <a:rPr lang="pt-BR" sz="2400" i="1" dirty="0" smtClean="0"/>
              <a:t>Juliana, Luciano, Marcos </a:t>
            </a:r>
            <a:r>
              <a:rPr lang="pt-BR" sz="2400" i="1" smtClean="0"/>
              <a:t>e Patrícia</a:t>
            </a:r>
          </a:p>
          <a:p>
            <a:pPr marL="0" indent="0" algn="ctr">
              <a:buNone/>
            </a:pPr>
            <a:endParaRPr lang="pt-BR" sz="2400" i="1" dirty="0" smtClean="0"/>
          </a:p>
          <a:p>
            <a:pPr algn="ctr">
              <a:buNone/>
            </a:pPr>
            <a:r>
              <a:rPr lang="pt-BR" sz="4000" b="1" i="1" dirty="0" smtClean="0">
                <a:solidFill>
                  <a:schemeClr val="tx1"/>
                </a:solidFill>
                <a:hlinkClick r:id="rId3"/>
              </a:rPr>
              <a:t>esocial.pr@tre-pr.jus.br</a:t>
            </a:r>
            <a:endParaRPr lang="pt-BR" sz="4000" b="1" i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t-BR" sz="2400" i="1" dirty="0" smtClean="0"/>
          </a:p>
          <a:p>
            <a:pPr marL="0" indent="0" algn="just">
              <a:buNone/>
            </a:pPr>
            <a:endParaRPr lang="pt-BR" sz="2400" i="1" dirty="0"/>
          </a:p>
          <a:p>
            <a:pPr marL="0" indent="0" algn="just">
              <a:buNone/>
            </a:pPr>
            <a:endParaRPr lang="pt-BR" sz="2400" i="1" dirty="0" smtClean="0"/>
          </a:p>
          <a:p>
            <a:pPr marL="0" indent="0" algn="just">
              <a:buNone/>
            </a:pPr>
            <a:endParaRPr lang="pt-BR" sz="2400" i="1" dirty="0"/>
          </a:p>
        </p:txBody>
      </p:sp>
    </p:spTree>
    <p:extLst>
      <p:ext uri="{BB962C8B-B14F-4D97-AF65-F5344CB8AC3E}">
        <p14:creationId xmlns:p14="http://schemas.microsoft.com/office/powerpoint/2010/main" xmlns="" val="330722430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79512" y="1268760"/>
            <a:ext cx="8712968" cy="4752528"/>
          </a:xfrm>
          <a:prstGeom prst="rect">
            <a:avLst/>
          </a:prstGeom>
        </p:spPr>
        <p:txBody>
          <a:bodyPr lIns="74295" tIns="37148" rIns="74295" bIns="37148"/>
          <a:lstStyle/>
          <a:p>
            <a:pPr algn="ctr">
              <a:buNone/>
            </a:pPr>
            <a:r>
              <a:rPr lang="pt-BR" sz="3200" b="1" dirty="0"/>
              <a:t>Reunião Técnica </a:t>
            </a:r>
          </a:p>
          <a:p>
            <a:pPr algn="ctr">
              <a:buNone/>
            </a:pPr>
            <a:r>
              <a:rPr lang="pt-BR" sz="3200" b="1" dirty="0"/>
              <a:t>eSocial para Órgãos Públicos</a:t>
            </a:r>
          </a:p>
          <a:p>
            <a:pPr algn="ctr">
              <a:buNone/>
            </a:pPr>
            <a:endParaRPr lang="pt-BR" sz="3200" b="1" dirty="0"/>
          </a:p>
          <a:p>
            <a:pPr algn="ctr">
              <a:buNone/>
            </a:pPr>
            <a:r>
              <a:rPr lang="pt-BR" sz="3200" b="1" dirty="0"/>
              <a:t>Brasília – 2017</a:t>
            </a:r>
          </a:p>
          <a:p>
            <a:pPr algn="ctr">
              <a:buNone/>
            </a:pPr>
            <a:endParaRPr lang="pt-BR" sz="3200" b="1" dirty="0"/>
          </a:p>
          <a:p>
            <a:pPr algn="ctr">
              <a:buNone/>
            </a:pPr>
            <a:r>
              <a:rPr lang="pt-BR" sz="3200" b="1" dirty="0"/>
              <a:t>Casos Práticos do </a:t>
            </a:r>
          </a:p>
          <a:p>
            <a:pPr algn="ctr">
              <a:buNone/>
            </a:pPr>
            <a:r>
              <a:rPr lang="pt-BR" sz="3200" b="1" dirty="0"/>
              <a:t>Tribunal Superior Eleitoral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marL="327271" indent="-327271" algn="ctr">
              <a:spcBef>
                <a:spcPct val="20000"/>
              </a:spcBef>
              <a:defRPr/>
            </a:pPr>
            <a:r>
              <a:rPr lang="pt-BR" sz="6600" b="1" dirty="0"/>
              <a:t>A Justiça Eleitoral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412776"/>
            <a:ext cx="8435280" cy="4525963"/>
          </a:xfrm>
          <a:prstGeom prst="rect">
            <a:avLst/>
          </a:prstGeom>
        </p:spPr>
        <p:txBody>
          <a:bodyPr lIns="87272" tIns="43637" rIns="87272" bIns="43637" anchor="ctr">
            <a:normAutofit/>
          </a:bodyPr>
          <a:lstStyle/>
          <a:p>
            <a:pPr lvl="1">
              <a:spcBef>
                <a:spcPct val="20000"/>
              </a:spcBef>
              <a:defRPr/>
            </a:pPr>
            <a:r>
              <a:rPr lang="pt-BR" sz="3000" b="1" dirty="0"/>
              <a:t>Tribunal Superior Eleitoral (Brasília).</a:t>
            </a:r>
          </a:p>
          <a:p>
            <a:pPr lvl="1">
              <a:spcBef>
                <a:spcPct val="20000"/>
              </a:spcBef>
              <a:defRPr/>
            </a:pPr>
            <a:r>
              <a:rPr lang="pt-BR" sz="3000" b="1" dirty="0"/>
              <a:t>Tribunal Regional Eleitoral (em cada capital).</a:t>
            </a:r>
          </a:p>
          <a:p>
            <a:pPr>
              <a:spcBef>
                <a:spcPct val="20000"/>
              </a:spcBef>
              <a:defRPr/>
            </a:pPr>
            <a:endParaRPr lang="pt-BR" sz="2700" b="1" dirty="0"/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28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457201" y="1124182"/>
            <a:ext cx="8435280" cy="532654"/>
          </a:xfrm>
          <a:prstGeom prst="rect">
            <a:avLst/>
          </a:prstGeom>
        </p:spPr>
        <p:txBody>
          <a:bodyPr lIns="87272" tIns="43637" rIns="87272" bIns="43637">
            <a:normAutofit lnSpcReduction="1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3000" dirty="0"/>
              <a:t>Trabalhadores da Justiça Eleitoral</a:t>
            </a:r>
          </a:p>
        </p:txBody>
      </p:sp>
      <p:sp>
        <p:nvSpPr>
          <p:cNvPr id="6148" name="AutoShape 4" descr="Resultado de imagem para comitê gestor do esocial"/>
          <p:cNvSpPr>
            <a:spLocks noChangeAspect="1" noChangeArrowheads="1"/>
          </p:cNvSpPr>
          <p:nvPr/>
        </p:nvSpPr>
        <p:spPr bwMode="auto">
          <a:xfrm>
            <a:off x="112889" y="-139677"/>
            <a:ext cx="221170" cy="294705"/>
          </a:xfrm>
          <a:prstGeom prst="rect">
            <a:avLst/>
          </a:prstGeom>
          <a:noFill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56133811"/>
              </p:ext>
            </p:extLst>
          </p:nvPr>
        </p:nvGraphicFramePr>
        <p:xfrm>
          <a:off x="112890" y="1556792"/>
          <a:ext cx="892360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328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Tipo de Trabalhador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SGRH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Folha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Categoria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Servidor de Cargo Efetivo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301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Servidor sem</a:t>
                      </a:r>
                      <a:r>
                        <a:rPr lang="pt-BR" sz="1800" b="1" baseline="0" dirty="0"/>
                        <a:t> Vínculo (RGPS)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302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Ministros – TSE (STF e STJ, Juristas (RGPS))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pt-B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baseline="0" dirty="0"/>
                        <a:t>TRE (Desembargador TJ,  Juiz TRF/JF, Advocacia (RGPS))</a:t>
                      </a:r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pt-BR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TRE – Juiz Eleitoral </a:t>
                      </a:r>
                      <a:r>
                        <a:rPr lang="pt-BR" sz="1800" b="1" baseline="0" dirty="0"/>
                        <a:t> (Cartórios Eleitorais)</a:t>
                      </a:r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pt-BR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TRE- Oficial de Justiça de Tribunal de Justiça</a:t>
                      </a:r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>
                          <a:solidFill>
                            <a:srgbClr val="FF0000"/>
                          </a:solidFill>
                        </a:rPr>
                        <a:t>???</a:t>
                      </a:r>
                      <a:endParaRPr lang="pt-BR" sz="1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Requisitado (RGPS e RPPS)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410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Removido (RPPS – somente da Justiça Eleitoral)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410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Exercício Provisório (RPPS)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410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Estagiário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Não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Não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901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Autônomo</a:t>
                      </a:r>
                      <a:r>
                        <a:rPr lang="pt-BR" sz="1800" b="1" baseline="0" dirty="0"/>
                        <a:t> </a:t>
                      </a:r>
                      <a:endParaRPr lang="pt-BR" sz="1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Não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Não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701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522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7430</TotalTime>
  <Words>1923</Words>
  <Application>Microsoft Office PowerPoint</Application>
  <PresentationFormat>Apresentação na tela (4:3)</PresentationFormat>
  <Paragraphs>316</Paragraphs>
  <Slides>34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34</vt:i4>
      </vt:variant>
    </vt:vector>
  </HeadingPairs>
  <TitlesOfParts>
    <vt:vector size="37" baseType="lpstr">
      <vt:lpstr>Tema do Office</vt:lpstr>
      <vt:lpstr>Personalizar design</vt:lpstr>
      <vt:lpstr>Facetado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mario.monteiro</dc:creator>
  <cp:lastModifiedBy>mario.monteiro</cp:lastModifiedBy>
  <cp:revision>468</cp:revision>
  <dcterms:created xsi:type="dcterms:W3CDTF">2013-11-29T19:26:49Z</dcterms:created>
  <dcterms:modified xsi:type="dcterms:W3CDTF">2017-09-22T19:41:51Z</dcterms:modified>
</cp:coreProperties>
</file>